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436" r:id="rId2"/>
    <p:sldId id="478" r:id="rId3"/>
    <p:sldId id="447" r:id="rId4"/>
    <p:sldId id="542" r:id="rId5"/>
    <p:sldId id="283" r:id="rId6"/>
    <p:sldId id="449" r:id="rId7"/>
    <p:sldId id="486" r:id="rId8"/>
    <p:sldId id="543" r:id="rId9"/>
    <p:sldId id="487" r:id="rId10"/>
    <p:sldId id="569" r:id="rId11"/>
    <p:sldId id="488" r:id="rId12"/>
    <p:sldId id="489" r:id="rId13"/>
    <p:sldId id="553" r:id="rId14"/>
    <p:sldId id="544" r:id="rId15"/>
    <p:sldId id="491" r:id="rId16"/>
    <p:sldId id="492" r:id="rId17"/>
    <p:sldId id="570" r:id="rId18"/>
    <p:sldId id="493" r:id="rId19"/>
    <p:sldId id="494" r:id="rId20"/>
    <p:sldId id="495" r:id="rId21"/>
    <p:sldId id="496" r:id="rId22"/>
    <p:sldId id="545" r:id="rId23"/>
    <p:sldId id="564" r:id="rId24"/>
    <p:sldId id="481" r:id="rId25"/>
    <p:sldId id="497" r:id="rId26"/>
    <p:sldId id="498" r:id="rId27"/>
    <p:sldId id="500" r:id="rId28"/>
    <p:sldId id="501" r:id="rId29"/>
    <p:sldId id="547" r:id="rId30"/>
    <p:sldId id="566" r:id="rId31"/>
    <p:sldId id="565" r:id="rId32"/>
    <p:sldId id="571" r:id="rId33"/>
    <p:sldId id="572" r:id="rId34"/>
    <p:sldId id="502" r:id="rId35"/>
    <p:sldId id="567" r:id="rId36"/>
    <p:sldId id="503" r:id="rId37"/>
    <p:sldId id="504" r:id="rId38"/>
    <p:sldId id="485" r:id="rId39"/>
    <p:sldId id="499" r:id="rId40"/>
    <p:sldId id="505" r:id="rId41"/>
    <p:sldId id="554" r:id="rId42"/>
    <p:sldId id="506" r:id="rId43"/>
    <p:sldId id="507" r:id="rId44"/>
    <p:sldId id="508" r:id="rId45"/>
    <p:sldId id="509" r:id="rId46"/>
    <p:sldId id="555" r:id="rId47"/>
    <p:sldId id="556" r:id="rId48"/>
    <p:sldId id="511" r:id="rId49"/>
    <p:sldId id="510" r:id="rId50"/>
    <p:sldId id="512" r:id="rId51"/>
    <p:sldId id="484" r:id="rId52"/>
    <p:sldId id="513" r:id="rId53"/>
    <p:sldId id="514" r:id="rId54"/>
    <p:sldId id="515" r:id="rId55"/>
    <p:sldId id="557" r:id="rId56"/>
    <p:sldId id="558" r:id="rId57"/>
    <p:sldId id="516" r:id="rId58"/>
    <p:sldId id="517" r:id="rId59"/>
    <p:sldId id="548" r:id="rId60"/>
    <p:sldId id="559" r:id="rId61"/>
    <p:sldId id="518" r:id="rId62"/>
    <p:sldId id="519" r:id="rId63"/>
    <p:sldId id="520" r:id="rId64"/>
    <p:sldId id="574" r:id="rId65"/>
    <p:sldId id="521" r:id="rId66"/>
    <p:sldId id="575" r:id="rId67"/>
    <p:sldId id="522" r:id="rId68"/>
    <p:sldId id="523" r:id="rId69"/>
    <p:sldId id="549" r:id="rId70"/>
    <p:sldId id="525" r:id="rId71"/>
    <p:sldId id="526" r:id="rId72"/>
    <p:sldId id="524" r:id="rId73"/>
    <p:sldId id="563" r:id="rId74"/>
    <p:sldId id="527" r:id="rId75"/>
    <p:sldId id="528" r:id="rId76"/>
    <p:sldId id="529" r:id="rId77"/>
    <p:sldId id="530" r:id="rId78"/>
    <p:sldId id="550" r:id="rId79"/>
    <p:sldId id="531" r:id="rId80"/>
    <p:sldId id="551" r:id="rId81"/>
    <p:sldId id="560" r:id="rId82"/>
    <p:sldId id="561" r:id="rId83"/>
    <p:sldId id="562" r:id="rId84"/>
    <p:sldId id="532" r:id="rId85"/>
    <p:sldId id="533" r:id="rId86"/>
    <p:sldId id="483" r:id="rId87"/>
    <p:sldId id="534" r:id="rId88"/>
    <p:sldId id="482" r:id="rId89"/>
    <p:sldId id="535" r:id="rId90"/>
    <p:sldId id="573" r:id="rId91"/>
    <p:sldId id="536" r:id="rId92"/>
    <p:sldId id="537" r:id="rId93"/>
    <p:sldId id="538" r:id="rId94"/>
    <p:sldId id="539" r:id="rId95"/>
    <p:sldId id="540" r:id="rId96"/>
    <p:sldId id="552" r:id="rId97"/>
    <p:sldId id="541" r:id="rId98"/>
    <p:sldId id="479" r:id="rId99"/>
    <p:sldId id="480" r:id="rId100"/>
  </p:sldIdLst>
  <p:sldSz cx="9144000" cy="6858000" type="screen4x3"/>
  <p:notesSz cx="6858000" cy="9144000"/>
  <p:defaultTextStyle>
    <a:defPPr>
      <a:defRPr lang="zh-CN"/>
    </a:defPPr>
    <a:lvl1pPr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CC3300"/>
    <a:srgbClr val="FF0000"/>
    <a:srgbClr val="006666"/>
    <a:srgbClr val="663300"/>
    <a:srgbClr val="006699"/>
    <a:srgbClr val="006600"/>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44" autoAdjust="0"/>
    <p:restoredTop sz="90309" autoAdjust="0"/>
  </p:normalViewPr>
  <p:slideViewPr>
    <p:cSldViewPr>
      <p:cViewPr varScale="1">
        <p:scale>
          <a:sx n="76" d="100"/>
          <a:sy n="76" d="100"/>
        </p:scale>
        <p:origin x="-86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3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5123" name="Rectangle 102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ea typeface="宋体" pitchFamily="2" charset="-122"/>
              </a:defRPr>
            </a:lvl1pPr>
          </a:lstStyle>
          <a:p>
            <a:pPr>
              <a:defRPr/>
            </a:pPr>
            <a:endParaRPr lang="en-US" altLang="zh-CN"/>
          </a:p>
        </p:txBody>
      </p:sp>
      <p:sp>
        <p:nvSpPr>
          <p:cNvPr id="5124" name="Rectangle 1028"/>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5125" name="Rectangle 1029"/>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charset="0"/>
              </a:defRPr>
            </a:lvl1pPr>
          </a:lstStyle>
          <a:p>
            <a:pPr>
              <a:defRPr/>
            </a:pPr>
            <a:fld id="{1AE16135-E7E8-4757-B7E5-5521E1AD383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ea typeface="宋体" pitchFamily="2" charset="-122"/>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charset="0"/>
              </a:defRPr>
            </a:lvl1pPr>
          </a:lstStyle>
          <a:p>
            <a:pPr>
              <a:defRPr/>
            </a:pPr>
            <a:fld id="{438CA530-EA27-479E-A19B-AF3F3D6CF3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p:spPr>
        <p:txBody>
          <a:bodyPr/>
          <a:lstStyle/>
          <a:p>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38B9A76-234F-4A3C-9FBE-7A82B82983D1}" type="slidenum">
              <a:rPr lang="en-US" altLang="zh-CN" smtClean="0"/>
              <a:pPr/>
              <a:t>82</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8CA530-EA27-479E-A19B-AF3F3D6CF369}" type="slidenum">
              <a:rPr lang="en-US" altLang="zh-CN" smtClean="0"/>
              <a:pPr>
                <a:defRPr/>
              </a:pPr>
              <a:t>99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49783"/>
          </a:xfrm>
          <a:prstGeom prst="rect">
            <a:avLst/>
          </a:prstGeom>
        </p:spPr>
        <p:txBody>
          <a:bodyPr lIns="64008" tIns="32004" rIns="64008" bIns="32004"/>
          <a:lstStyle/>
          <a:p>
            <a:r>
              <a:rPr lang="zh-CN" altLang="en-US" smtClean="0"/>
              <a:t>单击此处编辑母版标题样式</a:t>
            </a:r>
            <a:endParaRPr lang="zh-CN" altLang="en-US"/>
          </a:p>
        </p:txBody>
      </p:sp>
      <p:sp>
        <p:nvSpPr>
          <p:cNvPr id="3" name="内容占位符 2"/>
          <p:cNvSpPr>
            <a:spLocks noGrp="1"/>
          </p:cNvSpPr>
          <p:nvPr>
            <p:ph idx="1"/>
          </p:nvPr>
        </p:nvSpPr>
        <p:spPr>
          <a:xfrm>
            <a:off x="0" y="907542"/>
            <a:ext cx="9144000" cy="5950458"/>
          </a:xfrm>
          <a:prstGeom prst="rect">
            <a:avLst/>
          </a:prstGeom>
        </p:spPr>
        <p:txBody>
          <a:bodyPr lIns="64008" tIns="32004" rIns="64008" bIns="3200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9400"/>
            <a:ext cx="824865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atin typeface="Arial" charset="0"/>
                <a:ea typeface="楷体_GB2312" pitchFamily="49" charset="-122"/>
              </a:defRPr>
            </a:lvl1pPr>
          </a:lstStyle>
          <a:p>
            <a:pPr>
              <a:defRPr/>
            </a:pPr>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atin typeface="Arial" charset="0"/>
                <a:ea typeface="楷体_GB2312" pitchFamily="49" charset="-122"/>
              </a:defRPr>
            </a:lvl1pPr>
          </a:lstStyle>
          <a:p>
            <a:pPr>
              <a:defRPr/>
            </a:pPr>
            <a:r>
              <a:rPr lang="en-US" altLang="zh-CN"/>
              <a:t>&lt;#&gt;</a:t>
            </a:r>
            <a:endParaRPr lang="en-US" altLang="zh-CN" dirty="0"/>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atin typeface="Arial" charset="0"/>
                <a:ea typeface="楷体_GB2312" pitchFamily="49" charset="-122"/>
              </a:defRPr>
            </a:lvl1pPr>
          </a:lstStyle>
          <a:p>
            <a:pPr>
              <a:defRPr/>
            </a:pPr>
            <a:fld id="{9AF7C61C-EB39-4C6B-872F-9C2CF0FC0257}"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8" descr="校徽-树 拷贝"/>
          <p:cNvPicPr>
            <a:picLocks noChangeAspect="1" noChangeArrowheads="1"/>
          </p:cNvPicPr>
          <p:nvPr/>
        </p:nvPicPr>
        <p:blipFill>
          <a:blip r:embed="rId15" cstate="print"/>
          <a:srcRect/>
          <a:stretch>
            <a:fillRect/>
          </a:stretch>
        </p:blipFill>
        <p:spPr bwMode="auto">
          <a:xfrm>
            <a:off x="6102350" y="4014788"/>
            <a:ext cx="3041650" cy="2843212"/>
          </a:xfrm>
          <a:prstGeom prst="rect">
            <a:avLst/>
          </a:prstGeom>
          <a:noFill/>
          <a:ln w="9525">
            <a:noFill/>
            <a:miter lim="800000"/>
            <a:headEnd/>
            <a:tailEnd/>
          </a:ln>
        </p:spPr>
      </p:pic>
      <p:sp>
        <p:nvSpPr>
          <p:cNvPr id="1027" name="Rectangle 9"/>
          <p:cNvSpPr>
            <a:spLocks noChangeArrowheads="1"/>
          </p:cNvSpPr>
          <p:nvPr/>
        </p:nvSpPr>
        <p:spPr bwMode="auto">
          <a:xfrm>
            <a:off x="2179638" y="952500"/>
            <a:ext cx="6964362" cy="5905500"/>
          </a:xfrm>
          <a:prstGeom prst="rect">
            <a:avLst/>
          </a:prstGeom>
          <a:solidFill>
            <a:srgbClr val="FFFFFF">
              <a:alpha val="89803"/>
            </a:srgbClr>
          </a:solidFill>
          <a:ln>
            <a:noFill/>
          </a:ln>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p>
        </p:txBody>
      </p:sp>
      <p:sp>
        <p:nvSpPr>
          <p:cNvPr id="1028" name="Rectangle 2053"/>
          <p:cNvSpPr>
            <a:spLocks noChangeArrowheads="1"/>
          </p:cNvSpPr>
          <p:nvPr/>
        </p:nvSpPr>
        <p:spPr bwMode="auto">
          <a:xfrm>
            <a:off x="-36512" y="6542484"/>
            <a:ext cx="2441575" cy="342900"/>
          </a:xfrm>
          <a:prstGeom prst="rect">
            <a:avLst/>
          </a:prstGeom>
          <a:noFill/>
          <a:ln w="9525">
            <a:noFill/>
            <a:miter lim="800000"/>
            <a:headEnd/>
            <a:tailEnd/>
          </a:ln>
        </p:spPr>
        <p:txBody>
          <a:bodyPr anchor="ctr"/>
          <a:lstStyle/>
          <a:p>
            <a:r>
              <a:rPr lang="zh-CN" altLang="en-US" sz="1100" b="1" dirty="0" smtClean="0">
                <a:solidFill>
                  <a:schemeClr val="accent6">
                    <a:lumMod val="50000"/>
                  </a:schemeClr>
                </a:solidFill>
                <a:latin typeface="隶书" pitchFamily="49" charset="-122"/>
                <a:ea typeface="隶书" pitchFamily="49" charset="-122"/>
              </a:rPr>
              <a:t>第 </a:t>
            </a:r>
            <a:fld id="{2D4ED225-9204-4782-910C-DD27B31F3110}" type="slidenum">
              <a:rPr lang="zh-CN" altLang="en-US" sz="1100" b="1">
                <a:solidFill>
                  <a:schemeClr val="accent6">
                    <a:lumMod val="50000"/>
                  </a:schemeClr>
                </a:solidFill>
                <a:latin typeface="隶书" pitchFamily="49" charset="-122"/>
                <a:ea typeface="隶书" pitchFamily="49" charset="-122"/>
              </a:rPr>
              <a:pPr/>
              <a:t>‹#›</a:t>
            </a:fld>
            <a:r>
              <a:rPr lang="zh-CN" altLang="en-US" sz="1100" b="1" dirty="0">
                <a:solidFill>
                  <a:schemeClr val="accent6">
                    <a:lumMod val="50000"/>
                  </a:schemeClr>
                </a:solidFill>
                <a:latin typeface="隶书" pitchFamily="49" charset="-122"/>
                <a:ea typeface="隶书" pitchFamily="49" charset="-122"/>
              </a:rPr>
              <a:t> 页</a:t>
            </a:r>
            <a:endParaRPr lang="zh-CN" altLang="en-US" sz="1000" b="1" dirty="0">
              <a:solidFill>
                <a:schemeClr val="accent6">
                  <a:lumMod val="50000"/>
                </a:schemeClr>
              </a:solidFill>
              <a:latin typeface="隶书" pitchFamily="49" charset="-122"/>
              <a:ea typeface="隶书"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r" rtl="0" eaLnBrk="0" fontAlgn="base" hangingPunct="0">
        <a:spcBef>
          <a:spcPct val="0"/>
        </a:spcBef>
        <a:spcAft>
          <a:spcPct val="0"/>
        </a:spcAft>
        <a:defRPr sz="2400" b="1">
          <a:solidFill>
            <a:srgbClr val="660033"/>
          </a:solidFill>
          <a:latin typeface="+mj-lt"/>
          <a:ea typeface="+mj-ea"/>
          <a:cs typeface="+mj-cs"/>
        </a:defRPr>
      </a:lvl1pPr>
      <a:lvl2pPr algn="r" rtl="0" eaLnBrk="0" fontAlgn="base" hangingPunct="0">
        <a:spcBef>
          <a:spcPct val="0"/>
        </a:spcBef>
        <a:spcAft>
          <a:spcPct val="0"/>
        </a:spcAft>
        <a:defRPr sz="2400" b="1">
          <a:solidFill>
            <a:srgbClr val="660033"/>
          </a:solidFill>
          <a:latin typeface="Arial" charset="0"/>
          <a:ea typeface="华文新魏" pitchFamily="2" charset="-122"/>
        </a:defRPr>
      </a:lvl2pPr>
      <a:lvl3pPr algn="r" rtl="0" eaLnBrk="0" fontAlgn="base" hangingPunct="0">
        <a:spcBef>
          <a:spcPct val="0"/>
        </a:spcBef>
        <a:spcAft>
          <a:spcPct val="0"/>
        </a:spcAft>
        <a:defRPr sz="2400" b="1">
          <a:solidFill>
            <a:srgbClr val="660033"/>
          </a:solidFill>
          <a:latin typeface="Arial" charset="0"/>
          <a:ea typeface="华文新魏" pitchFamily="2" charset="-122"/>
        </a:defRPr>
      </a:lvl3pPr>
      <a:lvl4pPr algn="r" rtl="0" eaLnBrk="0" fontAlgn="base" hangingPunct="0">
        <a:spcBef>
          <a:spcPct val="0"/>
        </a:spcBef>
        <a:spcAft>
          <a:spcPct val="0"/>
        </a:spcAft>
        <a:defRPr sz="2400" b="1">
          <a:solidFill>
            <a:srgbClr val="660033"/>
          </a:solidFill>
          <a:latin typeface="Arial" charset="0"/>
          <a:ea typeface="华文新魏" pitchFamily="2" charset="-122"/>
        </a:defRPr>
      </a:lvl4pPr>
      <a:lvl5pPr algn="r" rtl="0" eaLnBrk="0" fontAlgn="base" hangingPunct="0">
        <a:spcBef>
          <a:spcPct val="0"/>
        </a:spcBef>
        <a:spcAft>
          <a:spcPct val="0"/>
        </a:spcAft>
        <a:defRPr sz="2400" b="1">
          <a:solidFill>
            <a:srgbClr val="660033"/>
          </a:solidFill>
          <a:latin typeface="Arial" charset="0"/>
          <a:ea typeface="华文新魏" pitchFamily="2" charset="-122"/>
        </a:defRPr>
      </a:lvl5pPr>
      <a:lvl6pPr marL="457200" algn="r" rtl="0" fontAlgn="base">
        <a:spcBef>
          <a:spcPct val="0"/>
        </a:spcBef>
        <a:spcAft>
          <a:spcPct val="0"/>
        </a:spcAft>
        <a:defRPr sz="2400" b="1">
          <a:solidFill>
            <a:srgbClr val="660033"/>
          </a:solidFill>
          <a:latin typeface="Arial" charset="0"/>
          <a:ea typeface="华文新魏" pitchFamily="2" charset="-122"/>
        </a:defRPr>
      </a:lvl6pPr>
      <a:lvl7pPr marL="914400" algn="r" rtl="0" fontAlgn="base">
        <a:spcBef>
          <a:spcPct val="0"/>
        </a:spcBef>
        <a:spcAft>
          <a:spcPct val="0"/>
        </a:spcAft>
        <a:defRPr sz="2400" b="1">
          <a:solidFill>
            <a:srgbClr val="660033"/>
          </a:solidFill>
          <a:latin typeface="Arial" charset="0"/>
          <a:ea typeface="华文新魏" pitchFamily="2" charset="-122"/>
        </a:defRPr>
      </a:lvl7pPr>
      <a:lvl8pPr marL="1371600" algn="r" rtl="0" fontAlgn="base">
        <a:spcBef>
          <a:spcPct val="0"/>
        </a:spcBef>
        <a:spcAft>
          <a:spcPct val="0"/>
        </a:spcAft>
        <a:defRPr sz="2400" b="1">
          <a:solidFill>
            <a:srgbClr val="660033"/>
          </a:solidFill>
          <a:latin typeface="Arial" charset="0"/>
          <a:ea typeface="华文新魏" pitchFamily="2" charset="-122"/>
        </a:defRPr>
      </a:lvl8pPr>
      <a:lvl9pPr marL="1828800" algn="r" rtl="0" fontAlgn="base">
        <a:spcBef>
          <a:spcPct val="0"/>
        </a:spcBef>
        <a:spcAft>
          <a:spcPct val="0"/>
        </a:spcAft>
        <a:defRPr sz="2400" b="1">
          <a:solidFill>
            <a:srgbClr val="660033"/>
          </a:solidFill>
          <a:latin typeface="Arial" charset="0"/>
          <a:ea typeface="华文新魏"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p:cNvPicPr>
          <p:nvPr/>
        </p:nvPicPr>
        <p:blipFill>
          <a:blip r:embed="rId2" cstate="print"/>
          <a:srcRect/>
          <a:stretch>
            <a:fillRect/>
          </a:stretch>
        </p:blipFill>
        <p:spPr bwMode="auto">
          <a:xfrm>
            <a:off x="7938" y="12700"/>
            <a:ext cx="9058275" cy="6845300"/>
          </a:xfrm>
          <a:prstGeom prst="rect">
            <a:avLst/>
          </a:prstGeom>
          <a:noFill/>
          <a:ln w="9525">
            <a:noFill/>
            <a:miter lim="800000"/>
            <a:headEnd/>
            <a:tailEnd/>
          </a:ln>
        </p:spPr>
      </p:pic>
      <p:pic>
        <p:nvPicPr>
          <p:cNvPr id="2051" name="图片 1"/>
          <p:cNvPicPr>
            <a:picLocks noChangeAspect="1"/>
          </p:cNvPicPr>
          <p:nvPr/>
        </p:nvPicPr>
        <p:blipFill>
          <a:blip r:embed="rId3" cstate="print"/>
          <a:srcRect/>
          <a:stretch>
            <a:fillRect/>
          </a:stretch>
        </p:blipFill>
        <p:spPr bwMode="auto">
          <a:xfrm>
            <a:off x="0" y="12700"/>
            <a:ext cx="4724400" cy="3416300"/>
          </a:xfrm>
          <a:prstGeom prst="rect">
            <a:avLst/>
          </a:prstGeom>
          <a:noFill/>
          <a:ln w="9525">
            <a:noFill/>
            <a:miter lim="800000"/>
            <a:headEnd/>
            <a:tailEnd/>
          </a:ln>
        </p:spPr>
      </p:pic>
      <p:pic>
        <p:nvPicPr>
          <p:cNvPr id="2052" name="图片 2"/>
          <p:cNvPicPr>
            <a:picLocks noChangeAspect="1"/>
          </p:cNvPicPr>
          <p:nvPr/>
        </p:nvPicPr>
        <p:blipFill>
          <a:blip r:embed="rId4" cstate="print"/>
          <a:srcRect/>
          <a:stretch>
            <a:fillRect/>
          </a:stretch>
        </p:blipFill>
        <p:spPr bwMode="auto">
          <a:xfrm>
            <a:off x="4489450" y="3422650"/>
            <a:ext cx="4654550" cy="3435350"/>
          </a:xfrm>
          <a:prstGeom prst="rect">
            <a:avLst/>
          </a:prstGeom>
          <a:noFill/>
          <a:ln w="9525">
            <a:noFill/>
            <a:miter lim="800000"/>
            <a:headEnd/>
            <a:tailEnd/>
          </a:ln>
        </p:spPr>
      </p:pic>
      <p:sp>
        <p:nvSpPr>
          <p:cNvPr id="6" name="矩形 5"/>
          <p:cNvSpPr/>
          <p:nvPr/>
        </p:nvSpPr>
        <p:spPr bwMode="auto">
          <a:xfrm>
            <a:off x="2051721" y="2571744"/>
            <a:ext cx="5256584" cy="1357322"/>
          </a:xfrm>
          <a:prstGeom prst="rect">
            <a:avLst/>
          </a:prstGeom>
          <a:solidFill>
            <a:srgbClr val="FFFFCC"/>
          </a:solidFill>
          <a:ln w="19050" cap="flat" cmpd="sng" algn="ctr">
            <a:solidFill>
              <a:srgbClr val="C00000"/>
            </a:solidFill>
            <a:prstDash val="solid"/>
            <a:round/>
            <a:headEnd type="none" w="med" len="med"/>
            <a:tailEnd type="none" w="med" len="med"/>
          </a:ln>
          <a:effectLst>
            <a:softEdge rad="31750"/>
          </a:effectLst>
        </p:spPr>
        <p:txBody>
          <a:bodyPr wrap="none" lIns="90000" tIns="46800" rIns="90000" bIns="46800" anchor="ctr"/>
          <a:lstStyle/>
          <a:p>
            <a:pPr algn="ctr" eaLnBrk="1" hangingPunct="1">
              <a:defRPr/>
            </a:pPr>
            <a:r>
              <a:rPr lang="zh-CN" altLang="en-US" sz="6600" dirty="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大学计算机</a:t>
            </a:r>
            <a:endParaRPr lang="en-US" altLang="zh-CN" sz="6600" dirty="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179512" y="620688"/>
            <a:ext cx="8784976" cy="4355038"/>
          </a:xfrm>
          <a:prstGeom prst="rect">
            <a:avLst/>
          </a:prstGeom>
          <a:noFill/>
        </p:spPr>
        <p:txBody>
          <a:bodyPr wrap="square" rtlCol="0">
            <a:spAutoFit/>
          </a:bodyPr>
          <a:lstStyle/>
          <a:p>
            <a:pPr marL="0" lvl="1">
              <a:spcBef>
                <a:spcPts val="600"/>
              </a:spcBef>
              <a:buFont typeface="Wingdings" pitchFamily="2" charset="2"/>
              <a:buChar char="Ø"/>
            </a:pPr>
            <a:r>
              <a:rPr lang="en-US" sz="2800" b="1" dirty="0" smtClean="0">
                <a:latin typeface="华文楷体" pitchFamily="2" charset="-122"/>
                <a:ea typeface="华文楷体" pitchFamily="2" charset="-122"/>
              </a:rPr>
              <a:t>1944 </a:t>
            </a:r>
            <a:r>
              <a:rPr lang="zh-CN" altLang="en-US" sz="2800" b="1" dirty="0">
                <a:latin typeface="华文楷体" pitchFamily="2" charset="-122"/>
                <a:ea typeface="华文楷体" pitchFamily="2" charset="-122"/>
              </a:rPr>
              <a:t>年</a:t>
            </a:r>
            <a:r>
              <a:rPr lang="zh-CN" altLang="en-US" sz="2800" b="1" dirty="0" smtClean="0">
                <a:latin typeface="华文楷体" pitchFamily="2" charset="-122"/>
                <a:ea typeface="华文楷体" pitchFamily="2" charset="-122"/>
              </a:rPr>
              <a:t>，麻省理工学院</a:t>
            </a:r>
            <a:r>
              <a:rPr lang="zh-CN" altLang="en-US" sz="2800" b="1" dirty="0">
                <a:latin typeface="华文楷体" pitchFamily="2" charset="-122"/>
                <a:ea typeface="华文楷体" pitchFamily="2" charset="-122"/>
              </a:rPr>
              <a:t>，数学家艾肯研制成功了一台</a:t>
            </a:r>
            <a:r>
              <a:rPr lang="zh-CN" altLang="en-US" sz="2800" b="1" dirty="0">
                <a:solidFill>
                  <a:schemeClr val="accent1">
                    <a:lumMod val="75000"/>
                  </a:schemeClr>
                </a:solidFill>
                <a:latin typeface="华文楷体" pitchFamily="2" charset="-122"/>
                <a:ea typeface="华文楷体" pitchFamily="2" charset="-122"/>
              </a:rPr>
              <a:t>机电式计算机</a:t>
            </a:r>
            <a:r>
              <a:rPr lang="zh-CN" altLang="en-US" sz="2800" b="1" dirty="0">
                <a:latin typeface="华文楷体" pitchFamily="2" charset="-122"/>
                <a:ea typeface="华文楷体" pitchFamily="2" charset="-122"/>
              </a:rPr>
              <a:t>，被命名为</a:t>
            </a:r>
            <a:r>
              <a:rPr lang="en-US" sz="2800" b="1" dirty="0">
                <a:solidFill>
                  <a:schemeClr val="accent1">
                    <a:lumMod val="75000"/>
                  </a:schemeClr>
                </a:solidFill>
                <a:latin typeface="华文楷体" pitchFamily="2" charset="-122"/>
                <a:ea typeface="华文楷体" pitchFamily="2" charset="-122"/>
              </a:rPr>
              <a:t>MARK-</a:t>
            </a:r>
            <a:r>
              <a:rPr lang="en-US" altLang="zh-CN" sz="2800" b="1" dirty="0">
                <a:solidFill>
                  <a:schemeClr val="accent1">
                    <a:lumMod val="75000"/>
                  </a:schemeClr>
                </a:solidFill>
                <a:latin typeface="华文楷体" pitchFamily="2" charset="-122"/>
                <a:ea typeface="华文楷体" pitchFamily="2" charset="-122"/>
              </a:rPr>
              <a:t>Ⅰ</a:t>
            </a:r>
            <a:r>
              <a:rPr lang="zh-CN" altLang="en-US" sz="2800" b="1" dirty="0">
                <a:latin typeface="华文楷体" pitchFamily="2" charset="-122"/>
                <a:ea typeface="华文楷体" pitchFamily="2" charset="-122"/>
              </a:rPr>
              <a:t>。这台计算机使用了</a:t>
            </a:r>
            <a:r>
              <a:rPr lang="en-US" sz="2800" b="1" dirty="0">
                <a:latin typeface="华文楷体" pitchFamily="2" charset="-122"/>
                <a:ea typeface="华文楷体" pitchFamily="2" charset="-122"/>
              </a:rPr>
              <a:t>3000</a:t>
            </a:r>
            <a:r>
              <a:rPr lang="zh-CN" altLang="en-US" sz="2800" b="1" dirty="0">
                <a:latin typeface="华文楷体" pitchFamily="2" charset="-122"/>
                <a:ea typeface="华文楷体" pitchFamily="2" charset="-122"/>
              </a:rPr>
              <a:t>多个继电器，实现了自动顺序控制，可完成对</a:t>
            </a:r>
            <a:r>
              <a:rPr lang="en-US" sz="2800" b="1" dirty="0">
                <a:latin typeface="华文楷体" pitchFamily="2" charset="-122"/>
                <a:ea typeface="华文楷体" pitchFamily="2" charset="-122"/>
              </a:rPr>
              <a:t>23</a:t>
            </a:r>
            <a:r>
              <a:rPr lang="zh-CN" altLang="en-US" sz="2800" b="1" dirty="0">
                <a:latin typeface="华文楷体" pitchFamily="2" charset="-122"/>
                <a:ea typeface="华文楷体" pitchFamily="2" charset="-122"/>
              </a:rPr>
              <a:t>位十进制数字的加减运算</a:t>
            </a:r>
            <a:r>
              <a:rPr lang="zh-CN" altLang="en-US" sz="2800" b="1" dirty="0" smtClean="0">
                <a:latin typeface="华文楷体" pitchFamily="2" charset="-122"/>
                <a:ea typeface="华文楷体" pitchFamily="2" charset="-122"/>
              </a:rPr>
              <a:t>，计算时间</a:t>
            </a:r>
            <a:r>
              <a:rPr lang="zh-CN" altLang="en-US" sz="2800" b="1" dirty="0">
                <a:latin typeface="华文楷体" pitchFamily="2" charset="-122"/>
                <a:ea typeface="华文楷体" pitchFamily="2" charset="-122"/>
              </a:rPr>
              <a:t>可达到</a:t>
            </a:r>
            <a:r>
              <a:rPr lang="en-US" sz="2800" b="1" dirty="0">
                <a:latin typeface="华文楷体" pitchFamily="2" charset="-122"/>
                <a:ea typeface="华文楷体" pitchFamily="2" charset="-122"/>
              </a:rPr>
              <a:t>0.3</a:t>
            </a:r>
            <a:r>
              <a:rPr lang="zh-CN" altLang="en-US" sz="2800" b="1" dirty="0">
                <a:latin typeface="华文楷体" pitchFamily="2" charset="-122"/>
                <a:ea typeface="华文楷体" pitchFamily="2" charset="-122"/>
              </a:rPr>
              <a:t>秒</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a:spcBef>
                <a:spcPts val="600"/>
              </a:spcBef>
              <a:buFont typeface="Wingdings" pitchFamily="2" charset="2"/>
              <a:buChar char="Ø"/>
            </a:pPr>
            <a:r>
              <a:rPr lang="en-US" altLang="zh-CN" sz="2800" b="1" dirty="0" smtClean="0">
                <a:latin typeface="华文楷体" pitchFamily="2" charset="-122"/>
                <a:ea typeface="华文楷体" pitchFamily="2" charset="-122"/>
              </a:rPr>
              <a:t>1946</a:t>
            </a:r>
            <a:r>
              <a:rPr lang="zh-CN" altLang="en-US" sz="2800" b="1" dirty="0" smtClean="0">
                <a:latin typeface="华文楷体" pitchFamily="2" charset="-122"/>
                <a:ea typeface="华文楷体" pitchFamily="2" charset="-122"/>
              </a:rPr>
              <a:t>年，艾肯研制出速度更快的</a:t>
            </a:r>
            <a:r>
              <a:rPr lang="en-US" altLang="zh-CN" sz="2800" b="1" dirty="0" smtClean="0">
                <a:latin typeface="华文楷体" pitchFamily="2" charset="-122"/>
                <a:ea typeface="华文楷体" pitchFamily="2" charset="-122"/>
              </a:rPr>
              <a:t>MARK-II</a:t>
            </a:r>
          </a:p>
          <a:p>
            <a:pPr marL="0" lvl="1">
              <a:spcBef>
                <a:spcPts val="600"/>
              </a:spcBef>
              <a:buFont typeface="Wingdings" pitchFamily="2" charset="2"/>
              <a:buChar char="Ø"/>
            </a:pPr>
            <a:r>
              <a:rPr lang="en-US" altLang="zh-CN" sz="2800" b="1" dirty="0" smtClean="0">
                <a:latin typeface="华文楷体" pitchFamily="2" charset="-122"/>
                <a:ea typeface="华文楷体" pitchFamily="2" charset="-122"/>
              </a:rPr>
              <a:t>1949</a:t>
            </a:r>
            <a:r>
              <a:rPr lang="zh-CN" altLang="en-US" sz="2800" b="1" dirty="0" smtClean="0">
                <a:latin typeface="华文楷体" pitchFamily="2" charset="-122"/>
                <a:ea typeface="华文楷体" pitchFamily="2" charset="-122"/>
              </a:rPr>
              <a:t>年，研制出采用电子管的计算机</a:t>
            </a:r>
            <a:r>
              <a:rPr lang="en-US" altLang="zh-CN" sz="2800" b="1" dirty="0" smtClean="0">
                <a:latin typeface="华文楷体" pitchFamily="2" charset="-122"/>
                <a:ea typeface="华文楷体" pitchFamily="2" charset="-122"/>
              </a:rPr>
              <a:t>MARK-III</a:t>
            </a:r>
          </a:p>
          <a:p>
            <a:pPr marL="0" lvl="1">
              <a:spcBef>
                <a:spcPts val="600"/>
              </a:spcBef>
            </a:pPr>
            <a:r>
              <a:rPr lang="zh-CN" altLang="en-US" sz="2800" b="1" dirty="0" smtClean="0">
                <a:solidFill>
                  <a:srgbClr val="7030A0"/>
                </a:solidFill>
                <a:latin typeface="华文楷体" pitchFamily="2" charset="-122"/>
                <a:ea typeface="华文楷体" pitchFamily="2" charset="-122"/>
              </a:rPr>
              <a:t>计算机制造技术开始沿着两条道路发展：</a:t>
            </a:r>
            <a:endParaRPr lang="en-US" altLang="zh-CN" sz="2800" b="1" dirty="0" smtClean="0">
              <a:solidFill>
                <a:srgbClr val="7030A0"/>
              </a:solidFill>
              <a:latin typeface="华文楷体" pitchFamily="2" charset="-122"/>
              <a:ea typeface="华文楷体" pitchFamily="2" charset="-122"/>
            </a:endParaRPr>
          </a:p>
          <a:p>
            <a:pPr marL="0" lvl="1">
              <a:spcBef>
                <a:spcPts val="600"/>
              </a:spcBef>
              <a:buFont typeface="Wingdings" pitchFamily="2" charset="2"/>
              <a:buChar char="Ø"/>
            </a:pPr>
            <a:r>
              <a:rPr lang="zh-CN" altLang="en-US" sz="2800" b="1" dirty="0" smtClean="0">
                <a:solidFill>
                  <a:srgbClr val="0000FF"/>
                </a:solidFill>
                <a:latin typeface="华文楷体" pitchFamily="2" charset="-122"/>
                <a:ea typeface="华文楷体" pitchFamily="2" charset="-122"/>
              </a:rPr>
              <a:t>各种机械式计算机</a:t>
            </a:r>
            <a:endParaRPr lang="en-US" altLang="zh-CN" sz="2800" b="1" dirty="0" smtClean="0">
              <a:solidFill>
                <a:srgbClr val="0000FF"/>
              </a:solidFill>
              <a:latin typeface="华文楷体" pitchFamily="2" charset="-122"/>
              <a:ea typeface="华文楷体" pitchFamily="2" charset="-122"/>
            </a:endParaRPr>
          </a:p>
          <a:p>
            <a:pPr marL="0" lvl="1">
              <a:spcBef>
                <a:spcPts val="600"/>
              </a:spcBef>
              <a:buFont typeface="Wingdings" pitchFamily="2" charset="2"/>
              <a:buChar char="Ø"/>
            </a:pPr>
            <a:r>
              <a:rPr lang="zh-CN" altLang="en-US" sz="2800" b="1" dirty="0" smtClean="0">
                <a:solidFill>
                  <a:srgbClr val="0000FF"/>
                </a:solidFill>
                <a:latin typeface="华文楷体" pitchFamily="2" charset="-122"/>
                <a:ea typeface="华文楷体" pitchFamily="2" charset="-122"/>
              </a:rPr>
              <a:t>采用继电器等电子元件的计算机</a:t>
            </a:r>
            <a:endParaRPr lang="zh-CN" altLang="en-US" sz="2800" b="1" dirty="0">
              <a:solidFill>
                <a:srgbClr val="0000FF"/>
              </a:solidFill>
              <a:latin typeface="华文楷体" pitchFamily="2" charset="-122"/>
              <a:ea typeface="华文楷体" pitchFamily="2" charset="-122"/>
            </a:endParaRPr>
          </a:p>
        </p:txBody>
      </p:sp>
      <p:sp>
        <p:nvSpPr>
          <p:cNvPr id="9" name="TextBox 8"/>
          <p:cNvSpPr txBox="1"/>
          <p:nvPr/>
        </p:nvSpPr>
        <p:spPr>
          <a:xfrm>
            <a:off x="3203848" y="6485274"/>
            <a:ext cx="4429156" cy="400110"/>
          </a:xfrm>
          <a:prstGeom prst="rect">
            <a:avLst/>
          </a:prstGeom>
          <a:noFill/>
        </p:spPr>
        <p:txBody>
          <a:bodyPr wrap="square" rtlCol="0">
            <a:spAutoFit/>
          </a:bodyPr>
          <a:lstStyle/>
          <a:p>
            <a:r>
              <a:rPr lang="en-US" sz="2000" b="1" dirty="0" smtClean="0">
                <a:solidFill>
                  <a:srgbClr val="7030A0"/>
                </a:solidFill>
                <a:latin typeface="方正姚体" pitchFamily="2" charset="-122"/>
                <a:ea typeface="方正姚体" pitchFamily="2" charset="-122"/>
              </a:rPr>
              <a:t>MARK-I</a:t>
            </a:r>
            <a:r>
              <a:rPr lang="zh-CN" altLang="en-US" sz="2000" b="1" dirty="0" smtClean="0">
                <a:solidFill>
                  <a:srgbClr val="7030A0"/>
                </a:solidFill>
                <a:latin typeface="方正姚体" pitchFamily="2" charset="-122"/>
                <a:ea typeface="方正姚体" pitchFamily="2" charset="-122"/>
              </a:rPr>
              <a:t>全</a:t>
            </a:r>
            <a:r>
              <a:rPr lang="zh-CN" altLang="en-US" sz="2000" b="1" dirty="0">
                <a:solidFill>
                  <a:srgbClr val="7030A0"/>
                </a:solidFill>
                <a:latin typeface="方正姚体" pitchFamily="2" charset="-122"/>
                <a:ea typeface="方正姚体" pitchFamily="2" charset="-122"/>
              </a:rPr>
              <a:t>机电式计算机</a:t>
            </a:r>
          </a:p>
        </p:txBody>
      </p:sp>
      <p:pic>
        <p:nvPicPr>
          <p:cNvPr id="14338" name="Picture 2" descr="马克1号全机电式计算机jpg"/>
          <p:cNvPicPr>
            <a:picLocks noChangeAspect="1" noChangeArrowheads="1"/>
          </p:cNvPicPr>
          <p:nvPr/>
        </p:nvPicPr>
        <p:blipFill>
          <a:blip r:embed="rId2" cstate="print"/>
          <a:srcRect b="33095"/>
          <a:stretch>
            <a:fillRect/>
          </a:stretch>
        </p:blipFill>
        <p:spPr bwMode="auto">
          <a:xfrm>
            <a:off x="2339752" y="4901098"/>
            <a:ext cx="4786346" cy="15954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16744" name="Text Box 8"/>
          <p:cNvSpPr txBox="1">
            <a:spLocks noChangeArrowheads="1"/>
          </p:cNvSpPr>
          <p:nvPr/>
        </p:nvSpPr>
        <p:spPr bwMode="auto">
          <a:xfrm>
            <a:off x="107504" y="683985"/>
            <a:ext cx="5175257" cy="584775"/>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3.1.2 </a:t>
            </a:r>
            <a:r>
              <a:rPr lang="zh-CN" altLang="en-US" b="1" dirty="0" smtClean="0">
                <a:solidFill>
                  <a:schemeClr val="accent2">
                    <a:lumMod val="75000"/>
                  </a:schemeClr>
                </a:solidFill>
                <a:latin typeface="华文楷体" pitchFamily="2" charset="-122"/>
                <a:ea typeface="华文楷体" pitchFamily="2" charset="-122"/>
              </a:rPr>
              <a:t>电子计算机的发展</a:t>
            </a:r>
            <a:endParaRPr lang="zh-CN" altLang="en-US" b="1" dirty="0">
              <a:solidFill>
                <a:schemeClr val="accent2">
                  <a:lumMod val="75000"/>
                </a:schemeClr>
              </a:solidFill>
              <a:latin typeface="华文楷体" pitchFamily="2" charset="-122"/>
              <a:ea typeface="华文楷体" pitchFamily="2" charset="-122"/>
            </a:endParaRPr>
          </a:p>
        </p:txBody>
      </p:sp>
      <p:sp>
        <p:nvSpPr>
          <p:cNvPr id="6" name="TextBox 5"/>
          <p:cNvSpPr txBox="1"/>
          <p:nvPr/>
        </p:nvSpPr>
        <p:spPr>
          <a:xfrm>
            <a:off x="179512" y="1340768"/>
            <a:ext cx="8784976" cy="3539430"/>
          </a:xfrm>
          <a:prstGeom prst="rect">
            <a:avLst/>
          </a:prstGeom>
          <a:noFill/>
        </p:spPr>
        <p:txBody>
          <a:bodyPr wrap="square" rtlCol="0">
            <a:spAutoFit/>
          </a:bodyPr>
          <a:lstStyle/>
          <a:p>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、电子计算机的诞生</a:t>
            </a:r>
            <a:endParaRPr lang="en-US" altLang="zh-CN" sz="2800" b="1" dirty="0" smtClean="0">
              <a:solidFill>
                <a:srgbClr val="0000FF"/>
              </a:solidFill>
              <a:latin typeface="华文楷体" pitchFamily="2" charset="-122"/>
              <a:ea typeface="华文楷体" pitchFamily="2" charset="-122"/>
            </a:endParaRPr>
          </a:p>
          <a:p>
            <a:pPr lvl="1"/>
            <a:r>
              <a:rPr lang="en-US" sz="2800" b="1" dirty="0">
                <a:solidFill>
                  <a:schemeClr val="accent1">
                    <a:lumMod val="75000"/>
                  </a:schemeClr>
                </a:solidFill>
                <a:latin typeface="华文楷体" pitchFamily="2" charset="-122"/>
                <a:ea typeface="华文楷体" pitchFamily="2" charset="-122"/>
              </a:rPr>
              <a:t>1946</a:t>
            </a:r>
            <a:r>
              <a:rPr lang="zh-CN" altLang="en-US" sz="2800" b="1" dirty="0">
                <a:solidFill>
                  <a:schemeClr val="accent1">
                    <a:lumMod val="75000"/>
                  </a:schemeClr>
                </a:solidFill>
                <a:latin typeface="华文楷体" pitchFamily="2" charset="-122"/>
                <a:ea typeface="华文楷体" pitchFamily="2" charset="-122"/>
              </a:rPr>
              <a:t>年</a:t>
            </a:r>
            <a:r>
              <a:rPr lang="en-US" sz="2800" b="1" dirty="0">
                <a:solidFill>
                  <a:schemeClr val="accent1">
                    <a:lumMod val="75000"/>
                  </a:schemeClr>
                </a:solidFill>
                <a:latin typeface="华文楷体" pitchFamily="2" charset="-122"/>
                <a:ea typeface="华文楷体" pitchFamily="2" charset="-122"/>
              </a:rPr>
              <a:t>2</a:t>
            </a:r>
            <a:r>
              <a:rPr lang="zh-CN" altLang="en-US" sz="2800" b="1" dirty="0">
                <a:solidFill>
                  <a:schemeClr val="accent1">
                    <a:lumMod val="75000"/>
                  </a:schemeClr>
                </a:solidFill>
                <a:latin typeface="华文楷体" pitchFamily="2" charset="-122"/>
                <a:ea typeface="华文楷体" pitchFamily="2" charset="-122"/>
              </a:rPr>
              <a:t>月</a:t>
            </a:r>
            <a:r>
              <a:rPr lang="zh-CN" altLang="en-US" sz="2800" b="1" dirty="0">
                <a:latin typeface="华文楷体" pitchFamily="2" charset="-122"/>
                <a:ea typeface="华文楷体" pitchFamily="2" charset="-122"/>
              </a:rPr>
              <a:t>，正是二次世界大战期间，由于军事上的需要，美国宾夕法尼亚大学的物理学家莫克利和工程师埃克特等人为弹道研究实验共同发明了著名的“</a:t>
            </a:r>
            <a:r>
              <a:rPr lang="zh-CN" altLang="en-US" sz="2800" b="1" dirty="0">
                <a:solidFill>
                  <a:schemeClr val="accent1">
                    <a:lumMod val="75000"/>
                  </a:schemeClr>
                </a:solidFill>
                <a:latin typeface="华文楷体" pitchFamily="2" charset="-122"/>
                <a:ea typeface="华文楷体" pitchFamily="2" charset="-122"/>
              </a:rPr>
              <a:t>电子数值积分计算机</a:t>
            </a:r>
            <a:r>
              <a:rPr lang="en-US" sz="2800" b="1" dirty="0">
                <a:solidFill>
                  <a:schemeClr val="accent1">
                    <a:lumMod val="75000"/>
                  </a:schemeClr>
                </a:solidFill>
                <a:latin typeface="华文楷体" pitchFamily="2" charset="-122"/>
                <a:ea typeface="华文楷体" pitchFamily="2" charset="-122"/>
              </a:rPr>
              <a:t>(Electronic Numerical Integrator And Calculator</a:t>
            </a:r>
            <a:r>
              <a:rPr lang="zh-CN" altLang="en-US" sz="2800" b="1" dirty="0">
                <a:solidFill>
                  <a:schemeClr val="accent1">
                    <a:lumMod val="75000"/>
                  </a:schemeClr>
                </a:solidFill>
                <a:latin typeface="华文楷体" pitchFamily="2" charset="-122"/>
                <a:ea typeface="华文楷体" pitchFamily="2" charset="-122"/>
              </a:rPr>
              <a:t>，简称</a:t>
            </a:r>
            <a:r>
              <a:rPr lang="en-US" sz="2800" b="1" dirty="0">
                <a:solidFill>
                  <a:schemeClr val="accent1">
                    <a:lumMod val="75000"/>
                  </a:schemeClr>
                </a:solidFill>
                <a:latin typeface="华文楷体" pitchFamily="2" charset="-122"/>
                <a:ea typeface="华文楷体" pitchFamily="2" charset="-122"/>
              </a:rPr>
              <a:t>ENIAC)</a:t>
            </a:r>
            <a:r>
              <a:rPr lang="zh-CN" altLang="en-US" sz="2800" b="1" dirty="0">
                <a:latin typeface="华文楷体" pitchFamily="2" charset="-122"/>
                <a:ea typeface="华文楷体" pitchFamily="2" charset="-122"/>
              </a:rPr>
              <a:t>”。一般认为，这是世界上第一台数字式电子计算机</a:t>
            </a:r>
            <a:r>
              <a:rPr lang="zh-CN" altLang="en-US" sz="2800" b="1" dirty="0" smtClean="0">
                <a:latin typeface="华文楷体" pitchFamily="2" charset="-122"/>
                <a:ea typeface="华文楷体" pitchFamily="2" charset="-122"/>
              </a:rPr>
              <a:t>，标示</a:t>
            </a:r>
            <a:r>
              <a:rPr lang="zh-CN" altLang="en-US" sz="2800" b="1" dirty="0">
                <a:latin typeface="华文楷体" pitchFamily="2" charset="-122"/>
                <a:ea typeface="华文楷体" pitchFamily="2" charset="-122"/>
              </a:rPr>
              <a:t>着电子计算机时代的到来。</a:t>
            </a:r>
          </a:p>
        </p:txBody>
      </p:sp>
      <p:sp>
        <p:nvSpPr>
          <p:cNvPr id="9" name="TextBox 8"/>
          <p:cNvSpPr txBox="1"/>
          <p:nvPr/>
        </p:nvSpPr>
        <p:spPr>
          <a:xfrm>
            <a:off x="3383204" y="6453336"/>
            <a:ext cx="4429156"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莫克利、埃克特和他们的</a:t>
            </a:r>
            <a:r>
              <a:rPr lang="en-US" sz="1800" b="1" dirty="0">
                <a:solidFill>
                  <a:srgbClr val="7030A0"/>
                </a:solidFill>
                <a:latin typeface="方正姚体" pitchFamily="2" charset="-122"/>
                <a:ea typeface="方正姚体" pitchFamily="2" charset="-122"/>
              </a:rPr>
              <a:t>ENIAC</a:t>
            </a:r>
            <a:endParaRPr lang="zh-CN" altLang="en-US" sz="1800" b="1" dirty="0">
              <a:solidFill>
                <a:srgbClr val="7030A0"/>
              </a:solidFill>
              <a:latin typeface="方正姚体" pitchFamily="2" charset="-122"/>
              <a:ea typeface="方正姚体" pitchFamily="2" charset="-122"/>
            </a:endParaRPr>
          </a:p>
        </p:txBody>
      </p:sp>
      <p:pic>
        <p:nvPicPr>
          <p:cNvPr id="15362" name="Picture 2" descr="莫克利和埃克特"/>
          <p:cNvPicPr>
            <a:picLocks noChangeAspect="1" noChangeArrowheads="1"/>
          </p:cNvPicPr>
          <p:nvPr/>
        </p:nvPicPr>
        <p:blipFill>
          <a:blip r:embed="rId2" cstate="print"/>
          <a:srcRect r="-2733" b="16072"/>
          <a:stretch>
            <a:fillRect/>
          </a:stretch>
        </p:blipFill>
        <p:spPr bwMode="auto">
          <a:xfrm>
            <a:off x="2597386" y="4833458"/>
            <a:ext cx="2105025" cy="1543050"/>
          </a:xfrm>
          <a:prstGeom prst="rect">
            <a:avLst/>
          </a:prstGeom>
          <a:noFill/>
          <a:ln w="9525">
            <a:noFill/>
            <a:miter lim="800000"/>
            <a:headEnd/>
            <a:tailEnd/>
          </a:ln>
        </p:spPr>
      </p:pic>
      <p:pic>
        <p:nvPicPr>
          <p:cNvPr id="15363" name="Picture 3" descr="ENIAC-1"/>
          <p:cNvPicPr>
            <a:picLocks noChangeAspect="1" noChangeArrowheads="1"/>
          </p:cNvPicPr>
          <p:nvPr/>
        </p:nvPicPr>
        <p:blipFill>
          <a:blip r:embed="rId3" cstate="print"/>
          <a:srcRect/>
          <a:stretch>
            <a:fillRect/>
          </a:stretch>
        </p:blipFill>
        <p:spPr bwMode="auto">
          <a:xfrm>
            <a:off x="5383468" y="4833458"/>
            <a:ext cx="1976438" cy="154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251520" y="764704"/>
            <a:ext cx="8640960" cy="4278094"/>
          </a:xfrm>
          <a:prstGeom prst="rect">
            <a:avLst/>
          </a:prstGeom>
          <a:noFill/>
        </p:spPr>
        <p:txBody>
          <a:bodyPr wrap="square" rtlCol="0">
            <a:spAutoFit/>
          </a:bodyPr>
          <a:lstStyle/>
          <a:p>
            <a:pPr marL="0" lvl="1" eaLnBrk="1" hangingPunct="1">
              <a:spcBef>
                <a:spcPts val="600"/>
              </a:spcBef>
              <a:buClr>
                <a:srgbClr val="0000FF"/>
              </a:buClr>
              <a:buFont typeface="Wingdings" pitchFamily="2" charset="2"/>
              <a:buChar char="Ø"/>
            </a:pPr>
            <a:r>
              <a:rPr lang="en-US" sz="2800" b="1" dirty="0" smtClean="0">
                <a:latin typeface="华文楷体" pitchFamily="2" charset="-122"/>
                <a:ea typeface="华文楷体" pitchFamily="2" charset="-122"/>
              </a:rPr>
              <a:t>ENIAC</a:t>
            </a:r>
            <a:r>
              <a:rPr lang="zh-CN" altLang="en-US" sz="2800" b="1" dirty="0">
                <a:latin typeface="华文楷体" pitchFamily="2" charset="-122"/>
                <a:ea typeface="华文楷体" pitchFamily="2" charset="-122"/>
              </a:rPr>
              <a:t>的运算速度可达到每秒</a:t>
            </a:r>
            <a:r>
              <a:rPr lang="en-US" sz="2800" b="1" dirty="0">
                <a:latin typeface="华文楷体" pitchFamily="2" charset="-122"/>
                <a:ea typeface="华文楷体" pitchFamily="2" charset="-122"/>
              </a:rPr>
              <a:t>5000 </a:t>
            </a:r>
            <a:r>
              <a:rPr lang="zh-CN" altLang="en-US" sz="2800" b="1" dirty="0" smtClean="0">
                <a:latin typeface="华文楷体" pitchFamily="2" charset="-122"/>
                <a:ea typeface="华文楷体" pitchFamily="2" charset="-122"/>
              </a:rPr>
              <a:t>次加法或</a:t>
            </a:r>
            <a:r>
              <a:rPr lang="en-US" altLang="zh-CN" sz="2800" b="1" dirty="0" smtClean="0">
                <a:latin typeface="华文楷体" pitchFamily="2" charset="-122"/>
                <a:ea typeface="华文楷体" pitchFamily="2" charset="-122"/>
              </a:rPr>
              <a:t>400</a:t>
            </a:r>
            <a:r>
              <a:rPr lang="zh-CN" altLang="en-US" sz="2800" b="1" dirty="0" smtClean="0">
                <a:latin typeface="华文楷体" pitchFamily="2" charset="-122"/>
                <a:ea typeface="华文楷体" pitchFamily="2" charset="-122"/>
              </a:rPr>
              <a:t>次乘法，相当于机电式计算机的</a:t>
            </a:r>
            <a:r>
              <a:rPr lang="en-US" altLang="zh-CN" sz="2800" b="1" dirty="0" smtClean="0">
                <a:latin typeface="华文楷体" pitchFamily="2" charset="-122"/>
                <a:ea typeface="华文楷体" pitchFamily="2" charset="-122"/>
              </a:rPr>
              <a:t>1000</a:t>
            </a:r>
            <a:r>
              <a:rPr lang="zh-CN" altLang="en-US" sz="2800" b="1" dirty="0" smtClean="0">
                <a:latin typeface="华文楷体" pitchFamily="2" charset="-122"/>
                <a:ea typeface="华文楷体" pitchFamily="2" charset="-122"/>
              </a:rPr>
              <a:t>多倍。</a:t>
            </a:r>
            <a:endParaRPr lang="en-US" altLang="zh-CN" sz="2800" b="1" dirty="0" smtClean="0">
              <a:latin typeface="华文楷体" pitchFamily="2" charset="-122"/>
              <a:ea typeface="华文楷体" pitchFamily="2" charset="-122"/>
            </a:endParaRPr>
          </a:p>
          <a:p>
            <a:pPr marL="0" lvl="1" eaLnBrk="1" hangingPunct="1">
              <a:spcBef>
                <a:spcPts val="600"/>
              </a:spcBef>
              <a:buClr>
                <a:srgbClr val="0000FF"/>
              </a:buClr>
              <a:buFont typeface="Wingdings" pitchFamily="2" charset="2"/>
              <a:buChar char="Ø"/>
            </a:pPr>
            <a:r>
              <a:rPr lang="en-US" sz="2800" b="1" dirty="0" smtClean="0">
                <a:latin typeface="华文楷体" pitchFamily="2" charset="-122"/>
                <a:ea typeface="华文楷体" pitchFamily="2" charset="-122"/>
              </a:rPr>
              <a:t>ENIAC</a:t>
            </a:r>
            <a:r>
              <a:rPr lang="zh-CN" altLang="en-US" sz="2800" b="1" dirty="0" smtClean="0">
                <a:latin typeface="华文楷体" pitchFamily="2" charset="-122"/>
                <a:ea typeface="华文楷体" pitchFamily="2" charset="-122"/>
              </a:rPr>
              <a:t>重量</a:t>
            </a:r>
            <a:r>
              <a:rPr lang="zh-CN" altLang="en-US" sz="2800" b="1" dirty="0">
                <a:latin typeface="华文楷体" pitchFamily="2" charset="-122"/>
                <a:ea typeface="华文楷体" pitchFamily="2" charset="-122"/>
              </a:rPr>
              <a:t>达</a:t>
            </a:r>
            <a:r>
              <a:rPr lang="en-US" sz="2800" b="1" dirty="0">
                <a:latin typeface="华文楷体" pitchFamily="2" charset="-122"/>
                <a:ea typeface="华文楷体" pitchFamily="2" charset="-122"/>
              </a:rPr>
              <a:t>30</a:t>
            </a:r>
            <a:r>
              <a:rPr lang="zh-CN" altLang="en-US" sz="2800" b="1" dirty="0">
                <a:latin typeface="华文楷体" pitchFamily="2" charset="-122"/>
                <a:ea typeface="华文楷体" pitchFamily="2" charset="-122"/>
              </a:rPr>
              <a:t>吨</a:t>
            </a:r>
            <a:r>
              <a:rPr lang="zh-CN" altLang="en-US" sz="2800" b="1" dirty="0" smtClean="0">
                <a:latin typeface="华文楷体" pitchFamily="2" charset="-122"/>
                <a:ea typeface="华文楷体" pitchFamily="2" charset="-122"/>
              </a:rPr>
              <a:t>，占</a:t>
            </a:r>
            <a:r>
              <a:rPr lang="zh-CN" altLang="en-US" sz="2800" b="1" dirty="0">
                <a:latin typeface="华文楷体" pitchFamily="2" charset="-122"/>
                <a:ea typeface="华文楷体" pitchFamily="2" charset="-122"/>
              </a:rPr>
              <a:t>地面积</a:t>
            </a:r>
            <a:r>
              <a:rPr lang="en-US" sz="2800" b="1" dirty="0">
                <a:latin typeface="华文楷体" pitchFamily="2" charset="-122"/>
                <a:ea typeface="华文楷体" pitchFamily="2" charset="-122"/>
              </a:rPr>
              <a:t>170</a:t>
            </a:r>
            <a:r>
              <a:rPr lang="zh-CN" altLang="en-US" sz="2800" b="1" dirty="0">
                <a:latin typeface="华文楷体" pitchFamily="2" charset="-122"/>
                <a:ea typeface="华文楷体" pitchFamily="2" charset="-122"/>
              </a:rPr>
              <a:t>平方米</a:t>
            </a:r>
            <a:r>
              <a:rPr lang="zh-CN" altLang="en-US" sz="2800" b="1" dirty="0" smtClean="0">
                <a:latin typeface="华文楷体" pitchFamily="2" charset="-122"/>
                <a:ea typeface="华文楷体" pitchFamily="2" charset="-122"/>
              </a:rPr>
              <a:t>，有</a:t>
            </a:r>
            <a:r>
              <a:rPr lang="zh-CN" altLang="en-US" sz="2800" b="1" dirty="0">
                <a:latin typeface="华文楷体" pitchFamily="2" charset="-122"/>
                <a:ea typeface="华文楷体" pitchFamily="2" charset="-122"/>
              </a:rPr>
              <a:t>大约</a:t>
            </a:r>
            <a:r>
              <a:rPr lang="en-US" sz="2800" b="1" dirty="0">
                <a:latin typeface="华文楷体" pitchFamily="2" charset="-122"/>
                <a:ea typeface="华文楷体" pitchFamily="2" charset="-122"/>
              </a:rPr>
              <a:t>1500</a:t>
            </a:r>
            <a:r>
              <a:rPr lang="zh-CN" altLang="en-US" sz="2800" b="1" dirty="0">
                <a:latin typeface="华文楷体" pitchFamily="2" charset="-122"/>
                <a:ea typeface="华文楷体" pitchFamily="2" charset="-122"/>
              </a:rPr>
              <a:t>个继电器，</a:t>
            </a:r>
            <a:r>
              <a:rPr lang="en-US" sz="2800" b="1" dirty="0">
                <a:latin typeface="华文楷体" pitchFamily="2" charset="-122"/>
                <a:ea typeface="华文楷体" pitchFamily="2" charset="-122"/>
              </a:rPr>
              <a:t>18800</a:t>
            </a:r>
            <a:r>
              <a:rPr lang="zh-CN" altLang="en-US" sz="2800" b="1" dirty="0">
                <a:latin typeface="华文楷体" pitchFamily="2" charset="-122"/>
                <a:ea typeface="华文楷体" pitchFamily="2" charset="-122"/>
              </a:rPr>
              <a:t>只电子管，</a:t>
            </a:r>
            <a:r>
              <a:rPr lang="en-US" sz="2800" b="1" dirty="0">
                <a:latin typeface="华文楷体" pitchFamily="2" charset="-122"/>
                <a:ea typeface="华文楷体" pitchFamily="2" charset="-122"/>
              </a:rPr>
              <a:t>70000</a:t>
            </a:r>
            <a:r>
              <a:rPr lang="zh-CN" altLang="en-US" sz="2800" b="1" dirty="0">
                <a:latin typeface="华文楷体" pitchFamily="2" charset="-122"/>
                <a:ea typeface="华文楷体" pitchFamily="2" charset="-122"/>
              </a:rPr>
              <a:t>多只电阻和其它各种电气元件，每小时耗电量约为</a:t>
            </a:r>
            <a:r>
              <a:rPr lang="en-US" sz="2800" b="1" dirty="0">
                <a:latin typeface="华文楷体" pitchFamily="2" charset="-122"/>
                <a:ea typeface="华文楷体" pitchFamily="2" charset="-122"/>
              </a:rPr>
              <a:t>140</a:t>
            </a:r>
            <a:r>
              <a:rPr lang="zh-CN" altLang="en-US" sz="2800" b="1" dirty="0">
                <a:latin typeface="华文楷体" pitchFamily="2" charset="-122"/>
                <a:ea typeface="华文楷体" pitchFamily="2" charset="-122"/>
              </a:rPr>
              <a:t>千瓦</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buClr>
                <a:srgbClr val="0000FF"/>
              </a:buClr>
              <a:buFont typeface="Wingdings" pitchFamily="2" charset="2"/>
              <a:buChar char="Ø"/>
            </a:pPr>
            <a:r>
              <a:rPr lang="en-US" altLang="zh-CN" sz="2800" b="1" dirty="0" smtClean="0">
                <a:latin typeface="华文楷体" pitchFamily="2" charset="-122"/>
                <a:ea typeface="华文楷体" pitchFamily="2" charset="-122"/>
              </a:rPr>
              <a:t>ENIAC</a:t>
            </a:r>
            <a:r>
              <a:rPr lang="zh-CN" altLang="en-US" sz="2800" b="1" dirty="0" smtClean="0">
                <a:latin typeface="华文楷体" pitchFamily="2" charset="-122"/>
                <a:ea typeface="华文楷体" pitchFamily="2" charset="-122"/>
              </a:rPr>
              <a:t>的缺点：</a:t>
            </a:r>
            <a:endParaRPr lang="en-US" altLang="zh-CN" sz="2800" b="1" dirty="0" smtClean="0">
              <a:latin typeface="华文楷体" pitchFamily="2" charset="-122"/>
              <a:ea typeface="华文楷体" pitchFamily="2" charset="-122"/>
            </a:endParaRPr>
          </a:p>
          <a:p>
            <a:pPr marL="457200" lvl="2" eaLnBrk="1" hangingPunct="1">
              <a:spcBef>
                <a:spcPts val="600"/>
              </a:spcBef>
              <a:buClr>
                <a:srgbClr val="0000FF"/>
              </a:buClr>
              <a:buFont typeface="Wingdings" pitchFamily="2" charset="2"/>
              <a:buChar char="Ø"/>
            </a:pPr>
            <a:r>
              <a:rPr lang="zh-CN" altLang="en-US" sz="2800" b="1" dirty="0" smtClean="0">
                <a:solidFill>
                  <a:srgbClr val="0000FF"/>
                </a:solidFill>
                <a:latin typeface="华文楷体" pitchFamily="2" charset="-122"/>
                <a:ea typeface="华文楷体" pitchFamily="2" charset="-122"/>
              </a:rPr>
              <a:t>没有存储器</a:t>
            </a:r>
            <a:endParaRPr lang="en-US" altLang="zh-CN" sz="2800" b="1" dirty="0" smtClean="0">
              <a:solidFill>
                <a:srgbClr val="0000FF"/>
              </a:solidFill>
              <a:latin typeface="华文楷体" pitchFamily="2" charset="-122"/>
              <a:ea typeface="华文楷体" pitchFamily="2" charset="-122"/>
            </a:endParaRPr>
          </a:p>
          <a:p>
            <a:pPr marL="457200" lvl="2" eaLnBrk="1" hangingPunct="1">
              <a:spcBef>
                <a:spcPts val="600"/>
              </a:spcBef>
              <a:buClr>
                <a:srgbClr val="0000FF"/>
              </a:buClr>
              <a:buFont typeface="Wingdings" pitchFamily="2" charset="2"/>
              <a:buChar char="Ø"/>
            </a:pPr>
            <a:r>
              <a:rPr lang="zh-CN" altLang="en-US" sz="2800" b="1" dirty="0" smtClean="0">
                <a:solidFill>
                  <a:srgbClr val="0000FF"/>
                </a:solidFill>
                <a:latin typeface="华文楷体" pitchFamily="2" charset="-122"/>
                <a:ea typeface="华文楷体" pitchFamily="2" charset="-122"/>
              </a:rPr>
              <a:t>用布线接板方式进行控制，抵消了计算机的运算速度，且故障率高</a:t>
            </a:r>
            <a:endParaRPr lang="en-US" altLang="zh-CN" sz="2800" b="1" dirty="0" smtClean="0">
              <a:solidFill>
                <a:srgbClr val="0000FF"/>
              </a:solidFill>
              <a:latin typeface="华文楷体" pitchFamily="2" charset="-122"/>
              <a:ea typeface="华文楷体" pitchFamily="2" charset="-122"/>
            </a:endParaRPr>
          </a:p>
        </p:txBody>
      </p:sp>
      <p:sp>
        <p:nvSpPr>
          <p:cNvPr id="4" name="Rectangle 1032"/>
          <p:cNvSpPr>
            <a:spLocks noChangeArrowheads="1"/>
          </p:cNvSpPr>
          <p:nvPr/>
        </p:nvSpPr>
        <p:spPr bwMode="auto">
          <a:xfrm>
            <a:off x="179512" y="5661248"/>
            <a:ext cx="6300788" cy="647700"/>
          </a:xfrm>
          <a:prstGeom prst="rect">
            <a:avLst/>
          </a:prstGeom>
          <a:solidFill>
            <a:srgbClr val="FF99CC"/>
          </a:solidFill>
          <a:ln>
            <a:headEnd/>
            <a:tailEnd/>
          </a:ln>
        </p:spPr>
        <p:style>
          <a:lnRef idx="2">
            <a:schemeClr val="accent1"/>
          </a:lnRef>
          <a:fillRef idx="1">
            <a:schemeClr val="lt1"/>
          </a:fillRef>
          <a:effectRef idx="0">
            <a:schemeClr val="accent1"/>
          </a:effectRef>
          <a:fontRef idx="minor">
            <a:schemeClr val="dk1"/>
          </a:fontRef>
        </p:style>
        <p:txBody>
          <a:bodyPr wrap="none" anchor="ctr">
            <a:spAutoFit/>
          </a:bodyPr>
          <a:lstStyle/>
          <a:p>
            <a:pPr algn="ctr">
              <a:defRPr/>
            </a:pPr>
            <a:r>
              <a:rPr lang="zh-CN" altLang="en-US" sz="3600" b="1" dirty="0">
                <a:solidFill>
                  <a:srgbClr val="0000FF"/>
                </a:solidFill>
                <a:latin typeface="华文新魏" pitchFamily="2" charset="-122"/>
                <a:ea typeface="华文新魏" pitchFamily="2" charset="-122"/>
              </a:rPr>
              <a:t>仅表明电子计算机时代的到来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179512" y="692696"/>
            <a:ext cx="8784976" cy="6124754"/>
          </a:xfrm>
          <a:prstGeom prst="rect">
            <a:avLst/>
          </a:prstGeom>
          <a:noFill/>
        </p:spPr>
        <p:txBody>
          <a:bodyPr wrap="square" rtlCol="0">
            <a:spAutoFit/>
          </a:bodyPr>
          <a:lstStyle/>
          <a:p>
            <a:pPr marL="0" lvl="1" eaLnBrk="1" hangingPunct="1">
              <a:spcBef>
                <a:spcPts val="0"/>
              </a:spcBef>
              <a:buClr>
                <a:srgbClr val="0000FF"/>
              </a:buClr>
              <a:buFont typeface="Wingdings" pitchFamily="2" charset="2"/>
              <a:buChar char="Ø"/>
            </a:pPr>
            <a:r>
              <a:rPr lang="en-US" sz="2800" b="1" dirty="0" smtClean="0">
                <a:latin typeface="华文楷体" pitchFamily="2" charset="-122"/>
                <a:ea typeface="华文楷体" pitchFamily="2" charset="-122"/>
              </a:rPr>
              <a:t>1945</a:t>
            </a:r>
            <a:r>
              <a:rPr lang="zh-CN" altLang="en-US" sz="2800" b="1" dirty="0" smtClean="0">
                <a:latin typeface="华文楷体" pitchFamily="2" charset="-122"/>
                <a:ea typeface="华文楷体" pitchFamily="2" charset="-122"/>
              </a:rPr>
              <a:t>年，美籍匈牙利科学家冯</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诺依曼起草了“关于</a:t>
            </a:r>
            <a:r>
              <a:rPr lang="en-US" altLang="zh-CN" sz="2800" b="1" dirty="0" smtClean="0">
                <a:solidFill>
                  <a:srgbClr val="0000FF"/>
                </a:solidFill>
                <a:latin typeface="华文楷体" pitchFamily="2" charset="-122"/>
                <a:ea typeface="华文楷体" pitchFamily="2" charset="-122"/>
              </a:rPr>
              <a:t>EDVAC</a:t>
            </a:r>
            <a:r>
              <a:rPr lang="zh-CN" altLang="en-US" sz="2800" b="1" dirty="0" smtClean="0">
                <a:solidFill>
                  <a:srgbClr val="0000FF"/>
                </a:solidFill>
                <a:latin typeface="华文楷体" pitchFamily="2" charset="-122"/>
                <a:ea typeface="华文楷体" pitchFamily="2" charset="-122"/>
              </a:rPr>
              <a:t>（离散变量自动电子计算机）</a:t>
            </a:r>
            <a:r>
              <a:rPr lang="zh-CN" altLang="en-US" sz="2800" b="1" dirty="0" smtClean="0">
                <a:latin typeface="华文楷体" pitchFamily="2" charset="-122"/>
                <a:ea typeface="华文楷体" pitchFamily="2" charset="-122"/>
              </a:rPr>
              <a:t>的报告草案”，提出了“</a:t>
            </a:r>
            <a:r>
              <a:rPr lang="zh-CN" altLang="en-US" sz="2800" b="1" dirty="0" smtClean="0">
                <a:solidFill>
                  <a:schemeClr val="accent1">
                    <a:lumMod val="75000"/>
                  </a:schemeClr>
                </a:solidFill>
                <a:latin typeface="华文楷体" pitchFamily="2" charset="-122"/>
                <a:ea typeface="华文楷体" pitchFamily="2" charset="-122"/>
              </a:rPr>
              <a:t>存储程序</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采用二进制编码</a:t>
            </a:r>
            <a:r>
              <a:rPr lang="zh-CN" altLang="en-US" sz="2800" b="1" dirty="0" smtClean="0">
                <a:latin typeface="华文楷体" pitchFamily="2" charset="-122"/>
                <a:ea typeface="华文楷体" pitchFamily="2" charset="-122"/>
              </a:rPr>
              <a:t>”及明确计算机由</a:t>
            </a:r>
            <a:r>
              <a:rPr lang="en-US" altLang="zh-CN" sz="2800" b="1" dirty="0" smtClean="0">
                <a:solidFill>
                  <a:schemeClr val="accent1">
                    <a:lumMod val="75000"/>
                  </a:schemeClr>
                </a:solidFill>
                <a:latin typeface="华文楷体" pitchFamily="2" charset="-122"/>
                <a:ea typeface="华文楷体" pitchFamily="2" charset="-122"/>
              </a:rPr>
              <a:t>5</a:t>
            </a:r>
            <a:r>
              <a:rPr lang="zh-CN" altLang="en-US" sz="2800" b="1" dirty="0" smtClean="0">
                <a:solidFill>
                  <a:schemeClr val="accent1">
                    <a:lumMod val="75000"/>
                  </a:schemeClr>
                </a:solidFill>
                <a:latin typeface="华文楷体" pitchFamily="2" charset="-122"/>
                <a:ea typeface="华文楷体" pitchFamily="2" charset="-122"/>
              </a:rPr>
              <a:t>个部分</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运算器、控制器、存储器、输入设备和输出设备</a:t>
            </a:r>
            <a:r>
              <a:rPr lang="zh-CN" altLang="en-US" sz="2800" b="1" dirty="0" smtClean="0">
                <a:latin typeface="华文楷体" pitchFamily="2" charset="-122"/>
                <a:ea typeface="华文楷体" pitchFamily="2" charset="-122"/>
              </a:rPr>
              <a:t>）组成的设计思路。</a:t>
            </a:r>
            <a:endParaRPr lang="en-US" altLang="zh-CN" sz="2800" b="1" dirty="0" smtClean="0">
              <a:latin typeface="华文楷体" pitchFamily="2" charset="-122"/>
              <a:ea typeface="华文楷体" pitchFamily="2" charset="-122"/>
            </a:endParaRPr>
          </a:p>
          <a:p>
            <a:pPr marL="0" lvl="1" eaLnBrk="1" hangingPunct="1">
              <a:spcBef>
                <a:spcPts val="0"/>
              </a:spcBef>
              <a:buClr>
                <a:srgbClr val="0000FF"/>
              </a:buClr>
              <a:buFont typeface="Wingdings" pitchFamily="2" charset="2"/>
              <a:buChar char="Ø"/>
            </a:pPr>
            <a:r>
              <a:rPr lang="en-US" sz="2800" b="1" dirty="0" smtClean="0">
                <a:latin typeface="华文楷体" pitchFamily="2" charset="-122"/>
                <a:ea typeface="华文楷体" pitchFamily="2" charset="-122"/>
              </a:rPr>
              <a:t>1949</a:t>
            </a:r>
            <a:r>
              <a:rPr lang="zh-CN" altLang="en-US" sz="2800" b="1" dirty="0">
                <a:latin typeface="华文楷体" pitchFamily="2" charset="-122"/>
                <a:ea typeface="华文楷体" pitchFamily="2" charset="-122"/>
              </a:rPr>
              <a:t>年，</a:t>
            </a:r>
            <a:r>
              <a:rPr lang="zh-CN" altLang="en-US" sz="2800" b="1" dirty="0" smtClean="0">
                <a:latin typeface="华文楷体" pitchFamily="2" charset="-122"/>
                <a:ea typeface="华文楷体" pitchFamily="2" charset="-122"/>
              </a:rPr>
              <a:t>首台实现</a:t>
            </a:r>
            <a:r>
              <a:rPr lang="zh-CN" altLang="en-US" sz="2800" b="1" dirty="0">
                <a:latin typeface="华文楷体" pitchFamily="2" charset="-122"/>
                <a:ea typeface="华文楷体" pitchFamily="2" charset="-122"/>
              </a:rPr>
              <a:t>冯</a:t>
            </a:r>
            <a:r>
              <a:rPr lang="en-US"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诺依曼存储程序思想的计算机</a:t>
            </a:r>
            <a:r>
              <a:rPr lang="en-US" sz="2800" b="1" dirty="0">
                <a:solidFill>
                  <a:schemeClr val="accent1">
                    <a:lumMod val="75000"/>
                  </a:schemeClr>
                </a:solidFill>
                <a:latin typeface="华文楷体" pitchFamily="2" charset="-122"/>
                <a:ea typeface="华文楷体" pitchFamily="2" charset="-122"/>
              </a:rPr>
              <a:t>EDSAC</a:t>
            </a:r>
            <a:r>
              <a:rPr lang="zh-CN" altLang="en-US" sz="2800" b="1" dirty="0">
                <a:solidFill>
                  <a:schemeClr val="accent1">
                    <a:lumMod val="75000"/>
                  </a:schemeClr>
                </a:solidFill>
                <a:latin typeface="华文楷体" pitchFamily="2" charset="-122"/>
                <a:ea typeface="华文楷体" pitchFamily="2" charset="-122"/>
              </a:rPr>
              <a:t>（电子延迟存储自动计算机）</a:t>
            </a:r>
            <a:r>
              <a:rPr lang="zh-CN" altLang="en-US" sz="2800" b="1" dirty="0">
                <a:latin typeface="华文楷体" pitchFamily="2" charset="-122"/>
                <a:ea typeface="华文楷体" pitchFamily="2" charset="-122"/>
              </a:rPr>
              <a:t>，由英国剑桥大学研制并正式运行</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0"/>
              </a:spcBef>
              <a:buClr>
                <a:srgbClr val="0000FF"/>
              </a:buClr>
              <a:buFont typeface="Wingdings" pitchFamily="2" charset="2"/>
              <a:buChar char="Ø"/>
            </a:pPr>
            <a:r>
              <a:rPr lang="en-US" altLang="zh-CN" sz="2800" b="1" dirty="0" smtClean="0">
                <a:latin typeface="华文楷体" pitchFamily="2" charset="-122"/>
                <a:ea typeface="华文楷体" pitchFamily="2" charset="-122"/>
              </a:rPr>
              <a:t>1949</a:t>
            </a:r>
            <a:r>
              <a:rPr lang="zh-CN" altLang="en-US" sz="2800" b="1" dirty="0" smtClean="0">
                <a:latin typeface="华文楷体" pitchFamily="2" charset="-122"/>
                <a:ea typeface="华文楷体" pitchFamily="2" charset="-122"/>
              </a:rPr>
              <a:t>年</a:t>
            </a:r>
            <a:r>
              <a:rPr lang="en-US" altLang="zh-CN" sz="2800" b="1" dirty="0" smtClean="0">
                <a:latin typeface="华文楷体" pitchFamily="2" charset="-122"/>
                <a:ea typeface="华文楷体" pitchFamily="2" charset="-122"/>
              </a:rPr>
              <a:t>8</a:t>
            </a:r>
            <a:r>
              <a:rPr lang="zh-CN" altLang="en-US" sz="2800" b="1" dirty="0" smtClean="0">
                <a:latin typeface="华文楷体" pitchFamily="2" charset="-122"/>
                <a:ea typeface="华文楷体" pitchFamily="2" charset="-122"/>
              </a:rPr>
              <a:t>月，</a:t>
            </a:r>
            <a:r>
              <a:rPr lang="en-US" altLang="zh-CN" sz="2800" b="1" dirty="0" smtClean="0">
                <a:latin typeface="华文楷体" pitchFamily="2" charset="-122"/>
                <a:ea typeface="华文楷体" pitchFamily="2" charset="-122"/>
              </a:rPr>
              <a:t>EDVAC</a:t>
            </a:r>
            <a:r>
              <a:rPr lang="zh-CN" altLang="en-US" sz="2800" b="1" dirty="0" smtClean="0">
                <a:latin typeface="华文楷体" pitchFamily="2" charset="-122"/>
                <a:ea typeface="华文楷体" pitchFamily="2" charset="-122"/>
              </a:rPr>
              <a:t>交付使用，</a:t>
            </a:r>
            <a:r>
              <a:rPr lang="en-US" altLang="zh-CN" sz="2800" b="1" dirty="0" smtClean="0">
                <a:latin typeface="华文楷体" pitchFamily="2" charset="-122"/>
                <a:ea typeface="华文楷体" pitchFamily="2" charset="-122"/>
              </a:rPr>
              <a:t>1951</a:t>
            </a:r>
            <a:r>
              <a:rPr lang="zh-CN" altLang="en-US" sz="2800" b="1" dirty="0" smtClean="0">
                <a:latin typeface="华文楷体" pitchFamily="2" charset="-122"/>
                <a:ea typeface="华文楷体" pitchFamily="2" charset="-122"/>
              </a:rPr>
              <a:t>年开始正式运行。</a:t>
            </a:r>
            <a:r>
              <a:rPr lang="en-US" altLang="zh-CN" sz="2800" b="1" dirty="0" smtClean="0">
                <a:solidFill>
                  <a:schemeClr val="accent1">
                    <a:lumMod val="75000"/>
                  </a:schemeClr>
                </a:solidFill>
                <a:latin typeface="华文楷体" pitchFamily="2" charset="-122"/>
                <a:ea typeface="华文楷体" pitchFamily="2" charset="-122"/>
              </a:rPr>
              <a:t>EDVAC</a:t>
            </a:r>
            <a:r>
              <a:rPr lang="zh-CN" altLang="en-US" sz="2800" b="1" dirty="0" smtClean="0">
                <a:solidFill>
                  <a:schemeClr val="accent1">
                    <a:lumMod val="75000"/>
                  </a:schemeClr>
                </a:solidFill>
                <a:latin typeface="华文楷体" pitchFamily="2" charset="-122"/>
                <a:ea typeface="华文楷体" pitchFamily="2" charset="-122"/>
              </a:rPr>
              <a:t>的发明为现代计算机在体系结构和工作原理上奠定了基础</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0"/>
              </a:spcBef>
              <a:buClr>
                <a:srgbClr val="0000FF"/>
              </a:buClr>
              <a:buFont typeface="Wingdings" pitchFamily="2" charset="2"/>
              <a:buChar char="Ø"/>
            </a:pPr>
            <a:r>
              <a:rPr lang="zh-CN" altLang="en-US" sz="2800" b="1" dirty="0" smtClean="0">
                <a:latin typeface="华文楷体" pitchFamily="2" charset="-122"/>
                <a:ea typeface="华文楷体" pitchFamily="2" charset="-122"/>
              </a:rPr>
              <a:t>直到</a:t>
            </a:r>
            <a:r>
              <a:rPr lang="zh-CN" altLang="en-US" sz="2800" b="1" dirty="0">
                <a:latin typeface="华文楷体" pitchFamily="2" charset="-122"/>
                <a:ea typeface="华文楷体" pitchFamily="2" charset="-122"/>
              </a:rPr>
              <a:t>今天，无论是什么规模的计算机，其基本结构仍遵循这一原则，所以现代计算机称之为“</a:t>
            </a:r>
            <a:r>
              <a:rPr lang="zh-CN" altLang="en-US" sz="2800" b="1" dirty="0">
                <a:solidFill>
                  <a:schemeClr val="accent1">
                    <a:lumMod val="75000"/>
                  </a:schemeClr>
                </a:solidFill>
                <a:latin typeface="华文楷体" pitchFamily="2" charset="-122"/>
                <a:ea typeface="华文楷体" pitchFamily="2" charset="-122"/>
              </a:rPr>
              <a:t>冯</a:t>
            </a:r>
            <a:r>
              <a:rPr lang="en-US" altLang="zh-CN" sz="2800" b="1" dirty="0">
                <a:solidFill>
                  <a:schemeClr val="accent1">
                    <a:lumMod val="75000"/>
                  </a:schemeClr>
                </a:solidFill>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诺依曼</a:t>
            </a:r>
            <a:r>
              <a:rPr lang="zh-CN" altLang="en-US" sz="2800" b="1" dirty="0" smtClean="0">
                <a:solidFill>
                  <a:schemeClr val="accent1">
                    <a:lumMod val="75000"/>
                  </a:schemeClr>
                </a:solidFill>
                <a:latin typeface="华文楷体" pitchFamily="2" charset="-122"/>
                <a:ea typeface="华文楷体" pitchFamily="2" charset="-122"/>
              </a:rPr>
              <a:t>计算机</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42" name="Group 1066"/>
          <p:cNvGraphicFramePr>
            <a:graphicFrameLocks noGrp="1"/>
          </p:cNvGraphicFramePr>
          <p:nvPr/>
        </p:nvGraphicFramePr>
        <p:xfrm>
          <a:off x="0" y="1199870"/>
          <a:ext cx="9143999" cy="3509349"/>
        </p:xfrm>
        <a:graphic>
          <a:graphicData uri="http://schemas.openxmlformats.org/drawingml/2006/table">
            <a:tbl>
              <a:tblPr/>
              <a:tblGrid>
                <a:gridCol w="730886"/>
                <a:gridCol w="1372267"/>
                <a:gridCol w="1726980"/>
                <a:gridCol w="1937639"/>
                <a:gridCol w="1992547"/>
                <a:gridCol w="1383680"/>
              </a:tblGrid>
              <a:tr h="437769">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时代</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年份</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器件</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运算速度</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软件</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应用</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769236">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一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1946-1958</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电子管</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每秒几千次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机器语言</a:t>
                      </a: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汇编语言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科学计算</a:t>
                      </a: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军事领域</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769236">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二</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1958-1964</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晶体管</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每秒几十万次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监控程序</a:t>
                      </a:r>
                      <a:endPar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endParaRP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高级语言</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数据处理</a:t>
                      </a: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工业控制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769236">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三</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1964-1971</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中小规模集成电路</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每秒几百万次 </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实时处理</a:t>
                      </a:r>
                      <a:endPar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endParaRP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操作系统</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文字处理</a:t>
                      </a:r>
                    </a:p>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图形处理</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707789">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四</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ctr"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1971—</a:t>
                      </a: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今</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ctr"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大规模集成电路</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达到</a:t>
                      </a:r>
                      <a:r>
                        <a:rPr kumimoji="1" lang="zh-CN" altLang="en-US" sz="2000" b="1" i="0" u="none" strike="noStrike" cap="none" normalizeH="0" baseline="0" smtClean="0">
                          <a:ln>
                            <a:noFill/>
                          </a:ln>
                          <a:solidFill>
                            <a:schemeClr val="accent6">
                              <a:lumMod val="50000"/>
                            </a:schemeClr>
                          </a:solidFill>
                          <a:effectLst/>
                          <a:latin typeface="隶书" pitchFamily="49" charset="-122"/>
                          <a:ea typeface="隶书" pitchFamily="49" charset="-122"/>
                        </a:rPr>
                        <a:t>每秒亿万次 </a:t>
                      </a:r>
                      <a:endPar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endParaRP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分时处理</a:t>
                      </a:r>
                      <a:endPar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endParaRPr>
                    </a:p>
                    <a:p>
                      <a:pPr marL="0" marR="0" lvl="0" indent="0" algn="ctr" defTabSz="1306513"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DB</a:t>
                      </a: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、网络</a:t>
                      </a:r>
                      <a:r>
                        <a:rPr kumimoji="1" lang="en-US" altLang="zh-CN" sz="2000" b="1" i="0" u="none" strike="noStrike" cap="none" normalizeH="0" baseline="0" dirty="0" smtClean="0">
                          <a:ln>
                            <a:noFill/>
                          </a:ln>
                          <a:solidFill>
                            <a:schemeClr val="accent6">
                              <a:lumMod val="50000"/>
                            </a:schemeClr>
                          </a:solidFill>
                          <a:effectLst/>
                          <a:latin typeface="隶书" pitchFamily="49" charset="-122"/>
                          <a:ea typeface="隶书" pitchFamily="49" charset="-122"/>
                        </a:rPr>
                        <a:t>OS</a:t>
                      </a: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等</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1306513"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accent6">
                              <a:lumMod val="50000"/>
                            </a:schemeClr>
                          </a:solidFill>
                          <a:effectLst/>
                          <a:latin typeface="隶书" pitchFamily="49" charset="-122"/>
                          <a:ea typeface="隶书" pitchFamily="49" charset="-122"/>
                        </a:rPr>
                        <a:t>各个领域</a:t>
                      </a:r>
                    </a:p>
                  </a:txBody>
                  <a:tcPr marL="91337" marR="91337" marT="46656" marB="4665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bl>
          </a:graphicData>
        </a:graphic>
      </p:graphicFrame>
      <p:graphicFrame>
        <p:nvGraphicFramePr>
          <p:cNvPr id="1026" name="Object 346"/>
          <p:cNvGraphicFramePr>
            <a:graphicFrameLocks/>
          </p:cNvGraphicFramePr>
          <p:nvPr/>
        </p:nvGraphicFramePr>
        <p:xfrm>
          <a:off x="671649" y="4845136"/>
          <a:ext cx="1358537" cy="1536192"/>
        </p:xfrm>
        <a:graphic>
          <a:graphicData uri="http://schemas.openxmlformats.org/presentationml/2006/ole">
            <p:oleObj spid="_x0000_s125954" name="Image" r:id="rId3" imgW="1244444" imgH="1804448" progId="">
              <p:embed/>
            </p:oleObj>
          </a:graphicData>
        </a:graphic>
      </p:graphicFrame>
      <p:pic>
        <p:nvPicPr>
          <p:cNvPr id="1072" name="Picture 349" descr="图2-1-6"/>
          <p:cNvPicPr>
            <a:picLocks noChangeAspect="1" noChangeArrowheads="1"/>
          </p:cNvPicPr>
          <p:nvPr/>
        </p:nvPicPr>
        <p:blipFill>
          <a:blip r:embed="rId4" cstate="print"/>
          <a:srcRect l="10271" r="9125" b="14813"/>
          <a:stretch>
            <a:fillRect/>
          </a:stretch>
        </p:blipFill>
        <p:spPr bwMode="auto">
          <a:xfrm>
            <a:off x="6092734" y="4807416"/>
            <a:ext cx="2873829" cy="1645920"/>
          </a:xfrm>
          <a:prstGeom prst="rect">
            <a:avLst/>
          </a:prstGeom>
          <a:noFill/>
          <a:ln w="9525">
            <a:noFill/>
            <a:miter lim="800000"/>
            <a:headEnd/>
            <a:tailEnd/>
          </a:ln>
        </p:spPr>
      </p:pic>
      <p:pic>
        <p:nvPicPr>
          <p:cNvPr id="1073" name="Picture 350" descr="图2-1-14"/>
          <p:cNvPicPr>
            <a:picLocks noChangeAspect="1" noChangeArrowheads="1"/>
          </p:cNvPicPr>
          <p:nvPr/>
        </p:nvPicPr>
        <p:blipFill>
          <a:blip r:embed="rId5" cstate="print"/>
          <a:srcRect b="13643"/>
          <a:stretch>
            <a:fillRect/>
          </a:stretch>
        </p:blipFill>
        <p:spPr bwMode="auto">
          <a:xfrm>
            <a:off x="2248989" y="5032588"/>
            <a:ext cx="1828800" cy="1316736"/>
          </a:xfrm>
          <a:prstGeom prst="rect">
            <a:avLst/>
          </a:prstGeom>
          <a:noFill/>
          <a:ln w="9525">
            <a:noFill/>
            <a:miter lim="800000"/>
            <a:headEnd/>
            <a:tailEnd/>
          </a:ln>
        </p:spPr>
      </p:pic>
      <p:graphicFrame>
        <p:nvGraphicFramePr>
          <p:cNvPr id="1027" name="Object 352"/>
          <p:cNvGraphicFramePr>
            <a:graphicFrameLocks/>
          </p:cNvGraphicFramePr>
          <p:nvPr/>
        </p:nvGraphicFramePr>
        <p:xfrm>
          <a:off x="4340135" y="5087452"/>
          <a:ext cx="1515291" cy="1261872"/>
        </p:xfrm>
        <a:graphic>
          <a:graphicData uri="http://schemas.openxmlformats.org/presentationml/2006/ole">
            <p:oleObj spid="_x0000_s125955" name="Image" r:id="rId6" imgW="1384127" imgH="1155556" progId="">
              <p:embed/>
            </p:oleObj>
          </a:graphicData>
        </a:graphic>
      </p:graphicFrame>
      <p:sp>
        <p:nvSpPr>
          <p:cNvPr id="1076" name="Rectangle 354"/>
          <p:cNvSpPr>
            <a:spLocks noChangeArrowheads="1"/>
          </p:cNvSpPr>
          <p:nvPr/>
        </p:nvSpPr>
        <p:spPr bwMode="auto">
          <a:xfrm>
            <a:off x="720634" y="6440966"/>
            <a:ext cx="1185455" cy="372410"/>
          </a:xfrm>
          <a:prstGeom prst="rect">
            <a:avLst/>
          </a:prstGeom>
          <a:noFill/>
          <a:ln w="9525">
            <a:noFill/>
            <a:miter lim="800000"/>
            <a:headEnd/>
            <a:tailEnd/>
          </a:ln>
        </p:spPr>
        <p:txBody>
          <a:bodyPr lIns="64008" tIns="32004" rIns="64008" bIns="32004">
            <a:spAutoFit/>
          </a:bodyPr>
          <a:lstStyle/>
          <a:p>
            <a:pPr algn="ctr" defTabSz="914559">
              <a:defRPr/>
            </a:pPr>
            <a:r>
              <a:rPr lang="zh-CN" altLang="en-US" sz="2000" b="1" dirty="0">
                <a:solidFill>
                  <a:srgbClr val="7030A0"/>
                </a:solidFill>
                <a:latin typeface="方正姚体" pitchFamily="2" charset="-122"/>
                <a:ea typeface="方正姚体" pitchFamily="2" charset="-122"/>
              </a:rPr>
              <a:t>电子管</a:t>
            </a:r>
          </a:p>
        </p:txBody>
      </p:sp>
      <p:sp>
        <p:nvSpPr>
          <p:cNvPr id="1077" name="Rectangle 355"/>
          <p:cNvSpPr>
            <a:spLocks noChangeArrowheads="1"/>
          </p:cNvSpPr>
          <p:nvPr/>
        </p:nvSpPr>
        <p:spPr bwMode="auto">
          <a:xfrm>
            <a:off x="2449286" y="6440966"/>
            <a:ext cx="1234440" cy="372410"/>
          </a:xfrm>
          <a:prstGeom prst="rect">
            <a:avLst/>
          </a:prstGeom>
          <a:noFill/>
          <a:ln w="9525">
            <a:noFill/>
            <a:miter lim="800000"/>
            <a:headEnd/>
            <a:tailEnd/>
          </a:ln>
        </p:spPr>
        <p:txBody>
          <a:bodyPr lIns="64008" tIns="32004" rIns="64008" bIns="32004">
            <a:spAutoFit/>
          </a:bodyPr>
          <a:lstStyle/>
          <a:p>
            <a:pPr algn="ctr" defTabSz="914559">
              <a:defRPr/>
            </a:pPr>
            <a:r>
              <a:rPr lang="zh-CN" altLang="en-US" sz="2000" b="1" dirty="0">
                <a:solidFill>
                  <a:srgbClr val="7030A0"/>
                </a:solidFill>
                <a:latin typeface="方正姚体" pitchFamily="2" charset="-122"/>
                <a:ea typeface="方正姚体" pitchFamily="2" charset="-122"/>
              </a:rPr>
              <a:t>晶体管</a:t>
            </a:r>
          </a:p>
        </p:txBody>
      </p:sp>
      <p:sp>
        <p:nvSpPr>
          <p:cNvPr id="1078" name="Rectangle 356"/>
          <p:cNvSpPr>
            <a:spLocks noChangeArrowheads="1"/>
          </p:cNvSpPr>
          <p:nvPr/>
        </p:nvSpPr>
        <p:spPr bwMode="auto">
          <a:xfrm>
            <a:off x="4374969" y="6440966"/>
            <a:ext cx="1480457" cy="372410"/>
          </a:xfrm>
          <a:prstGeom prst="rect">
            <a:avLst/>
          </a:prstGeom>
          <a:noFill/>
          <a:ln w="9525">
            <a:noFill/>
            <a:miter lim="800000"/>
            <a:headEnd/>
            <a:tailEnd/>
          </a:ln>
        </p:spPr>
        <p:txBody>
          <a:bodyPr lIns="64008" tIns="32004" rIns="64008" bIns="32004">
            <a:spAutoFit/>
          </a:bodyPr>
          <a:lstStyle/>
          <a:p>
            <a:pPr algn="ctr" defTabSz="914559">
              <a:defRPr/>
            </a:pPr>
            <a:r>
              <a:rPr lang="zh-CN" altLang="en-US" sz="2000" b="1" dirty="0">
                <a:solidFill>
                  <a:srgbClr val="7030A0"/>
                </a:solidFill>
                <a:latin typeface="方正姚体" pitchFamily="2" charset="-122"/>
                <a:ea typeface="方正姚体" pitchFamily="2" charset="-122"/>
              </a:rPr>
              <a:t>集成电路</a:t>
            </a:r>
          </a:p>
        </p:txBody>
      </p:sp>
      <p:sp>
        <p:nvSpPr>
          <p:cNvPr id="1079" name="Rectangle 357"/>
          <p:cNvSpPr>
            <a:spLocks noChangeArrowheads="1"/>
          </p:cNvSpPr>
          <p:nvPr/>
        </p:nvSpPr>
        <p:spPr bwMode="auto">
          <a:xfrm>
            <a:off x="6448698" y="6440966"/>
            <a:ext cx="2232660" cy="372410"/>
          </a:xfrm>
          <a:prstGeom prst="rect">
            <a:avLst/>
          </a:prstGeom>
          <a:noFill/>
          <a:ln w="9525">
            <a:noFill/>
            <a:miter lim="800000"/>
            <a:headEnd/>
            <a:tailEnd/>
          </a:ln>
        </p:spPr>
        <p:txBody>
          <a:bodyPr lIns="64008" tIns="32004" rIns="64008" bIns="32004">
            <a:spAutoFit/>
          </a:bodyPr>
          <a:lstStyle/>
          <a:p>
            <a:pPr algn="ctr" defTabSz="914559">
              <a:defRPr/>
            </a:pPr>
            <a:r>
              <a:rPr lang="zh-CN" altLang="en-US" sz="2000" b="1" dirty="0">
                <a:solidFill>
                  <a:srgbClr val="7030A0"/>
                </a:solidFill>
                <a:latin typeface="方正姚体" pitchFamily="2" charset="-122"/>
                <a:ea typeface="方正姚体" pitchFamily="2" charset="-122"/>
              </a:rPr>
              <a:t>大规模集成电路</a:t>
            </a:r>
          </a:p>
        </p:txBody>
      </p:sp>
      <p:sp>
        <p:nvSpPr>
          <p:cNvPr id="13"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4" name="矩形 13"/>
          <p:cNvSpPr/>
          <p:nvPr/>
        </p:nvSpPr>
        <p:spPr>
          <a:xfrm>
            <a:off x="179512" y="620688"/>
            <a:ext cx="6408712" cy="584775"/>
          </a:xfrm>
          <a:prstGeom prst="rect">
            <a:avLst/>
          </a:prstGeom>
        </p:spPr>
        <p:txBody>
          <a:bodyPr wrap="square">
            <a:spAutoFit/>
          </a:bodyPr>
          <a:lstStyle/>
          <a:p>
            <a:r>
              <a:rPr lang="en-US" altLang="zh-CN" b="1" dirty="0" smtClean="0">
                <a:solidFill>
                  <a:srgbClr val="0000FF"/>
                </a:solidFill>
                <a:latin typeface="华文楷体" pitchFamily="2" charset="-122"/>
                <a:ea typeface="华文楷体" pitchFamily="2" charset="-122"/>
              </a:rPr>
              <a:t>2</a:t>
            </a:r>
            <a:r>
              <a:rPr lang="zh-CN" altLang="en-US" b="1" dirty="0" smtClean="0">
                <a:solidFill>
                  <a:srgbClr val="0000FF"/>
                </a:solidFill>
                <a:latin typeface="华文楷体" pitchFamily="2" charset="-122"/>
                <a:ea typeface="华文楷体" pitchFamily="2" charset="-122"/>
              </a:rPr>
              <a:t>、电子计算机发展的四个阶段</a:t>
            </a:r>
            <a:endParaRPr lang="en-US" altLang="zh-CN" b="1" dirty="0" smtClean="0">
              <a:solidFill>
                <a:srgbClr val="0000FF"/>
              </a:solidFill>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179512" y="764704"/>
            <a:ext cx="8784976" cy="5293757"/>
          </a:xfrm>
          <a:prstGeom prst="rect">
            <a:avLst/>
          </a:prstGeom>
          <a:noFill/>
        </p:spPr>
        <p:txBody>
          <a:bodyPr wrap="square" rtlCol="0">
            <a:spAutoFit/>
          </a:bodyPr>
          <a:lstStyle/>
          <a:p>
            <a:pPr eaLnBrk="1" latinLnBrk="1" hangingPunct="1">
              <a:spcBef>
                <a:spcPts val="1200"/>
              </a:spcBef>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、计算机的发展方向</a:t>
            </a:r>
            <a:endParaRPr lang="en-US" altLang="zh-CN" sz="2800" b="1" dirty="0" smtClean="0">
              <a:solidFill>
                <a:srgbClr val="0000FF"/>
              </a:solidFill>
              <a:latin typeface="华文楷体" pitchFamily="2" charset="-122"/>
              <a:ea typeface="华文楷体" pitchFamily="2" charset="-122"/>
            </a:endParaRPr>
          </a:p>
          <a:p>
            <a:pPr eaLnBrk="1" latinLnBrk="1" hangingPunct="1">
              <a:spcBef>
                <a:spcPts val="1200"/>
              </a:spcBef>
            </a:pPr>
            <a:r>
              <a:rPr lang="en-US" altLang="zh-CN" sz="2800" b="1" dirty="0" smtClean="0">
                <a:solidFill>
                  <a:srgbClr val="7030A0"/>
                </a:solidFill>
                <a:latin typeface="华文楷体" pitchFamily="2" charset="-122"/>
                <a:ea typeface="华文楷体" pitchFamily="2" charset="-122"/>
              </a:rPr>
              <a:t>        </a:t>
            </a:r>
            <a:r>
              <a:rPr lang="zh-CN" altLang="en-US" sz="2800" b="1" dirty="0" smtClean="0">
                <a:solidFill>
                  <a:srgbClr val="7030A0"/>
                </a:solidFill>
                <a:latin typeface="华文楷体" pitchFamily="2" charset="-122"/>
                <a:ea typeface="华文楷体" pitchFamily="2" charset="-122"/>
              </a:rPr>
              <a:t>超导计算机、光子计算机、量子计算机、生物计算机、纳米计算机、神经计算机、智能计算机</a:t>
            </a:r>
            <a:r>
              <a:rPr lang="en-US" altLang="zh-CN" sz="2800" b="1" dirty="0" smtClean="0">
                <a:solidFill>
                  <a:srgbClr val="7030A0"/>
                </a:solidFill>
                <a:latin typeface="华文楷体" pitchFamily="2" charset="-122"/>
                <a:ea typeface="华文楷体" pitchFamily="2" charset="-122"/>
              </a:rPr>
              <a:t>……</a:t>
            </a:r>
          </a:p>
          <a:p>
            <a:pPr marL="0" lvl="1" algn="just" eaLnBrk="1" latinLnBrk="1" hangingPunct="1">
              <a:spcBef>
                <a:spcPts val="1200"/>
              </a:spcBef>
              <a:spcAft>
                <a:spcPts val="0"/>
              </a:spcAft>
            </a:pPr>
            <a:r>
              <a:rPr lang="zh-CN" altLang="en-US" sz="2800" b="1" kern="100" dirty="0" smtClean="0">
                <a:latin typeface="华文楷体" pitchFamily="2" charset="-122"/>
                <a:ea typeface="华文楷体" pitchFamily="2" charset="-122"/>
              </a:rPr>
              <a:t>        未来的计算机将是</a:t>
            </a:r>
            <a:r>
              <a:rPr lang="zh-CN" altLang="en-US" sz="2800" b="1" kern="100" dirty="0" smtClean="0">
                <a:solidFill>
                  <a:schemeClr val="accent1">
                    <a:lumMod val="75000"/>
                  </a:schemeClr>
                </a:solidFill>
                <a:latin typeface="华文楷体" pitchFamily="2" charset="-122"/>
                <a:ea typeface="华文楷体" pitchFamily="2" charset="-122"/>
              </a:rPr>
              <a:t>微电子技术、光学技术、超导技术和电子仿生技术等</a:t>
            </a:r>
            <a:r>
              <a:rPr lang="zh-CN" altLang="en-US" sz="2800" b="1" kern="100" dirty="0" smtClean="0">
                <a:latin typeface="华文楷体" pitchFamily="2" charset="-122"/>
                <a:ea typeface="华文楷体" pitchFamily="2" charset="-122"/>
              </a:rPr>
              <a:t>技术与新型材料相结合的产物。</a:t>
            </a:r>
            <a:r>
              <a:rPr lang="zh-CN" altLang="en-US" sz="2800" b="1" kern="100" dirty="0" smtClean="0">
                <a:solidFill>
                  <a:srgbClr val="0000FF"/>
                </a:solidFill>
                <a:latin typeface="华文楷体" pitchFamily="2" charset="-122"/>
                <a:ea typeface="华文楷体" pitchFamily="2" charset="-122"/>
              </a:rPr>
              <a:t>第五代计算机（用超大规模集成电路和其他新型物理元件组成的可以把信息采集、存储、处理、通信同人工智能结合在一起构成的智能计算机系统）</a:t>
            </a:r>
            <a:r>
              <a:rPr lang="zh-CN" altLang="en-US" sz="2800" b="1" kern="100" dirty="0" smtClean="0">
                <a:latin typeface="华文楷体" pitchFamily="2" charset="-122"/>
                <a:ea typeface="华文楷体" pitchFamily="2" charset="-122"/>
              </a:rPr>
              <a:t>的概念是为适应未来计算科学和社会信息化的要求而提出的，其实现之日将是计算科学本身和计算机科学的又一次新的革命。</a:t>
            </a:r>
            <a:endParaRPr lang="en-US" altLang="zh-CN" sz="2800" b="1" kern="100" dirty="0" smtClean="0">
              <a:latin typeface="华文楷体" pitchFamily="2" charset="-122"/>
              <a:ea typeface="华文楷体" pitchFamily="2" charset="-122"/>
            </a:endParaRPr>
          </a:p>
          <a:p>
            <a:pPr marL="0" lvl="1" algn="just" eaLnBrk="1" latinLnBrk="1" hangingPunct="1">
              <a:spcBef>
                <a:spcPts val="1200"/>
              </a:spcBef>
              <a:spcAft>
                <a:spcPts val="0"/>
              </a:spcAft>
            </a:pPr>
            <a:r>
              <a:rPr lang="zh-CN" altLang="en-US" sz="2800" b="1" kern="100" dirty="0" smtClean="0">
                <a:solidFill>
                  <a:srgbClr val="0000FF"/>
                </a:solidFill>
                <a:latin typeface="华文楷体" pitchFamily="2" charset="-122"/>
                <a:ea typeface="华文楷体" pitchFamily="2" charset="-122"/>
              </a:rPr>
              <a:t>计算机的发展趋势：巨型化、微型化、网络化、智能化</a:t>
            </a:r>
            <a:endParaRPr lang="zh-CN" altLang="en-US" sz="2800" b="1" dirty="0">
              <a:solidFill>
                <a:srgbClr val="0000FF"/>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107504" y="764704"/>
            <a:ext cx="9036496" cy="6124754"/>
          </a:xfrm>
          <a:prstGeom prst="rect">
            <a:avLst/>
          </a:prstGeom>
          <a:noFill/>
        </p:spPr>
        <p:txBody>
          <a:bodyPr wrap="square" rtlCol="0">
            <a:spAutoFit/>
          </a:bodyPr>
          <a:lstStyle/>
          <a:p>
            <a:pPr eaLnBrk="1" latinLnBrk="1" hangingPunct="1">
              <a:spcBef>
                <a:spcPts val="0"/>
              </a:spcBef>
            </a:pPr>
            <a:r>
              <a:rPr lang="en-US" altLang="zh-CN" sz="2800" b="1" dirty="0" smtClean="0">
                <a:solidFill>
                  <a:srgbClr val="0000FF"/>
                </a:solidFill>
                <a:latin typeface="华文楷体" pitchFamily="2" charset="-122"/>
                <a:ea typeface="华文楷体" pitchFamily="2" charset="-122"/>
              </a:rPr>
              <a:t>4</a:t>
            </a:r>
            <a:r>
              <a:rPr lang="zh-CN" altLang="en-US" sz="2800" b="1" dirty="0" smtClean="0">
                <a:solidFill>
                  <a:srgbClr val="0000FF"/>
                </a:solidFill>
                <a:latin typeface="华文楷体" pitchFamily="2" charset="-122"/>
                <a:ea typeface="华文楷体" pitchFamily="2" charset="-122"/>
              </a:rPr>
              <a:t>、电子计算机的分类</a:t>
            </a:r>
            <a:endParaRPr lang="en-US" altLang="zh-CN" sz="2800" b="1" dirty="0" smtClean="0">
              <a:solidFill>
                <a:srgbClr val="0000FF"/>
              </a:solidFill>
              <a:latin typeface="华文楷体" pitchFamily="2" charset="-122"/>
              <a:ea typeface="华文楷体" pitchFamily="2" charset="-122"/>
            </a:endParaRPr>
          </a:p>
          <a:p>
            <a:pPr lvl="1" eaLnBrk="1" latinLnBrk="1" hangingPunct="1">
              <a:spcBef>
                <a:spcPts val="0"/>
              </a:spcBef>
              <a:buFont typeface="Wingdings" pitchFamily="2" charset="2"/>
              <a:buChar char="Ø"/>
            </a:pPr>
            <a:r>
              <a:rPr lang="zh-CN" altLang="en-US" sz="2800" b="1" dirty="0" smtClean="0">
                <a:solidFill>
                  <a:srgbClr val="C00000"/>
                </a:solidFill>
                <a:latin typeface="华文楷体" pitchFamily="2" charset="-122"/>
                <a:ea typeface="华文楷体" pitchFamily="2" charset="-122"/>
              </a:rPr>
              <a:t>按结构原理分类</a:t>
            </a:r>
            <a:r>
              <a:rPr lang="zh-CN" altLang="en-US" sz="2800" b="1" dirty="0">
                <a:solidFill>
                  <a:srgbClr val="C00000"/>
                </a:solidFill>
                <a:latin typeface="华文楷体" pitchFamily="2" charset="-122"/>
                <a:ea typeface="华文楷体" pitchFamily="2" charset="-122"/>
              </a:rPr>
              <a:t>：</a:t>
            </a:r>
            <a:r>
              <a:rPr lang="zh-CN" altLang="en-US" sz="2800" b="1" dirty="0">
                <a:latin typeface="华文楷体" pitchFamily="2" charset="-122"/>
                <a:ea typeface="华文楷体" pitchFamily="2" charset="-122"/>
              </a:rPr>
              <a:t>模拟计算机、数字计算机和混合式</a:t>
            </a:r>
            <a:r>
              <a:rPr lang="zh-CN" altLang="en-US" sz="2800" b="1" dirty="0" smtClean="0">
                <a:latin typeface="华文楷体" pitchFamily="2" charset="-122"/>
                <a:ea typeface="华文楷体" pitchFamily="2" charset="-122"/>
              </a:rPr>
              <a:t>计算机</a:t>
            </a:r>
            <a:endParaRPr lang="en-US" altLang="zh-CN" sz="2800" b="1" dirty="0" smtClean="0">
              <a:latin typeface="华文楷体" pitchFamily="2" charset="-122"/>
              <a:ea typeface="华文楷体" pitchFamily="2" charset="-122"/>
            </a:endParaRPr>
          </a:p>
          <a:p>
            <a:pPr lvl="1" eaLnBrk="1" latinLnBrk="1" hangingPunct="1">
              <a:spcBef>
                <a:spcPts val="0"/>
              </a:spcBef>
              <a:buFont typeface="Wingdings" pitchFamily="2" charset="2"/>
              <a:buChar char="Ø"/>
            </a:pPr>
            <a:r>
              <a:rPr lang="zh-CN" altLang="en-US" sz="2800" b="1" dirty="0" smtClean="0">
                <a:solidFill>
                  <a:srgbClr val="C00000"/>
                </a:solidFill>
                <a:latin typeface="华文楷体" pitchFamily="2" charset="-122"/>
                <a:ea typeface="华文楷体" pitchFamily="2" charset="-122"/>
              </a:rPr>
              <a:t>按用途分类：</a:t>
            </a:r>
            <a:r>
              <a:rPr lang="zh-CN" altLang="en-US" sz="2800" b="1" dirty="0" smtClean="0">
                <a:latin typeface="华文楷体" pitchFamily="2" charset="-122"/>
                <a:ea typeface="华文楷体" pitchFamily="2" charset="-122"/>
              </a:rPr>
              <a:t>专用计算机</a:t>
            </a:r>
            <a:r>
              <a:rPr lang="zh-CN" altLang="en-US" sz="2800" b="1" dirty="0">
                <a:latin typeface="华文楷体" pitchFamily="2" charset="-122"/>
                <a:ea typeface="华文楷体" pitchFamily="2" charset="-122"/>
              </a:rPr>
              <a:t>和</a:t>
            </a:r>
            <a:r>
              <a:rPr lang="zh-CN" altLang="en-US" sz="2800" b="1" dirty="0" smtClean="0">
                <a:latin typeface="华文楷体" pitchFamily="2" charset="-122"/>
                <a:ea typeface="华文楷体" pitchFamily="2" charset="-122"/>
              </a:rPr>
              <a:t>通用计算机</a:t>
            </a:r>
            <a:endParaRPr lang="en-US" altLang="zh-CN" sz="2800" b="1" dirty="0" smtClean="0">
              <a:latin typeface="华文楷体" pitchFamily="2" charset="-122"/>
              <a:ea typeface="华文楷体" pitchFamily="2" charset="-122"/>
            </a:endParaRPr>
          </a:p>
          <a:p>
            <a:pPr lvl="1" eaLnBrk="1" latinLnBrk="1" hangingPunct="1">
              <a:spcBef>
                <a:spcPts val="0"/>
              </a:spcBef>
              <a:buFont typeface="Wingdings" pitchFamily="2" charset="2"/>
              <a:buChar char="Ø"/>
            </a:pPr>
            <a:r>
              <a:rPr lang="zh-CN" altLang="en-US" sz="2800" b="1" dirty="0" smtClean="0">
                <a:solidFill>
                  <a:srgbClr val="C00000"/>
                </a:solidFill>
                <a:latin typeface="华文楷体" pitchFamily="2" charset="-122"/>
                <a:ea typeface="华文楷体" pitchFamily="2" charset="-122"/>
              </a:rPr>
              <a:t>按照</a:t>
            </a:r>
            <a:r>
              <a:rPr lang="zh-CN" altLang="en-US" sz="2800" b="1" dirty="0">
                <a:solidFill>
                  <a:srgbClr val="C00000"/>
                </a:solidFill>
                <a:latin typeface="华文楷体" pitchFamily="2" charset="-122"/>
                <a:ea typeface="华文楷体" pitchFamily="2" charset="-122"/>
              </a:rPr>
              <a:t>计算机的运算速度、字长、存储容量等综合性能指标进行</a:t>
            </a:r>
            <a:r>
              <a:rPr lang="zh-CN" altLang="en-US" sz="2800" b="1" dirty="0" smtClean="0">
                <a:solidFill>
                  <a:srgbClr val="C00000"/>
                </a:solidFill>
                <a:latin typeface="华文楷体" pitchFamily="2" charset="-122"/>
                <a:ea typeface="华文楷体" pitchFamily="2" charset="-122"/>
              </a:rPr>
              <a:t>分类：</a:t>
            </a:r>
            <a:endParaRPr lang="en-US" altLang="zh-CN" sz="2800" b="1" dirty="0" smtClean="0">
              <a:solidFill>
                <a:srgbClr val="C00000"/>
              </a:solidFill>
              <a:latin typeface="华文楷体" pitchFamily="2" charset="-122"/>
              <a:ea typeface="华文楷体" pitchFamily="2" charset="-122"/>
            </a:endParaRPr>
          </a:p>
          <a:p>
            <a:pPr lvl="2" eaLnBrk="1" latinLnBrk="1" hangingPunct="1">
              <a:spcBef>
                <a:spcPts val="0"/>
              </a:spcBef>
              <a:buFont typeface="Wingdings" pitchFamily="2" charset="2"/>
              <a:buChar char="ü"/>
            </a:pPr>
            <a:r>
              <a:rPr lang="zh-CN" altLang="en-US" sz="2800" b="1" dirty="0" smtClean="0">
                <a:solidFill>
                  <a:srgbClr val="7030A0"/>
                </a:solidFill>
                <a:latin typeface="华文楷体" pitchFamily="2" charset="-122"/>
                <a:ea typeface="华文楷体" pitchFamily="2" charset="-122"/>
                <a:hlinkClick r:id="rId2" action="ppaction://hlinksldjump"/>
              </a:rPr>
              <a:t>超级计算机</a:t>
            </a:r>
            <a:r>
              <a:rPr lang="zh-CN" altLang="en-US" sz="2800" b="1" dirty="0" smtClean="0">
                <a:solidFill>
                  <a:schemeClr val="accent6">
                    <a:lumMod val="50000"/>
                  </a:schemeClr>
                </a:solidFill>
                <a:latin typeface="华文楷体" pitchFamily="2" charset="-122"/>
                <a:ea typeface="华文楷体" pitchFamily="2" charset="-122"/>
              </a:rPr>
              <a:t>（巨型机，用于科学计算及军事领域）</a:t>
            </a:r>
            <a:endParaRPr lang="en-US" altLang="zh-CN" sz="2800" b="1" dirty="0" smtClean="0">
              <a:solidFill>
                <a:schemeClr val="accent6">
                  <a:lumMod val="50000"/>
                </a:schemeClr>
              </a:solidFill>
              <a:latin typeface="华文楷体" pitchFamily="2" charset="-122"/>
              <a:ea typeface="华文楷体" pitchFamily="2" charset="-122"/>
            </a:endParaRPr>
          </a:p>
          <a:p>
            <a:pPr lvl="2" eaLnBrk="1" latinLnBrk="1" hangingPunct="1">
              <a:spcBef>
                <a:spcPts val="0"/>
              </a:spcBef>
              <a:buFont typeface="Wingdings" pitchFamily="2" charset="2"/>
              <a:buChar char="ü"/>
            </a:pPr>
            <a:r>
              <a:rPr lang="zh-CN" altLang="en-US" sz="2800" b="1" dirty="0" smtClean="0">
                <a:solidFill>
                  <a:srgbClr val="7030A0"/>
                </a:solidFill>
                <a:latin typeface="华文楷体" pitchFamily="2" charset="-122"/>
                <a:ea typeface="华文楷体" pitchFamily="2" charset="-122"/>
              </a:rPr>
              <a:t>微型计算机</a:t>
            </a:r>
            <a:r>
              <a:rPr lang="zh-CN" altLang="en-US" sz="2800" b="1" dirty="0" smtClean="0">
                <a:solidFill>
                  <a:schemeClr val="accent6">
                    <a:lumMod val="50000"/>
                  </a:schemeClr>
                </a:solidFill>
                <a:latin typeface="华文楷体" pitchFamily="2" charset="-122"/>
                <a:ea typeface="华文楷体" pitchFamily="2" charset="-122"/>
              </a:rPr>
              <a:t>（台式机、笔记本、平板电脑等）</a:t>
            </a:r>
            <a:endParaRPr lang="en-US" altLang="zh-CN" sz="2800" b="1" dirty="0" smtClean="0">
              <a:solidFill>
                <a:schemeClr val="accent6">
                  <a:lumMod val="50000"/>
                </a:schemeClr>
              </a:solidFill>
              <a:latin typeface="华文楷体" pitchFamily="2" charset="-122"/>
              <a:ea typeface="华文楷体" pitchFamily="2" charset="-122"/>
            </a:endParaRPr>
          </a:p>
          <a:p>
            <a:pPr lvl="2" eaLnBrk="1" latinLnBrk="1" hangingPunct="1">
              <a:spcBef>
                <a:spcPts val="0"/>
              </a:spcBef>
              <a:buFont typeface="Wingdings" pitchFamily="2" charset="2"/>
              <a:buChar char="ü"/>
            </a:pPr>
            <a:r>
              <a:rPr lang="zh-CN" altLang="en-US" sz="2800" b="1" dirty="0" smtClean="0">
                <a:solidFill>
                  <a:srgbClr val="7030A0"/>
                </a:solidFill>
                <a:latin typeface="华文楷体" pitchFamily="2" charset="-122"/>
                <a:ea typeface="华文楷体" pitchFamily="2" charset="-122"/>
              </a:rPr>
              <a:t>工作站</a:t>
            </a:r>
            <a:r>
              <a:rPr lang="zh-CN" altLang="en-US" sz="2800" b="1" dirty="0" smtClean="0">
                <a:solidFill>
                  <a:schemeClr val="accent6">
                    <a:lumMod val="50000"/>
                  </a:schemeClr>
                </a:solidFill>
                <a:latin typeface="华文楷体" pitchFamily="2" charset="-122"/>
                <a:ea typeface="华文楷体" pitchFamily="2" charset="-122"/>
              </a:rPr>
              <a:t>（大存储量的高档微机）</a:t>
            </a:r>
            <a:endParaRPr lang="en-US" altLang="zh-CN" sz="2800" b="1" dirty="0" smtClean="0">
              <a:solidFill>
                <a:schemeClr val="accent6">
                  <a:lumMod val="50000"/>
                </a:schemeClr>
              </a:solidFill>
              <a:latin typeface="华文楷体" pitchFamily="2" charset="-122"/>
              <a:ea typeface="华文楷体" pitchFamily="2" charset="-122"/>
            </a:endParaRPr>
          </a:p>
          <a:p>
            <a:pPr lvl="2" eaLnBrk="1" latinLnBrk="1" hangingPunct="1">
              <a:spcBef>
                <a:spcPts val="0"/>
              </a:spcBef>
              <a:buFont typeface="Wingdings" pitchFamily="2" charset="2"/>
              <a:buChar char="ü"/>
            </a:pPr>
            <a:r>
              <a:rPr lang="zh-CN" altLang="en-US" sz="2800" b="1" dirty="0" smtClean="0">
                <a:solidFill>
                  <a:srgbClr val="7030A0"/>
                </a:solidFill>
                <a:latin typeface="华文楷体" pitchFamily="2" charset="-122"/>
                <a:ea typeface="华文楷体" pitchFamily="2" charset="-122"/>
              </a:rPr>
              <a:t>服务器</a:t>
            </a:r>
            <a:r>
              <a:rPr lang="zh-CN" altLang="en-US" sz="2800" b="1" dirty="0" smtClean="0">
                <a:solidFill>
                  <a:schemeClr val="accent6">
                    <a:lumMod val="50000"/>
                  </a:schemeClr>
                </a:solidFill>
                <a:latin typeface="华文楷体" pitchFamily="2" charset="-122"/>
                <a:ea typeface="华文楷体" pitchFamily="2" charset="-122"/>
              </a:rPr>
              <a:t>（网络环境中对外提供资源及服务的高性能计算机）</a:t>
            </a:r>
            <a:endParaRPr lang="en-US" altLang="zh-CN" sz="2800" b="1" dirty="0" smtClean="0">
              <a:solidFill>
                <a:schemeClr val="accent6">
                  <a:lumMod val="50000"/>
                </a:schemeClr>
              </a:solidFill>
              <a:latin typeface="华文楷体" pitchFamily="2" charset="-122"/>
              <a:ea typeface="华文楷体" pitchFamily="2" charset="-122"/>
            </a:endParaRPr>
          </a:p>
          <a:p>
            <a:pPr lvl="2" eaLnBrk="1" latinLnBrk="1" hangingPunct="1">
              <a:spcBef>
                <a:spcPts val="0"/>
              </a:spcBef>
              <a:buFont typeface="Wingdings" pitchFamily="2" charset="2"/>
              <a:buChar char="ü"/>
            </a:pPr>
            <a:r>
              <a:rPr lang="zh-CN" altLang="en-US" sz="2800" b="1" dirty="0" smtClean="0">
                <a:solidFill>
                  <a:srgbClr val="7030A0"/>
                </a:solidFill>
                <a:latin typeface="华文楷体" pitchFamily="2" charset="-122"/>
                <a:ea typeface="华文楷体" pitchFamily="2" charset="-122"/>
              </a:rPr>
              <a:t>嵌入式计算机</a:t>
            </a:r>
            <a:r>
              <a:rPr lang="zh-CN" altLang="en-US" sz="2800" b="1" dirty="0" smtClean="0">
                <a:solidFill>
                  <a:schemeClr val="accent6">
                    <a:lumMod val="50000"/>
                  </a:schemeClr>
                </a:solidFill>
                <a:latin typeface="华文楷体" pitchFamily="2" charset="-122"/>
                <a:ea typeface="华文楷体" pitchFamily="2" charset="-122"/>
              </a:rPr>
              <a:t>（嵌入到对象体系，实现对象体系智能化控制的专用计算机系统）</a:t>
            </a:r>
            <a:endParaRPr lang="en-US" altLang="zh-CN" sz="2800" b="1" dirty="0" smtClean="0">
              <a:solidFill>
                <a:schemeClr val="accent6">
                  <a:lumMod val="50000"/>
                </a:schemeClr>
              </a:solidFill>
              <a:latin typeface="华文楷体" pitchFamily="2" charset="-122"/>
              <a:ea typeface="华文楷体" pitchFamily="2" charset="-122"/>
            </a:endParaRPr>
          </a:p>
          <a:p>
            <a:pPr lvl="1" eaLnBrk="1" latinLnBrk="1" hangingPunct="1">
              <a:spcBef>
                <a:spcPts val="0"/>
              </a:spcBef>
            </a:pP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560817"/>
            <a:ext cx="8784976" cy="3108543"/>
          </a:xfrm>
          <a:prstGeom prst="rect">
            <a:avLst/>
          </a:prstGeom>
        </p:spPr>
        <p:txBody>
          <a:bodyPr wrap="square">
            <a:spAutoFit/>
          </a:bodyPr>
          <a:lstStyle/>
          <a:p>
            <a:pPr eaLnBrk="1" hangingPunct="1"/>
            <a:r>
              <a:rPr lang="en-US" altLang="zh-CN" sz="2800" b="1" dirty="0" smtClean="0">
                <a:latin typeface="华文楷体" pitchFamily="2" charset="-122"/>
                <a:ea typeface="华文楷体" pitchFamily="2" charset="-122"/>
              </a:rPr>
              <a:t>2015</a:t>
            </a:r>
            <a:r>
              <a:rPr lang="zh-CN" altLang="en-US" sz="2800" b="1" dirty="0" smtClean="0">
                <a:latin typeface="华文楷体" pitchFamily="2" charset="-122"/>
                <a:ea typeface="华文楷体" pitchFamily="2" charset="-122"/>
              </a:rPr>
              <a:t>年</a:t>
            </a:r>
            <a:r>
              <a:rPr lang="en-US" altLang="zh-CN" sz="2800" b="1" dirty="0" smtClean="0">
                <a:latin typeface="华文楷体" pitchFamily="2" charset="-122"/>
                <a:ea typeface="华文楷体" pitchFamily="2" charset="-122"/>
              </a:rPr>
              <a:t>7</a:t>
            </a:r>
            <a:r>
              <a:rPr lang="zh-CN" altLang="en-US" sz="2800" b="1" dirty="0" smtClean="0">
                <a:latin typeface="华文楷体" pitchFamily="2" charset="-122"/>
                <a:ea typeface="华文楷体" pitchFamily="2" charset="-122"/>
              </a:rPr>
              <a:t>月</a:t>
            </a:r>
            <a:r>
              <a:rPr lang="en-US" altLang="zh-CN" sz="2800" b="1" dirty="0" smtClean="0">
                <a:latin typeface="华文楷体" pitchFamily="2" charset="-122"/>
                <a:ea typeface="华文楷体" pitchFamily="2" charset="-122"/>
              </a:rPr>
              <a:t>13</a:t>
            </a:r>
            <a:r>
              <a:rPr lang="zh-CN" altLang="en-US" sz="2800" b="1" dirty="0" smtClean="0">
                <a:latin typeface="华文楷体" pitchFamily="2" charset="-122"/>
                <a:ea typeface="华文楷体" pitchFamily="2" charset="-122"/>
              </a:rPr>
              <a:t>日下午，在德国法兰克福召开的“</a:t>
            </a:r>
            <a:r>
              <a:rPr lang="en-US" altLang="zh-CN" sz="2800" b="1" dirty="0" smtClean="0">
                <a:latin typeface="华文楷体" pitchFamily="2" charset="-122"/>
                <a:ea typeface="华文楷体" pitchFamily="2" charset="-122"/>
              </a:rPr>
              <a:t>2015</a:t>
            </a:r>
            <a:r>
              <a:rPr lang="zh-CN" altLang="en-US" sz="2800" b="1" dirty="0" smtClean="0">
                <a:latin typeface="华文楷体" pitchFamily="2" charset="-122"/>
                <a:ea typeface="华文楷体" pitchFamily="2" charset="-122"/>
              </a:rPr>
              <a:t>国际超级计算大会”上传出消息：由国防科技大学研制的天河二号超级计算机系统，在国际</a:t>
            </a:r>
            <a:r>
              <a:rPr lang="en-US" altLang="zh-CN" sz="2800" b="1" dirty="0" smtClean="0">
                <a:latin typeface="华文楷体" pitchFamily="2" charset="-122"/>
                <a:ea typeface="华文楷体" pitchFamily="2" charset="-122"/>
              </a:rPr>
              <a:t>TOP500</a:t>
            </a:r>
            <a:r>
              <a:rPr lang="zh-CN" altLang="en-US" sz="2800" b="1" dirty="0" smtClean="0">
                <a:latin typeface="华文楷体" pitchFamily="2" charset="-122"/>
                <a:ea typeface="华文楷体" pitchFamily="2" charset="-122"/>
              </a:rPr>
              <a:t>组织发布的第</a:t>
            </a:r>
            <a:r>
              <a:rPr lang="en-US" altLang="zh-CN" sz="2800" b="1" dirty="0" smtClean="0">
                <a:latin typeface="华文楷体" pitchFamily="2" charset="-122"/>
                <a:ea typeface="华文楷体" pitchFamily="2" charset="-122"/>
              </a:rPr>
              <a:t>45</a:t>
            </a:r>
            <a:r>
              <a:rPr lang="zh-CN" altLang="en-US" sz="2800" b="1" dirty="0" smtClean="0">
                <a:latin typeface="华文楷体" pitchFamily="2" charset="-122"/>
                <a:ea typeface="华文楷体" pitchFamily="2" charset="-122"/>
              </a:rPr>
              <a:t>届世界超级计算机</a:t>
            </a:r>
            <a:r>
              <a:rPr lang="en-US" altLang="zh-CN" sz="2800" b="1" dirty="0" smtClean="0">
                <a:latin typeface="华文楷体" pitchFamily="2" charset="-122"/>
                <a:ea typeface="华文楷体" pitchFamily="2" charset="-122"/>
              </a:rPr>
              <a:t>500</a:t>
            </a:r>
            <a:r>
              <a:rPr lang="zh-CN" altLang="en-US" sz="2800" b="1" dirty="0" smtClean="0">
                <a:latin typeface="华文楷体" pitchFamily="2" charset="-122"/>
                <a:ea typeface="华文楷体" pitchFamily="2" charset="-122"/>
              </a:rPr>
              <a:t>强排行榜上再次蝉联第一。这是天河二号自</a:t>
            </a:r>
            <a:r>
              <a:rPr lang="en-US" altLang="zh-CN" sz="2800" b="1" dirty="0" smtClean="0">
                <a:latin typeface="华文楷体" pitchFamily="2" charset="-122"/>
                <a:ea typeface="华文楷体" pitchFamily="2" charset="-122"/>
              </a:rPr>
              <a:t>2013</a:t>
            </a:r>
            <a:r>
              <a:rPr lang="zh-CN" altLang="en-US" sz="2800" b="1" dirty="0" smtClean="0">
                <a:latin typeface="华文楷体" pitchFamily="2" charset="-122"/>
                <a:ea typeface="华文楷体" pitchFamily="2" charset="-122"/>
              </a:rPr>
              <a:t>年</a:t>
            </a:r>
            <a:r>
              <a:rPr lang="en-US" altLang="zh-CN" sz="2800" b="1" dirty="0" smtClean="0">
                <a:latin typeface="华文楷体" pitchFamily="2" charset="-122"/>
                <a:ea typeface="华文楷体" pitchFamily="2" charset="-122"/>
              </a:rPr>
              <a:t>6</a:t>
            </a:r>
            <a:r>
              <a:rPr lang="zh-CN" altLang="en-US" sz="2800" b="1" dirty="0" smtClean="0">
                <a:latin typeface="华文楷体" pitchFamily="2" charset="-122"/>
                <a:ea typeface="华文楷体" pitchFamily="2" charset="-122"/>
              </a:rPr>
              <a:t>月问世以来，连续</a:t>
            </a:r>
            <a:r>
              <a:rPr lang="en-US" altLang="zh-CN" sz="2800" b="1" dirty="0" smtClean="0">
                <a:latin typeface="华文楷体" pitchFamily="2" charset="-122"/>
                <a:ea typeface="华文楷体" pitchFamily="2" charset="-122"/>
              </a:rPr>
              <a:t>5</a:t>
            </a:r>
            <a:r>
              <a:rPr lang="zh-CN" altLang="en-US" sz="2800" b="1" dirty="0" smtClean="0">
                <a:latin typeface="华文楷体" pitchFamily="2" charset="-122"/>
                <a:ea typeface="华文楷体" pitchFamily="2" charset="-122"/>
              </a:rPr>
              <a:t>次位居世界超算</a:t>
            </a:r>
            <a:r>
              <a:rPr lang="en-US" altLang="zh-CN" sz="2800" b="1" dirty="0" smtClean="0">
                <a:latin typeface="华文楷体" pitchFamily="2" charset="-122"/>
                <a:ea typeface="华文楷体" pitchFamily="2" charset="-122"/>
              </a:rPr>
              <a:t>500</a:t>
            </a:r>
            <a:r>
              <a:rPr lang="zh-CN" altLang="en-US" sz="2800" b="1" dirty="0" smtClean="0">
                <a:latin typeface="华文楷体" pitchFamily="2" charset="-122"/>
                <a:ea typeface="华文楷体" pitchFamily="2" charset="-122"/>
              </a:rPr>
              <a:t>强榜首。如果不出意外，即使不升级，天河二号很有可能年底再次夺冠，实现历史性的六连冠。</a:t>
            </a:r>
          </a:p>
        </p:txBody>
      </p:sp>
      <p:pic>
        <p:nvPicPr>
          <p:cNvPr id="266242" name="Picture 2" descr="资料图：天河二号超级计算机"/>
          <p:cNvPicPr>
            <a:picLocks noChangeAspect="1" noChangeArrowheads="1"/>
          </p:cNvPicPr>
          <p:nvPr/>
        </p:nvPicPr>
        <p:blipFill>
          <a:blip r:embed="rId2" cstate="print"/>
          <a:srcRect/>
          <a:stretch>
            <a:fillRect/>
          </a:stretch>
        </p:blipFill>
        <p:spPr bwMode="auto">
          <a:xfrm>
            <a:off x="1907704" y="692696"/>
            <a:ext cx="5238750" cy="2762251"/>
          </a:xfrm>
          <a:prstGeom prst="rect">
            <a:avLst/>
          </a:prstGeom>
          <a:noFill/>
        </p:spPr>
      </p:pic>
      <p:sp>
        <p:nvSpPr>
          <p:cNvPr id="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5" name="动作按钮: 上一张 4">
            <a:hlinkClick r:id="" action="ppaction://hlinkshowjump?jump=previousslide" highlightClick="1"/>
          </p:cNvPr>
          <p:cNvSpPr/>
          <p:nvPr/>
        </p:nvSpPr>
        <p:spPr bwMode="auto">
          <a:xfrm>
            <a:off x="8532440" y="6309320"/>
            <a:ext cx="611560" cy="548680"/>
          </a:xfrm>
          <a:prstGeom prst="actionButtonReturn">
            <a:avLst/>
          </a:prstGeom>
          <a:solidFill>
            <a:schemeClr val="accent1"/>
          </a:solidFill>
          <a:ln w="9525" cap="flat" cmpd="sng" algn="ctr">
            <a:solidFill>
              <a:srgbClr val="00FF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pic>
        <p:nvPicPr>
          <p:cNvPr id="16386" name="Picture 2" descr="惠普工作站"/>
          <p:cNvPicPr>
            <a:picLocks noChangeAspect="1" noChangeArrowheads="1"/>
          </p:cNvPicPr>
          <p:nvPr/>
        </p:nvPicPr>
        <p:blipFill>
          <a:blip r:embed="rId2" cstate="print"/>
          <a:srcRect/>
          <a:stretch>
            <a:fillRect/>
          </a:stretch>
        </p:blipFill>
        <p:spPr bwMode="auto">
          <a:xfrm>
            <a:off x="850208" y="908720"/>
            <a:ext cx="1454818" cy="1276350"/>
          </a:xfrm>
          <a:prstGeom prst="rect">
            <a:avLst/>
          </a:prstGeom>
          <a:noFill/>
          <a:ln w="9525">
            <a:noFill/>
            <a:miter lim="800000"/>
            <a:headEnd/>
            <a:tailEnd/>
          </a:ln>
        </p:spPr>
      </p:pic>
      <p:pic>
        <p:nvPicPr>
          <p:cNvPr id="16387" name="Picture 3" descr="服务器1"/>
          <p:cNvPicPr>
            <a:picLocks noChangeAspect="1" noChangeArrowheads="1"/>
          </p:cNvPicPr>
          <p:nvPr/>
        </p:nvPicPr>
        <p:blipFill>
          <a:blip r:embed="rId3" cstate="print"/>
          <a:srcRect/>
          <a:stretch>
            <a:fillRect/>
          </a:stretch>
        </p:blipFill>
        <p:spPr bwMode="auto">
          <a:xfrm>
            <a:off x="3476638" y="980158"/>
            <a:ext cx="1617644" cy="1165225"/>
          </a:xfrm>
          <a:prstGeom prst="rect">
            <a:avLst/>
          </a:prstGeom>
          <a:noFill/>
          <a:ln w="9525">
            <a:noFill/>
            <a:miter lim="800000"/>
            <a:headEnd/>
            <a:tailEnd/>
          </a:ln>
        </p:spPr>
      </p:pic>
      <p:pic>
        <p:nvPicPr>
          <p:cNvPr id="16388" name="Picture 4" descr="车载电脑"/>
          <p:cNvPicPr>
            <a:picLocks noChangeAspect="1" noChangeArrowheads="1"/>
          </p:cNvPicPr>
          <p:nvPr/>
        </p:nvPicPr>
        <p:blipFill>
          <a:blip r:embed="rId4" cstate="print"/>
          <a:srcRect/>
          <a:stretch>
            <a:fillRect/>
          </a:stretch>
        </p:blipFill>
        <p:spPr bwMode="auto">
          <a:xfrm>
            <a:off x="6067370" y="980158"/>
            <a:ext cx="1433580" cy="1176337"/>
          </a:xfrm>
          <a:prstGeom prst="rect">
            <a:avLst/>
          </a:prstGeom>
          <a:noFill/>
          <a:ln w="9525">
            <a:noFill/>
            <a:miter lim="800000"/>
            <a:headEnd/>
            <a:tailEnd/>
          </a:ln>
        </p:spPr>
      </p:pic>
      <p:sp>
        <p:nvSpPr>
          <p:cNvPr id="8" name="TextBox 7"/>
          <p:cNvSpPr txBox="1"/>
          <p:nvPr/>
        </p:nvSpPr>
        <p:spPr>
          <a:xfrm>
            <a:off x="683568" y="2408918"/>
            <a:ext cx="8460432"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a:t>
            </a:r>
            <a:r>
              <a:rPr lang="en-US" sz="1800" b="1" dirty="0">
                <a:solidFill>
                  <a:srgbClr val="7030A0"/>
                </a:solidFill>
                <a:latin typeface="方正姚体" pitchFamily="2" charset="-122"/>
                <a:ea typeface="方正姚体" pitchFamily="2" charset="-122"/>
              </a:rPr>
              <a:t>a</a:t>
            </a:r>
            <a:r>
              <a:rPr lang="zh-CN" altLang="en-US" sz="1800" b="1" dirty="0">
                <a:solidFill>
                  <a:srgbClr val="7030A0"/>
                </a:solidFill>
                <a:latin typeface="方正姚体" pitchFamily="2" charset="-122"/>
                <a:ea typeface="方正姚体" pitchFamily="2" charset="-122"/>
              </a:rPr>
              <a:t>）工作站</a:t>
            </a:r>
            <a:r>
              <a:rPr lang="en-US" sz="1800" b="1" dirty="0">
                <a:solidFill>
                  <a:srgbClr val="7030A0"/>
                </a:solidFill>
                <a:latin typeface="方正姚体" pitchFamily="2" charset="-122"/>
                <a:ea typeface="方正姚体" pitchFamily="2" charset="-122"/>
              </a:rPr>
              <a:t>               </a:t>
            </a:r>
            <a:r>
              <a:rPr lang="en-US" sz="1800" b="1" dirty="0" smtClean="0">
                <a:solidFill>
                  <a:srgbClr val="7030A0"/>
                </a:solidFill>
                <a:latin typeface="方正姚体" pitchFamily="2" charset="-122"/>
                <a:ea typeface="方正姚体" pitchFamily="2" charset="-122"/>
              </a:rPr>
              <a:t>           </a:t>
            </a:r>
            <a:r>
              <a:rPr lang="zh-CN" altLang="en-US" sz="1800" b="1" dirty="0">
                <a:solidFill>
                  <a:srgbClr val="7030A0"/>
                </a:solidFill>
                <a:latin typeface="方正姚体" pitchFamily="2" charset="-122"/>
                <a:ea typeface="方正姚体" pitchFamily="2" charset="-122"/>
              </a:rPr>
              <a:t>（</a:t>
            </a:r>
            <a:r>
              <a:rPr lang="en-US" sz="1800" b="1" dirty="0">
                <a:solidFill>
                  <a:srgbClr val="7030A0"/>
                </a:solidFill>
                <a:latin typeface="方正姚体" pitchFamily="2" charset="-122"/>
                <a:ea typeface="方正姚体" pitchFamily="2" charset="-122"/>
              </a:rPr>
              <a:t>b</a:t>
            </a:r>
            <a:r>
              <a:rPr lang="zh-CN" altLang="en-US" sz="1800" b="1" dirty="0">
                <a:solidFill>
                  <a:srgbClr val="7030A0"/>
                </a:solidFill>
                <a:latin typeface="方正姚体" pitchFamily="2" charset="-122"/>
                <a:ea typeface="方正姚体" pitchFamily="2" charset="-122"/>
              </a:rPr>
              <a:t>）服务器</a:t>
            </a:r>
            <a:r>
              <a:rPr lang="en-US" sz="1800" b="1" dirty="0">
                <a:solidFill>
                  <a:srgbClr val="7030A0"/>
                </a:solidFill>
                <a:latin typeface="方正姚体" pitchFamily="2" charset="-122"/>
                <a:ea typeface="方正姚体" pitchFamily="2" charset="-122"/>
              </a:rPr>
              <a:t>             </a:t>
            </a:r>
            <a:r>
              <a:rPr lang="en-US" sz="1800" b="1" dirty="0" smtClean="0">
                <a:solidFill>
                  <a:srgbClr val="7030A0"/>
                </a:solidFill>
                <a:latin typeface="方正姚体" pitchFamily="2" charset="-122"/>
                <a:ea typeface="方正姚体" pitchFamily="2" charset="-122"/>
              </a:rPr>
              <a:t>  </a:t>
            </a:r>
            <a:r>
              <a:rPr lang="zh-CN" altLang="en-US" sz="1800" b="1" dirty="0">
                <a:solidFill>
                  <a:srgbClr val="7030A0"/>
                </a:solidFill>
                <a:latin typeface="方正姚体" pitchFamily="2" charset="-122"/>
                <a:ea typeface="方正姚体" pitchFamily="2" charset="-122"/>
              </a:rPr>
              <a:t>（</a:t>
            </a:r>
            <a:r>
              <a:rPr lang="en-US" sz="1800" b="1" dirty="0">
                <a:solidFill>
                  <a:srgbClr val="7030A0"/>
                </a:solidFill>
                <a:latin typeface="方正姚体" pitchFamily="2" charset="-122"/>
                <a:ea typeface="方正姚体" pitchFamily="2" charset="-122"/>
              </a:rPr>
              <a:t>c</a:t>
            </a:r>
            <a:r>
              <a:rPr lang="zh-CN" altLang="en-US" sz="1800" b="1" dirty="0">
                <a:solidFill>
                  <a:srgbClr val="7030A0"/>
                </a:solidFill>
                <a:latin typeface="方正姚体" pitchFamily="2" charset="-122"/>
                <a:ea typeface="方正姚体" pitchFamily="2" charset="-122"/>
              </a:rPr>
              <a:t>）车载嵌入式计算机</a:t>
            </a:r>
          </a:p>
        </p:txBody>
      </p:sp>
      <p:sp>
        <p:nvSpPr>
          <p:cNvPr id="9" name="TextBox 8"/>
          <p:cNvSpPr txBox="1"/>
          <p:nvPr/>
        </p:nvSpPr>
        <p:spPr>
          <a:xfrm>
            <a:off x="467544" y="3789040"/>
            <a:ext cx="8280920" cy="1815882"/>
          </a:xfrm>
          <a:prstGeom prst="rect">
            <a:avLst/>
          </a:prstGeom>
          <a:noFill/>
        </p:spPr>
        <p:txBody>
          <a:bodyPr wrap="square" rtlCol="0">
            <a:spAutoFit/>
          </a:bodyPr>
          <a:lstStyle/>
          <a:p>
            <a:pPr eaLnBrk="1" latinLnBrk="1" hangingPunct="1"/>
            <a:r>
              <a:rPr lang="en-US" sz="2800" b="1" dirty="0">
                <a:solidFill>
                  <a:srgbClr val="C00000"/>
                </a:solidFill>
                <a:latin typeface="方正姚体" pitchFamily="2" charset="-122"/>
                <a:ea typeface="方正姚体" pitchFamily="2" charset="-122"/>
              </a:rPr>
              <a:t>[</a:t>
            </a:r>
            <a:r>
              <a:rPr lang="zh-CN" altLang="en-US" sz="2800" b="1" dirty="0">
                <a:solidFill>
                  <a:srgbClr val="C00000"/>
                </a:solidFill>
                <a:latin typeface="方正姚体" pitchFamily="2" charset="-122"/>
                <a:ea typeface="方正姚体" pitchFamily="2" charset="-122"/>
              </a:rPr>
              <a:t>情景问题</a:t>
            </a:r>
            <a:r>
              <a:rPr lang="en-US" sz="2800" b="1" dirty="0">
                <a:solidFill>
                  <a:srgbClr val="C00000"/>
                </a:solidFill>
                <a:latin typeface="方正姚体" pitchFamily="2" charset="-122"/>
                <a:ea typeface="方正姚体" pitchFamily="2" charset="-122"/>
              </a:rPr>
              <a:t>3-1]  </a:t>
            </a:r>
            <a:endParaRPr lang="zh-CN" altLang="en-US" sz="2800" b="1" dirty="0">
              <a:solidFill>
                <a:srgbClr val="C00000"/>
              </a:solidFill>
              <a:latin typeface="方正姚体" pitchFamily="2" charset="-122"/>
              <a:ea typeface="方正姚体" pitchFamily="2" charset="-122"/>
            </a:endParaRPr>
          </a:p>
          <a:p>
            <a:pPr eaLnBrk="1" latinLnBrk="1" hangingPunct="1"/>
            <a:r>
              <a:rPr lang="zh-CN" altLang="en-US" sz="2800" b="1" dirty="0" smtClean="0">
                <a:solidFill>
                  <a:schemeClr val="accent6">
                    <a:lumMod val="50000"/>
                  </a:schemeClr>
                </a:solidFill>
                <a:latin typeface="方正姚体" pitchFamily="2" charset="-122"/>
                <a:ea typeface="方正姚体" pitchFamily="2" charset="-122"/>
              </a:rPr>
              <a:t>你知道什么是生物计算机</a:t>
            </a:r>
            <a:r>
              <a:rPr lang="zh-CN" altLang="en-US" sz="2800" b="1" dirty="0">
                <a:solidFill>
                  <a:schemeClr val="accent6">
                    <a:lumMod val="50000"/>
                  </a:schemeClr>
                </a:solidFill>
                <a:latin typeface="方正姚体" pitchFamily="2" charset="-122"/>
                <a:ea typeface="方正姚体" pitchFamily="2" charset="-122"/>
              </a:rPr>
              <a:t>吗</a:t>
            </a:r>
            <a:r>
              <a:rPr lang="en-US" sz="2800" b="1" dirty="0">
                <a:solidFill>
                  <a:schemeClr val="accent6">
                    <a:lumMod val="50000"/>
                  </a:schemeClr>
                </a:solidFill>
                <a:latin typeface="方正姚体" pitchFamily="2" charset="-122"/>
                <a:ea typeface="方正姚体" pitchFamily="2" charset="-122"/>
              </a:rPr>
              <a:t>?</a:t>
            </a:r>
            <a:r>
              <a:rPr lang="zh-CN" altLang="en-US" sz="2800" b="1" dirty="0">
                <a:solidFill>
                  <a:schemeClr val="accent6">
                    <a:lumMod val="50000"/>
                  </a:schemeClr>
                </a:solidFill>
                <a:latin typeface="方正姚体" pitchFamily="2" charset="-122"/>
                <a:ea typeface="方正姚体" pitchFamily="2" charset="-122"/>
              </a:rPr>
              <a:t>你会用它来做什么</a:t>
            </a:r>
            <a:r>
              <a:rPr lang="zh-CN" altLang="en-US" sz="2800" b="1" dirty="0" smtClean="0">
                <a:solidFill>
                  <a:schemeClr val="accent6">
                    <a:lumMod val="50000"/>
                  </a:schemeClr>
                </a:solidFill>
                <a:latin typeface="方正姚体" pitchFamily="2" charset="-122"/>
                <a:ea typeface="方正姚体" pitchFamily="2" charset="-122"/>
              </a:rPr>
              <a:t>？生物计算机</a:t>
            </a:r>
            <a:r>
              <a:rPr lang="zh-CN" altLang="en-US" sz="2800" b="1" dirty="0">
                <a:solidFill>
                  <a:schemeClr val="accent6">
                    <a:lumMod val="50000"/>
                  </a:schemeClr>
                </a:solidFill>
                <a:latin typeface="方正姚体" pitchFamily="2" charset="-122"/>
                <a:ea typeface="方正姚体" pitchFamily="2" charset="-122"/>
              </a:rPr>
              <a:t>本身是否有生命特征？它的计算方式是什么？它属于数学、生命科学还是计算机科学的成果？</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16744" name="Text Box 8"/>
          <p:cNvSpPr txBox="1">
            <a:spLocks noChangeArrowheads="1"/>
          </p:cNvSpPr>
          <p:nvPr/>
        </p:nvSpPr>
        <p:spPr bwMode="auto">
          <a:xfrm>
            <a:off x="107504" y="673532"/>
            <a:ext cx="5175257" cy="584775"/>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3.1.3 </a:t>
            </a:r>
            <a:r>
              <a:rPr lang="zh-CN" altLang="en-US" b="1" dirty="0" smtClean="0">
                <a:solidFill>
                  <a:schemeClr val="accent2">
                    <a:lumMod val="75000"/>
                  </a:schemeClr>
                </a:solidFill>
                <a:latin typeface="华文楷体" pitchFamily="2" charset="-122"/>
                <a:ea typeface="华文楷体" pitchFamily="2" charset="-122"/>
              </a:rPr>
              <a:t>图灵与图灵机模型</a:t>
            </a:r>
            <a:endParaRPr lang="zh-CN" altLang="en-US" b="1" dirty="0">
              <a:solidFill>
                <a:schemeClr val="accent2">
                  <a:lumMod val="75000"/>
                </a:schemeClr>
              </a:solidFill>
              <a:latin typeface="华文楷体" pitchFamily="2" charset="-122"/>
              <a:ea typeface="华文楷体" pitchFamily="2" charset="-122"/>
            </a:endParaRPr>
          </a:p>
        </p:txBody>
      </p:sp>
      <p:sp>
        <p:nvSpPr>
          <p:cNvPr id="10" name="TextBox 9"/>
          <p:cNvSpPr txBox="1"/>
          <p:nvPr/>
        </p:nvSpPr>
        <p:spPr>
          <a:xfrm>
            <a:off x="251520" y="1343665"/>
            <a:ext cx="8712968" cy="4909036"/>
          </a:xfrm>
          <a:prstGeom prst="rect">
            <a:avLst/>
          </a:prstGeom>
          <a:noFill/>
        </p:spPr>
        <p:txBody>
          <a:bodyPr wrap="square" rtlCol="0">
            <a:spAutoFit/>
          </a:bodyPr>
          <a:lstStyle/>
          <a:p>
            <a:pPr eaLnBrk="1" hangingPunct="1">
              <a:spcBef>
                <a:spcPts val="600"/>
              </a:spcBef>
              <a:buClr>
                <a:srgbClr val="0000FF"/>
              </a:buClr>
              <a:buFont typeface="Wingdings" pitchFamily="2" charset="2"/>
              <a:buChar char="Ø"/>
            </a:pPr>
            <a:r>
              <a:rPr lang="en-US" sz="2800" b="1" dirty="0" smtClean="0">
                <a:latin typeface="华文楷体" pitchFamily="2" charset="-122"/>
                <a:ea typeface="华文楷体" pitchFamily="2" charset="-122"/>
              </a:rPr>
              <a:t>1936</a:t>
            </a:r>
            <a:r>
              <a:rPr lang="zh-CN" altLang="en-US" sz="2800" b="1" dirty="0">
                <a:latin typeface="华文楷体" pitchFamily="2" charset="-122"/>
                <a:ea typeface="华文楷体" pitchFamily="2" charset="-122"/>
              </a:rPr>
              <a:t>年</a:t>
            </a:r>
            <a:r>
              <a:rPr lang="zh-CN" altLang="en-US" sz="2800" b="1" dirty="0" smtClean="0">
                <a:latin typeface="华文楷体" pitchFamily="2" charset="-122"/>
                <a:ea typeface="华文楷体" pitchFamily="2" charset="-122"/>
              </a:rPr>
              <a:t>，英国科学家图灵发表</a:t>
            </a:r>
            <a:r>
              <a:rPr lang="zh-CN" altLang="en-US" sz="2800" b="1" dirty="0">
                <a:latin typeface="华文楷体" pitchFamily="2" charset="-122"/>
                <a:ea typeface="华文楷体" pitchFamily="2" charset="-122"/>
              </a:rPr>
              <a:t>了</a:t>
            </a:r>
            <a:r>
              <a:rPr lang="zh-CN" altLang="en-US" sz="2800" b="1" dirty="0" smtClean="0">
                <a:latin typeface="华文楷体" pitchFamily="2" charset="-122"/>
                <a:ea typeface="华文楷体" pitchFamily="2" charset="-122"/>
              </a:rPr>
              <a:t>题为</a:t>
            </a:r>
            <a:r>
              <a:rPr lang="en-US" altLang="zh-CN" sz="2800" b="1" dirty="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论</a:t>
            </a:r>
            <a:r>
              <a:rPr lang="zh-CN" altLang="en-US" sz="2800" b="1" dirty="0">
                <a:latin typeface="华文楷体" pitchFamily="2" charset="-122"/>
                <a:ea typeface="华文楷体" pitchFamily="2" charset="-122"/>
              </a:rPr>
              <a:t>数字计算在决断难题中的应用</a:t>
            </a:r>
            <a:r>
              <a:rPr lang="en-US" sz="2800" b="1" dirty="0">
                <a:latin typeface="华文楷体" pitchFamily="2" charset="-122"/>
                <a:ea typeface="华文楷体" pitchFamily="2" charset="-122"/>
              </a:rPr>
              <a:t>(On Computable Numbers, with an Application to the </a:t>
            </a:r>
            <a:r>
              <a:rPr lang="en-US" sz="2800" b="1" dirty="0" err="1">
                <a:latin typeface="华文楷体" pitchFamily="2" charset="-122"/>
                <a:ea typeface="华文楷体" pitchFamily="2" charset="-122"/>
              </a:rPr>
              <a:t>Entscheidungsproblem</a:t>
            </a:r>
            <a:r>
              <a:rPr 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的</a:t>
            </a:r>
            <a:r>
              <a:rPr lang="zh-CN" altLang="en-US" sz="2800" b="1" dirty="0">
                <a:latin typeface="华文楷体" pitchFamily="2" charset="-122"/>
                <a:ea typeface="华文楷体" pitchFamily="2" charset="-122"/>
              </a:rPr>
              <a:t>论文</a:t>
            </a:r>
            <a:r>
              <a:rPr lang="zh-CN" altLang="en-US" sz="2800" b="1" dirty="0" smtClean="0">
                <a:latin typeface="华文楷体" pitchFamily="2" charset="-122"/>
                <a:ea typeface="华文楷体" pitchFamily="2" charset="-122"/>
              </a:rPr>
              <a:t>，给  </a:t>
            </a:r>
            <a:r>
              <a:rPr lang="en-US" sz="2800" b="1" dirty="0" smtClean="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可计算性</a:t>
            </a:r>
            <a:r>
              <a:rPr lang="en-US"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下了一个严格的数学定义，并提出了一个对于计算可采用的“通用机器</a:t>
            </a:r>
            <a:r>
              <a:rPr lang="en-US" sz="2800" b="1" dirty="0">
                <a:latin typeface="华文楷体" pitchFamily="2" charset="-122"/>
                <a:ea typeface="华文楷体" pitchFamily="2" charset="-122"/>
              </a:rPr>
              <a:t>(Universal Machine)</a:t>
            </a:r>
            <a:r>
              <a:rPr lang="zh-CN" altLang="en-US" sz="2800" b="1" dirty="0">
                <a:latin typeface="华文楷体" pitchFamily="2" charset="-122"/>
                <a:ea typeface="华文楷体" pitchFamily="2" charset="-122"/>
              </a:rPr>
              <a:t>”的概念，这就是著名的</a:t>
            </a:r>
            <a:r>
              <a:rPr lang="en-US" sz="2800" b="1" dirty="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图灵机 </a:t>
            </a:r>
            <a:r>
              <a:rPr lang="en-US" sz="2800" b="1" dirty="0">
                <a:latin typeface="华文楷体" pitchFamily="2" charset="-122"/>
                <a:ea typeface="华文楷体" pitchFamily="2" charset="-122"/>
              </a:rPr>
              <a:t>(Turing Machine) ”</a:t>
            </a:r>
            <a:r>
              <a:rPr lang="zh-CN" altLang="en-US" sz="2800" b="1" dirty="0">
                <a:latin typeface="华文楷体" pitchFamily="2" charset="-122"/>
                <a:ea typeface="华文楷体" pitchFamily="2" charset="-122"/>
              </a:rPr>
              <a:t>的设想。为现代计算机奠定了理论基础</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计算机科学之父</a:t>
            </a:r>
            <a:endParaRPr lang="en-US" altLang="zh-CN" sz="2800" b="1" dirty="0" smtClean="0">
              <a:solidFill>
                <a:schemeClr val="accent1">
                  <a:lumMod val="75000"/>
                </a:schemeClr>
              </a:solidFill>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en-US" altLang="zh-CN" sz="2800" b="1" dirty="0" smtClean="0">
                <a:latin typeface="华文楷体" pitchFamily="2" charset="-122"/>
                <a:ea typeface="华文楷体" pitchFamily="2" charset="-122"/>
              </a:rPr>
              <a:t>1950</a:t>
            </a:r>
            <a:r>
              <a:rPr lang="zh-CN" altLang="en-US" sz="2800" b="1" dirty="0" smtClean="0">
                <a:latin typeface="华文楷体" pitchFamily="2" charset="-122"/>
                <a:ea typeface="华文楷体" pitchFamily="2" charset="-122"/>
              </a:rPr>
              <a:t>年，图灵发表题为</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机器能思考吗</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的论文，回答了什么样的机器具有智能，是人工智能的理论基础</a:t>
            </a:r>
            <a:r>
              <a:rPr lang="en-US" altLang="zh-CN"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人工智能之父</a:t>
            </a:r>
            <a:endParaRPr lang="zh-CN" altLang="en-US" sz="2800" b="1" dirty="0">
              <a:solidFill>
                <a:schemeClr val="accent1">
                  <a:lumMod val="75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1000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Rectangle 2"/>
          <p:cNvSpPr>
            <a:spLocks noChangeArrowheads="1"/>
          </p:cNvSpPr>
          <p:nvPr/>
        </p:nvSpPr>
        <p:spPr bwMode="auto">
          <a:xfrm>
            <a:off x="785813" y="71438"/>
            <a:ext cx="6715125" cy="785812"/>
          </a:xfrm>
          <a:prstGeom prst="rect">
            <a:avLst/>
          </a:prstGeom>
          <a:noFill/>
          <a:ln w="9525">
            <a:noFill/>
            <a:miter lim="800000"/>
            <a:headEnd/>
            <a:tailEnd/>
          </a:ln>
          <a:effectLst/>
        </p:spPr>
        <p:txBody>
          <a:bodyPr anchor="ctr"/>
          <a:lstStyle/>
          <a:p>
            <a:pPr algn="ctr">
              <a:lnSpc>
                <a:spcPct val="130000"/>
              </a:lnSpc>
              <a:defRPr/>
            </a:pPr>
            <a:r>
              <a:rPr lang="zh-CN" altLang="en-US"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大学计算机基础</a:t>
            </a:r>
            <a:endParaRPr lang="en-US" altLang="zh-CN"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Rectangle 1"/>
          <p:cNvSpPr>
            <a:spLocks noChangeArrowheads="1"/>
          </p:cNvSpPr>
          <p:nvPr/>
        </p:nvSpPr>
        <p:spPr bwMode="auto">
          <a:xfrm>
            <a:off x="971550" y="1054100"/>
            <a:ext cx="7777163" cy="5476875"/>
          </a:xfrm>
          <a:prstGeom prst="rect">
            <a:avLst/>
          </a:prstGeom>
          <a:noFill/>
          <a:ln>
            <a:noFill/>
          </a:ln>
          <a:effectLst>
            <a:prstShdw prst="shdw17" dist="17961" dir="2700000">
              <a:schemeClr val="bg2"/>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nSpc>
                <a:spcPts val="4200"/>
              </a:lnSpc>
              <a:tabLst>
                <a:tab pos="600075" algn="l"/>
              </a:tabLst>
              <a:defRPr/>
            </a:pPr>
            <a:r>
              <a:rPr lang="zh-CN" sz="2800" b="1" dirty="0">
                <a:latin typeface="微软雅黑" pitchFamily="34" charset="-122"/>
                <a:ea typeface="微软雅黑" pitchFamily="34" charset="-122"/>
                <a:cs typeface="Times New Roman" pitchFamily="18" charset="0"/>
              </a:rPr>
              <a:t>第一章</a:t>
            </a:r>
            <a:r>
              <a:rPr lang="zh-CN" altLang="en-US" sz="2800" b="1" dirty="0">
                <a:latin typeface="微软雅黑" pitchFamily="34" charset="-122"/>
                <a:ea typeface="微软雅黑" pitchFamily="34" charset="-122"/>
                <a:cs typeface="Times New Roman" pitchFamily="18" charset="0"/>
              </a:rPr>
              <a:t> </a:t>
            </a:r>
            <a:r>
              <a:rPr lang="zh-CN" altLang="zh-CN" sz="2800" b="1" dirty="0">
                <a:latin typeface="微软雅黑" pitchFamily="34" charset="-122"/>
                <a:ea typeface="微软雅黑" pitchFamily="34" charset="-122"/>
                <a:cs typeface="Times New Roman" pitchFamily="18" charset="0"/>
              </a:rPr>
              <a:t>基于计算机的问题求解</a:t>
            </a:r>
            <a:r>
              <a:rPr lang="zh-CN" altLang="en-US" sz="2800" b="1" dirty="0">
                <a:latin typeface="微软雅黑" pitchFamily="34" charset="-122"/>
                <a:ea typeface="微软雅黑" pitchFamily="34" charset="-122"/>
                <a:cs typeface="Times New Roman" pitchFamily="18" charset="0"/>
              </a:rPr>
              <a:t> </a:t>
            </a:r>
            <a:endParaRPr lang="en-US" altLang="zh-CN"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第二章 </a:t>
            </a:r>
            <a:r>
              <a:rPr lang="zh-CN" altLang="zh-CN" sz="2800" b="1" dirty="0">
                <a:latin typeface="微软雅黑" pitchFamily="34" charset="-122"/>
                <a:ea typeface="微软雅黑" pitchFamily="34" charset="-122"/>
                <a:cs typeface="Times New Roman" pitchFamily="18" charset="0"/>
              </a:rPr>
              <a:t>计算机信息数字化基础</a:t>
            </a:r>
            <a:r>
              <a:rPr lang="zh-CN" altLang="en-US" sz="2800" b="1" dirty="0">
                <a:latin typeface="微软雅黑" pitchFamily="34" charset="-122"/>
                <a:ea typeface="微软雅黑" pitchFamily="34" charset="-122"/>
                <a:cs typeface="Times New Roman" pitchFamily="18" charset="0"/>
              </a:rPr>
              <a:t> </a:t>
            </a:r>
            <a:endParaRPr lang="en-US" altLang="zh-CN"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第三章 </a:t>
            </a:r>
            <a:r>
              <a:rPr lang="zh-CN" altLang="zh-CN" sz="2800" b="1" dirty="0">
                <a:latin typeface="微软雅黑" pitchFamily="34" charset="-122"/>
                <a:ea typeface="微软雅黑" pitchFamily="34" charset="-122"/>
                <a:cs typeface="Times New Roman" pitchFamily="18" charset="0"/>
              </a:rPr>
              <a:t>计算机的工作原理与硬件体系结构</a:t>
            </a:r>
            <a:endParaRPr lang="en-US" altLang="zh-CN"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第四章 </a:t>
            </a:r>
            <a:r>
              <a:rPr lang="zh-CN" altLang="zh-CN" sz="2800" b="1" dirty="0">
                <a:latin typeface="微软雅黑" pitchFamily="34" charset="-122"/>
                <a:ea typeface="微软雅黑" pitchFamily="34" charset="-122"/>
                <a:cs typeface="Times New Roman" pitchFamily="18" charset="0"/>
              </a:rPr>
              <a:t>计算机软件平台</a:t>
            </a:r>
            <a:endParaRPr lang="zh-CN" altLang="en-US"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第五章 </a:t>
            </a:r>
            <a:r>
              <a:rPr lang="zh-CN" altLang="zh-CN" sz="2800" b="1" dirty="0">
                <a:latin typeface="微软雅黑" pitchFamily="34" charset="-122"/>
                <a:ea typeface="微软雅黑" pitchFamily="34" charset="-122"/>
                <a:cs typeface="Times New Roman" pitchFamily="18" charset="0"/>
              </a:rPr>
              <a:t>计算机网络平台</a:t>
            </a:r>
            <a:endParaRPr lang="zh-CN" altLang="en-US"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第六章 </a:t>
            </a:r>
            <a:r>
              <a:rPr lang="zh-CN" altLang="zh-CN" sz="2800" b="1" dirty="0">
                <a:latin typeface="微软雅黑" pitchFamily="34" charset="-122"/>
                <a:ea typeface="微软雅黑" pitchFamily="34" charset="-122"/>
                <a:cs typeface="Times New Roman" pitchFamily="18" charset="0"/>
              </a:rPr>
              <a:t>数据处理与数据库</a:t>
            </a:r>
            <a:endParaRPr lang="zh-CN" altLang="en-US"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第七章 </a:t>
            </a:r>
            <a:r>
              <a:rPr lang="zh-CN" altLang="zh-CN" sz="2800" b="1" dirty="0">
                <a:latin typeface="微软雅黑" pitchFamily="34" charset="-122"/>
                <a:ea typeface="微软雅黑" pitchFamily="34" charset="-122"/>
                <a:cs typeface="Times New Roman" pitchFamily="18" charset="0"/>
              </a:rPr>
              <a:t>关于计算</a:t>
            </a:r>
            <a:endParaRPr lang="en-US" altLang="zh-CN"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latin typeface="微软雅黑" pitchFamily="34" charset="-122"/>
                <a:ea typeface="微软雅黑" pitchFamily="34" charset="-122"/>
                <a:cs typeface="Times New Roman" pitchFamily="18" charset="0"/>
              </a:rPr>
              <a:t>第八章 </a:t>
            </a:r>
            <a:r>
              <a:rPr lang="zh-CN" altLang="zh-CN" sz="2800" b="1" dirty="0">
                <a:latin typeface="微软雅黑" pitchFamily="34" charset="-122"/>
                <a:ea typeface="微软雅黑" pitchFamily="34" charset="-122"/>
                <a:cs typeface="Times New Roman" pitchFamily="18" charset="0"/>
              </a:rPr>
              <a:t>算法与程序设计</a:t>
            </a:r>
            <a:endParaRPr lang="en-US" altLang="zh-CN" sz="2800" b="1" dirty="0">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solidFill>
                  <a:schemeClr val="bg1">
                    <a:lumMod val="50000"/>
                  </a:schemeClr>
                </a:solidFill>
                <a:latin typeface="微软雅黑" pitchFamily="34" charset="-122"/>
                <a:ea typeface="微软雅黑" pitchFamily="34" charset="-122"/>
                <a:cs typeface="Times New Roman" pitchFamily="18" charset="0"/>
              </a:rPr>
              <a:t>第九章 </a:t>
            </a:r>
            <a:r>
              <a:rPr lang="zh-CN" altLang="zh-CN" sz="2800" b="1" dirty="0">
                <a:solidFill>
                  <a:schemeClr val="bg1">
                    <a:lumMod val="50000"/>
                  </a:schemeClr>
                </a:solidFill>
                <a:latin typeface="微软雅黑" pitchFamily="34" charset="-122"/>
                <a:ea typeface="微软雅黑" pitchFamily="34" charset="-122"/>
                <a:cs typeface="Times New Roman" pitchFamily="18" charset="0"/>
              </a:rPr>
              <a:t>实用软件</a:t>
            </a:r>
            <a:r>
              <a:rPr lang="zh-CN" altLang="en-US" sz="2800" b="1" dirty="0">
                <a:solidFill>
                  <a:schemeClr val="bg1">
                    <a:lumMod val="50000"/>
                  </a:schemeClr>
                </a:solidFill>
                <a:latin typeface="微软雅黑" pitchFamily="34" charset="-122"/>
                <a:ea typeface="微软雅黑" pitchFamily="34" charset="-122"/>
                <a:cs typeface="Times New Roman" pitchFamily="18" charset="0"/>
              </a:rPr>
              <a:t>  </a:t>
            </a:r>
            <a:endParaRPr lang="en-US" altLang="zh-CN" sz="2800" b="1" dirty="0">
              <a:solidFill>
                <a:schemeClr val="bg1">
                  <a:lumMod val="50000"/>
                </a:schemeClr>
              </a:solidFill>
              <a:latin typeface="微软雅黑" pitchFamily="34" charset="-122"/>
              <a:ea typeface="微软雅黑" pitchFamily="34" charset="-122"/>
              <a:cs typeface="Times New Roman" pitchFamily="18" charset="0"/>
            </a:endParaRPr>
          </a:p>
          <a:p>
            <a:pPr>
              <a:lnSpc>
                <a:spcPts val="4200"/>
              </a:lnSpc>
              <a:tabLst>
                <a:tab pos="600075" algn="l"/>
              </a:tabLst>
              <a:defRPr/>
            </a:pPr>
            <a:r>
              <a:rPr lang="zh-CN" altLang="en-US" sz="2800" b="1" dirty="0">
                <a:solidFill>
                  <a:schemeClr val="bg1">
                    <a:lumMod val="50000"/>
                  </a:schemeClr>
                </a:solidFill>
                <a:latin typeface="微软雅黑" pitchFamily="34" charset="-122"/>
                <a:ea typeface="微软雅黑" pitchFamily="34" charset="-122"/>
                <a:cs typeface="Times New Roman" pitchFamily="18" charset="0"/>
              </a:rPr>
              <a:t>第十章 </a:t>
            </a:r>
            <a:r>
              <a:rPr lang="zh-CN" altLang="zh-CN" sz="2800" b="1" dirty="0">
                <a:solidFill>
                  <a:schemeClr val="bg1">
                    <a:lumMod val="50000"/>
                  </a:schemeClr>
                </a:solidFill>
                <a:latin typeface="微软雅黑" pitchFamily="34" charset="-122"/>
                <a:ea typeface="微软雅黑" pitchFamily="34" charset="-122"/>
                <a:cs typeface="Times New Roman" pitchFamily="18" charset="0"/>
              </a:rPr>
              <a:t>计算机科学前沿技术</a:t>
            </a:r>
            <a:endParaRPr lang="en-US" altLang="zh-CN" sz="2400" b="1" dirty="0">
              <a:solidFill>
                <a:schemeClr val="bg1">
                  <a:lumMod val="50000"/>
                </a:schemeClr>
              </a:solidFill>
              <a:latin typeface="微软雅黑" pitchFamily="34" charset="-122"/>
              <a:ea typeface="微软雅黑" pitchFamily="34" charset="-122"/>
              <a:cs typeface="Times New Roman" pitchFamily="18" charset="0"/>
            </a:endParaRPr>
          </a:p>
        </p:txBody>
      </p:sp>
      <p:grpSp>
        <p:nvGrpSpPr>
          <p:cNvPr id="10" name="组合 10"/>
          <p:cNvGrpSpPr>
            <a:grpSpLocks/>
          </p:cNvGrpSpPr>
          <p:nvPr/>
        </p:nvGrpSpPr>
        <p:grpSpPr bwMode="auto">
          <a:xfrm>
            <a:off x="179388" y="2220913"/>
            <a:ext cx="7561262" cy="487362"/>
            <a:chOff x="785786" y="1428736"/>
            <a:chExt cx="7858180" cy="785818"/>
          </a:xfrm>
        </p:grpSpPr>
        <p:sp>
          <p:nvSpPr>
            <p:cNvPr id="3078"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endParaRPr lang="zh-CN" altLang="en-US"/>
            </a:p>
          </p:txBody>
        </p:sp>
        <p:sp>
          <p:nvSpPr>
            <p:cNvPr id="12" name="燕尾形箭头 11"/>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500"/>
                                        <p:tgtEl>
                                          <p:spTgt spid="8"/>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250" fill="hold"/>
                                        <p:tgtEl>
                                          <p:spTgt spid="9"/>
                                        </p:tgtEl>
                                        <p:attrNameLst>
                                          <p:attrName>ppt_w</p:attrName>
                                        </p:attrNameLst>
                                      </p:cBhvr>
                                      <p:tavLst>
                                        <p:tav tm="0">
                                          <p:val>
                                            <p:fltVal val="0"/>
                                          </p:val>
                                        </p:tav>
                                        <p:tav tm="100000">
                                          <p:val>
                                            <p:strVal val="#ppt_w"/>
                                          </p:val>
                                        </p:tav>
                                      </p:tavLst>
                                    </p:anim>
                                    <p:anim calcmode="lin" valueType="num">
                                      <p:cBhvr>
                                        <p:cTn id="12" dur="250" fill="hold"/>
                                        <p:tgtEl>
                                          <p:spTgt spid="9"/>
                                        </p:tgtEl>
                                        <p:attrNameLst>
                                          <p:attrName>ppt_h</p:attrName>
                                        </p:attrNameLst>
                                      </p:cBhvr>
                                      <p:tavLst>
                                        <p:tav tm="0">
                                          <p:val>
                                            <p:fltVal val="0"/>
                                          </p:val>
                                        </p:tav>
                                        <p:tav tm="100000">
                                          <p:val>
                                            <p:strVal val="#ppt_h"/>
                                          </p:val>
                                        </p:tav>
                                      </p:tavLst>
                                    </p:anim>
                                    <p:animEffect transition="in" filter="fade">
                                      <p:cBhvr>
                                        <p:cTn id="13" dur="25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ppt_w/2"/>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0" name="TextBox 9"/>
          <p:cNvSpPr txBox="1"/>
          <p:nvPr/>
        </p:nvSpPr>
        <p:spPr>
          <a:xfrm>
            <a:off x="251520" y="764704"/>
            <a:ext cx="8712968" cy="3108543"/>
          </a:xfrm>
          <a:prstGeom prst="rect">
            <a:avLst/>
          </a:prstGeom>
          <a:noFill/>
        </p:spPr>
        <p:txBody>
          <a:bodyPr wrap="square" rtlCol="0">
            <a:spAutoFit/>
          </a:bodyPr>
          <a:lstStyle/>
          <a:p>
            <a:pPr eaLnBrk="1" latinLnBrk="1" hangingPunct="1"/>
            <a:r>
              <a:rPr lang="zh-CN" altLang="en-US" sz="2800" b="1" dirty="0" smtClean="0">
                <a:latin typeface="华文楷体" pitchFamily="2" charset="-122"/>
                <a:ea typeface="华文楷体" pitchFamily="2" charset="-122"/>
              </a:rPr>
              <a:t>图灵机模型是</a:t>
            </a:r>
            <a:r>
              <a:rPr lang="zh-CN" altLang="en-US" sz="2800" b="1" dirty="0">
                <a:latin typeface="华文楷体" pitchFamily="2" charset="-122"/>
                <a:ea typeface="华文楷体" pitchFamily="2" charset="-122"/>
              </a:rPr>
              <a:t>一个采用了符号处理方式（程序）的通用计算机模型。这个模型要解决的问题是：</a:t>
            </a:r>
            <a:r>
              <a:rPr lang="zh-CN" altLang="en-US" sz="2800" b="1" dirty="0">
                <a:solidFill>
                  <a:srgbClr val="0000FF"/>
                </a:solidFill>
                <a:latin typeface="华文楷体" pitchFamily="2" charset="-122"/>
                <a:ea typeface="华文楷体" pitchFamily="2" charset="-122"/>
              </a:rPr>
              <a:t>对于任何一种计算，使用图灵机进行计算，输出的数据仅取决于输入的数据和程序这两个因素。也就是说，当输入数据和程序不变时，通过图灵机计算所得到的输出结果是确定的。同样，当输入数据和程序任何一个发生变化时，输出数据就会发生相应的变化。</a:t>
            </a:r>
          </a:p>
        </p:txBody>
      </p:sp>
      <p:grpSp>
        <p:nvGrpSpPr>
          <p:cNvPr id="17410" name="Group 2"/>
          <p:cNvGrpSpPr>
            <a:grpSpLocks/>
          </p:cNvGrpSpPr>
          <p:nvPr/>
        </p:nvGrpSpPr>
        <p:grpSpPr bwMode="auto">
          <a:xfrm>
            <a:off x="3707930" y="4077072"/>
            <a:ext cx="3888406" cy="1900340"/>
            <a:chOff x="1876" y="3932"/>
            <a:chExt cx="2973" cy="1191"/>
          </a:xfrm>
        </p:grpSpPr>
        <p:sp>
          <p:nvSpPr>
            <p:cNvPr id="17411" name="Rectangle 3"/>
            <p:cNvSpPr>
              <a:spLocks noChangeArrowheads="1"/>
            </p:cNvSpPr>
            <p:nvPr/>
          </p:nvSpPr>
          <p:spPr bwMode="auto">
            <a:xfrm>
              <a:off x="2883" y="4653"/>
              <a:ext cx="1080" cy="47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方正姚体" pitchFamily="2" charset="-122"/>
                  <a:ea typeface="方正姚体" pitchFamily="2" charset="-122"/>
                </a:rPr>
                <a:t> </a:t>
              </a:r>
              <a:r>
                <a:rPr kumimoji="1" lang="zh-CN" altLang="en-US" sz="1600" b="1" i="0" u="none" strike="noStrike" cap="none" normalizeH="0" baseline="0" dirty="0" smtClean="0">
                  <a:ln>
                    <a:noFill/>
                  </a:ln>
                  <a:solidFill>
                    <a:schemeClr val="tx1"/>
                  </a:solidFill>
                  <a:effectLst/>
                  <a:latin typeface="方正姚体" pitchFamily="2" charset="-122"/>
                  <a:ea typeface="方正姚体" pitchFamily="2" charset="-122"/>
                </a:rPr>
                <a:t>计算机</a:t>
              </a:r>
              <a:endParaRPr kumimoji="1" lang="zh-CN" sz="1600" b="1" i="0" u="none" strike="noStrike" cap="none" normalizeH="0" baseline="0" dirty="0" smtClean="0">
                <a:ln>
                  <a:noFill/>
                </a:ln>
                <a:solidFill>
                  <a:schemeClr val="tx1"/>
                </a:solidFill>
                <a:effectLst/>
                <a:latin typeface="方正姚体" pitchFamily="2" charset="-122"/>
                <a:ea typeface="方正姚体" pitchFamily="2" charset="-122"/>
              </a:endParaRPr>
            </a:p>
          </p:txBody>
        </p:sp>
        <p:cxnSp>
          <p:nvCxnSpPr>
            <p:cNvPr id="17412" name="AutoShape 4"/>
            <p:cNvCxnSpPr>
              <a:cxnSpLocks noChangeShapeType="1"/>
            </p:cNvCxnSpPr>
            <p:nvPr/>
          </p:nvCxnSpPr>
          <p:spPr bwMode="auto">
            <a:xfrm>
              <a:off x="1876" y="4950"/>
              <a:ext cx="1007" cy="9"/>
            </a:xfrm>
            <a:prstGeom prst="straightConnector1">
              <a:avLst/>
            </a:prstGeom>
            <a:noFill/>
            <a:ln w="9525">
              <a:solidFill>
                <a:srgbClr val="000000"/>
              </a:solidFill>
              <a:round/>
              <a:headEnd/>
              <a:tailEnd type="triangle" w="med" len="med"/>
            </a:ln>
          </p:spPr>
        </p:cxnSp>
        <p:sp>
          <p:nvSpPr>
            <p:cNvPr id="17413" name="Oval 5"/>
            <p:cNvSpPr>
              <a:spLocks noChangeArrowheads="1"/>
            </p:cNvSpPr>
            <p:nvPr/>
          </p:nvSpPr>
          <p:spPr bwMode="auto">
            <a:xfrm>
              <a:off x="3087" y="3932"/>
              <a:ext cx="709" cy="470"/>
            </a:xfrm>
            <a:prstGeom prst="ellipse">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方正姚体" pitchFamily="2" charset="-122"/>
                  <a:ea typeface="方正姚体" pitchFamily="2" charset="-122"/>
                </a:rPr>
                <a:t>程序</a:t>
              </a:r>
              <a:endParaRPr kumimoji="1" lang="zh-CN" sz="1600" b="1" i="0" u="none" strike="noStrike" cap="none" normalizeH="0" baseline="0" smtClean="0">
                <a:ln>
                  <a:noFill/>
                </a:ln>
                <a:solidFill>
                  <a:schemeClr val="tx1"/>
                </a:solidFill>
                <a:effectLst/>
                <a:latin typeface="方正姚体" pitchFamily="2" charset="-122"/>
                <a:ea typeface="方正姚体" pitchFamily="2" charset="-122"/>
              </a:endParaRPr>
            </a:p>
          </p:txBody>
        </p:sp>
        <p:cxnSp>
          <p:nvCxnSpPr>
            <p:cNvPr id="17414" name="AutoShape 6"/>
            <p:cNvCxnSpPr>
              <a:cxnSpLocks noChangeShapeType="1"/>
            </p:cNvCxnSpPr>
            <p:nvPr/>
          </p:nvCxnSpPr>
          <p:spPr bwMode="auto">
            <a:xfrm>
              <a:off x="3436" y="4402"/>
              <a:ext cx="0" cy="251"/>
            </a:xfrm>
            <a:prstGeom prst="straightConnector1">
              <a:avLst/>
            </a:prstGeom>
            <a:noFill/>
            <a:ln w="9525">
              <a:solidFill>
                <a:srgbClr val="000000"/>
              </a:solidFill>
              <a:round/>
              <a:headEnd/>
              <a:tailEnd type="triangle" w="med" len="med"/>
            </a:ln>
          </p:spPr>
        </p:cxnSp>
        <p:sp>
          <p:nvSpPr>
            <p:cNvPr id="17415" name="Rectangle 7"/>
            <p:cNvSpPr>
              <a:spLocks noChangeArrowheads="1"/>
            </p:cNvSpPr>
            <p:nvPr/>
          </p:nvSpPr>
          <p:spPr bwMode="auto">
            <a:xfrm>
              <a:off x="2058" y="4612"/>
              <a:ext cx="817" cy="2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方正姚体" pitchFamily="2" charset="-122"/>
                  <a:ea typeface="方正姚体" pitchFamily="2" charset="-122"/>
                </a:rPr>
                <a:t>输入数据</a:t>
              </a:r>
              <a:endParaRPr kumimoji="1" lang="zh-CN" sz="1600" b="1" i="0" u="none" strike="noStrike" cap="none" normalizeH="0" baseline="0" smtClean="0">
                <a:ln>
                  <a:noFill/>
                </a:ln>
                <a:solidFill>
                  <a:schemeClr val="tx1"/>
                </a:solidFill>
                <a:effectLst/>
                <a:latin typeface="方正姚体" pitchFamily="2" charset="-122"/>
                <a:ea typeface="方正姚体" pitchFamily="2" charset="-122"/>
              </a:endParaRPr>
            </a:p>
          </p:txBody>
        </p:sp>
        <p:sp>
          <p:nvSpPr>
            <p:cNvPr id="17416" name="Rectangle 8"/>
            <p:cNvSpPr>
              <a:spLocks noChangeArrowheads="1"/>
            </p:cNvSpPr>
            <p:nvPr/>
          </p:nvSpPr>
          <p:spPr bwMode="auto">
            <a:xfrm>
              <a:off x="4032" y="4613"/>
              <a:ext cx="817" cy="2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方正姚体" pitchFamily="2" charset="-122"/>
                  <a:ea typeface="方正姚体" pitchFamily="2" charset="-122"/>
                </a:rPr>
                <a:t>输出数据</a:t>
              </a:r>
              <a:endParaRPr kumimoji="1" lang="zh-CN" sz="1600" b="1" i="0" u="none" strike="noStrike" cap="none" normalizeH="0" baseline="0" dirty="0" smtClean="0">
                <a:ln>
                  <a:noFill/>
                </a:ln>
                <a:solidFill>
                  <a:schemeClr val="tx1"/>
                </a:solidFill>
                <a:effectLst/>
                <a:latin typeface="方正姚体" pitchFamily="2" charset="-122"/>
                <a:ea typeface="方正姚体" pitchFamily="2" charset="-122"/>
              </a:endParaRPr>
            </a:p>
          </p:txBody>
        </p:sp>
      </p:grpSp>
      <p:sp>
        <p:nvSpPr>
          <p:cNvPr id="12" name="TextBox 11"/>
          <p:cNvSpPr txBox="1"/>
          <p:nvPr/>
        </p:nvSpPr>
        <p:spPr>
          <a:xfrm>
            <a:off x="4866872" y="6191726"/>
            <a:ext cx="1643074" cy="400110"/>
          </a:xfrm>
          <a:prstGeom prst="rect">
            <a:avLst/>
          </a:prstGeom>
          <a:noFill/>
        </p:spPr>
        <p:txBody>
          <a:bodyPr wrap="square" rtlCol="0">
            <a:spAutoFit/>
          </a:bodyPr>
          <a:lstStyle/>
          <a:p>
            <a:r>
              <a:rPr lang="zh-CN" altLang="en-US" sz="2000" b="1" dirty="0" smtClean="0">
                <a:solidFill>
                  <a:srgbClr val="7030A0"/>
                </a:solidFill>
                <a:latin typeface="方正姚体" pitchFamily="2" charset="-122"/>
                <a:ea typeface="方正姚体" pitchFamily="2" charset="-122"/>
              </a:rPr>
              <a:t>图灵机模型</a:t>
            </a:r>
            <a:endParaRPr lang="zh-CN" altLang="en-US" sz="2000" b="1" dirty="0">
              <a:solidFill>
                <a:srgbClr val="7030A0"/>
              </a:solidFill>
              <a:latin typeface="方正姚体" pitchFamily="2" charset="-122"/>
              <a:ea typeface="方正姚体" pitchFamily="2" charset="-122"/>
            </a:endParaRPr>
          </a:p>
        </p:txBody>
      </p:sp>
      <p:cxnSp>
        <p:nvCxnSpPr>
          <p:cNvPr id="13" name="AutoShape 4"/>
          <p:cNvCxnSpPr>
            <a:cxnSpLocks noChangeShapeType="1"/>
          </p:cNvCxnSpPr>
          <p:nvPr/>
        </p:nvCxnSpPr>
        <p:spPr bwMode="auto">
          <a:xfrm>
            <a:off x="6444208" y="5733256"/>
            <a:ext cx="1152128" cy="0"/>
          </a:xfrm>
          <a:prstGeom prst="straightConnector1">
            <a:avLst/>
          </a:prstGeom>
          <a:noFill/>
          <a:ln w="9525">
            <a:solidFill>
              <a:srgbClr val="000000"/>
            </a:solidFill>
            <a:round/>
            <a:headEnd/>
            <a:tailEnd type="triangle" w="med" len="med"/>
          </a:ln>
        </p:spPr>
      </p:cxnSp>
      <p:pic>
        <p:nvPicPr>
          <p:cNvPr id="16" name="Picture 13" descr="tuling"/>
          <p:cNvPicPr>
            <a:picLocks noChangeAspect="1" noChangeArrowheads="1"/>
          </p:cNvPicPr>
          <p:nvPr/>
        </p:nvPicPr>
        <p:blipFill>
          <a:blip r:embed="rId2" cstate="print"/>
          <a:srcRect/>
          <a:stretch>
            <a:fillRect/>
          </a:stretch>
        </p:blipFill>
        <p:spPr bwMode="auto">
          <a:xfrm>
            <a:off x="755576" y="4077072"/>
            <a:ext cx="1647008" cy="2281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0" name="TextBox 9"/>
          <p:cNvSpPr txBox="1"/>
          <p:nvPr/>
        </p:nvSpPr>
        <p:spPr>
          <a:xfrm>
            <a:off x="251520" y="764704"/>
            <a:ext cx="8712968" cy="5693866"/>
          </a:xfrm>
          <a:prstGeom prst="rect">
            <a:avLst/>
          </a:prstGeom>
          <a:noFill/>
        </p:spPr>
        <p:txBody>
          <a:bodyPr wrap="square" rtlCol="0">
            <a:spAutoFit/>
          </a:bodyPr>
          <a:lstStyle/>
          <a:p>
            <a:pPr eaLnBrk="1" latinLnBrk="1" hangingPunct="1"/>
            <a:r>
              <a:rPr lang="zh-CN" altLang="en-US" sz="2800" b="1" dirty="0" smtClean="0">
                <a:latin typeface="华文楷体" pitchFamily="2" charset="-122"/>
                <a:ea typeface="华文楷体" pitchFamily="2" charset="-122"/>
              </a:rPr>
              <a:t>图灵机的核心是</a:t>
            </a:r>
            <a:r>
              <a:rPr lang="zh-CN" altLang="en-US" sz="2800" b="1" dirty="0" smtClean="0">
                <a:solidFill>
                  <a:schemeClr val="accent1">
                    <a:lumMod val="50000"/>
                  </a:schemeClr>
                </a:solidFill>
                <a:latin typeface="华文楷体" pitchFamily="2" charset="-122"/>
                <a:ea typeface="华文楷体" pitchFamily="2" charset="-122"/>
              </a:rPr>
              <a:t>用机器来模拟人进行数学运算的过程</a:t>
            </a:r>
            <a:r>
              <a:rPr lang="zh-CN" altLang="en-US" sz="2800" b="1" dirty="0" smtClean="0">
                <a:latin typeface="华文楷体" pitchFamily="2" charset="-122"/>
                <a:ea typeface="华文楷体" pitchFamily="2" charset="-122"/>
              </a:rPr>
              <a:t>。这种过程可分解成两个动作：在纸上写</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擦除某个符号；把注意力从纸的一个位置移动到另一个位置。</a:t>
            </a:r>
            <a:endParaRPr lang="en-US" altLang="zh-CN" sz="2800" b="1" dirty="0" smtClean="0">
              <a:latin typeface="华文楷体" pitchFamily="2" charset="-122"/>
              <a:ea typeface="华文楷体" pitchFamily="2" charset="-122"/>
            </a:endParaRPr>
          </a:p>
          <a:p>
            <a:pPr eaLnBrk="1" latinLnBrk="1" hangingPunct="1"/>
            <a:r>
              <a:rPr lang="zh-CN" altLang="en-US" sz="2800" b="1" dirty="0" smtClean="0">
                <a:solidFill>
                  <a:srgbClr val="0000FF"/>
                </a:solidFill>
                <a:latin typeface="华文楷体" pitchFamily="2" charset="-122"/>
                <a:ea typeface="华文楷体" pitchFamily="2" charset="-122"/>
              </a:rPr>
              <a:t>图灵机</a:t>
            </a:r>
            <a:r>
              <a:rPr lang="zh-CN" altLang="en-US" sz="2800" b="1" dirty="0">
                <a:solidFill>
                  <a:srgbClr val="0000FF"/>
                </a:solidFill>
                <a:latin typeface="华文楷体" pitchFamily="2" charset="-122"/>
                <a:ea typeface="华文楷体" pitchFamily="2" charset="-122"/>
              </a:rPr>
              <a:t>包括以下四个部分： </a:t>
            </a:r>
          </a:p>
          <a:p>
            <a:pPr marL="0" lvl="1" eaLnBrk="1" latinLnBrk="1" hangingPunct="1"/>
            <a:r>
              <a:rPr lang="en-US" altLang="zh-CN" sz="2800" b="1" dirty="0" smtClean="0">
                <a:latin typeface="华文楷体" pitchFamily="2" charset="-122"/>
                <a:ea typeface="华文楷体" pitchFamily="2" charset="-122"/>
              </a:rPr>
              <a:t>1.</a:t>
            </a:r>
            <a:r>
              <a:rPr lang="zh-CN" altLang="en-US" sz="2800" b="1" dirty="0" smtClean="0">
                <a:latin typeface="华文楷体" pitchFamily="2" charset="-122"/>
                <a:ea typeface="华文楷体" pitchFamily="2" charset="-122"/>
              </a:rPr>
              <a:t>一</a:t>
            </a:r>
            <a:r>
              <a:rPr lang="zh-CN" altLang="en-US" sz="2800" b="1" dirty="0">
                <a:latin typeface="华文楷体" pitchFamily="2" charset="-122"/>
                <a:ea typeface="华文楷体" pitchFamily="2" charset="-122"/>
              </a:rPr>
              <a:t>条无限长的</a:t>
            </a:r>
            <a:r>
              <a:rPr lang="zh-CN" altLang="en-US" sz="2800" b="1" dirty="0">
                <a:solidFill>
                  <a:schemeClr val="accent1">
                    <a:lumMod val="75000"/>
                  </a:schemeClr>
                </a:solidFill>
                <a:latin typeface="华文楷体" pitchFamily="2" charset="-122"/>
                <a:ea typeface="华文楷体" pitchFamily="2" charset="-122"/>
              </a:rPr>
              <a:t>纸带</a:t>
            </a:r>
            <a:r>
              <a:rPr lang="zh-CN" altLang="en-US" sz="2800" b="1" dirty="0">
                <a:latin typeface="华文楷体" pitchFamily="2" charset="-122"/>
                <a:ea typeface="华文楷体" pitchFamily="2" charset="-122"/>
              </a:rPr>
              <a:t>，用于使用二进制符号来表达计算所</a:t>
            </a:r>
            <a:r>
              <a:rPr lang="zh-CN" altLang="en-US" sz="2800" b="1" dirty="0" smtClean="0">
                <a:latin typeface="华文楷体" pitchFamily="2" charset="-122"/>
                <a:ea typeface="华文楷体" pitchFamily="2" charset="-122"/>
              </a:rPr>
              <a:t>用的数据</a:t>
            </a:r>
            <a:r>
              <a:rPr lang="zh-CN" altLang="en-US" sz="2800" b="1" dirty="0">
                <a:latin typeface="华文楷体" pitchFamily="2" charset="-122"/>
                <a:ea typeface="华文楷体" pitchFamily="2" charset="-122"/>
              </a:rPr>
              <a:t>和控制规则；</a:t>
            </a:r>
            <a:r>
              <a:rPr lang="en-US" sz="2800" b="1" dirty="0">
                <a:latin typeface="华文楷体" pitchFamily="2" charset="-122"/>
                <a:ea typeface="华文楷体" pitchFamily="2" charset="-122"/>
              </a:rPr>
              <a:t> </a:t>
            </a:r>
            <a:endParaRPr lang="zh-CN" altLang="en-US" sz="2800" b="1" dirty="0">
              <a:latin typeface="华文楷体" pitchFamily="2" charset="-122"/>
              <a:ea typeface="华文楷体" pitchFamily="2" charset="-122"/>
            </a:endParaRPr>
          </a:p>
          <a:p>
            <a:pPr marL="0" lvl="1" eaLnBrk="1" latinLnBrk="1" hangingPunct="1"/>
            <a:r>
              <a:rPr lang="en-US" altLang="zh-CN" sz="2800" b="1" dirty="0" smtClean="0">
                <a:latin typeface="华文楷体" pitchFamily="2" charset="-122"/>
                <a:ea typeface="华文楷体" pitchFamily="2" charset="-122"/>
              </a:rPr>
              <a:t>2.</a:t>
            </a:r>
            <a:r>
              <a:rPr lang="zh-CN" altLang="en-US" sz="2800" b="1" dirty="0" smtClean="0">
                <a:latin typeface="华文楷体" pitchFamily="2" charset="-122"/>
                <a:ea typeface="华文楷体" pitchFamily="2" charset="-122"/>
              </a:rPr>
              <a:t>一</a:t>
            </a:r>
            <a:r>
              <a:rPr lang="zh-CN" altLang="en-US" sz="2800" b="1" dirty="0">
                <a:latin typeface="华文楷体" pitchFamily="2" charset="-122"/>
                <a:ea typeface="华文楷体" pitchFamily="2" charset="-122"/>
              </a:rPr>
              <a:t>个</a:t>
            </a:r>
            <a:r>
              <a:rPr lang="zh-CN" altLang="en-US" sz="2800" b="1" dirty="0">
                <a:solidFill>
                  <a:schemeClr val="accent1">
                    <a:lumMod val="75000"/>
                  </a:schemeClr>
                </a:solidFill>
                <a:latin typeface="华文楷体" pitchFamily="2" charset="-122"/>
                <a:ea typeface="华文楷体" pitchFamily="2" charset="-122"/>
              </a:rPr>
              <a:t>读写头</a:t>
            </a:r>
            <a:r>
              <a:rPr lang="zh-CN" altLang="en-US" sz="2800" b="1" dirty="0">
                <a:latin typeface="华文楷体" pitchFamily="2" charset="-122"/>
                <a:ea typeface="华文楷体" pitchFamily="2" charset="-122"/>
              </a:rPr>
              <a:t>，用于获取或者改写纸带当前位置上的符号；</a:t>
            </a:r>
            <a:r>
              <a:rPr lang="en-US" sz="2800" b="1" dirty="0">
                <a:latin typeface="华文楷体" pitchFamily="2" charset="-122"/>
                <a:ea typeface="华文楷体" pitchFamily="2" charset="-122"/>
              </a:rPr>
              <a:t> </a:t>
            </a:r>
            <a:endParaRPr lang="zh-CN" altLang="en-US" sz="2800" b="1" dirty="0">
              <a:latin typeface="华文楷体" pitchFamily="2" charset="-122"/>
              <a:ea typeface="华文楷体" pitchFamily="2" charset="-122"/>
            </a:endParaRPr>
          </a:p>
          <a:p>
            <a:pPr marL="0" lvl="1" eaLnBrk="1" latinLnBrk="1" hangingPunct="1"/>
            <a:r>
              <a:rPr lang="en-US" altLang="zh-CN" sz="2800" b="1" dirty="0" smtClean="0">
                <a:latin typeface="华文楷体" pitchFamily="2" charset="-122"/>
                <a:ea typeface="华文楷体" pitchFamily="2" charset="-122"/>
              </a:rPr>
              <a:t>3.</a:t>
            </a:r>
            <a:r>
              <a:rPr lang="zh-CN" altLang="en-US" sz="2800" b="1" dirty="0" smtClean="0">
                <a:latin typeface="华文楷体" pitchFamily="2" charset="-122"/>
                <a:ea typeface="华文楷体" pitchFamily="2" charset="-122"/>
              </a:rPr>
              <a:t>一</a:t>
            </a:r>
            <a:r>
              <a:rPr lang="zh-CN" altLang="en-US" sz="2800" b="1" dirty="0">
                <a:latin typeface="华文楷体" pitchFamily="2" charset="-122"/>
                <a:ea typeface="华文楷体" pitchFamily="2" charset="-122"/>
              </a:rPr>
              <a:t>个</a:t>
            </a:r>
            <a:r>
              <a:rPr lang="zh-CN" altLang="en-US" sz="2800" b="1" dirty="0">
                <a:solidFill>
                  <a:schemeClr val="accent1">
                    <a:lumMod val="75000"/>
                  </a:schemeClr>
                </a:solidFill>
                <a:latin typeface="华文楷体" pitchFamily="2" charset="-122"/>
                <a:ea typeface="华文楷体" pitchFamily="2" charset="-122"/>
              </a:rPr>
              <a:t>状态寄存器</a:t>
            </a:r>
            <a:r>
              <a:rPr lang="zh-CN" altLang="en-US" sz="2800" b="1" dirty="0">
                <a:latin typeface="华文楷体" pitchFamily="2" charset="-122"/>
                <a:ea typeface="华文楷体" pitchFamily="2" charset="-122"/>
              </a:rPr>
              <a:t>，用于保存图灵机当前所处的状态（</a:t>
            </a:r>
            <a:r>
              <a:rPr lang="zh-CN" altLang="en-US" sz="2800" b="1" dirty="0" smtClean="0">
                <a:latin typeface="华文楷体" pitchFamily="2" charset="-122"/>
                <a:ea typeface="华文楷体" pitchFamily="2" charset="-122"/>
              </a:rPr>
              <a:t>包括接受、进位、停机</a:t>
            </a:r>
            <a:r>
              <a:rPr lang="zh-CN" altLang="en-US" sz="2800" b="1" dirty="0">
                <a:latin typeface="华文楷体" pitchFamily="2" charset="-122"/>
                <a:ea typeface="华文楷体" pitchFamily="2" charset="-122"/>
              </a:rPr>
              <a:t>状态）；</a:t>
            </a:r>
            <a:r>
              <a:rPr lang="en-US" sz="2800" b="1" dirty="0">
                <a:latin typeface="华文楷体" pitchFamily="2" charset="-122"/>
                <a:ea typeface="华文楷体" pitchFamily="2" charset="-122"/>
              </a:rPr>
              <a:t> </a:t>
            </a:r>
            <a:endParaRPr lang="zh-CN" altLang="en-US" sz="2800" b="1" dirty="0">
              <a:latin typeface="华文楷体" pitchFamily="2" charset="-122"/>
              <a:ea typeface="华文楷体" pitchFamily="2" charset="-122"/>
            </a:endParaRPr>
          </a:p>
          <a:p>
            <a:pPr marL="0" lvl="1" eaLnBrk="1" latinLnBrk="1" hangingPunct="1"/>
            <a:r>
              <a:rPr lang="en-US" altLang="zh-CN" sz="2800" b="1" dirty="0" smtClean="0">
                <a:latin typeface="华文楷体" pitchFamily="2" charset="-122"/>
                <a:ea typeface="华文楷体" pitchFamily="2" charset="-122"/>
              </a:rPr>
              <a:t>4.</a:t>
            </a:r>
            <a:r>
              <a:rPr lang="zh-CN" altLang="en-US" sz="2800" b="1" dirty="0" smtClean="0">
                <a:latin typeface="华文楷体" pitchFamily="2" charset="-122"/>
                <a:ea typeface="华文楷体" pitchFamily="2" charset="-122"/>
              </a:rPr>
              <a:t>一</a:t>
            </a:r>
            <a:r>
              <a:rPr lang="zh-CN" altLang="en-US" sz="2800" b="1" dirty="0">
                <a:latin typeface="华文楷体" pitchFamily="2" charset="-122"/>
                <a:ea typeface="华文楷体" pitchFamily="2" charset="-122"/>
              </a:rPr>
              <a:t>套</a:t>
            </a:r>
            <a:r>
              <a:rPr lang="zh-CN" altLang="en-US" sz="2800" b="1" dirty="0">
                <a:solidFill>
                  <a:schemeClr val="accent1">
                    <a:lumMod val="75000"/>
                  </a:schemeClr>
                </a:solidFill>
                <a:latin typeface="华文楷体" pitchFamily="2" charset="-122"/>
                <a:ea typeface="华文楷体" pitchFamily="2" charset="-122"/>
              </a:rPr>
              <a:t>控制规则</a:t>
            </a:r>
            <a:r>
              <a:rPr lang="zh-CN" altLang="en-US" sz="2800" b="1" dirty="0">
                <a:latin typeface="华文楷体" pitchFamily="2" charset="-122"/>
                <a:ea typeface="华文楷体" pitchFamily="2" charset="-122"/>
              </a:rPr>
              <a:t>，它根据当前机器所处的状态以及当前读写头所获取的符号，来确定读写头下一步的动作，并改变状态寄存器的值，令机器进入一个新的状态。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2"/>
          <p:cNvSpPr>
            <a:spLocks noChangeArrowheads="1"/>
          </p:cNvSpPr>
          <p:nvPr/>
        </p:nvSpPr>
        <p:spPr bwMode="auto">
          <a:xfrm>
            <a:off x="145646" y="3677947"/>
            <a:ext cx="8818842" cy="1541961"/>
          </a:xfrm>
          <a:prstGeom prst="rect">
            <a:avLst/>
          </a:prstGeom>
          <a:noFill/>
          <a:ln w="9525">
            <a:noFill/>
            <a:miter lim="800000"/>
            <a:headEnd/>
            <a:tailEnd/>
          </a:ln>
        </p:spPr>
        <p:txBody>
          <a:bodyPr wrap="square" lIns="64008" tIns="32004" rIns="64008" bIns="32004" anchor="ctr">
            <a:spAutoFit/>
          </a:bodyPr>
          <a:lstStyle/>
          <a:p>
            <a:pPr eaLnBrk="1" hangingPunct="1">
              <a:tabLst>
                <a:tab pos="1120140" algn="l"/>
              </a:tabLst>
            </a:pPr>
            <a:r>
              <a:rPr lang="zh-CN" altLang="en-US" sz="2400" b="1" dirty="0">
                <a:solidFill>
                  <a:srgbClr val="7030A0"/>
                </a:solidFill>
                <a:latin typeface="楷体_GB2312" pitchFamily="49" charset="-122"/>
                <a:ea typeface="楷体_GB2312" pitchFamily="49" charset="-122"/>
              </a:rPr>
              <a:t>（</a:t>
            </a:r>
            <a:r>
              <a:rPr lang="en-US" altLang="zh-CN" sz="2400" b="1" dirty="0">
                <a:solidFill>
                  <a:srgbClr val="7030A0"/>
                </a:solidFill>
                <a:latin typeface="楷体_GB2312" pitchFamily="49" charset="-122"/>
                <a:ea typeface="楷体_GB2312" pitchFamily="49" charset="-122"/>
              </a:rPr>
              <a:t>1</a:t>
            </a:r>
            <a:r>
              <a:rPr lang="zh-CN" altLang="en-US" sz="2400" b="1" dirty="0">
                <a:solidFill>
                  <a:srgbClr val="7030A0"/>
                </a:solidFill>
                <a:latin typeface="楷体_GB2312" pitchFamily="49" charset="-122"/>
                <a:ea typeface="楷体_GB2312" pitchFamily="49" charset="-122"/>
              </a:rPr>
              <a:t>）</a:t>
            </a:r>
            <a:r>
              <a:rPr lang="en-US" altLang="zh-CN" sz="2400" b="1" dirty="0">
                <a:solidFill>
                  <a:srgbClr val="7030A0"/>
                </a:solidFill>
                <a:latin typeface="楷体_GB2312" pitchFamily="49" charset="-122"/>
                <a:ea typeface="楷体_GB2312" pitchFamily="49" charset="-122"/>
              </a:rPr>
              <a:t>M</a:t>
            </a:r>
            <a:r>
              <a:rPr lang="zh-CN" altLang="en-US" sz="2400" b="1" dirty="0">
                <a:solidFill>
                  <a:srgbClr val="7030A0"/>
                </a:solidFill>
                <a:latin typeface="楷体_GB2312" pitchFamily="49" charset="-122"/>
                <a:ea typeface="楷体_GB2312" pitchFamily="49" charset="-122"/>
              </a:rPr>
              <a:t>的状态：接受状态、进位状态。初始时处于进位状态。</a:t>
            </a:r>
          </a:p>
          <a:p>
            <a:pPr eaLnBrk="1" hangingPunct="1">
              <a:tabLst>
                <a:tab pos="1120140" algn="l"/>
              </a:tabLst>
            </a:pPr>
            <a:r>
              <a:rPr lang="zh-CN" altLang="en-US" sz="2400" b="1" dirty="0">
                <a:solidFill>
                  <a:srgbClr val="7030A0"/>
                </a:solidFill>
                <a:latin typeface="楷体_GB2312" pitchFamily="49" charset="-122"/>
                <a:ea typeface="楷体_GB2312" pitchFamily="49" charset="-122"/>
              </a:rPr>
              <a:t>（</a:t>
            </a:r>
            <a:r>
              <a:rPr lang="en-US" altLang="zh-CN" sz="2400" b="1" dirty="0">
                <a:solidFill>
                  <a:srgbClr val="7030A0"/>
                </a:solidFill>
                <a:latin typeface="楷体_GB2312" pitchFamily="49" charset="-122"/>
                <a:ea typeface="楷体_GB2312" pitchFamily="49" charset="-122"/>
              </a:rPr>
              <a:t>2</a:t>
            </a:r>
            <a:r>
              <a:rPr lang="zh-CN" altLang="en-US" sz="2400" b="1" dirty="0">
                <a:solidFill>
                  <a:srgbClr val="7030A0"/>
                </a:solidFill>
                <a:latin typeface="楷体_GB2312" pitchFamily="49" charset="-122"/>
                <a:ea typeface="楷体_GB2312" pitchFamily="49" charset="-122"/>
              </a:rPr>
              <a:t>）假定</a:t>
            </a:r>
            <a:r>
              <a:rPr lang="en-US" altLang="zh-CN" sz="2400" b="1" dirty="0">
                <a:solidFill>
                  <a:srgbClr val="7030A0"/>
                </a:solidFill>
                <a:latin typeface="楷体_GB2312" pitchFamily="49" charset="-122"/>
                <a:ea typeface="楷体_GB2312" pitchFamily="49" charset="-122"/>
              </a:rPr>
              <a:t>X</a:t>
            </a:r>
            <a:r>
              <a:rPr lang="zh-CN" altLang="en-US" sz="2400" b="1" dirty="0">
                <a:solidFill>
                  <a:srgbClr val="7030A0"/>
                </a:solidFill>
                <a:latin typeface="楷体_GB2312" pitchFamily="49" charset="-122"/>
                <a:ea typeface="楷体_GB2312" pitchFamily="49" charset="-122"/>
              </a:rPr>
              <a:t>已经写入，读写头从右向左扫描纸带。</a:t>
            </a:r>
          </a:p>
          <a:p>
            <a:pPr eaLnBrk="1" hangingPunct="1">
              <a:tabLst>
                <a:tab pos="1120140" algn="l"/>
              </a:tabLst>
            </a:pPr>
            <a:r>
              <a:rPr lang="zh-CN" altLang="en-US" sz="2400" b="1" dirty="0" smtClean="0">
                <a:solidFill>
                  <a:srgbClr val="7030A0"/>
                </a:solidFill>
                <a:latin typeface="楷体_GB2312" pitchFamily="49" charset="-122"/>
                <a:ea typeface="楷体_GB2312" pitchFamily="49" charset="-122"/>
              </a:rPr>
              <a:t>进位</a:t>
            </a:r>
            <a:r>
              <a:rPr lang="zh-CN" altLang="en-US" sz="2400" b="1" dirty="0">
                <a:solidFill>
                  <a:srgbClr val="7030A0"/>
                </a:solidFill>
                <a:latin typeface="楷体_GB2312" pitchFamily="49" charset="-122"/>
                <a:ea typeface="楷体_GB2312" pitchFamily="49" charset="-122"/>
              </a:rPr>
              <a:t>状态时：读到</a:t>
            </a:r>
            <a:r>
              <a:rPr lang="en-US" altLang="zh-CN" sz="2400" b="1" dirty="0">
                <a:solidFill>
                  <a:srgbClr val="7030A0"/>
                </a:solidFill>
                <a:latin typeface="楷体_GB2312" pitchFamily="49" charset="-122"/>
                <a:ea typeface="楷体_GB2312" pitchFamily="49" charset="-122"/>
              </a:rPr>
              <a:t>0</a:t>
            </a:r>
            <a:r>
              <a:rPr lang="zh-CN" altLang="en-US" sz="2400" b="1" dirty="0">
                <a:solidFill>
                  <a:srgbClr val="7030A0"/>
                </a:solidFill>
                <a:latin typeface="楷体_GB2312" pitchFamily="49" charset="-122"/>
                <a:ea typeface="楷体_GB2312" pitchFamily="49" charset="-122"/>
              </a:rPr>
              <a:t>或空白，则改写</a:t>
            </a:r>
            <a:r>
              <a:rPr lang="en-US" altLang="zh-CN" sz="2400" b="1" dirty="0">
                <a:solidFill>
                  <a:srgbClr val="7030A0"/>
                </a:solidFill>
                <a:latin typeface="楷体_GB2312" pitchFamily="49" charset="-122"/>
                <a:ea typeface="楷体_GB2312" pitchFamily="49" charset="-122"/>
              </a:rPr>
              <a:t>1</a:t>
            </a:r>
            <a:r>
              <a:rPr lang="zh-CN" altLang="en-US" sz="2400" b="1" dirty="0">
                <a:solidFill>
                  <a:srgbClr val="7030A0"/>
                </a:solidFill>
                <a:latin typeface="楷体_GB2312" pitchFamily="49" charset="-122"/>
                <a:ea typeface="楷体_GB2312" pitchFamily="49" charset="-122"/>
              </a:rPr>
              <a:t>，进入接受状态，立即停机；</a:t>
            </a:r>
          </a:p>
          <a:p>
            <a:pPr indent="188913" eaLnBrk="1" hangingPunct="1">
              <a:tabLst>
                <a:tab pos="1120140" algn="l"/>
              </a:tabLst>
            </a:pPr>
            <a:r>
              <a:rPr lang="zh-CN" altLang="en-US" sz="2400" b="1" dirty="0">
                <a:solidFill>
                  <a:srgbClr val="7030A0"/>
                </a:solidFill>
                <a:latin typeface="楷体_GB2312" pitchFamily="49" charset="-122"/>
                <a:ea typeface="楷体_GB2312" pitchFamily="49" charset="-122"/>
              </a:rPr>
              <a:t>          </a:t>
            </a:r>
            <a:r>
              <a:rPr lang="zh-CN" altLang="en-US" sz="2400" b="1" dirty="0" smtClean="0">
                <a:solidFill>
                  <a:srgbClr val="7030A0"/>
                </a:solidFill>
                <a:latin typeface="楷体_GB2312" pitchFamily="49" charset="-122"/>
                <a:ea typeface="楷体_GB2312" pitchFamily="49" charset="-122"/>
              </a:rPr>
              <a:t> 读</a:t>
            </a:r>
            <a:r>
              <a:rPr lang="zh-CN" altLang="en-US" sz="2400" b="1" dirty="0">
                <a:solidFill>
                  <a:srgbClr val="7030A0"/>
                </a:solidFill>
                <a:latin typeface="楷体_GB2312" pitchFamily="49" charset="-122"/>
                <a:ea typeface="楷体_GB2312" pitchFamily="49" charset="-122"/>
              </a:rPr>
              <a:t>到</a:t>
            </a:r>
            <a:r>
              <a:rPr lang="en-US" altLang="zh-CN" sz="2400" b="1" dirty="0">
                <a:solidFill>
                  <a:srgbClr val="7030A0"/>
                </a:solidFill>
                <a:latin typeface="楷体_GB2312" pitchFamily="49" charset="-122"/>
                <a:ea typeface="楷体_GB2312" pitchFamily="49" charset="-122"/>
              </a:rPr>
              <a:t>1</a:t>
            </a:r>
            <a:r>
              <a:rPr lang="zh-CN" altLang="en-US" sz="2400" b="1" dirty="0">
                <a:solidFill>
                  <a:srgbClr val="7030A0"/>
                </a:solidFill>
                <a:latin typeface="楷体_GB2312" pitchFamily="49" charset="-122"/>
                <a:ea typeface="楷体_GB2312" pitchFamily="49" charset="-122"/>
              </a:rPr>
              <a:t>，则改写为</a:t>
            </a:r>
            <a:r>
              <a:rPr lang="en-US" altLang="zh-CN" sz="2400" b="1" dirty="0">
                <a:solidFill>
                  <a:srgbClr val="7030A0"/>
                </a:solidFill>
                <a:latin typeface="楷体_GB2312" pitchFamily="49" charset="-122"/>
                <a:ea typeface="楷体_GB2312" pitchFamily="49" charset="-122"/>
              </a:rPr>
              <a:t>0</a:t>
            </a:r>
            <a:r>
              <a:rPr lang="zh-CN" altLang="en-US" sz="2400" b="1" dirty="0">
                <a:solidFill>
                  <a:srgbClr val="7030A0"/>
                </a:solidFill>
                <a:latin typeface="楷体_GB2312" pitchFamily="49" charset="-122"/>
                <a:ea typeface="楷体_GB2312" pitchFamily="49" charset="-122"/>
              </a:rPr>
              <a:t>，状态保持不变，读写头左移。</a:t>
            </a:r>
          </a:p>
        </p:txBody>
      </p:sp>
      <p:sp>
        <p:nvSpPr>
          <p:cNvPr id="7174" name="Text Box 8"/>
          <p:cNvSpPr txBox="1">
            <a:spLocks noChangeArrowheads="1"/>
          </p:cNvSpPr>
          <p:nvPr/>
        </p:nvSpPr>
        <p:spPr bwMode="auto">
          <a:xfrm>
            <a:off x="276497" y="727941"/>
            <a:ext cx="8867503" cy="2019014"/>
          </a:xfrm>
          <a:prstGeom prst="rect">
            <a:avLst/>
          </a:prstGeom>
          <a:noFill/>
          <a:ln w="9525">
            <a:noFill/>
            <a:miter lim="800000"/>
            <a:headEnd/>
            <a:tailEnd/>
          </a:ln>
        </p:spPr>
        <p:txBody>
          <a:bodyPr lIns="64008" tIns="32004" rIns="64008" bIns="32004">
            <a:spAutoFit/>
          </a:bodyPr>
          <a:lstStyle/>
          <a:p>
            <a:pPr defTabSz="914559">
              <a:spcAft>
                <a:spcPts val="600"/>
              </a:spcAft>
              <a:defRPr/>
            </a:pPr>
            <a:r>
              <a:rPr lang="zh-CN" altLang="en-US" sz="2800" b="1" dirty="0" smtClean="0">
                <a:solidFill>
                  <a:srgbClr val="0000FF"/>
                </a:solidFill>
                <a:latin typeface="楷体_GB2312" pitchFamily="49" charset="-122"/>
                <a:ea typeface="楷体_GB2312" pitchFamily="49" charset="-122"/>
              </a:rPr>
              <a:t>图灵机</a:t>
            </a:r>
            <a:r>
              <a:rPr lang="en-US" altLang="zh-CN" sz="2800" b="1" dirty="0">
                <a:solidFill>
                  <a:srgbClr val="0000FF"/>
                </a:solidFill>
                <a:latin typeface="楷体_GB2312" pitchFamily="49" charset="-122"/>
                <a:ea typeface="楷体_GB2312" pitchFamily="49" charset="-122"/>
              </a:rPr>
              <a:t>(Turing machine</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TM )</a:t>
            </a:r>
          </a:p>
          <a:p>
            <a:pPr defTabSz="914559">
              <a:spcAft>
                <a:spcPts val="600"/>
              </a:spcAft>
              <a:defRPr/>
            </a:pPr>
            <a:r>
              <a:rPr lang="zh-CN" altLang="en-US" sz="2800" b="1" dirty="0" smtClean="0">
                <a:solidFill>
                  <a:srgbClr val="A50021"/>
                </a:solidFill>
                <a:latin typeface="楷体_GB2312" pitchFamily="49" charset="-122"/>
                <a:ea typeface="楷体_GB2312" pitchFamily="49" charset="-122"/>
              </a:rPr>
              <a:t>解决问题</a:t>
            </a:r>
            <a:r>
              <a:rPr lang="zh-CN" altLang="en-US" sz="2800" b="1" dirty="0">
                <a:solidFill>
                  <a:srgbClr val="A50021"/>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什么是计算？什么是可计算性？</a:t>
            </a:r>
          </a:p>
          <a:p>
            <a:pPr defTabSz="914559">
              <a:spcAft>
                <a:spcPts val="600"/>
              </a:spcAft>
              <a:defRPr/>
            </a:pPr>
            <a:r>
              <a:rPr lang="zh-CN" altLang="en-US" sz="2800" b="1" dirty="0">
                <a:solidFill>
                  <a:srgbClr val="000066"/>
                </a:solidFill>
                <a:latin typeface="楷体_GB2312" pitchFamily="49" charset="-122"/>
                <a:ea typeface="楷体_GB2312" pitchFamily="49" charset="-122"/>
              </a:rPr>
              <a:t>    </a:t>
            </a:r>
            <a:r>
              <a:rPr lang="zh-CN" altLang="en-US" sz="2800" b="1" dirty="0" smtClean="0">
                <a:solidFill>
                  <a:srgbClr val="000066"/>
                </a:solidFill>
                <a:latin typeface="楷体_GB2312" pitchFamily="49" charset="-122"/>
                <a:ea typeface="楷体_GB2312" pitchFamily="49" charset="-122"/>
              </a:rPr>
              <a:t>组成</a:t>
            </a:r>
            <a:r>
              <a:rPr lang="zh-CN" altLang="en-US" sz="2800" b="1" dirty="0">
                <a:solidFill>
                  <a:srgbClr val="000066"/>
                </a:solidFill>
                <a:latin typeface="楷体_GB2312" pitchFamily="49" charset="-122"/>
                <a:ea typeface="楷体_GB2312" pitchFamily="49" charset="-122"/>
              </a:rPr>
              <a:t>：计算</a:t>
            </a:r>
            <a:r>
              <a:rPr lang="en-US" altLang="zh-CN" sz="2800" b="1" dirty="0">
                <a:solidFill>
                  <a:srgbClr val="000066"/>
                </a:solidFill>
                <a:latin typeface="楷体_GB2312" pitchFamily="49" charset="-122"/>
                <a:ea typeface="楷体_GB2312" pitchFamily="49" charset="-122"/>
              </a:rPr>
              <a:t>X+1</a:t>
            </a:r>
            <a:r>
              <a:rPr lang="zh-CN" altLang="en-US" sz="2800" b="1" dirty="0">
                <a:solidFill>
                  <a:srgbClr val="000066"/>
                </a:solidFill>
                <a:latin typeface="楷体_GB2312" pitchFamily="49" charset="-122"/>
                <a:ea typeface="楷体_GB2312" pitchFamily="49" charset="-122"/>
              </a:rPr>
              <a:t>的图灵机</a:t>
            </a:r>
            <a:r>
              <a:rPr lang="en-US" altLang="zh-CN" sz="2800" b="1" kern="0" spc="70" dirty="0">
                <a:solidFill>
                  <a:srgbClr val="000066"/>
                </a:solidFill>
                <a:latin typeface="楷体_GB2312" pitchFamily="49" charset="-122"/>
                <a:ea typeface="楷体_GB2312" pitchFamily="49" charset="-122"/>
              </a:rPr>
              <a:t>M</a:t>
            </a:r>
          </a:p>
          <a:p>
            <a:pPr defTabSz="914559">
              <a:spcAft>
                <a:spcPts val="600"/>
              </a:spcAft>
              <a:defRPr/>
            </a:pPr>
            <a:endParaRPr lang="en-US" altLang="zh-CN" sz="2800" b="1" dirty="0">
              <a:solidFill>
                <a:srgbClr val="000066"/>
              </a:solidFill>
              <a:latin typeface="楷体_GB2312" pitchFamily="49" charset="-122"/>
              <a:ea typeface="楷体_GB2312" pitchFamily="49" charset="-122"/>
            </a:endParaRPr>
          </a:p>
        </p:txBody>
      </p:sp>
      <p:pic>
        <p:nvPicPr>
          <p:cNvPr id="12293" name="Picture 15"/>
          <p:cNvPicPr>
            <a:picLocks noChangeAspect="1" noChangeArrowheads="1"/>
          </p:cNvPicPr>
          <p:nvPr/>
        </p:nvPicPr>
        <p:blipFill>
          <a:blip r:embed="rId2" cstate="print"/>
          <a:srcRect/>
          <a:stretch>
            <a:fillRect/>
          </a:stretch>
        </p:blipFill>
        <p:spPr bwMode="auto">
          <a:xfrm>
            <a:off x="967740" y="2348880"/>
            <a:ext cx="5974080" cy="437769"/>
          </a:xfrm>
          <a:prstGeom prst="rect">
            <a:avLst/>
          </a:prstGeom>
          <a:noFill/>
          <a:ln w="9525">
            <a:noFill/>
            <a:miter lim="800000"/>
            <a:headEnd/>
            <a:tailEnd/>
          </a:ln>
        </p:spPr>
      </p:pic>
      <p:pic>
        <p:nvPicPr>
          <p:cNvPr id="12294" name="Picture 17"/>
          <p:cNvPicPr>
            <a:picLocks noChangeAspect="1" noChangeArrowheads="1"/>
          </p:cNvPicPr>
          <p:nvPr/>
        </p:nvPicPr>
        <p:blipFill>
          <a:blip r:embed="rId3" cstate="print"/>
          <a:srcRect/>
          <a:stretch>
            <a:fillRect/>
          </a:stretch>
        </p:blipFill>
        <p:spPr bwMode="auto">
          <a:xfrm>
            <a:off x="4917077" y="2763789"/>
            <a:ext cx="548640" cy="621792"/>
          </a:xfrm>
          <a:prstGeom prst="rect">
            <a:avLst/>
          </a:prstGeom>
          <a:noFill/>
          <a:ln w="9525">
            <a:noFill/>
            <a:miter lim="800000"/>
            <a:headEnd/>
            <a:tailEnd/>
          </a:ln>
        </p:spPr>
      </p:pic>
      <p:grpSp>
        <p:nvGrpSpPr>
          <p:cNvPr id="2" name="组合 12"/>
          <p:cNvGrpSpPr>
            <a:grpSpLocks/>
          </p:cNvGrpSpPr>
          <p:nvPr/>
        </p:nvGrpSpPr>
        <p:grpSpPr bwMode="auto">
          <a:xfrm>
            <a:off x="6799218" y="2556193"/>
            <a:ext cx="1248068" cy="584775"/>
            <a:chOff x="9915525" y="6186489"/>
            <a:chExt cx="1820100" cy="812188"/>
          </a:xfrm>
        </p:grpSpPr>
        <p:sp>
          <p:nvSpPr>
            <p:cNvPr id="16397" name="Text Box 19"/>
            <p:cNvSpPr txBox="1">
              <a:spLocks noChangeArrowheads="1"/>
            </p:cNvSpPr>
            <p:nvPr/>
          </p:nvSpPr>
          <p:spPr bwMode="auto">
            <a:xfrm>
              <a:off x="10237893" y="6186489"/>
              <a:ext cx="1497732" cy="812188"/>
            </a:xfrm>
            <a:prstGeom prst="rect">
              <a:avLst/>
            </a:prstGeom>
            <a:solidFill>
              <a:schemeClr val="bg1"/>
            </a:solidFill>
            <a:ln w="9525">
              <a:noFill/>
              <a:miter lim="800000"/>
              <a:headEnd/>
              <a:tailEnd/>
            </a:ln>
          </p:spPr>
          <p:txBody>
            <a:bodyPr wrap="square">
              <a:spAutoFit/>
            </a:bodyPr>
            <a:lstStyle/>
            <a:p>
              <a:pPr algn="ctr" defTabSz="914559"/>
              <a:r>
                <a:rPr lang="zh-CN" altLang="en-US" sz="2000" b="1" dirty="0">
                  <a:solidFill>
                    <a:srgbClr val="0000FF"/>
                  </a:solidFill>
                  <a:latin typeface="楷体_GB2312" pitchFamily="49" charset="-122"/>
                  <a:ea typeface="楷体_GB2312" pitchFamily="49" charset="-122"/>
                </a:rPr>
                <a:t>纸带</a:t>
              </a:r>
              <a:r>
                <a:rPr lang="zh-CN" altLang="en-US" b="1" dirty="0">
                  <a:solidFill>
                    <a:srgbClr val="0000FF"/>
                  </a:solidFill>
                  <a:latin typeface="楷体_GB2312" pitchFamily="49" charset="-122"/>
                  <a:ea typeface="楷体_GB2312" pitchFamily="49" charset="-122"/>
                </a:rPr>
                <a:t> </a:t>
              </a:r>
            </a:p>
          </p:txBody>
        </p:sp>
        <p:sp>
          <p:nvSpPr>
            <p:cNvPr id="16396" name="Line 18"/>
            <p:cNvSpPr>
              <a:spLocks noChangeShapeType="1"/>
            </p:cNvSpPr>
            <p:nvPr/>
          </p:nvSpPr>
          <p:spPr bwMode="auto">
            <a:xfrm flipH="1" flipV="1">
              <a:off x="9915525" y="6273800"/>
              <a:ext cx="647700" cy="360363"/>
            </a:xfrm>
            <a:prstGeom prst="line">
              <a:avLst/>
            </a:prstGeom>
            <a:noFill/>
            <a:ln w="9525">
              <a:solidFill>
                <a:srgbClr val="000066"/>
              </a:solidFill>
              <a:round/>
              <a:headEnd/>
              <a:tailEnd type="triangle" w="med" len="med"/>
            </a:ln>
          </p:spPr>
          <p:txBody>
            <a:bodyPr/>
            <a:lstStyle/>
            <a:p>
              <a:endParaRPr lang="zh-CN" altLang="en-US" b="1"/>
            </a:p>
          </p:txBody>
        </p:sp>
      </p:grpSp>
      <p:grpSp>
        <p:nvGrpSpPr>
          <p:cNvPr id="3" name="组合 11"/>
          <p:cNvGrpSpPr>
            <a:grpSpLocks/>
          </p:cNvGrpSpPr>
          <p:nvPr/>
        </p:nvGrpSpPr>
        <p:grpSpPr bwMode="auto">
          <a:xfrm>
            <a:off x="5362302" y="2780928"/>
            <a:ext cx="1377103" cy="584775"/>
            <a:chOff x="7820025" y="6586533"/>
            <a:chExt cx="2008276" cy="812188"/>
          </a:xfrm>
        </p:grpSpPr>
        <p:sp>
          <p:nvSpPr>
            <p:cNvPr id="16394" name="Line 20"/>
            <p:cNvSpPr>
              <a:spLocks noChangeShapeType="1"/>
            </p:cNvSpPr>
            <p:nvPr/>
          </p:nvSpPr>
          <p:spPr bwMode="auto">
            <a:xfrm flipH="1" flipV="1">
              <a:off x="7820025" y="7065963"/>
              <a:ext cx="863600" cy="71437"/>
            </a:xfrm>
            <a:prstGeom prst="line">
              <a:avLst/>
            </a:prstGeom>
            <a:noFill/>
            <a:ln w="9525">
              <a:solidFill>
                <a:srgbClr val="000066"/>
              </a:solidFill>
              <a:round/>
              <a:headEnd/>
              <a:tailEnd type="triangle" w="med" len="med"/>
            </a:ln>
          </p:spPr>
          <p:txBody>
            <a:bodyPr/>
            <a:lstStyle/>
            <a:p>
              <a:endParaRPr lang="zh-CN" altLang="en-US" b="1"/>
            </a:p>
          </p:txBody>
        </p:sp>
        <p:sp>
          <p:nvSpPr>
            <p:cNvPr id="16395" name="Text Box 21"/>
            <p:cNvSpPr txBox="1">
              <a:spLocks noChangeArrowheads="1"/>
            </p:cNvSpPr>
            <p:nvPr/>
          </p:nvSpPr>
          <p:spPr bwMode="auto">
            <a:xfrm>
              <a:off x="8137665" y="6586533"/>
              <a:ext cx="1690636" cy="812188"/>
            </a:xfrm>
            <a:prstGeom prst="rect">
              <a:avLst/>
            </a:prstGeom>
            <a:solidFill>
              <a:schemeClr val="bg1"/>
            </a:solidFill>
            <a:ln w="9525">
              <a:noFill/>
              <a:miter lim="800000"/>
              <a:headEnd/>
              <a:tailEnd/>
            </a:ln>
          </p:spPr>
          <p:txBody>
            <a:bodyPr wrap="none">
              <a:spAutoFit/>
            </a:bodyPr>
            <a:lstStyle/>
            <a:p>
              <a:pPr algn="ctr" defTabSz="914559"/>
              <a:r>
                <a:rPr lang="zh-CN" altLang="en-US" sz="2000" b="1" dirty="0">
                  <a:solidFill>
                    <a:srgbClr val="0000FF"/>
                  </a:solidFill>
                  <a:latin typeface="楷体_GB2312" pitchFamily="49" charset="-122"/>
                  <a:ea typeface="楷体_GB2312" pitchFamily="49" charset="-122"/>
                </a:rPr>
                <a:t>读写头</a:t>
              </a:r>
              <a:r>
                <a:rPr lang="zh-CN" altLang="en-US" b="1" dirty="0">
                  <a:solidFill>
                    <a:srgbClr val="0000FF"/>
                  </a:solidFill>
                  <a:latin typeface="楷体_GB2312" pitchFamily="49" charset="-122"/>
                  <a:ea typeface="楷体_GB2312" pitchFamily="49" charset="-122"/>
                </a:rPr>
                <a:t> </a:t>
              </a:r>
            </a:p>
          </p:txBody>
        </p:sp>
      </p:grpSp>
      <p:sp>
        <p:nvSpPr>
          <p:cNvPr id="16" name="TextBox 15"/>
          <p:cNvSpPr txBox="1"/>
          <p:nvPr/>
        </p:nvSpPr>
        <p:spPr>
          <a:xfrm>
            <a:off x="323528" y="5733256"/>
            <a:ext cx="835292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latinLnBrk="1" hangingPunct="1"/>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本书配套的</a:t>
            </a:r>
            <a:r>
              <a:rPr lang="en-US"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a:t>
            </a: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大学计算机实验</a:t>
            </a:r>
            <a:r>
              <a:rPr lang="en-US"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a:t>
            </a: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书的第一个实验中，给出了图灵模型的原理动画演示</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，可以</a:t>
            </a: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方正姚体" pitchFamily="2" charset="-122"/>
                <a:ea typeface="方正姚体" pitchFamily="2" charset="-122"/>
              </a:rPr>
              <a:t>参考理解。</a:t>
            </a:r>
          </a:p>
        </p:txBody>
      </p:sp>
      <p:sp>
        <p:nvSpPr>
          <p:cNvPr id="1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 calcmode="lin" valueType="num">
                                      <p:cBhvr additive="base">
                                        <p:cTn id="7" dur="500" fill="hold"/>
                                        <p:tgtEl>
                                          <p:spTgt spid="71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4">
                                            <p:txEl>
                                              <p:pRg st="1" end="1"/>
                                            </p:txEl>
                                          </p:spTgt>
                                        </p:tgtEl>
                                        <p:attrNameLst>
                                          <p:attrName>style.visibility</p:attrName>
                                        </p:attrNameLst>
                                      </p:cBhvr>
                                      <p:to>
                                        <p:strVal val="visible"/>
                                      </p:to>
                                    </p:set>
                                    <p:anim calcmode="lin" valueType="num">
                                      <p:cBhvr additive="base">
                                        <p:cTn id="13" dur="500" fill="hold"/>
                                        <p:tgtEl>
                                          <p:spTgt spid="717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4">
                                            <p:txEl>
                                              <p:pRg st="2" end="2"/>
                                            </p:txEl>
                                          </p:spTgt>
                                        </p:tgtEl>
                                        <p:attrNameLst>
                                          <p:attrName>style.visibility</p:attrName>
                                        </p:attrNameLst>
                                      </p:cBhvr>
                                      <p:to>
                                        <p:strVal val="visible"/>
                                      </p:to>
                                    </p:set>
                                    <p:anim calcmode="lin" valueType="num">
                                      <p:cBhvr additive="base">
                                        <p:cTn id="19" dur="500" fill="hold"/>
                                        <p:tgtEl>
                                          <p:spTgt spid="717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2293"/>
                                        </p:tgtEl>
                                        <p:attrNameLst>
                                          <p:attrName>style.visibility</p:attrName>
                                        </p:attrNameLst>
                                      </p:cBhvr>
                                      <p:to>
                                        <p:strVal val="visible"/>
                                      </p:to>
                                    </p:set>
                                    <p:animEffect transition="in" filter="diamond(in)">
                                      <p:cBhvr>
                                        <p:cTn id="25" dur="2000"/>
                                        <p:tgtEl>
                                          <p:spTgt spid="1229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2294"/>
                                        </p:tgtEl>
                                        <p:attrNameLst>
                                          <p:attrName>style.visibility</p:attrName>
                                        </p:attrNameLst>
                                      </p:cBhvr>
                                      <p:to>
                                        <p:strVal val="visible"/>
                                      </p:to>
                                    </p:set>
                                    <p:animEffect transition="in" filter="checkerboard(across)">
                                      <p:cBhvr>
                                        <p:cTn id="30" dur="500"/>
                                        <p:tgtEl>
                                          <p:spTgt spid="1229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0">
                                            <p:txEl>
                                              <p:pRg st="0" end="0"/>
                                            </p:txEl>
                                          </p:spTgt>
                                        </p:tgtEl>
                                        <p:attrNameLst>
                                          <p:attrName>style.visibility</p:attrName>
                                        </p:attrNameLst>
                                      </p:cBhvr>
                                      <p:to>
                                        <p:strVal val="visible"/>
                                      </p:to>
                                    </p:set>
                                    <p:anim calcmode="lin" valueType="num">
                                      <p:cBhvr additive="base">
                                        <p:cTn id="43"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290">
                                            <p:txEl>
                                              <p:pRg st="1" end="1"/>
                                            </p:txEl>
                                          </p:spTgt>
                                        </p:tgtEl>
                                        <p:attrNameLst>
                                          <p:attrName>style.visibility</p:attrName>
                                        </p:attrNameLst>
                                      </p:cBhvr>
                                      <p:to>
                                        <p:strVal val="visible"/>
                                      </p:to>
                                    </p:set>
                                    <p:anim calcmode="lin" valueType="num">
                                      <p:cBhvr additive="base">
                                        <p:cTn id="49"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290">
                                            <p:txEl>
                                              <p:pRg st="2" end="2"/>
                                            </p:txEl>
                                          </p:spTgt>
                                        </p:tgtEl>
                                        <p:attrNameLst>
                                          <p:attrName>style.visibility</p:attrName>
                                        </p:attrNameLst>
                                      </p:cBhvr>
                                      <p:to>
                                        <p:strVal val="visible"/>
                                      </p:to>
                                    </p:set>
                                    <p:anim calcmode="lin" valueType="num">
                                      <p:cBhvr additive="base">
                                        <p:cTn id="55"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290">
                                            <p:txEl>
                                              <p:pRg st="3" end="3"/>
                                            </p:txEl>
                                          </p:spTgt>
                                        </p:tgtEl>
                                        <p:attrNameLst>
                                          <p:attrName>style.visibility</p:attrName>
                                        </p:attrNameLst>
                                      </p:cBhvr>
                                      <p:to>
                                        <p:strVal val="visible"/>
                                      </p:to>
                                    </p:set>
                                    <p:anim calcmode="lin" valueType="num">
                                      <p:cBhvr additive="base">
                                        <p:cTn id="61"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717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ChangeArrowheads="1"/>
          </p:cNvSpPr>
          <p:nvPr/>
        </p:nvSpPr>
        <p:spPr bwMode="auto">
          <a:xfrm>
            <a:off x="4507334" y="-278538"/>
            <a:ext cx="129331" cy="557076"/>
          </a:xfrm>
          <a:prstGeom prst="rect">
            <a:avLst/>
          </a:prstGeom>
          <a:noFill/>
          <a:ln w="9525">
            <a:noFill/>
            <a:miter lim="800000"/>
            <a:headEnd/>
            <a:tailEnd/>
          </a:ln>
        </p:spPr>
        <p:txBody>
          <a:bodyPr wrap="none" lIns="64008" tIns="32004" rIns="64008" bIns="32004" anchor="ctr">
            <a:spAutoFit/>
          </a:bodyPr>
          <a:lstStyle/>
          <a:p>
            <a:pPr algn="ctr" eaLnBrk="0" hangingPunct="0"/>
            <a:endParaRPr lang="zh-CN" altLang="en-US"/>
          </a:p>
        </p:txBody>
      </p:sp>
      <p:pic>
        <p:nvPicPr>
          <p:cNvPr id="35844" name="Picture 7"/>
          <p:cNvPicPr>
            <a:picLocks noChangeAspect="1" noChangeArrowheads="1"/>
          </p:cNvPicPr>
          <p:nvPr/>
        </p:nvPicPr>
        <p:blipFill>
          <a:blip r:embed="rId2" cstate="print"/>
          <a:srcRect/>
          <a:stretch>
            <a:fillRect/>
          </a:stretch>
        </p:blipFill>
        <p:spPr bwMode="auto">
          <a:xfrm>
            <a:off x="2202181" y="1916832"/>
            <a:ext cx="3881987" cy="2668884"/>
          </a:xfrm>
          <a:prstGeom prst="rect">
            <a:avLst/>
          </a:prstGeom>
          <a:noFill/>
          <a:ln w="9525">
            <a:noFill/>
            <a:miter lim="800000"/>
            <a:headEnd/>
            <a:tailEnd/>
          </a:ln>
        </p:spPr>
      </p:pic>
      <p:sp>
        <p:nvSpPr>
          <p:cNvPr id="35845" name="Rectangle 8"/>
          <p:cNvSpPr>
            <a:spLocks noChangeArrowheads="1"/>
          </p:cNvSpPr>
          <p:nvPr/>
        </p:nvSpPr>
        <p:spPr bwMode="auto">
          <a:xfrm>
            <a:off x="325483" y="5157192"/>
            <a:ext cx="8423366" cy="1524520"/>
          </a:xfrm>
          <a:prstGeom prst="rect">
            <a:avLst/>
          </a:prstGeom>
          <a:noFill/>
          <a:ln w="9525">
            <a:noFill/>
            <a:miter lim="800000"/>
            <a:headEnd/>
            <a:tailEnd/>
          </a:ln>
        </p:spPr>
        <p:txBody>
          <a:bodyPr lIns="64008" tIns="32004" rIns="64008" bIns="32004">
            <a:spAutoFit/>
          </a:bodyPr>
          <a:lstStyle/>
          <a:p>
            <a:pPr algn="just">
              <a:spcBef>
                <a:spcPct val="15000"/>
              </a:spcBef>
              <a:spcAft>
                <a:spcPts val="840"/>
              </a:spcAft>
            </a:pPr>
            <a:r>
              <a:rPr lang="zh-CN" altLang="en-US" sz="2800" b="1" dirty="0">
                <a:solidFill>
                  <a:srgbClr val="000066"/>
                </a:solidFill>
                <a:latin typeface="楷体_GB2312" pitchFamily="49" charset="-122"/>
                <a:ea typeface="楷体_GB2312" pitchFamily="49" charset="-122"/>
              </a:rPr>
              <a:t>无法判断对方是人还是计算机，那么就可以认为计算机具有同人相当的智力，即这台计算机是能思维的。</a:t>
            </a:r>
            <a:endParaRPr lang="en-US" altLang="zh-CN" sz="2800" b="1" dirty="0">
              <a:solidFill>
                <a:srgbClr val="000066"/>
              </a:solidFill>
              <a:latin typeface="楷体_GB2312" pitchFamily="49" charset="-122"/>
              <a:ea typeface="楷体_GB2312" pitchFamily="49" charset="-122"/>
            </a:endParaRPr>
          </a:p>
          <a:p>
            <a:pPr algn="just">
              <a:spcBef>
                <a:spcPct val="15000"/>
              </a:spcBef>
              <a:spcAft>
                <a:spcPts val="840"/>
              </a:spcAft>
            </a:pPr>
            <a:r>
              <a:rPr lang="zh-CN" altLang="en-US" sz="2800" b="1" dirty="0">
                <a:solidFill>
                  <a:srgbClr val="0000FF"/>
                </a:solidFill>
                <a:latin typeface="楷体_GB2312" pitchFamily="49" charset="-122"/>
                <a:ea typeface="楷体_GB2312" pitchFamily="49" charset="-122"/>
              </a:rPr>
              <a:t>现在的人工智能还没有达到图灵预计的那个阶段。</a:t>
            </a:r>
          </a:p>
        </p:txBody>
      </p:sp>
      <p:sp>
        <p:nvSpPr>
          <p:cNvPr id="48134" name="Rectangle 9"/>
          <p:cNvSpPr>
            <a:spLocks noChangeArrowheads="1"/>
          </p:cNvSpPr>
          <p:nvPr/>
        </p:nvSpPr>
        <p:spPr bwMode="auto">
          <a:xfrm>
            <a:off x="3584666" y="4499774"/>
            <a:ext cx="1931041" cy="557076"/>
          </a:xfrm>
          <a:prstGeom prst="rect">
            <a:avLst/>
          </a:prstGeom>
          <a:noFill/>
          <a:ln w="9525">
            <a:noFill/>
            <a:miter lim="800000"/>
            <a:headEnd/>
            <a:tailEnd/>
          </a:ln>
        </p:spPr>
        <p:txBody>
          <a:bodyPr wrap="none" lIns="64008" tIns="32004" rIns="64008" bIns="32004" anchor="ctr">
            <a:spAutoFit/>
          </a:bodyPr>
          <a:lstStyle/>
          <a:p>
            <a:r>
              <a:rPr lang="zh-CN" altLang="en-US" b="1" dirty="0">
                <a:solidFill>
                  <a:srgbClr val="9900FF"/>
                </a:solidFill>
                <a:latin typeface="隶书" pitchFamily="49" charset="-122"/>
                <a:ea typeface="隶书" pitchFamily="49" charset="-122"/>
              </a:rPr>
              <a:t>测试场景</a:t>
            </a:r>
            <a:r>
              <a:rPr lang="zh-CN" altLang="en-US" sz="2500" b="1" dirty="0">
                <a:solidFill>
                  <a:srgbClr val="9900FF"/>
                </a:solidFill>
                <a:latin typeface="隶书" pitchFamily="49" charset="-122"/>
                <a:ea typeface="隶书" pitchFamily="49" charset="-122"/>
              </a:rPr>
              <a:t> </a:t>
            </a:r>
          </a:p>
        </p:txBody>
      </p:sp>
      <p:sp>
        <p:nvSpPr>
          <p:cNvPr id="23555" name="Rectangle 2"/>
          <p:cNvSpPr>
            <a:spLocks noChangeArrowheads="1"/>
          </p:cNvSpPr>
          <p:nvPr/>
        </p:nvSpPr>
        <p:spPr bwMode="auto">
          <a:xfrm>
            <a:off x="177438" y="620688"/>
            <a:ext cx="8641080" cy="2649956"/>
          </a:xfrm>
          <a:prstGeom prst="rect">
            <a:avLst/>
          </a:prstGeom>
          <a:noFill/>
          <a:ln w="9525">
            <a:noFill/>
            <a:miter lim="800000"/>
            <a:headEnd/>
            <a:tailEnd/>
          </a:ln>
        </p:spPr>
        <p:txBody>
          <a:bodyPr wrap="square" lIns="64008" tIns="32004" rIns="64008" bIns="32004">
            <a:spAutoFit/>
          </a:bodyPr>
          <a:lstStyle/>
          <a:p>
            <a:pPr algn="just">
              <a:spcBef>
                <a:spcPct val="15000"/>
              </a:spcBef>
              <a:defRPr/>
            </a:pPr>
            <a:r>
              <a:rPr lang="zh-CN" altLang="en-US" sz="2800" b="1" dirty="0" smtClean="0">
                <a:solidFill>
                  <a:srgbClr val="C00000"/>
                </a:solidFill>
                <a:latin typeface="楷体_GB2312" pitchFamily="49" charset="-122"/>
                <a:ea typeface="楷体_GB2312" pitchFamily="49" charset="-122"/>
              </a:rPr>
              <a:t>图灵</a:t>
            </a:r>
            <a:r>
              <a:rPr lang="zh-CN" altLang="en-US" sz="2800" b="1" dirty="0">
                <a:solidFill>
                  <a:srgbClr val="C00000"/>
                </a:solidFill>
                <a:latin typeface="楷体_GB2312" pitchFamily="49" charset="-122"/>
                <a:ea typeface="楷体_GB2312" pitchFamily="49" charset="-122"/>
              </a:rPr>
              <a:t>测试（</a:t>
            </a:r>
            <a:r>
              <a:rPr lang="en-US" altLang="zh-CN" sz="2800" b="1" dirty="0">
                <a:solidFill>
                  <a:srgbClr val="C00000"/>
                </a:solidFill>
                <a:latin typeface="楷体_GB2312" pitchFamily="49" charset="-122"/>
                <a:ea typeface="楷体_GB2312" pitchFamily="49" charset="-122"/>
              </a:rPr>
              <a:t>Turing Test</a:t>
            </a:r>
            <a:r>
              <a:rPr lang="zh-CN" altLang="en-US" sz="2800" b="1" dirty="0">
                <a:solidFill>
                  <a:srgbClr val="C00000"/>
                </a:solidFill>
                <a:latin typeface="楷体_GB2312" pitchFamily="49" charset="-122"/>
                <a:ea typeface="楷体_GB2312" pitchFamily="49" charset="-122"/>
              </a:rPr>
              <a:t>） </a:t>
            </a:r>
          </a:p>
          <a:p>
            <a:pPr indent="188913" algn="just">
              <a:spcBef>
                <a:spcPct val="50000"/>
              </a:spcBef>
              <a:defRPr/>
            </a:pPr>
            <a:r>
              <a:rPr lang="zh-CN" altLang="en-US" sz="2800" b="1" dirty="0">
                <a:solidFill>
                  <a:srgbClr val="000066"/>
                </a:solidFill>
                <a:latin typeface="楷体_GB2312" pitchFamily="49" charset="-122"/>
                <a:ea typeface="楷体_GB2312" pitchFamily="49" charset="-122"/>
              </a:rPr>
              <a:t>  机器能有智能吗？换一句话来，通过什么样测试的机器才能称拥有智能？</a:t>
            </a:r>
          </a:p>
          <a:p>
            <a:pPr indent="188913" algn="just">
              <a:spcAft>
                <a:spcPct val="50000"/>
              </a:spcAft>
              <a:defRPr/>
            </a:pPr>
            <a:r>
              <a:rPr lang="zh-CN" altLang="en-US" sz="2800" b="1" dirty="0">
                <a:solidFill>
                  <a:srgbClr val="000066"/>
                </a:solidFill>
                <a:latin typeface="楷体_GB2312" pitchFamily="49" charset="-122"/>
                <a:ea typeface="楷体_GB2312" pitchFamily="49" charset="-122"/>
              </a:rPr>
              <a:t>      </a:t>
            </a:r>
          </a:p>
          <a:p>
            <a:pPr indent="188913" algn="just">
              <a:spcAft>
                <a:spcPct val="50000"/>
              </a:spcAft>
              <a:defRPr/>
            </a:pPr>
            <a:endParaRPr lang="en-US" altLang="zh-CN" sz="2800" b="1" dirty="0">
              <a:solidFill>
                <a:srgbClr val="000066"/>
              </a:solidFill>
              <a:latin typeface="楷体_GB2312" pitchFamily="49" charset="-122"/>
              <a:ea typeface="楷体_GB2312" pitchFamily="49" charset="-122"/>
            </a:endParaRPr>
          </a:p>
        </p:txBody>
      </p:sp>
      <p:sp>
        <p:nvSpPr>
          <p:cNvPr id="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1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5845"/>
                                        </p:tgtEl>
                                        <p:attrNameLst>
                                          <p:attrName>style.visibility</p:attrName>
                                        </p:attrNameLst>
                                      </p:cBhvr>
                                      <p:to>
                                        <p:strVal val="visible"/>
                                      </p:to>
                                    </p:set>
                                    <p:animEffect transition="in" filter="box(in)">
                                      <p:cBhvr>
                                        <p:cTn id="14"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481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1571612"/>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16744" name="Text Box 8"/>
          <p:cNvSpPr txBox="1">
            <a:spLocks noChangeArrowheads="1"/>
          </p:cNvSpPr>
          <p:nvPr/>
        </p:nvSpPr>
        <p:spPr bwMode="auto">
          <a:xfrm>
            <a:off x="107504" y="1916832"/>
            <a:ext cx="5175257"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3.2.1</a:t>
            </a:r>
            <a:r>
              <a:rPr lang="zh-CN" altLang="en-US" sz="2800" b="1" dirty="0">
                <a:solidFill>
                  <a:schemeClr val="accent2">
                    <a:lumMod val="75000"/>
                  </a:schemeClr>
                </a:solidFill>
                <a:latin typeface="华文楷体" pitchFamily="2" charset="-122"/>
                <a:ea typeface="华文楷体" pitchFamily="2" charset="-122"/>
              </a:rPr>
              <a:t>冯</a:t>
            </a:r>
            <a:r>
              <a:rPr lang="en-US" sz="2800" b="1" dirty="0">
                <a:solidFill>
                  <a:schemeClr val="accent2">
                    <a:lumMod val="75000"/>
                  </a:schemeClr>
                </a:solidFill>
                <a:latin typeface="华文楷体" pitchFamily="2" charset="-122"/>
                <a:ea typeface="华文楷体" pitchFamily="2" charset="-122"/>
              </a:rPr>
              <a:t>.</a:t>
            </a:r>
            <a:r>
              <a:rPr lang="zh-CN" altLang="en-US" sz="2800" b="1" dirty="0">
                <a:solidFill>
                  <a:schemeClr val="accent2">
                    <a:lumMod val="75000"/>
                  </a:schemeClr>
                </a:solidFill>
                <a:latin typeface="华文楷体" pitchFamily="2" charset="-122"/>
                <a:ea typeface="华文楷体" pitchFamily="2" charset="-122"/>
              </a:rPr>
              <a:t>诺依曼计算机模型</a:t>
            </a:r>
          </a:p>
        </p:txBody>
      </p:sp>
      <p:sp>
        <p:nvSpPr>
          <p:cNvPr id="7" name="TextBox 6"/>
          <p:cNvSpPr txBox="1"/>
          <p:nvPr/>
        </p:nvSpPr>
        <p:spPr>
          <a:xfrm>
            <a:off x="179512" y="714356"/>
            <a:ext cx="8784976" cy="1200329"/>
          </a:xfrm>
          <a:prstGeom prst="rect">
            <a:avLst/>
          </a:prstGeom>
          <a:noFill/>
        </p:spPr>
        <p:txBody>
          <a:bodyPr wrap="square" rtlCol="0">
            <a:spAutoFit/>
          </a:bodyPr>
          <a:lstStyle/>
          <a:p>
            <a:r>
              <a:rPr lang="zh-CN" altLang="en-US" sz="2400" b="1" dirty="0">
                <a:latin typeface="华文楷体" pitchFamily="2" charset="-122"/>
                <a:ea typeface="华文楷体" pitchFamily="2" charset="-122"/>
              </a:rPr>
              <a:t>所谓</a:t>
            </a:r>
            <a:r>
              <a:rPr lang="zh-CN" altLang="en-US" sz="2400" b="1" dirty="0">
                <a:solidFill>
                  <a:srgbClr val="0000FF"/>
                </a:solidFill>
                <a:latin typeface="华文楷体" pitchFamily="2" charset="-122"/>
                <a:ea typeface="华文楷体" pitchFamily="2" charset="-122"/>
              </a:rPr>
              <a:t>硬件</a:t>
            </a:r>
            <a:r>
              <a:rPr lang="zh-CN" altLang="en-US" sz="2400" b="1" dirty="0">
                <a:latin typeface="华文楷体" pitchFamily="2" charset="-122"/>
                <a:ea typeface="华文楷体" pitchFamily="2" charset="-122"/>
              </a:rPr>
              <a:t>，就是</a:t>
            </a:r>
            <a:r>
              <a:rPr lang="zh-CN" altLang="en-US" sz="2400" b="1" dirty="0">
                <a:solidFill>
                  <a:srgbClr val="0000FF"/>
                </a:solidFill>
                <a:latin typeface="华文楷体" pitchFamily="2" charset="-122"/>
                <a:ea typeface="华文楷体" pitchFamily="2" charset="-122"/>
              </a:rPr>
              <a:t>构成计算机的物理部件</a:t>
            </a:r>
            <a:r>
              <a:rPr lang="zh-CN" altLang="en-US" sz="2400" b="1" dirty="0">
                <a:latin typeface="华文楷体" pitchFamily="2" charset="-122"/>
                <a:ea typeface="华文楷体" pitchFamily="2" charset="-122"/>
              </a:rPr>
              <a:t>，是计算机的</a:t>
            </a:r>
            <a:r>
              <a:rPr lang="zh-CN" altLang="en-US" sz="2400" b="1" dirty="0">
                <a:solidFill>
                  <a:srgbClr val="0000FF"/>
                </a:solidFill>
                <a:latin typeface="华文楷体" pitchFamily="2" charset="-122"/>
                <a:ea typeface="华文楷体" pitchFamily="2" charset="-122"/>
              </a:rPr>
              <a:t>物质基础</a:t>
            </a:r>
            <a:r>
              <a:rPr lang="zh-CN" altLang="en-US" sz="2400" b="1" dirty="0" smtClean="0">
                <a:latin typeface="华文楷体" pitchFamily="2" charset="-122"/>
                <a:ea typeface="华文楷体" pitchFamily="2" charset="-122"/>
              </a:rPr>
              <a:t>。当前</a:t>
            </a:r>
            <a:r>
              <a:rPr lang="zh-CN" altLang="en-US" sz="2400" b="1" dirty="0">
                <a:latin typeface="华文楷体" pitchFamily="2" charset="-122"/>
                <a:ea typeface="华文楷体" pitchFamily="2" charset="-122"/>
              </a:rPr>
              <a:t>的计算机仍然是以</a:t>
            </a:r>
            <a:r>
              <a:rPr lang="zh-CN" altLang="en-US" sz="2400" b="1" dirty="0" smtClean="0">
                <a:latin typeface="华文楷体" pitchFamily="2" charset="-122"/>
                <a:ea typeface="华文楷体" pitchFamily="2" charset="-122"/>
              </a:rPr>
              <a:t>图灵机模型</a:t>
            </a:r>
            <a:r>
              <a:rPr lang="zh-CN" altLang="en-US" sz="2400" b="1" dirty="0">
                <a:latin typeface="华文楷体" pitchFamily="2" charset="-122"/>
                <a:ea typeface="华文楷体" pitchFamily="2" charset="-122"/>
              </a:rPr>
              <a:t>为理论基础，以冯</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诺依曼计算机结构为主体而构建。</a:t>
            </a:r>
          </a:p>
        </p:txBody>
      </p:sp>
      <p:sp>
        <p:nvSpPr>
          <p:cNvPr id="8" name="TextBox 7"/>
          <p:cNvSpPr txBox="1"/>
          <p:nvPr/>
        </p:nvSpPr>
        <p:spPr>
          <a:xfrm>
            <a:off x="251520" y="2420888"/>
            <a:ext cx="8712968" cy="4170372"/>
          </a:xfrm>
          <a:prstGeom prst="rect">
            <a:avLst/>
          </a:prstGeom>
          <a:noFill/>
        </p:spPr>
        <p:txBody>
          <a:bodyPr wrap="square" rtlCol="0">
            <a:spAutoFit/>
          </a:bodyPr>
          <a:lstStyle/>
          <a:p>
            <a:pPr eaLnBrk="1" latinLnBrk="1" hangingPunct="1">
              <a:spcBef>
                <a:spcPts val="600"/>
              </a:spcBef>
            </a:pPr>
            <a:r>
              <a:rPr lang="zh-CN" altLang="en-US" sz="2400" b="1" dirty="0" smtClean="0">
                <a:latin typeface="华文楷体" pitchFamily="2" charset="-122"/>
                <a:ea typeface="华文楷体" pitchFamily="2" charset="-122"/>
              </a:rPr>
              <a:t>根据</a:t>
            </a:r>
            <a:r>
              <a:rPr lang="zh-CN" altLang="en-US" sz="2400" b="1" dirty="0">
                <a:latin typeface="华文楷体" pitchFamily="2" charset="-122"/>
                <a:ea typeface="华文楷体" pitchFamily="2" charset="-122"/>
              </a:rPr>
              <a:t>冯</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诺依曼的设想，计算机必须具有如下功能：</a:t>
            </a:r>
          </a:p>
          <a:p>
            <a:pPr lvl="0" eaLnBrk="1" latinLnBrk="1" hangingPunct="1">
              <a:spcBef>
                <a:spcPts val="600"/>
              </a:spcBef>
            </a:pPr>
            <a:r>
              <a:rPr lang="zh-CN" altLang="en-US" sz="2400" b="1" dirty="0">
                <a:solidFill>
                  <a:srgbClr val="0000FF"/>
                </a:solidFill>
                <a:latin typeface="华文楷体" pitchFamily="2" charset="-122"/>
                <a:ea typeface="华文楷体" pitchFamily="2" charset="-122"/>
              </a:rPr>
              <a:t>接受输入</a:t>
            </a:r>
            <a:r>
              <a:rPr lang="zh-CN" altLang="en-US" sz="2400" b="1" dirty="0" smtClean="0">
                <a:solidFill>
                  <a:srgbClr val="0000FF"/>
                </a:solidFill>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“输入”</a:t>
            </a:r>
            <a:r>
              <a:rPr lang="zh-CN" altLang="en-US" sz="2400" b="1" dirty="0">
                <a:latin typeface="华文楷体" pitchFamily="2" charset="-122"/>
                <a:ea typeface="华文楷体" pitchFamily="2" charset="-122"/>
              </a:rPr>
              <a:t>是指送入计算机系统的任何东西，也指把信息送进计算机的过程。</a:t>
            </a:r>
            <a:r>
              <a:rPr lang="zh-CN" altLang="en-US" sz="2400" b="1" dirty="0" smtClean="0">
                <a:latin typeface="华文楷体" pitchFamily="2" charset="-122"/>
                <a:ea typeface="华文楷体" pitchFamily="2" charset="-122"/>
              </a:rPr>
              <a:t>输入者可能</a:t>
            </a:r>
            <a:r>
              <a:rPr lang="zh-CN" altLang="en-US" sz="2400" b="1" dirty="0">
                <a:latin typeface="华文楷体" pitchFamily="2" charset="-122"/>
                <a:ea typeface="华文楷体" pitchFamily="2" charset="-122"/>
              </a:rPr>
              <a:t>是人、环境或其他设备； </a:t>
            </a:r>
          </a:p>
          <a:p>
            <a:pPr lvl="0" eaLnBrk="1" latinLnBrk="1" hangingPunct="1">
              <a:spcBef>
                <a:spcPts val="600"/>
              </a:spcBef>
            </a:pPr>
            <a:r>
              <a:rPr lang="zh-CN" altLang="en-US" sz="2400" b="1" dirty="0">
                <a:solidFill>
                  <a:srgbClr val="0000FF"/>
                </a:solidFill>
                <a:latin typeface="华文楷体" pitchFamily="2" charset="-122"/>
                <a:ea typeface="华文楷体" pitchFamily="2" charset="-122"/>
              </a:rPr>
              <a:t>存储数据</a:t>
            </a:r>
            <a:r>
              <a:rPr lang="zh-CN" altLang="en-US" sz="2400" b="1" dirty="0" smtClean="0">
                <a:solidFill>
                  <a:srgbClr val="0000FF"/>
                </a:solidFill>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记忆</a:t>
            </a:r>
            <a:r>
              <a:rPr lang="zh-CN" altLang="en-US" sz="2400" b="1" dirty="0">
                <a:latin typeface="华文楷体" pitchFamily="2" charset="-122"/>
                <a:ea typeface="华文楷体" pitchFamily="2" charset="-122"/>
              </a:rPr>
              <a:t>程序、数据、中间结果及最终运算结果的能力； </a:t>
            </a:r>
          </a:p>
          <a:p>
            <a:pPr lvl="0" eaLnBrk="1" latinLnBrk="1" hangingPunct="1">
              <a:spcBef>
                <a:spcPts val="600"/>
              </a:spcBef>
            </a:pPr>
            <a:r>
              <a:rPr lang="zh-CN" altLang="en-US" sz="2400" b="1" dirty="0">
                <a:solidFill>
                  <a:srgbClr val="0000FF"/>
                </a:solidFill>
                <a:latin typeface="华文楷体" pitchFamily="2" charset="-122"/>
                <a:ea typeface="华文楷体" pitchFamily="2" charset="-122"/>
              </a:rPr>
              <a:t>处理数据。</a:t>
            </a:r>
            <a:r>
              <a:rPr lang="zh-CN" altLang="en-US" sz="2400" b="1" dirty="0">
                <a:latin typeface="华文楷体" pitchFamily="2" charset="-122"/>
                <a:ea typeface="华文楷体" pitchFamily="2" charset="-122"/>
              </a:rPr>
              <a:t>数据泛指那些代表某些事实和思想的符号，计算机</a:t>
            </a:r>
            <a:r>
              <a:rPr lang="zh-CN" altLang="en-US" sz="2400" b="1" dirty="0" smtClean="0">
                <a:latin typeface="华文楷体" pitchFamily="2" charset="-122"/>
                <a:ea typeface="华文楷体" pitchFamily="2" charset="-122"/>
              </a:rPr>
              <a:t>要有能够</a:t>
            </a:r>
            <a:r>
              <a:rPr lang="zh-CN" altLang="en-US" sz="2400" b="1" dirty="0">
                <a:latin typeface="华文楷体" pitchFamily="2" charset="-122"/>
                <a:ea typeface="华文楷体" pitchFamily="2" charset="-122"/>
              </a:rPr>
              <a:t>完成各种运算、数据传送等数据加工处理的能力； </a:t>
            </a:r>
          </a:p>
          <a:p>
            <a:pPr lvl="0" eaLnBrk="1" latinLnBrk="1" hangingPunct="1">
              <a:spcBef>
                <a:spcPts val="600"/>
              </a:spcBef>
            </a:pPr>
            <a:r>
              <a:rPr lang="zh-CN" altLang="en-US" sz="2400" b="1" dirty="0">
                <a:solidFill>
                  <a:srgbClr val="0000FF"/>
                </a:solidFill>
                <a:latin typeface="华文楷体" pitchFamily="2" charset="-122"/>
                <a:ea typeface="华文楷体" pitchFamily="2" charset="-122"/>
              </a:rPr>
              <a:t>自动控制。</a:t>
            </a:r>
            <a:r>
              <a:rPr lang="zh-CN" altLang="en-US" sz="2400" b="1" dirty="0">
                <a:latin typeface="华文楷体" pitchFamily="2" charset="-122"/>
                <a:ea typeface="华文楷体" pitchFamily="2" charset="-122"/>
              </a:rPr>
              <a:t>能够根据程序控制自动执行，并能根据指令控制机器各部件协调操作； </a:t>
            </a:r>
          </a:p>
          <a:p>
            <a:pPr lvl="0" eaLnBrk="1" latinLnBrk="1" hangingPunct="1">
              <a:spcBef>
                <a:spcPts val="600"/>
              </a:spcBef>
            </a:pPr>
            <a:r>
              <a:rPr lang="zh-CN" altLang="en-US" sz="2400" b="1" dirty="0">
                <a:solidFill>
                  <a:srgbClr val="0000FF"/>
                </a:solidFill>
                <a:latin typeface="华文楷体" pitchFamily="2" charset="-122"/>
                <a:ea typeface="华文楷体" pitchFamily="2" charset="-122"/>
              </a:rPr>
              <a:t>产生输出。</a:t>
            </a:r>
            <a:r>
              <a:rPr lang="zh-CN" altLang="en-US" sz="2400" b="1" dirty="0">
                <a:latin typeface="华文楷体" pitchFamily="2" charset="-122"/>
                <a:ea typeface="华文楷体" pitchFamily="2" charset="-122"/>
              </a:rPr>
              <a:t>“输出”指计算机生成的结果，也指产生输出结果的过程</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6" name="矩形 5"/>
          <p:cNvSpPr/>
          <p:nvPr/>
        </p:nvSpPr>
        <p:spPr>
          <a:xfrm>
            <a:off x="4572000" y="1484784"/>
            <a:ext cx="2286000" cy="954107"/>
          </a:xfrm>
          <a:prstGeom prst="rect">
            <a:avLst/>
          </a:prstGeom>
          <a:solidFill>
            <a:schemeClr val="accent3">
              <a:lumMod val="50000"/>
            </a:schemeClr>
          </a:solidFill>
        </p:spPr>
        <p:txBody>
          <a:bodyPr>
            <a:spAutoFit/>
          </a:bodyPr>
          <a:lstStyle/>
          <a:p>
            <a:pPr algn="ctr"/>
            <a:r>
              <a:rPr lang="zh-CN" altLang="en-US" sz="2800" b="1" dirty="0" smtClean="0">
                <a:solidFill>
                  <a:schemeClr val="bg1"/>
                </a:solidFill>
                <a:latin typeface="方正姚体" pitchFamily="2" charset="-122"/>
                <a:ea typeface="方正姚体" pitchFamily="2" charset="-122"/>
              </a:rPr>
              <a:t>存储程序</a:t>
            </a:r>
            <a:endParaRPr lang="en-US" altLang="zh-CN" sz="2800" b="1" dirty="0" smtClean="0">
              <a:solidFill>
                <a:schemeClr val="bg1"/>
              </a:solidFill>
              <a:latin typeface="方正姚体" pitchFamily="2" charset="-122"/>
              <a:ea typeface="方正姚体" pitchFamily="2" charset="-122"/>
            </a:endParaRPr>
          </a:p>
          <a:p>
            <a:pPr algn="ctr"/>
            <a:r>
              <a:rPr lang="zh-CN" altLang="en-US" sz="2800" b="1" dirty="0" smtClean="0">
                <a:solidFill>
                  <a:schemeClr val="bg1"/>
                </a:solidFill>
                <a:latin typeface="方正姚体" pitchFamily="2" charset="-122"/>
                <a:ea typeface="方正姚体" pitchFamily="2" charset="-122"/>
              </a:rPr>
              <a:t>二进制编码 </a:t>
            </a:r>
            <a:endParaRPr lang="zh-CN" altLang="en-US" sz="4000" dirty="0">
              <a:solidFill>
                <a:schemeClr val="bg1"/>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6744"/>
                                        </p:tgtEl>
                                        <p:attrNameLst>
                                          <p:attrName>style.visibility</p:attrName>
                                        </p:attrNameLst>
                                      </p:cBhvr>
                                      <p:to>
                                        <p:strVal val="visible"/>
                                      </p:to>
                                    </p:set>
                                    <p:animEffect transition="in" filter="blinds(horizontal)">
                                      <p:cBhvr>
                                        <p:cTn id="11" dur="500"/>
                                        <p:tgtEl>
                                          <p:spTgt spid="11674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p:bldP spid="8"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16744" name="Text Box 8"/>
          <p:cNvSpPr txBox="1">
            <a:spLocks noChangeArrowheads="1"/>
          </p:cNvSpPr>
          <p:nvPr/>
        </p:nvSpPr>
        <p:spPr bwMode="auto">
          <a:xfrm>
            <a:off x="107504" y="714356"/>
            <a:ext cx="5175257" cy="584775"/>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3.2.2 </a:t>
            </a:r>
            <a:r>
              <a:rPr lang="zh-CN" altLang="en-US" b="1" dirty="0" smtClean="0">
                <a:solidFill>
                  <a:schemeClr val="accent2">
                    <a:lumMod val="75000"/>
                  </a:schemeClr>
                </a:solidFill>
                <a:latin typeface="华文楷体" pitchFamily="2" charset="-122"/>
                <a:ea typeface="华文楷体" pitchFamily="2" charset="-122"/>
              </a:rPr>
              <a:t>计算机的基本组成</a:t>
            </a:r>
            <a:endParaRPr lang="zh-CN" altLang="en-US"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251520" y="1373867"/>
            <a:ext cx="8712968" cy="830997"/>
          </a:xfrm>
          <a:prstGeom prst="rect">
            <a:avLst/>
          </a:prstGeom>
          <a:noFill/>
        </p:spPr>
        <p:txBody>
          <a:bodyPr wrap="square" rtlCol="0">
            <a:spAutoFit/>
          </a:bodyPr>
          <a:lstStyle/>
          <a:p>
            <a:pPr eaLnBrk="1" hangingPunct="1"/>
            <a:r>
              <a:rPr lang="zh-CN" altLang="en-US" sz="2400" b="1" dirty="0">
                <a:latin typeface="华文楷体" pitchFamily="2" charset="-122"/>
                <a:ea typeface="华文楷体" pitchFamily="2" charset="-122"/>
              </a:rPr>
              <a:t>计算机的</a:t>
            </a:r>
            <a:r>
              <a:rPr lang="zh-CN" altLang="en-US" sz="2400" b="1" dirty="0" smtClean="0">
                <a:latin typeface="华文楷体" pitchFamily="2" charset="-122"/>
                <a:ea typeface="华文楷体" pitchFamily="2" charset="-122"/>
              </a:rPr>
              <a:t>体系结构具体</a:t>
            </a:r>
            <a:r>
              <a:rPr lang="zh-CN" altLang="en-US" sz="2400" b="1" dirty="0">
                <a:latin typeface="华文楷体" pitchFamily="2" charset="-122"/>
                <a:ea typeface="华文楷体" pitchFamily="2" charset="-122"/>
              </a:rPr>
              <a:t>到五大部分组成，即</a:t>
            </a:r>
            <a:r>
              <a:rPr lang="zh-CN" altLang="en-US" sz="2400" b="1" dirty="0" smtClean="0">
                <a:latin typeface="华文楷体" pitchFamily="2" charset="-122"/>
                <a:ea typeface="华文楷体" pitchFamily="2" charset="-122"/>
              </a:rPr>
              <a:t>：</a:t>
            </a:r>
            <a:r>
              <a:rPr lang="zh-CN" altLang="en-US" sz="2400" b="1" dirty="0" smtClean="0">
                <a:solidFill>
                  <a:srgbClr val="C00000"/>
                </a:solidFill>
                <a:latin typeface="华文楷体" pitchFamily="2" charset="-122"/>
                <a:ea typeface="华文楷体" pitchFamily="2" charset="-122"/>
              </a:rPr>
              <a:t>存储器、运算器、控制器、输入设备</a:t>
            </a:r>
            <a:r>
              <a:rPr lang="zh-CN" altLang="en-US" sz="2400" b="1" dirty="0">
                <a:solidFill>
                  <a:srgbClr val="C00000"/>
                </a:solidFill>
                <a:latin typeface="华文楷体" pitchFamily="2" charset="-122"/>
                <a:ea typeface="华文楷体" pitchFamily="2" charset="-122"/>
              </a:rPr>
              <a:t>、</a:t>
            </a:r>
            <a:r>
              <a:rPr lang="zh-CN" altLang="en-US" sz="2400" b="1" dirty="0" smtClean="0">
                <a:solidFill>
                  <a:srgbClr val="C00000"/>
                </a:solidFill>
                <a:latin typeface="华文楷体" pitchFamily="2" charset="-122"/>
                <a:ea typeface="华文楷体" pitchFamily="2" charset="-122"/>
              </a:rPr>
              <a:t>输出设备</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grpSp>
        <p:nvGrpSpPr>
          <p:cNvPr id="18460" name="组合 353"/>
          <p:cNvGrpSpPr>
            <a:grpSpLocks/>
          </p:cNvGrpSpPr>
          <p:nvPr/>
        </p:nvGrpSpPr>
        <p:grpSpPr bwMode="auto">
          <a:xfrm>
            <a:off x="539552" y="2500306"/>
            <a:ext cx="8064896" cy="3592990"/>
            <a:chOff x="1" y="22864"/>
            <a:chExt cx="3249928" cy="1472180"/>
          </a:xfrm>
        </p:grpSpPr>
        <p:grpSp>
          <p:nvGrpSpPr>
            <p:cNvPr id="351" name="组合 351"/>
            <p:cNvGrpSpPr>
              <a:grpSpLocks/>
            </p:cNvGrpSpPr>
            <p:nvPr/>
          </p:nvGrpSpPr>
          <p:grpSpPr bwMode="auto">
            <a:xfrm>
              <a:off x="1" y="22864"/>
              <a:ext cx="3249928" cy="1472180"/>
              <a:chOff x="0" y="22864"/>
              <a:chExt cx="3249275" cy="1472180"/>
            </a:xfrm>
          </p:grpSpPr>
          <p:sp>
            <p:nvSpPr>
              <p:cNvPr id="341" name="下箭头 125"/>
              <p:cNvSpPr>
                <a:spLocks noChangeArrowheads="1"/>
              </p:cNvSpPr>
              <p:nvPr/>
            </p:nvSpPr>
            <p:spPr bwMode="auto">
              <a:xfrm>
                <a:off x="1471961" y="356839"/>
                <a:ext cx="95885" cy="308610"/>
              </a:xfrm>
              <a:prstGeom prst="downArrow">
                <a:avLst>
                  <a:gd name="adj1" fmla="val 50000"/>
                  <a:gd name="adj2" fmla="val 50007"/>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sp>
            <p:nvSpPr>
              <p:cNvPr id="342" name="上箭头 127"/>
              <p:cNvSpPr>
                <a:spLocks noChangeArrowheads="1"/>
              </p:cNvSpPr>
              <p:nvPr/>
            </p:nvSpPr>
            <p:spPr bwMode="auto">
              <a:xfrm>
                <a:off x="1613210" y="349405"/>
                <a:ext cx="86360" cy="309245"/>
              </a:xfrm>
              <a:prstGeom prst="upArrow">
                <a:avLst>
                  <a:gd name="adj1" fmla="val 50000"/>
                  <a:gd name="adj2" fmla="val 50000"/>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sp>
            <p:nvSpPr>
              <p:cNvPr id="345" name="矩形 121"/>
              <p:cNvSpPr>
                <a:spLocks noChangeArrowheads="1"/>
              </p:cNvSpPr>
              <p:nvPr/>
            </p:nvSpPr>
            <p:spPr bwMode="auto">
              <a:xfrm>
                <a:off x="1211766" y="453483"/>
                <a:ext cx="255905" cy="170180"/>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nvGrpSpPr>
              <p:cNvPr id="350" name="组合 350"/>
              <p:cNvGrpSpPr>
                <a:grpSpLocks/>
              </p:cNvGrpSpPr>
              <p:nvPr/>
            </p:nvGrpSpPr>
            <p:grpSpPr bwMode="auto">
              <a:xfrm>
                <a:off x="0" y="22864"/>
                <a:ext cx="3249275" cy="1472180"/>
                <a:chOff x="1180289" y="22864"/>
                <a:chExt cx="3250095" cy="1472180"/>
              </a:xfrm>
            </p:grpSpPr>
            <p:sp>
              <p:nvSpPr>
                <p:cNvPr id="49" name="Rectangle 41"/>
                <p:cNvSpPr>
                  <a:spLocks noChangeArrowheads="1"/>
                </p:cNvSpPr>
                <p:nvPr/>
              </p:nvSpPr>
              <p:spPr bwMode="auto">
                <a:xfrm flipH="1">
                  <a:off x="1180289" y="624641"/>
                  <a:ext cx="484594" cy="138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输入数据</a:t>
                  </a: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nvGrpSpPr>
                <p:cNvPr id="349" name="组合 349"/>
                <p:cNvGrpSpPr>
                  <a:grpSpLocks/>
                </p:cNvGrpSpPr>
                <p:nvPr/>
              </p:nvGrpSpPr>
              <p:grpSpPr bwMode="auto">
                <a:xfrm>
                  <a:off x="1180289" y="22864"/>
                  <a:ext cx="3250095" cy="1472180"/>
                  <a:chOff x="-38913" y="22884"/>
                  <a:chExt cx="3250300" cy="1473469"/>
                </a:xfrm>
              </p:grpSpPr>
              <p:sp>
                <p:nvSpPr>
                  <p:cNvPr id="46" name="Rectangle 38"/>
                  <p:cNvSpPr>
                    <a:spLocks noChangeArrowheads="1"/>
                  </p:cNvSpPr>
                  <p:nvPr/>
                </p:nvSpPr>
                <p:spPr bwMode="auto">
                  <a:xfrm>
                    <a:off x="468352" y="22884"/>
                    <a:ext cx="2172056" cy="1473469"/>
                  </a:xfrm>
                  <a:prstGeom prst="rect">
                    <a:avLst/>
                  </a:prstGeom>
                  <a:noFill/>
                  <a:ln w="12700">
                    <a:solidFill>
                      <a:srgbClr val="000000"/>
                    </a:solidFill>
                    <a:prstDash val="dashDot"/>
                    <a:miter lim="800000"/>
                    <a:headEnd/>
                    <a:tailEnd/>
                  </a:ln>
                </p:spPr>
                <p:txBody>
                  <a:bodyPr vert="horz" wrap="square" lIns="91440" tIns="45720" rIns="91440" bIns="45720" numCol="1" anchor="t"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grpSp>
                <p:nvGrpSpPr>
                  <p:cNvPr id="348" name="组合 348"/>
                  <p:cNvGrpSpPr>
                    <a:grpSpLocks/>
                  </p:cNvGrpSpPr>
                  <p:nvPr/>
                </p:nvGrpSpPr>
                <p:grpSpPr bwMode="auto">
                  <a:xfrm>
                    <a:off x="-38913" y="52039"/>
                    <a:ext cx="3250300" cy="1396800"/>
                    <a:chOff x="-38920" y="0"/>
                    <a:chExt cx="3250869" cy="1397341"/>
                  </a:xfrm>
                </p:grpSpPr>
                <p:sp>
                  <p:nvSpPr>
                    <p:cNvPr id="47" name="Rectangle 39"/>
                    <p:cNvSpPr>
                      <a:spLocks noChangeArrowheads="1"/>
                    </p:cNvSpPr>
                    <p:nvPr/>
                  </p:nvSpPr>
                  <p:spPr bwMode="auto">
                    <a:xfrm>
                      <a:off x="2178205" y="0"/>
                      <a:ext cx="417289" cy="17961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sng" strike="noStrike" cap="none" normalizeH="0" baseline="0" smtClean="0">
                          <a:ln>
                            <a:noFill/>
                          </a:ln>
                          <a:solidFill>
                            <a:schemeClr val="accent3">
                              <a:lumMod val="75000"/>
                            </a:schemeClr>
                          </a:solidFill>
                          <a:effectLst/>
                          <a:latin typeface="方正姚体" pitchFamily="2" charset="-122"/>
                          <a:ea typeface="方正姚体" pitchFamily="2" charset="-122"/>
                        </a:rPr>
                        <a:t>计算机</a:t>
                      </a: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48" name="Rectangle 40"/>
                    <p:cNvSpPr>
                      <a:spLocks noChangeArrowheads="1"/>
                    </p:cNvSpPr>
                    <p:nvPr/>
                  </p:nvSpPr>
                  <p:spPr bwMode="auto">
                    <a:xfrm flipH="1">
                      <a:off x="2660462" y="557561"/>
                      <a:ext cx="484594" cy="1495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输出数据</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grpSp>
                  <p:nvGrpSpPr>
                    <p:cNvPr id="10" name="组合 10"/>
                    <p:cNvGrpSpPr>
                      <a:grpSpLocks/>
                    </p:cNvGrpSpPr>
                    <p:nvPr/>
                  </p:nvGrpSpPr>
                  <p:grpSpPr bwMode="auto">
                    <a:xfrm>
                      <a:off x="-38920" y="37171"/>
                      <a:ext cx="3250869" cy="1360170"/>
                      <a:chOff x="401600" y="192737"/>
                      <a:chExt cx="2726609" cy="1242861"/>
                    </a:xfrm>
                  </p:grpSpPr>
                  <p:sp>
                    <p:nvSpPr>
                      <p:cNvPr id="11" name="矩形 129"/>
                      <p:cNvSpPr>
                        <a:spLocks noChangeArrowheads="1"/>
                      </p:cNvSpPr>
                      <p:nvPr/>
                    </p:nvSpPr>
                    <p:spPr bwMode="auto">
                      <a:xfrm>
                        <a:off x="1806006" y="1066369"/>
                        <a:ext cx="190815" cy="167005"/>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地址</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nvGrpSpPr>
                      <p:cNvPr id="12" name="组合 155"/>
                      <p:cNvGrpSpPr>
                        <a:grpSpLocks/>
                      </p:cNvGrpSpPr>
                      <p:nvPr/>
                    </p:nvGrpSpPr>
                    <p:grpSpPr bwMode="auto">
                      <a:xfrm>
                        <a:off x="401600" y="192737"/>
                        <a:ext cx="2726609" cy="1242861"/>
                        <a:chOff x="401600" y="192737"/>
                        <a:chExt cx="2726609" cy="1242861"/>
                      </a:xfrm>
                    </p:grpSpPr>
                    <p:sp>
                      <p:nvSpPr>
                        <p:cNvPr id="13" name="矩形 121"/>
                        <p:cNvSpPr>
                          <a:spLocks noChangeArrowheads="1"/>
                        </p:cNvSpPr>
                        <p:nvPr/>
                      </p:nvSpPr>
                      <p:spPr bwMode="auto">
                        <a:xfrm>
                          <a:off x="1818044" y="519367"/>
                          <a:ext cx="186896" cy="156000"/>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14" name="矩形 123"/>
                        <p:cNvSpPr>
                          <a:spLocks noChangeArrowheads="1"/>
                        </p:cNvSpPr>
                        <p:nvPr/>
                      </p:nvSpPr>
                      <p:spPr bwMode="auto">
                        <a:xfrm>
                          <a:off x="1240902" y="728378"/>
                          <a:ext cx="218658" cy="129797"/>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grpSp>
                      <p:nvGrpSpPr>
                        <p:cNvPr id="15" name="组合 154"/>
                        <p:cNvGrpSpPr>
                          <a:grpSpLocks/>
                        </p:cNvGrpSpPr>
                        <p:nvPr/>
                      </p:nvGrpSpPr>
                      <p:grpSpPr bwMode="auto">
                        <a:xfrm>
                          <a:off x="401600" y="192737"/>
                          <a:ext cx="2726609" cy="1242861"/>
                          <a:chOff x="401600" y="192737"/>
                          <a:chExt cx="2726609" cy="1242861"/>
                        </a:xfrm>
                      </p:grpSpPr>
                      <p:grpSp>
                        <p:nvGrpSpPr>
                          <p:cNvPr id="16" name="组合 148"/>
                          <p:cNvGrpSpPr>
                            <a:grpSpLocks/>
                          </p:cNvGrpSpPr>
                          <p:nvPr/>
                        </p:nvGrpSpPr>
                        <p:grpSpPr bwMode="auto">
                          <a:xfrm>
                            <a:off x="942112" y="192737"/>
                            <a:ext cx="2186097" cy="1242861"/>
                            <a:chOff x="27712" y="192737"/>
                            <a:chExt cx="2186097" cy="1242861"/>
                          </a:xfrm>
                        </p:grpSpPr>
                        <p:sp>
                          <p:nvSpPr>
                            <p:cNvPr id="17" name="矩形 112"/>
                            <p:cNvSpPr>
                              <a:spLocks noChangeArrowheads="1"/>
                            </p:cNvSpPr>
                            <p:nvPr/>
                          </p:nvSpPr>
                          <p:spPr bwMode="auto">
                            <a:xfrm>
                              <a:off x="597877" y="192737"/>
                              <a:ext cx="430822" cy="240016"/>
                            </a:xfrm>
                            <a:prstGeom prst="rect">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运算器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18" name="右箭头 115"/>
                            <p:cNvSpPr>
                              <a:spLocks noChangeArrowheads="1"/>
                            </p:cNvSpPr>
                            <p:nvPr/>
                          </p:nvSpPr>
                          <p:spPr bwMode="auto">
                            <a:xfrm>
                              <a:off x="270528" y="796881"/>
                              <a:ext cx="315595" cy="87630"/>
                            </a:xfrm>
                            <a:prstGeom prst="rightArrow">
                              <a:avLst>
                                <a:gd name="adj1" fmla="val 50000"/>
                                <a:gd name="adj2" fmla="val 50003"/>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cxnSp>
                          <p:nvCxnSpPr>
                            <p:cNvPr id="20" name="直接箭头连接符 137"/>
                            <p:cNvCxnSpPr>
                              <a:cxnSpLocks noChangeShapeType="1"/>
                            </p:cNvCxnSpPr>
                            <p:nvPr/>
                          </p:nvCxnSpPr>
                          <p:spPr bwMode="auto">
                            <a:xfrm>
                              <a:off x="318781" y="311831"/>
                              <a:ext cx="284495" cy="0"/>
                            </a:xfrm>
                            <a:prstGeom prst="straightConnector1">
                              <a:avLst/>
                            </a:prstGeom>
                            <a:noFill/>
                            <a:ln w="6350" algn="ctr">
                              <a:solidFill>
                                <a:srgbClr val="000000"/>
                              </a:solidFill>
                              <a:round/>
                              <a:headEnd/>
                              <a:tailEnd type="arrow" w="med" len="med"/>
                            </a:ln>
                          </p:spPr>
                        </p:cxnSp>
                        <p:grpSp>
                          <p:nvGrpSpPr>
                            <p:cNvPr id="21" name="组合 147"/>
                            <p:cNvGrpSpPr>
                              <a:grpSpLocks/>
                            </p:cNvGrpSpPr>
                            <p:nvPr/>
                          </p:nvGrpSpPr>
                          <p:grpSpPr bwMode="auto">
                            <a:xfrm>
                              <a:off x="508183" y="544228"/>
                              <a:ext cx="1705626" cy="891370"/>
                              <a:chOff x="-124863" y="201328"/>
                              <a:chExt cx="1705626" cy="891370"/>
                            </a:xfrm>
                          </p:grpSpPr>
                          <p:grpSp>
                            <p:nvGrpSpPr>
                              <p:cNvPr id="22" name="组合 146"/>
                              <p:cNvGrpSpPr>
                                <a:grpSpLocks/>
                              </p:cNvGrpSpPr>
                              <p:nvPr/>
                            </p:nvGrpSpPr>
                            <p:grpSpPr bwMode="auto">
                              <a:xfrm>
                                <a:off x="-124863" y="372362"/>
                                <a:ext cx="529088" cy="525232"/>
                                <a:chOff x="-124863" y="20670"/>
                                <a:chExt cx="529088" cy="525232"/>
                              </a:xfrm>
                            </p:grpSpPr>
                            <p:sp>
                              <p:nvSpPr>
                                <p:cNvPr id="23" name="下箭头 125"/>
                                <p:cNvSpPr>
                                  <a:spLocks noChangeArrowheads="1"/>
                                </p:cNvSpPr>
                                <p:nvPr/>
                              </p:nvSpPr>
                              <p:spPr bwMode="auto">
                                <a:xfrm>
                                  <a:off x="78840" y="263313"/>
                                  <a:ext cx="80846" cy="282589"/>
                                </a:xfrm>
                                <a:prstGeom prst="downArrow">
                                  <a:avLst>
                                    <a:gd name="adj1" fmla="val 50000"/>
                                    <a:gd name="adj2" fmla="val 50004"/>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grpSp>
                              <p:nvGrpSpPr>
                                <p:cNvPr id="24" name="组合 145"/>
                                <p:cNvGrpSpPr>
                                  <a:grpSpLocks/>
                                </p:cNvGrpSpPr>
                                <p:nvPr/>
                              </p:nvGrpSpPr>
                              <p:grpSpPr bwMode="auto">
                                <a:xfrm>
                                  <a:off x="-124863" y="20670"/>
                                  <a:ext cx="529088" cy="518738"/>
                                  <a:chOff x="-124863" y="20670"/>
                                  <a:chExt cx="529088" cy="518738"/>
                                </a:xfrm>
                              </p:grpSpPr>
                              <p:sp>
                                <p:nvSpPr>
                                  <p:cNvPr id="2" name="矩形 113"/>
                                  <p:cNvSpPr>
                                    <a:spLocks noChangeArrowheads="1"/>
                                  </p:cNvSpPr>
                                  <p:nvPr/>
                                </p:nvSpPr>
                                <p:spPr bwMode="auto">
                                  <a:xfrm>
                                    <a:off x="-35511" y="20670"/>
                                    <a:ext cx="439736" cy="236033"/>
                                  </a:xfrm>
                                  <a:prstGeom prst="rect">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存储器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26" name="上箭头 127"/>
                                  <p:cNvSpPr>
                                    <a:spLocks noChangeArrowheads="1"/>
                                  </p:cNvSpPr>
                                  <p:nvPr/>
                                </p:nvSpPr>
                                <p:spPr bwMode="auto">
                                  <a:xfrm>
                                    <a:off x="197978" y="256380"/>
                                    <a:ext cx="72620" cy="283028"/>
                                  </a:xfrm>
                                  <a:prstGeom prst="upArrow">
                                    <a:avLst>
                                      <a:gd name="adj1" fmla="val 50000"/>
                                      <a:gd name="adj2" fmla="val 49998"/>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sp>
                                <p:nvSpPr>
                                  <p:cNvPr id="27" name="矩形 128"/>
                                  <p:cNvSpPr>
                                    <a:spLocks noChangeArrowheads="1"/>
                                  </p:cNvSpPr>
                                  <p:nvPr/>
                                </p:nvSpPr>
                                <p:spPr bwMode="auto">
                                  <a:xfrm>
                                    <a:off x="-124863" y="371777"/>
                                    <a:ext cx="203703" cy="130774"/>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指令</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grpSp>
                          <p:grpSp>
                            <p:nvGrpSpPr>
                              <p:cNvPr id="28" name="组合 143"/>
                              <p:cNvGrpSpPr>
                                <a:grpSpLocks/>
                              </p:cNvGrpSpPr>
                              <p:nvPr/>
                            </p:nvGrpSpPr>
                            <p:grpSpPr bwMode="auto">
                              <a:xfrm>
                                <a:off x="415151" y="201328"/>
                                <a:ext cx="1165612" cy="588645"/>
                                <a:chOff x="-393741" y="201328"/>
                                <a:chExt cx="1165612" cy="588645"/>
                              </a:xfrm>
                            </p:grpSpPr>
                            <p:sp>
                              <p:nvSpPr>
                                <p:cNvPr id="29" name="矩形 111"/>
                                <p:cNvSpPr>
                                  <a:spLocks noChangeArrowheads="1"/>
                                </p:cNvSpPr>
                                <p:nvPr/>
                              </p:nvSpPr>
                              <p:spPr bwMode="auto">
                                <a:xfrm>
                                  <a:off x="-59603" y="201328"/>
                                  <a:ext cx="228310" cy="588645"/>
                                </a:xfrm>
                                <a:prstGeom prst="rect">
                                  <a:avLst/>
                                </a:prstGeom>
                                <a:noFill/>
                                <a:ln w="12700" cmpd="dbl" algn="ctr">
                                  <a:solidFill>
                                    <a:srgbClr val="000000"/>
                                  </a:solidFill>
                                  <a:miter lim="800000"/>
                                  <a:headEnd/>
                                  <a:tailEnd/>
                                </a:ln>
                              </p:spPr>
                              <p:txBody>
                                <a:bodyPr vert="eaVert"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输出设备</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30" name="右箭头 120"/>
                                <p:cNvSpPr>
                                  <a:spLocks noChangeArrowheads="1"/>
                                </p:cNvSpPr>
                                <p:nvPr/>
                              </p:nvSpPr>
                              <p:spPr bwMode="auto">
                                <a:xfrm>
                                  <a:off x="-393741" y="455295"/>
                                  <a:ext cx="315595" cy="87630"/>
                                </a:xfrm>
                                <a:prstGeom prst="rightArrow">
                                  <a:avLst>
                                    <a:gd name="adj1" fmla="val 50000"/>
                                    <a:gd name="adj2" fmla="val 50003"/>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sp>
                              <p:nvSpPr>
                                <p:cNvPr id="31" name="矩形 122"/>
                                <p:cNvSpPr>
                                  <a:spLocks noChangeArrowheads="1"/>
                                </p:cNvSpPr>
                                <p:nvPr/>
                              </p:nvSpPr>
                              <p:spPr bwMode="auto">
                                <a:xfrm>
                                  <a:off x="-350063" y="385480"/>
                                  <a:ext cx="269868" cy="129795"/>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32" name="右箭头 130"/>
                                <p:cNvSpPr>
                                  <a:spLocks noChangeArrowheads="1"/>
                                </p:cNvSpPr>
                                <p:nvPr/>
                              </p:nvSpPr>
                              <p:spPr bwMode="auto">
                                <a:xfrm>
                                  <a:off x="173277" y="448357"/>
                                  <a:ext cx="315595" cy="87630"/>
                                </a:xfrm>
                                <a:prstGeom prst="rightArrow">
                                  <a:avLst>
                                    <a:gd name="adj1" fmla="val 50000"/>
                                    <a:gd name="adj2" fmla="val 50003"/>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sp>
                              <p:nvSpPr>
                                <p:cNvPr id="33" name="矩形 131"/>
                                <p:cNvSpPr>
                                  <a:spLocks noChangeArrowheads="1"/>
                                </p:cNvSpPr>
                                <p:nvPr/>
                              </p:nvSpPr>
                              <p:spPr bwMode="auto">
                                <a:xfrm>
                                  <a:off x="328832" y="279606"/>
                                  <a:ext cx="443039" cy="175553"/>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grpSp>
                            <p:nvGrpSpPr>
                              <p:cNvPr id="34" name="组合 144"/>
                              <p:cNvGrpSpPr>
                                <a:grpSpLocks/>
                              </p:cNvGrpSpPr>
                              <p:nvPr/>
                            </p:nvGrpSpPr>
                            <p:grpSpPr bwMode="auto">
                              <a:xfrm>
                                <a:off x="-18294" y="799548"/>
                                <a:ext cx="890201" cy="293150"/>
                                <a:chOff x="-18294" y="-150021"/>
                                <a:chExt cx="890201" cy="293150"/>
                              </a:xfrm>
                            </p:grpSpPr>
                            <p:sp>
                              <p:nvSpPr>
                                <p:cNvPr id="35" name="矩形 114"/>
                                <p:cNvSpPr>
                                  <a:spLocks noChangeArrowheads="1"/>
                                </p:cNvSpPr>
                                <p:nvPr/>
                              </p:nvSpPr>
                              <p:spPr bwMode="auto">
                                <a:xfrm>
                                  <a:off x="-18294" y="-59095"/>
                                  <a:ext cx="457793" cy="202224"/>
                                </a:xfrm>
                                <a:prstGeom prst="rect">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控制器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cxnSp>
                              <p:nvCxnSpPr>
                                <p:cNvPr id="36" name="直接箭头连接符 141"/>
                                <p:cNvCxnSpPr>
                                  <a:cxnSpLocks noChangeShapeType="1"/>
                                </p:cNvCxnSpPr>
                                <p:nvPr/>
                              </p:nvCxnSpPr>
                              <p:spPr bwMode="auto">
                                <a:xfrm flipV="1">
                                  <a:off x="871907" y="-150021"/>
                                  <a:ext cx="0" cy="193052"/>
                                </a:xfrm>
                                <a:prstGeom prst="straightConnector1">
                                  <a:avLst/>
                                </a:prstGeom>
                                <a:noFill/>
                                <a:ln w="6350" algn="ctr">
                                  <a:solidFill>
                                    <a:srgbClr val="000000"/>
                                  </a:solidFill>
                                  <a:round/>
                                  <a:headEnd/>
                                  <a:tailEnd type="arrow" w="med" len="med"/>
                                </a:ln>
                              </p:spPr>
                            </p:cxnSp>
                            <p:cxnSp>
                              <p:nvCxnSpPr>
                                <p:cNvPr id="37" name="直接箭头连接符 142"/>
                                <p:cNvCxnSpPr>
                                  <a:cxnSpLocks noChangeShapeType="1"/>
                                </p:cNvCxnSpPr>
                                <p:nvPr/>
                              </p:nvCxnSpPr>
                              <p:spPr bwMode="auto">
                                <a:xfrm flipH="1">
                                  <a:off x="457495" y="42463"/>
                                  <a:ext cx="414273" cy="567"/>
                                </a:xfrm>
                                <a:prstGeom prst="straightConnector1">
                                  <a:avLst/>
                                </a:prstGeom>
                                <a:noFill/>
                                <a:ln w="6350" algn="ctr">
                                  <a:solidFill>
                                    <a:srgbClr val="000000"/>
                                  </a:solidFill>
                                  <a:round/>
                                  <a:headEnd/>
                                  <a:tailEnd type="arrow" w="med" len="med"/>
                                </a:ln>
                              </p:spPr>
                            </p:cxnSp>
                          </p:grpSp>
                        </p:grpSp>
                        <p:sp>
                          <p:nvSpPr>
                            <p:cNvPr id="38" name="矩形 107"/>
                            <p:cNvSpPr>
                              <a:spLocks noChangeArrowheads="1"/>
                            </p:cNvSpPr>
                            <p:nvPr/>
                          </p:nvSpPr>
                          <p:spPr bwMode="auto">
                            <a:xfrm>
                              <a:off x="27712" y="570663"/>
                              <a:ext cx="237392" cy="575012"/>
                            </a:xfrm>
                            <a:prstGeom prst="rect">
                              <a:avLst/>
                            </a:prstGeom>
                            <a:noFill/>
                            <a:ln w="12700" cmpd="dbl" algn="ctr">
                              <a:solidFill>
                                <a:srgbClr val="000000"/>
                              </a:solidFill>
                              <a:miter lim="800000"/>
                              <a:headEnd/>
                              <a:tailEnd/>
                            </a:ln>
                          </p:spPr>
                          <p:txBody>
                            <a:bodyPr vert="eaVert"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en-US" alt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 </a:t>
                              </a: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输入设备</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cxnSp>
                          <p:nvCxnSpPr>
                            <p:cNvPr id="39" name="直接箭头连接符 135"/>
                            <p:cNvCxnSpPr>
                              <a:cxnSpLocks noChangeShapeType="1"/>
                            </p:cNvCxnSpPr>
                            <p:nvPr/>
                          </p:nvCxnSpPr>
                          <p:spPr bwMode="auto">
                            <a:xfrm flipV="1">
                              <a:off x="119206" y="1380065"/>
                              <a:ext cx="495436" cy="114"/>
                            </a:xfrm>
                            <a:prstGeom prst="straightConnector1">
                              <a:avLst/>
                            </a:prstGeom>
                            <a:noFill/>
                            <a:ln w="6350" algn="ctr">
                              <a:solidFill>
                                <a:srgbClr val="000000"/>
                              </a:solidFill>
                              <a:round/>
                              <a:headEnd/>
                              <a:tailEnd type="arrow" w="med" len="med"/>
                            </a:ln>
                          </p:spPr>
                        </p:cxnSp>
                        <p:cxnSp>
                          <p:nvCxnSpPr>
                            <p:cNvPr id="40" name="直接箭头连接符 136"/>
                            <p:cNvCxnSpPr>
                              <a:cxnSpLocks noChangeShapeType="1"/>
                            </p:cNvCxnSpPr>
                            <p:nvPr/>
                          </p:nvCxnSpPr>
                          <p:spPr bwMode="auto">
                            <a:xfrm flipV="1">
                              <a:off x="119242" y="1151693"/>
                              <a:ext cx="0" cy="228600"/>
                            </a:xfrm>
                            <a:prstGeom prst="straightConnector1">
                              <a:avLst/>
                            </a:prstGeom>
                            <a:noFill/>
                            <a:ln w="6350" algn="ctr">
                              <a:solidFill>
                                <a:srgbClr val="000000"/>
                              </a:solidFill>
                              <a:round/>
                              <a:headEnd/>
                              <a:tailEnd type="arrow" w="med" len="med"/>
                            </a:ln>
                          </p:spPr>
                        </p:cxnSp>
                        <p:cxnSp>
                          <p:nvCxnSpPr>
                            <p:cNvPr id="41" name="直接箭头连接符 139"/>
                            <p:cNvCxnSpPr>
                              <a:cxnSpLocks noChangeShapeType="1"/>
                            </p:cNvCxnSpPr>
                            <p:nvPr/>
                          </p:nvCxnSpPr>
                          <p:spPr bwMode="auto">
                            <a:xfrm>
                              <a:off x="312745" y="1292364"/>
                              <a:ext cx="293917" cy="0"/>
                            </a:xfrm>
                            <a:prstGeom prst="straightConnector1">
                              <a:avLst/>
                            </a:prstGeom>
                            <a:noFill/>
                            <a:ln w="6350" algn="ctr">
                              <a:solidFill>
                                <a:srgbClr val="000000"/>
                              </a:solidFill>
                              <a:round/>
                              <a:headEnd/>
                              <a:tailEnd type="arrow" w="med" len="med"/>
                            </a:ln>
                          </p:spPr>
                        </p:cxnSp>
                        <p:cxnSp>
                          <p:nvCxnSpPr>
                            <p:cNvPr id="42" name="直接连接符 140"/>
                            <p:cNvCxnSpPr>
                              <a:cxnSpLocks noChangeShapeType="1"/>
                            </p:cNvCxnSpPr>
                            <p:nvPr/>
                          </p:nvCxnSpPr>
                          <p:spPr bwMode="auto">
                            <a:xfrm flipV="1">
                              <a:off x="312745" y="311842"/>
                              <a:ext cx="0" cy="979801"/>
                            </a:xfrm>
                            <a:prstGeom prst="line">
                              <a:avLst/>
                            </a:prstGeom>
                            <a:noFill/>
                            <a:ln w="6350" algn="ctr">
                              <a:solidFill>
                                <a:srgbClr val="000000"/>
                              </a:solidFill>
                              <a:round/>
                              <a:headEnd/>
                              <a:tailEnd/>
                            </a:ln>
                          </p:spPr>
                        </p:cxnSp>
                      </p:grpSp>
                      <p:sp>
                        <p:nvSpPr>
                          <p:cNvPr id="43" name="矩形 109"/>
                          <p:cNvSpPr>
                            <a:spLocks noChangeArrowheads="1"/>
                          </p:cNvSpPr>
                          <p:nvPr/>
                        </p:nvSpPr>
                        <p:spPr bwMode="auto">
                          <a:xfrm>
                            <a:off x="401600" y="651461"/>
                            <a:ext cx="478070" cy="181691"/>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endParaRPr kumimoji="1" lang="en-US" alt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44" name="右箭头 110"/>
                          <p:cNvSpPr>
                            <a:spLocks noChangeArrowheads="1"/>
                          </p:cNvSpPr>
                          <p:nvPr/>
                        </p:nvSpPr>
                        <p:spPr bwMode="auto">
                          <a:xfrm>
                            <a:off x="616135" y="817418"/>
                            <a:ext cx="316035" cy="87630"/>
                          </a:xfrm>
                          <a:prstGeom prst="rightArrow">
                            <a:avLst>
                              <a:gd name="adj1" fmla="val 50000"/>
                              <a:gd name="adj2" fmla="val 50006"/>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chemeClr val="accent3">
                                  <a:lumMod val="75000"/>
                                </a:schemeClr>
                              </a:solidFill>
                              <a:latin typeface="方正姚体" pitchFamily="2" charset="-122"/>
                              <a:ea typeface="方正姚体" pitchFamily="2" charset="-122"/>
                            </a:endParaRPr>
                          </a:p>
                        </p:txBody>
                      </p:sp>
                    </p:grpSp>
                  </p:grpSp>
                </p:grpSp>
              </p:grpSp>
            </p:grpSp>
          </p:grpSp>
        </p:grpSp>
        <p:sp>
          <p:nvSpPr>
            <p:cNvPr id="352" name="矩形 123"/>
            <p:cNvSpPr>
              <a:spLocks noChangeArrowheads="1"/>
            </p:cNvSpPr>
            <p:nvPr/>
          </p:nvSpPr>
          <p:spPr bwMode="auto">
            <a:xfrm>
              <a:off x="1009972" y="889279"/>
              <a:ext cx="260350" cy="133696"/>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程序</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16744" name="Text Box 8"/>
          <p:cNvSpPr txBox="1">
            <a:spLocks noChangeArrowheads="1"/>
          </p:cNvSpPr>
          <p:nvPr/>
        </p:nvSpPr>
        <p:spPr bwMode="auto">
          <a:xfrm>
            <a:off x="251520" y="714356"/>
            <a:ext cx="5175257" cy="584775"/>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3.2.3 </a:t>
            </a:r>
            <a:r>
              <a:rPr lang="zh-CN" altLang="en-US" b="1" dirty="0" smtClean="0">
                <a:solidFill>
                  <a:schemeClr val="accent2">
                    <a:lumMod val="75000"/>
                  </a:schemeClr>
                </a:solidFill>
                <a:latin typeface="华文楷体" pitchFamily="2" charset="-122"/>
                <a:ea typeface="华文楷体" pitchFamily="2" charset="-122"/>
              </a:rPr>
              <a:t>计算机的存储体系</a:t>
            </a:r>
            <a:endParaRPr lang="zh-CN" altLang="en-US"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251520" y="1268760"/>
            <a:ext cx="8712968" cy="954107"/>
          </a:xfrm>
          <a:prstGeom prst="rect">
            <a:avLst/>
          </a:prstGeom>
          <a:noFill/>
        </p:spPr>
        <p:txBody>
          <a:bodyPr wrap="square" rtlCol="0">
            <a:spAutoFit/>
          </a:bodyPr>
          <a:lstStyle/>
          <a:p>
            <a:pPr eaLnBrk="1" hangingPunct="1"/>
            <a:r>
              <a:rPr lang="zh-CN" altLang="en-US" sz="2800" b="1" dirty="0">
                <a:latin typeface="华文楷体" pitchFamily="2" charset="-122"/>
                <a:ea typeface="华文楷体" pitchFamily="2" charset="-122"/>
              </a:rPr>
              <a:t>在一个实际计算机系统中，存储器</a:t>
            </a:r>
            <a:r>
              <a:rPr lang="zh-CN" altLang="en-US" sz="2800" b="1" dirty="0" smtClean="0">
                <a:latin typeface="华文楷体" pitchFamily="2" charset="-122"/>
                <a:ea typeface="华文楷体" pitchFamily="2" charset="-122"/>
              </a:rPr>
              <a:t>通常有两</a:t>
            </a:r>
            <a:r>
              <a:rPr lang="zh-CN" altLang="en-US" sz="2800" b="1" dirty="0">
                <a:latin typeface="华文楷体" pitchFamily="2" charset="-122"/>
                <a:ea typeface="华文楷体" pitchFamily="2" charset="-122"/>
              </a:rPr>
              <a:t>个部分：</a:t>
            </a:r>
            <a:r>
              <a:rPr lang="zh-CN" altLang="en-US" sz="2800" b="1" dirty="0">
                <a:solidFill>
                  <a:srgbClr val="C00000"/>
                </a:solidFill>
                <a:latin typeface="华文楷体" pitchFamily="2" charset="-122"/>
                <a:ea typeface="华文楷体" pitchFamily="2" charset="-122"/>
              </a:rPr>
              <a:t>主存储器和辅助存储器</a:t>
            </a:r>
            <a:r>
              <a:rPr lang="zh-CN" altLang="en-US" sz="2800" b="1" dirty="0">
                <a:latin typeface="华文楷体" pitchFamily="2" charset="-122"/>
                <a:ea typeface="华文楷体" pitchFamily="2" charset="-122"/>
              </a:rPr>
              <a:t>，由此构成计算机的存储体系。</a:t>
            </a:r>
          </a:p>
        </p:txBody>
      </p:sp>
      <p:grpSp>
        <p:nvGrpSpPr>
          <p:cNvPr id="43010" name="组合 111"/>
          <p:cNvGrpSpPr>
            <a:grpSpLocks/>
          </p:cNvGrpSpPr>
          <p:nvPr/>
        </p:nvGrpSpPr>
        <p:grpSpPr bwMode="auto">
          <a:xfrm>
            <a:off x="928662" y="2428869"/>
            <a:ext cx="6500858" cy="3643338"/>
            <a:chOff x="0" y="0"/>
            <a:chExt cx="2913313" cy="1544044"/>
          </a:xfrm>
        </p:grpSpPr>
        <p:sp>
          <p:nvSpPr>
            <p:cNvPr id="99" name="Rectangle 39"/>
            <p:cNvSpPr>
              <a:spLocks noChangeArrowheads="1"/>
            </p:cNvSpPr>
            <p:nvPr/>
          </p:nvSpPr>
          <p:spPr bwMode="auto">
            <a:xfrm>
              <a:off x="1816769" y="418287"/>
              <a:ext cx="250825" cy="12763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600" b="1" i="0" u="sng" strike="noStrike" cap="none" normalizeH="0" baseline="0" dirty="0" smtClean="0">
                  <a:ln>
                    <a:noFill/>
                  </a:ln>
                  <a:solidFill>
                    <a:srgbClr val="0000FF"/>
                  </a:solidFill>
                  <a:effectLst/>
                  <a:latin typeface="方正姚体" pitchFamily="2" charset="-122"/>
                  <a:ea typeface="方正姚体" pitchFamily="2" charset="-122"/>
                </a:rPr>
                <a:t>主机</a:t>
              </a:r>
              <a:endParaRPr kumimoji="1" 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grpSp>
          <p:nvGrpSpPr>
            <p:cNvPr id="110" name="组合 110"/>
            <p:cNvGrpSpPr>
              <a:grpSpLocks/>
            </p:cNvGrpSpPr>
            <p:nvPr/>
          </p:nvGrpSpPr>
          <p:grpSpPr bwMode="auto">
            <a:xfrm>
              <a:off x="0" y="0"/>
              <a:ext cx="2913313" cy="1544044"/>
              <a:chOff x="0" y="0"/>
              <a:chExt cx="2913313" cy="1544044"/>
            </a:xfrm>
          </p:grpSpPr>
          <p:cxnSp>
            <p:nvCxnSpPr>
              <p:cNvPr id="330" name="直接连接符 330"/>
              <p:cNvCxnSpPr>
                <a:cxnSpLocks noChangeShapeType="1"/>
              </p:cNvCxnSpPr>
              <p:nvPr/>
            </p:nvCxnSpPr>
            <p:spPr bwMode="auto">
              <a:xfrm>
                <a:off x="1463842" y="1275347"/>
                <a:ext cx="0" cy="123190"/>
              </a:xfrm>
              <a:prstGeom prst="line">
                <a:avLst/>
              </a:prstGeom>
              <a:noFill/>
              <a:ln w="6350" algn="ctr">
                <a:solidFill>
                  <a:srgbClr val="000000"/>
                </a:solidFill>
                <a:round/>
                <a:headEnd/>
                <a:tailEnd/>
              </a:ln>
            </p:spPr>
          </p:cxnSp>
          <p:cxnSp>
            <p:nvCxnSpPr>
              <p:cNvPr id="331" name="直接连接符 331"/>
              <p:cNvCxnSpPr>
                <a:cxnSpLocks noChangeShapeType="1"/>
              </p:cNvCxnSpPr>
              <p:nvPr/>
            </p:nvCxnSpPr>
            <p:spPr bwMode="auto">
              <a:xfrm flipH="1">
                <a:off x="1050758" y="1399674"/>
                <a:ext cx="410312" cy="0"/>
              </a:xfrm>
              <a:prstGeom prst="line">
                <a:avLst/>
              </a:prstGeom>
              <a:noFill/>
              <a:ln w="6350" algn="ctr">
                <a:solidFill>
                  <a:srgbClr val="000000"/>
                </a:solidFill>
                <a:round/>
                <a:headEnd/>
                <a:tailEnd/>
              </a:ln>
            </p:spPr>
          </p:cxnSp>
          <p:cxnSp>
            <p:nvCxnSpPr>
              <p:cNvPr id="332" name="直接箭头连接符 332"/>
              <p:cNvCxnSpPr>
                <a:cxnSpLocks noChangeShapeType="1"/>
              </p:cNvCxnSpPr>
              <p:nvPr/>
            </p:nvCxnSpPr>
            <p:spPr bwMode="auto">
              <a:xfrm flipH="1" flipV="1">
                <a:off x="1050758" y="1275347"/>
                <a:ext cx="635" cy="122555"/>
              </a:xfrm>
              <a:prstGeom prst="straightConnector1">
                <a:avLst/>
              </a:prstGeom>
              <a:noFill/>
              <a:ln w="6350" algn="ctr">
                <a:solidFill>
                  <a:srgbClr val="000000"/>
                </a:solidFill>
                <a:round/>
                <a:headEnd/>
                <a:tailEnd type="arrow" w="med" len="med"/>
              </a:ln>
            </p:spPr>
          </p:cxnSp>
          <p:grpSp>
            <p:nvGrpSpPr>
              <p:cNvPr id="109" name="组合 109"/>
              <p:cNvGrpSpPr>
                <a:grpSpLocks/>
              </p:cNvGrpSpPr>
              <p:nvPr/>
            </p:nvGrpSpPr>
            <p:grpSpPr bwMode="auto">
              <a:xfrm>
                <a:off x="0" y="0"/>
                <a:ext cx="2913313" cy="1544044"/>
                <a:chOff x="0" y="0"/>
                <a:chExt cx="2913313" cy="1544044"/>
              </a:xfrm>
            </p:grpSpPr>
            <p:grpSp>
              <p:nvGrpSpPr>
                <p:cNvPr id="103" name="组合 103"/>
                <p:cNvGrpSpPr>
                  <a:grpSpLocks/>
                </p:cNvGrpSpPr>
                <p:nvPr/>
              </p:nvGrpSpPr>
              <p:grpSpPr bwMode="auto">
                <a:xfrm>
                  <a:off x="842211" y="0"/>
                  <a:ext cx="1274573" cy="749301"/>
                  <a:chOff x="0" y="0"/>
                  <a:chExt cx="1274573" cy="749301"/>
                </a:xfrm>
              </p:grpSpPr>
              <p:sp>
                <p:nvSpPr>
                  <p:cNvPr id="87" name="Rectangle 39"/>
                  <p:cNvSpPr>
                    <a:spLocks noChangeArrowheads="1"/>
                  </p:cNvSpPr>
                  <p:nvPr/>
                </p:nvSpPr>
                <p:spPr bwMode="auto">
                  <a:xfrm>
                    <a:off x="918338" y="24779"/>
                    <a:ext cx="356235" cy="1549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zh-CN" altLang="en-US" sz="1600" b="1" i="0" u="sng" strike="noStrike" cap="none" normalizeH="0" baseline="0" dirty="0" smtClean="0">
                        <a:ln>
                          <a:noFill/>
                        </a:ln>
                        <a:solidFill>
                          <a:srgbClr val="0000FF"/>
                        </a:solidFill>
                        <a:effectLst/>
                        <a:latin typeface="方正姚体" pitchFamily="2" charset="-122"/>
                        <a:ea typeface="方正姚体" pitchFamily="2" charset="-122"/>
                      </a:rPr>
                      <a:t>存储器</a:t>
                    </a:r>
                    <a:endParaRPr kumimoji="1" 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grpSp>
                <p:nvGrpSpPr>
                  <p:cNvPr id="102" name="组合 102"/>
                  <p:cNvGrpSpPr>
                    <a:grpSpLocks/>
                  </p:cNvGrpSpPr>
                  <p:nvPr/>
                </p:nvGrpSpPr>
                <p:grpSpPr bwMode="auto">
                  <a:xfrm>
                    <a:off x="0" y="0"/>
                    <a:ext cx="1234440" cy="749301"/>
                    <a:chOff x="0" y="0"/>
                    <a:chExt cx="1234440" cy="749301"/>
                  </a:xfrm>
                </p:grpSpPr>
                <p:sp>
                  <p:nvSpPr>
                    <p:cNvPr id="24" name="Rectangle 47"/>
                    <p:cNvSpPr>
                      <a:spLocks noChangeArrowheads="1"/>
                    </p:cNvSpPr>
                    <p:nvPr/>
                  </p:nvSpPr>
                  <p:spPr bwMode="auto">
                    <a:xfrm>
                      <a:off x="88231" y="68179"/>
                      <a:ext cx="712470" cy="155448"/>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spcBef>
                          <a:spcPts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外部存储器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28" name="Rectangle 48"/>
                    <p:cNvSpPr>
                      <a:spLocks noChangeArrowheads="1"/>
                    </p:cNvSpPr>
                    <p:nvPr/>
                  </p:nvSpPr>
                  <p:spPr bwMode="auto">
                    <a:xfrm>
                      <a:off x="0" y="0"/>
                      <a:ext cx="1234440" cy="749301"/>
                    </a:xfrm>
                    <a:prstGeom prst="rect">
                      <a:avLst/>
                    </a:prstGeom>
                    <a:noFill/>
                    <a:ln w="12700">
                      <a:solidFill>
                        <a:srgbClr val="0000FF"/>
                      </a:solidFill>
                      <a:prstDash val="dashDot"/>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88" name="下箭头 125"/>
                    <p:cNvSpPr>
                      <a:spLocks noChangeArrowheads="1"/>
                    </p:cNvSpPr>
                    <p:nvPr/>
                  </p:nvSpPr>
                  <p:spPr bwMode="auto">
                    <a:xfrm>
                      <a:off x="324852" y="220579"/>
                      <a:ext cx="95885" cy="308610"/>
                    </a:xfrm>
                    <a:prstGeom prst="downArrow">
                      <a:avLst>
                        <a:gd name="adj1" fmla="val 50000"/>
                        <a:gd name="adj2" fmla="val 50007"/>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89" name="上箭头 127"/>
                    <p:cNvSpPr>
                      <a:spLocks noChangeArrowheads="1"/>
                    </p:cNvSpPr>
                    <p:nvPr/>
                  </p:nvSpPr>
                  <p:spPr bwMode="auto">
                    <a:xfrm>
                      <a:off x="465221" y="216569"/>
                      <a:ext cx="86360" cy="309245"/>
                    </a:xfrm>
                    <a:prstGeom prst="upArrow">
                      <a:avLst>
                        <a:gd name="adj1" fmla="val 50000"/>
                        <a:gd name="adj2" fmla="val 50000"/>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90" name="矩形 123"/>
                    <p:cNvSpPr>
                      <a:spLocks noChangeArrowheads="1"/>
                    </p:cNvSpPr>
                    <p:nvPr/>
                  </p:nvSpPr>
                  <p:spPr bwMode="auto">
                    <a:xfrm>
                      <a:off x="104273" y="248653"/>
                      <a:ext cx="237744" cy="249809"/>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数据读入</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91" name="矩形 123"/>
                    <p:cNvSpPr>
                      <a:spLocks noChangeArrowheads="1"/>
                    </p:cNvSpPr>
                    <p:nvPr/>
                  </p:nvSpPr>
                  <p:spPr bwMode="auto">
                    <a:xfrm>
                      <a:off x="549442" y="244642"/>
                      <a:ext cx="237490" cy="249555"/>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chemeClr val="accent3">
                              <a:lumMod val="75000"/>
                            </a:schemeClr>
                          </a:solidFill>
                          <a:effectLst/>
                          <a:latin typeface="方正姚体" pitchFamily="2" charset="-122"/>
                          <a:ea typeface="方正姚体" pitchFamily="2" charset="-122"/>
                        </a:rPr>
                        <a:t>数据写出</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grpSp>
            </p:grpSp>
            <p:grpSp>
              <p:nvGrpSpPr>
                <p:cNvPr id="108" name="组合 108"/>
                <p:cNvGrpSpPr>
                  <a:grpSpLocks/>
                </p:cNvGrpSpPr>
                <p:nvPr/>
              </p:nvGrpSpPr>
              <p:grpSpPr bwMode="auto">
                <a:xfrm>
                  <a:off x="300790" y="693821"/>
                  <a:ext cx="2308759" cy="770890"/>
                  <a:chOff x="0" y="0"/>
                  <a:chExt cx="2308759" cy="770890"/>
                </a:xfrm>
              </p:grpSpPr>
              <p:grpSp>
                <p:nvGrpSpPr>
                  <p:cNvPr id="337" name="组合 337"/>
                  <p:cNvGrpSpPr>
                    <a:grpSpLocks/>
                  </p:cNvGrpSpPr>
                  <p:nvPr/>
                </p:nvGrpSpPr>
                <p:grpSpPr bwMode="auto">
                  <a:xfrm>
                    <a:off x="0" y="0"/>
                    <a:ext cx="1280795" cy="770890"/>
                    <a:chOff x="-4572" y="-35007"/>
                    <a:chExt cx="1307592" cy="771100"/>
                  </a:xfrm>
                </p:grpSpPr>
                <p:cxnSp>
                  <p:nvCxnSpPr>
                    <p:cNvPr id="334" name="直接连接符 334"/>
                    <p:cNvCxnSpPr>
                      <a:cxnSpLocks noChangeShapeType="1"/>
                    </p:cNvCxnSpPr>
                    <p:nvPr/>
                  </p:nvCxnSpPr>
                  <p:spPr bwMode="auto">
                    <a:xfrm>
                      <a:off x="1303020" y="544068"/>
                      <a:ext cx="0" cy="192024"/>
                    </a:xfrm>
                    <a:prstGeom prst="line">
                      <a:avLst/>
                    </a:prstGeom>
                    <a:noFill/>
                    <a:ln w="6350" algn="ctr">
                      <a:solidFill>
                        <a:srgbClr val="000000"/>
                      </a:solidFill>
                      <a:round/>
                      <a:headEnd/>
                      <a:tailEnd/>
                    </a:ln>
                  </p:spPr>
                </p:cxnSp>
                <p:cxnSp>
                  <p:nvCxnSpPr>
                    <p:cNvPr id="335" name="直接连接符 335"/>
                    <p:cNvCxnSpPr>
                      <a:cxnSpLocks noChangeShapeType="1"/>
                    </p:cNvCxnSpPr>
                    <p:nvPr/>
                  </p:nvCxnSpPr>
                  <p:spPr bwMode="auto">
                    <a:xfrm flipH="1">
                      <a:off x="-4572" y="736092"/>
                      <a:ext cx="1303661" cy="0"/>
                    </a:xfrm>
                    <a:prstGeom prst="line">
                      <a:avLst/>
                    </a:prstGeom>
                    <a:noFill/>
                    <a:ln w="6350" algn="ctr">
                      <a:solidFill>
                        <a:srgbClr val="000000"/>
                      </a:solidFill>
                      <a:round/>
                      <a:headEnd/>
                      <a:tailEnd/>
                    </a:ln>
                  </p:spPr>
                </p:cxnSp>
                <p:cxnSp>
                  <p:nvCxnSpPr>
                    <p:cNvPr id="336" name="直接箭头连接符 336"/>
                    <p:cNvCxnSpPr>
                      <a:cxnSpLocks noChangeShapeType="1"/>
                    </p:cNvCxnSpPr>
                    <p:nvPr/>
                  </p:nvCxnSpPr>
                  <p:spPr bwMode="auto">
                    <a:xfrm flipV="1">
                      <a:off x="-4572" y="-35007"/>
                      <a:ext cx="0" cy="771100"/>
                    </a:xfrm>
                    <a:prstGeom prst="straightConnector1">
                      <a:avLst/>
                    </a:prstGeom>
                    <a:noFill/>
                    <a:ln w="6350" algn="ctr">
                      <a:solidFill>
                        <a:srgbClr val="000000"/>
                      </a:solidFill>
                      <a:round/>
                      <a:headEnd/>
                      <a:tailEnd type="arrow" w="med" len="med"/>
                    </a:ln>
                  </p:spPr>
                </p:cxnSp>
              </p:grpSp>
              <p:grpSp>
                <p:nvGrpSpPr>
                  <p:cNvPr id="343" name="组合 343"/>
                  <p:cNvGrpSpPr>
                    <a:grpSpLocks/>
                  </p:cNvGrpSpPr>
                  <p:nvPr/>
                </p:nvGrpSpPr>
                <p:grpSpPr bwMode="auto">
                  <a:xfrm>
                    <a:off x="1407694" y="16042"/>
                    <a:ext cx="901065" cy="754380"/>
                    <a:chOff x="0" y="0"/>
                    <a:chExt cx="799117" cy="754380"/>
                  </a:xfrm>
                </p:grpSpPr>
                <p:cxnSp>
                  <p:nvCxnSpPr>
                    <p:cNvPr id="338" name="直接连接符 338"/>
                    <p:cNvCxnSpPr>
                      <a:cxnSpLocks noChangeShapeType="1"/>
                    </p:cNvCxnSpPr>
                    <p:nvPr/>
                  </p:nvCxnSpPr>
                  <p:spPr bwMode="auto">
                    <a:xfrm>
                      <a:off x="0" y="562356"/>
                      <a:ext cx="0" cy="191770"/>
                    </a:xfrm>
                    <a:prstGeom prst="line">
                      <a:avLst/>
                    </a:prstGeom>
                    <a:noFill/>
                    <a:ln w="6350" algn="ctr">
                      <a:solidFill>
                        <a:srgbClr val="000000"/>
                      </a:solidFill>
                      <a:round/>
                      <a:headEnd/>
                      <a:tailEnd/>
                    </a:ln>
                  </p:spPr>
                </p:cxnSp>
                <p:cxnSp>
                  <p:nvCxnSpPr>
                    <p:cNvPr id="339" name="直接连接符 339"/>
                    <p:cNvCxnSpPr>
                      <a:cxnSpLocks noChangeShapeType="1"/>
                    </p:cNvCxnSpPr>
                    <p:nvPr/>
                  </p:nvCxnSpPr>
                  <p:spPr bwMode="auto">
                    <a:xfrm flipH="1">
                      <a:off x="0" y="754380"/>
                      <a:ext cx="795527" cy="0"/>
                    </a:xfrm>
                    <a:prstGeom prst="line">
                      <a:avLst/>
                    </a:prstGeom>
                    <a:noFill/>
                    <a:ln w="6350" algn="ctr">
                      <a:solidFill>
                        <a:srgbClr val="000000"/>
                      </a:solidFill>
                      <a:round/>
                      <a:headEnd/>
                      <a:tailEnd/>
                    </a:ln>
                  </p:spPr>
                </p:cxnSp>
                <p:cxnSp>
                  <p:nvCxnSpPr>
                    <p:cNvPr id="340" name="直接箭头连接符 340"/>
                    <p:cNvCxnSpPr>
                      <a:cxnSpLocks noChangeShapeType="1"/>
                    </p:cNvCxnSpPr>
                    <p:nvPr/>
                  </p:nvCxnSpPr>
                  <p:spPr bwMode="auto">
                    <a:xfrm flipV="1">
                      <a:off x="798609" y="0"/>
                      <a:ext cx="508" cy="754379"/>
                    </a:xfrm>
                    <a:prstGeom prst="straightConnector1">
                      <a:avLst/>
                    </a:prstGeom>
                    <a:noFill/>
                    <a:ln w="6350" algn="ctr">
                      <a:solidFill>
                        <a:srgbClr val="000000"/>
                      </a:solidFill>
                      <a:round/>
                      <a:headEnd/>
                      <a:tailEnd type="arrow" w="med" len="med"/>
                    </a:ln>
                  </p:spPr>
                </p:cxnSp>
              </p:grpSp>
              <p:sp>
                <p:nvSpPr>
                  <p:cNvPr id="344" name="矩形 123"/>
                  <p:cNvSpPr>
                    <a:spLocks noChangeArrowheads="1"/>
                  </p:cNvSpPr>
                  <p:nvPr/>
                </p:nvSpPr>
                <p:spPr bwMode="auto">
                  <a:xfrm>
                    <a:off x="2106423" y="108284"/>
                    <a:ext cx="174957" cy="516636"/>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控制指令</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346" name="矩形 123"/>
                  <p:cNvSpPr>
                    <a:spLocks noChangeArrowheads="1"/>
                  </p:cNvSpPr>
                  <p:nvPr/>
                </p:nvSpPr>
                <p:spPr bwMode="auto">
                  <a:xfrm>
                    <a:off x="22562" y="116305"/>
                    <a:ext cx="179938" cy="516255"/>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控制指令</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grpSp>
            <p:grpSp>
              <p:nvGrpSpPr>
                <p:cNvPr id="106" name="组合 106"/>
                <p:cNvGrpSpPr>
                  <a:grpSpLocks/>
                </p:cNvGrpSpPr>
                <p:nvPr/>
              </p:nvGrpSpPr>
              <p:grpSpPr bwMode="auto">
                <a:xfrm>
                  <a:off x="802106" y="681948"/>
                  <a:ext cx="1273810" cy="674412"/>
                  <a:chOff x="0" y="-3852"/>
                  <a:chExt cx="1273810" cy="674412"/>
                </a:xfrm>
              </p:grpSpPr>
              <p:sp>
                <p:nvSpPr>
                  <p:cNvPr id="347" name="Rectangle 48"/>
                  <p:cNvSpPr>
                    <a:spLocks noChangeArrowheads="1"/>
                  </p:cNvSpPr>
                  <p:nvPr/>
                </p:nvSpPr>
                <p:spPr bwMode="auto">
                  <a:xfrm>
                    <a:off x="0" y="304800"/>
                    <a:ext cx="1273810" cy="365760"/>
                  </a:xfrm>
                  <a:prstGeom prst="rect">
                    <a:avLst/>
                  </a:prstGeom>
                  <a:noFill/>
                  <a:ln w="6350">
                    <a:solidFill>
                      <a:srgbClr val="0000FF"/>
                    </a:solidFill>
                    <a:prstDash val="dashDot"/>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grpSp>
                <p:nvGrpSpPr>
                  <p:cNvPr id="105" name="组合 105"/>
                  <p:cNvGrpSpPr>
                    <a:grpSpLocks/>
                  </p:cNvGrpSpPr>
                  <p:nvPr/>
                </p:nvGrpSpPr>
                <p:grpSpPr bwMode="auto">
                  <a:xfrm>
                    <a:off x="40105" y="-3852"/>
                    <a:ext cx="1230004" cy="598736"/>
                    <a:chOff x="0" y="-3852"/>
                    <a:chExt cx="1230004" cy="598736"/>
                  </a:xfrm>
                </p:grpSpPr>
                <p:sp>
                  <p:nvSpPr>
                    <p:cNvPr id="92" name="Rectangle 47"/>
                    <p:cNvSpPr>
                      <a:spLocks noChangeArrowheads="1"/>
                    </p:cNvSpPr>
                    <p:nvPr/>
                  </p:nvSpPr>
                  <p:spPr bwMode="auto">
                    <a:xfrm>
                      <a:off x="0" y="437147"/>
                      <a:ext cx="416560" cy="154940"/>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spcBef>
                          <a:spcPts val="30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运算器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93" name="Rectangle 47"/>
                    <p:cNvSpPr>
                      <a:spLocks noChangeArrowheads="1"/>
                    </p:cNvSpPr>
                    <p:nvPr/>
                  </p:nvSpPr>
                  <p:spPr bwMode="auto">
                    <a:xfrm>
                      <a:off x="533400" y="439944"/>
                      <a:ext cx="416560" cy="154940"/>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spcBef>
                          <a:spcPts val="30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控制器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94" name="下箭头 125"/>
                    <p:cNvSpPr>
                      <a:spLocks noChangeArrowheads="1"/>
                    </p:cNvSpPr>
                    <p:nvPr/>
                  </p:nvSpPr>
                  <p:spPr bwMode="auto">
                    <a:xfrm>
                      <a:off x="176463" y="8021"/>
                      <a:ext cx="87630" cy="429260"/>
                    </a:xfrm>
                    <a:prstGeom prst="downArrow">
                      <a:avLst>
                        <a:gd name="adj1" fmla="val 50000"/>
                        <a:gd name="adj2" fmla="val 50006"/>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95" name="上箭头 127"/>
                    <p:cNvSpPr>
                      <a:spLocks noChangeArrowheads="1"/>
                    </p:cNvSpPr>
                    <p:nvPr/>
                  </p:nvSpPr>
                  <p:spPr bwMode="auto">
                    <a:xfrm>
                      <a:off x="296779" y="0"/>
                      <a:ext cx="86360" cy="438912"/>
                    </a:xfrm>
                    <a:prstGeom prst="upArrow">
                      <a:avLst>
                        <a:gd name="adj1" fmla="val 50000"/>
                        <a:gd name="adj2" fmla="val 50000"/>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322" name="矩形 123"/>
                    <p:cNvSpPr>
                      <a:spLocks noChangeArrowheads="1"/>
                    </p:cNvSpPr>
                    <p:nvPr/>
                  </p:nvSpPr>
                  <p:spPr bwMode="auto">
                    <a:xfrm>
                      <a:off x="368968" y="48126"/>
                      <a:ext cx="122936" cy="374904"/>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chemeClr val="accent3">
                              <a:lumMod val="75000"/>
                            </a:schemeClr>
                          </a:solidFill>
                          <a:effectLst/>
                          <a:latin typeface="方正姚体" pitchFamily="2" charset="-122"/>
                          <a:ea typeface="方正姚体" pitchFamily="2" charset="-122"/>
                        </a:rPr>
                        <a:t>存数据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323" name="矩形 123"/>
                    <p:cNvSpPr>
                      <a:spLocks noChangeArrowheads="1"/>
                    </p:cNvSpPr>
                    <p:nvPr/>
                  </p:nvSpPr>
                  <p:spPr bwMode="auto">
                    <a:xfrm>
                      <a:off x="48126" y="44116"/>
                      <a:ext cx="132080" cy="397510"/>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chemeClr val="accent3">
                              <a:lumMod val="75000"/>
                            </a:schemeClr>
                          </a:solidFill>
                          <a:effectLst/>
                          <a:latin typeface="方正姚体" pitchFamily="2" charset="-122"/>
                          <a:ea typeface="方正姚体" pitchFamily="2" charset="-122"/>
                        </a:rPr>
                        <a:t>取数据</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324" name="下箭头 125"/>
                    <p:cNvSpPr>
                      <a:spLocks noChangeArrowheads="1"/>
                    </p:cNvSpPr>
                    <p:nvPr/>
                  </p:nvSpPr>
                  <p:spPr bwMode="auto">
                    <a:xfrm>
                      <a:off x="625642" y="0"/>
                      <a:ext cx="87630" cy="429260"/>
                    </a:xfrm>
                    <a:prstGeom prst="downArrow">
                      <a:avLst>
                        <a:gd name="adj1" fmla="val 50000"/>
                        <a:gd name="adj2" fmla="val 50006"/>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325" name="矩形 123"/>
                    <p:cNvSpPr>
                      <a:spLocks noChangeArrowheads="1"/>
                    </p:cNvSpPr>
                    <p:nvPr/>
                  </p:nvSpPr>
                  <p:spPr bwMode="auto">
                    <a:xfrm>
                      <a:off x="814184" y="44116"/>
                      <a:ext cx="132080" cy="365760"/>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chemeClr val="accent3">
                              <a:lumMod val="75000"/>
                            </a:schemeClr>
                          </a:solidFill>
                          <a:effectLst/>
                          <a:latin typeface="方正姚体" pitchFamily="2" charset="-122"/>
                          <a:ea typeface="方正姚体" pitchFamily="2" charset="-122"/>
                        </a:rPr>
                        <a:t>地址</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96" name="Rectangle 39"/>
                    <p:cNvSpPr>
                      <a:spLocks noChangeArrowheads="1"/>
                    </p:cNvSpPr>
                    <p:nvPr/>
                  </p:nvSpPr>
                  <p:spPr bwMode="auto">
                    <a:xfrm>
                      <a:off x="978568" y="320842"/>
                      <a:ext cx="251436" cy="1280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0000"/>
                        </a:lnSpc>
                        <a:spcBef>
                          <a:spcPct val="0"/>
                        </a:spcBef>
                        <a:spcAft>
                          <a:spcPct val="0"/>
                        </a:spcAft>
                        <a:buClrTx/>
                        <a:buSzTx/>
                        <a:buFontTx/>
                        <a:buNone/>
                        <a:tabLst/>
                      </a:pPr>
                      <a:r>
                        <a:rPr kumimoji="1" lang="en-US" altLang="zh-CN" sz="1600" b="1" i="0" u="sng" strike="noStrike" cap="none" normalizeH="0" baseline="0" dirty="0" smtClean="0">
                          <a:ln>
                            <a:noFill/>
                          </a:ln>
                          <a:solidFill>
                            <a:srgbClr val="0000FF"/>
                          </a:solidFill>
                          <a:effectLst/>
                          <a:latin typeface="方正姚体" pitchFamily="2" charset="-122"/>
                          <a:ea typeface="方正姚体" pitchFamily="2" charset="-122"/>
                        </a:rPr>
                        <a:t>CPU</a:t>
                      </a: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134" name="矩形 123"/>
                    <p:cNvSpPr>
                      <a:spLocks noChangeArrowheads="1"/>
                    </p:cNvSpPr>
                    <p:nvPr/>
                  </p:nvSpPr>
                  <p:spPr bwMode="auto">
                    <a:xfrm>
                      <a:off x="523674" y="39441"/>
                      <a:ext cx="132080" cy="365760"/>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chemeClr val="accent3">
                              <a:lumMod val="75000"/>
                            </a:schemeClr>
                          </a:solidFill>
                          <a:effectLst/>
                          <a:latin typeface="方正姚体" pitchFamily="2" charset="-122"/>
                          <a:ea typeface="方正姚体" pitchFamily="2" charset="-122"/>
                        </a:rPr>
                        <a:t>取指令</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139" name="上箭头 127"/>
                    <p:cNvSpPr>
                      <a:spLocks noChangeArrowheads="1"/>
                    </p:cNvSpPr>
                    <p:nvPr/>
                  </p:nvSpPr>
                  <p:spPr bwMode="auto">
                    <a:xfrm>
                      <a:off x="711901" y="-3852"/>
                      <a:ext cx="88801" cy="421084"/>
                    </a:xfrm>
                    <a:prstGeom prst="upArrow">
                      <a:avLst>
                        <a:gd name="adj1" fmla="val 50000"/>
                        <a:gd name="adj2" fmla="val 49987"/>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grpSp>
            </p:grpSp>
            <p:sp>
              <p:nvSpPr>
                <p:cNvPr id="97" name="Rectangle 48"/>
                <p:cNvSpPr>
                  <a:spLocks noChangeArrowheads="1"/>
                </p:cNvSpPr>
                <p:nvPr/>
              </p:nvSpPr>
              <p:spPr bwMode="auto">
                <a:xfrm>
                  <a:off x="749969" y="385011"/>
                  <a:ext cx="1369412" cy="1159033"/>
                </a:xfrm>
                <a:prstGeom prst="rect">
                  <a:avLst/>
                </a:prstGeom>
                <a:noFill/>
                <a:ln w="12700">
                  <a:solidFill>
                    <a:srgbClr val="0000FF"/>
                  </a:solidFill>
                  <a:prstDash val="dashDot"/>
                  <a:miter lim="800000"/>
                  <a:headEnd/>
                  <a:tailEnd/>
                </a:ln>
              </p:spPr>
              <p:txBody>
                <a:bodyPr vert="horz" wrap="square" lIns="91440" tIns="45720" rIns="91440" bIns="45720" numCol="1" anchor="t"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grpSp>
              <p:nvGrpSpPr>
                <p:cNvPr id="104" name="组合 104"/>
                <p:cNvGrpSpPr>
                  <a:grpSpLocks/>
                </p:cNvGrpSpPr>
                <p:nvPr/>
              </p:nvGrpSpPr>
              <p:grpSpPr bwMode="auto">
                <a:xfrm>
                  <a:off x="0" y="501316"/>
                  <a:ext cx="2913313" cy="207812"/>
                  <a:chOff x="0" y="0"/>
                  <a:chExt cx="2913313" cy="207812"/>
                </a:xfrm>
              </p:grpSpPr>
              <p:sp>
                <p:nvSpPr>
                  <p:cNvPr id="107" name="矩形 107"/>
                  <p:cNvSpPr>
                    <a:spLocks noChangeArrowheads="1"/>
                  </p:cNvSpPr>
                  <p:nvPr/>
                </p:nvSpPr>
                <p:spPr bwMode="auto">
                  <a:xfrm>
                    <a:off x="0" y="0"/>
                    <a:ext cx="603250" cy="191770"/>
                  </a:xfrm>
                  <a:prstGeom prst="rect">
                    <a:avLst/>
                  </a:prstGeom>
                  <a:noFill/>
                  <a:ln w="12700" cmpd="dbl"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输入设备</a:t>
                    </a: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45" name="矩形 45"/>
                  <p:cNvSpPr>
                    <a:spLocks noChangeArrowheads="1"/>
                  </p:cNvSpPr>
                  <p:nvPr/>
                </p:nvSpPr>
                <p:spPr bwMode="auto">
                  <a:xfrm>
                    <a:off x="2310063" y="16042"/>
                    <a:ext cx="603250" cy="191770"/>
                  </a:xfrm>
                  <a:prstGeom prst="rect">
                    <a:avLst/>
                  </a:prstGeom>
                  <a:noFill/>
                  <a:ln w="12700" cmpd="dbl"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300"/>
                      </a:spcBef>
                      <a:spcAft>
                        <a:spcPct val="0"/>
                      </a:spcAft>
                      <a:buClrTx/>
                      <a:buSzTx/>
                      <a:buFontTx/>
                      <a:buNone/>
                      <a:tabLst/>
                    </a:pPr>
                    <a:r>
                      <a:rPr kumimoji="1" lang="zh-CN" altLang="en-US" sz="1800" b="1" i="0" u="none" strike="noStrike" cap="none" normalizeH="0" baseline="0" smtClean="0">
                        <a:ln>
                          <a:noFill/>
                        </a:ln>
                        <a:solidFill>
                          <a:schemeClr val="accent3">
                            <a:lumMod val="75000"/>
                          </a:schemeClr>
                        </a:solidFill>
                        <a:effectLst/>
                        <a:latin typeface="方正姚体" pitchFamily="2" charset="-122"/>
                        <a:ea typeface="方正姚体" pitchFamily="2" charset="-122"/>
                      </a:rPr>
                      <a:t>输出设备</a:t>
                    </a:r>
                    <a:endParaRPr kumimoji="1" lang="zh-CN" sz="1800" b="1" i="0" u="none" strike="noStrike" cap="none" normalizeH="0" baseline="0" smtClean="0">
                      <a:ln>
                        <a:noFill/>
                      </a:ln>
                      <a:solidFill>
                        <a:schemeClr val="accent3">
                          <a:lumMod val="75000"/>
                        </a:schemeClr>
                      </a:solidFill>
                      <a:effectLst/>
                      <a:latin typeface="方正姚体" pitchFamily="2" charset="-122"/>
                      <a:ea typeface="方正姚体" pitchFamily="2" charset="-122"/>
                    </a:endParaRPr>
                  </a:p>
                </p:txBody>
              </p:sp>
              <p:sp>
                <p:nvSpPr>
                  <p:cNvPr id="86" name="Rectangle 47"/>
                  <p:cNvSpPr>
                    <a:spLocks noChangeArrowheads="1"/>
                  </p:cNvSpPr>
                  <p:nvPr/>
                </p:nvSpPr>
                <p:spPr bwMode="auto">
                  <a:xfrm>
                    <a:off x="1006642" y="14090"/>
                    <a:ext cx="669290" cy="172935"/>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spcBef>
                        <a:spcPts val="0"/>
                      </a:spcBef>
                      <a:spcAft>
                        <a:spcPct val="0"/>
                      </a:spcAft>
                      <a:buClrTx/>
                      <a:buSzTx/>
                      <a:buFontTx/>
                      <a:buNone/>
                      <a:tabLst/>
                    </a:pPr>
                    <a:r>
                      <a:rPr kumimoji="1" lang="zh-CN" altLang="en-US"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rPr>
                      <a:t>内存储器</a:t>
                    </a:r>
                    <a:endParaRPr kumimoji="1" lang="zh-CN" sz="1800" b="1" i="0" u="none" strike="noStrike" cap="none" normalizeH="0" baseline="0" dirty="0" smtClean="0">
                      <a:ln>
                        <a:noFill/>
                      </a:ln>
                      <a:solidFill>
                        <a:schemeClr val="accent3">
                          <a:lumMod val="75000"/>
                        </a:schemeClr>
                      </a:solidFill>
                      <a:effectLst/>
                      <a:latin typeface="方正姚体" pitchFamily="2" charset="-122"/>
                      <a:ea typeface="方正姚体" pitchFamily="2" charset="-122"/>
                    </a:endParaRPr>
                  </a:p>
                </p:txBody>
              </p:sp>
              <p:sp>
                <p:nvSpPr>
                  <p:cNvPr id="100" name="右箭头 130"/>
                  <p:cNvSpPr>
                    <a:spLocks noChangeArrowheads="1"/>
                  </p:cNvSpPr>
                  <p:nvPr/>
                </p:nvSpPr>
                <p:spPr bwMode="auto">
                  <a:xfrm>
                    <a:off x="1672390" y="56147"/>
                    <a:ext cx="635887" cy="95250"/>
                  </a:xfrm>
                  <a:prstGeom prst="rightArrow">
                    <a:avLst>
                      <a:gd name="adj1" fmla="val 50000"/>
                      <a:gd name="adj2" fmla="val 50008"/>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sp>
                <p:nvSpPr>
                  <p:cNvPr id="101" name="右箭头 130"/>
                  <p:cNvSpPr>
                    <a:spLocks noChangeArrowheads="1"/>
                  </p:cNvSpPr>
                  <p:nvPr/>
                </p:nvSpPr>
                <p:spPr bwMode="auto">
                  <a:xfrm>
                    <a:off x="605590" y="56147"/>
                    <a:ext cx="403225" cy="95250"/>
                  </a:xfrm>
                  <a:prstGeom prst="rightArrow">
                    <a:avLst>
                      <a:gd name="adj1" fmla="val 50000"/>
                      <a:gd name="adj2" fmla="val 49996"/>
                    </a:avLst>
                  </a:prstGeom>
                  <a:noFill/>
                  <a:ln w="635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b="1">
                      <a:solidFill>
                        <a:schemeClr val="accent3">
                          <a:lumMod val="75000"/>
                        </a:schemeClr>
                      </a:solidFill>
                      <a:latin typeface="方正姚体" pitchFamily="2" charset="-122"/>
                      <a:ea typeface="方正姚体" pitchFamily="2" charset="-122"/>
                    </a:endParaRPr>
                  </a:p>
                </p:txBody>
              </p:sp>
            </p:grpSp>
          </p:grpSp>
        </p:grpSp>
      </p:grpSp>
      <p:sp>
        <p:nvSpPr>
          <p:cNvPr id="54" name="线形标注 1 53"/>
          <p:cNvSpPr/>
          <p:nvPr/>
        </p:nvSpPr>
        <p:spPr bwMode="auto">
          <a:xfrm>
            <a:off x="5940152" y="2204864"/>
            <a:ext cx="3024336" cy="1008112"/>
          </a:xfrm>
          <a:prstGeom prst="borderCallout1">
            <a:avLst>
              <a:gd name="adj1" fmla="val 11089"/>
              <a:gd name="adj2" fmla="val -580"/>
              <a:gd name="adj3" fmla="val 28226"/>
              <a:gd name="adj4" fmla="val -14688"/>
            </a:avLst>
          </a:prstGeom>
          <a:solidFill>
            <a:srgbClr val="FFFFCC"/>
          </a:solidFill>
          <a:ln w="9525" cap="flat" cmpd="sng" algn="ctr">
            <a:solidFill>
              <a:schemeClr val="accent4">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FF"/>
                </a:solidFill>
                <a:effectLst/>
                <a:latin typeface="方正姚体" pitchFamily="2" charset="-122"/>
                <a:ea typeface="方正姚体" pitchFamily="2" charset="-122"/>
              </a:rPr>
              <a:t>实现“程序内存”，进而实现自动计算</a:t>
            </a:r>
          </a:p>
        </p:txBody>
      </p:sp>
      <p:sp>
        <p:nvSpPr>
          <p:cNvPr id="55" name="线形标注 1 54"/>
          <p:cNvSpPr/>
          <p:nvPr/>
        </p:nvSpPr>
        <p:spPr bwMode="auto">
          <a:xfrm>
            <a:off x="5796136" y="5949280"/>
            <a:ext cx="3347864" cy="908720"/>
          </a:xfrm>
          <a:prstGeom prst="borderCallout1">
            <a:avLst>
              <a:gd name="adj1" fmla="val 11089"/>
              <a:gd name="adj2" fmla="val -580"/>
              <a:gd name="adj3" fmla="val -104651"/>
              <a:gd name="adj4" fmla="val -15038"/>
            </a:avLst>
          </a:prstGeom>
          <a:solidFill>
            <a:srgbClr val="FFFFCC"/>
          </a:solidFill>
          <a:ln w="9525" cap="flat" cmpd="sng" algn="ctr">
            <a:solidFill>
              <a:schemeClr val="accent4">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FF"/>
                </a:solidFill>
                <a:effectLst/>
                <a:latin typeface="方正姚体" pitchFamily="2" charset="-122"/>
                <a:ea typeface="方正姚体" pitchFamily="2" charset="-122"/>
              </a:rPr>
              <a:t>是计算机系统的核心，控制计算机的全部动作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179512" y="692696"/>
            <a:ext cx="8784976" cy="4339650"/>
          </a:xfrm>
          <a:prstGeom prst="rect">
            <a:avLst/>
          </a:prstGeom>
          <a:noFill/>
        </p:spPr>
        <p:txBody>
          <a:bodyPr wrap="square" rtlCol="0">
            <a:spAutoFit/>
          </a:bodyPr>
          <a:lstStyle/>
          <a:p>
            <a:pPr eaLnBrk="1" hangingPunct="1">
              <a:spcBef>
                <a:spcPts val="600"/>
              </a:spcBef>
              <a:spcAft>
                <a:spcPts val="600"/>
              </a:spcAft>
            </a:pPr>
            <a:r>
              <a:rPr lang="en-US" altLang="zh-CN" b="1" dirty="0" smtClean="0">
                <a:solidFill>
                  <a:srgbClr val="0000FF"/>
                </a:solidFill>
                <a:latin typeface="华文楷体" pitchFamily="2" charset="-122"/>
                <a:ea typeface="华文楷体" pitchFamily="2" charset="-122"/>
              </a:rPr>
              <a:t>1</a:t>
            </a:r>
            <a:r>
              <a:rPr lang="zh-CN" altLang="en-US" b="1" dirty="0" smtClean="0">
                <a:solidFill>
                  <a:srgbClr val="0000FF"/>
                </a:solidFill>
                <a:latin typeface="华文楷体" pitchFamily="2" charset="-122"/>
                <a:ea typeface="华文楷体" pitchFamily="2" charset="-122"/>
              </a:rPr>
              <a:t>、主存储器（主存</a:t>
            </a:r>
            <a:r>
              <a:rPr lang="en-US" altLang="zh-CN" b="1" dirty="0" smtClean="0">
                <a:solidFill>
                  <a:srgbClr val="0000FF"/>
                </a:solidFill>
                <a:latin typeface="华文楷体" pitchFamily="2" charset="-122"/>
                <a:ea typeface="华文楷体" pitchFamily="2" charset="-122"/>
              </a:rPr>
              <a:t>/</a:t>
            </a:r>
            <a:r>
              <a:rPr lang="zh-CN" altLang="en-US" b="1" dirty="0" smtClean="0">
                <a:solidFill>
                  <a:srgbClr val="0000FF"/>
                </a:solidFill>
                <a:latin typeface="华文楷体" pitchFamily="2" charset="-122"/>
                <a:ea typeface="华文楷体" pitchFamily="2" charset="-122"/>
              </a:rPr>
              <a:t>内存）</a:t>
            </a:r>
            <a:endParaRPr lang="en-US" altLang="zh-CN" b="1" dirty="0" smtClean="0">
              <a:solidFill>
                <a:srgbClr val="0000FF"/>
              </a:solidFill>
              <a:latin typeface="华文楷体" pitchFamily="2" charset="-122"/>
              <a:ea typeface="华文楷体" pitchFamily="2" charset="-122"/>
            </a:endParaRPr>
          </a:p>
          <a:p>
            <a:pPr marL="0" lvl="1" eaLnBrk="1" hangingPunct="1">
              <a:spcBef>
                <a:spcPts val="600"/>
              </a:spcBef>
              <a:spcAft>
                <a:spcPts val="600"/>
              </a:spcAft>
            </a:pPr>
            <a:r>
              <a:rPr lang="zh-CN" altLang="en-US" b="1" dirty="0" smtClean="0">
                <a:solidFill>
                  <a:srgbClr val="C00000"/>
                </a:solidFill>
                <a:latin typeface="华文楷体" pitchFamily="2" charset="-122"/>
                <a:ea typeface="华文楷体" pitchFamily="2" charset="-122"/>
              </a:rPr>
              <a:t>      主存的存取</a:t>
            </a:r>
            <a:r>
              <a:rPr lang="zh-CN" altLang="en-US" b="1" dirty="0">
                <a:solidFill>
                  <a:srgbClr val="C00000"/>
                </a:solidFill>
                <a:latin typeface="华文楷体" pitchFamily="2" charset="-122"/>
                <a:ea typeface="华文楷体" pitchFamily="2" charset="-122"/>
              </a:rPr>
              <a:t>速度直接影响计算机的整体运行速度</a:t>
            </a:r>
            <a:r>
              <a:rPr lang="zh-CN" altLang="en-US" b="1" dirty="0">
                <a:latin typeface="华文楷体" pitchFamily="2" charset="-122"/>
                <a:ea typeface="华文楷体" pitchFamily="2" charset="-122"/>
              </a:rPr>
              <a:t>，所以，在计算机的设计和制造上，主存储器和运算器、控制器是统一体，它们都采用同类电子材料制成</a:t>
            </a:r>
            <a:r>
              <a:rPr lang="zh-CN" altLang="en-US" b="1" dirty="0" smtClean="0">
                <a:latin typeface="华文楷体" pitchFamily="2" charset="-122"/>
                <a:ea typeface="华文楷体" pitchFamily="2" charset="-122"/>
              </a:rPr>
              <a:t>。</a:t>
            </a:r>
            <a:endParaRPr lang="en-US" altLang="zh-CN" b="1" dirty="0" smtClean="0">
              <a:latin typeface="华文楷体" pitchFamily="2" charset="-122"/>
              <a:ea typeface="华文楷体" pitchFamily="2" charset="-122"/>
            </a:endParaRPr>
          </a:p>
          <a:p>
            <a:pPr marL="0" lvl="1" eaLnBrk="1" hangingPunct="1">
              <a:spcBef>
                <a:spcPts val="600"/>
              </a:spcBef>
              <a:spcAft>
                <a:spcPts val="600"/>
              </a:spcAft>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通常</a:t>
            </a:r>
            <a:r>
              <a:rPr lang="zh-CN" altLang="en-US" b="1" dirty="0">
                <a:latin typeface="华文楷体" pitchFamily="2" charset="-122"/>
                <a:ea typeface="华文楷体" pitchFamily="2" charset="-122"/>
              </a:rPr>
              <a:t>，根据运算器、控制器、主存储器这三大部分在计算机中的位置以及所起的重要作用，将其称为计算机的</a:t>
            </a:r>
            <a:r>
              <a:rPr lang="zh-CN" altLang="en-US" b="1" dirty="0" smtClean="0">
                <a:latin typeface="华文楷体" pitchFamily="2" charset="-122"/>
                <a:ea typeface="华文楷体" pitchFamily="2" charset="-122"/>
              </a:rPr>
              <a:t>“主机”。</a:t>
            </a:r>
            <a:endParaRPr lang="en-US" altLang="zh-CN"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179512" y="692696"/>
            <a:ext cx="8784976" cy="5601533"/>
          </a:xfrm>
          <a:prstGeom prst="rect">
            <a:avLst/>
          </a:prstGeom>
          <a:noFill/>
        </p:spPr>
        <p:txBody>
          <a:bodyPr wrap="square" rtlCol="0">
            <a:spAutoFit/>
          </a:bodyPr>
          <a:lstStyle/>
          <a:p>
            <a:pPr marL="0" lvl="1" eaLnBrk="1" hangingPunct="1">
              <a:spcBef>
                <a:spcPts val="600"/>
              </a:spcBef>
              <a:spcAft>
                <a:spcPts val="600"/>
              </a:spcAft>
            </a:pPr>
            <a:r>
              <a:rPr lang="zh-CN" altLang="en-US" sz="2800" b="1" dirty="0" smtClean="0">
                <a:latin typeface="华文楷体" pitchFamily="2" charset="-122"/>
                <a:ea typeface="华文楷体" pitchFamily="2" charset="-122"/>
              </a:rPr>
              <a:t>内存</a:t>
            </a:r>
            <a:r>
              <a:rPr lang="zh-CN" altLang="en-US" sz="2800" b="1" dirty="0">
                <a:latin typeface="华文楷体" pitchFamily="2" charset="-122"/>
                <a:ea typeface="华文楷体" pitchFamily="2" charset="-122"/>
              </a:rPr>
              <a:t>按信息的存取方式分为两种：</a:t>
            </a:r>
            <a:r>
              <a:rPr lang="en-US" sz="2800" b="1" dirty="0">
                <a:solidFill>
                  <a:srgbClr val="C00000"/>
                </a:solidFill>
                <a:latin typeface="华文楷体" pitchFamily="2" charset="-122"/>
                <a:ea typeface="华文楷体" pitchFamily="2" charset="-122"/>
              </a:rPr>
              <a:t>ROM</a:t>
            </a:r>
            <a:r>
              <a:rPr lang="zh-CN" altLang="en-US" sz="2800" b="1" dirty="0">
                <a:solidFill>
                  <a:srgbClr val="C00000"/>
                </a:solidFill>
                <a:latin typeface="华文楷体" pitchFamily="2" charset="-122"/>
                <a:ea typeface="华文楷体" pitchFamily="2" charset="-122"/>
              </a:rPr>
              <a:t>和</a:t>
            </a:r>
            <a:r>
              <a:rPr lang="en-US" sz="2800" b="1" dirty="0">
                <a:solidFill>
                  <a:srgbClr val="C00000"/>
                </a:solidFill>
                <a:latin typeface="华文楷体" pitchFamily="2" charset="-122"/>
                <a:ea typeface="华文楷体" pitchFamily="2" charset="-122"/>
              </a:rPr>
              <a:t>RAM</a:t>
            </a:r>
            <a:r>
              <a:rPr lang="zh-CN" altLang="en-US" sz="2800" b="1" dirty="0" smtClean="0">
                <a:solidFill>
                  <a:srgbClr val="C00000"/>
                </a:solidFill>
                <a:latin typeface="华文楷体" pitchFamily="2" charset="-122"/>
                <a:ea typeface="华文楷体" pitchFamily="2" charset="-122"/>
              </a:rPr>
              <a:t>。   </a:t>
            </a:r>
            <a:endParaRPr lang="en-US" altLang="zh-CN" sz="2800" b="1" dirty="0" smtClean="0">
              <a:solidFill>
                <a:srgbClr val="C00000"/>
              </a:solidFill>
              <a:latin typeface="华文楷体" pitchFamily="2" charset="-122"/>
              <a:ea typeface="华文楷体" pitchFamily="2" charset="-122"/>
            </a:endParaRPr>
          </a:p>
          <a:p>
            <a:pPr marL="0" lvl="1" eaLnBrk="1" hangingPunct="1">
              <a:spcBef>
                <a:spcPts val="600"/>
              </a:spcBef>
              <a:spcAft>
                <a:spcPts val="600"/>
              </a:spcAft>
              <a:buClr>
                <a:srgbClr val="0000FF"/>
              </a:buClr>
              <a:buFont typeface="Wingdings" pitchFamily="2" charset="2"/>
              <a:buChar char="Ø"/>
            </a:pPr>
            <a:r>
              <a:rPr lang="en-US" sz="2800" b="1" dirty="0" smtClean="0">
                <a:solidFill>
                  <a:schemeClr val="accent1">
                    <a:lumMod val="75000"/>
                  </a:schemeClr>
                </a:solidFill>
                <a:latin typeface="华文楷体" pitchFamily="2" charset="-122"/>
                <a:ea typeface="华文楷体" pitchFamily="2" charset="-122"/>
              </a:rPr>
              <a:t>ROM</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Read </a:t>
            </a:r>
            <a:r>
              <a:rPr lang="en-US" sz="2800" b="1" dirty="0">
                <a:latin typeface="华文楷体" pitchFamily="2" charset="-122"/>
                <a:ea typeface="华文楷体" pitchFamily="2" charset="-122"/>
              </a:rPr>
              <a:t>Only Memory</a:t>
            </a:r>
            <a:r>
              <a:rPr lang="zh-CN" altLang="en-US" sz="2800" b="1" dirty="0">
                <a:latin typeface="华文楷体" pitchFamily="2" charset="-122"/>
                <a:ea typeface="华文楷体" pitchFamily="2" charset="-122"/>
              </a:rPr>
              <a:t>，简称</a:t>
            </a:r>
            <a:r>
              <a:rPr lang="en-US" sz="2800" b="1" dirty="0" smtClean="0">
                <a:latin typeface="华文楷体" pitchFamily="2" charset="-122"/>
                <a:ea typeface="华文楷体" pitchFamily="2" charset="-122"/>
              </a:rPr>
              <a:t>ROM</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只读存储器</a:t>
            </a:r>
            <a:r>
              <a:rPr lang="zh-CN" altLang="en-US" sz="2800" b="1" dirty="0" smtClean="0">
                <a:latin typeface="华文楷体" pitchFamily="2" charset="-122"/>
                <a:ea typeface="华文楷体" pitchFamily="2" charset="-122"/>
              </a:rPr>
              <a:t>，信息一旦</a:t>
            </a:r>
            <a:r>
              <a:rPr lang="zh-CN" altLang="en-US" sz="2800" b="1" dirty="0">
                <a:latin typeface="华文楷体" pitchFamily="2" charset="-122"/>
                <a:ea typeface="华文楷体" pitchFamily="2" charset="-122"/>
              </a:rPr>
              <a:t>写入就不能</a:t>
            </a:r>
            <a:r>
              <a:rPr lang="zh-CN" altLang="en-US" sz="2800" b="1" dirty="0" smtClean="0">
                <a:latin typeface="华文楷体" pitchFamily="2" charset="-122"/>
                <a:ea typeface="华文楷体" pitchFamily="2" charset="-122"/>
              </a:rPr>
              <a:t>更改。</a:t>
            </a:r>
            <a:r>
              <a:rPr lang="en-US" sz="2800" b="1" dirty="0">
                <a:latin typeface="华文楷体" pitchFamily="2" charset="-122"/>
                <a:ea typeface="华文楷体" pitchFamily="2" charset="-122"/>
              </a:rPr>
              <a:t>ROM</a:t>
            </a:r>
            <a:r>
              <a:rPr lang="zh-CN" altLang="en-US" sz="2800" b="1" dirty="0">
                <a:latin typeface="华文楷体" pitchFamily="2" charset="-122"/>
                <a:ea typeface="华文楷体" pitchFamily="2" charset="-122"/>
              </a:rPr>
              <a:t>的主要作用是完成对计算机的启动、自检、各功能模块的初始化、系统引导等重要功能，只</a:t>
            </a:r>
            <a:r>
              <a:rPr lang="zh-CN" altLang="en-US" sz="2800" b="1" dirty="0" smtClean="0">
                <a:latin typeface="华文楷体" pitchFamily="2" charset="-122"/>
                <a:ea typeface="华文楷体" pitchFamily="2" charset="-122"/>
              </a:rPr>
              <a:t>占内存很</a:t>
            </a:r>
            <a:r>
              <a:rPr lang="zh-CN" altLang="en-US" sz="2800" b="1" dirty="0">
                <a:latin typeface="华文楷体" pitchFamily="2" charset="-122"/>
                <a:ea typeface="华文楷体" pitchFamily="2" charset="-122"/>
              </a:rPr>
              <a:t>小的一部分</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457200" lvl="2" eaLnBrk="1" hangingPunct="1">
              <a:spcBef>
                <a:spcPts val="600"/>
              </a:spcBef>
              <a:spcAft>
                <a:spcPts val="600"/>
              </a:spcAft>
              <a:buClr>
                <a:srgbClr val="7030A0"/>
              </a:buClr>
              <a:buFont typeface="Wingdings" pitchFamily="2" charset="2"/>
              <a:buChar char="ü"/>
            </a:pPr>
            <a:r>
              <a:rPr lang="en-US" altLang="zh-CN" sz="2800" b="1" dirty="0" smtClean="0">
                <a:solidFill>
                  <a:srgbClr val="7030A0"/>
                </a:solidFill>
                <a:latin typeface="华文楷体" pitchFamily="2" charset="-122"/>
                <a:ea typeface="华文楷体" pitchFamily="2" charset="-122"/>
              </a:rPr>
              <a:t>EPROM</a:t>
            </a:r>
            <a:r>
              <a:rPr lang="zh-CN" altLang="en-US" sz="2800" b="1" dirty="0" smtClean="0">
                <a:solidFill>
                  <a:srgbClr val="7030A0"/>
                </a:solidFill>
                <a:latin typeface="华文楷体" pitchFamily="2" charset="-122"/>
                <a:ea typeface="华文楷体" pitchFamily="2" charset="-122"/>
              </a:rPr>
              <a:t>：可擦除可编程只读存储器（紫外线擦除）</a:t>
            </a:r>
            <a:endParaRPr lang="en-US" altLang="zh-CN" sz="2800" b="1" dirty="0" smtClean="0">
              <a:solidFill>
                <a:srgbClr val="7030A0"/>
              </a:solidFill>
              <a:latin typeface="华文楷体" pitchFamily="2" charset="-122"/>
              <a:ea typeface="华文楷体" pitchFamily="2" charset="-122"/>
            </a:endParaRPr>
          </a:p>
          <a:p>
            <a:pPr marL="457200" lvl="2" eaLnBrk="1" hangingPunct="1">
              <a:spcBef>
                <a:spcPts val="600"/>
              </a:spcBef>
              <a:spcAft>
                <a:spcPts val="600"/>
              </a:spcAft>
              <a:buClr>
                <a:srgbClr val="7030A0"/>
              </a:buClr>
              <a:buFont typeface="Wingdings" pitchFamily="2" charset="2"/>
              <a:buChar char="ü"/>
            </a:pPr>
            <a:r>
              <a:rPr lang="en-US" altLang="zh-CN" sz="2800" b="1" dirty="0" smtClean="0">
                <a:solidFill>
                  <a:srgbClr val="7030A0"/>
                </a:solidFill>
                <a:latin typeface="华文楷体" pitchFamily="2" charset="-122"/>
                <a:ea typeface="华文楷体" pitchFamily="2" charset="-122"/>
              </a:rPr>
              <a:t>EEPROM</a:t>
            </a:r>
            <a:r>
              <a:rPr lang="zh-CN" altLang="en-US" sz="2800" b="1" dirty="0" smtClean="0">
                <a:solidFill>
                  <a:srgbClr val="7030A0"/>
                </a:solidFill>
                <a:latin typeface="华文楷体" pitchFamily="2" charset="-122"/>
                <a:ea typeface="华文楷体" pitchFamily="2" charset="-122"/>
              </a:rPr>
              <a:t>：电擦除只读存储器</a:t>
            </a:r>
            <a:endParaRPr lang="en-US" altLang="zh-CN" sz="2800" b="1" dirty="0" smtClean="0">
              <a:solidFill>
                <a:srgbClr val="7030A0"/>
              </a:solidFill>
              <a:latin typeface="华文楷体" pitchFamily="2" charset="-122"/>
              <a:ea typeface="华文楷体" pitchFamily="2" charset="-122"/>
            </a:endParaRPr>
          </a:p>
          <a:p>
            <a:pPr marL="0" lvl="1" eaLnBrk="1" hangingPunct="1">
              <a:spcBef>
                <a:spcPts val="600"/>
              </a:spcBef>
              <a:spcAft>
                <a:spcPts val="600"/>
              </a:spcAft>
              <a:buClr>
                <a:srgbClr val="0000FF"/>
              </a:buClr>
              <a:buFont typeface="Wingdings" pitchFamily="2" charset="2"/>
              <a:buChar char="Ø"/>
            </a:pPr>
            <a:r>
              <a:rPr lang="en-US" sz="2800" b="1" dirty="0" smtClean="0">
                <a:solidFill>
                  <a:schemeClr val="accent1">
                    <a:lumMod val="75000"/>
                  </a:schemeClr>
                </a:solidFill>
                <a:latin typeface="华文楷体" pitchFamily="2" charset="-122"/>
                <a:ea typeface="华文楷体" pitchFamily="2" charset="-122"/>
              </a:rPr>
              <a:t>RAM</a:t>
            </a:r>
            <a:r>
              <a:rPr lang="en-US"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Random </a:t>
            </a:r>
            <a:r>
              <a:rPr lang="en-US" sz="2800" b="1" dirty="0">
                <a:latin typeface="华文楷体" pitchFamily="2" charset="-122"/>
                <a:ea typeface="华文楷体" pitchFamily="2" charset="-122"/>
              </a:rPr>
              <a:t>Access Memory</a:t>
            </a:r>
            <a:r>
              <a:rPr lang="zh-CN" altLang="en-US" sz="2800" b="1" dirty="0">
                <a:latin typeface="华文楷体" pitchFamily="2" charset="-122"/>
                <a:ea typeface="华文楷体" pitchFamily="2" charset="-122"/>
              </a:rPr>
              <a:t>，简称</a:t>
            </a:r>
            <a:r>
              <a:rPr lang="en-US" sz="2800" b="1" dirty="0" smtClean="0">
                <a:latin typeface="华文楷体" pitchFamily="2" charset="-122"/>
                <a:ea typeface="华文楷体" pitchFamily="2" charset="-122"/>
              </a:rPr>
              <a:t>RAM</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随机存储器</a:t>
            </a:r>
            <a:r>
              <a:rPr lang="zh-CN" altLang="en-US" sz="2800" b="1" dirty="0" smtClean="0">
                <a:latin typeface="华文楷体" pitchFamily="2" charset="-122"/>
                <a:ea typeface="华文楷体" pitchFamily="2" charset="-122"/>
              </a:rPr>
              <a:t>，是内存的主体。需要</a:t>
            </a:r>
            <a:r>
              <a:rPr lang="zh-CN" altLang="en-US" sz="2800" b="1" dirty="0">
                <a:latin typeface="华文楷体" pitchFamily="2" charset="-122"/>
                <a:ea typeface="华文楷体" pitchFamily="2" charset="-122"/>
              </a:rPr>
              <a:t>电源的支持，一旦切断电源，其中的所有数据立即完全消失</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spcAft>
                <a:spcPts val="600"/>
              </a:spcAft>
              <a:buClr>
                <a:srgbClr val="0000FF"/>
              </a:buClr>
            </a:pP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Rectangle 2"/>
          <p:cNvSpPr>
            <a:spLocks noChangeArrowheads="1"/>
          </p:cNvSpPr>
          <p:nvPr/>
        </p:nvSpPr>
        <p:spPr bwMode="auto">
          <a:xfrm>
            <a:off x="-142908" y="71438"/>
            <a:ext cx="9286908"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  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sp>
        <p:nvSpPr>
          <p:cNvPr id="7" name="Rectangle 2"/>
          <p:cNvSpPr>
            <a:spLocks noChangeArrowheads="1"/>
          </p:cNvSpPr>
          <p:nvPr/>
        </p:nvSpPr>
        <p:spPr bwMode="auto">
          <a:xfrm>
            <a:off x="684213" y="762000"/>
            <a:ext cx="6500812" cy="679450"/>
          </a:xfrm>
          <a:prstGeom prst="rect">
            <a:avLst/>
          </a:prstGeom>
          <a:noFill/>
          <a:ln w="9525">
            <a:noFill/>
            <a:miter lim="800000"/>
            <a:headEnd/>
            <a:tailEnd/>
          </a:ln>
        </p:spPr>
        <p:txBody>
          <a:bodyPr anchor="ctr"/>
          <a:lstStyle/>
          <a:p>
            <a:pPr eaLnBrk="1" hangingPunct="1">
              <a:lnSpc>
                <a:spcPct val="130000"/>
              </a:lnSpc>
            </a:pPr>
            <a:r>
              <a:rPr lang="zh-CN" altLang="en-US" dirty="0">
                <a:solidFill>
                  <a:srgbClr val="CC33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本章要点：</a:t>
            </a:r>
            <a:endParaRPr lang="en-US" altLang="zh-CN" dirty="0">
              <a:solidFill>
                <a:srgbClr val="CC33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8" name="矩形 7"/>
          <p:cNvSpPr/>
          <p:nvPr/>
        </p:nvSpPr>
        <p:spPr bwMode="auto">
          <a:xfrm>
            <a:off x="983010" y="1556792"/>
            <a:ext cx="7549430" cy="4536504"/>
          </a:xfrm>
          <a:prstGeom prst="rect">
            <a:avLst/>
          </a:prstGeom>
          <a:solidFill>
            <a:srgbClr val="FFFFCC"/>
          </a:solidFill>
          <a:ln w="9525" cap="flat" cmpd="sng" algn="ctr">
            <a:solidFill>
              <a:srgbClr val="00FF00"/>
            </a:solidFill>
            <a:prstDash val="solid"/>
            <a:round/>
            <a:headEnd type="none" w="med" len="med"/>
            <a:tailEnd type="none" w="med" len="med"/>
          </a:ln>
          <a:effectLst>
            <a:outerShdw blurRad="50800" dist="38100" dir="18900000" algn="bl" rotWithShape="0">
              <a:prstClr val="black">
                <a:alpha val="40000"/>
              </a:prstClr>
            </a:outerShdw>
            <a:softEdge rad="127000"/>
          </a:effectLst>
        </p:spPr>
        <p:txBody>
          <a:bodyPr wrap="none" lIns="360000" tIns="46800" rIns="90000" bIns="46800" anchor="ctr"/>
          <a:lstStyle/>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计算机的起源及发展</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冯</a:t>
            </a:r>
            <a:r>
              <a:rPr lang="en-US" altLang="zh-CN" b="1" dirty="0" smtClean="0">
                <a:latin typeface="+mj-ea"/>
                <a:ea typeface="+mj-ea"/>
                <a:cs typeface="Times New Roman" pitchFamily="18" charset="0"/>
              </a:rPr>
              <a:t>.</a:t>
            </a:r>
            <a:r>
              <a:rPr lang="zh-CN" altLang="en-US" b="1" dirty="0" smtClean="0">
                <a:latin typeface="+mj-ea"/>
                <a:ea typeface="+mj-ea"/>
                <a:cs typeface="Times New Roman" pitchFamily="18" charset="0"/>
              </a:rPr>
              <a:t>诺依曼型计算机的基本组成</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现代计算机的基本工作原理</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以总线为数据通道的微机体系结构</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微型计算机的多级存储体系</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外设及其通信接口</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并行计算机体系结构</a:t>
            </a:r>
            <a:endParaRPr lang="en-US" altLang="zh-CN" b="1" dirty="0">
              <a:latin typeface="+mj-ea"/>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500"/>
                                        <p:tgtEl>
                                          <p:spTgt spid="11"/>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edg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1" name="Rectangle 3"/>
          <p:cNvSpPr>
            <a:spLocks noGrp="1" noChangeArrowheads="1"/>
          </p:cNvSpPr>
          <p:nvPr>
            <p:ph idx="1"/>
          </p:nvPr>
        </p:nvSpPr>
        <p:spPr>
          <a:xfrm>
            <a:off x="78378" y="1200150"/>
            <a:ext cx="6024154" cy="5657850"/>
          </a:xfrm>
        </p:spPr>
        <p:txBody>
          <a:bodyPr/>
          <a:lstStyle/>
          <a:p>
            <a:pPr marL="342815" indent="-342815" eaLnBrk="1" hangingPunct="1">
              <a:defRPr/>
            </a:pPr>
            <a:r>
              <a:rPr lang="zh-CN" altLang="en-US" sz="2200" b="1" dirty="0">
                <a:solidFill>
                  <a:srgbClr val="0000FF"/>
                </a:solidFill>
                <a:latin typeface="+mj-ea"/>
                <a:ea typeface="+mj-ea"/>
              </a:rPr>
              <a:t>只读存储器</a:t>
            </a:r>
            <a:r>
              <a:rPr lang="en-US" altLang="zh-CN" sz="2200" b="1" dirty="0">
                <a:solidFill>
                  <a:srgbClr val="0000FF"/>
                </a:solidFill>
                <a:latin typeface="+mj-ea"/>
                <a:ea typeface="+mj-ea"/>
              </a:rPr>
              <a:t>(ROM)</a:t>
            </a:r>
            <a:r>
              <a:rPr lang="en-US" altLang="zh-CN" sz="2200" b="1" dirty="0">
                <a:latin typeface="+mj-ea"/>
                <a:ea typeface="+mj-ea"/>
              </a:rPr>
              <a:t>,</a:t>
            </a:r>
            <a:r>
              <a:rPr lang="zh-CN" altLang="en-US" sz="2200" b="1" dirty="0">
                <a:latin typeface="+mj-ea"/>
                <a:ea typeface="+mj-ea"/>
              </a:rPr>
              <a:t>可读，不可写；掉电后数据不会丢失</a:t>
            </a:r>
          </a:p>
          <a:p>
            <a:pPr marL="342815" indent="-342815" eaLnBrk="1" hangingPunct="1">
              <a:defRPr/>
            </a:pPr>
            <a:r>
              <a:rPr lang="en-US" altLang="zh-CN" sz="2200" b="1" dirty="0">
                <a:solidFill>
                  <a:srgbClr val="0000FF"/>
                </a:solidFill>
                <a:latin typeface="+mj-ea"/>
                <a:ea typeface="+mj-ea"/>
              </a:rPr>
              <a:t>BIOS</a:t>
            </a:r>
            <a:r>
              <a:rPr lang="en-US" altLang="zh-CN" sz="2200" b="1" dirty="0">
                <a:latin typeface="+mj-ea"/>
                <a:ea typeface="+mj-ea"/>
              </a:rPr>
              <a:t>(Basic Input Output System)</a:t>
            </a:r>
            <a:r>
              <a:rPr lang="zh-CN" altLang="en-US" sz="2200" b="1" dirty="0">
                <a:latin typeface="+mj-ea"/>
                <a:ea typeface="+mj-ea"/>
              </a:rPr>
              <a:t>即基本输入输出系统。是被固化到主板</a:t>
            </a:r>
            <a:r>
              <a:rPr lang="en-US" altLang="zh-CN" sz="2200" b="1" dirty="0">
                <a:solidFill>
                  <a:schemeClr val="accent1">
                    <a:lumMod val="75000"/>
                  </a:schemeClr>
                </a:solidFill>
                <a:latin typeface="+mj-ea"/>
                <a:ea typeface="+mj-ea"/>
              </a:rPr>
              <a:t>ROM</a:t>
            </a:r>
            <a:r>
              <a:rPr lang="zh-CN" altLang="en-US" sz="2200" b="1" dirty="0" smtClean="0">
                <a:latin typeface="+mj-ea"/>
                <a:ea typeface="+mj-ea"/>
              </a:rPr>
              <a:t>芯片（</a:t>
            </a:r>
            <a:r>
              <a:rPr lang="en-US" altLang="zh-CN" sz="2200" b="1" dirty="0" smtClean="0">
                <a:latin typeface="+mj-ea"/>
                <a:ea typeface="+mj-ea"/>
              </a:rPr>
              <a:t>EPROM</a:t>
            </a:r>
            <a:r>
              <a:rPr lang="zh-CN" altLang="en-US" sz="2200" b="1" dirty="0" smtClean="0">
                <a:latin typeface="+mj-ea"/>
                <a:ea typeface="+mj-ea"/>
              </a:rPr>
              <a:t>或</a:t>
            </a:r>
            <a:r>
              <a:rPr lang="en-US" altLang="zh-CN" sz="2200" b="1" dirty="0" smtClean="0">
                <a:latin typeface="+mj-ea"/>
                <a:ea typeface="+mj-ea"/>
              </a:rPr>
              <a:t>EEPROM</a:t>
            </a:r>
            <a:r>
              <a:rPr lang="zh-CN" altLang="en-US" sz="2200" b="1" dirty="0" smtClean="0">
                <a:latin typeface="+mj-ea"/>
                <a:ea typeface="+mj-ea"/>
              </a:rPr>
              <a:t>芯片）上</a:t>
            </a:r>
            <a:r>
              <a:rPr lang="zh-CN" altLang="en-US" sz="2200" b="1" dirty="0">
                <a:latin typeface="+mj-ea"/>
                <a:ea typeface="+mj-ea"/>
              </a:rPr>
              <a:t>的程序。</a:t>
            </a:r>
          </a:p>
          <a:p>
            <a:pPr marL="342815" indent="-342815" eaLnBrk="1" hangingPunct="1">
              <a:defRPr/>
            </a:pPr>
            <a:r>
              <a:rPr lang="en-US" altLang="zh-CN" sz="2200" b="1" dirty="0">
                <a:solidFill>
                  <a:srgbClr val="0000FF"/>
                </a:solidFill>
                <a:latin typeface="+mj-ea"/>
                <a:ea typeface="+mj-ea"/>
              </a:rPr>
              <a:t>BIOS</a:t>
            </a:r>
            <a:r>
              <a:rPr lang="zh-CN" altLang="en-US" sz="2200" b="1" dirty="0">
                <a:solidFill>
                  <a:srgbClr val="0000FF"/>
                </a:solidFill>
                <a:latin typeface="+mj-ea"/>
                <a:ea typeface="+mj-ea"/>
              </a:rPr>
              <a:t>主要功能</a:t>
            </a:r>
            <a:r>
              <a:rPr lang="en-US" altLang="zh-CN" sz="2200" b="1" dirty="0">
                <a:solidFill>
                  <a:srgbClr val="0000FF"/>
                </a:solidFill>
                <a:latin typeface="+mj-ea"/>
                <a:ea typeface="+mj-ea"/>
              </a:rPr>
              <a:t>:</a:t>
            </a:r>
          </a:p>
          <a:p>
            <a:pPr marL="742765" lvl="1" indent="-285680" eaLnBrk="1" hangingPunct="1">
              <a:defRPr/>
            </a:pPr>
            <a:r>
              <a:rPr lang="zh-CN" altLang="en-US" sz="2400" b="1" dirty="0">
                <a:latin typeface="+mj-ea"/>
                <a:ea typeface="+mj-ea"/>
              </a:rPr>
              <a:t>识别各种硬件</a:t>
            </a:r>
            <a:r>
              <a:rPr lang="en-US" altLang="zh-CN" sz="2400" b="1" dirty="0">
                <a:latin typeface="+mj-ea"/>
                <a:ea typeface="+mj-ea"/>
              </a:rPr>
              <a:t>(</a:t>
            </a:r>
            <a:r>
              <a:rPr lang="zh-CN" altLang="en-US" sz="2400" b="1" dirty="0">
                <a:latin typeface="+mj-ea"/>
                <a:ea typeface="+mj-ea"/>
              </a:rPr>
              <a:t>包括型号</a:t>
            </a:r>
            <a:r>
              <a:rPr lang="en-US" altLang="zh-CN" sz="2400" b="1" dirty="0">
                <a:latin typeface="+mj-ea"/>
                <a:ea typeface="+mj-ea"/>
              </a:rPr>
              <a:t>)</a:t>
            </a:r>
          </a:p>
          <a:p>
            <a:pPr marL="742765" lvl="1" indent="-285680" eaLnBrk="1" hangingPunct="1">
              <a:defRPr/>
            </a:pPr>
            <a:r>
              <a:rPr lang="zh-CN" altLang="en-US" sz="2400" b="1" dirty="0">
                <a:latin typeface="+mj-ea"/>
                <a:ea typeface="+mj-ea"/>
              </a:rPr>
              <a:t>引导操作系统</a:t>
            </a:r>
          </a:p>
          <a:p>
            <a:pPr marL="742765" lvl="1" indent="-285680" eaLnBrk="1" hangingPunct="1">
              <a:defRPr/>
            </a:pPr>
            <a:r>
              <a:rPr lang="zh-CN" altLang="en-US" sz="2400" b="1" dirty="0">
                <a:latin typeface="+mj-ea"/>
                <a:ea typeface="+mj-ea"/>
              </a:rPr>
              <a:t>进行硬件最直接的操作，如读文件等。</a:t>
            </a:r>
          </a:p>
          <a:p>
            <a:pPr marL="342815" indent="-342815" eaLnBrk="1" hangingPunct="1">
              <a:defRPr/>
            </a:pPr>
            <a:r>
              <a:rPr lang="zh-CN" altLang="en-US" sz="2200" b="1" dirty="0">
                <a:solidFill>
                  <a:srgbClr val="0000FF"/>
                </a:solidFill>
                <a:latin typeface="+mj-ea"/>
                <a:ea typeface="+mj-ea"/>
              </a:rPr>
              <a:t>引导</a:t>
            </a:r>
            <a:r>
              <a:rPr lang="zh-CN" altLang="en-US" sz="2200" b="1" dirty="0" smtClean="0">
                <a:solidFill>
                  <a:srgbClr val="0000FF"/>
                </a:solidFill>
                <a:latin typeface="+mj-ea"/>
                <a:ea typeface="+mj-ea"/>
              </a:rPr>
              <a:t>操作系统的过程：</a:t>
            </a:r>
            <a:endParaRPr lang="zh-CN" altLang="en-US" sz="2200" b="1" dirty="0">
              <a:solidFill>
                <a:srgbClr val="0000FF"/>
              </a:solidFill>
              <a:latin typeface="+mj-ea"/>
              <a:ea typeface="+mj-ea"/>
            </a:endParaRPr>
          </a:p>
          <a:p>
            <a:pPr marL="742765" lvl="1" indent="-285680" eaLnBrk="1" hangingPunct="1">
              <a:defRPr/>
            </a:pPr>
            <a:r>
              <a:rPr lang="zh-CN" altLang="en-US" sz="2400" b="1" dirty="0">
                <a:latin typeface="+mj-ea"/>
                <a:ea typeface="+mj-ea"/>
              </a:rPr>
              <a:t>自检。检查电脑硬件是否良好。 </a:t>
            </a:r>
          </a:p>
          <a:p>
            <a:pPr marL="742765" lvl="1" indent="-285680" eaLnBrk="1" hangingPunct="1">
              <a:defRPr/>
            </a:pPr>
            <a:r>
              <a:rPr lang="zh-CN" altLang="en-US" sz="2400" b="1" dirty="0">
                <a:latin typeface="+mj-ea"/>
                <a:ea typeface="+mj-ea"/>
              </a:rPr>
              <a:t>初始化，读取</a:t>
            </a:r>
            <a:r>
              <a:rPr lang="en-US" altLang="zh-CN" sz="2400" b="1" dirty="0">
                <a:latin typeface="+mj-ea"/>
                <a:ea typeface="+mj-ea"/>
              </a:rPr>
              <a:t>CMOS</a:t>
            </a:r>
            <a:r>
              <a:rPr lang="zh-CN" altLang="en-US" sz="2400" b="1" dirty="0">
                <a:latin typeface="+mj-ea"/>
                <a:ea typeface="+mj-ea"/>
              </a:rPr>
              <a:t>里设置的参数</a:t>
            </a:r>
            <a:r>
              <a:rPr lang="en-US" altLang="zh-CN" sz="2400" b="1" dirty="0">
                <a:latin typeface="+mj-ea"/>
                <a:ea typeface="+mj-ea"/>
              </a:rPr>
              <a:t>,</a:t>
            </a:r>
            <a:r>
              <a:rPr lang="zh-CN" altLang="en-US" sz="2400" b="1" dirty="0">
                <a:latin typeface="+mj-ea"/>
                <a:ea typeface="+mj-ea"/>
              </a:rPr>
              <a:t>对硬件进行设置。</a:t>
            </a:r>
          </a:p>
          <a:p>
            <a:pPr marL="742765" lvl="1" indent="-285680" eaLnBrk="1" hangingPunct="1">
              <a:defRPr/>
            </a:pPr>
            <a:r>
              <a:rPr lang="zh-CN" altLang="en-US" sz="2400" b="1" dirty="0">
                <a:latin typeface="+mj-ea"/>
                <a:ea typeface="+mj-ea"/>
              </a:rPr>
              <a:t>引导操作系统</a:t>
            </a:r>
            <a:r>
              <a:rPr lang="zh-CN" altLang="en-US" sz="2400" b="1" dirty="0" smtClean="0">
                <a:latin typeface="+mj-ea"/>
                <a:ea typeface="+mj-ea"/>
              </a:rPr>
              <a:t>。</a:t>
            </a:r>
            <a:endParaRPr lang="zh-CN" altLang="en-US" sz="2400" b="1" dirty="0">
              <a:latin typeface="+mj-ea"/>
              <a:ea typeface="+mj-ea"/>
            </a:endParaRPr>
          </a:p>
        </p:txBody>
      </p:sp>
      <p:grpSp>
        <p:nvGrpSpPr>
          <p:cNvPr id="2" name="Group 4"/>
          <p:cNvGrpSpPr>
            <a:grpSpLocks/>
          </p:cNvGrpSpPr>
          <p:nvPr/>
        </p:nvGrpSpPr>
        <p:grpSpPr bwMode="auto">
          <a:xfrm>
            <a:off x="5954486" y="3012948"/>
            <a:ext cx="3061063" cy="3474720"/>
            <a:chOff x="4500" y="1674"/>
            <a:chExt cx="2385" cy="3651"/>
          </a:xfrm>
        </p:grpSpPr>
        <p:grpSp>
          <p:nvGrpSpPr>
            <p:cNvPr id="3" name="Group 5"/>
            <p:cNvGrpSpPr>
              <a:grpSpLocks/>
            </p:cNvGrpSpPr>
            <p:nvPr/>
          </p:nvGrpSpPr>
          <p:grpSpPr bwMode="auto">
            <a:xfrm>
              <a:off x="4500" y="1674"/>
              <a:ext cx="2160" cy="3581"/>
              <a:chOff x="4500" y="1674"/>
              <a:chExt cx="2160" cy="3581"/>
            </a:xfrm>
          </p:grpSpPr>
          <p:sp>
            <p:nvSpPr>
              <p:cNvPr id="1328134" name="Text Box 6"/>
              <p:cNvSpPr txBox="1">
                <a:spLocks noChangeArrowheads="1"/>
              </p:cNvSpPr>
              <p:nvPr/>
            </p:nvSpPr>
            <p:spPr bwMode="auto">
              <a:xfrm>
                <a:off x="4830" y="1674"/>
                <a:ext cx="1440" cy="390"/>
              </a:xfrm>
              <a:prstGeom prst="rect">
                <a:avLst/>
              </a:prstGeom>
              <a:solidFill>
                <a:srgbClr val="FFFFFF"/>
              </a:solidFill>
              <a:ln w="9525">
                <a:solidFill>
                  <a:srgbClr val="000000"/>
                </a:solidFill>
                <a:miter lim="800000"/>
                <a:headEnd/>
                <a:tailEnd/>
              </a:ln>
            </p:spPr>
            <p:txBody>
              <a:bodyPr lIns="0" tIns="2880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000" b="1" dirty="0" smtClean="0">
                    <a:solidFill>
                      <a:srgbClr val="7030A0"/>
                    </a:solidFill>
                    <a:latin typeface="+mj-ea"/>
                    <a:ea typeface="+mj-ea"/>
                  </a:rPr>
                  <a:t>开机</a:t>
                </a:r>
              </a:p>
            </p:txBody>
          </p:sp>
          <p:sp>
            <p:nvSpPr>
              <p:cNvPr id="1328135" name="Text Box 7"/>
              <p:cNvSpPr txBox="1">
                <a:spLocks noChangeArrowheads="1"/>
              </p:cNvSpPr>
              <p:nvPr/>
            </p:nvSpPr>
            <p:spPr bwMode="auto">
              <a:xfrm>
                <a:off x="4815" y="2375"/>
                <a:ext cx="1533" cy="388"/>
              </a:xfrm>
              <a:prstGeom prst="rect">
                <a:avLst/>
              </a:prstGeom>
              <a:solidFill>
                <a:srgbClr val="FFFFFF"/>
              </a:solidFill>
              <a:ln w="9525">
                <a:solidFill>
                  <a:srgbClr val="000000"/>
                </a:solidFill>
                <a:miter lim="800000"/>
                <a:headEnd/>
                <a:tailEnd/>
              </a:ln>
            </p:spPr>
            <p:txBody>
              <a:bodyPr lIns="0" tIns="2880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000" b="1" dirty="0" smtClean="0">
                    <a:solidFill>
                      <a:srgbClr val="7030A0"/>
                    </a:solidFill>
                    <a:latin typeface="+mj-ea"/>
                    <a:ea typeface="+mj-ea"/>
                  </a:rPr>
                  <a:t>自检</a:t>
                </a:r>
              </a:p>
            </p:txBody>
          </p:sp>
          <p:sp>
            <p:nvSpPr>
              <p:cNvPr id="1328136" name="Line 8"/>
              <p:cNvSpPr>
                <a:spLocks noChangeShapeType="1"/>
              </p:cNvSpPr>
              <p:nvPr/>
            </p:nvSpPr>
            <p:spPr bwMode="auto">
              <a:xfrm>
                <a:off x="5581" y="2064"/>
                <a:ext cx="0" cy="311"/>
              </a:xfrm>
              <a:prstGeom prst="line">
                <a:avLst/>
              </a:prstGeom>
              <a:noFill/>
              <a:ln w="9525">
                <a:solidFill>
                  <a:srgbClr val="000000"/>
                </a:solidFill>
                <a:round/>
                <a:headEnd/>
                <a:tailEnd type="triangle" w="sm" len="med"/>
              </a:ln>
              <a:extLst>
                <a:ext uri="{909E8E84-426E-40DD-AFC4-6F175D3DCCD1}"/>
              </a:extLst>
            </p:spPr>
            <p:txBody>
              <a:bodyPr/>
              <a:lstStyle/>
              <a:p>
                <a:pPr eaLnBrk="0" hangingPunct="0">
                  <a:defRPr/>
                </a:pPr>
                <a:endParaRPr lang="en-US" sz="2500" b="1" dirty="0">
                  <a:solidFill>
                    <a:srgbClr val="7030A0"/>
                  </a:solidFill>
                  <a:latin typeface="+mj-ea"/>
                  <a:ea typeface="+mj-ea"/>
                </a:endParaRPr>
              </a:p>
            </p:txBody>
          </p:sp>
          <p:sp>
            <p:nvSpPr>
              <p:cNvPr id="1328137" name="Text Box 9"/>
              <p:cNvSpPr txBox="1">
                <a:spLocks noChangeArrowheads="1"/>
              </p:cNvSpPr>
              <p:nvPr/>
            </p:nvSpPr>
            <p:spPr bwMode="auto">
              <a:xfrm>
                <a:off x="4500" y="3080"/>
                <a:ext cx="2160" cy="771"/>
              </a:xfrm>
              <a:prstGeom prst="rect">
                <a:avLst/>
              </a:prstGeom>
              <a:solidFill>
                <a:srgbClr val="FFFFFF"/>
              </a:solidFill>
              <a:ln w="9525">
                <a:solidFill>
                  <a:srgbClr val="000000"/>
                </a:solidFill>
                <a:miter lim="800000"/>
                <a:headEnd/>
                <a:tailEnd/>
              </a:ln>
            </p:spPr>
            <p:txBody>
              <a:bodyPr lIns="0" tIns="2880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lang="zh-CN" altLang="en-US" sz="2000" b="1" dirty="0" smtClean="0">
                    <a:solidFill>
                      <a:srgbClr val="7030A0"/>
                    </a:solidFill>
                    <a:latin typeface="+mj-ea"/>
                    <a:ea typeface="+mj-ea"/>
                  </a:rPr>
                  <a:t>初始化，读</a:t>
                </a:r>
                <a:r>
                  <a:rPr lang="en-US" altLang="zh-CN" sz="2000" b="1" dirty="0" smtClean="0">
                    <a:solidFill>
                      <a:srgbClr val="7030A0"/>
                    </a:solidFill>
                    <a:latin typeface="+mj-ea"/>
                    <a:ea typeface="+mj-ea"/>
                  </a:rPr>
                  <a:t>CMOS</a:t>
                </a:r>
                <a:r>
                  <a:rPr lang="zh-CN" altLang="en-US" sz="2000" b="1" dirty="0" smtClean="0">
                    <a:solidFill>
                      <a:srgbClr val="7030A0"/>
                    </a:solidFill>
                    <a:latin typeface="+mj-ea"/>
                    <a:ea typeface="+mj-ea"/>
                  </a:rPr>
                  <a:t>参数，进行硬件设置</a:t>
                </a:r>
              </a:p>
            </p:txBody>
          </p:sp>
          <p:sp>
            <p:nvSpPr>
              <p:cNvPr id="1328138" name="Line 10"/>
              <p:cNvSpPr>
                <a:spLocks noChangeShapeType="1"/>
              </p:cNvSpPr>
              <p:nvPr/>
            </p:nvSpPr>
            <p:spPr bwMode="auto">
              <a:xfrm>
                <a:off x="5581" y="2769"/>
                <a:ext cx="0" cy="311"/>
              </a:xfrm>
              <a:prstGeom prst="line">
                <a:avLst/>
              </a:prstGeom>
              <a:noFill/>
              <a:ln w="9525">
                <a:solidFill>
                  <a:srgbClr val="000000"/>
                </a:solidFill>
                <a:round/>
                <a:headEnd/>
                <a:tailEnd type="triangle" w="sm" len="med"/>
              </a:ln>
              <a:extLst>
                <a:ext uri="{909E8E84-426E-40DD-AFC4-6F175D3DCCD1}"/>
              </a:extLst>
            </p:spPr>
            <p:txBody>
              <a:bodyPr/>
              <a:lstStyle/>
              <a:p>
                <a:pPr eaLnBrk="0" hangingPunct="0">
                  <a:defRPr/>
                </a:pPr>
                <a:endParaRPr lang="en-US" sz="2500" b="1" dirty="0">
                  <a:solidFill>
                    <a:srgbClr val="7030A0"/>
                  </a:solidFill>
                  <a:latin typeface="+mj-ea"/>
                  <a:ea typeface="+mj-ea"/>
                </a:endParaRPr>
              </a:p>
            </p:txBody>
          </p:sp>
          <p:sp>
            <p:nvSpPr>
              <p:cNvPr id="1328139" name="Text Box 11"/>
              <p:cNvSpPr txBox="1">
                <a:spLocks noChangeArrowheads="1"/>
              </p:cNvSpPr>
              <p:nvPr/>
            </p:nvSpPr>
            <p:spPr bwMode="auto">
              <a:xfrm>
                <a:off x="4815" y="4148"/>
                <a:ext cx="1516" cy="390"/>
              </a:xfrm>
              <a:prstGeom prst="rect">
                <a:avLst/>
              </a:prstGeom>
              <a:solidFill>
                <a:srgbClr val="FFFFFF"/>
              </a:solidFill>
              <a:ln w="9525">
                <a:solidFill>
                  <a:srgbClr val="000000"/>
                </a:solidFill>
                <a:miter lim="800000"/>
                <a:headEnd/>
                <a:tailEnd/>
              </a:ln>
            </p:spPr>
            <p:txBody>
              <a:bodyPr lIns="0" tIns="2880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000" b="1" dirty="0" smtClean="0">
                    <a:solidFill>
                      <a:srgbClr val="7030A0"/>
                    </a:solidFill>
                    <a:latin typeface="+mj-ea"/>
                    <a:ea typeface="+mj-ea"/>
                  </a:rPr>
                  <a:t>加载操作系统</a:t>
                </a:r>
              </a:p>
            </p:txBody>
          </p:sp>
          <p:sp>
            <p:nvSpPr>
              <p:cNvPr id="1328140" name="Line 12"/>
              <p:cNvSpPr>
                <a:spLocks noChangeShapeType="1"/>
              </p:cNvSpPr>
              <p:nvPr/>
            </p:nvSpPr>
            <p:spPr bwMode="auto">
              <a:xfrm>
                <a:off x="5581" y="3851"/>
                <a:ext cx="0" cy="311"/>
              </a:xfrm>
              <a:prstGeom prst="line">
                <a:avLst/>
              </a:prstGeom>
              <a:noFill/>
              <a:ln w="9525">
                <a:solidFill>
                  <a:srgbClr val="000000"/>
                </a:solidFill>
                <a:round/>
                <a:headEnd/>
                <a:tailEnd type="triangle" w="sm" len="med"/>
              </a:ln>
              <a:extLst>
                <a:ext uri="{909E8E84-426E-40DD-AFC4-6F175D3DCCD1}"/>
              </a:extLst>
            </p:spPr>
            <p:txBody>
              <a:bodyPr/>
              <a:lstStyle/>
              <a:p>
                <a:pPr eaLnBrk="0" hangingPunct="0">
                  <a:defRPr/>
                </a:pPr>
                <a:endParaRPr lang="en-US" sz="2500" b="1" dirty="0">
                  <a:solidFill>
                    <a:srgbClr val="7030A0"/>
                  </a:solidFill>
                  <a:latin typeface="+mj-ea"/>
                  <a:ea typeface="+mj-ea"/>
                </a:endParaRPr>
              </a:p>
            </p:txBody>
          </p:sp>
          <p:sp>
            <p:nvSpPr>
              <p:cNvPr id="1328141" name="Text Box 13"/>
              <p:cNvSpPr txBox="1">
                <a:spLocks noChangeArrowheads="1"/>
              </p:cNvSpPr>
              <p:nvPr/>
            </p:nvSpPr>
            <p:spPr bwMode="auto">
              <a:xfrm>
                <a:off x="4815" y="4866"/>
                <a:ext cx="1516" cy="389"/>
              </a:xfrm>
              <a:prstGeom prst="rect">
                <a:avLst/>
              </a:prstGeom>
              <a:solidFill>
                <a:srgbClr val="FFFFFF"/>
              </a:solidFill>
              <a:ln w="9525">
                <a:solidFill>
                  <a:srgbClr val="000000"/>
                </a:solidFill>
                <a:miter lim="800000"/>
                <a:headEnd/>
                <a:tailEnd/>
              </a:ln>
            </p:spPr>
            <p:txBody>
              <a:bodyPr lIns="0" tIns="28800" rIns="0" bIns="0"/>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000" b="1" dirty="0" smtClean="0">
                    <a:solidFill>
                      <a:srgbClr val="7030A0"/>
                    </a:solidFill>
                    <a:latin typeface="+mj-ea"/>
                    <a:ea typeface="+mj-ea"/>
                  </a:rPr>
                  <a:t>执行操作系统</a:t>
                </a:r>
              </a:p>
            </p:txBody>
          </p:sp>
          <p:sp>
            <p:nvSpPr>
              <p:cNvPr id="1328142" name="Line 14"/>
              <p:cNvSpPr>
                <a:spLocks noChangeShapeType="1"/>
              </p:cNvSpPr>
              <p:nvPr/>
            </p:nvSpPr>
            <p:spPr bwMode="auto">
              <a:xfrm>
                <a:off x="5581" y="4541"/>
                <a:ext cx="0" cy="312"/>
              </a:xfrm>
              <a:prstGeom prst="line">
                <a:avLst/>
              </a:prstGeom>
              <a:noFill/>
              <a:ln w="9525">
                <a:solidFill>
                  <a:srgbClr val="000000"/>
                </a:solidFill>
                <a:round/>
                <a:headEnd/>
                <a:tailEnd type="triangle" w="sm" len="med"/>
              </a:ln>
              <a:extLst>
                <a:ext uri="{909E8E84-426E-40DD-AFC4-6F175D3DCCD1}"/>
              </a:extLst>
            </p:spPr>
            <p:txBody>
              <a:bodyPr/>
              <a:lstStyle/>
              <a:p>
                <a:pPr eaLnBrk="0" hangingPunct="0">
                  <a:defRPr/>
                </a:pPr>
                <a:endParaRPr lang="en-US" sz="2500" b="1" dirty="0">
                  <a:solidFill>
                    <a:srgbClr val="7030A0"/>
                  </a:solidFill>
                  <a:latin typeface="+mj-ea"/>
                  <a:ea typeface="+mj-ea"/>
                </a:endParaRPr>
              </a:p>
            </p:txBody>
          </p:sp>
        </p:grpSp>
        <p:sp>
          <p:nvSpPr>
            <p:cNvPr id="1328143" name="Text Box 15"/>
            <p:cNvSpPr txBox="1">
              <a:spLocks noChangeArrowheads="1"/>
            </p:cNvSpPr>
            <p:nvPr/>
          </p:nvSpPr>
          <p:spPr bwMode="auto">
            <a:xfrm>
              <a:off x="4725" y="4857"/>
              <a:ext cx="2160" cy="468"/>
            </a:xfrm>
            <a:prstGeom prst="rect">
              <a:avLst/>
            </a:prstGeom>
            <a:noFill/>
            <a:ln>
              <a:noFill/>
            </a:ln>
            <a:extLst>
              <a:ext uri="{909E8E84-426E-40DD-AFC4-6F175D3DCCD1}"/>
              <a:ext uri="{91240B29-F687-4F45-9708-019B960494DF}"/>
            </a:extLst>
          </p:spPr>
          <p:txBody>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defRPr/>
              </a:pPr>
              <a:endParaRPr lang="en-US" sz="2000" b="1" dirty="0" smtClean="0">
                <a:solidFill>
                  <a:srgbClr val="7030A0"/>
                </a:solidFill>
                <a:latin typeface="+mj-ea"/>
                <a:ea typeface="+mj-ea"/>
              </a:endParaRPr>
            </a:p>
          </p:txBody>
        </p:sp>
      </p:grpSp>
      <p:pic>
        <p:nvPicPr>
          <p:cNvPr id="41989" name="Picture 16" descr="bios"/>
          <p:cNvPicPr>
            <a:picLocks noChangeAspect="1" noChangeArrowheads="1"/>
          </p:cNvPicPr>
          <p:nvPr/>
        </p:nvPicPr>
        <p:blipFill>
          <a:blip r:embed="rId2" cstate="print"/>
          <a:srcRect/>
          <a:stretch>
            <a:fillRect/>
          </a:stretch>
        </p:blipFill>
        <p:spPr bwMode="auto">
          <a:xfrm>
            <a:off x="6268246" y="801834"/>
            <a:ext cx="2480218" cy="1953172"/>
          </a:xfrm>
          <a:prstGeom prst="rect">
            <a:avLst/>
          </a:prstGeom>
          <a:noFill/>
          <a:ln w="9525">
            <a:noFill/>
            <a:miter lim="800000"/>
            <a:headEnd/>
            <a:tailEnd/>
          </a:ln>
        </p:spPr>
      </p:pic>
      <p:sp>
        <p:nvSpPr>
          <p:cNvPr id="18" name="圆角矩形 17"/>
          <p:cNvSpPr/>
          <p:nvPr/>
        </p:nvSpPr>
        <p:spPr>
          <a:xfrm>
            <a:off x="1" y="629794"/>
            <a:ext cx="2646317" cy="517779"/>
          </a:xfrm>
          <a:prstGeom prst="roundRect">
            <a:avLst/>
          </a:prstGeom>
          <a:solidFill>
            <a:schemeClr val="accent2">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3996" tIns="31998" rIns="63996" bIns="31998" anchor="ctr"/>
          <a:lstStyle/>
          <a:p>
            <a:pPr algn="ctr" eaLnBrk="0" hangingPunct="0">
              <a:defRPr/>
            </a:pPr>
            <a:r>
              <a:rPr lang="zh-CN" altLang="en-US" sz="2800" b="1" dirty="0">
                <a:solidFill>
                  <a:schemeClr val="bg1">
                    <a:lumMod val="95000"/>
                  </a:schemeClr>
                </a:solidFill>
                <a:latin typeface="+mj-lt"/>
                <a:ea typeface="隶书" pitchFamily="49" charset="-122"/>
              </a:rPr>
              <a:t>主存储器</a:t>
            </a:r>
            <a:r>
              <a:rPr lang="en-US" altLang="zh-CN" sz="2800" b="1" dirty="0">
                <a:solidFill>
                  <a:schemeClr val="bg1">
                    <a:lumMod val="95000"/>
                  </a:schemeClr>
                </a:solidFill>
                <a:latin typeface="+mj-lt"/>
                <a:ea typeface="隶书" pitchFamily="49" charset="-122"/>
              </a:rPr>
              <a:t>-ROM</a:t>
            </a:r>
            <a:r>
              <a:rPr lang="zh-CN" altLang="en-US" sz="2800" b="1" dirty="0">
                <a:solidFill>
                  <a:schemeClr val="bg1">
                    <a:lumMod val="95000"/>
                  </a:schemeClr>
                </a:solidFill>
                <a:latin typeface="+mj-lt"/>
                <a:ea typeface="隶书" pitchFamily="49" charset="-122"/>
              </a:rPr>
              <a:t> </a:t>
            </a:r>
          </a:p>
        </p:txBody>
      </p:sp>
      <p:sp>
        <p:nvSpPr>
          <p:cNvPr id="2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22" name="Text Box 18"/>
          <p:cNvSpPr txBox="1">
            <a:spLocks noChangeArrowheads="1"/>
          </p:cNvSpPr>
          <p:nvPr/>
        </p:nvSpPr>
        <p:spPr bwMode="auto">
          <a:xfrm>
            <a:off x="1559924" y="1303020"/>
            <a:ext cx="2665911" cy="911007"/>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defRPr/>
            </a:pPr>
            <a:r>
              <a:rPr lang="en-US" altLang="zh-CN" sz="2200" b="1" dirty="0" smtClean="0">
                <a:latin typeface="+mj-ea"/>
                <a:ea typeface="+mj-ea"/>
              </a:rPr>
              <a:t>SDRAM</a:t>
            </a:r>
          </a:p>
          <a:p>
            <a:pPr eaLnBrk="0" hangingPunct="0">
              <a:spcBef>
                <a:spcPct val="50000"/>
              </a:spcBef>
              <a:defRPr/>
            </a:pPr>
            <a:r>
              <a:rPr lang="en-US" altLang="zh-CN" sz="2200" b="1" dirty="0" smtClean="0">
                <a:latin typeface="+mj-ea"/>
                <a:ea typeface="+mj-ea"/>
              </a:rPr>
              <a:t>(</a:t>
            </a:r>
            <a:r>
              <a:rPr lang="zh-CN" altLang="en-US" sz="2200" b="1" dirty="0" smtClean="0">
                <a:latin typeface="+mj-ea"/>
                <a:ea typeface="+mj-ea"/>
              </a:rPr>
              <a:t>同步动态存储器</a:t>
            </a:r>
            <a:r>
              <a:rPr lang="en-US" altLang="zh-CN" sz="2200" b="1" dirty="0" smtClean="0">
                <a:latin typeface="+mj-ea"/>
                <a:ea typeface="+mj-ea"/>
              </a:rPr>
              <a:t>)</a:t>
            </a:r>
          </a:p>
        </p:txBody>
      </p:sp>
      <p:sp>
        <p:nvSpPr>
          <p:cNvPr id="1327123" name="Text Box 19"/>
          <p:cNvSpPr txBox="1">
            <a:spLocks noChangeArrowheads="1"/>
          </p:cNvSpPr>
          <p:nvPr/>
        </p:nvSpPr>
        <p:spPr bwMode="auto">
          <a:xfrm>
            <a:off x="1459775" y="2703196"/>
            <a:ext cx="3161211" cy="911007"/>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defRPr/>
            </a:pPr>
            <a:r>
              <a:rPr lang="en-US" altLang="zh-CN" sz="2200" b="1" dirty="0" smtClean="0">
                <a:latin typeface="+mj-ea"/>
                <a:ea typeface="+mj-ea"/>
              </a:rPr>
              <a:t>DDR</a:t>
            </a:r>
          </a:p>
          <a:p>
            <a:pPr eaLnBrk="0" hangingPunct="0">
              <a:spcBef>
                <a:spcPct val="50000"/>
              </a:spcBef>
              <a:defRPr/>
            </a:pPr>
            <a:r>
              <a:rPr lang="en-US" altLang="zh-CN" sz="2200" b="1" dirty="0" smtClean="0">
                <a:latin typeface="+mj-ea"/>
                <a:ea typeface="+mj-ea"/>
              </a:rPr>
              <a:t>(</a:t>
            </a:r>
            <a:r>
              <a:rPr lang="zh-CN" altLang="en-US" sz="2200" b="1" dirty="0" smtClean="0">
                <a:latin typeface="+mj-ea"/>
                <a:ea typeface="+mj-ea"/>
              </a:rPr>
              <a:t>双倍数据速率</a:t>
            </a:r>
            <a:r>
              <a:rPr lang="en-US" altLang="zh-CN" sz="2200" b="1" dirty="0" smtClean="0">
                <a:latin typeface="+mj-ea"/>
                <a:ea typeface="+mj-ea"/>
              </a:rPr>
              <a:t>SDRAM)</a:t>
            </a:r>
          </a:p>
        </p:txBody>
      </p:sp>
      <p:sp>
        <p:nvSpPr>
          <p:cNvPr id="1327124" name="Text Box 20"/>
          <p:cNvSpPr txBox="1">
            <a:spLocks noChangeArrowheads="1"/>
          </p:cNvSpPr>
          <p:nvPr/>
        </p:nvSpPr>
        <p:spPr bwMode="auto">
          <a:xfrm>
            <a:off x="1509849" y="4152520"/>
            <a:ext cx="939437" cy="417195"/>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defRPr/>
            </a:pPr>
            <a:r>
              <a:rPr lang="en-US" altLang="zh-CN" sz="2200" b="1" dirty="0" smtClean="0">
                <a:latin typeface="+mj-ea"/>
                <a:ea typeface="+mj-ea"/>
              </a:rPr>
              <a:t>DDR2</a:t>
            </a:r>
          </a:p>
        </p:txBody>
      </p:sp>
      <p:sp>
        <p:nvSpPr>
          <p:cNvPr id="1327125" name="Text Box 21"/>
          <p:cNvSpPr txBox="1">
            <a:spLocks noChangeArrowheads="1"/>
          </p:cNvSpPr>
          <p:nvPr/>
        </p:nvSpPr>
        <p:spPr bwMode="auto">
          <a:xfrm>
            <a:off x="1510937" y="5399532"/>
            <a:ext cx="938349" cy="417195"/>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defRPr/>
            </a:pPr>
            <a:r>
              <a:rPr lang="en-US" altLang="zh-CN" sz="2200" b="1" dirty="0" smtClean="0">
                <a:latin typeface="+mj-ea"/>
                <a:ea typeface="+mj-ea"/>
              </a:rPr>
              <a:t>DDR3</a:t>
            </a:r>
          </a:p>
        </p:txBody>
      </p:sp>
      <p:sp>
        <p:nvSpPr>
          <p:cNvPr id="1327130" name="AutoShape 26"/>
          <p:cNvSpPr>
            <a:spLocks noChangeArrowheads="1"/>
          </p:cNvSpPr>
          <p:nvPr/>
        </p:nvSpPr>
        <p:spPr bwMode="auto">
          <a:xfrm>
            <a:off x="1856015" y="2392299"/>
            <a:ext cx="198120" cy="310896"/>
          </a:xfrm>
          <a:prstGeom prst="downArrow">
            <a:avLst>
              <a:gd name="adj1" fmla="val 50000"/>
              <a:gd name="adj2" fmla="val 37363"/>
            </a:avLst>
          </a:prstGeom>
          <a:solidFill>
            <a:schemeClr val="accent1"/>
          </a:solidFill>
          <a:ln w="9525">
            <a:solidFill>
              <a:schemeClr val="tx1"/>
            </a:solidFill>
            <a:miter lim="800000"/>
            <a:headEnd/>
            <a:tailEnd/>
          </a:ln>
          <a:effectLst/>
          <a:extLst>
            <a:ext uri="{AF507438-7753-43E0-B8FC-AC1667EBCBE1}"/>
          </a:extLst>
        </p:spPr>
        <p:txBody>
          <a:bodyPr wrap="none" lIns="63996" tIns="31998" rIns="63996" bIns="31998" anchor="ctr"/>
          <a:lstStyle/>
          <a:p>
            <a:pPr eaLnBrk="0" hangingPunct="0">
              <a:defRPr/>
            </a:pPr>
            <a:endParaRPr lang="en-US" b="1">
              <a:latin typeface="+mj-ea"/>
              <a:ea typeface="+mj-ea"/>
            </a:endParaRPr>
          </a:p>
        </p:txBody>
      </p:sp>
      <p:sp>
        <p:nvSpPr>
          <p:cNvPr id="1327131" name="AutoShape 27"/>
          <p:cNvSpPr>
            <a:spLocks noChangeArrowheads="1"/>
          </p:cNvSpPr>
          <p:nvPr/>
        </p:nvSpPr>
        <p:spPr bwMode="auto">
          <a:xfrm>
            <a:off x="1856015" y="3792474"/>
            <a:ext cx="198120" cy="310896"/>
          </a:xfrm>
          <a:prstGeom prst="downArrow">
            <a:avLst>
              <a:gd name="adj1" fmla="val 50000"/>
              <a:gd name="adj2" fmla="val 37363"/>
            </a:avLst>
          </a:prstGeom>
          <a:solidFill>
            <a:schemeClr val="accent1"/>
          </a:solidFill>
          <a:ln w="9525">
            <a:solidFill>
              <a:schemeClr val="tx1"/>
            </a:solidFill>
            <a:miter lim="800000"/>
            <a:headEnd/>
            <a:tailEnd/>
          </a:ln>
          <a:effectLst/>
          <a:extLst>
            <a:ext uri="{AF507438-7753-43E0-B8FC-AC1667EBCBE1}"/>
          </a:extLst>
        </p:spPr>
        <p:txBody>
          <a:bodyPr wrap="none" lIns="63996" tIns="31998" rIns="63996" bIns="31998" anchor="ctr"/>
          <a:lstStyle/>
          <a:p>
            <a:pPr eaLnBrk="0" hangingPunct="0">
              <a:defRPr/>
            </a:pPr>
            <a:endParaRPr lang="en-US" b="1">
              <a:latin typeface="+mj-ea"/>
              <a:ea typeface="+mj-ea"/>
            </a:endParaRPr>
          </a:p>
        </p:txBody>
      </p:sp>
      <p:sp>
        <p:nvSpPr>
          <p:cNvPr id="1327132" name="AutoShape 28"/>
          <p:cNvSpPr>
            <a:spLocks noChangeArrowheads="1"/>
          </p:cNvSpPr>
          <p:nvPr/>
        </p:nvSpPr>
        <p:spPr bwMode="auto">
          <a:xfrm>
            <a:off x="1856015" y="4829175"/>
            <a:ext cx="198120" cy="310896"/>
          </a:xfrm>
          <a:prstGeom prst="downArrow">
            <a:avLst>
              <a:gd name="adj1" fmla="val 50000"/>
              <a:gd name="adj2" fmla="val 37363"/>
            </a:avLst>
          </a:prstGeom>
          <a:solidFill>
            <a:schemeClr val="accent1"/>
          </a:solidFill>
          <a:ln w="9525">
            <a:solidFill>
              <a:schemeClr val="tx1"/>
            </a:solidFill>
            <a:miter lim="800000"/>
            <a:headEnd/>
            <a:tailEnd/>
          </a:ln>
          <a:effectLst/>
          <a:extLst>
            <a:ext uri="{AF507438-7753-43E0-B8FC-AC1667EBCBE1}"/>
          </a:extLst>
        </p:spPr>
        <p:txBody>
          <a:bodyPr wrap="none" lIns="63996" tIns="31998" rIns="63996" bIns="31998" anchor="ctr"/>
          <a:lstStyle/>
          <a:p>
            <a:pPr eaLnBrk="0" hangingPunct="0">
              <a:defRPr/>
            </a:pPr>
            <a:endParaRPr lang="en-US" b="1">
              <a:latin typeface="+mj-ea"/>
              <a:ea typeface="+mj-ea"/>
            </a:endParaRPr>
          </a:p>
        </p:txBody>
      </p:sp>
      <p:sp>
        <p:nvSpPr>
          <p:cNvPr id="1327134" name="Rectangle 30"/>
          <p:cNvSpPr>
            <a:spLocks noChangeArrowheads="1"/>
          </p:cNvSpPr>
          <p:nvPr/>
        </p:nvSpPr>
        <p:spPr bwMode="auto">
          <a:xfrm>
            <a:off x="5742215" y="1571625"/>
            <a:ext cx="2597331" cy="741729"/>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200" b="1" dirty="0" smtClean="0">
                <a:solidFill>
                  <a:srgbClr val="7030A0"/>
                </a:solidFill>
                <a:latin typeface="+mj-ea"/>
                <a:ea typeface="+mj-ea"/>
              </a:rPr>
              <a:t>一个总线周期</a:t>
            </a:r>
          </a:p>
          <a:p>
            <a:pPr algn="ctr" eaLnBrk="0" hangingPunct="0">
              <a:defRPr/>
            </a:pPr>
            <a:r>
              <a:rPr lang="zh-CN" altLang="en-US" sz="2200" b="1" dirty="0" smtClean="0">
                <a:solidFill>
                  <a:srgbClr val="7030A0"/>
                </a:solidFill>
                <a:latin typeface="+mj-ea"/>
                <a:ea typeface="+mj-ea"/>
              </a:rPr>
              <a:t>读写一次数据</a:t>
            </a:r>
          </a:p>
        </p:txBody>
      </p:sp>
      <p:sp>
        <p:nvSpPr>
          <p:cNvPr id="1327135" name="Rectangle 31"/>
          <p:cNvSpPr>
            <a:spLocks noChangeArrowheads="1"/>
          </p:cNvSpPr>
          <p:nvPr/>
        </p:nvSpPr>
        <p:spPr bwMode="auto">
          <a:xfrm>
            <a:off x="5745480" y="2745487"/>
            <a:ext cx="3122023" cy="741729"/>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200" b="1" dirty="0" smtClean="0">
                <a:solidFill>
                  <a:srgbClr val="7030A0"/>
                </a:solidFill>
                <a:latin typeface="+mj-ea"/>
                <a:ea typeface="+mj-ea"/>
              </a:rPr>
              <a:t>一个总线周期</a:t>
            </a:r>
          </a:p>
          <a:p>
            <a:pPr algn="ctr" eaLnBrk="0" hangingPunct="0">
              <a:defRPr/>
            </a:pPr>
            <a:r>
              <a:rPr lang="zh-CN" altLang="en-US" sz="2200" b="1" dirty="0" smtClean="0">
                <a:solidFill>
                  <a:srgbClr val="7030A0"/>
                </a:solidFill>
                <a:latin typeface="+mj-ea"/>
                <a:ea typeface="+mj-ea"/>
              </a:rPr>
              <a:t>读写两次数据</a:t>
            </a:r>
            <a:r>
              <a:rPr lang="en-US" altLang="zh-CN" sz="2200" b="1" dirty="0" smtClean="0">
                <a:solidFill>
                  <a:srgbClr val="7030A0"/>
                </a:solidFill>
                <a:latin typeface="+mj-ea"/>
                <a:ea typeface="+mj-ea"/>
              </a:rPr>
              <a:t>, 2</a:t>
            </a:r>
            <a:r>
              <a:rPr lang="zh-CN" altLang="en-US" sz="2200" b="1" dirty="0" smtClean="0">
                <a:solidFill>
                  <a:srgbClr val="7030A0"/>
                </a:solidFill>
                <a:latin typeface="+mj-ea"/>
                <a:ea typeface="+mj-ea"/>
              </a:rPr>
              <a:t>倍</a:t>
            </a:r>
          </a:p>
        </p:txBody>
      </p:sp>
      <p:sp>
        <p:nvSpPr>
          <p:cNvPr id="1327136" name="Rectangle 32"/>
          <p:cNvSpPr>
            <a:spLocks noChangeArrowheads="1"/>
          </p:cNvSpPr>
          <p:nvPr/>
        </p:nvSpPr>
        <p:spPr bwMode="auto">
          <a:xfrm>
            <a:off x="5747658" y="3755898"/>
            <a:ext cx="2872740" cy="1018728"/>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200" b="1" dirty="0" smtClean="0">
                <a:solidFill>
                  <a:srgbClr val="7030A0"/>
                </a:solidFill>
                <a:latin typeface="+mj-ea"/>
                <a:ea typeface="+mj-ea"/>
              </a:rPr>
              <a:t>一个总线周期</a:t>
            </a:r>
            <a:endParaRPr lang="zh-CN" altLang="en-US" sz="2000" b="1" dirty="0" smtClean="0">
              <a:solidFill>
                <a:srgbClr val="7030A0"/>
              </a:solidFill>
              <a:latin typeface="+mj-ea"/>
              <a:ea typeface="+mj-ea"/>
            </a:endParaRPr>
          </a:p>
          <a:p>
            <a:pPr algn="ctr" eaLnBrk="0" hangingPunct="0">
              <a:defRPr/>
            </a:pPr>
            <a:r>
              <a:rPr lang="zh-CN" altLang="en-US" sz="2000" b="1" dirty="0" smtClean="0">
                <a:solidFill>
                  <a:srgbClr val="7030A0"/>
                </a:solidFill>
                <a:latin typeface="+mj-ea"/>
                <a:ea typeface="+mj-ea"/>
              </a:rPr>
              <a:t>读写两次数据</a:t>
            </a:r>
          </a:p>
          <a:p>
            <a:pPr algn="ctr" eaLnBrk="0" hangingPunct="0">
              <a:defRPr/>
            </a:pPr>
            <a:r>
              <a:rPr lang="zh-CN" altLang="en-US" sz="2000" b="1" dirty="0" smtClean="0">
                <a:solidFill>
                  <a:srgbClr val="7030A0"/>
                </a:solidFill>
                <a:latin typeface="+mj-ea"/>
                <a:ea typeface="+mj-ea"/>
              </a:rPr>
              <a:t>并行存取两个数据</a:t>
            </a:r>
            <a:r>
              <a:rPr lang="en-US" altLang="zh-CN" sz="2000" b="1" dirty="0" smtClean="0">
                <a:solidFill>
                  <a:srgbClr val="7030A0"/>
                </a:solidFill>
                <a:latin typeface="+mj-ea"/>
                <a:ea typeface="+mj-ea"/>
              </a:rPr>
              <a:t>, 4</a:t>
            </a:r>
            <a:r>
              <a:rPr lang="zh-CN" altLang="en-US" sz="2000" b="1" dirty="0" smtClean="0">
                <a:solidFill>
                  <a:srgbClr val="7030A0"/>
                </a:solidFill>
                <a:latin typeface="+mj-ea"/>
                <a:ea typeface="+mj-ea"/>
              </a:rPr>
              <a:t>倍</a:t>
            </a:r>
          </a:p>
        </p:txBody>
      </p:sp>
      <p:sp>
        <p:nvSpPr>
          <p:cNvPr id="1327137" name="Rectangle 33"/>
          <p:cNvSpPr>
            <a:spLocks noChangeArrowheads="1"/>
          </p:cNvSpPr>
          <p:nvPr/>
        </p:nvSpPr>
        <p:spPr bwMode="auto">
          <a:xfrm>
            <a:off x="5580017" y="5081778"/>
            <a:ext cx="3106783" cy="1080284"/>
          </a:xfrm>
          <a:prstGeom prst="rect">
            <a:avLst/>
          </a:prstGeom>
          <a:noFill/>
          <a:ln>
            <a:noFill/>
          </a:ln>
          <a:effectLst/>
          <a:extLst>
            <a:ext uri="{909E8E84-426E-40DD-AFC4-6F175D3DCCD1}"/>
            <a:ext uri="{91240B29-F687-4F45-9708-019B960494DF}"/>
            <a:ext uri="{AF507438-7753-43E0-B8FC-AC1667EBCBE1}"/>
          </a:extLst>
        </p:spPr>
        <p:txBody>
          <a:bodyPr lIns="63996" tIns="31998" rIns="63996" bIns="31998">
            <a:spAutoFit/>
          </a:bodyPr>
          <a:lstStyle>
            <a:lvl1pPr algn="l" defTabSz="1306513">
              <a:defRPr kumimoji="1" sz="2400">
                <a:solidFill>
                  <a:schemeClr val="tx1"/>
                </a:solidFill>
                <a:latin typeface="Times New Roman" panose="02020603050405020304" pitchFamily="18" charset="0"/>
                <a:ea typeface="宋体" panose="02010600030101010101" pitchFamily="2" charset="-122"/>
              </a:defRPr>
            </a:lvl1pPr>
            <a:lvl2pPr algn="l" defTabSz="1306513">
              <a:defRPr kumimoji="1" sz="2400">
                <a:solidFill>
                  <a:schemeClr val="tx1"/>
                </a:solidFill>
                <a:latin typeface="Times New Roman" panose="02020603050405020304" pitchFamily="18" charset="0"/>
                <a:ea typeface="宋体" panose="02010600030101010101" pitchFamily="2" charset="-122"/>
              </a:defRPr>
            </a:lvl2pPr>
            <a:lvl3pPr algn="l" defTabSz="1306513">
              <a:defRPr kumimoji="1" sz="2400">
                <a:solidFill>
                  <a:schemeClr val="tx1"/>
                </a:solidFill>
                <a:latin typeface="Times New Roman" panose="02020603050405020304" pitchFamily="18" charset="0"/>
                <a:ea typeface="宋体" panose="02010600030101010101" pitchFamily="2" charset="-122"/>
              </a:defRPr>
            </a:lvl3pPr>
            <a:lvl4pPr algn="l" defTabSz="1306513">
              <a:defRPr kumimoji="1" sz="2400">
                <a:solidFill>
                  <a:schemeClr val="tx1"/>
                </a:solidFill>
                <a:latin typeface="Times New Roman" panose="02020603050405020304" pitchFamily="18" charset="0"/>
                <a:ea typeface="宋体" panose="02010600030101010101" pitchFamily="2" charset="-122"/>
              </a:defRPr>
            </a:lvl4pPr>
            <a:lvl5pPr algn="l" defTabSz="1306513">
              <a:defRPr kumimoji="1" sz="2400">
                <a:solidFill>
                  <a:schemeClr val="tx1"/>
                </a:solidFill>
                <a:latin typeface="Times New Roman" panose="02020603050405020304" pitchFamily="18" charset="0"/>
                <a:ea typeface="宋体" panose="02010600030101010101" pitchFamily="2" charset="-122"/>
              </a:defRPr>
            </a:lvl5pPr>
            <a:lvl6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13065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defRPr/>
            </a:pPr>
            <a:r>
              <a:rPr lang="zh-CN" altLang="en-US" sz="2200" b="1" dirty="0" smtClean="0">
                <a:solidFill>
                  <a:srgbClr val="7030A0"/>
                </a:solidFill>
                <a:latin typeface="+mj-ea"/>
                <a:ea typeface="+mj-ea"/>
              </a:rPr>
              <a:t>一个总线周期</a:t>
            </a:r>
          </a:p>
          <a:p>
            <a:pPr algn="ctr" eaLnBrk="0" hangingPunct="0">
              <a:defRPr/>
            </a:pPr>
            <a:r>
              <a:rPr lang="zh-CN" altLang="en-US" sz="2200" b="1" dirty="0" smtClean="0">
                <a:solidFill>
                  <a:srgbClr val="7030A0"/>
                </a:solidFill>
                <a:latin typeface="+mj-ea"/>
                <a:ea typeface="+mj-ea"/>
              </a:rPr>
              <a:t>读写两次数据</a:t>
            </a:r>
          </a:p>
          <a:p>
            <a:pPr algn="ctr" eaLnBrk="0" hangingPunct="0">
              <a:defRPr/>
            </a:pPr>
            <a:r>
              <a:rPr lang="zh-CN" altLang="en-US" sz="2200" b="1" dirty="0" smtClean="0">
                <a:solidFill>
                  <a:srgbClr val="7030A0"/>
                </a:solidFill>
                <a:latin typeface="+mj-ea"/>
                <a:ea typeface="+mj-ea"/>
              </a:rPr>
              <a:t>并行存取四个数据</a:t>
            </a:r>
            <a:r>
              <a:rPr lang="en-US" altLang="zh-CN" sz="2200" b="1" dirty="0" smtClean="0">
                <a:solidFill>
                  <a:srgbClr val="7030A0"/>
                </a:solidFill>
                <a:latin typeface="+mj-ea"/>
                <a:ea typeface="+mj-ea"/>
              </a:rPr>
              <a:t>, 8</a:t>
            </a:r>
            <a:r>
              <a:rPr lang="zh-CN" altLang="en-US" sz="2200" b="1" dirty="0" smtClean="0">
                <a:solidFill>
                  <a:srgbClr val="7030A0"/>
                </a:solidFill>
                <a:latin typeface="+mj-ea"/>
                <a:ea typeface="+mj-ea"/>
              </a:rPr>
              <a:t>倍</a:t>
            </a:r>
          </a:p>
        </p:txBody>
      </p:sp>
      <p:pic>
        <p:nvPicPr>
          <p:cNvPr id="40974" name="Picture 36" descr="22_177090_0"/>
          <p:cNvPicPr>
            <a:picLocks noChangeAspect="1" noChangeArrowheads="1"/>
          </p:cNvPicPr>
          <p:nvPr/>
        </p:nvPicPr>
        <p:blipFill>
          <a:blip r:embed="rId2" cstate="print"/>
          <a:srcRect t="12534" b="11154"/>
          <a:stretch>
            <a:fillRect/>
          </a:stretch>
        </p:blipFill>
        <p:spPr bwMode="auto">
          <a:xfrm>
            <a:off x="2350226" y="3739896"/>
            <a:ext cx="1876697" cy="1244727"/>
          </a:xfrm>
          <a:prstGeom prst="rect">
            <a:avLst/>
          </a:prstGeom>
          <a:noFill/>
          <a:ln w="9525">
            <a:noFill/>
            <a:miter lim="800000"/>
            <a:headEnd/>
            <a:tailEnd/>
          </a:ln>
        </p:spPr>
      </p:pic>
      <p:pic>
        <p:nvPicPr>
          <p:cNvPr id="40975" name="Picture 38" descr="li5Gbicz8nVl2"/>
          <p:cNvPicPr>
            <a:picLocks noChangeAspect="1" noChangeArrowheads="1"/>
          </p:cNvPicPr>
          <p:nvPr/>
        </p:nvPicPr>
        <p:blipFill>
          <a:blip r:embed="rId3" cstate="print"/>
          <a:srcRect t="9711" b="12599"/>
          <a:stretch>
            <a:fillRect/>
          </a:stretch>
        </p:blipFill>
        <p:spPr bwMode="auto">
          <a:xfrm>
            <a:off x="2350226" y="4984623"/>
            <a:ext cx="1876697" cy="1434465"/>
          </a:xfrm>
          <a:prstGeom prst="rect">
            <a:avLst/>
          </a:prstGeom>
          <a:noFill/>
          <a:ln w="9525">
            <a:noFill/>
            <a:miter lim="800000"/>
            <a:headEnd/>
            <a:tailEnd/>
          </a:ln>
        </p:spPr>
      </p:pic>
      <p:sp>
        <p:nvSpPr>
          <p:cNvPr id="17" name="圆角矩形 16"/>
          <p:cNvSpPr/>
          <p:nvPr/>
        </p:nvSpPr>
        <p:spPr>
          <a:xfrm>
            <a:off x="1" y="629794"/>
            <a:ext cx="2646317" cy="517779"/>
          </a:xfrm>
          <a:prstGeom prst="roundRect">
            <a:avLst/>
          </a:prstGeom>
          <a:solidFill>
            <a:schemeClr val="accent2">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3996" tIns="31998" rIns="63996" bIns="31998" anchor="ctr"/>
          <a:lstStyle/>
          <a:p>
            <a:pPr algn="ctr" eaLnBrk="0" hangingPunct="0">
              <a:defRPr/>
            </a:pPr>
            <a:r>
              <a:rPr lang="zh-CN" altLang="en-US" sz="2800" b="1" dirty="0">
                <a:solidFill>
                  <a:schemeClr val="bg1">
                    <a:lumMod val="95000"/>
                  </a:schemeClr>
                </a:solidFill>
                <a:latin typeface="+mj-lt"/>
                <a:ea typeface="隶书" pitchFamily="49" charset="-122"/>
              </a:rPr>
              <a:t>主存储器</a:t>
            </a:r>
            <a:r>
              <a:rPr lang="en-US" altLang="zh-CN" sz="2800" b="1" dirty="0">
                <a:solidFill>
                  <a:schemeClr val="bg1">
                    <a:lumMod val="95000"/>
                  </a:schemeClr>
                </a:solidFill>
                <a:latin typeface="+mj-lt"/>
                <a:ea typeface="隶书" pitchFamily="49" charset="-122"/>
              </a:rPr>
              <a:t>-RAM</a:t>
            </a:r>
            <a:r>
              <a:rPr lang="zh-CN" altLang="en-US" sz="2800" b="1" dirty="0">
                <a:solidFill>
                  <a:schemeClr val="bg1">
                    <a:lumMod val="95000"/>
                  </a:schemeClr>
                </a:solidFill>
                <a:latin typeface="+mj-lt"/>
                <a:ea typeface="隶书" pitchFamily="49" charset="-122"/>
              </a:rPr>
              <a:t> </a:t>
            </a:r>
          </a:p>
        </p:txBody>
      </p:sp>
      <p:sp>
        <p:nvSpPr>
          <p:cNvPr id="1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92696"/>
            <a:ext cx="8784976" cy="6165304"/>
          </a:xfrm>
        </p:spPr>
        <p:txBody>
          <a:bodyPr/>
          <a:lstStyle/>
          <a:p>
            <a:pPr>
              <a:buNone/>
            </a:pPr>
            <a:r>
              <a:rPr lang="en-US" altLang="zh-CN" sz="2800" b="1" dirty="0" smtClean="0">
                <a:solidFill>
                  <a:schemeClr val="accent1">
                    <a:lumMod val="75000"/>
                  </a:schemeClr>
                </a:solidFill>
                <a:latin typeface="华文楷体" pitchFamily="2" charset="-122"/>
                <a:ea typeface="华文楷体" pitchFamily="2" charset="-122"/>
              </a:rPr>
              <a:t>CMOS</a:t>
            </a:r>
            <a:r>
              <a:rPr lang="zh-CN" altLang="en-US" sz="2800" b="1" dirty="0" smtClean="0">
                <a:solidFill>
                  <a:schemeClr val="accent1">
                    <a:lumMod val="75000"/>
                  </a:schemeClr>
                </a:solidFill>
                <a:latin typeface="华文楷体" pitchFamily="2" charset="-122"/>
                <a:ea typeface="华文楷体" pitchFamily="2" charset="-122"/>
              </a:rPr>
              <a:t>（互补金属氧化物半导体）：</a:t>
            </a:r>
            <a:endParaRPr lang="en-US" altLang="zh-CN" sz="2800" b="1" dirty="0" smtClean="0">
              <a:solidFill>
                <a:schemeClr val="accent1">
                  <a:lumMod val="75000"/>
                </a:schemeClr>
              </a:solidFill>
              <a:latin typeface="华文楷体" pitchFamily="2" charset="-122"/>
              <a:ea typeface="华文楷体" pitchFamily="2" charset="-122"/>
            </a:endParaRPr>
          </a:p>
          <a:p>
            <a:pPr>
              <a:buFont typeface="Wingdings" pitchFamily="2" charset="2"/>
              <a:buChar char="Ø"/>
            </a:pPr>
            <a:r>
              <a:rPr lang="zh-CN" altLang="en-US" sz="2800" b="1" dirty="0" smtClean="0">
                <a:solidFill>
                  <a:schemeClr val="accent5">
                    <a:lumMod val="50000"/>
                  </a:schemeClr>
                </a:solidFill>
                <a:latin typeface="华文楷体" pitchFamily="2" charset="-122"/>
                <a:ea typeface="华文楷体" pitchFamily="2" charset="-122"/>
              </a:rPr>
              <a:t>是主板上一块可读写的</a:t>
            </a:r>
            <a:r>
              <a:rPr lang="en-US" altLang="zh-CN" sz="2800" b="1" dirty="0" smtClean="0">
                <a:solidFill>
                  <a:schemeClr val="accent1">
                    <a:lumMod val="75000"/>
                  </a:schemeClr>
                </a:solidFill>
                <a:latin typeface="华文楷体" pitchFamily="2" charset="-122"/>
                <a:ea typeface="华文楷体" pitchFamily="2" charset="-122"/>
              </a:rPr>
              <a:t>RAM</a:t>
            </a:r>
            <a:r>
              <a:rPr lang="zh-CN" altLang="en-US" sz="2800" b="1" dirty="0" smtClean="0">
                <a:solidFill>
                  <a:schemeClr val="accent5">
                    <a:lumMod val="50000"/>
                  </a:schemeClr>
                </a:solidFill>
                <a:latin typeface="华文楷体" pitchFamily="2" charset="-122"/>
                <a:ea typeface="华文楷体" pitchFamily="2" charset="-122"/>
              </a:rPr>
              <a:t>芯片（或</a:t>
            </a:r>
            <a:r>
              <a:rPr lang="en-US" altLang="zh-CN" sz="2800" b="1" dirty="0" smtClean="0">
                <a:solidFill>
                  <a:schemeClr val="accent5">
                    <a:lumMod val="50000"/>
                  </a:schemeClr>
                </a:solidFill>
                <a:latin typeface="华文楷体" pitchFamily="2" charset="-122"/>
                <a:ea typeface="华文楷体" pitchFamily="2" charset="-122"/>
              </a:rPr>
              <a:t>FLASH</a:t>
            </a:r>
            <a:r>
              <a:rPr lang="zh-CN" altLang="en-US" sz="2800" b="1" dirty="0" smtClean="0">
                <a:solidFill>
                  <a:schemeClr val="accent5">
                    <a:lumMod val="50000"/>
                  </a:schemeClr>
                </a:solidFill>
                <a:latin typeface="华文楷体" pitchFamily="2" charset="-122"/>
                <a:ea typeface="华文楷体" pitchFamily="2" charset="-122"/>
              </a:rPr>
              <a:t>芯片）</a:t>
            </a:r>
            <a:endParaRPr lang="en-US" altLang="zh-CN" sz="2800" b="1" dirty="0" smtClean="0">
              <a:solidFill>
                <a:schemeClr val="accent5">
                  <a:lumMod val="50000"/>
                </a:schemeClr>
              </a:solidFill>
              <a:latin typeface="华文楷体" pitchFamily="2" charset="-122"/>
              <a:ea typeface="华文楷体" pitchFamily="2" charset="-122"/>
            </a:endParaRPr>
          </a:p>
          <a:p>
            <a:pPr>
              <a:buFont typeface="Wingdings" pitchFamily="2" charset="2"/>
              <a:buChar char="Ø"/>
            </a:pPr>
            <a:r>
              <a:rPr lang="zh-CN" altLang="en-US" sz="2800" b="1" dirty="0" smtClean="0">
                <a:solidFill>
                  <a:schemeClr val="accent5">
                    <a:lumMod val="50000"/>
                  </a:schemeClr>
                </a:solidFill>
                <a:latin typeface="华文楷体" pitchFamily="2" charset="-122"/>
                <a:ea typeface="华文楷体" pitchFamily="2" charset="-122"/>
              </a:rPr>
              <a:t>用来保存当前系统的（</a:t>
            </a:r>
            <a:r>
              <a:rPr lang="en-US" altLang="zh-CN" sz="2800" b="1" dirty="0" smtClean="0">
                <a:solidFill>
                  <a:schemeClr val="accent5">
                    <a:lumMod val="50000"/>
                  </a:schemeClr>
                </a:solidFill>
                <a:latin typeface="华文楷体" pitchFamily="2" charset="-122"/>
                <a:ea typeface="华文楷体" pitchFamily="2" charset="-122"/>
              </a:rPr>
              <a:t>BIOS</a:t>
            </a:r>
            <a:r>
              <a:rPr lang="zh-CN" altLang="en-US" sz="2800" b="1" dirty="0" smtClean="0">
                <a:solidFill>
                  <a:schemeClr val="accent5">
                    <a:lumMod val="50000"/>
                  </a:schemeClr>
                </a:solidFill>
                <a:latin typeface="华文楷体" pitchFamily="2" charset="-122"/>
                <a:ea typeface="华文楷体" pitchFamily="2" charset="-122"/>
              </a:rPr>
              <a:t>中涉及到的）硬件配置和用户对某些参数的设定，如日期、时间、启动设置等参数</a:t>
            </a:r>
            <a:endParaRPr lang="en-US" altLang="zh-CN" sz="2800" b="1" dirty="0" smtClean="0">
              <a:solidFill>
                <a:schemeClr val="accent5">
                  <a:lumMod val="50000"/>
                </a:schemeClr>
              </a:solidFill>
              <a:latin typeface="华文楷体" pitchFamily="2" charset="-122"/>
              <a:ea typeface="华文楷体" pitchFamily="2" charset="-122"/>
            </a:endParaRPr>
          </a:p>
          <a:p>
            <a:pPr>
              <a:buFont typeface="Wingdings" pitchFamily="2" charset="2"/>
              <a:buChar char="Ø"/>
            </a:pPr>
            <a:r>
              <a:rPr lang="en-US" altLang="zh-CN" sz="2800" b="1" dirty="0" smtClean="0">
                <a:solidFill>
                  <a:schemeClr val="accent5">
                    <a:lumMod val="50000"/>
                  </a:schemeClr>
                </a:solidFill>
                <a:latin typeface="华文楷体" pitchFamily="2" charset="-122"/>
                <a:ea typeface="华文楷体" pitchFamily="2" charset="-122"/>
              </a:rPr>
              <a:t>CMOS</a:t>
            </a:r>
            <a:r>
              <a:rPr lang="zh-CN" altLang="en-US" sz="2800" b="1" dirty="0" smtClean="0">
                <a:solidFill>
                  <a:schemeClr val="accent5">
                    <a:lumMod val="50000"/>
                  </a:schemeClr>
                </a:solidFill>
                <a:latin typeface="华文楷体" pitchFamily="2" charset="-122"/>
                <a:ea typeface="华文楷体" pitchFamily="2" charset="-122"/>
              </a:rPr>
              <a:t>可由主板的电池供电，即使系统掉电信息也不会丢失</a:t>
            </a:r>
            <a:endParaRPr lang="en-US" altLang="zh-CN" sz="2800" b="1" dirty="0" smtClean="0">
              <a:solidFill>
                <a:schemeClr val="accent5">
                  <a:lumMod val="50000"/>
                </a:schemeClr>
              </a:solidFill>
              <a:latin typeface="华文楷体" pitchFamily="2" charset="-122"/>
              <a:ea typeface="华文楷体" pitchFamily="2" charset="-122"/>
            </a:endParaRPr>
          </a:p>
          <a:p>
            <a:pPr>
              <a:buFont typeface="Wingdings" pitchFamily="2" charset="2"/>
              <a:buChar char="Ø"/>
            </a:pPr>
            <a:r>
              <a:rPr lang="en-US" altLang="zh-CN" sz="2800" b="1" dirty="0" smtClean="0">
                <a:solidFill>
                  <a:schemeClr val="accent5">
                    <a:lumMod val="50000"/>
                  </a:schemeClr>
                </a:solidFill>
                <a:latin typeface="华文楷体" pitchFamily="2" charset="-122"/>
                <a:ea typeface="华文楷体" pitchFamily="2" charset="-122"/>
              </a:rPr>
              <a:t>CMOS</a:t>
            </a:r>
            <a:r>
              <a:rPr lang="zh-CN" altLang="en-US" sz="2800" b="1" dirty="0" smtClean="0">
                <a:solidFill>
                  <a:schemeClr val="accent5">
                    <a:lumMod val="50000"/>
                  </a:schemeClr>
                </a:solidFill>
                <a:latin typeface="华文楷体" pitchFamily="2" charset="-122"/>
                <a:ea typeface="华文楷体" pitchFamily="2" charset="-122"/>
              </a:rPr>
              <a:t>中各项参数的设定要通过专门的程序，开机时按</a:t>
            </a:r>
            <a:r>
              <a:rPr lang="en-US" altLang="zh-CN" sz="2800" b="1" dirty="0" smtClean="0">
                <a:solidFill>
                  <a:schemeClr val="accent5">
                    <a:lumMod val="50000"/>
                  </a:schemeClr>
                </a:solidFill>
                <a:latin typeface="华文楷体" pitchFamily="2" charset="-122"/>
                <a:ea typeface="华文楷体" pitchFamily="2" charset="-122"/>
              </a:rPr>
              <a:t>Del</a:t>
            </a:r>
            <a:r>
              <a:rPr lang="zh-CN" altLang="en-US" sz="2800" b="1" dirty="0" smtClean="0">
                <a:solidFill>
                  <a:schemeClr val="accent5">
                    <a:lumMod val="50000"/>
                  </a:schemeClr>
                </a:solidFill>
                <a:latin typeface="华文楷体" pitchFamily="2" charset="-122"/>
                <a:ea typeface="华文楷体" pitchFamily="2" charset="-122"/>
              </a:rPr>
              <a:t>可进入</a:t>
            </a:r>
            <a:r>
              <a:rPr lang="en-US" altLang="zh-CN" sz="2800" b="1" dirty="0" smtClean="0">
                <a:solidFill>
                  <a:schemeClr val="accent5">
                    <a:lumMod val="50000"/>
                  </a:schemeClr>
                </a:solidFill>
                <a:latin typeface="华文楷体" pitchFamily="2" charset="-122"/>
                <a:ea typeface="华文楷体" pitchFamily="2" charset="-122"/>
              </a:rPr>
              <a:t>CMOS</a:t>
            </a:r>
            <a:r>
              <a:rPr lang="zh-CN" altLang="en-US" sz="2800" b="1" dirty="0" smtClean="0">
                <a:solidFill>
                  <a:schemeClr val="accent5">
                    <a:lumMod val="50000"/>
                  </a:schemeClr>
                </a:solidFill>
                <a:latin typeface="华文楷体" pitchFamily="2" charset="-122"/>
                <a:ea typeface="华文楷体" pitchFamily="2" charset="-122"/>
              </a:rPr>
              <a:t>进行设置</a:t>
            </a:r>
            <a:endParaRPr lang="en-US" altLang="zh-CN" sz="2800" b="1" dirty="0" smtClean="0">
              <a:solidFill>
                <a:schemeClr val="accent5">
                  <a:lumMod val="50000"/>
                </a:schemeClr>
              </a:solidFill>
              <a:latin typeface="华文楷体" pitchFamily="2" charset="-122"/>
              <a:ea typeface="华文楷体" pitchFamily="2" charset="-122"/>
            </a:endParaRPr>
          </a:p>
          <a:p>
            <a:pPr lvl="1">
              <a:buFont typeface="Wingdings" pitchFamily="2" charset="2"/>
              <a:buChar char="ü"/>
            </a:pPr>
            <a:r>
              <a:rPr lang="zh-CN" altLang="en-US" sz="2400" b="1" dirty="0" smtClean="0">
                <a:solidFill>
                  <a:srgbClr val="0000FF"/>
                </a:solidFill>
                <a:latin typeface="华文楷体" pitchFamily="2" charset="-122"/>
                <a:ea typeface="华文楷体" pitchFamily="2" charset="-122"/>
              </a:rPr>
              <a:t>设置出厂设定值</a:t>
            </a:r>
            <a:endParaRPr lang="en-US" altLang="zh-CN" sz="2400" b="1" dirty="0" smtClean="0">
              <a:solidFill>
                <a:srgbClr val="0000FF"/>
              </a:solidFill>
              <a:latin typeface="华文楷体" pitchFamily="2" charset="-122"/>
              <a:ea typeface="华文楷体" pitchFamily="2" charset="-122"/>
            </a:endParaRPr>
          </a:p>
          <a:p>
            <a:pPr lvl="1">
              <a:buFont typeface="Wingdings" pitchFamily="2" charset="2"/>
              <a:buChar char="ü"/>
            </a:pPr>
            <a:r>
              <a:rPr lang="zh-CN" altLang="en-US" sz="2400" b="1" dirty="0" smtClean="0">
                <a:solidFill>
                  <a:srgbClr val="0000FF"/>
                </a:solidFill>
                <a:latin typeface="华文楷体" pitchFamily="2" charset="-122"/>
                <a:ea typeface="华文楷体" pitchFamily="2" charset="-122"/>
              </a:rPr>
              <a:t>检测硬盘参数</a:t>
            </a:r>
            <a:endParaRPr lang="en-US" altLang="zh-CN" sz="2400" b="1" dirty="0" smtClean="0">
              <a:solidFill>
                <a:srgbClr val="0000FF"/>
              </a:solidFill>
              <a:latin typeface="华文楷体" pitchFamily="2" charset="-122"/>
              <a:ea typeface="华文楷体" pitchFamily="2" charset="-122"/>
            </a:endParaRPr>
          </a:p>
          <a:p>
            <a:pPr lvl="1">
              <a:buFont typeface="Wingdings" pitchFamily="2" charset="2"/>
              <a:buChar char="ü"/>
            </a:pPr>
            <a:r>
              <a:rPr lang="zh-CN" altLang="en-US" sz="2400" b="1" dirty="0" smtClean="0">
                <a:solidFill>
                  <a:srgbClr val="0000FF"/>
                </a:solidFill>
                <a:latin typeface="华文楷体" pitchFamily="2" charset="-122"/>
                <a:ea typeface="华文楷体" pitchFamily="2" charset="-122"/>
              </a:rPr>
              <a:t>设置启动顺序</a:t>
            </a:r>
            <a:endParaRPr lang="en-US" altLang="zh-CN" sz="2400" b="1" dirty="0" smtClean="0">
              <a:solidFill>
                <a:srgbClr val="0000FF"/>
              </a:solidFill>
              <a:latin typeface="华文楷体" pitchFamily="2" charset="-122"/>
              <a:ea typeface="华文楷体" pitchFamily="2" charset="-122"/>
            </a:endParaRPr>
          </a:p>
          <a:p>
            <a:pPr lvl="1">
              <a:buFont typeface="Wingdings" pitchFamily="2" charset="2"/>
              <a:buChar char="ü"/>
            </a:pPr>
            <a:r>
              <a:rPr lang="zh-CN" altLang="en-US" sz="2400" b="1" dirty="0" smtClean="0">
                <a:solidFill>
                  <a:srgbClr val="0000FF"/>
                </a:solidFill>
                <a:latin typeface="华文楷体" pitchFamily="2" charset="-122"/>
                <a:ea typeface="华文楷体" pitchFamily="2" charset="-122"/>
              </a:rPr>
              <a:t>设置开机密码及</a:t>
            </a:r>
            <a:r>
              <a:rPr lang="en-US" altLang="zh-CN" sz="2400" b="1" dirty="0" smtClean="0">
                <a:solidFill>
                  <a:srgbClr val="0000FF"/>
                </a:solidFill>
                <a:latin typeface="华文楷体" pitchFamily="2" charset="-122"/>
                <a:ea typeface="华文楷体" pitchFamily="2" charset="-122"/>
              </a:rPr>
              <a:t>CMOS</a:t>
            </a:r>
            <a:r>
              <a:rPr lang="zh-CN" altLang="en-US" sz="2400" b="1" dirty="0" smtClean="0">
                <a:solidFill>
                  <a:srgbClr val="0000FF"/>
                </a:solidFill>
                <a:latin typeface="华文楷体" pitchFamily="2" charset="-122"/>
                <a:ea typeface="华文楷体" pitchFamily="2" charset="-122"/>
              </a:rPr>
              <a:t>密码</a:t>
            </a:r>
            <a:endParaRPr lang="zh-CN" altLang="en-US" sz="2400" b="1" dirty="0">
              <a:solidFill>
                <a:srgbClr val="0000FF"/>
              </a:solidFill>
              <a:latin typeface="华文楷体" pitchFamily="2" charset="-122"/>
              <a:ea typeface="华文楷体" pitchFamily="2" charset="-122"/>
            </a:endParaRPr>
          </a:p>
        </p:txBody>
      </p:sp>
      <p:sp>
        <p:nvSpPr>
          <p:cNvPr id="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764704"/>
            <a:ext cx="8784976" cy="6093296"/>
          </a:xfrm>
        </p:spPr>
        <p:txBody>
          <a:bodyPr/>
          <a:lstStyle/>
          <a:p>
            <a:pPr>
              <a:buNone/>
            </a:pPr>
            <a:r>
              <a:rPr lang="en-US" altLang="zh-CN" sz="2800" b="1" dirty="0" smtClean="0">
                <a:solidFill>
                  <a:schemeClr val="accent1">
                    <a:lumMod val="75000"/>
                  </a:schemeClr>
                </a:solidFill>
                <a:latin typeface="华文楷体" pitchFamily="2" charset="-122"/>
                <a:ea typeface="华文楷体" pitchFamily="2" charset="-122"/>
              </a:rPr>
              <a:t>BIOS</a:t>
            </a:r>
            <a:r>
              <a:rPr lang="zh-CN" altLang="en-US" sz="2800" b="1" dirty="0" smtClean="0">
                <a:solidFill>
                  <a:schemeClr val="accent1">
                    <a:lumMod val="75000"/>
                  </a:schemeClr>
                </a:solidFill>
                <a:latin typeface="华文楷体" pitchFamily="2" charset="-122"/>
                <a:ea typeface="华文楷体" pitchFamily="2" charset="-122"/>
              </a:rPr>
              <a:t>和</a:t>
            </a:r>
            <a:r>
              <a:rPr lang="en-US" altLang="zh-CN" sz="2800" b="1" dirty="0" smtClean="0">
                <a:solidFill>
                  <a:schemeClr val="accent1">
                    <a:lumMod val="75000"/>
                  </a:schemeClr>
                </a:solidFill>
                <a:latin typeface="华文楷体" pitchFamily="2" charset="-122"/>
                <a:ea typeface="华文楷体" pitchFamily="2" charset="-122"/>
              </a:rPr>
              <a:t>CMOS</a:t>
            </a:r>
            <a:r>
              <a:rPr lang="zh-CN" altLang="en-US" sz="2800" b="1" dirty="0" smtClean="0">
                <a:solidFill>
                  <a:schemeClr val="accent1">
                    <a:lumMod val="75000"/>
                  </a:schemeClr>
                </a:solidFill>
                <a:latin typeface="华文楷体" pitchFamily="2" charset="-122"/>
                <a:ea typeface="华文楷体" pitchFamily="2" charset="-122"/>
              </a:rPr>
              <a:t>的关系：</a:t>
            </a:r>
            <a:endParaRPr lang="en-US" altLang="zh-CN" sz="2800" b="1" dirty="0" smtClean="0">
              <a:solidFill>
                <a:schemeClr val="accent1">
                  <a:lumMod val="75000"/>
                </a:schemeClr>
              </a:solidFill>
              <a:latin typeface="华文楷体" pitchFamily="2" charset="-122"/>
              <a:ea typeface="华文楷体" pitchFamily="2" charset="-122"/>
            </a:endParaRPr>
          </a:p>
          <a:p>
            <a:pPr>
              <a:buFont typeface="Wingdings" pitchFamily="2" charset="2"/>
              <a:buChar char="Ø"/>
            </a:pP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是一组设置硬件的电脑程序，里面装有系统的重要信息和设置系统参数的设置程序</a:t>
            </a:r>
            <a:r>
              <a:rPr lang="en-US" altLang="zh-CN" sz="2800" b="1" dirty="0" smtClean="0">
                <a:latin typeface="华文楷体" pitchFamily="2" charset="-122"/>
                <a:ea typeface="华文楷体" pitchFamily="2" charset="-122"/>
              </a:rPr>
              <a:t>——BIOS Setup</a:t>
            </a:r>
            <a:r>
              <a:rPr lang="zh-CN" altLang="en-US" sz="2800" b="1" dirty="0" smtClean="0">
                <a:latin typeface="华文楷体" pitchFamily="2" charset="-122"/>
                <a:ea typeface="华文楷体" pitchFamily="2" charset="-122"/>
              </a:rPr>
              <a:t>程序。而</a:t>
            </a: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用来保存当前系统的硬件配置和用户对参数的设定，其内容可通过设置程序进行读写。</a:t>
            </a:r>
            <a:endParaRPr lang="en-US" altLang="zh-CN" sz="2800" b="1" dirty="0" smtClean="0">
              <a:latin typeface="华文楷体" pitchFamily="2" charset="-122"/>
              <a:ea typeface="华文楷体" pitchFamily="2" charset="-122"/>
            </a:endParaRPr>
          </a:p>
          <a:p>
            <a:pPr>
              <a:buFont typeface="Wingdings" pitchFamily="2" charset="2"/>
              <a:buChar char="Ø"/>
            </a:pP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芯片只有保存数据的功能，而对</a:t>
            </a: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中各项参数的修改要通过</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的设定程序来实现。</a:t>
            </a:r>
            <a:endParaRPr lang="en-US" altLang="zh-CN" sz="2800" b="1" dirty="0" smtClean="0">
              <a:latin typeface="华文楷体" pitchFamily="2" charset="-122"/>
              <a:ea typeface="华文楷体" pitchFamily="2" charset="-122"/>
            </a:endParaRPr>
          </a:p>
          <a:p>
            <a:pPr>
              <a:buFont typeface="Wingdings" pitchFamily="2" charset="2"/>
              <a:buChar char="Ø"/>
            </a:pPr>
            <a:r>
              <a:rPr lang="en-US" altLang="zh-CN" sz="2800" b="1" dirty="0" smtClean="0">
                <a:latin typeface="华文楷体" pitchFamily="2" charset="-122"/>
                <a:ea typeface="华文楷体" pitchFamily="2" charset="-122"/>
              </a:rPr>
              <a:t>CMOS RAM</a:t>
            </a:r>
            <a:r>
              <a:rPr lang="zh-CN" altLang="en-US" sz="2800" b="1" dirty="0" smtClean="0">
                <a:latin typeface="华文楷体" pitchFamily="2" charset="-122"/>
                <a:ea typeface="华文楷体" pitchFamily="2" charset="-122"/>
              </a:rPr>
              <a:t>既是</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设定系统参数的存放场所，又是 </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设定系统参数的结果。因此，完整的说法应该是“通过</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设置程序对</a:t>
            </a: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参数进行设置”。</a:t>
            </a:r>
            <a:endParaRPr lang="en-US" altLang="zh-CN" sz="2800" b="1" dirty="0" smtClean="0">
              <a:latin typeface="华文楷体" pitchFamily="2" charset="-122"/>
              <a:ea typeface="华文楷体" pitchFamily="2" charset="-122"/>
            </a:endParaRPr>
          </a:p>
          <a:p>
            <a:pPr>
              <a:buFont typeface="Wingdings" pitchFamily="2" charset="2"/>
              <a:buChar char="Ø"/>
            </a:pPr>
            <a:r>
              <a:rPr lang="zh-CN" altLang="en-US" sz="2800" b="1" dirty="0" smtClean="0">
                <a:latin typeface="华文楷体" pitchFamily="2" charset="-122"/>
                <a:ea typeface="华文楷体" pitchFamily="2" charset="-122"/>
              </a:rPr>
              <a:t>由于 </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和</a:t>
            </a: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都跟系统设置密切相关，所以在实际使用过程中造成了</a:t>
            </a:r>
            <a:r>
              <a:rPr lang="en-US" altLang="zh-CN" sz="2800" b="1" dirty="0" smtClean="0">
                <a:latin typeface="华文楷体" pitchFamily="2" charset="-122"/>
                <a:ea typeface="华文楷体" pitchFamily="2" charset="-122"/>
              </a:rPr>
              <a:t>BIOS</a:t>
            </a:r>
            <a:r>
              <a:rPr lang="zh-CN" altLang="en-US" sz="2800" b="1" dirty="0" smtClean="0">
                <a:latin typeface="华文楷体" pitchFamily="2" charset="-122"/>
                <a:ea typeface="华文楷体" pitchFamily="2" charset="-122"/>
              </a:rPr>
              <a:t>设置和</a:t>
            </a:r>
            <a:r>
              <a:rPr lang="en-US" altLang="zh-CN" sz="2800" b="1" dirty="0" smtClean="0">
                <a:latin typeface="华文楷体" pitchFamily="2" charset="-122"/>
                <a:ea typeface="华文楷体" pitchFamily="2" charset="-122"/>
              </a:rPr>
              <a:t>CMOS</a:t>
            </a:r>
            <a:r>
              <a:rPr lang="zh-CN" altLang="en-US" sz="2800" b="1" dirty="0" smtClean="0">
                <a:latin typeface="华文楷体" pitchFamily="2" charset="-122"/>
                <a:ea typeface="华文楷体" pitchFamily="2" charset="-122"/>
              </a:rPr>
              <a:t>设置的说法，其实指的都是同一回事。</a:t>
            </a:r>
            <a:endParaRPr lang="zh-CN" altLang="en-US" sz="2800" b="1" dirty="0">
              <a:latin typeface="华文楷体" pitchFamily="2" charset="-122"/>
              <a:ea typeface="华文楷体" pitchFamily="2" charset="-122"/>
            </a:endParaRPr>
          </a:p>
        </p:txBody>
      </p:sp>
      <p:sp>
        <p:nvSpPr>
          <p:cNvPr id="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179512" y="692696"/>
            <a:ext cx="8784976" cy="5570756"/>
          </a:xfrm>
          <a:prstGeom prst="rect">
            <a:avLst/>
          </a:prstGeom>
          <a:noFill/>
        </p:spPr>
        <p:txBody>
          <a:bodyPr wrap="square" rtlCol="0">
            <a:spAutoFit/>
          </a:bodyPr>
          <a:lstStyle/>
          <a:p>
            <a:pPr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、辅助存储器</a:t>
            </a:r>
            <a:endParaRPr lang="en-US" altLang="zh-CN" sz="2800" b="1" dirty="0" smtClean="0">
              <a:solidFill>
                <a:srgbClr val="0000FF"/>
              </a:solidFill>
              <a:latin typeface="华文楷体" pitchFamily="2" charset="-122"/>
              <a:ea typeface="华文楷体" pitchFamily="2" charset="-122"/>
            </a:endParaRPr>
          </a:p>
          <a:p>
            <a:pPr marL="0" lvl="1" indent="457200" eaLnBrk="1" hangingPunct="1"/>
            <a:r>
              <a:rPr lang="zh-CN" altLang="en-US" sz="2800" b="1" dirty="0" smtClean="0">
                <a:latin typeface="华文楷体" pitchFamily="2" charset="-122"/>
                <a:ea typeface="华文楷体" pitchFamily="2" charset="-122"/>
              </a:rPr>
              <a:t>从主机的角度上，弥补内存功能不足的存储器被称为辅助存储器。</a:t>
            </a:r>
            <a:endParaRPr lang="en-US" altLang="zh-CN" sz="2800" b="1" dirty="0" smtClean="0">
              <a:latin typeface="华文楷体" pitchFamily="2" charset="-122"/>
              <a:ea typeface="华文楷体" pitchFamily="2" charset="-122"/>
            </a:endParaRPr>
          </a:p>
          <a:p>
            <a:pPr marL="0" lvl="1" indent="457200" eaLnBrk="1" hangingPunct="1"/>
            <a:r>
              <a:rPr lang="zh-CN" altLang="en-US" sz="2800" b="1" dirty="0" smtClean="0">
                <a:latin typeface="华文楷体" pitchFamily="2" charset="-122"/>
                <a:ea typeface="华文楷体" pitchFamily="2" charset="-122"/>
              </a:rPr>
              <a:t>速度比内存慢得多，不和其他部件直接进行数据交流，只和内存单独交换数据（</a:t>
            </a:r>
            <a:r>
              <a:rPr lang="zh-CN" altLang="en-US" sz="2800" b="1" dirty="0" smtClean="0">
                <a:solidFill>
                  <a:srgbClr val="7030A0"/>
                </a:solidFill>
                <a:latin typeface="华文楷体" pitchFamily="2" charset="-122"/>
                <a:ea typeface="华文楷体" pitchFamily="2" charset="-122"/>
              </a:rPr>
              <a:t>内外存调度</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lvl="0" eaLnBrk="1" hangingPunct="1">
              <a:spcBef>
                <a:spcPts val="600"/>
              </a:spcBef>
              <a:spcAft>
                <a:spcPts val="0"/>
              </a:spcAft>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、与存储器相关的几个重要的概念</a:t>
            </a:r>
          </a:p>
          <a:p>
            <a:pPr marL="446088" lvl="1" indent="-446088" eaLnBrk="1" hangingPunct="1">
              <a:spcBef>
                <a:spcPts val="600"/>
              </a:spcBef>
              <a:spcAft>
                <a:spcPts val="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位</a:t>
            </a:r>
            <a:r>
              <a:rPr lang="en-US" altLang="zh-CN" sz="2800" b="1" dirty="0" smtClean="0">
                <a:solidFill>
                  <a:schemeClr val="accent1">
                    <a:lumMod val="75000"/>
                  </a:schemeClr>
                </a:solidFill>
                <a:latin typeface="华文楷体" pitchFamily="2" charset="-122"/>
                <a:ea typeface="华文楷体" pitchFamily="2" charset="-122"/>
              </a:rPr>
              <a:t>(bit)</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“位”（</a:t>
            </a:r>
            <a:r>
              <a:rPr lang="en-US" altLang="zh-CN" sz="2800" b="1" dirty="0" smtClean="0">
                <a:latin typeface="华文楷体" pitchFamily="2" charset="-122"/>
                <a:ea typeface="华文楷体" pitchFamily="2" charset="-122"/>
              </a:rPr>
              <a:t>b</a:t>
            </a:r>
            <a:r>
              <a:rPr lang="zh-CN" altLang="en-US" sz="2800" b="1" dirty="0" smtClean="0">
                <a:latin typeface="华文楷体" pitchFamily="2" charset="-122"/>
                <a:ea typeface="华文楷体" pitchFamily="2" charset="-122"/>
              </a:rPr>
              <a:t>）是计算机中最小的信息单位，也就是一个二进制数。</a:t>
            </a:r>
            <a:endParaRPr lang="en-US" altLang="zh-CN" sz="2800" b="1" dirty="0" smtClean="0">
              <a:latin typeface="华文楷体" pitchFamily="2" charset="-122"/>
              <a:ea typeface="华文楷体" pitchFamily="2" charset="-122"/>
            </a:endParaRPr>
          </a:p>
          <a:p>
            <a:pPr marL="446088" lvl="1" indent="-446088" eaLnBrk="1" hangingPunct="1">
              <a:spcBef>
                <a:spcPts val="600"/>
              </a:spcBef>
              <a:spcAft>
                <a:spcPts val="0"/>
              </a:spcAft>
              <a:buFont typeface="+mj-ea"/>
              <a:buAutoNum type="circleNumDbPlain"/>
            </a:pPr>
            <a:r>
              <a:rPr lang="zh-CN" altLang="en-US" sz="2800" b="1" dirty="0">
                <a:solidFill>
                  <a:schemeClr val="accent1">
                    <a:lumMod val="75000"/>
                  </a:schemeClr>
                </a:solidFill>
                <a:latin typeface="华文楷体" pitchFamily="2" charset="-122"/>
                <a:ea typeface="华文楷体" pitchFamily="2" charset="-122"/>
              </a:rPr>
              <a:t>字节</a:t>
            </a:r>
            <a:r>
              <a:rPr lang="en-US" sz="2800" b="1" dirty="0" smtClean="0">
                <a:solidFill>
                  <a:schemeClr val="accent1">
                    <a:lumMod val="75000"/>
                  </a:schemeClr>
                </a:solidFill>
                <a:latin typeface="华文楷体" pitchFamily="2" charset="-122"/>
                <a:ea typeface="华文楷体" pitchFamily="2" charset="-122"/>
              </a:rPr>
              <a:t>(Byte</a:t>
            </a:r>
            <a:r>
              <a:rPr lang="en-US" sz="2800" b="1" dirty="0">
                <a:solidFill>
                  <a:schemeClr val="accent1">
                    <a:lumMod val="75000"/>
                  </a:schemeClr>
                </a:solidFill>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a:t>
            </a:r>
            <a:r>
              <a:rPr lang="en-US" altLang="zh-CN" sz="2800" b="1" dirty="0" smtClean="0">
                <a:latin typeface="华文楷体" pitchFamily="2" charset="-122"/>
                <a:ea typeface="华文楷体" pitchFamily="2" charset="-122"/>
              </a:rPr>
              <a:t>8</a:t>
            </a:r>
            <a:r>
              <a:rPr lang="zh-CN" altLang="en-US" sz="2800" b="1" dirty="0" smtClean="0">
                <a:latin typeface="华文楷体" pitchFamily="2" charset="-122"/>
                <a:ea typeface="华文楷体" pitchFamily="2" charset="-122"/>
              </a:rPr>
              <a:t>个相邻的</a:t>
            </a:r>
            <a:r>
              <a:rPr lang="en-US" altLang="zh-CN" sz="2800" b="1" dirty="0" smtClean="0">
                <a:latin typeface="华文楷体" pitchFamily="2" charset="-122"/>
                <a:ea typeface="华文楷体" pitchFamily="2" charset="-122"/>
              </a:rPr>
              <a:t>bit</a:t>
            </a:r>
            <a:r>
              <a:rPr lang="zh-CN" altLang="en-US" sz="2800" b="1" dirty="0" smtClean="0">
                <a:latin typeface="华文楷体" pitchFamily="2" charset="-122"/>
                <a:ea typeface="华文楷体" pitchFamily="2" charset="-122"/>
              </a:rPr>
              <a:t>组成一组，称为一个字节（</a:t>
            </a:r>
            <a:r>
              <a:rPr lang="en-US" altLang="zh-CN" sz="2800" b="1" dirty="0" smtClean="0">
                <a:latin typeface="华文楷体" pitchFamily="2" charset="-122"/>
                <a:ea typeface="华文楷体" pitchFamily="2" charset="-122"/>
              </a:rPr>
              <a:t>B</a:t>
            </a:r>
            <a:r>
              <a:rPr lang="zh-CN" altLang="en-US" sz="2800" b="1" dirty="0" smtClean="0">
                <a:latin typeface="华文楷体" pitchFamily="2" charset="-122"/>
                <a:ea typeface="华文楷体" pitchFamily="2" charset="-122"/>
              </a:rPr>
              <a:t>）。 “字节”是读写内存的基本存储单元，也是计算机</a:t>
            </a:r>
            <a:r>
              <a:rPr lang="zh-CN" altLang="en-US" sz="2800" b="1" dirty="0">
                <a:latin typeface="华文楷体" pitchFamily="2" charset="-122"/>
                <a:ea typeface="华文楷体" pitchFamily="2" charset="-122"/>
              </a:rPr>
              <a:t>度量存储容量的计量单位</a:t>
            </a:r>
            <a:r>
              <a:rPr lang="zh-CN" altLang="en-US" sz="2800" b="1" dirty="0" smtClean="0">
                <a:latin typeface="华文楷体" pitchFamily="2" charset="-122"/>
                <a:ea typeface="华文楷体" pitchFamily="2" charset="-122"/>
              </a:rPr>
              <a:t>。</a:t>
            </a:r>
            <a:r>
              <a:rPr lang="zh-CN" altLang="en-US" sz="2800" b="1" dirty="0" smtClean="0">
                <a:solidFill>
                  <a:srgbClr val="7030A0"/>
                </a:solidFill>
                <a:latin typeface="华文楷体" pitchFamily="2" charset="-122"/>
                <a:ea typeface="华文楷体" pitchFamily="2" charset="-122"/>
              </a:rPr>
              <a:t>如，说一个存储器有</a:t>
            </a:r>
            <a:r>
              <a:rPr lang="en-US" altLang="zh-CN" sz="2800" b="1" dirty="0" smtClean="0">
                <a:solidFill>
                  <a:srgbClr val="7030A0"/>
                </a:solidFill>
                <a:latin typeface="华文楷体" pitchFamily="2" charset="-122"/>
                <a:ea typeface="华文楷体" pitchFamily="2" charset="-122"/>
              </a:rPr>
              <a:t>256</a:t>
            </a:r>
            <a:r>
              <a:rPr lang="zh-CN" altLang="en-US" sz="2800" b="1" dirty="0" smtClean="0">
                <a:solidFill>
                  <a:srgbClr val="7030A0"/>
                </a:solidFill>
                <a:latin typeface="华文楷体" pitchFamily="2" charset="-122"/>
                <a:ea typeface="华文楷体" pitchFamily="2" charset="-122"/>
              </a:rPr>
              <a:t>个存储单元，则说明它的容量为</a:t>
            </a:r>
            <a:r>
              <a:rPr lang="en-US" altLang="zh-CN" sz="2800" b="1" dirty="0" smtClean="0">
                <a:solidFill>
                  <a:srgbClr val="7030A0"/>
                </a:solidFill>
                <a:latin typeface="华文楷体" pitchFamily="2" charset="-122"/>
                <a:ea typeface="华文楷体" pitchFamily="2" charset="-122"/>
              </a:rPr>
              <a:t>256B</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35496" y="692696"/>
            <a:ext cx="8964488" cy="5770811"/>
          </a:xfrm>
          <a:prstGeom prst="rect">
            <a:avLst/>
          </a:prstGeom>
          <a:noFill/>
        </p:spPr>
        <p:txBody>
          <a:bodyPr wrap="square" rtlCol="0">
            <a:spAutoFit/>
          </a:bodyPr>
          <a:lstStyle/>
          <a:p>
            <a:pPr marL="514350" lvl="1" indent="-514350" eaLnBrk="1" latinLnBrk="1" hangingPunct="1">
              <a:spcBef>
                <a:spcPts val="600"/>
              </a:spcBef>
              <a:spcAft>
                <a:spcPts val="0"/>
              </a:spcAft>
              <a:buFont typeface="+mj-ea"/>
              <a:buAutoNum type="circleNumDbPlain" startAt="3"/>
            </a:pPr>
            <a:r>
              <a:rPr lang="zh-CN" altLang="en-US" sz="2800" b="1" dirty="0" smtClean="0">
                <a:solidFill>
                  <a:schemeClr val="accent1">
                    <a:lumMod val="75000"/>
                  </a:schemeClr>
                </a:solidFill>
                <a:latin typeface="华文楷体" pitchFamily="2" charset="-122"/>
                <a:ea typeface="华文楷体" pitchFamily="2" charset="-122"/>
              </a:rPr>
              <a:t>字</a:t>
            </a:r>
            <a:r>
              <a:rPr lang="en-US" altLang="zh-CN" sz="2800" b="1" dirty="0" smtClean="0">
                <a:solidFill>
                  <a:schemeClr val="accent1">
                    <a:lumMod val="75000"/>
                  </a:schemeClr>
                </a:solidFill>
                <a:latin typeface="华文楷体" pitchFamily="2" charset="-122"/>
                <a:ea typeface="华文楷体" pitchFamily="2" charset="-122"/>
              </a:rPr>
              <a:t>(word)</a:t>
            </a:r>
            <a:r>
              <a:rPr lang="zh-CN" altLang="en-US" sz="2800" b="1" dirty="0" smtClean="0">
                <a:solidFill>
                  <a:schemeClr val="accent1">
                    <a:lumMod val="75000"/>
                  </a:schemeClr>
                </a:solidFill>
                <a:latin typeface="华文楷体" pitchFamily="2" charset="-122"/>
                <a:ea typeface="华文楷体" pitchFamily="2" charset="-122"/>
              </a:rPr>
              <a:t>和字长： </a:t>
            </a:r>
            <a:r>
              <a:rPr lang="zh-CN" altLang="en-US" sz="2800" b="1" dirty="0" smtClean="0">
                <a:latin typeface="华文楷体" pitchFamily="2" charset="-122"/>
                <a:ea typeface="华文楷体" pitchFamily="2" charset="-122"/>
              </a:rPr>
              <a:t>“字”是计算机能同时处理的一组二进制数，“字长”是这组二进制数的位数。运算器、控制器、内存都是以字为单位进行数据传送和处理的。</a:t>
            </a:r>
            <a:r>
              <a:rPr lang="zh-CN" altLang="en-US" sz="2800" b="1" dirty="0" smtClean="0">
                <a:solidFill>
                  <a:srgbClr val="0000FF"/>
                </a:solidFill>
                <a:latin typeface="华文楷体" pitchFamily="2" charset="-122"/>
                <a:ea typeface="华文楷体" pitchFamily="2" charset="-122"/>
              </a:rPr>
              <a:t>一个字由若干字节组成</a:t>
            </a:r>
            <a:r>
              <a:rPr lang="zh-CN" altLang="en-US" sz="2800" b="1" dirty="0" smtClean="0">
                <a:latin typeface="华文楷体" pitchFamily="2" charset="-122"/>
                <a:ea typeface="华文楷体" pitchFamily="2" charset="-122"/>
              </a:rPr>
              <a:t>，</a:t>
            </a:r>
            <a:r>
              <a:rPr lang="zh-CN" altLang="en-US" sz="2800" b="1" dirty="0" smtClean="0">
                <a:solidFill>
                  <a:srgbClr val="7030A0"/>
                </a:solidFill>
                <a:latin typeface="华文楷体" pitchFamily="2" charset="-122"/>
                <a:ea typeface="华文楷体" pitchFamily="2" charset="-122"/>
              </a:rPr>
              <a:t>如，早期计算机的字长为</a:t>
            </a:r>
            <a:r>
              <a:rPr lang="en-US" altLang="zh-CN" sz="2800" b="1" dirty="0" smtClean="0">
                <a:solidFill>
                  <a:srgbClr val="7030A0"/>
                </a:solidFill>
                <a:latin typeface="华文楷体" pitchFamily="2" charset="-122"/>
                <a:ea typeface="华文楷体" pitchFamily="2" charset="-122"/>
              </a:rPr>
              <a:t>2</a:t>
            </a:r>
            <a:r>
              <a:rPr lang="zh-CN" altLang="en-US" sz="2800" b="1" dirty="0" smtClean="0">
                <a:solidFill>
                  <a:srgbClr val="7030A0"/>
                </a:solidFill>
                <a:latin typeface="华文楷体" pitchFamily="2" charset="-122"/>
                <a:ea typeface="华文楷体" pitchFamily="2" charset="-122"/>
              </a:rPr>
              <a:t>个字节，就称为</a:t>
            </a:r>
            <a:r>
              <a:rPr lang="en-US" altLang="zh-CN" sz="2800" b="1" dirty="0" smtClean="0">
                <a:solidFill>
                  <a:srgbClr val="7030A0"/>
                </a:solidFill>
                <a:latin typeface="华文楷体" pitchFamily="2" charset="-122"/>
                <a:ea typeface="华文楷体" pitchFamily="2" charset="-122"/>
              </a:rPr>
              <a:t>16</a:t>
            </a:r>
            <a:r>
              <a:rPr lang="zh-CN" altLang="en-US" sz="2800" b="1" dirty="0" smtClean="0">
                <a:solidFill>
                  <a:srgbClr val="7030A0"/>
                </a:solidFill>
                <a:latin typeface="华文楷体" pitchFamily="2" charset="-122"/>
                <a:ea typeface="华文楷体" pitchFamily="2" charset="-122"/>
              </a:rPr>
              <a:t>位机；现在的计算机字长为</a:t>
            </a:r>
            <a:r>
              <a:rPr lang="en-US" altLang="zh-CN" sz="2800" b="1" dirty="0" smtClean="0">
                <a:solidFill>
                  <a:srgbClr val="7030A0"/>
                </a:solidFill>
                <a:latin typeface="华文楷体" pitchFamily="2" charset="-122"/>
                <a:ea typeface="华文楷体" pitchFamily="2" charset="-122"/>
              </a:rPr>
              <a:t>8</a:t>
            </a:r>
            <a:r>
              <a:rPr lang="zh-CN" altLang="en-US" sz="2800" b="1" dirty="0" smtClean="0">
                <a:solidFill>
                  <a:srgbClr val="7030A0"/>
                </a:solidFill>
                <a:latin typeface="华文楷体" pitchFamily="2" charset="-122"/>
                <a:ea typeface="华文楷体" pitchFamily="2" charset="-122"/>
              </a:rPr>
              <a:t>个字节，则称为</a:t>
            </a:r>
            <a:r>
              <a:rPr lang="en-US" altLang="zh-CN" sz="2800" b="1" dirty="0" smtClean="0">
                <a:solidFill>
                  <a:srgbClr val="7030A0"/>
                </a:solidFill>
                <a:latin typeface="华文楷体" pitchFamily="2" charset="-122"/>
                <a:ea typeface="华文楷体" pitchFamily="2" charset="-122"/>
              </a:rPr>
              <a:t>64</a:t>
            </a:r>
            <a:r>
              <a:rPr lang="zh-CN" altLang="en-US" sz="2800" b="1" dirty="0" smtClean="0">
                <a:solidFill>
                  <a:srgbClr val="7030A0"/>
                </a:solidFill>
                <a:latin typeface="华文楷体" pitchFamily="2" charset="-122"/>
                <a:ea typeface="华文楷体" pitchFamily="2" charset="-122"/>
              </a:rPr>
              <a:t>位机</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514350" lvl="1" indent="-514350" eaLnBrk="1" latinLnBrk="1" hangingPunct="1">
              <a:spcBef>
                <a:spcPts val="600"/>
              </a:spcBef>
              <a:spcAft>
                <a:spcPts val="0"/>
              </a:spcAft>
              <a:buFont typeface="+mj-ea"/>
              <a:buAutoNum type="circleNumDbPlain" startAt="3"/>
            </a:pPr>
            <a:r>
              <a:rPr lang="zh-CN" altLang="en-US" sz="2800" b="1" dirty="0" smtClean="0">
                <a:solidFill>
                  <a:schemeClr val="accent1">
                    <a:lumMod val="75000"/>
                  </a:schemeClr>
                </a:solidFill>
                <a:latin typeface="华文楷体" pitchFamily="2" charset="-122"/>
                <a:ea typeface="华文楷体" pitchFamily="2" charset="-122"/>
              </a:rPr>
              <a:t>地址：</a:t>
            </a:r>
            <a:r>
              <a:rPr lang="zh-CN" altLang="en-US" sz="2800" b="1" dirty="0" smtClean="0">
                <a:latin typeface="华文楷体" pitchFamily="2" charset="-122"/>
                <a:ea typeface="华文楷体" pitchFamily="2" charset="-122"/>
              </a:rPr>
              <a:t>在计算机中，内存通常是按存储单元组织的。所有</a:t>
            </a:r>
            <a:r>
              <a:rPr lang="zh-CN" altLang="en-US" sz="2800" b="1" dirty="0">
                <a:latin typeface="华文楷体" pitchFamily="2" charset="-122"/>
                <a:ea typeface="华文楷体" pitchFamily="2" charset="-122"/>
              </a:rPr>
              <a:t>存储单元</a:t>
            </a:r>
            <a:r>
              <a:rPr lang="zh-CN" altLang="en-US" sz="2800" b="1" dirty="0" smtClean="0">
                <a:latin typeface="华文楷体" pitchFamily="2" charset="-122"/>
                <a:ea typeface="华文楷体" pitchFamily="2" charset="-122"/>
              </a:rPr>
              <a:t>构成一</a:t>
            </a:r>
            <a:r>
              <a:rPr lang="zh-CN" altLang="en-US" sz="2800" b="1" dirty="0">
                <a:latin typeface="华文楷体" pitchFamily="2" charset="-122"/>
                <a:ea typeface="华文楷体" pitchFamily="2" charset="-122"/>
              </a:rPr>
              <a:t>个存储矩阵</a:t>
            </a:r>
            <a:r>
              <a:rPr lang="zh-CN" altLang="en-US" sz="2800" b="1" dirty="0" smtClean="0">
                <a:latin typeface="华文楷体" pitchFamily="2" charset="-122"/>
                <a:ea typeface="华文楷体" pitchFamily="2" charset="-122"/>
              </a:rPr>
              <a:t>，为了</a:t>
            </a:r>
            <a:r>
              <a:rPr lang="zh-CN" altLang="en-US" sz="2800" b="1" dirty="0">
                <a:latin typeface="华文楷体" pitchFamily="2" charset="-122"/>
                <a:ea typeface="华文楷体" pitchFamily="2" charset="-122"/>
              </a:rPr>
              <a:t>方便存取，在这个矩阵中，对每个存储单元按一定的顺序编号</a:t>
            </a:r>
            <a:r>
              <a:rPr lang="zh-CN" altLang="en-US" sz="2800" b="1" dirty="0" smtClean="0">
                <a:latin typeface="华文楷体" pitchFamily="2" charset="-122"/>
                <a:ea typeface="华文楷体" pitchFamily="2" charset="-122"/>
              </a:rPr>
              <a:t>，这个</a:t>
            </a:r>
            <a:r>
              <a:rPr lang="zh-CN" altLang="en-US" sz="2800" b="1" dirty="0">
                <a:latin typeface="华文楷体" pitchFamily="2" charset="-122"/>
                <a:ea typeface="华文楷体" pitchFamily="2" charset="-122"/>
              </a:rPr>
              <a:t>编号被称为“地址”</a:t>
            </a:r>
            <a:r>
              <a:rPr lang="zh-CN" altLang="en-US"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每个存储单元存放的二进制位数相同，通常是字节或字长</a:t>
            </a:r>
            <a:r>
              <a:rPr lang="zh-CN" altLang="en-US" sz="2800" b="1" dirty="0" smtClean="0">
                <a:latin typeface="华文楷体" pitchFamily="2" charset="-122"/>
                <a:ea typeface="华文楷体" pitchFamily="2" charset="-122"/>
              </a:rPr>
              <a:t>。</a:t>
            </a:r>
            <a:r>
              <a:rPr lang="zh-CN" altLang="en-US" sz="2800" b="1" dirty="0" smtClean="0">
                <a:solidFill>
                  <a:srgbClr val="7030A0"/>
                </a:solidFill>
                <a:latin typeface="华文楷体" pitchFamily="2" charset="-122"/>
                <a:ea typeface="华文楷体" pitchFamily="2" charset="-122"/>
              </a:rPr>
              <a:t>目前的微机系统中，存储单元普遍都是按字节组织的，即一个存储单元存放一个</a:t>
            </a:r>
            <a:r>
              <a:rPr lang="en-US" altLang="zh-CN" sz="2800" b="1" dirty="0" smtClean="0">
                <a:solidFill>
                  <a:srgbClr val="7030A0"/>
                </a:solidFill>
                <a:latin typeface="华文楷体" pitchFamily="2" charset="-122"/>
                <a:ea typeface="华文楷体" pitchFamily="2" charset="-122"/>
              </a:rPr>
              <a:t>8</a:t>
            </a:r>
            <a:r>
              <a:rPr lang="zh-CN" altLang="en-US" sz="2800" b="1" dirty="0" smtClean="0">
                <a:solidFill>
                  <a:srgbClr val="7030A0"/>
                </a:solidFill>
                <a:latin typeface="华文楷体" pitchFamily="2" charset="-122"/>
                <a:ea typeface="华文楷体" pitchFamily="2" charset="-122"/>
              </a:rPr>
              <a:t>位二进制数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44034"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graphicFrame>
        <p:nvGraphicFramePr>
          <p:cNvPr id="44033" name="Object 1"/>
          <p:cNvGraphicFramePr>
            <a:graphicFrameLocks noChangeAspect="1"/>
          </p:cNvGraphicFramePr>
          <p:nvPr/>
        </p:nvGraphicFramePr>
        <p:xfrm>
          <a:off x="107503" y="836612"/>
          <a:ext cx="4466097" cy="4104556"/>
        </p:xfrm>
        <a:graphic>
          <a:graphicData uri="http://schemas.openxmlformats.org/presentationml/2006/ole">
            <p:oleObj spid="_x0000_s44033" name="Worksheet" r:id="rId3" imgW="3267112" imgH="2943335" progId="Excel.Sheet.8">
              <p:embed/>
            </p:oleObj>
          </a:graphicData>
        </a:graphic>
      </p:graphicFrame>
      <p:graphicFrame>
        <p:nvGraphicFramePr>
          <p:cNvPr id="8" name="表格 7"/>
          <p:cNvGraphicFramePr>
            <a:graphicFrameLocks noGrp="1"/>
          </p:cNvGraphicFramePr>
          <p:nvPr/>
        </p:nvGraphicFramePr>
        <p:xfrm>
          <a:off x="4211959" y="836709"/>
          <a:ext cx="4824537" cy="4680525"/>
        </p:xfrm>
        <a:graphic>
          <a:graphicData uri="http://schemas.openxmlformats.org/drawingml/2006/table">
            <a:tbl>
              <a:tblPr/>
              <a:tblGrid>
                <a:gridCol w="1608179"/>
                <a:gridCol w="1608179"/>
                <a:gridCol w="1608179"/>
              </a:tblGrid>
              <a:tr h="539937">
                <a:tc>
                  <a:txBody>
                    <a:bodyPr/>
                    <a:lstStyle/>
                    <a:p>
                      <a:pPr marL="0" indent="0" algn="ctr">
                        <a:lnSpc>
                          <a:spcPts val="1300"/>
                        </a:lnSpc>
                        <a:spcAft>
                          <a:spcPts val="0"/>
                        </a:spcAft>
                      </a:pPr>
                      <a:r>
                        <a:rPr lang="en-US" sz="1400" b="1" kern="100" dirty="0">
                          <a:solidFill>
                            <a:srgbClr val="7030A0"/>
                          </a:solidFill>
                          <a:latin typeface="微软雅黑"/>
                          <a:ea typeface="宋体"/>
                        </a:rPr>
                        <a:t>16</a:t>
                      </a:r>
                      <a:r>
                        <a:rPr lang="zh-CN" sz="1400" b="1" kern="100" dirty="0">
                          <a:solidFill>
                            <a:srgbClr val="7030A0"/>
                          </a:solidFill>
                          <a:latin typeface="Times New Roman"/>
                          <a:ea typeface="微软雅黑"/>
                        </a:rPr>
                        <a:t>进制</a:t>
                      </a:r>
                      <a:endParaRPr lang="zh-CN" sz="1800" b="1" kern="100" dirty="0">
                        <a:solidFill>
                          <a:srgbClr val="7030A0"/>
                        </a:solidFill>
                        <a:latin typeface="Times New Roman"/>
                        <a:ea typeface="宋体"/>
                      </a:endParaRPr>
                    </a:p>
                    <a:p>
                      <a:pPr marL="0" indent="0" algn="ctr">
                        <a:lnSpc>
                          <a:spcPts val="1300"/>
                        </a:lnSpc>
                        <a:spcAft>
                          <a:spcPts val="0"/>
                        </a:spcAft>
                      </a:pPr>
                      <a:r>
                        <a:rPr lang="zh-CN" sz="1400" b="1" kern="100" dirty="0">
                          <a:solidFill>
                            <a:srgbClr val="7030A0"/>
                          </a:solidFill>
                          <a:latin typeface="Times New Roman"/>
                          <a:ea typeface="微软雅黑"/>
                        </a:rPr>
                        <a:t>内存地址</a:t>
                      </a:r>
                      <a:endParaRPr lang="zh-CN" sz="1800" b="1" kern="100" dirty="0">
                        <a:solidFill>
                          <a:srgbClr val="7030A0"/>
                        </a:solidFill>
                        <a:latin typeface="Times New Roman"/>
                        <a:ea typeface="宋体"/>
                      </a:endParaRPr>
                    </a:p>
                  </a:txBody>
                  <a:tcPr marL="68580" marR="68580" marT="0" marB="0" anchor="ctr">
                    <a:lnL>
                      <a:noFill/>
                    </a:lnL>
                    <a:lnR>
                      <a:noFill/>
                    </a:lnR>
                    <a:lnT>
                      <a:noFill/>
                    </a:lnT>
                    <a:lnB>
                      <a:noFill/>
                    </a:lnB>
                  </a:tcPr>
                </a:tc>
                <a:tc>
                  <a:txBody>
                    <a:bodyPr/>
                    <a:lstStyle/>
                    <a:p>
                      <a:pPr marL="0" indent="0" algn="ctr">
                        <a:lnSpc>
                          <a:spcPts val="1300"/>
                        </a:lnSpc>
                        <a:spcAft>
                          <a:spcPts val="0"/>
                        </a:spcAft>
                      </a:pPr>
                      <a:r>
                        <a:rPr lang="en-US" sz="1400" b="1" kern="100" dirty="0">
                          <a:solidFill>
                            <a:srgbClr val="7030A0"/>
                          </a:solidFill>
                          <a:latin typeface="微软雅黑"/>
                          <a:ea typeface="宋体"/>
                        </a:rPr>
                        <a:t>2</a:t>
                      </a:r>
                      <a:r>
                        <a:rPr lang="zh-CN" sz="1400" b="1" kern="100" dirty="0">
                          <a:solidFill>
                            <a:srgbClr val="7030A0"/>
                          </a:solidFill>
                          <a:latin typeface="Times New Roman"/>
                          <a:ea typeface="微软雅黑"/>
                        </a:rPr>
                        <a:t>进制</a:t>
                      </a:r>
                      <a:endParaRPr lang="zh-CN" sz="1800" b="1" kern="100" dirty="0">
                        <a:solidFill>
                          <a:srgbClr val="7030A0"/>
                        </a:solidFill>
                        <a:latin typeface="Times New Roman"/>
                        <a:ea typeface="宋体"/>
                      </a:endParaRPr>
                    </a:p>
                    <a:p>
                      <a:pPr marL="0" indent="0" algn="ctr">
                        <a:lnSpc>
                          <a:spcPts val="1300"/>
                        </a:lnSpc>
                        <a:spcAft>
                          <a:spcPts val="0"/>
                        </a:spcAft>
                      </a:pPr>
                      <a:r>
                        <a:rPr lang="zh-CN" sz="1400" b="1" kern="100" dirty="0">
                          <a:solidFill>
                            <a:srgbClr val="7030A0"/>
                          </a:solidFill>
                          <a:latin typeface="Times New Roman"/>
                          <a:ea typeface="微软雅黑"/>
                        </a:rPr>
                        <a:t>内存地址</a:t>
                      </a:r>
                      <a:endParaRPr lang="zh-CN" sz="1800" b="1" kern="100" dirty="0">
                        <a:solidFill>
                          <a:srgbClr val="7030A0"/>
                        </a:solidFill>
                        <a:latin typeface="Times New Roman"/>
                        <a:ea typeface="宋体"/>
                      </a:endParaRPr>
                    </a:p>
                  </a:txBody>
                  <a:tcPr marL="68580" marR="68580" marT="0" marB="0" anchor="ctr">
                    <a:lnL>
                      <a:noFill/>
                    </a:lnL>
                    <a:lnR>
                      <a:noFill/>
                    </a:lnR>
                    <a:lnT>
                      <a:noFill/>
                    </a:lnT>
                    <a:lnB>
                      <a:noFill/>
                    </a:lnB>
                  </a:tcPr>
                </a:tc>
                <a:tc>
                  <a:txBody>
                    <a:bodyPr/>
                    <a:lstStyle/>
                    <a:p>
                      <a:pPr marL="0" indent="0" algn="ctr">
                        <a:lnSpc>
                          <a:spcPts val="1300"/>
                        </a:lnSpc>
                        <a:spcAft>
                          <a:spcPts val="0"/>
                        </a:spcAft>
                      </a:pPr>
                      <a:r>
                        <a:rPr lang="zh-CN" sz="1400" b="1" kern="100" dirty="0">
                          <a:solidFill>
                            <a:srgbClr val="7030A0"/>
                          </a:solidFill>
                          <a:latin typeface="Times New Roman"/>
                          <a:ea typeface="微软雅黑"/>
                        </a:rPr>
                        <a:t>存储单元内容</a:t>
                      </a:r>
                      <a:endParaRPr lang="zh-CN" sz="1400" b="1" kern="100" dirty="0">
                        <a:solidFill>
                          <a:srgbClr val="7030A0"/>
                        </a:solidFill>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F000H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1111000000000000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00001100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F001H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1111000000000001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00001101</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F002H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1111000000000010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00101110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F003H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1111000000000011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00001110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F004H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1111000000000100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00001100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F005H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1111000000000101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10101101</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F006H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1111000000000110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10010010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F007H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1111000000000111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01011101</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F008H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1111000000001000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11010110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a:latin typeface="Cambria"/>
                          <a:ea typeface="宋体"/>
                        </a:rPr>
                        <a:t>F009H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1111000000001001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11010011</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smtClean="0">
                          <a:latin typeface="Cambria"/>
                          <a:ea typeface="宋体"/>
                        </a:rPr>
                        <a:t>F00AH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1111000000001010</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10000110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45049">
                <a:tc>
                  <a:txBody>
                    <a:bodyPr/>
                    <a:lstStyle/>
                    <a:p>
                      <a:pPr marL="0" indent="0" algn="ctr">
                        <a:spcAft>
                          <a:spcPts val="0"/>
                        </a:spcAft>
                      </a:pPr>
                      <a:r>
                        <a:rPr lang="en-US" sz="1400" kern="100" dirty="0" smtClean="0">
                          <a:latin typeface="Cambria"/>
                          <a:ea typeface="宋体"/>
                        </a:rPr>
                        <a:t>F00BH</a:t>
                      </a:r>
                      <a:endParaRPr lang="zh-CN" sz="180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a:latin typeface="Calibri"/>
                          <a:ea typeface="宋体"/>
                        </a:rPr>
                        <a:t>1111000000001011</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indent="0" algn="ctr">
                        <a:spcAft>
                          <a:spcPts val="0"/>
                        </a:spcAft>
                      </a:pPr>
                      <a:r>
                        <a:rPr lang="en-US" sz="1400" kern="100" dirty="0" smtClean="0">
                          <a:solidFill>
                            <a:schemeClr val="tx1"/>
                          </a:solidFill>
                          <a:latin typeface="Calibri"/>
                          <a:ea typeface="宋体"/>
                          <a:cs typeface="+mn-cs"/>
                        </a:rPr>
                        <a:t>01100010</a:t>
                      </a:r>
                      <a:endParaRPr lang="zh-CN" sz="1400" kern="100" dirty="0">
                        <a:solidFill>
                          <a:schemeClr val="tx1"/>
                        </a:solidFill>
                        <a:latin typeface="Calibri"/>
                        <a:ea typeface="宋体"/>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9" name="TextBox 8"/>
          <p:cNvSpPr txBox="1"/>
          <p:nvPr/>
        </p:nvSpPr>
        <p:spPr>
          <a:xfrm>
            <a:off x="1043608" y="5877272"/>
            <a:ext cx="2928958" cy="400110"/>
          </a:xfrm>
          <a:prstGeom prst="rect">
            <a:avLst/>
          </a:prstGeom>
          <a:noFill/>
        </p:spPr>
        <p:txBody>
          <a:bodyPr wrap="square" rtlCol="0">
            <a:spAutoFit/>
          </a:bodyPr>
          <a:lstStyle/>
          <a:p>
            <a:r>
              <a:rPr lang="zh-CN" altLang="en-US" sz="2000" b="1" dirty="0">
                <a:solidFill>
                  <a:srgbClr val="7030A0"/>
                </a:solidFill>
                <a:latin typeface="方正姚体" pitchFamily="2" charset="-122"/>
                <a:ea typeface="方正姚体" pitchFamily="2" charset="-122"/>
              </a:rPr>
              <a:t>内存地址编码示意图</a:t>
            </a:r>
          </a:p>
        </p:txBody>
      </p:sp>
      <p:sp>
        <p:nvSpPr>
          <p:cNvPr id="10" name="TextBox 9"/>
          <p:cNvSpPr txBox="1"/>
          <p:nvPr/>
        </p:nvSpPr>
        <p:spPr>
          <a:xfrm>
            <a:off x="5580112" y="5877272"/>
            <a:ext cx="2928958"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按地址排列的存储器单元</a:t>
            </a:r>
          </a:p>
        </p:txBody>
      </p:sp>
      <p:sp>
        <p:nvSpPr>
          <p:cNvPr id="11" name="矩形标注 10"/>
          <p:cNvSpPr/>
          <p:nvPr/>
        </p:nvSpPr>
        <p:spPr bwMode="auto">
          <a:xfrm>
            <a:off x="395536" y="5157192"/>
            <a:ext cx="3456384" cy="504056"/>
          </a:xfrm>
          <a:prstGeom prst="wedgeRectCallout">
            <a:avLst>
              <a:gd name="adj1" fmla="val -4885"/>
              <a:gd name="adj2" fmla="val -251476"/>
            </a:avLst>
          </a:prstGeom>
          <a:solidFill>
            <a:schemeClr val="accent6">
              <a:lumMod val="50000"/>
            </a:schemeClr>
          </a:solidFill>
          <a:ln w="9525" cap="flat" cmpd="sng" algn="ctr">
            <a:solidFill>
              <a:srgbClr val="FFFF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FF00"/>
                </a:solidFill>
                <a:effectLst/>
                <a:latin typeface="华文楷体" pitchFamily="2" charset="-122"/>
                <a:ea typeface="华文楷体" pitchFamily="2" charset="-122"/>
              </a:rPr>
              <a:t>存储单元地址：</a:t>
            </a:r>
            <a:r>
              <a:rPr kumimoji="1" lang="en-US" altLang="zh-CN" sz="2400" b="1" i="0" u="none" strike="noStrike" cap="none" normalizeH="0" baseline="0" dirty="0" smtClean="0">
                <a:ln>
                  <a:noFill/>
                </a:ln>
                <a:solidFill>
                  <a:srgbClr val="FFFF00"/>
                </a:solidFill>
                <a:effectLst/>
                <a:latin typeface="华文楷体" pitchFamily="2" charset="-122"/>
                <a:ea typeface="华文楷体" pitchFamily="2" charset="-122"/>
              </a:rPr>
              <a:t>612D</a:t>
            </a:r>
            <a:endParaRPr kumimoji="1" lang="zh-CN" altLang="en-US" sz="2400" b="1" i="0" u="none" strike="noStrike" cap="none" normalizeH="0" baseline="0" dirty="0" smtClean="0">
              <a:ln>
                <a:noFill/>
              </a:ln>
              <a:solidFill>
                <a:srgbClr val="FFFF00"/>
              </a:solidFill>
              <a:effectLst/>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3.2  </a:t>
            </a:r>
            <a:r>
              <a:rPr kumimoji="0" lang="zh-CN" altLang="en-US" b="1" dirty="0" smtClean="0">
                <a:solidFill>
                  <a:srgbClr val="FFFF00"/>
                </a:solidFill>
                <a:latin typeface="方正姚体" pitchFamily="2" charset="-122"/>
                <a:ea typeface="方正姚体" pitchFamily="2" charset="-122"/>
              </a:rPr>
              <a:t>计算机的硬件组成</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25" name="TextBox 24"/>
          <p:cNvSpPr txBox="1"/>
          <p:nvPr/>
        </p:nvSpPr>
        <p:spPr>
          <a:xfrm>
            <a:off x="107504" y="692696"/>
            <a:ext cx="8964488" cy="3108543"/>
          </a:xfrm>
          <a:prstGeom prst="rect">
            <a:avLst/>
          </a:prstGeom>
          <a:noFill/>
        </p:spPr>
        <p:txBody>
          <a:bodyPr wrap="square" rtlCol="0">
            <a:spAutoFit/>
          </a:bodyPr>
          <a:lstStyle/>
          <a:p>
            <a:pPr marL="514350" lvl="1" indent="-514350" eaLnBrk="1" latinLnBrk="1" hangingPunct="1">
              <a:buFont typeface="+mj-ea"/>
              <a:buAutoNum type="circleNumDbPlain" startAt="5"/>
            </a:pPr>
            <a:r>
              <a:rPr lang="zh-CN" altLang="en-US" sz="2800" b="1" dirty="0" smtClean="0">
                <a:solidFill>
                  <a:schemeClr val="accent1">
                    <a:lumMod val="75000"/>
                  </a:schemeClr>
                </a:solidFill>
                <a:latin typeface="华文楷体" pitchFamily="2" charset="-122"/>
                <a:ea typeface="华文楷体" pitchFamily="2" charset="-122"/>
              </a:rPr>
              <a:t>存储容量：</a:t>
            </a:r>
            <a:r>
              <a:rPr lang="zh-CN" altLang="en-US" sz="2800" b="1" dirty="0" smtClean="0">
                <a:latin typeface="华文楷体" pitchFamily="2" charset="-122"/>
                <a:ea typeface="华文楷体" pitchFamily="2" charset="-122"/>
              </a:rPr>
              <a:t>存储容量是描述计算机存储能力的指标，通常以字节为最小的计量单位，用</a:t>
            </a:r>
            <a:r>
              <a:rPr lang="en-US" altLang="zh-CN" sz="2800" b="1" dirty="0" smtClean="0">
                <a:latin typeface="华文楷体" pitchFamily="2" charset="-122"/>
                <a:ea typeface="华文楷体" pitchFamily="2" charset="-122"/>
              </a:rPr>
              <a:t>B</a:t>
            </a:r>
            <a:r>
              <a:rPr lang="zh-CN" altLang="en-US" sz="2800" b="1" dirty="0" smtClean="0">
                <a:latin typeface="华文楷体" pitchFamily="2" charset="-122"/>
                <a:ea typeface="华文楷体" pitchFamily="2" charset="-122"/>
              </a:rPr>
              <a:t>表示。</a:t>
            </a:r>
            <a:endParaRPr lang="en-US" altLang="zh-CN" sz="2800" b="1" dirty="0" smtClean="0">
              <a:latin typeface="华文楷体" pitchFamily="2" charset="-122"/>
              <a:ea typeface="华文楷体" pitchFamily="2" charset="-122"/>
            </a:endParaRPr>
          </a:p>
          <a:p>
            <a:pPr eaLnBrk="1" latinLnBrk="1" hangingPunct="1"/>
            <a:r>
              <a:rPr lang="en-US" sz="2800" b="1" dirty="0" smtClean="0">
                <a:latin typeface="+mj-lt"/>
                <a:ea typeface="华文楷体" pitchFamily="2" charset="-122"/>
              </a:rPr>
              <a:t>1KB</a:t>
            </a:r>
            <a:r>
              <a:rPr lang="zh-CN" altLang="en-US" sz="2800" b="1" dirty="0">
                <a:latin typeface="+mj-lt"/>
                <a:ea typeface="华文楷体" pitchFamily="2" charset="-122"/>
              </a:rPr>
              <a:t>（千字节）</a:t>
            </a:r>
            <a:r>
              <a:rPr lang="en-US" sz="2800" b="1" dirty="0">
                <a:latin typeface="+mj-lt"/>
                <a:ea typeface="华文楷体" pitchFamily="2" charset="-122"/>
              </a:rPr>
              <a:t>= 1024B</a:t>
            </a:r>
            <a:r>
              <a:rPr lang="zh-CN" altLang="en-US" sz="2800" b="1" dirty="0">
                <a:latin typeface="+mj-lt"/>
                <a:ea typeface="华文楷体" pitchFamily="2" charset="-122"/>
              </a:rPr>
              <a:t>（</a:t>
            </a:r>
            <a:r>
              <a:rPr lang="en-US" sz="2800" b="1" dirty="0" smtClean="0">
                <a:solidFill>
                  <a:srgbClr val="0000FF"/>
                </a:solidFill>
                <a:latin typeface="+mj-lt"/>
                <a:ea typeface="华文楷体" pitchFamily="2" charset="-122"/>
              </a:rPr>
              <a:t>2</a:t>
            </a:r>
            <a:r>
              <a:rPr lang="en-US" sz="2800" b="1" baseline="30000" dirty="0" smtClean="0">
                <a:solidFill>
                  <a:srgbClr val="0000FF"/>
                </a:solidFill>
                <a:latin typeface="+mj-lt"/>
                <a:ea typeface="华文楷体" pitchFamily="2" charset="-122"/>
              </a:rPr>
              <a:t>10</a:t>
            </a:r>
            <a:r>
              <a:rPr lang="en-US" sz="2800" b="1" dirty="0" smtClean="0">
                <a:solidFill>
                  <a:srgbClr val="0000FF"/>
                </a:solidFill>
                <a:latin typeface="+mj-lt"/>
                <a:ea typeface="华文楷体" pitchFamily="2" charset="-122"/>
              </a:rPr>
              <a:t>B</a:t>
            </a:r>
            <a:r>
              <a:rPr lang="zh-CN" altLang="en-US" sz="2800" b="1" dirty="0" smtClean="0">
                <a:latin typeface="+mj-lt"/>
                <a:ea typeface="华文楷体" pitchFamily="2" charset="-122"/>
              </a:rPr>
              <a:t>）</a:t>
            </a:r>
            <a:endParaRPr lang="zh-CN" altLang="en-US" sz="2800" b="1" dirty="0">
              <a:latin typeface="+mj-lt"/>
              <a:ea typeface="华文楷体" pitchFamily="2" charset="-122"/>
            </a:endParaRPr>
          </a:p>
          <a:p>
            <a:pPr eaLnBrk="1" latinLnBrk="1" hangingPunct="1"/>
            <a:r>
              <a:rPr lang="en-US" sz="2800" b="1" dirty="0">
                <a:latin typeface="+mj-lt"/>
                <a:ea typeface="华文楷体" pitchFamily="2" charset="-122"/>
              </a:rPr>
              <a:t>1MB</a:t>
            </a:r>
            <a:r>
              <a:rPr lang="zh-CN" altLang="en-US" sz="2800" b="1" dirty="0">
                <a:latin typeface="+mj-lt"/>
                <a:ea typeface="华文楷体" pitchFamily="2" charset="-122"/>
              </a:rPr>
              <a:t>（兆字节）</a:t>
            </a:r>
            <a:r>
              <a:rPr lang="en-US" sz="2800" b="1" dirty="0">
                <a:latin typeface="+mj-lt"/>
                <a:ea typeface="华文楷体" pitchFamily="2" charset="-122"/>
              </a:rPr>
              <a:t>= 1024 KB= 1024</a:t>
            </a:r>
            <a:r>
              <a:rPr lang="en-US" sz="2800" b="1" dirty="0">
                <a:latin typeface="+mj-lt"/>
                <a:ea typeface="华文楷体" pitchFamily="2" charset="-122"/>
                <a:sym typeface="Symbol"/>
              </a:rPr>
              <a:t></a:t>
            </a:r>
            <a:r>
              <a:rPr lang="en-US" sz="2800" b="1" dirty="0">
                <a:latin typeface="+mj-lt"/>
                <a:ea typeface="华文楷体" pitchFamily="2" charset="-122"/>
              </a:rPr>
              <a:t>1024B</a:t>
            </a:r>
            <a:r>
              <a:rPr lang="zh-CN" altLang="en-US" sz="2800" b="1" dirty="0">
                <a:latin typeface="+mj-lt"/>
                <a:ea typeface="华文楷体" pitchFamily="2" charset="-122"/>
              </a:rPr>
              <a:t>（</a:t>
            </a:r>
            <a:r>
              <a:rPr lang="en-US" sz="2800" b="1" dirty="0" smtClean="0">
                <a:solidFill>
                  <a:srgbClr val="0000FF"/>
                </a:solidFill>
                <a:latin typeface="+mj-lt"/>
                <a:ea typeface="华文楷体" pitchFamily="2" charset="-122"/>
              </a:rPr>
              <a:t>2</a:t>
            </a:r>
            <a:r>
              <a:rPr lang="en-US" sz="2800" b="1" baseline="30000" dirty="0" smtClean="0">
                <a:solidFill>
                  <a:srgbClr val="0000FF"/>
                </a:solidFill>
                <a:latin typeface="+mj-lt"/>
                <a:ea typeface="华文楷体" pitchFamily="2" charset="-122"/>
              </a:rPr>
              <a:t>20</a:t>
            </a:r>
            <a:r>
              <a:rPr lang="en-US" altLang="zh-CN" sz="2800" b="1" dirty="0" smtClean="0">
                <a:solidFill>
                  <a:srgbClr val="0000FF"/>
                </a:solidFill>
                <a:ea typeface="华文楷体" pitchFamily="2" charset="-122"/>
              </a:rPr>
              <a:t>B</a:t>
            </a:r>
            <a:r>
              <a:rPr lang="zh-CN" altLang="en-US" sz="2800" b="1" dirty="0" smtClean="0">
                <a:latin typeface="+mj-lt"/>
                <a:ea typeface="华文楷体" pitchFamily="2" charset="-122"/>
              </a:rPr>
              <a:t>）</a:t>
            </a:r>
            <a:endParaRPr lang="zh-CN" altLang="en-US" sz="2800" b="1" dirty="0">
              <a:latin typeface="+mj-lt"/>
              <a:ea typeface="华文楷体" pitchFamily="2" charset="-122"/>
            </a:endParaRPr>
          </a:p>
          <a:p>
            <a:pPr eaLnBrk="1" latinLnBrk="1" hangingPunct="1"/>
            <a:r>
              <a:rPr lang="en-US" sz="2800" b="1" dirty="0">
                <a:latin typeface="+mj-lt"/>
                <a:ea typeface="华文楷体" pitchFamily="2" charset="-122"/>
              </a:rPr>
              <a:t>1GB</a:t>
            </a:r>
            <a:r>
              <a:rPr lang="zh-CN" altLang="en-US" sz="2800" b="1" dirty="0">
                <a:latin typeface="+mj-lt"/>
                <a:ea typeface="华文楷体" pitchFamily="2" charset="-122"/>
              </a:rPr>
              <a:t>（吉字节）</a:t>
            </a:r>
            <a:r>
              <a:rPr lang="en-US" sz="2800" b="1" dirty="0">
                <a:latin typeface="+mj-lt"/>
                <a:ea typeface="华文楷体" pitchFamily="2" charset="-122"/>
              </a:rPr>
              <a:t>= 1024 MB= 1024</a:t>
            </a:r>
            <a:r>
              <a:rPr lang="en-US" sz="2800" b="1" dirty="0">
                <a:latin typeface="+mj-lt"/>
                <a:ea typeface="华文楷体" pitchFamily="2" charset="-122"/>
                <a:sym typeface="Symbol"/>
              </a:rPr>
              <a:t></a:t>
            </a:r>
            <a:r>
              <a:rPr lang="en-US" sz="2800" b="1" dirty="0">
                <a:latin typeface="+mj-lt"/>
                <a:ea typeface="华文楷体" pitchFamily="2" charset="-122"/>
              </a:rPr>
              <a:t>1024</a:t>
            </a:r>
            <a:r>
              <a:rPr lang="en-US" sz="2800" b="1" dirty="0">
                <a:latin typeface="+mj-lt"/>
                <a:ea typeface="华文楷体" pitchFamily="2" charset="-122"/>
                <a:sym typeface="Symbol"/>
              </a:rPr>
              <a:t></a:t>
            </a:r>
            <a:r>
              <a:rPr lang="en-US" sz="2800" b="1" dirty="0">
                <a:latin typeface="+mj-lt"/>
                <a:ea typeface="华文楷体" pitchFamily="2" charset="-122"/>
              </a:rPr>
              <a:t>1024B</a:t>
            </a:r>
            <a:r>
              <a:rPr lang="zh-CN" altLang="en-US" sz="2800" b="1" dirty="0">
                <a:latin typeface="+mj-lt"/>
                <a:ea typeface="华文楷体" pitchFamily="2" charset="-122"/>
              </a:rPr>
              <a:t>（</a:t>
            </a:r>
            <a:r>
              <a:rPr lang="en-US" sz="2800" b="1" dirty="0" smtClean="0">
                <a:solidFill>
                  <a:srgbClr val="0000FF"/>
                </a:solidFill>
                <a:latin typeface="+mj-lt"/>
                <a:ea typeface="华文楷体" pitchFamily="2" charset="-122"/>
              </a:rPr>
              <a:t>2</a:t>
            </a:r>
            <a:r>
              <a:rPr lang="en-US" sz="2800" b="1" baseline="30000" dirty="0" smtClean="0">
                <a:solidFill>
                  <a:srgbClr val="0000FF"/>
                </a:solidFill>
                <a:latin typeface="+mj-lt"/>
                <a:ea typeface="华文楷体" pitchFamily="2" charset="-122"/>
              </a:rPr>
              <a:t>30</a:t>
            </a:r>
            <a:r>
              <a:rPr lang="en-US" altLang="zh-CN" sz="2800" b="1" dirty="0" smtClean="0">
                <a:solidFill>
                  <a:srgbClr val="0000FF"/>
                </a:solidFill>
                <a:ea typeface="华文楷体" pitchFamily="2" charset="-122"/>
              </a:rPr>
              <a:t>B</a:t>
            </a:r>
            <a:r>
              <a:rPr lang="zh-CN" altLang="en-US" sz="2800" b="1" dirty="0" smtClean="0">
                <a:latin typeface="+mj-lt"/>
                <a:ea typeface="华文楷体" pitchFamily="2" charset="-122"/>
              </a:rPr>
              <a:t>）</a:t>
            </a:r>
            <a:endParaRPr lang="zh-CN" altLang="en-US" sz="2800" b="1" dirty="0">
              <a:latin typeface="+mj-lt"/>
              <a:ea typeface="华文楷体" pitchFamily="2" charset="-122"/>
            </a:endParaRPr>
          </a:p>
          <a:p>
            <a:pPr eaLnBrk="1" latinLnBrk="1" hangingPunct="1"/>
            <a:r>
              <a:rPr lang="en-US" sz="2800" b="1" dirty="0">
                <a:latin typeface="+mj-lt"/>
                <a:ea typeface="华文楷体" pitchFamily="2" charset="-122"/>
              </a:rPr>
              <a:t>1TB</a:t>
            </a:r>
            <a:r>
              <a:rPr lang="zh-CN" altLang="en-US" sz="2800" b="1" dirty="0">
                <a:latin typeface="+mj-lt"/>
                <a:ea typeface="华文楷体" pitchFamily="2" charset="-122"/>
              </a:rPr>
              <a:t>（太字节）</a:t>
            </a:r>
            <a:r>
              <a:rPr lang="en-US" sz="2800" b="1" dirty="0">
                <a:latin typeface="+mj-lt"/>
                <a:ea typeface="华文楷体" pitchFamily="2" charset="-122"/>
              </a:rPr>
              <a:t>= </a:t>
            </a:r>
            <a:r>
              <a:rPr lang="en-US" sz="2800" b="1" dirty="0" smtClean="0">
                <a:latin typeface="+mj-lt"/>
                <a:ea typeface="华文楷体" pitchFamily="2" charset="-122"/>
              </a:rPr>
              <a:t>1024GB</a:t>
            </a:r>
          </a:p>
          <a:p>
            <a:pPr eaLnBrk="1" latinLnBrk="1" hangingPunct="1"/>
            <a:r>
              <a:rPr lang="en-US" sz="2800" b="1" dirty="0" smtClean="0">
                <a:latin typeface="+mj-lt"/>
                <a:ea typeface="华文楷体" pitchFamily="2" charset="-122"/>
              </a:rPr>
              <a:t>                          = </a:t>
            </a:r>
            <a:r>
              <a:rPr lang="en-US" sz="2800" b="1" dirty="0">
                <a:latin typeface="+mj-lt"/>
                <a:ea typeface="华文楷体" pitchFamily="2" charset="-122"/>
              </a:rPr>
              <a:t>1024</a:t>
            </a:r>
            <a:r>
              <a:rPr lang="en-US" sz="2800" b="1" dirty="0">
                <a:latin typeface="+mj-lt"/>
                <a:ea typeface="华文楷体" pitchFamily="2" charset="-122"/>
                <a:sym typeface="Symbol"/>
              </a:rPr>
              <a:t></a:t>
            </a:r>
            <a:r>
              <a:rPr lang="en-US" sz="2800" b="1" dirty="0">
                <a:latin typeface="+mj-lt"/>
                <a:ea typeface="华文楷体" pitchFamily="2" charset="-122"/>
              </a:rPr>
              <a:t>1024</a:t>
            </a:r>
            <a:r>
              <a:rPr lang="en-US" sz="2800" b="1" dirty="0">
                <a:latin typeface="+mj-lt"/>
                <a:ea typeface="华文楷体" pitchFamily="2" charset="-122"/>
                <a:sym typeface="Symbol"/>
              </a:rPr>
              <a:t></a:t>
            </a:r>
            <a:r>
              <a:rPr lang="en-US" sz="2800" b="1" dirty="0">
                <a:latin typeface="+mj-lt"/>
                <a:ea typeface="华文楷体" pitchFamily="2" charset="-122"/>
              </a:rPr>
              <a:t>1024</a:t>
            </a:r>
            <a:r>
              <a:rPr lang="en-US" sz="2800" b="1" dirty="0">
                <a:latin typeface="+mj-lt"/>
                <a:ea typeface="华文楷体" pitchFamily="2" charset="-122"/>
                <a:sym typeface="Symbol"/>
              </a:rPr>
              <a:t></a:t>
            </a:r>
            <a:r>
              <a:rPr lang="en-US" sz="2800" b="1" dirty="0">
                <a:latin typeface="+mj-lt"/>
                <a:ea typeface="华文楷体" pitchFamily="2" charset="-122"/>
              </a:rPr>
              <a:t>1024B</a:t>
            </a:r>
            <a:r>
              <a:rPr lang="zh-CN" altLang="en-US" sz="2800" b="1" dirty="0">
                <a:latin typeface="+mj-lt"/>
                <a:ea typeface="华文楷体" pitchFamily="2" charset="-122"/>
              </a:rPr>
              <a:t>（</a:t>
            </a:r>
            <a:r>
              <a:rPr lang="en-US" sz="2800" b="1" dirty="0" smtClean="0">
                <a:solidFill>
                  <a:srgbClr val="0000FF"/>
                </a:solidFill>
                <a:latin typeface="+mj-lt"/>
                <a:ea typeface="华文楷体" pitchFamily="2" charset="-122"/>
              </a:rPr>
              <a:t>2</a:t>
            </a:r>
            <a:r>
              <a:rPr lang="en-US" sz="2800" b="1" baseline="30000" dirty="0" smtClean="0">
                <a:solidFill>
                  <a:srgbClr val="0000FF"/>
                </a:solidFill>
                <a:latin typeface="+mj-lt"/>
                <a:ea typeface="华文楷体" pitchFamily="2" charset="-122"/>
              </a:rPr>
              <a:t>40</a:t>
            </a:r>
            <a:r>
              <a:rPr lang="en-US" altLang="zh-CN" sz="2800" b="1" dirty="0" smtClean="0">
                <a:solidFill>
                  <a:srgbClr val="0000FF"/>
                </a:solidFill>
                <a:ea typeface="华文楷体" pitchFamily="2" charset="-122"/>
              </a:rPr>
              <a:t>B</a:t>
            </a:r>
            <a:r>
              <a:rPr lang="zh-CN" altLang="en-US" sz="2800" b="1" dirty="0" smtClean="0">
                <a:latin typeface="+mj-lt"/>
                <a:ea typeface="华文楷体" pitchFamily="2" charset="-122"/>
              </a:rPr>
              <a:t>）</a:t>
            </a:r>
            <a:endParaRPr lang="en-US" altLang="zh-CN" sz="2800" b="1" dirty="0" smtClean="0">
              <a:latin typeface="+mj-lt"/>
              <a:ea typeface="华文楷体" pitchFamily="2" charset="-122"/>
            </a:endParaRPr>
          </a:p>
        </p:txBody>
      </p:sp>
      <p:sp>
        <p:nvSpPr>
          <p:cNvPr id="44034"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11" name="TextBox 10"/>
          <p:cNvSpPr txBox="1"/>
          <p:nvPr/>
        </p:nvSpPr>
        <p:spPr>
          <a:xfrm>
            <a:off x="539552" y="4149080"/>
            <a:ext cx="8136904" cy="2246769"/>
          </a:xfrm>
          <a:prstGeom prst="rect">
            <a:avLst/>
          </a:prstGeom>
          <a:noFill/>
        </p:spPr>
        <p:txBody>
          <a:bodyPr wrap="square" rtlCol="0">
            <a:spAutoFit/>
          </a:bodyPr>
          <a:lstStyle/>
          <a:p>
            <a:pPr eaLnBrk="1" hangingPunct="1"/>
            <a:r>
              <a:rPr lang="en-US" sz="2800" b="1" dirty="0">
                <a:solidFill>
                  <a:srgbClr val="C00000"/>
                </a:solidFill>
                <a:latin typeface="方正姚体" pitchFamily="2" charset="-122"/>
                <a:ea typeface="方正姚体" pitchFamily="2" charset="-122"/>
              </a:rPr>
              <a:t>[</a:t>
            </a:r>
            <a:r>
              <a:rPr lang="zh-CN" altLang="en-US" sz="2800" b="1" dirty="0">
                <a:solidFill>
                  <a:srgbClr val="C00000"/>
                </a:solidFill>
                <a:latin typeface="方正姚体" pitchFamily="2" charset="-122"/>
                <a:ea typeface="方正姚体" pitchFamily="2" charset="-122"/>
              </a:rPr>
              <a:t>练习与思考</a:t>
            </a:r>
            <a:r>
              <a:rPr lang="en-US" sz="2800" b="1" dirty="0">
                <a:solidFill>
                  <a:srgbClr val="C00000"/>
                </a:solidFill>
                <a:latin typeface="方正姚体" pitchFamily="2" charset="-122"/>
                <a:ea typeface="方正姚体" pitchFamily="2" charset="-122"/>
              </a:rPr>
              <a:t>3-2]</a:t>
            </a:r>
            <a:endParaRPr lang="zh-CN" altLang="en-US" sz="2800" b="1" dirty="0">
              <a:solidFill>
                <a:srgbClr val="C00000"/>
              </a:solidFill>
              <a:latin typeface="方正姚体" pitchFamily="2" charset="-122"/>
              <a:ea typeface="方正姚体" pitchFamily="2" charset="-122"/>
            </a:endParaRPr>
          </a:p>
          <a:p>
            <a:pPr eaLnBrk="1" hangingPunct="1"/>
            <a:r>
              <a:rPr lang="zh-CN" altLang="en-US" sz="2800" b="1" dirty="0">
                <a:solidFill>
                  <a:schemeClr val="accent6">
                    <a:lumMod val="50000"/>
                  </a:schemeClr>
                </a:solidFill>
                <a:latin typeface="方正姚体" pitchFamily="2" charset="-122"/>
                <a:ea typeface="方正姚体" pitchFamily="2" charset="-122"/>
              </a:rPr>
              <a:t>我们通常看见的程序是存放在外存储器（磁盘、</a:t>
            </a:r>
            <a:r>
              <a:rPr lang="en-US" sz="2800" b="1" dirty="0">
                <a:solidFill>
                  <a:schemeClr val="accent6">
                    <a:lumMod val="50000"/>
                  </a:schemeClr>
                </a:solidFill>
                <a:latin typeface="方正姚体" pitchFamily="2" charset="-122"/>
                <a:ea typeface="方正姚体" pitchFamily="2" charset="-122"/>
              </a:rPr>
              <a:t>U</a:t>
            </a:r>
            <a:r>
              <a:rPr lang="zh-CN" altLang="en-US" sz="2800" b="1" dirty="0">
                <a:solidFill>
                  <a:schemeClr val="accent6">
                    <a:lumMod val="50000"/>
                  </a:schemeClr>
                </a:solidFill>
                <a:latin typeface="方正姚体" pitchFamily="2" charset="-122"/>
                <a:ea typeface="方正姚体" pitchFamily="2" charset="-122"/>
              </a:rPr>
              <a:t>盘）上的，什么时候需要把它送到内存中？数据和程序统一存放在内存中，计算机是如何区分是数据还是程序</a:t>
            </a:r>
            <a:r>
              <a:rPr lang="zh-CN" altLang="en-US" sz="2800" b="1" dirty="0" smtClean="0">
                <a:solidFill>
                  <a:schemeClr val="accent6">
                    <a:lumMod val="50000"/>
                  </a:schemeClr>
                </a:solidFill>
                <a:latin typeface="方正姚体" pitchFamily="2" charset="-122"/>
                <a:ea typeface="方正姚体" pitchFamily="2" charset="-122"/>
              </a:rPr>
              <a:t>？</a:t>
            </a:r>
            <a:endParaRPr lang="zh-CN" altLang="en-US" sz="2800" b="1" dirty="0">
              <a:solidFill>
                <a:srgbClr val="C00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2214559"/>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16744" name="Text Box 8"/>
          <p:cNvSpPr txBox="1">
            <a:spLocks noChangeArrowheads="1"/>
          </p:cNvSpPr>
          <p:nvPr/>
        </p:nvSpPr>
        <p:spPr bwMode="auto">
          <a:xfrm>
            <a:off x="107504" y="620688"/>
            <a:ext cx="5175257"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3.3.1 </a:t>
            </a:r>
            <a:r>
              <a:rPr lang="zh-CN" altLang="en-US" sz="2800" b="1" dirty="0" smtClean="0">
                <a:solidFill>
                  <a:schemeClr val="accent2">
                    <a:lumMod val="75000"/>
                  </a:schemeClr>
                </a:solidFill>
                <a:latin typeface="华文楷体" pitchFamily="2" charset="-122"/>
                <a:ea typeface="华文楷体" pitchFamily="2" charset="-122"/>
              </a:rPr>
              <a:t>用算盘解题的过程</a:t>
            </a:r>
            <a:endParaRPr lang="zh-CN" altLang="en-US" sz="2800" b="1" dirty="0">
              <a:solidFill>
                <a:schemeClr val="accent2">
                  <a:lumMod val="75000"/>
                </a:schemeClr>
              </a:solidFill>
              <a:latin typeface="华文楷体" pitchFamily="2" charset="-122"/>
              <a:ea typeface="华文楷体" pitchFamily="2" charset="-122"/>
            </a:endParaRPr>
          </a:p>
        </p:txBody>
      </p:sp>
      <p:sp>
        <p:nvSpPr>
          <p:cNvPr id="6" name="TextBox 5"/>
          <p:cNvSpPr txBox="1"/>
          <p:nvPr/>
        </p:nvSpPr>
        <p:spPr>
          <a:xfrm>
            <a:off x="357158" y="1124744"/>
            <a:ext cx="8607330" cy="3046988"/>
          </a:xfrm>
          <a:prstGeom prst="rect">
            <a:avLst/>
          </a:prstGeom>
          <a:noFill/>
        </p:spPr>
        <p:txBody>
          <a:bodyPr wrap="square" rtlCol="0">
            <a:spAutoFit/>
          </a:bodyPr>
          <a:lstStyle/>
          <a:p>
            <a:pPr eaLnBrk="1" hangingPunct="1"/>
            <a:r>
              <a:rPr lang="en-US" sz="2400" b="1" dirty="0">
                <a:solidFill>
                  <a:srgbClr val="0000FF"/>
                </a:solidFill>
                <a:latin typeface="华文楷体" pitchFamily="2" charset="-122"/>
                <a:ea typeface="华文楷体" pitchFamily="2" charset="-122"/>
                <a:sym typeface="Wingdings"/>
              </a:rPr>
              <a:t> </a:t>
            </a:r>
            <a:r>
              <a:rPr lang="zh-CN" altLang="en-US" sz="2400" b="1" dirty="0">
                <a:solidFill>
                  <a:srgbClr val="0000FF"/>
                </a:solidFill>
                <a:latin typeface="华文楷体" pitchFamily="2" charset="-122"/>
                <a:ea typeface="华文楷体" pitchFamily="2" charset="-122"/>
                <a:sym typeface="Wingdings"/>
              </a:rPr>
              <a:t>存放数据。</a:t>
            </a:r>
            <a:r>
              <a:rPr lang="zh-CN" altLang="en-US" sz="2400" b="1" dirty="0">
                <a:latin typeface="华文楷体" pitchFamily="2" charset="-122"/>
                <a:ea typeface="华文楷体" pitchFamily="2" charset="-122"/>
              </a:rPr>
              <a:t>把计算式中给定的两个数</a:t>
            </a:r>
            <a:r>
              <a:rPr lang="en-US" sz="2400" b="1" dirty="0">
                <a:latin typeface="华文楷体" pitchFamily="2" charset="-122"/>
                <a:ea typeface="华文楷体" pitchFamily="2" charset="-122"/>
              </a:rPr>
              <a:t>a</a:t>
            </a:r>
            <a:r>
              <a:rPr lang="zh-CN" altLang="en-US" sz="2400" b="1" dirty="0">
                <a:latin typeface="华文楷体" pitchFamily="2" charset="-122"/>
                <a:ea typeface="华文楷体" pitchFamily="2" charset="-122"/>
              </a:rPr>
              <a:t>、</a:t>
            </a:r>
            <a:r>
              <a:rPr lang="en-US" sz="2400" b="1" dirty="0">
                <a:latin typeface="华文楷体" pitchFamily="2" charset="-122"/>
                <a:ea typeface="华文楷体" pitchFamily="2" charset="-122"/>
              </a:rPr>
              <a:t>b</a:t>
            </a:r>
            <a:r>
              <a:rPr lang="zh-CN" altLang="en-US" sz="2400" b="1" dirty="0">
                <a:latin typeface="华文楷体" pitchFamily="2" charset="-122"/>
                <a:ea typeface="华文楷体" pitchFamily="2" charset="-122"/>
              </a:rPr>
              <a:t>分别写到纸的第</a:t>
            </a:r>
            <a:r>
              <a:rPr lang="en-US" sz="2400" b="1" dirty="0">
                <a:latin typeface="华文楷体" pitchFamily="2" charset="-122"/>
                <a:ea typeface="华文楷体" pitchFamily="2" charset="-122"/>
              </a:rPr>
              <a:t>7</a:t>
            </a:r>
            <a:r>
              <a:rPr lang="zh-CN" altLang="en-US" sz="2400" b="1" dirty="0">
                <a:latin typeface="华文楷体" pitchFamily="2" charset="-122"/>
                <a:ea typeface="华文楷体" pitchFamily="2" charset="-122"/>
              </a:rPr>
              <a:t>，</a:t>
            </a:r>
            <a:r>
              <a:rPr lang="en-US" sz="2400" b="1" dirty="0">
                <a:latin typeface="华文楷体" pitchFamily="2" charset="-122"/>
                <a:ea typeface="华文楷体" pitchFamily="2" charset="-122"/>
              </a:rPr>
              <a:t>8</a:t>
            </a:r>
            <a:r>
              <a:rPr lang="zh-CN" altLang="en-US" sz="2400" b="1" dirty="0">
                <a:latin typeface="华文楷体" pitchFamily="2" charset="-122"/>
                <a:ea typeface="华文楷体" pitchFamily="2" charset="-122"/>
              </a:rPr>
              <a:t>行，</a:t>
            </a:r>
            <a:r>
              <a:rPr lang="zh-CN" altLang="en-US" sz="2400" b="1" dirty="0" smtClean="0">
                <a:latin typeface="华文楷体" pitchFamily="2" charset="-122"/>
                <a:ea typeface="华文楷体" pitchFamily="2" charset="-122"/>
              </a:rPr>
              <a:t>每行</a:t>
            </a:r>
            <a:r>
              <a:rPr lang="zh-CN" altLang="en-US" sz="2400" b="1" dirty="0">
                <a:latin typeface="华文楷体" pitchFamily="2" charset="-122"/>
                <a:ea typeface="华文楷体" pitchFamily="2" charset="-122"/>
              </a:rPr>
              <a:t>只写一个数；</a:t>
            </a:r>
          </a:p>
          <a:p>
            <a:pPr eaLnBrk="1" hangingPunct="1"/>
            <a:r>
              <a:rPr lang="en-US" sz="2400" b="1" dirty="0">
                <a:solidFill>
                  <a:srgbClr val="0000FF"/>
                </a:solidFill>
                <a:latin typeface="华文楷体" pitchFamily="2" charset="-122"/>
                <a:ea typeface="华文楷体" pitchFamily="2" charset="-122"/>
                <a:sym typeface="Wingdings"/>
              </a:rPr>
              <a:t> </a:t>
            </a:r>
            <a:r>
              <a:rPr lang="zh-CN" altLang="en-US" sz="2400" b="1" dirty="0">
                <a:solidFill>
                  <a:srgbClr val="0000FF"/>
                </a:solidFill>
                <a:latin typeface="华文楷体" pitchFamily="2" charset="-122"/>
                <a:ea typeface="华文楷体" pitchFamily="2" charset="-122"/>
                <a:sym typeface="Wingdings"/>
              </a:rPr>
              <a:t>列出解题步骤。</a:t>
            </a:r>
            <a:r>
              <a:rPr lang="zh-CN" altLang="en-US" sz="2400" b="1" dirty="0">
                <a:latin typeface="华文楷体" pitchFamily="2" charset="-122"/>
                <a:ea typeface="华文楷体" pitchFamily="2" charset="-122"/>
              </a:rPr>
              <a:t>这些步骤也要记在纸上，</a:t>
            </a:r>
            <a:r>
              <a:rPr lang="zh-CN" altLang="en-US" sz="2400" b="1" dirty="0" smtClean="0">
                <a:latin typeface="华文楷体" pitchFamily="2" charset="-122"/>
                <a:ea typeface="华文楷体" pitchFamily="2" charset="-122"/>
              </a:rPr>
              <a:t>每行只</a:t>
            </a:r>
            <a:r>
              <a:rPr lang="zh-CN" altLang="en-US" sz="2400" b="1" dirty="0">
                <a:latin typeface="华文楷体" pitchFamily="2" charset="-122"/>
                <a:ea typeface="华文楷体" pitchFamily="2" charset="-122"/>
              </a:rPr>
              <a:t>写</a:t>
            </a:r>
            <a:r>
              <a:rPr lang="zh-CN" altLang="en-US" sz="2400" b="1" dirty="0" smtClean="0">
                <a:latin typeface="华文楷体" pitchFamily="2" charset="-122"/>
                <a:ea typeface="华文楷体" pitchFamily="2" charset="-122"/>
              </a:rPr>
              <a:t>一步；</a:t>
            </a:r>
            <a:r>
              <a:rPr lang="zh-CN" altLang="en-US" sz="2400" b="1" dirty="0">
                <a:latin typeface="华文楷体" pitchFamily="2" charset="-122"/>
                <a:ea typeface="华文楷体" pitchFamily="2" charset="-122"/>
              </a:rPr>
              <a:t>第一步</a:t>
            </a:r>
            <a:r>
              <a:rPr lang="zh-CN" altLang="en-US" sz="2400" b="1" dirty="0" smtClean="0">
                <a:latin typeface="华文楷体" pitchFamily="2" charset="-122"/>
                <a:ea typeface="华文楷体" pitchFamily="2" charset="-122"/>
              </a:rPr>
              <a:t>写 到</a:t>
            </a:r>
            <a:r>
              <a:rPr lang="zh-CN" altLang="en-US" sz="2400" b="1" dirty="0">
                <a:latin typeface="华文楷体" pitchFamily="2" charset="-122"/>
                <a:ea typeface="华文楷体" pitchFamily="2" charset="-122"/>
              </a:rPr>
              <a:t>纸的第一行，第二步写到第二行，依次类推；</a:t>
            </a:r>
          </a:p>
          <a:p>
            <a:pPr eaLnBrk="1" hangingPunct="1"/>
            <a:r>
              <a:rPr lang="en-US" sz="2400" b="1" dirty="0">
                <a:solidFill>
                  <a:srgbClr val="0000FF"/>
                </a:solidFill>
                <a:latin typeface="华文楷体" pitchFamily="2" charset="-122"/>
                <a:ea typeface="华文楷体" pitchFamily="2" charset="-122"/>
                <a:sym typeface="Wingdings"/>
              </a:rPr>
              <a:t></a:t>
            </a:r>
            <a:r>
              <a:rPr lang="en-US" sz="2400" b="1" dirty="0">
                <a:solidFill>
                  <a:srgbClr val="0000FF"/>
                </a:solidFill>
                <a:latin typeface="华文楷体" pitchFamily="2" charset="-122"/>
                <a:ea typeface="华文楷体" pitchFamily="2" charset="-122"/>
              </a:rPr>
              <a:t> </a:t>
            </a:r>
            <a:r>
              <a:rPr lang="zh-CN" altLang="en-US" sz="2400" b="1" dirty="0" smtClean="0">
                <a:solidFill>
                  <a:srgbClr val="0000FF"/>
                </a:solidFill>
                <a:latin typeface="华文楷体" pitchFamily="2" charset="-122"/>
                <a:ea typeface="华文楷体" pitchFamily="2" charset="-122"/>
              </a:rPr>
              <a:t>进行计算。</a:t>
            </a:r>
            <a:r>
              <a:rPr lang="zh-CN" altLang="en-US" sz="2400" b="1" dirty="0" smtClean="0">
                <a:latin typeface="华文楷体" pitchFamily="2" charset="-122"/>
                <a:ea typeface="华文楷体" pitchFamily="2" charset="-122"/>
              </a:rPr>
              <a:t>根据下表所</a:t>
            </a:r>
            <a:r>
              <a:rPr lang="zh-CN" altLang="en-US" sz="2400" b="1" dirty="0">
                <a:latin typeface="华文楷体" pitchFamily="2" charset="-122"/>
                <a:ea typeface="华文楷体" pitchFamily="2" charset="-122"/>
              </a:rPr>
              <a:t>列的解题步骤，从第</a:t>
            </a:r>
            <a:r>
              <a:rPr lang="en-US"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行开始，一步一步</a:t>
            </a:r>
            <a:r>
              <a:rPr lang="zh-CN" altLang="en-US" sz="2400" b="1" dirty="0" smtClean="0">
                <a:latin typeface="华文楷体" pitchFamily="2" charset="-122"/>
                <a:ea typeface="华文楷体" pitchFamily="2" charset="-122"/>
              </a:rPr>
              <a:t>进行计算</a:t>
            </a:r>
            <a:r>
              <a:rPr lang="zh-CN" altLang="en-US" sz="2400" b="1" dirty="0">
                <a:latin typeface="华文楷体" pitchFamily="2" charset="-122"/>
                <a:ea typeface="华文楷体" pitchFamily="2" charset="-122"/>
              </a:rPr>
              <a:t>，最后得出所要求的结果；</a:t>
            </a:r>
          </a:p>
          <a:p>
            <a:pPr eaLnBrk="1" hangingPunct="1"/>
            <a:r>
              <a:rPr lang="en-US" sz="2400" b="1" dirty="0">
                <a:solidFill>
                  <a:srgbClr val="0000FF"/>
                </a:solidFill>
                <a:latin typeface="华文楷体" pitchFamily="2" charset="-122"/>
                <a:ea typeface="华文楷体" pitchFamily="2" charset="-122"/>
                <a:sym typeface="Wingdings"/>
              </a:rPr>
              <a:t> </a:t>
            </a:r>
            <a:r>
              <a:rPr lang="zh-CN" altLang="en-US" sz="2400" b="1" dirty="0">
                <a:solidFill>
                  <a:srgbClr val="0000FF"/>
                </a:solidFill>
                <a:latin typeface="华文楷体" pitchFamily="2" charset="-122"/>
                <a:ea typeface="华文楷体" pitchFamily="2" charset="-122"/>
                <a:sym typeface="Wingdings"/>
              </a:rPr>
              <a:t>记录结果。</a:t>
            </a:r>
            <a:r>
              <a:rPr lang="zh-CN" altLang="en-US" sz="2400" b="1" dirty="0">
                <a:latin typeface="华文楷体" pitchFamily="2" charset="-122"/>
                <a:ea typeface="华文楷体" pitchFamily="2" charset="-122"/>
              </a:rPr>
              <a:t>将计算机结果记录在纸上。</a:t>
            </a:r>
          </a:p>
          <a:p>
            <a:pPr eaLnBrk="1" hangingPunct="1"/>
            <a:endParaRPr lang="zh-CN" altLang="en-US" sz="2400" b="1" dirty="0">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graphicFrame>
        <p:nvGraphicFramePr>
          <p:cNvPr id="24" name="表格 23"/>
          <p:cNvGraphicFramePr>
            <a:graphicFrameLocks noGrp="1"/>
          </p:cNvGraphicFramePr>
          <p:nvPr/>
        </p:nvGraphicFramePr>
        <p:xfrm>
          <a:off x="971599" y="3835542"/>
          <a:ext cx="7200801" cy="2977834"/>
        </p:xfrm>
        <a:graphic>
          <a:graphicData uri="http://schemas.openxmlformats.org/drawingml/2006/table">
            <a:tbl>
              <a:tblPr/>
              <a:tblGrid>
                <a:gridCol w="677639"/>
                <a:gridCol w="2538171"/>
                <a:gridCol w="3984991"/>
              </a:tblGrid>
              <a:tr h="344907">
                <a:tc>
                  <a:txBody>
                    <a:bodyPr/>
                    <a:lstStyle/>
                    <a:p>
                      <a:pPr marL="0" indent="0" algn="ctr">
                        <a:spcBef>
                          <a:spcPts val="240"/>
                        </a:spcBef>
                        <a:spcAft>
                          <a:spcPts val="0"/>
                        </a:spcAft>
                      </a:pPr>
                      <a:r>
                        <a:rPr lang="zh-CN" sz="1800" b="1" kern="100" dirty="0">
                          <a:solidFill>
                            <a:srgbClr val="7030A0"/>
                          </a:solidFill>
                          <a:latin typeface="华文楷体" pitchFamily="2" charset="-122"/>
                          <a:ea typeface="华文楷体" pitchFamily="2" charset="-122"/>
                        </a:rPr>
                        <a:t>序号</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indent="0" algn="ctr">
                        <a:spcBef>
                          <a:spcPts val="240"/>
                        </a:spcBef>
                        <a:spcAft>
                          <a:spcPts val="0"/>
                        </a:spcAft>
                      </a:pPr>
                      <a:r>
                        <a:rPr lang="zh-CN" sz="1800" b="1" kern="100" dirty="0">
                          <a:solidFill>
                            <a:srgbClr val="7030A0"/>
                          </a:solidFill>
                          <a:latin typeface="华文楷体" pitchFamily="2" charset="-122"/>
                          <a:ea typeface="华文楷体" pitchFamily="2" charset="-122"/>
                        </a:rPr>
                        <a:t>解题步骤和数据</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indent="0" algn="ctr">
                        <a:spcBef>
                          <a:spcPts val="240"/>
                        </a:spcBef>
                        <a:spcAft>
                          <a:spcPts val="0"/>
                        </a:spcAft>
                      </a:pPr>
                      <a:r>
                        <a:rPr lang="zh-CN" sz="1800" b="1" kern="100" dirty="0">
                          <a:solidFill>
                            <a:srgbClr val="7030A0"/>
                          </a:solidFill>
                          <a:latin typeface="华文楷体" pitchFamily="2" charset="-122"/>
                          <a:ea typeface="华文楷体" pitchFamily="2" charset="-122"/>
                        </a:rPr>
                        <a:t>说</a:t>
                      </a:r>
                      <a:r>
                        <a:rPr lang="en-US" sz="1800" b="1" kern="100" dirty="0">
                          <a:solidFill>
                            <a:srgbClr val="7030A0"/>
                          </a:solidFill>
                          <a:latin typeface="华文楷体" pitchFamily="2" charset="-122"/>
                          <a:ea typeface="华文楷体" pitchFamily="2" charset="-122"/>
                        </a:rPr>
                        <a:t>    </a:t>
                      </a:r>
                      <a:r>
                        <a:rPr lang="zh-CN" sz="1800" b="1" kern="100" dirty="0">
                          <a:solidFill>
                            <a:srgbClr val="7030A0"/>
                          </a:solidFill>
                          <a:latin typeface="华文楷体" pitchFamily="2" charset="-122"/>
                          <a:ea typeface="华文楷体" pitchFamily="2" charset="-122"/>
                        </a:rPr>
                        <a:t>明</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44907">
                <a:tc>
                  <a:txBody>
                    <a:bodyPr/>
                    <a:lstStyle/>
                    <a:p>
                      <a:pPr marL="0" indent="0" algn="ctr">
                        <a:spcBef>
                          <a:spcPts val="600"/>
                        </a:spcBef>
                        <a:spcAft>
                          <a:spcPts val="0"/>
                        </a:spcAft>
                      </a:pPr>
                      <a:r>
                        <a:rPr lang="en-US" sz="1800" b="1" kern="100" dirty="0">
                          <a:solidFill>
                            <a:srgbClr val="7030A0"/>
                          </a:solidFill>
                          <a:latin typeface="华文楷体" pitchFamily="2" charset="-122"/>
                          <a:ea typeface="华文楷体" pitchFamily="2" charset="-122"/>
                        </a:rPr>
                        <a:t>1</a:t>
                      </a:r>
                      <a:endParaRPr lang="zh-CN" sz="1800" b="1" kern="100" dirty="0">
                        <a:solidFill>
                          <a:srgbClr val="7030A0"/>
                        </a:solidFill>
                        <a:latin typeface="华文楷体" pitchFamily="2" charset="-122"/>
                        <a:ea typeface="华文楷体"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a:spcBef>
                          <a:spcPts val="600"/>
                        </a:spcBef>
                        <a:spcAft>
                          <a:spcPts val="0"/>
                        </a:spcAft>
                      </a:pPr>
                      <a:r>
                        <a:rPr lang="en-US" sz="1800" b="1" kern="100" dirty="0">
                          <a:solidFill>
                            <a:srgbClr val="7030A0"/>
                          </a:solidFill>
                          <a:latin typeface="华文楷体" pitchFamily="2" charset="-122"/>
                          <a:ea typeface="华文楷体" pitchFamily="2" charset="-122"/>
                        </a:rPr>
                        <a:t> </a:t>
                      </a:r>
                      <a:r>
                        <a:rPr lang="zh-CN" sz="1800" b="1" kern="100" dirty="0" smtClean="0">
                          <a:solidFill>
                            <a:srgbClr val="7030A0"/>
                          </a:solidFill>
                          <a:latin typeface="华文楷体" pitchFamily="2" charset="-122"/>
                          <a:ea typeface="华文楷体" pitchFamily="2" charset="-122"/>
                        </a:rPr>
                        <a:t>取第</a:t>
                      </a:r>
                      <a:r>
                        <a:rPr lang="en-US" sz="1800" b="1" kern="100" dirty="0">
                          <a:solidFill>
                            <a:srgbClr val="7030A0"/>
                          </a:solidFill>
                          <a:latin typeface="华文楷体" pitchFamily="2" charset="-122"/>
                          <a:ea typeface="华文楷体" pitchFamily="2" charset="-122"/>
                        </a:rPr>
                        <a:t>7</a:t>
                      </a:r>
                      <a:r>
                        <a:rPr lang="zh-CN" sz="1800" b="1" kern="100" dirty="0">
                          <a:solidFill>
                            <a:srgbClr val="7030A0"/>
                          </a:solidFill>
                          <a:latin typeface="华文楷体" pitchFamily="2" charset="-122"/>
                          <a:ea typeface="华文楷体" pitchFamily="2" charset="-122"/>
                        </a:rPr>
                        <a:t>行数据 →</a:t>
                      </a:r>
                      <a:r>
                        <a:rPr lang="zh-CN" sz="1800" b="1" kern="100" dirty="0" smtClean="0">
                          <a:solidFill>
                            <a:srgbClr val="7030A0"/>
                          </a:solidFill>
                          <a:latin typeface="华文楷体" pitchFamily="2" charset="-122"/>
                          <a:ea typeface="华文楷体" pitchFamily="2" charset="-122"/>
                        </a:rPr>
                        <a:t>算盘</a:t>
                      </a:r>
                      <a:endParaRPr lang="zh-CN" sz="1800" b="1" kern="100" dirty="0">
                        <a:solidFill>
                          <a:srgbClr val="7030A0"/>
                        </a:solidFill>
                        <a:latin typeface="华文楷体" pitchFamily="2" charset="-122"/>
                        <a:ea typeface="华文楷体"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取数据</a:t>
                      </a:r>
                      <a:r>
                        <a:rPr lang="en-US" sz="1800" b="1" kern="100" dirty="0">
                          <a:solidFill>
                            <a:srgbClr val="7030A0"/>
                          </a:solidFill>
                          <a:latin typeface="华文楷体" pitchFamily="2" charset="-122"/>
                          <a:ea typeface="华文楷体" pitchFamily="2" charset="-122"/>
                          <a:cs typeface="+mn-cs"/>
                        </a:rPr>
                        <a:t>a </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012">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2</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加第</a:t>
                      </a:r>
                      <a:r>
                        <a:rPr lang="en-US" sz="1800" b="1" kern="100" dirty="0">
                          <a:solidFill>
                            <a:srgbClr val="7030A0"/>
                          </a:solidFill>
                          <a:latin typeface="华文楷体" pitchFamily="2" charset="-122"/>
                          <a:ea typeface="华文楷体" pitchFamily="2" charset="-122"/>
                          <a:cs typeface="+mn-cs"/>
                        </a:rPr>
                        <a:t>8</a:t>
                      </a:r>
                      <a:r>
                        <a:rPr lang="zh-CN" sz="1800" b="1" kern="100" dirty="0">
                          <a:solidFill>
                            <a:srgbClr val="7030A0"/>
                          </a:solidFill>
                          <a:latin typeface="华文楷体" pitchFamily="2" charset="-122"/>
                          <a:ea typeface="华文楷体" pitchFamily="2" charset="-122"/>
                          <a:cs typeface="+mn-cs"/>
                        </a:rPr>
                        <a:t>行数据 →算盘</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完成</a:t>
                      </a:r>
                      <a:r>
                        <a:rPr lang="en-US" sz="1800" b="1" kern="100" dirty="0">
                          <a:solidFill>
                            <a:srgbClr val="7030A0"/>
                          </a:solidFill>
                          <a:latin typeface="华文楷体" pitchFamily="2" charset="-122"/>
                          <a:ea typeface="华文楷体" pitchFamily="2" charset="-122"/>
                          <a:cs typeface="+mn-cs"/>
                        </a:rPr>
                        <a:t>a + b</a:t>
                      </a:r>
                      <a:r>
                        <a:rPr lang="zh-CN" sz="1800" b="1" kern="100" dirty="0">
                          <a:solidFill>
                            <a:srgbClr val="7030A0"/>
                          </a:solidFill>
                          <a:latin typeface="华文楷体" pitchFamily="2" charset="-122"/>
                          <a:ea typeface="华文楷体" pitchFamily="2" charset="-122"/>
                          <a:cs typeface="+mn-cs"/>
                        </a:rPr>
                        <a:t>计算，结果在算盘上</a:t>
                      </a:r>
                      <a:r>
                        <a:rPr lang="en-US" sz="1800" b="1" kern="100" dirty="0">
                          <a:solidFill>
                            <a:srgbClr val="7030A0"/>
                          </a:solidFill>
                          <a:latin typeface="华文楷体" pitchFamily="2" charset="-122"/>
                          <a:ea typeface="华文楷体" pitchFamily="2" charset="-122"/>
                          <a:cs typeface="+mn-cs"/>
                        </a:rPr>
                        <a:t>.</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012">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3</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存数结果数据</a:t>
                      </a:r>
                      <a:r>
                        <a:rPr lang="en-US" sz="1800" b="1" kern="100" dirty="0">
                          <a:solidFill>
                            <a:srgbClr val="7030A0"/>
                          </a:solidFill>
                          <a:latin typeface="华文楷体" pitchFamily="2" charset="-122"/>
                          <a:ea typeface="华文楷体" pitchFamily="2" charset="-122"/>
                          <a:cs typeface="+mn-cs"/>
                        </a:rPr>
                        <a:t>y</a:t>
                      </a:r>
                      <a:r>
                        <a:rPr lang="zh-CN" sz="1800" b="1" kern="100" dirty="0">
                          <a:solidFill>
                            <a:srgbClr val="7030A0"/>
                          </a:solidFill>
                          <a:latin typeface="华文楷体" pitchFamily="2" charset="-122"/>
                          <a:ea typeface="华文楷体" pitchFamily="2" charset="-122"/>
                          <a:cs typeface="+mn-cs"/>
                        </a:rPr>
                        <a:t>→</a:t>
                      </a:r>
                      <a:r>
                        <a:rPr lang="en-US" sz="1800" b="1" kern="100" dirty="0">
                          <a:solidFill>
                            <a:srgbClr val="7030A0"/>
                          </a:solidFill>
                          <a:latin typeface="华文楷体" pitchFamily="2" charset="-122"/>
                          <a:ea typeface="华文楷体" pitchFamily="2" charset="-122"/>
                          <a:cs typeface="+mn-cs"/>
                        </a:rPr>
                        <a:t>9</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把算盘上的</a:t>
                      </a:r>
                      <a:r>
                        <a:rPr lang="en-US" sz="1800" b="1" kern="100" dirty="0">
                          <a:solidFill>
                            <a:srgbClr val="7030A0"/>
                          </a:solidFill>
                          <a:latin typeface="华文楷体" pitchFamily="2" charset="-122"/>
                          <a:ea typeface="华文楷体" pitchFamily="2" charset="-122"/>
                          <a:cs typeface="+mn-cs"/>
                        </a:rPr>
                        <a:t>y</a:t>
                      </a:r>
                      <a:r>
                        <a:rPr lang="zh-CN" sz="1800" b="1" kern="100" dirty="0">
                          <a:solidFill>
                            <a:srgbClr val="7030A0"/>
                          </a:solidFill>
                          <a:latin typeface="华文楷体" pitchFamily="2" charset="-122"/>
                          <a:ea typeface="华文楷体" pitchFamily="2" charset="-122"/>
                          <a:cs typeface="+mn-cs"/>
                        </a:rPr>
                        <a:t>值记到第</a:t>
                      </a:r>
                      <a:r>
                        <a:rPr lang="en-US" sz="1800" b="1" kern="100" dirty="0">
                          <a:solidFill>
                            <a:srgbClr val="7030A0"/>
                          </a:solidFill>
                          <a:latin typeface="华文楷体" pitchFamily="2" charset="-122"/>
                          <a:ea typeface="华文楷体" pitchFamily="2" charset="-122"/>
                          <a:cs typeface="+mn-cs"/>
                        </a:rPr>
                        <a:t>9</a:t>
                      </a:r>
                      <a:r>
                        <a:rPr lang="zh-CN" sz="1800" b="1" kern="100" dirty="0">
                          <a:solidFill>
                            <a:srgbClr val="7030A0"/>
                          </a:solidFill>
                          <a:latin typeface="华文楷体" pitchFamily="2" charset="-122"/>
                          <a:ea typeface="华文楷体" pitchFamily="2" charset="-122"/>
                          <a:cs typeface="+mn-cs"/>
                        </a:rPr>
                        <a:t>行</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012">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4</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输出</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把算盘上的</a:t>
                      </a:r>
                      <a:r>
                        <a:rPr lang="en-US" sz="1800" b="1" kern="100" dirty="0">
                          <a:solidFill>
                            <a:srgbClr val="7030A0"/>
                          </a:solidFill>
                          <a:latin typeface="华文楷体" pitchFamily="2" charset="-122"/>
                          <a:ea typeface="华文楷体" pitchFamily="2" charset="-122"/>
                          <a:cs typeface="+mn-cs"/>
                        </a:rPr>
                        <a:t>y</a:t>
                      </a:r>
                      <a:r>
                        <a:rPr lang="zh-CN" sz="1800" b="1" kern="100" dirty="0">
                          <a:solidFill>
                            <a:srgbClr val="7030A0"/>
                          </a:solidFill>
                          <a:latin typeface="华文楷体" pitchFamily="2" charset="-122"/>
                          <a:ea typeface="华文楷体" pitchFamily="2" charset="-122"/>
                          <a:cs typeface="+mn-cs"/>
                        </a:rPr>
                        <a:t>值写在纸上</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818">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5</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停止</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运算完毕，暂停</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818">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6</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ctr" defTabSz="914400" rtl="0" eaLnBrk="1" latinLnBrk="0" hangingPunct="1">
                        <a:spcBef>
                          <a:spcPts val="600"/>
                        </a:spcBef>
                        <a:spcAft>
                          <a:spcPts val="0"/>
                        </a:spcAft>
                      </a:pPr>
                      <a:endParaRPr lang="en-US"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endParaRPr lang="en-US"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5818">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7</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a</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参加运算的数据</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012">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8</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b</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参加运算的数据</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012">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9</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ctr"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y</a:t>
                      </a:r>
                      <a:endParaRPr lang="zh-CN" sz="1800" b="1" kern="100" dirty="0">
                        <a:solidFill>
                          <a:srgbClr val="7030A0"/>
                        </a:solidFill>
                        <a:latin typeface="华文楷体" pitchFamily="2" charset="-122"/>
                        <a:ea typeface="华文楷体" pitchFamily="2" charset="-122"/>
                        <a:cs typeface="+mn-cs"/>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l" defTabSz="914400" rtl="0" eaLnBrk="1" latinLnBrk="0" hangingPunct="1">
                        <a:spcBef>
                          <a:spcPts val="600"/>
                        </a:spcBef>
                        <a:spcAft>
                          <a:spcPts val="0"/>
                        </a:spcAft>
                      </a:pPr>
                      <a:r>
                        <a:rPr lang="en-US" sz="1800" b="1" kern="100" dirty="0">
                          <a:solidFill>
                            <a:srgbClr val="7030A0"/>
                          </a:solidFill>
                          <a:latin typeface="华文楷体" pitchFamily="2" charset="-122"/>
                          <a:ea typeface="华文楷体" pitchFamily="2" charset="-122"/>
                          <a:cs typeface="+mn-cs"/>
                        </a:rPr>
                        <a:t> </a:t>
                      </a:r>
                      <a:r>
                        <a:rPr lang="zh-CN" sz="1800" b="1" kern="100" dirty="0">
                          <a:solidFill>
                            <a:srgbClr val="7030A0"/>
                          </a:solidFill>
                          <a:latin typeface="华文楷体" pitchFamily="2" charset="-122"/>
                          <a:ea typeface="华文楷体" pitchFamily="2" charset="-122"/>
                          <a:cs typeface="+mn-cs"/>
                        </a:rPr>
                        <a:t>计算结果数据</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43" name="Rectangle 4"/>
          <p:cNvSpPr>
            <a:spLocks noChangeArrowheads="1"/>
          </p:cNvSpPr>
          <p:nvPr/>
        </p:nvSpPr>
        <p:spPr bwMode="auto">
          <a:xfrm>
            <a:off x="179388" y="817563"/>
            <a:ext cx="7607322" cy="523220"/>
          </a:xfrm>
          <a:prstGeom prst="rect">
            <a:avLst/>
          </a:prstGeom>
          <a:solidFill>
            <a:srgbClr val="C00000"/>
          </a:solidFill>
          <a:ln>
            <a:noFill/>
          </a:ln>
        </p:spPr>
        <p:txBody>
          <a:bodyPr wrap="square">
            <a:spAutoFit/>
          </a:bodyPr>
          <a:lstStyle/>
          <a:p>
            <a:pPr eaLnBrk="1" hangingPunct="1">
              <a:defRPr/>
            </a:pPr>
            <a:r>
              <a:rPr lang="zh-CN" altLang="en-US" sz="2800" b="1" u="sng" dirty="0">
                <a:solidFill>
                  <a:schemeClr val="bg1"/>
                </a:solidFill>
                <a:effectLst>
                  <a:outerShdw blurRad="38100" dist="38100" dir="2700000" algn="tl">
                    <a:srgbClr val="000000">
                      <a:alpha val="43137"/>
                    </a:srgbClr>
                  </a:outerShdw>
                </a:effectLst>
                <a:latin typeface="华文楷体" pitchFamily="2" charset="-122"/>
                <a:ea typeface="华文楷体" pitchFamily="2" charset="-122"/>
              </a:rPr>
              <a:t>问题导入</a:t>
            </a:r>
            <a:r>
              <a:rPr lang="en-US" altLang="zh-CN" sz="2800" b="1" u="sng" dirty="0" smtClean="0">
                <a:solidFill>
                  <a:schemeClr val="bg1"/>
                </a:solidFill>
                <a:effectLst>
                  <a:outerShdw blurRad="38100" dist="38100" dir="2700000" algn="tl">
                    <a:srgbClr val="000000">
                      <a:alpha val="43137"/>
                    </a:srgbClr>
                  </a:outerShdw>
                </a:effectLst>
                <a:latin typeface="华文楷体" pitchFamily="2" charset="-122"/>
                <a:ea typeface="华文楷体" pitchFamily="2" charset="-122"/>
              </a:rPr>
              <a:t>:</a:t>
            </a:r>
            <a:r>
              <a:rPr lang="zh-CN" altLang="en-US" sz="2800" b="1" u="sng" dirty="0" smtClean="0">
                <a:solidFill>
                  <a:schemeClr val="bg1"/>
                </a:solidFill>
                <a:effectLst>
                  <a:outerShdw blurRad="38100" dist="38100" dir="2700000" algn="tl">
                    <a:srgbClr val="000000">
                      <a:alpha val="43137"/>
                    </a:srgbClr>
                  </a:outerShdw>
                </a:effectLst>
                <a:latin typeface="华文楷体" pitchFamily="2" charset="-122"/>
                <a:ea typeface="华文楷体" pitchFamily="2" charset="-122"/>
              </a:rPr>
              <a:t>计算机和计算器的本质区别是什么？</a:t>
            </a:r>
            <a:endParaRPr lang="zh-CN" altLang="en-US" sz="2800" b="1" dirty="0">
              <a:solidFill>
                <a:schemeClr val="bg1"/>
              </a:solidFill>
              <a:latin typeface="华文楷体" pitchFamily="2" charset="-122"/>
              <a:ea typeface="华文楷体" pitchFamily="2" charset="-122"/>
            </a:endParaRPr>
          </a:p>
        </p:txBody>
      </p:sp>
      <p:sp>
        <p:nvSpPr>
          <p:cNvPr id="30" name="Rectangle 2"/>
          <p:cNvSpPr>
            <a:spLocks noChangeArrowheads="1"/>
          </p:cNvSpPr>
          <p:nvPr/>
        </p:nvSpPr>
        <p:spPr bwMode="auto">
          <a:xfrm>
            <a:off x="-142908" y="71438"/>
            <a:ext cx="9286908"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  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sp>
        <p:nvSpPr>
          <p:cNvPr id="31" name="TextBox 30"/>
          <p:cNvSpPr txBox="1"/>
          <p:nvPr/>
        </p:nvSpPr>
        <p:spPr>
          <a:xfrm>
            <a:off x="428596" y="1714488"/>
            <a:ext cx="8501122" cy="4401205"/>
          </a:xfrm>
          <a:prstGeom prst="rect">
            <a:avLst/>
          </a:prstGeom>
          <a:noFill/>
        </p:spPr>
        <p:txBody>
          <a:bodyPr wrap="square" rtlCol="0">
            <a:spAutoFit/>
          </a:bodyPr>
          <a:lstStyle/>
          <a:p>
            <a:r>
              <a:rPr lang="en-US" altLang="zh-CN" sz="2800" b="1" dirty="0" smtClean="0">
                <a:latin typeface="华文楷体" pitchFamily="2" charset="-122"/>
                <a:ea typeface="华文楷体" pitchFamily="2" charset="-122"/>
              </a:rPr>
              <a:t>1+2+3+4+5+6+7+8+9+10=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用计算器</a:t>
            </a:r>
            <a:endParaRPr lang="en-US" altLang="zh-CN" sz="2800" b="1" dirty="0" smtClean="0">
              <a:solidFill>
                <a:srgbClr val="0000FF"/>
              </a:solidFill>
              <a:latin typeface="华文楷体" pitchFamily="2" charset="-122"/>
              <a:ea typeface="华文楷体" pitchFamily="2" charset="-122"/>
            </a:endParaRPr>
          </a:p>
          <a:p>
            <a:r>
              <a:rPr lang="zh-CN" altLang="en-US" sz="2800" b="1" dirty="0" smtClean="0">
                <a:solidFill>
                  <a:schemeClr val="accent3">
                    <a:lumMod val="75000"/>
                  </a:schemeClr>
                </a:solidFill>
                <a:latin typeface="华文楷体" pitchFamily="2" charset="-122"/>
                <a:ea typeface="华文楷体" pitchFamily="2" charset="-122"/>
              </a:rPr>
              <a:t>做</a:t>
            </a:r>
            <a:r>
              <a:rPr lang="en-US" altLang="zh-CN" sz="2800" b="1" dirty="0" smtClean="0">
                <a:solidFill>
                  <a:schemeClr val="accent3">
                    <a:lumMod val="75000"/>
                  </a:schemeClr>
                </a:solidFill>
                <a:latin typeface="华文楷体" pitchFamily="2" charset="-122"/>
                <a:ea typeface="华文楷体" pitchFamily="2" charset="-122"/>
              </a:rPr>
              <a:t>10</a:t>
            </a:r>
            <a:r>
              <a:rPr lang="zh-CN" altLang="en-US" sz="2800" b="1" dirty="0" smtClean="0">
                <a:solidFill>
                  <a:schemeClr val="accent3">
                    <a:lumMod val="75000"/>
                  </a:schemeClr>
                </a:solidFill>
                <a:latin typeface="华文楷体" pitchFamily="2" charset="-122"/>
                <a:ea typeface="华文楷体" pitchFamily="2" charset="-122"/>
              </a:rPr>
              <a:t>次加法操作</a:t>
            </a:r>
            <a:endParaRPr lang="en-US" altLang="zh-CN" sz="2800" b="1" dirty="0" smtClean="0">
              <a:solidFill>
                <a:schemeClr val="accent3">
                  <a:lumMod val="75000"/>
                </a:schemeClr>
              </a:solidFill>
              <a:latin typeface="华文楷体" pitchFamily="2" charset="-122"/>
              <a:ea typeface="华文楷体" pitchFamily="2" charset="-122"/>
            </a:endParaRPr>
          </a:p>
          <a:p>
            <a:r>
              <a:rPr lang="en-US" altLang="zh-CN" sz="2800" b="1" dirty="0" smtClean="0">
                <a:latin typeface="华文楷体" pitchFamily="2" charset="-122"/>
                <a:ea typeface="华文楷体" pitchFamily="2" charset="-122"/>
              </a:rPr>
              <a:t>1+2+3+……10000+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用计算器</a:t>
            </a:r>
            <a:endParaRPr lang="en-US" altLang="zh-CN" sz="2800" b="1" dirty="0" smtClean="0">
              <a:solidFill>
                <a:srgbClr val="0000FF"/>
              </a:solidFill>
              <a:latin typeface="华文楷体" pitchFamily="2" charset="-122"/>
              <a:ea typeface="华文楷体" pitchFamily="2" charset="-122"/>
            </a:endParaRPr>
          </a:p>
          <a:p>
            <a:r>
              <a:rPr lang="zh-CN" altLang="en-US" sz="2800" b="1" dirty="0" smtClean="0">
                <a:solidFill>
                  <a:schemeClr val="accent3">
                    <a:lumMod val="75000"/>
                  </a:schemeClr>
                </a:solidFill>
                <a:latin typeface="华文楷体" pitchFamily="2" charset="-122"/>
                <a:ea typeface="华文楷体" pitchFamily="2" charset="-122"/>
              </a:rPr>
              <a:t>做</a:t>
            </a:r>
            <a:r>
              <a:rPr lang="zh-CN" altLang="en-US" sz="2800" b="1" dirty="0">
                <a:solidFill>
                  <a:schemeClr val="accent3">
                    <a:lumMod val="75000"/>
                  </a:schemeClr>
                </a:solidFill>
                <a:latin typeface="华文楷体" pitchFamily="2" charset="-122"/>
                <a:ea typeface="华文楷体" pitchFamily="2" charset="-122"/>
              </a:rPr>
              <a:t>一万</a:t>
            </a:r>
            <a:r>
              <a:rPr lang="zh-CN" altLang="en-US" sz="2800" b="1" dirty="0" smtClean="0">
                <a:solidFill>
                  <a:schemeClr val="accent3">
                    <a:lumMod val="75000"/>
                  </a:schemeClr>
                </a:solidFill>
                <a:latin typeface="华文楷体" pitchFamily="2" charset="-122"/>
                <a:ea typeface="华文楷体" pitchFamily="2" charset="-122"/>
              </a:rPr>
              <a:t>次加法操作？</a:t>
            </a:r>
            <a:r>
              <a:rPr lang="zh-CN" altLang="en-US" sz="2800" b="1" dirty="0" smtClean="0">
                <a:solidFill>
                  <a:schemeClr val="accent1">
                    <a:lumMod val="75000"/>
                  </a:schemeClr>
                </a:solidFill>
                <a:latin typeface="华文楷体" pitchFamily="2" charset="-122"/>
                <a:ea typeface="华文楷体" pitchFamily="2" charset="-122"/>
              </a:rPr>
              <a:t>时间</a:t>
            </a:r>
            <a:r>
              <a:rPr lang="zh-CN" altLang="en-US" sz="2800" b="1" dirty="0">
                <a:solidFill>
                  <a:schemeClr val="accent1">
                    <a:lumMod val="75000"/>
                  </a:schemeClr>
                </a:solidFill>
                <a:latin typeface="华文楷体" pitchFamily="2" charset="-122"/>
                <a:ea typeface="华文楷体" pitchFamily="2" charset="-122"/>
              </a:rPr>
              <a:t>成本太大</a:t>
            </a:r>
            <a:r>
              <a:rPr lang="zh-CN" altLang="en-US" sz="2800" b="1" dirty="0" smtClean="0">
                <a:solidFill>
                  <a:schemeClr val="accent1">
                    <a:lumMod val="75000"/>
                  </a:schemeClr>
                </a:solidFill>
                <a:latin typeface="华文楷体" pitchFamily="2" charset="-122"/>
                <a:ea typeface="华文楷体" pitchFamily="2" charset="-122"/>
              </a:rPr>
              <a:t>，风险高</a:t>
            </a:r>
            <a:endParaRPr lang="en-US" altLang="zh-CN" sz="2800" b="1" dirty="0" smtClean="0">
              <a:solidFill>
                <a:schemeClr val="accent1">
                  <a:lumMod val="75000"/>
                </a:schemeClr>
              </a:solidFill>
              <a:latin typeface="华文楷体" pitchFamily="2" charset="-122"/>
              <a:ea typeface="华文楷体" pitchFamily="2" charset="-122"/>
            </a:endParaRPr>
          </a:p>
          <a:p>
            <a:r>
              <a:rPr lang="en-US" altLang="zh-CN" sz="2800" b="1" dirty="0" smtClean="0">
                <a:latin typeface="华文楷体" pitchFamily="2" charset="-122"/>
                <a:ea typeface="华文楷体" pitchFamily="2" charset="-122"/>
              </a:rPr>
              <a:t>1+2+3+……10000+</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用计算机</a:t>
            </a:r>
            <a:endParaRPr lang="en-US" altLang="zh-CN" sz="2800" b="1" dirty="0" smtClean="0">
              <a:solidFill>
                <a:srgbClr val="0000FF"/>
              </a:solidFill>
              <a:latin typeface="华文楷体" pitchFamily="2" charset="-122"/>
              <a:ea typeface="华文楷体" pitchFamily="2" charset="-122"/>
            </a:endParaRPr>
          </a:p>
          <a:p>
            <a:r>
              <a:rPr lang="zh-CN" altLang="en-US" sz="2800" b="1" dirty="0" smtClean="0">
                <a:latin typeface="华文楷体" pitchFamily="2" charset="-122"/>
                <a:ea typeface="华文楷体" pitchFamily="2" charset="-122"/>
              </a:rPr>
              <a:t>可以用电子表格软件、用程序</a:t>
            </a:r>
            <a:r>
              <a:rPr lang="zh-CN" altLang="en-US" sz="2800" b="1" dirty="0">
                <a:latin typeface="华文楷体" pitchFamily="2" charset="-122"/>
                <a:ea typeface="华文楷体" pitchFamily="2" charset="-122"/>
              </a:rPr>
              <a:t>语言编程求解方法</a:t>
            </a:r>
            <a:r>
              <a:rPr lang="zh-CN" altLang="en-US" sz="2800" b="1" dirty="0" smtClean="0">
                <a:latin typeface="华文楷体" pitchFamily="2" charset="-122"/>
                <a:ea typeface="华文楷体" pitchFamily="2" charset="-122"/>
              </a:rPr>
              <a:t>，或用专门</a:t>
            </a:r>
            <a:r>
              <a:rPr lang="zh-CN" altLang="en-US" sz="2800" b="1" dirty="0">
                <a:latin typeface="华文楷体" pitchFamily="2" charset="-122"/>
                <a:ea typeface="华文楷体" pitchFamily="2" charset="-122"/>
              </a:rPr>
              <a:t>的计算软件求解方法</a:t>
            </a:r>
            <a:r>
              <a:rPr lang="zh-CN" altLang="en-US" sz="2800" b="1" dirty="0" smtClean="0">
                <a:latin typeface="华文楷体" pitchFamily="2" charset="-122"/>
                <a:ea typeface="华文楷体" pitchFamily="2" charset="-122"/>
              </a:rPr>
              <a:t>等。</a:t>
            </a:r>
            <a:endParaRPr lang="en-US" altLang="zh-CN" sz="2800" b="1" dirty="0" smtClean="0">
              <a:latin typeface="华文楷体" pitchFamily="2" charset="-122"/>
              <a:ea typeface="华文楷体" pitchFamily="2" charset="-122"/>
            </a:endParaRPr>
          </a:p>
          <a:p>
            <a:endParaRPr lang="en-US" altLang="zh-CN" sz="2800" b="1" dirty="0" smtClean="0">
              <a:latin typeface="华文楷体" pitchFamily="2" charset="-122"/>
              <a:ea typeface="华文楷体" pitchFamily="2" charset="-122"/>
            </a:endParaRPr>
          </a:p>
          <a:p>
            <a:r>
              <a:rPr lang="zh-CN" altLang="en-US" sz="2800" b="1" dirty="0" smtClean="0">
                <a:solidFill>
                  <a:srgbClr val="0000FF"/>
                </a:solidFill>
                <a:latin typeface="华文楷体" pitchFamily="2" charset="-122"/>
                <a:ea typeface="华文楷体" pitchFamily="2" charset="-122"/>
              </a:rPr>
              <a:t>计算机</a:t>
            </a:r>
            <a:r>
              <a:rPr lang="zh-CN" altLang="en-US" sz="2800" b="1" dirty="0">
                <a:solidFill>
                  <a:srgbClr val="0000FF"/>
                </a:solidFill>
                <a:latin typeface="华文楷体" pitchFamily="2" charset="-122"/>
                <a:ea typeface="华文楷体" pitchFamily="2" charset="-122"/>
              </a:rPr>
              <a:t>和计算器的本质区别是什么？计算机的奥妙到底在哪里？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edg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16744" name="Text Box 8"/>
          <p:cNvSpPr txBox="1">
            <a:spLocks noChangeArrowheads="1"/>
          </p:cNvSpPr>
          <p:nvPr/>
        </p:nvSpPr>
        <p:spPr bwMode="auto">
          <a:xfrm>
            <a:off x="107504" y="692696"/>
            <a:ext cx="5175257"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3.3.2 </a:t>
            </a:r>
            <a:r>
              <a:rPr lang="zh-CN" altLang="en-US" sz="2800" b="1" dirty="0" smtClean="0">
                <a:solidFill>
                  <a:schemeClr val="accent2">
                    <a:lumMod val="75000"/>
                  </a:schemeClr>
                </a:solidFill>
                <a:latin typeface="华文楷体" pitchFamily="2" charset="-122"/>
                <a:ea typeface="华文楷体" pitchFamily="2" charset="-122"/>
              </a:rPr>
              <a:t>指令和指令系统</a:t>
            </a:r>
            <a:endParaRPr lang="zh-CN" altLang="en-US" sz="2800" b="1" dirty="0">
              <a:solidFill>
                <a:schemeClr val="accent2">
                  <a:lumMod val="75000"/>
                </a:schemeClr>
              </a:solidFill>
              <a:latin typeface="华文楷体" pitchFamily="2" charset="-122"/>
              <a:ea typeface="华文楷体" pitchFamily="2" charset="-122"/>
            </a:endParaRPr>
          </a:p>
        </p:txBody>
      </p:sp>
      <p:sp>
        <p:nvSpPr>
          <p:cNvPr id="6" name="TextBox 5"/>
          <p:cNvSpPr txBox="1"/>
          <p:nvPr/>
        </p:nvSpPr>
        <p:spPr>
          <a:xfrm>
            <a:off x="179512" y="1196752"/>
            <a:ext cx="8784976" cy="5139869"/>
          </a:xfrm>
          <a:prstGeom prst="rect">
            <a:avLst/>
          </a:prstGeom>
          <a:noFill/>
        </p:spPr>
        <p:txBody>
          <a:bodyPr wrap="square" rtlCol="0">
            <a:spAutoFit/>
          </a:bodyPr>
          <a:lstStyle/>
          <a:p>
            <a:pPr eaLnBrk="1" hangingPunct="1">
              <a:spcBef>
                <a:spcPts val="600"/>
              </a:spcBef>
              <a:spcAft>
                <a:spcPts val="600"/>
              </a:spcAft>
            </a:pPr>
            <a:r>
              <a:rPr lang="en-US" sz="2800" b="1" dirty="0" smtClean="0">
                <a:solidFill>
                  <a:srgbClr val="0000FF"/>
                </a:solidFill>
                <a:latin typeface="华文楷体" pitchFamily="2" charset="-122"/>
                <a:ea typeface="华文楷体" pitchFamily="2" charset="-122"/>
                <a:sym typeface="Wingdings"/>
              </a:rPr>
              <a:t>1</a:t>
            </a:r>
            <a:r>
              <a:rPr lang="zh-CN" altLang="en-US" sz="2800" b="1" dirty="0" smtClean="0">
                <a:solidFill>
                  <a:srgbClr val="0000FF"/>
                </a:solidFill>
                <a:latin typeface="华文楷体" pitchFamily="2" charset="-122"/>
                <a:ea typeface="华文楷体" pitchFamily="2" charset="-122"/>
                <a:sym typeface="Wingdings"/>
              </a:rPr>
              <a:t>、指令</a:t>
            </a:r>
            <a:endParaRPr lang="en-US" altLang="zh-CN" sz="2800" b="1" dirty="0" smtClean="0">
              <a:solidFill>
                <a:srgbClr val="0000FF"/>
              </a:solidFill>
              <a:latin typeface="华文楷体" pitchFamily="2" charset="-122"/>
              <a:ea typeface="华文楷体" pitchFamily="2" charset="-122"/>
              <a:sym typeface="Wingdings"/>
            </a:endParaRPr>
          </a:p>
          <a:p>
            <a:pPr marL="0" lvl="1" eaLnBrk="1" hangingPunct="1">
              <a:spcBef>
                <a:spcPts val="600"/>
              </a:spcBef>
              <a:spcAft>
                <a:spcPts val="600"/>
              </a:spcAft>
            </a:pPr>
            <a:r>
              <a:rPr lang="zh-CN" altLang="en-US" sz="2800" b="1" dirty="0" smtClean="0">
                <a:solidFill>
                  <a:schemeClr val="accent1">
                    <a:lumMod val="75000"/>
                  </a:schemeClr>
                </a:solidFill>
                <a:latin typeface="华文楷体" pitchFamily="2" charset="-122"/>
                <a:ea typeface="华文楷体" pitchFamily="2" charset="-122"/>
              </a:rPr>
              <a:t>指令：</a:t>
            </a:r>
            <a:r>
              <a:rPr lang="zh-CN" altLang="en-US" sz="2800" b="1" dirty="0" smtClean="0">
                <a:latin typeface="华文楷体" pitchFamily="2" charset="-122"/>
                <a:ea typeface="华文楷体" pitchFamily="2" charset="-122"/>
              </a:rPr>
              <a:t>是</a:t>
            </a:r>
            <a:r>
              <a:rPr lang="zh-CN" altLang="en-US" sz="2800" b="1" dirty="0">
                <a:latin typeface="华文楷体" pitchFamily="2" charset="-122"/>
                <a:ea typeface="华文楷体" pitchFamily="2" charset="-122"/>
              </a:rPr>
              <a:t>人对计算机发出的工作命令，它通知计算机执行某种操作。通常一条指令对应着一种计算机硬件能直接实现的基本</a:t>
            </a:r>
            <a:r>
              <a:rPr lang="zh-CN" altLang="en-US" sz="2800" b="1" dirty="0" smtClean="0">
                <a:latin typeface="华文楷体" pitchFamily="2" charset="-122"/>
                <a:ea typeface="华文楷体" pitchFamily="2" charset="-122"/>
              </a:rPr>
              <a:t>操作（</a:t>
            </a:r>
            <a:r>
              <a:rPr lang="zh-CN" altLang="en-US" sz="2800" b="1" dirty="0" smtClean="0">
                <a:solidFill>
                  <a:srgbClr val="7030A0"/>
                </a:solidFill>
                <a:latin typeface="华文楷体" pitchFamily="2" charset="-122"/>
                <a:ea typeface="华文楷体" pitchFamily="2" charset="-122"/>
              </a:rPr>
              <a:t>取数、存数、加、减</a:t>
            </a:r>
            <a:r>
              <a:rPr lang="zh-CN" altLang="en-US" sz="2800" b="1" dirty="0" smtClean="0">
                <a:latin typeface="华文楷体" pitchFamily="2" charset="-122"/>
                <a:ea typeface="华文楷体" pitchFamily="2" charset="-122"/>
              </a:rPr>
              <a:t>）。</a:t>
            </a:r>
            <a:r>
              <a:rPr lang="zh-CN" altLang="en-US" sz="2800" b="1" dirty="0">
                <a:latin typeface="华文楷体" pitchFamily="2" charset="-122"/>
                <a:ea typeface="华文楷体" pitchFamily="2" charset="-122"/>
              </a:rPr>
              <a:t>将这些基本操作用命令集合的形式表达，这就是指令</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spcAft>
                <a:spcPts val="600"/>
              </a:spcAft>
            </a:pPr>
            <a:r>
              <a:rPr lang="zh-CN" altLang="en-US" sz="2800" b="1" dirty="0" smtClean="0">
                <a:solidFill>
                  <a:schemeClr val="accent1">
                    <a:lumMod val="75000"/>
                  </a:schemeClr>
                </a:solidFill>
                <a:latin typeface="华文楷体" pitchFamily="2" charset="-122"/>
                <a:ea typeface="华文楷体" pitchFamily="2" charset="-122"/>
              </a:rPr>
              <a:t>编制：</a:t>
            </a:r>
            <a:r>
              <a:rPr lang="zh-CN" altLang="en-US" sz="2800" b="1" dirty="0" smtClean="0">
                <a:latin typeface="华文楷体" pitchFamily="2" charset="-122"/>
                <a:ea typeface="华文楷体" pitchFamily="2" charset="-122"/>
              </a:rPr>
              <a:t>通常指令以二进制编码形式表示，即由一串二进制排列组合而成的符号串，其中的所有信息都是计算机硬件能识别的，所以又称为</a:t>
            </a:r>
            <a:r>
              <a:rPr lang="zh-CN" altLang="en-US" sz="2800" b="1" dirty="0" smtClean="0">
                <a:solidFill>
                  <a:schemeClr val="accent1">
                    <a:lumMod val="75000"/>
                  </a:schemeClr>
                </a:solidFill>
                <a:latin typeface="华文楷体" pitchFamily="2" charset="-122"/>
                <a:ea typeface="华文楷体" pitchFamily="2" charset="-122"/>
              </a:rPr>
              <a:t>机器指令</a:t>
            </a:r>
            <a:r>
              <a:rPr lang="zh-CN" altLang="en-US" sz="2800" b="1" dirty="0" smtClean="0">
                <a:latin typeface="华文楷体" pitchFamily="2" charset="-122"/>
                <a:ea typeface="华文楷体" pitchFamily="2" charset="-122"/>
              </a:rPr>
              <a:t>。一条机器指令至少要告诉计算机两个信息：</a:t>
            </a:r>
            <a:r>
              <a:rPr lang="zh-CN" altLang="en-US" sz="2800" b="1" dirty="0" smtClean="0">
                <a:solidFill>
                  <a:srgbClr val="0000FF"/>
                </a:solidFill>
                <a:latin typeface="华文楷体" pitchFamily="2" charset="-122"/>
                <a:ea typeface="华文楷体" pitchFamily="2" charset="-122"/>
              </a:rPr>
              <a:t>一是做何种操作</a:t>
            </a:r>
            <a:r>
              <a:rPr lang="zh-CN" altLang="en-US"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二是操作数在哪里</a:t>
            </a:r>
            <a:r>
              <a:rPr lang="zh-CN" altLang="en-US" sz="2800" b="1" dirty="0" smtClean="0">
                <a:latin typeface="华文楷体" pitchFamily="2" charset="-122"/>
                <a:ea typeface="华文楷体" pitchFamily="2" charset="-122"/>
              </a:rPr>
              <a:t>，前者称为指令的</a:t>
            </a:r>
            <a:r>
              <a:rPr lang="zh-CN" altLang="en-US" sz="2800" b="1" dirty="0" smtClean="0">
                <a:solidFill>
                  <a:srgbClr val="0000FF"/>
                </a:solidFill>
                <a:latin typeface="华文楷体" pitchFamily="2" charset="-122"/>
                <a:ea typeface="华文楷体" pitchFamily="2" charset="-122"/>
              </a:rPr>
              <a:t>操作码</a:t>
            </a:r>
            <a:r>
              <a:rPr lang="zh-CN" altLang="en-US" sz="2800" b="1" dirty="0" smtClean="0">
                <a:latin typeface="华文楷体" pitchFamily="2" charset="-122"/>
                <a:ea typeface="华文楷体" pitchFamily="2" charset="-122"/>
              </a:rPr>
              <a:t>，后者称为指令的</a:t>
            </a:r>
            <a:r>
              <a:rPr lang="zh-CN" altLang="en-US" sz="2800" b="1" dirty="0" smtClean="0">
                <a:solidFill>
                  <a:srgbClr val="0000FF"/>
                </a:solidFill>
                <a:latin typeface="华文楷体" pitchFamily="2" charset="-122"/>
                <a:ea typeface="华文楷体" pitchFamily="2" charset="-122"/>
              </a:rPr>
              <a:t>地址码</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16744" name="Text Box 8"/>
          <p:cNvSpPr txBox="1">
            <a:spLocks noChangeArrowheads="1"/>
          </p:cNvSpPr>
          <p:nvPr/>
        </p:nvSpPr>
        <p:spPr bwMode="auto">
          <a:xfrm>
            <a:off x="107504" y="692696"/>
            <a:ext cx="5175257"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3.3.2 </a:t>
            </a:r>
            <a:r>
              <a:rPr lang="zh-CN" altLang="en-US" sz="2800" b="1" dirty="0" smtClean="0">
                <a:solidFill>
                  <a:schemeClr val="accent2">
                    <a:lumMod val="75000"/>
                  </a:schemeClr>
                </a:solidFill>
                <a:latin typeface="华文楷体" pitchFamily="2" charset="-122"/>
                <a:ea typeface="华文楷体" pitchFamily="2" charset="-122"/>
              </a:rPr>
              <a:t>指令和指令系统</a:t>
            </a:r>
            <a:endParaRPr lang="zh-CN" altLang="en-US" sz="2800"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grpSp>
        <p:nvGrpSpPr>
          <p:cNvPr id="2" name="Group 2"/>
          <p:cNvGrpSpPr>
            <a:grpSpLocks/>
          </p:cNvGrpSpPr>
          <p:nvPr/>
        </p:nvGrpSpPr>
        <p:grpSpPr bwMode="auto">
          <a:xfrm>
            <a:off x="1907704" y="1556792"/>
            <a:ext cx="5616624" cy="648072"/>
            <a:chOff x="2273" y="10482"/>
            <a:chExt cx="4484" cy="416"/>
          </a:xfrm>
        </p:grpSpPr>
        <p:grpSp>
          <p:nvGrpSpPr>
            <p:cNvPr id="3" name="Group 3"/>
            <p:cNvGrpSpPr>
              <a:grpSpLocks/>
            </p:cNvGrpSpPr>
            <p:nvPr/>
          </p:nvGrpSpPr>
          <p:grpSpPr bwMode="auto">
            <a:xfrm>
              <a:off x="2273" y="10482"/>
              <a:ext cx="2005" cy="416"/>
              <a:chOff x="2841" y="11298"/>
              <a:chExt cx="2005" cy="416"/>
            </a:xfrm>
          </p:grpSpPr>
          <p:sp>
            <p:nvSpPr>
              <p:cNvPr id="49156" name="Rectangle 4"/>
              <p:cNvSpPr>
                <a:spLocks noChangeArrowheads="1"/>
              </p:cNvSpPr>
              <p:nvPr/>
            </p:nvSpPr>
            <p:spPr bwMode="auto">
              <a:xfrm>
                <a:off x="2841" y="11298"/>
                <a:ext cx="2005" cy="41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FF"/>
                    </a:solidFill>
                    <a:effectLst/>
                    <a:latin typeface="华文楷体" pitchFamily="2" charset="-122"/>
                    <a:ea typeface="华文楷体" pitchFamily="2" charset="-122"/>
                  </a:rPr>
                  <a:t>  操作码     地址码</a:t>
                </a:r>
                <a:endParaRPr kumimoji="1" lang="zh-CN" sz="2400" b="1" i="0" u="none" strike="noStrike" cap="none" normalizeH="0" baseline="0" dirty="0" smtClean="0">
                  <a:ln>
                    <a:noFill/>
                  </a:ln>
                  <a:solidFill>
                    <a:srgbClr val="0000FF"/>
                  </a:solidFill>
                  <a:effectLst/>
                  <a:latin typeface="华文楷体" pitchFamily="2" charset="-122"/>
                  <a:ea typeface="华文楷体" pitchFamily="2" charset="-122"/>
                </a:endParaRPr>
              </a:p>
            </p:txBody>
          </p:sp>
          <p:cxnSp>
            <p:nvCxnSpPr>
              <p:cNvPr id="49157" name="AutoShape 5"/>
              <p:cNvCxnSpPr>
                <a:cxnSpLocks noChangeShapeType="1"/>
              </p:cNvCxnSpPr>
              <p:nvPr/>
            </p:nvCxnSpPr>
            <p:spPr bwMode="auto">
              <a:xfrm>
                <a:off x="3795" y="11298"/>
                <a:ext cx="0" cy="416"/>
              </a:xfrm>
              <a:prstGeom prst="straightConnector1">
                <a:avLst/>
              </a:prstGeom>
              <a:noFill/>
              <a:ln w="9525">
                <a:solidFill>
                  <a:srgbClr val="000000"/>
                </a:solidFill>
                <a:round/>
                <a:headEnd/>
                <a:tailEnd/>
              </a:ln>
            </p:spPr>
          </p:cxnSp>
        </p:grpSp>
        <p:grpSp>
          <p:nvGrpSpPr>
            <p:cNvPr id="4" name="Group 6"/>
            <p:cNvGrpSpPr>
              <a:grpSpLocks/>
            </p:cNvGrpSpPr>
            <p:nvPr/>
          </p:nvGrpSpPr>
          <p:grpSpPr bwMode="auto">
            <a:xfrm>
              <a:off x="4392" y="10482"/>
              <a:ext cx="2365" cy="416"/>
              <a:chOff x="2841" y="11298"/>
              <a:chExt cx="2005" cy="416"/>
            </a:xfrm>
          </p:grpSpPr>
          <p:sp>
            <p:nvSpPr>
              <p:cNvPr id="49159" name="Rectangle 7"/>
              <p:cNvSpPr>
                <a:spLocks noChangeArrowheads="1"/>
              </p:cNvSpPr>
              <p:nvPr/>
            </p:nvSpPr>
            <p:spPr bwMode="auto">
              <a:xfrm>
                <a:off x="2841" y="11298"/>
                <a:ext cx="2005" cy="41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FF"/>
                    </a:solidFill>
                    <a:effectLst/>
                    <a:latin typeface="华文楷体" pitchFamily="2" charset="-122"/>
                    <a:ea typeface="华文楷体" pitchFamily="2" charset="-122"/>
                  </a:rPr>
                  <a:t> 000011      0000001010</a:t>
                </a:r>
                <a:endParaRPr kumimoji="1" lang="zh-CN" altLang="zh-CN" sz="2400" b="1" i="0" u="none" strike="noStrike" cap="none" normalizeH="0" baseline="0" dirty="0" smtClean="0">
                  <a:ln>
                    <a:noFill/>
                  </a:ln>
                  <a:solidFill>
                    <a:srgbClr val="0000FF"/>
                  </a:solidFill>
                  <a:effectLst/>
                  <a:latin typeface="华文楷体" pitchFamily="2" charset="-122"/>
                  <a:ea typeface="华文楷体" pitchFamily="2" charset="-122"/>
                </a:endParaRPr>
              </a:p>
            </p:txBody>
          </p:sp>
          <p:cxnSp>
            <p:nvCxnSpPr>
              <p:cNvPr id="49160" name="AutoShape 8"/>
              <p:cNvCxnSpPr>
                <a:cxnSpLocks noChangeShapeType="1"/>
              </p:cNvCxnSpPr>
              <p:nvPr/>
            </p:nvCxnSpPr>
            <p:spPr bwMode="auto">
              <a:xfrm>
                <a:off x="3795" y="11298"/>
                <a:ext cx="0" cy="416"/>
              </a:xfrm>
              <a:prstGeom prst="straightConnector1">
                <a:avLst/>
              </a:prstGeom>
              <a:noFill/>
              <a:ln w="9525">
                <a:solidFill>
                  <a:srgbClr val="000000"/>
                </a:solidFill>
                <a:round/>
                <a:headEnd/>
                <a:tailEnd/>
              </a:ln>
            </p:spPr>
          </p:cxnSp>
        </p:grpSp>
      </p:grpSp>
      <p:sp>
        <p:nvSpPr>
          <p:cNvPr id="15" name="TextBox 14"/>
          <p:cNvSpPr txBox="1"/>
          <p:nvPr/>
        </p:nvSpPr>
        <p:spPr>
          <a:xfrm>
            <a:off x="3491880" y="2420888"/>
            <a:ext cx="2571768" cy="400110"/>
          </a:xfrm>
          <a:prstGeom prst="rect">
            <a:avLst/>
          </a:prstGeom>
          <a:noFill/>
        </p:spPr>
        <p:txBody>
          <a:bodyPr wrap="square" rtlCol="0">
            <a:spAutoFit/>
          </a:bodyPr>
          <a:lstStyle/>
          <a:p>
            <a:r>
              <a:rPr lang="zh-CN" altLang="en-US" sz="2000" b="1" dirty="0" smtClean="0">
                <a:solidFill>
                  <a:srgbClr val="7030A0"/>
                </a:solidFill>
                <a:latin typeface="方正姚体" pitchFamily="2" charset="-122"/>
                <a:ea typeface="方正姚体" pitchFamily="2" charset="-122"/>
              </a:rPr>
              <a:t>指令的一般格式</a:t>
            </a:r>
            <a:endParaRPr lang="zh-CN" altLang="en-US" sz="2000" b="1" dirty="0">
              <a:solidFill>
                <a:srgbClr val="7030A0"/>
              </a:solidFill>
              <a:latin typeface="方正姚体" pitchFamily="2" charset="-122"/>
              <a:ea typeface="方正姚体" pitchFamily="2" charset="-122"/>
            </a:endParaRPr>
          </a:p>
        </p:txBody>
      </p:sp>
      <p:sp>
        <p:nvSpPr>
          <p:cNvPr id="16" name="TextBox 15"/>
          <p:cNvSpPr txBox="1"/>
          <p:nvPr/>
        </p:nvSpPr>
        <p:spPr>
          <a:xfrm>
            <a:off x="323528" y="2996952"/>
            <a:ext cx="8496944" cy="1815882"/>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a:ln w="11430"/>
                <a:solidFill>
                  <a:srgbClr val="0000FF"/>
                </a:solidFill>
                <a:latin typeface="华文楷体" pitchFamily="2" charset="-122"/>
                <a:ea typeface="华文楷体" pitchFamily="2" charset="-122"/>
                <a:sym typeface="Wingdings"/>
              </a:rPr>
              <a:t></a:t>
            </a:r>
            <a:r>
              <a:rPr lang="en-US" sz="2800" b="1" spc="50" dirty="0">
                <a:ln w="11430"/>
                <a:solidFill>
                  <a:srgbClr val="0000FF"/>
                </a:solidFill>
                <a:latin typeface="华文楷体" pitchFamily="2" charset="-122"/>
                <a:ea typeface="华文楷体" pitchFamily="2" charset="-122"/>
              </a:rPr>
              <a:t> </a:t>
            </a:r>
            <a:r>
              <a:rPr lang="zh-CN" altLang="en-US" sz="2800" b="1" spc="50" dirty="0">
                <a:ln w="11430"/>
                <a:solidFill>
                  <a:srgbClr val="0000FF"/>
                </a:solidFill>
                <a:latin typeface="华文楷体" pitchFamily="2" charset="-122"/>
                <a:ea typeface="华文楷体" pitchFamily="2" charset="-122"/>
              </a:rPr>
              <a:t>做加法；</a:t>
            </a:r>
          </a:p>
          <a:p>
            <a:r>
              <a:rPr lang="en-US" sz="2800" b="1" spc="50" dirty="0">
                <a:ln w="11430"/>
                <a:solidFill>
                  <a:srgbClr val="0000FF"/>
                </a:solidFill>
                <a:latin typeface="华文楷体" pitchFamily="2" charset="-122"/>
                <a:ea typeface="华文楷体" pitchFamily="2" charset="-122"/>
                <a:sym typeface="Wingdings"/>
              </a:rPr>
              <a:t></a:t>
            </a:r>
            <a:r>
              <a:rPr lang="en-US" sz="2800" b="1" spc="50" dirty="0">
                <a:ln w="11430"/>
                <a:solidFill>
                  <a:srgbClr val="0000FF"/>
                </a:solidFill>
                <a:latin typeface="华文楷体" pitchFamily="2" charset="-122"/>
                <a:ea typeface="华文楷体" pitchFamily="2" charset="-122"/>
              </a:rPr>
              <a:t> </a:t>
            </a:r>
            <a:r>
              <a:rPr lang="zh-CN" altLang="en-US" sz="2800" b="1" spc="50" dirty="0">
                <a:ln w="11430"/>
                <a:solidFill>
                  <a:srgbClr val="0000FF"/>
                </a:solidFill>
                <a:latin typeface="华文楷体" pitchFamily="2" charset="-122"/>
                <a:ea typeface="华文楷体" pitchFamily="2" charset="-122"/>
              </a:rPr>
              <a:t>相加的两个数一个在运算器里，另一个在内存的存储单元里，并且给出了这个单元的地址；</a:t>
            </a:r>
          </a:p>
          <a:p>
            <a:r>
              <a:rPr lang="en-US" sz="2800" b="1" spc="50" dirty="0">
                <a:ln w="11430"/>
                <a:solidFill>
                  <a:srgbClr val="0000FF"/>
                </a:solidFill>
                <a:latin typeface="华文楷体" pitchFamily="2" charset="-122"/>
                <a:ea typeface="华文楷体" pitchFamily="2" charset="-122"/>
                <a:sym typeface="Wingdings"/>
              </a:rPr>
              <a:t></a:t>
            </a:r>
            <a:r>
              <a:rPr lang="en-US" sz="2800" b="1" spc="50" dirty="0">
                <a:ln w="11430"/>
                <a:solidFill>
                  <a:srgbClr val="0000FF"/>
                </a:solidFill>
                <a:latin typeface="华文楷体" pitchFamily="2" charset="-122"/>
                <a:ea typeface="华文楷体" pitchFamily="2" charset="-122"/>
              </a:rPr>
              <a:t> </a:t>
            </a:r>
            <a:r>
              <a:rPr lang="zh-CN" altLang="en-US" sz="2800" b="1" spc="50" dirty="0">
                <a:ln w="11430"/>
                <a:solidFill>
                  <a:srgbClr val="0000FF"/>
                </a:solidFill>
                <a:latin typeface="华文楷体" pitchFamily="2" charset="-122"/>
                <a:ea typeface="华文楷体" pitchFamily="2" charset="-122"/>
              </a:rPr>
              <a:t>相加后的结果放回运算器中。</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6" name="TextBox 5"/>
          <p:cNvSpPr txBox="1"/>
          <p:nvPr/>
        </p:nvSpPr>
        <p:spPr>
          <a:xfrm>
            <a:off x="179512" y="692696"/>
            <a:ext cx="8784976" cy="5232202"/>
          </a:xfrm>
          <a:prstGeom prst="rect">
            <a:avLst/>
          </a:prstGeom>
          <a:noFill/>
        </p:spPr>
        <p:txBody>
          <a:bodyPr wrap="square" rtlCol="0">
            <a:spAutoFit/>
          </a:bodyPr>
          <a:lstStyle/>
          <a:p>
            <a:pPr eaLnBrk="1" hangingPunct="1"/>
            <a:r>
              <a:rPr lang="en-US" sz="2800" b="1" dirty="0" smtClean="0">
                <a:solidFill>
                  <a:srgbClr val="0000FF"/>
                </a:solidFill>
                <a:latin typeface="华文楷体" pitchFamily="2" charset="-122"/>
                <a:ea typeface="华文楷体" pitchFamily="2" charset="-122"/>
                <a:sym typeface="Wingdings"/>
              </a:rPr>
              <a:t>2</a:t>
            </a:r>
            <a:r>
              <a:rPr lang="zh-CN" altLang="en-US" sz="2800" b="1" dirty="0" smtClean="0">
                <a:solidFill>
                  <a:srgbClr val="0000FF"/>
                </a:solidFill>
                <a:latin typeface="华文楷体" pitchFamily="2" charset="-122"/>
                <a:ea typeface="华文楷体" pitchFamily="2" charset="-122"/>
                <a:sym typeface="Wingdings"/>
              </a:rPr>
              <a:t>、指令系统</a:t>
            </a:r>
            <a:endParaRPr lang="en-US" altLang="zh-CN" sz="2800" b="1" dirty="0" smtClean="0">
              <a:solidFill>
                <a:srgbClr val="0000FF"/>
              </a:solidFill>
              <a:latin typeface="华文楷体" pitchFamily="2" charset="-122"/>
              <a:ea typeface="华文楷体" pitchFamily="2" charset="-122"/>
              <a:sym typeface="Wingdings"/>
            </a:endParaRPr>
          </a:p>
          <a:p>
            <a:pPr marL="0" lvl="1" eaLnBrk="1" hangingPunct="1">
              <a:spcBef>
                <a:spcPts val="600"/>
              </a:spcBef>
            </a:pPr>
            <a:r>
              <a:rPr lang="zh-CN" altLang="en-US" sz="2600" b="1" dirty="0" smtClean="0">
                <a:latin typeface="华文楷体" pitchFamily="2" charset="-122"/>
                <a:ea typeface="华文楷体" pitchFamily="2" charset="-122"/>
              </a:rPr>
              <a:t>每</a:t>
            </a:r>
            <a:r>
              <a:rPr lang="zh-CN" altLang="en-US" sz="2600" b="1" dirty="0">
                <a:latin typeface="华文楷体" pitchFamily="2" charset="-122"/>
                <a:ea typeface="华文楷体" pitchFamily="2" charset="-122"/>
              </a:rPr>
              <a:t>种计算机都规定了确定数量的指令，这批指令的总和称为计算机的指令系统。不同的指令系统所拥有的指令种类和数目是不同的，组成操作码字段的位数一般取决于计算机指令系统的</a:t>
            </a:r>
            <a:r>
              <a:rPr lang="zh-CN" altLang="en-US" sz="2600" b="1" dirty="0" smtClean="0">
                <a:latin typeface="华文楷体" pitchFamily="2" charset="-122"/>
                <a:ea typeface="华文楷体" pitchFamily="2" charset="-122"/>
              </a:rPr>
              <a:t>规模（</a:t>
            </a:r>
            <a:r>
              <a:rPr lang="en-US" altLang="zh-CN" sz="2600" b="1" dirty="0" smtClean="0">
                <a:solidFill>
                  <a:srgbClr val="7030A0"/>
                </a:solidFill>
                <a:latin typeface="华文楷体" pitchFamily="2" charset="-122"/>
                <a:ea typeface="华文楷体" pitchFamily="2" charset="-122"/>
              </a:rPr>
              <a:t>n</a:t>
            </a:r>
            <a:r>
              <a:rPr lang="zh-CN" altLang="en-US" sz="2600" b="1" dirty="0" smtClean="0">
                <a:solidFill>
                  <a:srgbClr val="7030A0"/>
                </a:solidFill>
                <a:latin typeface="华文楷体" pitchFamily="2" charset="-122"/>
                <a:ea typeface="华文楷体" pitchFamily="2" charset="-122"/>
              </a:rPr>
              <a:t>位操作码的指令系统最多有</a:t>
            </a:r>
            <a:r>
              <a:rPr lang="en-US" altLang="zh-CN" sz="2600" b="1" dirty="0" smtClean="0">
                <a:solidFill>
                  <a:srgbClr val="7030A0"/>
                </a:solidFill>
                <a:latin typeface="华文楷体" pitchFamily="2" charset="-122"/>
                <a:ea typeface="华文楷体" pitchFamily="2" charset="-122"/>
              </a:rPr>
              <a:t>2</a:t>
            </a:r>
            <a:r>
              <a:rPr lang="en-US" altLang="zh-CN" sz="2600" b="1" baseline="30000" dirty="0" smtClean="0">
                <a:solidFill>
                  <a:srgbClr val="7030A0"/>
                </a:solidFill>
                <a:latin typeface="华文楷体" pitchFamily="2" charset="-122"/>
                <a:ea typeface="华文楷体" pitchFamily="2" charset="-122"/>
              </a:rPr>
              <a:t>n</a:t>
            </a:r>
            <a:r>
              <a:rPr lang="zh-CN" altLang="en-US" sz="2600" b="1" dirty="0" smtClean="0">
                <a:solidFill>
                  <a:srgbClr val="7030A0"/>
                </a:solidFill>
                <a:latin typeface="华文楷体" pitchFamily="2" charset="-122"/>
                <a:ea typeface="华文楷体" pitchFamily="2" charset="-122"/>
              </a:rPr>
              <a:t>条指令</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marL="0" lvl="1" eaLnBrk="1" hangingPunct="1">
              <a:spcBef>
                <a:spcPts val="600"/>
              </a:spcBef>
            </a:pPr>
            <a:r>
              <a:rPr lang="zh-CN" altLang="en-US" sz="2600" b="1" dirty="0" smtClean="0">
                <a:latin typeface="华文楷体" pitchFamily="2" charset="-122"/>
                <a:ea typeface="华文楷体" pitchFamily="2" charset="-122"/>
              </a:rPr>
              <a:t>一般来说</a:t>
            </a:r>
            <a:r>
              <a:rPr lang="zh-CN" altLang="en-US" sz="2600" b="1" dirty="0">
                <a:latin typeface="华文楷体" pitchFamily="2" charset="-122"/>
                <a:ea typeface="华文楷体" pitchFamily="2" charset="-122"/>
              </a:rPr>
              <a:t>，任何指令系统都应具有五类功能的指令，即：</a:t>
            </a:r>
            <a:r>
              <a:rPr lang="zh-CN" altLang="en-US" sz="2600" b="1" dirty="0">
                <a:solidFill>
                  <a:schemeClr val="accent2">
                    <a:lumMod val="75000"/>
                  </a:schemeClr>
                </a:solidFill>
                <a:latin typeface="华文楷体" pitchFamily="2" charset="-122"/>
                <a:ea typeface="华文楷体" pitchFamily="2" charset="-122"/>
              </a:rPr>
              <a:t>数据传送类、算术运算和逻辑运算类、程序控制类、输入输出类、控制和管理机器类（停机、启动、复位、清除等）</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marL="0" lvl="1" eaLnBrk="1" hangingPunct="1">
              <a:spcBef>
                <a:spcPts val="600"/>
              </a:spcBef>
            </a:pPr>
            <a:r>
              <a:rPr lang="en-US" sz="2600" b="1" dirty="0" smtClean="0">
                <a:latin typeface="华文楷体" pitchFamily="2" charset="-122"/>
                <a:ea typeface="华文楷体" pitchFamily="2" charset="-122"/>
              </a:rPr>
              <a:t>60</a:t>
            </a:r>
            <a:r>
              <a:rPr lang="zh-CN" altLang="en-US" sz="2600" b="1" dirty="0">
                <a:latin typeface="华文楷体" pitchFamily="2" charset="-122"/>
                <a:ea typeface="华文楷体" pitchFamily="2" charset="-122"/>
              </a:rPr>
              <a:t>年代后期出现了“</a:t>
            </a:r>
            <a:r>
              <a:rPr lang="zh-CN" altLang="en-US" sz="2600" b="1" dirty="0">
                <a:solidFill>
                  <a:schemeClr val="accent1">
                    <a:lumMod val="75000"/>
                  </a:schemeClr>
                </a:solidFill>
                <a:latin typeface="华文楷体" pitchFamily="2" charset="-122"/>
                <a:ea typeface="华文楷体" pitchFamily="2" charset="-122"/>
              </a:rPr>
              <a:t>系列计算机</a:t>
            </a:r>
            <a:r>
              <a:rPr lang="zh-CN" altLang="en-US" sz="2600" b="1" dirty="0">
                <a:latin typeface="华文楷体" pitchFamily="2" charset="-122"/>
                <a:ea typeface="华文楷体" pitchFamily="2" charset="-122"/>
              </a:rPr>
              <a:t>”。所谓系列计算机是指基本指令系统相同、基本体系结构相同的一系列计算机</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marL="0" lvl="1" eaLnBrk="1" hangingPunct="1">
              <a:spcBef>
                <a:spcPts val="600"/>
              </a:spcBef>
            </a:pPr>
            <a:r>
              <a:rPr lang="zh-CN" altLang="en-US" sz="2600" b="1" dirty="0" smtClean="0">
                <a:solidFill>
                  <a:srgbClr val="0000FF"/>
                </a:solidFill>
                <a:latin typeface="华文楷体" pitchFamily="2" charset="-122"/>
                <a:ea typeface="华文楷体" pitchFamily="2" charset="-122"/>
              </a:rPr>
              <a:t>要使计算机解决特定的问题，就需要按照问题要求写出一个指令序列</a:t>
            </a:r>
            <a:r>
              <a:rPr lang="en-US" altLang="zh-CN" sz="2600" b="1" dirty="0" smtClean="0">
                <a:solidFill>
                  <a:srgbClr val="0000FF"/>
                </a:solidFill>
                <a:latin typeface="华文楷体" pitchFamily="2" charset="-122"/>
                <a:ea typeface="华文楷体" pitchFamily="2" charset="-122"/>
              </a:rPr>
              <a:t>——</a:t>
            </a:r>
            <a:r>
              <a:rPr lang="zh-CN" altLang="en-US" sz="2600" b="1" dirty="0" smtClean="0">
                <a:solidFill>
                  <a:srgbClr val="0000FF"/>
                </a:solidFill>
                <a:latin typeface="华文楷体" pitchFamily="2" charset="-122"/>
                <a:ea typeface="华文楷体" pitchFamily="2" charset="-122"/>
              </a:rPr>
              <a:t>程序</a:t>
            </a:r>
            <a:endParaRPr lang="zh-CN" altLang="en-US" sz="2600" b="1" dirty="0">
              <a:solidFill>
                <a:srgbClr val="0000FF"/>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16744" name="Text Box 8"/>
          <p:cNvSpPr txBox="1">
            <a:spLocks noChangeArrowheads="1"/>
          </p:cNvSpPr>
          <p:nvPr/>
        </p:nvSpPr>
        <p:spPr bwMode="auto">
          <a:xfrm>
            <a:off x="35496" y="692696"/>
            <a:ext cx="5175257"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3.3.3 </a:t>
            </a:r>
            <a:r>
              <a:rPr lang="zh-CN" altLang="en-US" sz="2800" b="1" dirty="0" smtClean="0">
                <a:solidFill>
                  <a:schemeClr val="accent2">
                    <a:lumMod val="75000"/>
                  </a:schemeClr>
                </a:solidFill>
                <a:latin typeface="华文楷体" pitchFamily="2" charset="-122"/>
                <a:ea typeface="华文楷体" pitchFamily="2" charset="-122"/>
              </a:rPr>
              <a:t>程序自动控制的实现</a:t>
            </a:r>
            <a:endParaRPr lang="zh-CN" altLang="en-US" sz="2800" b="1" dirty="0">
              <a:solidFill>
                <a:schemeClr val="accent2">
                  <a:lumMod val="75000"/>
                </a:schemeClr>
              </a:solidFill>
              <a:latin typeface="华文楷体" pitchFamily="2" charset="-122"/>
              <a:ea typeface="华文楷体" pitchFamily="2" charset="-122"/>
            </a:endParaRPr>
          </a:p>
        </p:txBody>
      </p:sp>
      <p:sp>
        <p:nvSpPr>
          <p:cNvPr id="6" name="TextBox 5"/>
          <p:cNvSpPr txBox="1"/>
          <p:nvPr/>
        </p:nvSpPr>
        <p:spPr>
          <a:xfrm>
            <a:off x="179512" y="1357298"/>
            <a:ext cx="8784976" cy="5278368"/>
          </a:xfrm>
          <a:prstGeom prst="rect">
            <a:avLst/>
          </a:prstGeom>
          <a:noFill/>
        </p:spPr>
        <p:txBody>
          <a:bodyPr wrap="square" rtlCol="0">
            <a:spAutoFit/>
          </a:bodyPr>
          <a:lstStyle/>
          <a:p>
            <a:pPr eaLnBrk="1" hangingPunct="1">
              <a:spcBef>
                <a:spcPts val="600"/>
              </a:spcBef>
            </a:pPr>
            <a:r>
              <a:rPr lang="zh-CN" altLang="en-US" sz="2400" b="1" dirty="0">
                <a:latin typeface="华文楷体" pitchFamily="2" charset="-122"/>
                <a:ea typeface="华文楷体" pitchFamily="2" charset="-122"/>
              </a:rPr>
              <a:t>计算机如何实现自动执行连续操作</a:t>
            </a:r>
            <a:r>
              <a:rPr lang="zh-CN" altLang="en-US" sz="2400" b="1" dirty="0" smtClean="0">
                <a:latin typeface="华文楷体" pitchFamily="2" charset="-122"/>
                <a:ea typeface="华文楷体" pitchFamily="2" charset="-122"/>
              </a:rPr>
              <a:t>？需要硬件</a:t>
            </a:r>
            <a:r>
              <a:rPr lang="zh-CN" altLang="en-US" sz="2400" b="1" dirty="0">
                <a:latin typeface="华文楷体" pitchFamily="2" charset="-122"/>
                <a:ea typeface="华文楷体" pitchFamily="2" charset="-122"/>
              </a:rPr>
              <a:t>部件和程序共同</a:t>
            </a:r>
            <a:r>
              <a:rPr lang="zh-CN" altLang="en-US" sz="2400" b="1" dirty="0" smtClean="0">
                <a:latin typeface="华文楷体" pitchFamily="2" charset="-122"/>
                <a:ea typeface="华文楷体" pitchFamily="2" charset="-122"/>
              </a:rPr>
              <a:t>解决三</a:t>
            </a:r>
            <a:r>
              <a:rPr lang="zh-CN" altLang="en-US" sz="2400" b="1" dirty="0">
                <a:latin typeface="华文楷体" pitchFamily="2" charset="-122"/>
                <a:ea typeface="华文楷体" pitchFamily="2" charset="-122"/>
              </a:rPr>
              <a:t>个问题：</a:t>
            </a:r>
          </a:p>
          <a:p>
            <a:pPr marL="0" lvl="1" eaLnBrk="1" hangingPunct="1">
              <a:spcBef>
                <a:spcPts val="600"/>
              </a:spcBef>
            </a:pPr>
            <a:r>
              <a:rPr lang="en-US" sz="2400" b="1" dirty="0">
                <a:solidFill>
                  <a:srgbClr val="0000FF"/>
                </a:solidFill>
                <a:latin typeface="华文楷体" pitchFamily="2" charset="-122"/>
                <a:ea typeface="华文楷体" pitchFamily="2" charset="-122"/>
                <a:sym typeface="Wingdings"/>
              </a:rPr>
              <a:t></a:t>
            </a:r>
            <a:r>
              <a:rPr lang="en-US" sz="2400" b="1" dirty="0">
                <a:solidFill>
                  <a:srgbClr val="0000FF"/>
                </a:solidFill>
                <a:latin typeface="华文楷体" pitchFamily="2" charset="-122"/>
                <a:ea typeface="华文楷体" pitchFamily="2" charset="-122"/>
              </a:rPr>
              <a:t> </a:t>
            </a:r>
            <a:r>
              <a:rPr lang="zh-CN" altLang="en-US" sz="2400" b="1" dirty="0">
                <a:solidFill>
                  <a:srgbClr val="0000FF"/>
                </a:solidFill>
                <a:latin typeface="华文楷体" pitchFamily="2" charset="-122"/>
                <a:ea typeface="华文楷体" pitchFamily="2" charset="-122"/>
              </a:rPr>
              <a:t>告诉计算机在什么情况下到哪个地址去取指定的指令；</a:t>
            </a:r>
            <a:r>
              <a:rPr lang="en-US" sz="2400" b="1" dirty="0">
                <a:solidFill>
                  <a:srgbClr val="0000FF"/>
                </a:solidFill>
                <a:latin typeface="华文楷体" pitchFamily="2" charset="-122"/>
                <a:ea typeface="华文楷体" pitchFamily="2" charset="-122"/>
              </a:rPr>
              <a:t> </a:t>
            </a:r>
            <a:endParaRPr lang="zh-CN" altLang="en-US" sz="2400" b="1" dirty="0">
              <a:solidFill>
                <a:srgbClr val="0000FF"/>
              </a:solidFill>
              <a:latin typeface="华文楷体" pitchFamily="2" charset="-122"/>
              <a:ea typeface="华文楷体" pitchFamily="2" charset="-122"/>
            </a:endParaRPr>
          </a:p>
          <a:p>
            <a:pPr marL="0" lvl="1" eaLnBrk="1" hangingPunct="1">
              <a:spcBef>
                <a:spcPts val="600"/>
              </a:spcBef>
            </a:pPr>
            <a:r>
              <a:rPr lang="en-US" sz="2400" b="1" dirty="0">
                <a:solidFill>
                  <a:srgbClr val="0000FF"/>
                </a:solidFill>
                <a:latin typeface="华文楷体" pitchFamily="2" charset="-122"/>
                <a:ea typeface="华文楷体" pitchFamily="2" charset="-122"/>
                <a:sym typeface="Wingdings"/>
              </a:rPr>
              <a:t></a:t>
            </a:r>
            <a:r>
              <a:rPr lang="en-US" sz="2400" b="1" dirty="0">
                <a:solidFill>
                  <a:srgbClr val="0000FF"/>
                </a:solidFill>
                <a:latin typeface="华文楷体" pitchFamily="2" charset="-122"/>
                <a:ea typeface="华文楷体" pitchFamily="2" charset="-122"/>
              </a:rPr>
              <a:t> </a:t>
            </a:r>
            <a:r>
              <a:rPr lang="zh-CN" altLang="en-US" sz="2400" b="1" dirty="0">
                <a:solidFill>
                  <a:srgbClr val="0000FF"/>
                </a:solidFill>
                <a:latin typeface="华文楷体" pitchFamily="2" charset="-122"/>
                <a:ea typeface="华文楷体" pitchFamily="2" charset="-122"/>
              </a:rPr>
              <a:t>对指令进行分析和执行；</a:t>
            </a:r>
          </a:p>
          <a:p>
            <a:pPr marL="0" lvl="1" eaLnBrk="1" hangingPunct="1">
              <a:spcBef>
                <a:spcPts val="600"/>
              </a:spcBef>
              <a:buFont typeface="Wingdings" pitchFamily="2" charset="2"/>
              <a:buChar char=""/>
            </a:pPr>
            <a:r>
              <a:rPr lang="zh-CN" altLang="en-US" sz="2400" b="1" dirty="0" smtClean="0">
                <a:solidFill>
                  <a:srgbClr val="0000FF"/>
                </a:solidFill>
                <a:latin typeface="华文楷体" pitchFamily="2" charset="-122"/>
                <a:ea typeface="华文楷体" pitchFamily="2" charset="-122"/>
              </a:rPr>
              <a:t>当</a:t>
            </a:r>
            <a:r>
              <a:rPr lang="zh-CN" altLang="en-US" sz="2400" b="1" dirty="0">
                <a:solidFill>
                  <a:srgbClr val="0000FF"/>
                </a:solidFill>
                <a:latin typeface="华文楷体" pitchFamily="2" charset="-122"/>
                <a:ea typeface="华文楷体" pitchFamily="2" charset="-122"/>
              </a:rPr>
              <a:t>执行完一条指令后，能自动地去取下一条要执行的指令</a:t>
            </a:r>
            <a:r>
              <a:rPr lang="zh-CN" altLang="en-US" sz="2400" b="1" dirty="0" smtClean="0">
                <a:solidFill>
                  <a:srgbClr val="0000FF"/>
                </a:solidFill>
                <a:latin typeface="华文楷体" pitchFamily="2" charset="-122"/>
                <a:ea typeface="华文楷体" pitchFamily="2" charset="-122"/>
              </a:rPr>
              <a:t>。</a:t>
            </a:r>
            <a:endParaRPr lang="en-US" altLang="zh-CN" sz="2400" b="1" dirty="0" smtClean="0">
              <a:solidFill>
                <a:srgbClr val="0000FF"/>
              </a:solidFill>
              <a:latin typeface="华文楷体" pitchFamily="2" charset="-122"/>
              <a:ea typeface="华文楷体" pitchFamily="2" charset="-122"/>
            </a:endParaRPr>
          </a:p>
          <a:p>
            <a:pPr eaLnBrk="1" hangingPunct="1">
              <a:spcBef>
                <a:spcPts val="600"/>
              </a:spcBef>
            </a:pPr>
            <a:r>
              <a:rPr lang="zh-CN" altLang="en-US" sz="2400" b="1" dirty="0" smtClean="0">
                <a:latin typeface="华文楷体" pitchFamily="2" charset="-122"/>
                <a:ea typeface="华文楷体" pitchFamily="2" charset="-122"/>
              </a:rPr>
              <a:t>计算机</a:t>
            </a:r>
            <a:r>
              <a:rPr lang="zh-CN" altLang="en-US" sz="2400" b="1" dirty="0">
                <a:latin typeface="华文楷体" pitchFamily="2" charset="-122"/>
                <a:ea typeface="华文楷体" pitchFamily="2" charset="-122"/>
              </a:rPr>
              <a:t>的控制器由五个重要部件组成：</a:t>
            </a:r>
            <a:r>
              <a:rPr lang="zh-CN" altLang="en-US" sz="2400" b="1" dirty="0">
                <a:solidFill>
                  <a:schemeClr val="accent1">
                    <a:lumMod val="75000"/>
                  </a:schemeClr>
                </a:solidFill>
                <a:latin typeface="华文楷体" pitchFamily="2" charset="-122"/>
                <a:ea typeface="华文楷体" pitchFamily="2" charset="-122"/>
              </a:rPr>
              <a:t>指令寄存器</a:t>
            </a:r>
            <a:r>
              <a:rPr lang="zh-CN" altLang="en-US" sz="2400" b="1" dirty="0">
                <a:latin typeface="华文楷体" pitchFamily="2" charset="-122"/>
                <a:ea typeface="华文楷体" pitchFamily="2" charset="-122"/>
              </a:rPr>
              <a:t>、</a:t>
            </a:r>
            <a:r>
              <a:rPr lang="zh-CN" altLang="en-US" sz="2400" b="1" dirty="0">
                <a:solidFill>
                  <a:schemeClr val="accent1">
                    <a:lumMod val="75000"/>
                  </a:schemeClr>
                </a:solidFill>
                <a:latin typeface="华文楷体" pitchFamily="2" charset="-122"/>
                <a:ea typeface="华文楷体" pitchFamily="2" charset="-122"/>
              </a:rPr>
              <a:t>程序计数器</a:t>
            </a:r>
            <a:r>
              <a:rPr lang="zh-CN" altLang="en-US" sz="2400" b="1" dirty="0">
                <a:latin typeface="华文楷体" pitchFamily="2" charset="-122"/>
                <a:ea typeface="华文楷体" pitchFamily="2" charset="-122"/>
              </a:rPr>
              <a:t>、</a:t>
            </a:r>
            <a:r>
              <a:rPr lang="zh-CN" altLang="en-US" sz="2400" b="1" dirty="0">
                <a:solidFill>
                  <a:schemeClr val="accent1">
                    <a:lumMod val="75000"/>
                  </a:schemeClr>
                </a:solidFill>
                <a:latin typeface="华文楷体" pitchFamily="2" charset="-122"/>
                <a:ea typeface="华文楷体" pitchFamily="2" charset="-122"/>
              </a:rPr>
              <a:t>操作码译码器</a:t>
            </a:r>
            <a:r>
              <a:rPr lang="zh-CN" altLang="en-US" sz="2400" b="1" dirty="0">
                <a:latin typeface="华文楷体" pitchFamily="2" charset="-122"/>
                <a:ea typeface="华文楷体" pitchFamily="2" charset="-122"/>
              </a:rPr>
              <a:t>、</a:t>
            </a:r>
            <a:r>
              <a:rPr lang="zh-CN" altLang="en-US" sz="2400" b="1" dirty="0">
                <a:solidFill>
                  <a:schemeClr val="accent1">
                    <a:lumMod val="75000"/>
                  </a:schemeClr>
                </a:solidFill>
                <a:latin typeface="华文楷体" pitchFamily="2" charset="-122"/>
                <a:ea typeface="华文楷体" pitchFamily="2" charset="-122"/>
              </a:rPr>
              <a:t>地址生成部件</a:t>
            </a:r>
            <a:r>
              <a:rPr lang="zh-CN" altLang="en-US" sz="2400" b="1" dirty="0">
                <a:latin typeface="华文楷体" pitchFamily="2" charset="-122"/>
                <a:ea typeface="华文楷体" pitchFamily="2" charset="-122"/>
              </a:rPr>
              <a:t>、</a:t>
            </a:r>
            <a:r>
              <a:rPr lang="zh-CN" altLang="en-US" sz="2400" b="1" dirty="0">
                <a:solidFill>
                  <a:schemeClr val="accent1">
                    <a:lumMod val="75000"/>
                  </a:schemeClr>
                </a:solidFill>
                <a:latin typeface="华文楷体" pitchFamily="2" charset="-122"/>
                <a:ea typeface="华文楷体" pitchFamily="2" charset="-122"/>
              </a:rPr>
              <a:t>时序电路</a:t>
            </a:r>
            <a:r>
              <a:rPr lang="zh-CN" altLang="en-US" sz="2400" b="1" dirty="0" smtClean="0">
                <a:latin typeface="华文楷体" pitchFamily="2" charset="-122"/>
                <a:ea typeface="华文楷体" pitchFamily="2" charset="-122"/>
              </a:rPr>
              <a:t>等。</a:t>
            </a:r>
            <a:r>
              <a:rPr lang="zh-CN" altLang="en-US" sz="2400" b="1" dirty="0">
                <a:latin typeface="华文楷体" pitchFamily="2" charset="-122"/>
                <a:ea typeface="华文楷体" pitchFamily="2" charset="-122"/>
              </a:rPr>
              <a:t>程序事先被存放在内存储器中，当计算机开始工作时，程序中的第一条指令的地址号被放置在程序计数器</a:t>
            </a:r>
            <a:r>
              <a:rPr lang="en-US" sz="2400" b="1" dirty="0">
                <a:latin typeface="华文楷体" pitchFamily="2" charset="-122"/>
                <a:ea typeface="华文楷体" pitchFamily="2" charset="-122"/>
              </a:rPr>
              <a:t>(Program Counter</a:t>
            </a:r>
            <a:r>
              <a:rPr lang="zh-CN" altLang="en-US" sz="2400" b="1" dirty="0">
                <a:latin typeface="华文楷体" pitchFamily="2" charset="-122"/>
                <a:ea typeface="华文楷体" pitchFamily="2" charset="-122"/>
              </a:rPr>
              <a:t>，简称</a:t>
            </a:r>
            <a:r>
              <a:rPr lang="en-US" sz="2400" b="1" dirty="0">
                <a:latin typeface="华文楷体" pitchFamily="2" charset="-122"/>
                <a:ea typeface="华文楷体" pitchFamily="2" charset="-122"/>
              </a:rPr>
              <a:t>PC)</a:t>
            </a:r>
            <a:r>
              <a:rPr lang="zh-CN" altLang="en-US" sz="2400" b="1" dirty="0">
                <a:latin typeface="华文楷体" pitchFamily="2" charset="-122"/>
                <a:ea typeface="华文楷体" pitchFamily="2" charset="-122"/>
              </a:rPr>
              <a:t>中</a:t>
            </a:r>
            <a:r>
              <a:rPr lang="zh-CN" altLang="en-US" sz="2400" b="1" dirty="0" smtClean="0">
                <a:latin typeface="华文楷体" pitchFamily="2" charset="-122"/>
                <a:ea typeface="华文楷体" pitchFamily="2" charset="-122"/>
              </a:rPr>
              <a:t>。</a:t>
            </a:r>
            <a:r>
              <a:rPr lang="en-US" altLang="zh-CN" sz="2400" b="1" dirty="0" smtClean="0">
                <a:solidFill>
                  <a:schemeClr val="accent1">
                    <a:lumMod val="75000"/>
                  </a:schemeClr>
                </a:solidFill>
                <a:latin typeface="华文楷体" pitchFamily="2" charset="-122"/>
                <a:ea typeface="华文楷体" pitchFamily="2" charset="-122"/>
              </a:rPr>
              <a:t>PC</a:t>
            </a:r>
            <a:r>
              <a:rPr lang="zh-CN" altLang="en-US" sz="2400" b="1" dirty="0" smtClean="0">
                <a:solidFill>
                  <a:schemeClr val="accent1">
                    <a:lumMod val="75000"/>
                  </a:schemeClr>
                </a:solidFill>
                <a:latin typeface="华文楷体" pitchFamily="2" charset="-122"/>
                <a:ea typeface="华文楷体" pitchFamily="2" charset="-122"/>
              </a:rPr>
              <a:t>具有</a:t>
            </a:r>
            <a:r>
              <a:rPr lang="zh-CN" altLang="en-US" sz="2400" b="1" dirty="0">
                <a:solidFill>
                  <a:schemeClr val="accent1">
                    <a:lumMod val="75000"/>
                  </a:schemeClr>
                </a:solidFill>
                <a:latin typeface="华文楷体" pitchFamily="2" charset="-122"/>
                <a:ea typeface="华文楷体" pitchFamily="2" charset="-122"/>
              </a:rPr>
              <a:t>“自动加</a:t>
            </a:r>
            <a:r>
              <a:rPr lang="en-US" sz="2400" b="1" dirty="0">
                <a:solidFill>
                  <a:schemeClr val="accent1">
                    <a:lumMod val="75000"/>
                  </a:schemeClr>
                </a:solidFill>
                <a:latin typeface="华文楷体" pitchFamily="2" charset="-122"/>
                <a:ea typeface="华文楷体" pitchFamily="2" charset="-122"/>
              </a:rPr>
              <a:t>1</a:t>
            </a:r>
            <a:r>
              <a:rPr lang="zh-CN" altLang="en-US" sz="2400" b="1" dirty="0">
                <a:solidFill>
                  <a:schemeClr val="accent1">
                    <a:lumMod val="75000"/>
                  </a:schemeClr>
                </a:solidFill>
                <a:latin typeface="华文楷体" pitchFamily="2" charset="-122"/>
                <a:ea typeface="华文楷体" pitchFamily="2" charset="-122"/>
              </a:rPr>
              <a:t>”功能</a:t>
            </a:r>
            <a:r>
              <a:rPr lang="zh-CN" altLang="en-US" sz="2400" b="1" dirty="0">
                <a:latin typeface="华文楷体" pitchFamily="2" charset="-122"/>
                <a:ea typeface="华文楷体" pitchFamily="2" charset="-122"/>
              </a:rPr>
              <a:t>，用来自动生成“下一条”指令的地址，所以程序中后续各条指令的地址都由它自动产生，从而实现了程序的自动控制。</a:t>
            </a:r>
          </a:p>
          <a:p>
            <a:pPr eaLnBrk="1" hangingPunct="1">
              <a:spcBef>
                <a:spcPts val="600"/>
              </a:spcBef>
            </a:pPr>
            <a:endParaRPr lang="zh-CN" altLang="en-US" sz="2400" b="1" dirty="0">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6" name="TextBox 5"/>
          <p:cNvSpPr txBox="1"/>
          <p:nvPr/>
        </p:nvSpPr>
        <p:spPr>
          <a:xfrm>
            <a:off x="179512" y="764704"/>
            <a:ext cx="8712968" cy="4154984"/>
          </a:xfrm>
          <a:prstGeom prst="rect">
            <a:avLst/>
          </a:prstGeom>
          <a:noFill/>
        </p:spPr>
        <p:txBody>
          <a:bodyPr wrap="square" rtlCol="0">
            <a:spAutoFit/>
          </a:bodyPr>
          <a:lstStyle/>
          <a:p>
            <a:pPr eaLnBrk="1" hangingPunct="1"/>
            <a:r>
              <a:rPr lang="zh-CN" altLang="en-US" sz="2400" b="1" dirty="0">
                <a:latin typeface="华文楷体" pitchFamily="2" charset="-122"/>
                <a:ea typeface="华文楷体" pitchFamily="2" charset="-122"/>
              </a:rPr>
              <a:t>完成一条指令的操作可分为三个阶段</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lvl="0" eaLnBrk="1" hangingPunct="1">
              <a:buFont typeface="Wingdings" pitchFamily="2" charset="2"/>
              <a:buChar char="Ø"/>
            </a:pPr>
            <a:r>
              <a:rPr lang="zh-CN" altLang="en-US" sz="2400" b="1" dirty="0">
                <a:solidFill>
                  <a:srgbClr val="0000FF"/>
                </a:solidFill>
                <a:latin typeface="华文楷体" pitchFamily="2" charset="-122"/>
                <a:ea typeface="华文楷体" pitchFamily="2" charset="-122"/>
              </a:rPr>
              <a:t>取指令：</a:t>
            </a:r>
            <a:r>
              <a:rPr lang="zh-CN" altLang="en-US" sz="2400" b="1" dirty="0">
                <a:latin typeface="华文楷体" pitchFamily="2" charset="-122"/>
                <a:ea typeface="华文楷体" pitchFamily="2" charset="-122"/>
              </a:rPr>
              <a:t>根据程序计数器</a:t>
            </a:r>
            <a:r>
              <a:rPr lang="en-US" sz="2400" b="1" dirty="0">
                <a:latin typeface="华文楷体" pitchFamily="2" charset="-122"/>
                <a:ea typeface="华文楷体" pitchFamily="2" charset="-122"/>
              </a:rPr>
              <a:t>PC</a:t>
            </a:r>
            <a:r>
              <a:rPr lang="zh-CN" altLang="en-US" sz="2400" b="1" dirty="0">
                <a:latin typeface="华文楷体" pitchFamily="2" charset="-122"/>
                <a:ea typeface="华文楷体" pitchFamily="2" charset="-122"/>
              </a:rPr>
              <a:t>的内容</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指令地址</a:t>
            </a:r>
            <a:r>
              <a:rPr lang="en-US" sz="2400" b="1" dirty="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到内存中</a:t>
            </a:r>
            <a:r>
              <a:rPr lang="zh-CN" altLang="en-US" sz="2400" b="1" dirty="0">
                <a:latin typeface="华文楷体" pitchFamily="2" charset="-122"/>
                <a:ea typeface="华文楷体" pitchFamily="2" charset="-122"/>
              </a:rPr>
              <a:t>取出指令，并放置到</a:t>
            </a:r>
            <a:r>
              <a:rPr lang="zh-CN" altLang="en-US" sz="2400" b="1" dirty="0">
                <a:solidFill>
                  <a:schemeClr val="accent1">
                    <a:lumMod val="75000"/>
                  </a:schemeClr>
                </a:solidFill>
                <a:latin typeface="华文楷体" pitchFamily="2" charset="-122"/>
                <a:ea typeface="华文楷体" pitchFamily="2" charset="-122"/>
              </a:rPr>
              <a:t>指令寄存器</a:t>
            </a:r>
            <a:r>
              <a:rPr lang="en-US" sz="2400" b="1" dirty="0">
                <a:solidFill>
                  <a:schemeClr val="accent1">
                    <a:lumMod val="75000"/>
                  </a:schemeClr>
                </a:solidFill>
                <a:latin typeface="华文楷体" pitchFamily="2" charset="-122"/>
                <a:ea typeface="华文楷体" pitchFamily="2" charset="-122"/>
              </a:rPr>
              <a:t>(</a:t>
            </a:r>
            <a:r>
              <a:rPr lang="en-US" sz="2400" b="1" dirty="0" err="1">
                <a:solidFill>
                  <a:schemeClr val="accent1">
                    <a:lumMod val="75000"/>
                  </a:schemeClr>
                </a:solidFill>
                <a:latin typeface="华文楷体" pitchFamily="2" charset="-122"/>
                <a:ea typeface="华文楷体" pitchFamily="2" charset="-122"/>
              </a:rPr>
              <a:t>InstructionRegister</a:t>
            </a:r>
            <a:r>
              <a:rPr lang="zh-CN" altLang="en-US" sz="2400" b="1" dirty="0">
                <a:solidFill>
                  <a:schemeClr val="accent1">
                    <a:lumMod val="75000"/>
                  </a:schemeClr>
                </a:solidFill>
                <a:latin typeface="华文楷体" pitchFamily="2" charset="-122"/>
                <a:ea typeface="华文楷体" pitchFamily="2" charset="-122"/>
              </a:rPr>
              <a:t>，简称</a:t>
            </a:r>
            <a:r>
              <a:rPr lang="en-US" sz="2400" b="1" dirty="0">
                <a:solidFill>
                  <a:schemeClr val="accent1">
                    <a:lumMod val="75000"/>
                  </a:schemeClr>
                </a:solidFill>
                <a:latin typeface="华文楷体" pitchFamily="2" charset="-122"/>
                <a:ea typeface="华文楷体" pitchFamily="2" charset="-122"/>
              </a:rPr>
              <a:t>IR</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中。</a:t>
            </a:r>
            <a:r>
              <a:rPr lang="en-US" sz="2400" b="1" dirty="0" smtClean="0">
                <a:latin typeface="华文楷体" pitchFamily="2" charset="-122"/>
                <a:ea typeface="华文楷体" pitchFamily="2" charset="-122"/>
              </a:rPr>
              <a:t>IR</a:t>
            </a:r>
            <a:r>
              <a:rPr lang="zh-CN" altLang="en-US" sz="2400" b="1" dirty="0" smtClean="0">
                <a:latin typeface="华文楷体" pitchFamily="2" charset="-122"/>
                <a:ea typeface="华文楷体" pitchFamily="2" charset="-122"/>
              </a:rPr>
              <a:t>是用来</a:t>
            </a:r>
            <a:r>
              <a:rPr lang="zh-CN" altLang="en-US" sz="2400" b="1" dirty="0">
                <a:latin typeface="华文楷体" pitchFamily="2" charset="-122"/>
                <a:ea typeface="华文楷体" pitchFamily="2" charset="-122"/>
              </a:rPr>
              <a:t>临时存放当前执行的指令</a:t>
            </a:r>
            <a:r>
              <a:rPr lang="zh-CN" altLang="en-US" sz="2400" b="1" dirty="0" smtClean="0">
                <a:latin typeface="华文楷体" pitchFamily="2" charset="-122"/>
                <a:ea typeface="华文楷体" pitchFamily="2" charset="-122"/>
              </a:rPr>
              <a:t>代码的专用寄存器，</a:t>
            </a:r>
            <a:r>
              <a:rPr lang="zh-CN" altLang="en-US" sz="2400" b="1" dirty="0">
                <a:latin typeface="华文楷体" pitchFamily="2" charset="-122"/>
                <a:ea typeface="华文楷体" pitchFamily="2" charset="-122"/>
              </a:rPr>
              <a:t>等待</a:t>
            </a:r>
            <a:r>
              <a:rPr lang="en-US" sz="2400" b="1" dirty="0">
                <a:latin typeface="华文楷体" pitchFamily="2" charset="-122"/>
                <a:ea typeface="华文楷体" pitchFamily="2" charset="-122"/>
              </a:rPr>
              <a:t>译码器</a:t>
            </a:r>
            <a:r>
              <a:rPr lang="zh-CN" altLang="en-US" sz="2400" b="1" dirty="0">
                <a:latin typeface="华文楷体" pitchFamily="2" charset="-122"/>
                <a:ea typeface="华文楷体" pitchFamily="2" charset="-122"/>
              </a:rPr>
              <a:t>来分析指令。当一条指令被取出后，</a:t>
            </a:r>
            <a:r>
              <a:rPr lang="en-US" sz="2400" b="1" dirty="0">
                <a:latin typeface="华文楷体" pitchFamily="2" charset="-122"/>
                <a:ea typeface="华文楷体" pitchFamily="2" charset="-122"/>
              </a:rPr>
              <a:t>PC</a:t>
            </a:r>
            <a:r>
              <a:rPr lang="zh-CN" altLang="en-US" sz="2400" b="1" dirty="0">
                <a:latin typeface="华文楷体" pitchFamily="2" charset="-122"/>
                <a:ea typeface="华文楷体" pitchFamily="2" charset="-122"/>
              </a:rPr>
              <a:t>便自动</a:t>
            </a:r>
            <a:r>
              <a:rPr lang="zh-CN" altLang="en-US" sz="2400" b="1" dirty="0" smtClean="0">
                <a:latin typeface="华文楷体" pitchFamily="2" charset="-122"/>
                <a:ea typeface="华文楷体" pitchFamily="2" charset="-122"/>
              </a:rPr>
              <a:t>加“</a:t>
            </a:r>
            <a:r>
              <a:rPr lang="en-US" altLang="zh-CN"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a:t>
            </a:r>
            <a:r>
              <a:rPr lang="zh-CN" altLang="en-US" sz="2400" b="1" dirty="0">
                <a:latin typeface="华文楷体" pitchFamily="2" charset="-122"/>
                <a:ea typeface="华文楷体" pitchFamily="2" charset="-122"/>
              </a:rPr>
              <a:t>使之指向下一条要执行的指令地址，为取下一条指令作好准备</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lvl="0" eaLnBrk="1" hangingPunct="1">
              <a:buFont typeface="Wingdings" pitchFamily="2" charset="2"/>
              <a:buChar char="Ø"/>
            </a:pPr>
            <a:r>
              <a:rPr lang="zh-CN" altLang="en-US" sz="2400" b="1" dirty="0" smtClean="0">
                <a:solidFill>
                  <a:srgbClr val="0000FF"/>
                </a:solidFill>
                <a:latin typeface="华文楷体" pitchFamily="2" charset="-122"/>
                <a:ea typeface="华文楷体" pitchFamily="2" charset="-122"/>
              </a:rPr>
              <a:t>分析</a:t>
            </a:r>
            <a:r>
              <a:rPr lang="zh-CN" altLang="en-US" sz="2400" b="1" dirty="0">
                <a:solidFill>
                  <a:srgbClr val="0000FF"/>
                </a:solidFill>
                <a:latin typeface="华文楷体" pitchFamily="2" charset="-122"/>
                <a:ea typeface="华文楷体" pitchFamily="2" charset="-122"/>
              </a:rPr>
              <a:t>指令：</a:t>
            </a:r>
            <a:r>
              <a:rPr lang="zh-CN" altLang="en-US" sz="2400" b="1" dirty="0">
                <a:latin typeface="华文楷体" pitchFamily="2" charset="-122"/>
                <a:ea typeface="华文楷体" pitchFamily="2" charset="-122"/>
              </a:rPr>
              <a:t>控制器中的</a:t>
            </a:r>
            <a:r>
              <a:rPr lang="zh-CN" altLang="en-US" sz="2400" b="1" dirty="0">
                <a:solidFill>
                  <a:schemeClr val="accent1">
                    <a:lumMod val="75000"/>
                  </a:schemeClr>
                </a:solidFill>
                <a:latin typeface="华文楷体" pitchFamily="2" charset="-122"/>
                <a:ea typeface="华文楷体" pitchFamily="2" charset="-122"/>
              </a:rPr>
              <a:t>操作码译码器</a:t>
            </a:r>
            <a:r>
              <a:rPr lang="zh-CN" altLang="en-US" sz="2400" b="1" dirty="0" smtClean="0">
                <a:latin typeface="华文楷体" pitchFamily="2" charset="-122"/>
                <a:ea typeface="华文楷体" pitchFamily="2" charset="-122"/>
              </a:rPr>
              <a:t>对操作码</a:t>
            </a:r>
            <a:r>
              <a:rPr lang="zh-CN" altLang="en-US" sz="2400" b="1" dirty="0">
                <a:latin typeface="华文楷体" pitchFamily="2" charset="-122"/>
                <a:ea typeface="华文楷体" pitchFamily="2" charset="-122"/>
              </a:rPr>
              <a:t>进行</a:t>
            </a:r>
            <a:r>
              <a:rPr lang="zh-CN" altLang="en-US" sz="2400" b="1" dirty="0" smtClean="0">
                <a:latin typeface="华文楷体" pitchFamily="2" charset="-122"/>
                <a:ea typeface="华文楷体" pitchFamily="2" charset="-122"/>
              </a:rPr>
              <a:t>译码，然后送往</a:t>
            </a:r>
            <a:r>
              <a:rPr lang="zh-CN" altLang="en-US" sz="2400" b="1" dirty="0">
                <a:solidFill>
                  <a:schemeClr val="accent1">
                    <a:lumMod val="75000"/>
                  </a:schemeClr>
                </a:solidFill>
                <a:latin typeface="华文楷体" pitchFamily="2" charset="-122"/>
                <a:ea typeface="华文楷体" pitchFamily="2" charset="-122"/>
              </a:rPr>
              <a:t>操作控制器（</a:t>
            </a:r>
            <a:r>
              <a:rPr lang="en-US" sz="2400" b="1" dirty="0">
                <a:solidFill>
                  <a:schemeClr val="accent1">
                    <a:lumMod val="75000"/>
                  </a:schemeClr>
                </a:solidFill>
                <a:latin typeface="华文楷体" pitchFamily="2" charset="-122"/>
                <a:ea typeface="华文楷体" pitchFamily="2" charset="-122"/>
              </a:rPr>
              <a:t>OC</a:t>
            </a:r>
            <a:r>
              <a:rPr lang="zh-CN" altLang="en-US" sz="2400" b="1" dirty="0">
                <a:solidFill>
                  <a:schemeClr val="accent1">
                    <a:lumMod val="75000"/>
                  </a:schemeClr>
                </a:solidFill>
                <a:latin typeface="华文楷体" pitchFamily="2" charset="-122"/>
                <a:ea typeface="华文楷体" pitchFamily="2" charset="-122"/>
              </a:rPr>
              <a:t>）</a:t>
            </a:r>
            <a:r>
              <a:rPr lang="zh-CN" altLang="en-US" sz="2400" b="1" dirty="0">
                <a:latin typeface="华文楷体" pitchFamily="2" charset="-122"/>
                <a:ea typeface="华文楷体" pitchFamily="2" charset="-122"/>
              </a:rPr>
              <a:t>，以识别不同的指令类别及各种获取操作数的方法，产生执行指令的操作命令（也称</a:t>
            </a:r>
            <a:r>
              <a:rPr lang="zh-CN" altLang="en-US" sz="2400" b="1" dirty="0">
                <a:solidFill>
                  <a:schemeClr val="accent1">
                    <a:lumMod val="50000"/>
                  </a:schemeClr>
                </a:solidFill>
                <a:latin typeface="华文楷体" pitchFamily="2" charset="-122"/>
                <a:ea typeface="华文楷体" pitchFamily="2" charset="-122"/>
              </a:rPr>
              <a:t>微命令</a:t>
            </a:r>
            <a:r>
              <a:rPr lang="zh-CN" altLang="en-US" sz="2400" b="1" dirty="0" smtClean="0">
                <a:latin typeface="华文楷体" pitchFamily="2" charset="-122"/>
                <a:ea typeface="华文楷体" pitchFamily="2" charset="-122"/>
              </a:rPr>
              <a:t>），发</a:t>
            </a:r>
            <a:r>
              <a:rPr lang="zh-CN" altLang="en-US" sz="2400" b="1" dirty="0">
                <a:latin typeface="华文楷体" pitchFamily="2" charset="-122"/>
                <a:ea typeface="华文楷体" pitchFamily="2" charset="-122"/>
              </a:rPr>
              <a:t>往计算机需要执行操作的各个部件</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lvl="0" eaLnBrk="1" hangingPunct="1">
              <a:buFont typeface="Wingdings" pitchFamily="2" charset="2"/>
              <a:buChar char="Ø"/>
            </a:pPr>
            <a:r>
              <a:rPr lang="zh-CN" altLang="en-US" sz="2400" b="1" dirty="0" smtClean="0">
                <a:solidFill>
                  <a:srgbClr val="0000FF"/>
                </a:solidFill>
                <a:latin typeface="华文楷体" pitchFamily="2" charset="-122"/>
                <a:ea typeface="华文楷体" pitchFamily="2" charset="-122"/>
              </a:rPr>
              <a:t>执行指令</a:t>
            </a:r>
            <a:r>
              <a:rPr lang="zh-CN" altLang="en-US" sz="2400" b="1" dirty="0">
                <a:solidFill>
                  <a:srgbClr val="0000FF"/>
                </a:solidFill>
                <a:latin typeface="华文楷体" pitchFamily="2" charset="-122"/>
                <a:ea typeface="华文楷体" pitchFamily="2" charset="-122"/>
              </a:rPr>
              <a:t>：</a:t>
            </a:r>
            <a:r>
              <a:rPr lang="zh-CN" altLang="en-US" sz="2400" b="1" dirty="0">
                <a:latin typeface="华文楷体" pitchFamily="2" charset="-122"/>
                <a:ea typeface="华文楷体" pitchFamily="2" charset="-122"/>
              </a:rPr>
              <a:t>根据操作命令取出操作数，完成指令规定的操作。</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7" name="TextBox 6"/>
          <p:cNvSpPr txBox="1"/>
          <p:nvPr/>
        </p:nvSpPr>
        <p:spPr>
          <a:xfrm>
            <a:off x="395536" y="4894128"/>
            <a:ext cx="6215106" cy="1631216"/>
          </a:xfrm>
          <a:prstGeom prst="rect">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eaLnBrk="1" hangingPunct="1"/>
            <a:r>
              <a:rPr lang="zh-CN" altLang="en-US" sz="2500" b="1" dirty="0">
                <a:ln w="18000">
                  <a:solidFill>
                    <a:srgbClr val="0000FF"/>
                  </a:solidFill>
                  <a:prstDash val="solid"/>
                  <a:miter lim="800000"/>
                </a:ln>
                <a:solidFill>
                  <a:srgbClr val="0000FF"/>
                </a:solidFill>
                <a:latin typeface="华文楷体" pitchFamily="2" charset="-122"/>
                <a:ea typeface="华文楷体" pitchFamily="2" charset="-122"/>
              </a:rPr>
              <a:t>取指令→分析指令→执行指令→再取下一条指令，依次周而复始地执行指令序列的过程就是程序</a:t>
            </a:r>
            <a:r>
              <a:rPr lang="zh-CN" altLang="en-US" sz="2500" b="1" dirty="0" smtClean="0">
                <a:ln w="18000">
                  <a:solidFill>
                    <a:srgbClr val="0000FF"/>
                  </a:solidFill>
                  <a:prstDash val="solid"/>
                  <a:miter lim="800000"/>
                </a:ln>
                <a:solidFill>
                  <a:srgbClr val="0000FF"/>
                </a:solidFill>
                <a:latin typeface="华文楷体" pitchFamily="2" charset="-122"/>
                <a:ea typeface="华文楷体" pitchFamily="2" charset="-122"/>
              </a:rPr>
              <a:t>自动执行的</a:t>
            </a:r>
            <a:r>
              <a:rPr lang="zh-CN" altLang="en-US" sz="2500" b="1" dirty="0">
                <a:ln w="18000">
                  <a:solidFill>
                    <a:srgbClr val="0000FF"/>
                  </a:solidFill>
                  <a:prstDash val="solid"/>
                  <a:miter lim="800000"/>
                </a:ln>
                <a:solidFill>
                  <a:srgbClr val="0000FF"/>
                </a:solidFill>
                <a:latin typeface="华文楷体" pitchFamily="2" charset="-122"/>
                <a:ea typeface="华文楷体" pitchFamily="2" charset="-122"/>
              </a:rPr>
              <a:t>过程，计算机的所有工作就是由这样一个简单过程实现的。</a:t>
            </a:r>
          </a:p>
        </p:txBody>
      </p:sp>
      <p:pic>
        <p:nvPicPr>
          <p:cNvPr id="51201" name="Picture 258"/>
          <p:cNvPicPr>
            <a:picLocks noChangeAspect="1" noChangeArrowheads="1"/>
          </p:cNvPicPr>
          <p:nvPr/>
        </p:nvPicPr>
        <p:blipFill>
          <a:blip r:embed="rId2" cstate="print"/>
          <a:srcRect/>
          <a:stretch>
            <a:fillRect/>
          </a:stretch>
        </p:blipFill>
        <p:spPr bwMode="auto">
          <a:xfrm>
            <a:off x="6948264" y="4913784"/>
            <a:ext cx="2044286" cy="194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grpSp>
        <p:nvGrpSpPr>
          <p:cNvPr id="50177" name="组合 59"/>
          <p:cNvGrpSpPr>
            <a:grpSpLocks/>
          </p:cNvGrpSpPr>
          <p:nvPr/>
        </p:nvGrpSpPr>
        <p:grpSpPr bwMode="auto">
          <a:xfrm>
            <a:off x="251520" y="908720"/>
            <a:ext cx="8640960" cy="5184576"/>
            <a:chOff x="33908" y="-35914"/>
            <a:chExt cx="4959732" cy="3001752"/>
          </a:xfrm>
        </p:grpSpPr>
        <p:grpSp>
          <p:nvGrpSpPr>
            <p:cNvPr id="55" name="组合 55"/>
            <p:cNvGrpSpPr>
              <a:grpSpLocks/>
            </p:cNvGrpSpPr>
            <p:nvPr/>
          </p:nvGrpSpPr>
          <p:grpSpPr bwMode="auto">
            <a:xfrm>
              <a:off x="33908" y="-35914"/>
              <a:ext cx="4959732" cy="3001752"/>
              <a:chOff x="18015" y="-35918"/>
              <a:chExt cx="4962290" cy="3002248"/>
            </a:xfrm>
          </p:grpSpPr>
          <p:grpSp>
            <p:nvGrpSpPr>
              <p:cNvPr id="97" name="组合 97"/>
              <p:cNvGrpSpPr>
                <a:grpSpLocks/>
              </p:cNvGrpSpPr>
              <p:nvPr/>
            </p:nvGrpSpPr>
            <p:grpSpPr bwMode="auto">
              <a:xfrm>
                <a:off x="18015" y="-35918"/>
                <a:ext cx="4962290" cy="3002248"/>
                <a:chOff x="-70874" y="-48825"/>
                <a:chExt cx="6568937" cy="4081081"/>
              </a:xfrm>
            </p:grpSpPr>
            <p:sp>
              <p:nvSpPr>
                <p:cNvPr id="70" name="矩形 70"/>
                <p:cNvSpPr>
                  <a:spLocks noChangeArrowheads="1"/>
                </p:cNvSpPr>
                <p:nvPr/>
              </p:nvSpPr>
              <p:spPr bwMode="auto">
                <a:xfrm>
                  <a:off x="-70874" y="2336284"/>
                  <a:ext cx="671032" cy="582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启停控制信号</a:t>
                  </a:r>
                </a:p>
              </p:txBody>
            </p:sp>
            <p:grpSp>
              <p:nvGrpSpPr>
                <p:cNvPr id="75" name="组合 75"/>
                <p:cNvGrpSpPr>
                  <a:grpSpLocks/>
                </p:cNvGrpSpPr>
                <p:nvPr/>
              </p:nvGrpSpPr>
              <p:grpSpPr bwMode="auto">
                <a:xfrm>
                  <a:off x="832391" y="-48825"/>
                  <a:ext cx="2660882" cy="264686"/>
                  <a:chOff x="-56130" y="-48825"/>
                  <a:chExt cx="2660882" cy="264686"/>
                </a:xfrm>
              </p:grpSpPr>
              <p:sp>
                <p:nvSpPr>
                  <p:cNvPr id="72" name="矩形 72"/>
                  <p:cNvSpPr>
                    <a:spLocks noChangeArrowheads="1"/>
                  </p:cNvSpPr>
                  <p:nvPr/>
                </p:nvSpPr>
                <p:spPr bwMode="auto">
                  <a:xfrm>
                    <a:off x="-56130" y="-36623"/>
                    <a:ext cx="721632" cy="252484"/>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输入设备</a:t>
                    </a:r>
                  </a:p>
                </p:txBody>
              </p:sp>
              <p:sp>
                <p:nvSpPr>
                  <p:cNvPr id="73" name="矩形 73"/>
                  <p:cNvSpPr>
                    <a:spLocks noChangeArrowheads="1"/>
                  </p:cNvSpPr>
                  <p:nvPr/>
                </p:nvSpPr>
                <p:spPr bwMode="auto">
                  <a:xfrm>
                    <a:off x="883144" y="-36610"/>
                    <a:ext cx="721360" cy="252096"/>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输入设备</a:t>
                    </a:r>
                  </a:p>
                </p:txBody>
              </p:sp>
              <p:sp>
                <p:nvSpPr>
                  <p:cNvPr id="74" name="矩形 74"/>
                  <p:cNvSpPr>
                    <a:spLocks noChangeArrowheads="1"/>
                  </p:cNvSpPr>
                  <p:nvPr/>
                </p:nvSpPr>
                <p:spPr bwMode="auto">
                  <a:xfrm>
                    <a:off x="1883392" y="-48825"/>
                    <a:ext cx="721360" cy="252094"/>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输入设备</a:t>
                    </a:r>
                  </a:p>
                </p:txBody>
              </p:sp>
            </p:grpSp>
            <p:grpSp>
              <p:nvGrpSpPr>
                <p:cNvPr id="85" name="组合 85"/>
                <p:cNvGrpSpPr>
                  <a:grpSpLocks/>
                </p:cNvGrpSpPr>
                <p:nvPr/>
              </p:nvGrpSpPr>
              <p:grpSpPr bwMode="auto">
                <a:xfrm>
                  <a:off x="1190445" y="215485"/>
                  <a:ext cx="4855483" cy="785270"/>
                  <a:chOff x="0" y="-34681"/>
                  <a:chExt cx="4855483" cy="785270"/>
                </a:xfrm>
              </p:grpSpPr>
              <p:sp>
                <p:nvSpPr>
                  <p:cNvPr id="76" name="直接连接符 76"/>
                  <p:cNvSpPr>
                    <a:spLocks noChangeShapeType="1"/>
                  </p:cNvSpPr>
                  <p:nvPr/>
                </p:nvSpPr>
                <p:spPr bwMode="auto">
                  <a:xfrm flipV="1">
                    <a:off x="921224" y="163773"/>
                    <a:ext cx="0" cy="586816"/>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0" name="直接箭头连接符 80"/>
                  <p:cNvSpPr>
                    <a:spLocks noChangeShapeType="1"/>
                  </p:cNvSpPr>
                  <p:nvPr/>
                </p:nvSpPr>
                <p:spPr bwMode="auto">
                  <a:xfrm flipV="1">
                    <a:off x="0" y="-34305"/>
                    <a:ext cx="2762" cy="18586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1" name="直接连接符 81"/>
                  <p:cNvSpPr>
                    <a:spLocks noChangeShapeType="1"/>
                  </p:cNvSpPr>
                  <p:nvPr/>
                </p:nvSpPr>
                <p:spPr bwMode="auto">
                  <a:xfrm flipV="1">
                    <a:off x="0" y="163772"/>
                    <a:ext cx="4855483" cy="581"/>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2" name="直接箭头连接符 82"/>
                  <p:cNvSpPr>
                    <a:spLocks noChangeShapeType="1"/>
                  </p:cNvSpPr>
                  <p:nvPr/>
                </p:nvSpPr>
                <p:spPr bwMode="auto">
                  <a:xfrm>
                    <a:off x="4855483" y="163773"/>
                    <a:ext cx="0" cy="272938"/>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6" name="直接连接符 86"/>
                  <p:cNvSpPr>
                    <a:spLocks noChangeShapeType="1"/>
                  </p:cNvSpPr>
                  <p:nvPr/>
                </p:nvSpPr>
                <p:spPr bwMode="auto">
                  <a:xfrm flipV="1">
                    <a:off x="0" y="164352"/>
                    <a:ext cx="4855483" cy="58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8" name="直接箭头连接符 88"/>
                  <p:cNvSpPr>
                    <a:spLocks noChangeShapeType="1"/>
                  </p:cNvSpPr>
                  <p:nvPr/>
                </p:nvSpPr>
                <p:spPr bwMode="auto">
                  <a:xfrm flipV="1">
                    <a:off x="918462" y="-34681"/>
                    <a:ext cx="2762" cy="18586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89" name="直接箭头连接符 89"/>
                  <p:cNvSpPr>
                    <a:spLocks noChangeShapeType="1"/>
                  </p:cNvSpPr>
                  <p:nvPr/>
                </p:nvSpPr>
                <p:spPr bwMode="auto">
                  <a:xfrm flipV="1">
                    <a:off x="1932798" y="-20936"/>
                    <a:ext cx="2762" cy="18586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grpSp>
              <p:nvGrpSpPr>
                <p:cNvPr id="92" name="组合 92"/>
                <p:cNvGrpSpPr>
                  <a:grpSpLocks/>
                </p:cNvGrpSpPr>
                <p:nvPr/>
              </p:nvGrpSpPr>
              <p:grpSpPr bwMode="auto">
                <a:xfrm>
                  <a:off x="107061" y="525032"/>
                  <a:ext cx="6391002" cy="3507224"/>
                  <a:chOff x="89808" y="102337"/>
                  <a:chExt cx="6391002" cy="3507224"/>
                </a:xfrm>
              </p:grpSpPr>
              <p:grpSp>
                <p:nvGrpSpPr>
                  <p:cNvPr id="69" name="组合 69"/>
                  <p:cNvGrpSpPr>
                    <a:grpSpLocks/>
                  </p:cNvGrpSpPr>
                  <p:nvPr/>
                </p:nvGrpSpPr>
                <p:grpSpPr bwMode="auto">
                  <a:xfrm>
                    <a:off x="89808" y="102337"/>
                    <a:ext cx="6391002" cy="3507224"/>
                    <a:chOff x="233110" y="102343"/>
                    <a:chExt cx="6391078" cy="3507444"/>
                  </a:xfrm>
                </p:grpSpPr>
                <p:sp>
                  <p:nvSpPr>
                    <p:cNvPr id="47" name="矩形 47"/>
                    <p:cNvSpPr>
                      <a:spLocks noChangeArrowheads="1"/>
                    </p:cNvSpPr>
                    <p:nvPr/>
                  </p:nvSpPr>
                  <p:spPr bwMode="auto">
                    <a:xfrm>
                      <a:off x="5281684" y="102357"/>
                      <a:ext cx="525297" cy="244986"/>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sng" strike="noStrike" cap="none" normalizeH="0" baseline="0" smtClean="0">
                          <a:ln>
                            <a:noFill/>
                          </a:ln>
                          <a:solidFill>
                            <a:srgbClr val="0000FF"/>
                          </a:solidFill>
                          <a:effectLst/>
                          <a:latin typeface="方正姚体" pitchFamily="2" charset="-122"/>
                          <a:ea typeface="方正姚体" pitchFamily="2" charset="-122"/>
                        </a:rPr>
                        <a:t>控制器</a:t>
                      </a:r>
                      <a:endParaRPr kumimoji="1" lang="zh-CN" sz="18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57" name="矩形 57"/>
                    <p:cNvSpPr>
                      <a:spLocks noChangeArrowheads="1"/>
                    </p:cNvSpPr>
                    <p:nvPr/>
                  </p:nvSpPr>
                  <p:spPr bwMode="auto">
                    <a:xfrm>
                      <a:off x="5329451" y="1467493"/>
                      <a:ext cx="715370" cy="226717"/>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61" name="矩形 61"/>
                    <p:cNvSpPr>
                      <a:spLocks noChangeArrowheads="1"/>
                    </p:cNvSpPr>
                    <p:nvPr/>
                  </p:nvSpPr>
                  <p:spPr bwMode="auto">
                    <a:xfrm>
                      <a:off x="5268493" y="517537"/>
                      <a:ext cx="725508" cy="299643"/>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nvGrpSpPr>
                    <p:cNvPr id="68" name="组合 68"/>
                    <p:cNvGrpSpPr>
                      <a:grpSpLocks/>
                    </p:cNvGrpSpPr>
                    <p:nvPr/>
                  </p:nvGrpSpPr>
                  <p:grpSpPr bwMode="auto">
                    <a:xfrm>
                      <a:off x="233110" y="102343"/>
                      <a:ext cx="6391078" cy="3507444"/>
                      <a:chOff x="233110" y="-15"/>
                      <a:chExt cx="6391078" cy="3507444"/>
                    </a:xfrm>
                  </p:grpSpPr>
                  <p:sp>
                    <p:nvSpPr>
                      <p:cNvPr id="43" name="矩形 43"/>
                      <p:cNvSpPr>
                        <a:spLocks noChangeArrowheads="1"/>
                      </p:cNvSpPr>
                      <p:nvPr/>
                    </p:nvSpPr>
                    <p:spPr bwMode="auto">
                      <a:xfrm>
                        <a:off x="659821" y="-15"/>
                        <a:ext cx="5174456" cy="3193307"/>
                      </a:xfrm>
                      <a:prstGeom prst="rect">
                        <a:avLst/>
                      </a:prstGeom>
                      <a:noFill/>
                      <a:ln w="12700">
                        <a:solidFill>
                          <a:srgbClr val="000000"/>
                        </a:solidFill>
                        <a:prstDash val="dashDot"/>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nvGrpSpPr>
                      <p:cNvPr id="67" name="组合 67"/>
                      <p:cNvGrpSpPr>
                        <a:grpSpLocks/>
                      </p:cNvGrpSpPr>
                      <p:nvPr/>
                    </p:nvGrpSpPr>
                    <p:grpSpPr bwMode="auto">
                      <a:xfrm>
                        <a:off x="983737" y="170597"/>
                        <a:ext cx="5640451" cy="3336832"/>
                        <a:chOff x="89808" y="0"/>
                        <a:chExt cx="5640451" cy="3336832"/>
                      </a:xfrm>
                    </p:grpSpPr>
                    <p:grpSp>
                      <p:nvGrpSpPr>
                        <p:cNvPr id="42" name="组合 42"/>
                        <p:cNvGrpSpPr>
                          <a:grpSpLocks/>
                        </p:cNvGrpSpPr>
                        <p:nvPr/>
                      </p:nvGrpSpPr>
                      <p:grpSpPr bwMode="auto">
                        <a:xfrm>
                          <a:off x="89808" y="313898"/>
                          <a:ext cx="4625702" cy="2329180"/>
                          <a:chOff x="89808" y="0"/>
                          <a:chExt cx="4625813" cy="2329207"/>
                        </a:xfrm>
                      </p:grpSpPr>
                      <p:grpSp>
                        <p:nvGrpSpPr>
                          <p:cNvPr id="40" name="组合 40"/>
                          <p:cNvGrpSpPr>
                            <a:grpSpLocks/>
                          </p:cNvGrpSpPr>
                          <p:nvPr/>
                        </p:nvGrpSpPr>
                        <p:grpSpPr bwMode="auto">
                          <a:xfrm>
                            <a:off x="89808" y="0"/>
                            <a:ext cx="2589616" cy="2027581"/>
                            <a:chOff x="89808" y="0"/>
                            <a:chExt cx="2589616" cy="2027581"/>
                          </a:xfrm>
                        </p:grpSpPr>
                        <p:sp>
                          <p:nvSpPr>
                            <p:cNvPr id="2" name="矩形 2"/>
                            <p:cNvSpPr>
                              <a:spLocks noChangeArrowheads="1"/>
                            </p:cNvSpPr>
                            <p:nvPr/>
                          </p:nvSpPr>
                          <p:spPr bwMode="auto">
                            <a:xfrm>
                              <a:off x="254442" y="0"/>
                              <a:ext cx="2313829" cy="397565"/>
                            </a:xfrm>
                            <a:prstGeom prst="rect">
                              <a:avLst/>
                            </a:prstGeom>
                            <a:noFill/>
                            <a:ln w="2857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操作控制器（</a:t>
                              </a:r>
                              <a:r>
                                <a:rPr kumimoji="1" lang="en-US" altLang="zh-CN" sz="1800" b="1" i="0" u="none" strike="noStrike" cap="none" normalizeH="0" baseline="0" smtClean="0">
                                  <a:ln>
                                    <a:noFill/>
                                  </a:ln>
                                  <a:solidFill>
                                    <a:srgbClr val="0000FF"/>
                                  </a:solidFill>
                                  <a:effectLst/>
                                  <a:latin typeface="方正姚体" pitchFamily="2" charset="-122"/>
                                  <a:ea typeface="方正姚体" pitchFamily="2" charset="-122"/>
                                </a:rPr>
                                <a:t>OC</a:t>
                              </a:r>
                              <a:r>
                                <a:rPr kumimoji="1" lang="zh-CN" altLang="en-US" sz="1800" b="1" i="0" u="none" strike="noStrike" cap="none" normalizeH="0" baseline="0" smtClean="0">
                                  <a:ln>
                                    <a:noFill/>
                                  </a:ln>
                                  <a:solidFill>
                                    <a:srgbClr val="0000FF"/>
                                  </a:solidFill>
                                  <a:effectLst/>
                                  <a:latin typeface="方正姚体" pitchFamily="2" charset="-122"/>
                                  <a:ea typeface="方正姚体" pitchFamily="2" charset="-122"/>
                                </a:rPr>
                                <a:t>）</a:t>
                              </a:r>
                            </a:p>
                          </p:txBody>
                        </p:sp>
                        <p:sp>
                          <p:nvSpPr>
                            <p:cNvPr id="5" name="矩形 5"/>
                            <p:cNvSpPr>
                              <a:spLocks noChangeArrowheads="1"/>
                            </p:cNvSpPr>
                            <p:nvPr/>
                          </p:nvSpPr>
                          <p:spPr bwMode="auto">
                            <a:xfrm>
                              <a:off x="1486894" y="970059"/>
                              <a:ext cx="1192530" cy="445135"/>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操作译码器</a:t>
                              </a:r>
                            </a:p>
                          </p:txBody>
                        </p:sp>
                        <p:sp>
                          <p:nvSpPr>
                            <p:cNvPr id="9" name="矩形 6"/>
                            <p:cNvSpPr>
                              <a:spLocks noChangeArrowheads="1"/>
                            </p:cNvSpPr>
                            <p:nvPr/>
                          </p:nvSpPr>
                          <p:spPr bwMode="auto">
                            <a:xfrm>
                              <a:off x="89808" y="1089329"/>
                              <a:ext cx="1192530" cy="445135"/>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时序电路</a:t>
                              </a:r>
                            </a:p>
                          </p:txBody>
                        </p:sp>
                        <p:grpSp>
                          <p:nvGrpSpPr>
                            <p:cNvPr id="35" name="组合 35"/>
                            <p:cNvGrpSpPr>
                              <a:grpSpLocks/>
                            </p:cNvGrpSpPr>
                            <p:nvPr/>
                          </p:nvGrpSpPr>
                          <p:grpSpPr bwMode="auto">
                            <a:xfrm>
                              <a:off x="492981" y="397565"/>
                              <a:ext cx="390545" cy="691515"/>
                              <a:chOff x="103367" y="0"/>
                              <a:chExt cx="390545" cy="691515"/>
                            </a:xfrm>
                          </p:grpSpPr>
                          <p:sp>
                            <p:nvSpPr>
                              <p:cNvPr id="12" name="直接箭头连接符 12"/>
                              <p:cNvSpPr>
                                <a:spLocks noChangeShapeType="1"/>
                              </p:cNvSpPr>
                              <p:nvPr/>
                            </p:nvSpPr>
                            <p:spPr bwMode="auto">
                              <a:xfrm flipV="1">
                                <a:off x="123486" y="0"/>
                                <a:ext cx="0" cy="691515"/>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13" name="直接箭头连接符 13"/>
                              <p:cNvSpPr>
                                <a:spLocks noChangeShapeType="1"/>
                              </p:cNvSpPr>
                              <p:nvPr/>
                            </p:nvSpPr>
                            <p:spPr bwMode="auto">
                              <a:xfrm flipV="1">
                                <a:off x="493912" y="0"/>
                                <a:ext cx="0" cy="691515"/>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14" name="矩形 14"/>
                              <p:cNvSpPr>
                                <a:spLocks noChangeArrowheads="1"/>
                              </p:cNvSpPr>
                              <p:nvPr/>
                            </p:nvSpPr>
                            <p:spPr bwMode="auto">
                              <a:xfrm>
                                <a:off x="103367" y="294198"/>
                                <a:ext cx="341906" cy="238539"/>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 . .</a:t>
                                </a:r>
                              </a:p>
                            </p:txBody>
                          </p:sp>
                        </p:grpSp>
                        <p:grpSp>
                          <p:nvGrpSpPr>
                            <p:cNvPr id="36" name="组合 36"/>
                            <p:cNvGrpSpPr>
                              <a:grpSpLocks/>
                            </p:cNvGrpSpPr>
                            <p:nvPr/>
                          </p:nvGrpSpPr>
                          <p:grpSpPr bwMode="auto">
                            <a:xfrm>
                              <a:off x="1661823" y="397565"/>
                              <a:ext cx="763325" cy="572493"/>
                              <a:chOff x="0" y="0"/>
                              <a:chExt cx="763325" cy="572493"/>
                            </a:xfrm>
                          </p:grpSpPr>
                          <p:sp>
                            <p:nvSpPr>
                              <p:cNvPr id="15" name="直接箭头连接符 15"/>
                              <p:cNvSpPr>
                                <a:spLocks noChangeShapeType="1"/>
                              </p:cNvSpPr>
                              <p:nvPr/>
                            </p:nvSpPr>
                            <p:spPr bwMode="auto">
                              <a:xfrm flipV="1">
                                <a:off x="0" y="0"/>
                                <a:ext cx="0" cy="572493"/>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16" name="直接箭头连接符 16"/>
                              <p:cNvSpPr>
                                <a:spLocks noChangeShapeType="1"/>
                              </p:cNvSpPr>
                              <p:nvPr/>
                            </p:nvSpPr>
                            <p:spPr bwMode="auto">
                              <a:xfrm flipV="1">
                                <a:off x="763325" y="0"/>
                                <a:ext cx="0" cy="572493"/>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17" name="直接箭头连接符 17"/>
                              <p:cNvSpPr>
                                <a:spLocks noChangeShapeType="1"/>
                              </p:cNvSpPr>
                              <p:nvPr/>
                            </p:nvSpPr>
                            <p:spPr bwMode="auto">
                              <a:xfrm flipV="1">
                                <a:off x="159026" y="0"/>
                                <a:ext cx="0" cy="572493"/>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19" name="矩形 19"/>
                              <p:cNvSpPr>
                                <a:spLocks noChangeArrowheads="1"/>
                              </p:cNvSpPr>
                              <p:nvPr/>
                            </p:nvSpPr>
                            <p:spPr bwMode="auto">
                              <a:xfrm>
                                <a:off x="270344" y="198782"/>
                                <a:ext cx="341630" cy="238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grpSp>
                          <p:nvGrpSpPr>
                            <p:cNvPr id="37" name="组合 37"/>
                            <p:cNvGrpSpPr>
                              <a:grpSpLocks/>
                            </p:cNvGrpSpPr>
                            <p:nvPr/>
                          </p:nvGrpSpPr>
                          <p:grpSpPr bwMode="auto">
                            <a:xfrm>
                              <a:off x="1749287" y="1415332"/>
                              <a:ext cx="771277" cy="612249"/>
                              <a:chOff x="0" y="0"/>
                              <a:chExt cx="771277" cy="612249"/>
                            </a:xfrm>
                          </p:grpSpPr>
                          <p:sp>
                            <p:nvSpPr>
                              <p:cNvPr id="20" name="直接箭头连接符 20"/>
                              <p:cNvSpPr>
                                <a:spLocks noChangeShapeType="1"/>
                              </p:cNvSpPr>
                              <p:nvPr/>
                            </p:nvSpPr>
                            <p:spPr bwMode="auto">
                              <a:xfrm flipV="1">
                                <a:off x="0" y="0"/>
                                <a:ext cx="0" cy="61224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1" name="直接箭头连接符 21"/>
                              <p:cNvSpPr>
                                <a:spLocks noChangeShapeType="1"/>
                              </p:cNvSpPr>
                              <p:nvPr/>
                            </p:nvSpPr>
                            <p:spPr bwMode="auto">
                              <a:xfrm flipV="1">
                                <a:off x="771277" y="0"/>
                                <a:ext cx="0" cy="61224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2" name="直接箭头连接符 22"/>
                              <p:cNvSpPr>
                                <a:spLocks noChangeShapeType="1"/>
                              </p:cNvSpPr>
                              <p:nvPr/>
                            </p:nvSpPr>
                            <p:spPr bwMode="auto">
                              <a:xfrm flipV="1">
                                <a:off x="604299" y="0"/>
                                <a:ext cx="0" cy="612249"/>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3" name="矩形 23"/>
                              <p:cNvSpPr>
                                <a:spLocks noChangeArrowheads="1"/>
                              </p:cNvSpPr>
                              <p:nvPr/>
                            </p:nvSpPr>
                            <p:spPr bwMode="auto">
                              <a:xfrm>
                                <a:off x="151075" y="190831"/>
                                <a:ext cx="341630" cy="238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 . .</a:t>
                                </a:r>
                              </a:p>
                            </p:txBody>
                          </p:sp>
                        </p:grpSp>
                      </p:grpSp>
                      <p:grpSp>
                        <p:nvGrpSpPr>
                          <p:cNvPr id="41" name="组合 41"/>
                          <p:cNvGrpSpPr>
                            <a:grpSpLocks/>
                          </p:cNvGrpSpPr>
                          <p:nvPr/>
                        </p:nvGrpSpPr>
                        <p:grpSpPr bwMode="auto">
                          <a:xfrm>
                            <a:off x="1542553" y="285153"/>
                            <a:ext cx="3173068" cy="2044054"/>
                            <a:chOff x="0" y="126127"/>
                            <a:chExt cx="3173068" cy="2044054"/>
                          </a:xfrm>
                        </p:grpSpPr>
                        <p:sp>
                          <p:nvSpPr>
                            <p:cNvPr id="3" name="矩形 3"/>
                            <p:cNvSpPr>
                              <a:spLocks noChangeArrowheads="1"/>
                            </p:cNvSpPr>
                            <p:nvPr/>
                          </p:nvSpPr>
                          <p:spPr bwMode="auto">
                            <a:xfrm>
                              <a:off x="1569546" y="126127"/>
                              <a:ext cx="1597660" cy="301625"/>
                            </a:xfrm>
                            <a:prstGeom prst="rect">
                              <a:avLst/>
                            </a:prstGeom>
                            <a:noFill/>
                            <a:ln w="2857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程序计数器（</a:t>
                              </a:r>
                              <a:r>
                                <a:rPr kumimoji="1" lang="en-US" altLang="zh-CN" sz="1800" b="1" i="0" u="none" strike="noStrike" cap="none" normalizeH="0" baseline="0" smtClean="0">
                                  <a:ln>
                                    <a:noFill/>
                                  </a:ln>
                                  <a:solidFill>
                                    <a:srgbClr val="0000FF"/>
                                  </a:solidFill>
                                  <a:effectLst/>
                                  <a:latin typeface="方正姚体" pitchFamily="2" charset="-122"/>
                                  <a:ea typeface="方正姚体" pitchFamily="2" charset="-122"/>
                                </a:rPr>
                                <a:t>PC</a:t>
                              </a:r>
                              <a:r>
                                <a:rPr kumimoji="1" lang="zh-CN" altLang="en-US" sz="1800" b="1" i="0" u="none" strike="noStrike" cap="none" normalizeH="0" baseline="0" smtClean="0">
                                  <a:ln>
                                    <a:noFill/>
                                  </a:ln>
                                  <a:solidFill>
                                    <a:srgbClr val="0000FF"/>
                                  </a:solidFill>
                                  <a:effectLst/>
                                  <a:latin typeface="方正姚体" pitchFamily="2" charset="-122"/>
                                  <a:ea typeface="方正姚体" pitchFamily="2" charset="-122"/>
                                </a:rPr>
                                <a:t>）</a:t>
                              </a:r>
                            </a:p>
                          </p:txBody>
                        </p:sp>
                        <p:sp>
                          <p:nvSpPr>
                            <p:cNvPr id="7" name="矩形 7"/>
                            <p:cNvSpPr>
                              <a:spLocks noChangeArrowheads="1"/>
                            </p:cNvSpPr>
                            <p:nvPr/>
                          </p:nvSpPr>
                          <p:spPr bwMode="auto">
                            <a:xfrm>
                              <a:off x="1264258" y="1868556"/>
                              <a:ext cx="1908810" cy="301625"/>
                            </a:xfrm>
                            <a:prstGeom prst="rect">
                              <a:avLst/>
                            </a:prstGeom>
                            <a:noFill/>
                            <a:ln w="2857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dirty="0" smtClean="0">
                                  <a:ln>
                                    <a:noFill/>
                                  </a:ln>
                                  <a:solidFill>
                                    <a:srgbClr val="0000FF"/>
                                  </a:solidFill>
                                  <a:effectLst/>
                                  <a:latin typeface="方正姚体" pitchFamily="2" charset="-122"/>
                                  <a:ea typeface="方正姚体" pitchFamily="2" charset="-122"/>
                                </a:rPr>
                                <a:t>地址</a:t>
                              </a:r>
                              <a:r>
                                <a:rPr lang="zh-CN" altLang="en-US" sz="1800" b="1" dirty="0" smtClean="0">
                                  <a:solidFill>
                                    <a:srgbClr val="0000FF"/>
                                  </a:solidFill>
                                  <a:latin typeface="方正姚体" pitchFamily="2" charset="-122"/>
                                  <a:ea typeface="方正姚体" pitchFamily="2" charset="-122"/>
                                </a:rPr>
                                <a:t>码</a:t>
                              </a:r>
                              <a:endParaRPr kumimoji="1" lang="zh-CN" sz="18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8" name="矩形 8"/>
                            <p:cNvSpPr>
                              <a:spLocks noChangeArrowheads="1"/>
                            </p:cNvSpPr>
                            <p:nvPr/>
                          </p:nvSpPr>
                          <p:spPr bwMode="auto">
                            <a:xfrm>
                              <a:off x="0" y="1868557"/>
                              <a:ext cx="1270635" cy="301624"/>
                            </a:xfrm>
                            <a:prstGeom prst="rect">
                              <a:avLst/>
                            </a:prstGeom>
                            <a:noFill/>
                            <a:ln w="2857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dirty="0" smtClean="0">
                                  <a:ln>
                                    <a:noFill/>
                                  </a:ln>
                                  <a:solidFill>
                                    <a:srgbClr val="0000FF"/>
                                  </a:solidFill>
                                  <a:effectLst/>
                                  <a:latin typeface="方正姚体" pitchFamily="2" charset="-122"/>
                                  <a:ea typeface="方正姚体" pitchFamily="2" charset="-122"/>
                                </a:rPr>
                                <a:t>操作码</a:t>
                              </a:r>
                            </a:p>
                          </p:txBody>
                        </p:sp>
                        <p:sp>
                          <p:nvSpPr>
                            <p:cNvPr id="10" name="矩形 10"/>
                            <p:cNvSpPr>
                              <a:spLocks noChangeArrowheads="1"/>
                            </p:cNvSpPr>
                            <p:nvPr/>
                          </p:nvSpPr>
                          <p:spPr bwMode="auto">
                            <a:xfrm>
                              <a:off x="1956021" y="1152939"/>
                              <a:ext cx="1192530" cy="278130"/>
                            </a:xfrm>
                            <a:prstGeom prst="rect">
                              <a:avLst/>
                            </a:prstGeom>
                            <a:no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smtClean="0">
                                  <a:ln>
                                    <a:noFill/>
                                  </a:ln>
                                  <a:solidFill>
                                    <a:srgbClr val="0000FF"/>
                                  </a:solidFill>
                                  <a:effectLst/>
                                  <a:latin typeface="方正姚体" pitchFamily="2" charset="-122"/>
                                  <a:ea typeface="方正姚体" pitchFamily="2" charset="-122"/>
                                </a:rPr>
                                <a:t>地址生成部件</a:t>
                              </a:r>
                            </a:p>
                          </p:txBody>
                        </p:sp>
                        <p:grpSp>
                          <p:nvGrpSpPr>
                            <p:cNvPr id="38" name="组合 38"/>
                            <p:cNvGrpSpPr>
                              <a:grpSpLocks/>
                            </p:cNvGrpSpPr>
                            <p:nvPr/>
                          </p:nvGrpSpPr>
                          <p:grpSpPr bwMode="auto">
                            <a:xfrm>
                              <a:off x="2154804" y="1431234"/>
                              <a:ext cx="763325" cy="436880"/>
                              <a:chOff x="0" y="0"/>
                              <a:chExt cx="763325" cy="436880"/>
                            </a:xfrm>
                          </p:grpSpPr>
                          <p:sp>
                            <p:nvSpPr>
                              <p:cNvPr id="24" name="直接箭头连接符 24"/>
                              <p:cNvSpPr>
                                <a:spLocks noChangeShapeType="1"/>
                              </p:cNvSpPr>
                              <p:nvPr/>
                            </p:nvSpPr>
                            <p:spPr bwMode="auto">
                              <a:xfrm flipV="1">
                                <a:off x="0" y="0"/>
                                <a:ext cx="0" cy="436880"/>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5" name="直接箭头连接符 25"/>
                              <p:cNvSpPr>
                                <a:spLocks noChangeShapeType="1"/>
                              </p:cNvSpPr>
                              <p:nvPr/>
                            </p:nvSpPr>
                            <p:spPr bwMode="auto">
                              <a:xfrm flipV="1">
                                <a:off x="763325" y="0"/>
                                <a:ext cx="0" cy="436880"/>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6" name="直接箭头连接符 26"/>
                              <p:cNvSpPr>
                                <a:spLocks noChangeShapeType="1"/>
                              </p:cNvSpPr>
                              <p:nvPr/>
                            </p:nvSpPr>
                            <p:spPr bwMode="auto">
                              <a:xfrm flipV="1">
                                <a:off x="226401" y="0"/>
                                <a:ext cx="0" cy="436880"/>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7" name="矩形 27"/>
                              <p:cNvSpPr>
                                <a:spLocks noChangeArrowheads="1"/>
                              </p:cNvSpPr>
                              <p:nvPr/>
                            </p:nvSpPr>
                            <p:spPr bwMode="auto">
                              <a:xfrm>
                                <a:off x="294198" y="71562"/>
                                <a:ext cx="341630" cy="238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 . .</a:t>
                                </a:r>
                              </a:p>
                            </p:txBody>
                          </p:sp>
                        </p:grpSp>
                        <p:grpSp>
                          <p:nvGrpSpPr>
                            <p:cNvPr id="39" name="组合 39"/>
                            <p:cNvGrpSpPr>
                              <a:grpSpLocks/>
                            </p:cNvGrpSpPr>
                            <p:nvPr/>
                          </p:nvGrpSpPr>
                          <p:grpSpPr bwMode="auto">
                            <a:xfrm>
                              <a:off x="1042470" y="437320"/>
                              <a:ext cx="1405224" cy="715620"/>
                              <a:chOff x="-142275" y="119268"/>
                              <a:chExt cx="1405224" cy="715620"/>
                            </a:xfrm>
                          </p:grpSpPr>
                          <p:sp>
                            <p:nvSpPr>
                              <p:cNvPr id="28" name="直接箭头连接符 28"/>
                              <p:cNvSpPr>
                                <a:spLocks noChangeShapeType="1"/>
                              </p:cNvSpPr>
                              <p:nvPr/>
                            </p:nvSpPr>
                            <p:spPr bwMode="auto">
                              <a:xfrm flipV="1">
                                <a:off x="970059" y="119268"/>
                                <a:ext cx="0" cy="715620"/>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29" name="直接箭头连接符 29"/>
                              <p:cNvSpPr>
                                <a:spLocks noChangeShapeType="1"/>
                              </p:cNvSpPr>
                              <p:nvPr/>
                            </p:nvSpPr>
                            <p:spPr bwMode="auto">
                              <a:xfrm flipV="1">
                                <a:off x="1262949" y="119268"/>
                                <a:ext cx="0" cy="715122"/>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31" name="直接箭头连接符 31"/>
                              <p:cNvSpPr>
                                <a:spLocks noChangeShapeType="1"/>
                              </p:cNvSpPr>
                              <p:nvPr/>
                            </p:nvSpPr>
                            <p:spPr bwMode="auto">
                              <a:xfrm flipV="1">
                                <a:off x="508883" y="119268"/>
                                <a:ext cx="0" cy="468711"/>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34" name="矩形 34"/>
                              <p:cNvSpPr>
                                <a:spLocks noChangeArrowheads="1"/>
                              </p:cNvSpPr>
                              <p:nvPr/>
                            </p:nvSpPr>
                            <p:spPr bwMode="auto">
                              <a:xfrm>
                                <a:off x="-142275" y="605400"/>
                                <a:ext cx="1338849" cy="227084"/>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dirty="0" smtClean="0">
                                    <a:ln>
                                      <a:noFill/>
                                    </a:ln>
                                    <a:solidFill>
                                      <a:srgbClr val="0000FF"/>
                                    </a:solidFill>
                                    <a:effectLst/>
                                    <a:latin typeface="方正姚体" pitchFamily="2" charset="-122"/>
                                    <a:ea typeface="方正姚体" pitchFamily="2" charset="-122"/>
                                  </a:rPr>
                                  <a:t>（自动加“</a:t>
                                </a: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1”</a:t>
                                </a:r>
                                <a:r>
                                  <a:rPr kumimoji="1" lang="zh-CN" altLang="en-US" sz="1800" b="1" i="0" u="none" strike="noStrike" cap="none" normalizeH="0" baseline="0" dirty="0" smtClean="0">
                                    <a:ln>
                                      <a:noFill/>
                                    </a:ln>
                                    <a:solidFill>
                                      <a:srgbClr val="0000FF"/>
                                    </a:solidFill>
                                    <a:effectLst/>
                                    <a:latin typeface="方正姚体" pitchFamily="2" charset="-122"/>
                                    <a:ea typeface="方正姚体" pitchFamily="2" charset="-122"/>
                                  </a:rPr>
                                  <a:t>）</a:t>
                                </a:r>
                              </a:p>
                            </p:txBody>
                          </p:sp>
                        </p:grpSp>
                      </p:grpSp>
                    </p:grpSp>
                    <p:sp>
                      <p:nvSpPr>
                        <p:cNvPr id="48" name="矩形 48"/>
                        <p:cNvSpPr>
                          <a:spLocks noChangeArrowheads="1"/>
                        </p:cNvSpPr>
                        <p:nvPr/>
                      </p:nvSpPr>
                      <p:spPr bwMode="auto">
                        <a:xfrm>
                          <a:off x="5152030" y="0"/>
                          <a:ext cx="278130" cy="1769745"/>
                        </a:xfrm>
                        <a:prstGeom prst="rect">
                          <a:avLst/>
                        </a:prstGeom>
                        <a:noFill/>
                        <a:ln w="31750" cmpd="thickThin">
                          <a:solidFill>
                            <a:srgbClr val="000000"/>
                          </a:solidFill>
                          <a:miter lim="800000"/>
                          <a:headEnd/>
                          <a:tailEnd/>
                        </a:ln>
                      </p:spPr>
                      <p:txBody>
                        <a:bodyPr vert="horz" wrap="square" lIns="0" tIns="0" rIns="0" bIns="0" numCol="1" anchor="ctr"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buFontTx/>
                            <a:buNone/>
                            <a:tabLst/>
                          </a:pPr>
                          <a:r>
                            <a:rPr kumimoji="1" lang="zh-CN" sz="1800" b="1" i="0" u="none" strike="noStrike" cap="none" normalizeH="0" baseline="0" dirty="0" smtClean="0">
                              <a:ln>
                                <a:noFill/>
                              </a:ln>
                              <a:solidFill>
                                <a:srgbClr val="0000FF"/>
                              </a:solidFill>
                              <a:effectLst/>
                              <a:latin typeface="方正姚体" pitchFamily="2" charset="-122"/>
                              <a:ea typeface="方正姚体" pitchFamily="2" charset="-122"/>
                            </a:rPr>
                            <a:t>主存储器</a:t>
                          </a:r>
                        </a:p>
                      </p:txBody>
                    </p:sp>
                    <p:sp>
                      <p:nvSpPr>
                        <p:cNvPr id="53" name="圆角右箭头 53"/>
                        <p:cNvSpPr>
                          <a:spLocks/>
                        </p:cNvSpPr>
                        <p:nvPr/>
                      </p:nvSpPr>
                      <p:spPr bwMode="auto">
                        <a:xfrm>
                          <a:off x="4264925" y="982639"/>
                          <a:ext cx="887095" cy="638810"/>
                        </a:xfrm>
                        <a:custGeom>
                          <a:avLst/>
                          <a:gdLst>
                            <a:gd name="T0" fmla="*/ 0 w 887095"/>
                            <a:gd name="T1" fmla="*/ 638810 h 638810"/>
                            <a:gd name="T2" fmla="*/ 0 w 887095"/>
                            <a:gd name="T3" fmla="*/ 46451 h 638810"/>
                            <a:gd name="T4" fmla="*/ 0 w 887095"/>
                            <a:gd name="T5" fmla="*/ 46451 h 638810"/>
                            <a:gd name="T6" fmla="*/ 778587 w 887095"/>
                            <a:gd name="T7" fmla="*/ 46451 h 638810"/>
                            <a:gd name="T8" fmla="*/ 778587 w 887095"/>
                            <a:gd name="T9" fmla="*/ 0 h 638810"/>
                            <a:gd name="T10" fmla="*/ 887095 w 887095"/>
                            <a:gd name="T11" fmla="*/ 103615 h 638810"/>
                            <a:gd name="T12" fmla="*/ 778587 w 887095"/>
                            <a:gd name="T13" fmla="*/ 207230 h 638810"/>
                            <a:gd name="T14" fmla="*/ 778587 w 887095"/>
                            <a:gd name="T15" fmla="*/ 160779 h 638810"/>
                            <a:gd name="T16" fmla="*/ 114328 w 887095"/>
                            <a:gd name="T17" fmla="*/ 160779 h 638810"/>
                            <a:gd name="T18" fmla="*/ 114328 w 887095"/>
                            <a:gd name="T19" fmla="*/ 160779 h 638810"/>
                            <a:gd name="T20" fmla="*/ 114328 w 887095"/>
                            <a:gd name="T21" fmla="*/ 638810 h 638810"/>
                            <a:gd name="T22" fmla="*/ 0 w 887095"/>
                            <a:gd name="T23" fmla="*/ 638810 h 6388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87095" h="638810">
                              <a:moveTo>
                                <a:pt x="0" y="638810"/>
                              </a:moveTo>
                              <a:lnTo>
                                <a:pt x="0" y="46451"/>
                              </a:lnTo>
                              <a:lnTo>
                                <a:pt x="778587" y="46451"/>
                              </a:lnTo>
                              <a:lnTo>
                                <a:pt x="778587" y="0"/>
                              </a:lnTo>
                              <a:lnTo>
                                <a:pt x="887095" y="103615"/>
                              </a:lnTo>
                              <a:lnTo>
                                <a:pt x="778587" y="207230"/>
                              </a:lnTo>
                              <a:lnTo>
                                <a:pt x="778587" y="160779"/>
                              </a:lnTo>
                              <a:lnTo>
                                <a:pt x="114328" y="160779"/>
                              </a:lnTo>
                              <a:lnTo>
                                <a:pt x="114328" y="638810"/>
                              </a:lnTo>
                              <a:lnTo>
                                <a:pt x="0" y="638810"/>
                              </a:lnTo>
                              <a:close/>
                            </a:path>
                          </a:pathLst>
                        </a:custGeom>
                        <a:noFill/>
                        <a:ln w="12700">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54" name="圆角右箭头 54"/>
                        <p:cNvSpPr>
                          <a:spLocks/>
                        </p:cNvSpPr>
                        <p:nvPr/>
                      </p:nvSpPr>
                      <p:spPr bwMode="auto">
                        <a:xfrm>
                          <a:off x="3855491" y="74388"/>
                          <a:ext cx="1295400" cy="518683"/>
                        </a:xfrm>
                        <a:custGeom>
                          <a:avLst/>
                          <a:gdLst>
                            <a:gd name="T0" fmla="*/ 0 w 1295400"/>
                            <a:gd name="T1" fmla="*/ 518683 h 518683"/>
                            <a:gd name="T2" fmla="*/ 0 w 1295400"/>
                            <a:gd name="T3" fmla="*/ 51855 h 518683"/>
                            <a:gd name="T4" fmla="*/ 0 w 1295400"/>
                            <a:gd name="T5" fmla="*/ 51855 h 518683"/>
                            <a:gd name="T6" fmla="*/ 1197395 w 1295400"/>
                            <a:gd name="T7" fmla="*/ 51855 h 518683"/>
                            <a:gd name="T8" fmla="*/ 1197395 w 1295400"/>
                            <a:gd name="T9" fmla="*/ 0 h 518683"/>
                            <a:gd name="T10" fmla="*/ 1295400 w 1295400"/>
                            <a:gd name="T11" fmla="*/ 109219 h 518683"/>
                            <a:gd name="T12" fmla="*/ 1197395 w 1295400"/>
                            <a:gd name="T13" fmla="*/ 218438 h 518683"/>
                            <a:gd name="T14" fmla="*/ 1197395 w 1295400"/>
                            <a:gd name="T15" fmla="*/ 166583 h 518683"/>
                            <a:gd name="T16" fmla="*/ 114727 w 1295400"/>
                            <a:gd name="T17" fmla="*/ 166583 h 518683"/>
                            <a:gd name="T18" fmla="*/ 114727 w 1295400"/>
                            <a:gd name="T19" fmla="*/ 166583 h 518683"/>
                            <a:gd name="T20" fmla="*/ 114727 w 1295400"/>
                            <a:gd name="T21" fmla="*/ 518683 h 518683"/>
                            <a:gd name="T22" fmla="*/ 0 w 1295400"/>
                            <a:gd name="T23" fmla="*/ 518683 h 5186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5400" h="518683">
                              <a:moveTo>
                                <a:pt x="0" y="518683"/>
                              </a:moveTo>
                              <a:lnTo>
                                <a:pt x="0" y="51855"/>
                              </a:lnTo>
                              <a:lnTo>
                                <a:pt x="1197395" y="51855"/>
                              </a:lnTo>
                              <a:lnTo>
                                <a:pt x="1197395" y="0"/>
                              </a:lnTo>
                              <a:lnTo>
                                <a:pt x="1295400" y="109219"/>
                              </a:lnTo>
                              <a:lnTo>
                                <a:pt x="1197395" y="218438"/>
                              </a:lnTo>
                              <a:lnTo>
                                <a:pt x="1197395" y="166583"/>
                              </a:lnTo>
                              <a:lnTo>
                                <a:pt x="114727" y="166583"/>
                              </a:lnTo>
                              <a:lnTo>
                                <a:pt x="114727" y="518683"/>
                              </a:lnTo>
                              <a:lnTo>
                                <a:pt x="0" y="518683"/>
                              </a:lnTo>
                              <a:close/>
                            </a:path>
                          </a:pathLst>
                        </a:custGeom>
                        <a:noFill/>
                        <a:ln w="12700">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33" name="手杖形箭头 33"/>
                        <p:cNvSpPr>
                          <a:spLocks/>
                        </p:cNvSpPr>
                        <p:nvPr/>
                      </p:nvSpPr>
                      <p:spPr bwMode="auto">
                        <a:xfrm rot="10800000">
                          <a:off x="2968388" y="928049"/>
                          <a:ext cx="2759074" cy="2408783"/>
                        </a:xfrm>
                        <a:custGeom>
                          <a:avLst/>
                          <a:gdLst>
                            <a:gd name="T0" fmla="*/ 0 w 2759074"/>
                            <a:gd name="T1" fmla="*/ 2408783 h 2408783"/>
                            <a:gd name="T2" fmla="*/ 0 w 2759074"/>
                            <a:gd name="T3" fmla="*/ 0 h 2408783"/>
                            <a:gd name="T4" fmla="*/ 0 w 2759074"/>
                            <a:gd name="T5" fmla="*/ 0 h 2408783"/>
                            <a:gd name="T6" fmla="*/ 2698433 w 2759074"/>
                            <a:gd name="T7" fmla="*/ 0 h 2408783"/>
                            <a:gd name="T8" fmla="*/ 2698433 w 2759074"/>
                            <a:gd name="T9" fmla="*/ 0 h 2408783"/>
                            <a:gd name="T10" fmla="*/ 2698433 w 2759074"/>
                            <a:gd name="T11" fmla="*/ 539013 h 2408783"/>
                            <a:gd name="T12" fmla="*/ 2759074 w 2759074"/>
                            <a:gd name="T13" fmla="*/ 539013 h 2408783"/>
                            <a:gd name="T14" fmla="*/ 2635166 w 2759074"/>
                            <a:gd name="T15" fmla="*/ 676603 h 2408783"/>
                            <a:gd name="T16" fmla="*/ 2511258 w 2759074"/>
                            <a:gd name="T17" fmla="*/ 539013 h 2408783"/>
                            <a:gd name="T18" fmla="*/ 2571900 w 2759074"/>
                            <a:gd name="T19" fmla="*/ 539013 h 2408783"/>
                            <a:gd name="T20" fmla="*/ 2571900 w 2759074"/>
                            <a:gd name="T21" fmla="*/ 126533 h 2408783"/>
                            <a:gd name="T22" fmla="*/ 2571900 w 2759074"/>
                            <a:gd name="T23" fmla="*/ 126533 h 2408783"/>
                            <a:gd name="T24" fmla="*/ 126533 w 2759074"/>
                            <a:gd name="T25" fmla="*/ 126533 h 2408783"/>
                            <a:gd name="T26" fmla="*/ 126533 w 2759074"/>
                            <a:gd name="T27" fmla="*/ 126533 h 2408783"/>
                            <a:gd name="T28" fmla="*/ 126533 w 2759074"/>
                            <a:gd name="T29" fmla="*/ 2408783 h 2408783"/>
                            <a:gd name="T30" fmla="*/ 0 w 2759074"/>
                            <a:gd name="T31" fmla="*/ 2408783 h 24087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759074" h="2408783">
                              <a:moveTo>
                                <a:pt x="0" y="2408783"/>
                              </a:moveTo>
                              <a:lnTo>
                                <a:pt x="0" y="0"/>
                              </a:lnTo>
                              <a:lnTo>
                                <a:pt x="2698433" y="0"/>
                              </a:lnTo>
                              <a:lnTo>
                                <a:pt x="2698433" y="539013"/>
                              </a:lnTo>
                              <a:lnTo>
                                <a:pt x="2759074" y="539013"/>
                              </a:lnTo>
                              <a:lnTo>
                                <a:pt x="2635166" y="676603"/>
                              </a:lnTo>
                              <a:lnTo>
                                <a:pt x="2511258" y="539013"/>
                              </a:lnTo>
                              <a:lnTo>
                                <a:pt x="2571900" y="539013"/>
                              </a:lnTo>
                              <a:lnTo>
                                <a:pt x="2571900" y="126533"/>
                              </a:lnTo>
                              <a:lnTo>
                                <a:pt x="126533" y="126533"/>
                              </a:lnTo>
                              <a:lnTo>
                                <a:pt x="126533" y="2408783"/>
                              </a:lnTo>
                              <a:lnTo>
                                <a:pt x="0" y="2408783"/>
                              </a:lnTo>
                              <a:close/>
                            </a:path>
                          </a:pathLst>
                        </a:custGeom>
                        <a:noFill/>
                        <a:ln w="12700">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nvGrpSpPr>
                        <p:cNvPr id="50" name="组合 50"/>
                        <p:cNvGrpSpPr>
                          <a:grpSpLocks/>
                        </p:cNvGrpSpPr>
                        <p:nvPr/>
                      </p:nvGrpSpPr>
                      <p:grpSpPr bwMode="auto">
                        <a:xfrm>
                          <a:off x="5431809" y="791570"/>
                          <a:ext cx="298450" cy="134620"/>
                          <a:chOff x="-4766" y="0"/>
                          <a:chExt cx="298937" cy="135172"/>
                        </a:xfrm>
                      </p:grpSpPr>
                      <p:sp>
                        <p:nvSpPr>
                          <p:cNvPr id="45" name="直接连接符 45"/>
                          <p:cNvSpPr>
                            <a:spLocks noChangeShapeType="1"/>
                          </p:cNvSpPr>
                          <p:nvPr/>
                        </p:nvSpPr>
                        <p:spPr bwMode="auto">
                          <a:xfrm>
                            <a:off x="-4766" y="135172"/>
                            <a:ext cx="185127"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46" name="直接连接符 46"/>
                          <p:cNvSpPr>
                            <a:spLocks noChangeShapeType="1"/>
                          </p:cNvSpPr>
                          <p:nvPr/>
                        </p:nvSpPr>
                        <p:spPr bwMode="auto">
                          <a:xfrm>
                            <a:off x="0" y="0"/>
                            <a:ext cx="294171"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sp>
                        <p:nvSpPr>
                          <p:cNvPr id="49" name="直接连接符 49"/>
                          <p:cNvSpPr>
                            <a:spLocks noChangeShapeType="1"/>
                          </p:cNvSpPr>
                          <p:nvPr/>
                        </p:nvSpPr>
                        <p:spPr bwMode="auto">
                          <a:xfrm flipV="1">
                            <a:off x="289429" y="0"/>
                            <a:ext cx="0" cy="135172"/>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grpSp>
                  <p:sp>
                    <p:nvSpPr>
                      <p:cNvPr id="66" name="直接箭头连接符 66"/>
                      <p:cNvSpPr>
                        <a:spLocks noChangeShapeType="1"/>
                      </p:cNvSpPr>
                      <p:nvPr/>
                    </p:nvSpPr>
                    <p:spPr bwMode="auto">
                      <a:xfrm flipV="1">
                        <a:off x="233110" y="1796375"/>
                        <a:ext cx="750627" cy="71"/>
                      </a:xfrm>
                      <a:prstGeom prst="straightConnector1">
                        <a:avLst/>
                      </a:prstGeom>
                      <a:noFill/>
                      <a:ln w="1270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grpSp>
              <p:sp>
                <p:nvSpPr>
                  <p:cNvPr id="87" name="矩形 87"/>
                  <p:cNvSpPr>
                    <a:spLocks noChangeArrowheads="1"/>
                  </p:cNvSpPr>
                  <p:nvPr/>
                </p:nvSpPr>
                <p:spPr bwMode="auto">
                  <a:xfrm>
                    <a:off x="6365631" y="1174897"/>
                    <a:ext cx="106878" cy="60900"/>
                  </a:xfrm>
                  <a:prstGeom prst="rect">
                    <a:avLst/>
                  </a:prstGeom>
                  <a:solidFill>
                    <a:srgbClr val="FFFFFF"/>
                  </a:solidFill>
                  <a:ln w="0">
                    <a:solidFill>
                      <a:srgbClr val="000000">
                        <a:alpha val="0"/>
                      </a:srgbClr>
                    </a:solidFill>
                    <a:miter lim="800000"/>
                    <a:headEnd/>
                    <a:tailEnd/>
                  </a:ln>
                </p:spPr>
                <p:txBody>
                  <a:bodyPr vert="horz" wrap="square" lIns="91440" tIns="45720" rIns="91440" bIns="4572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grpSp>
          <p:sp>
            <p:nvSpPr>
              <p:cNvPr id="63" name="矩形 63"/>
              <p:cNvSpPr>
                <a:spLocks noChangeArrowheads="1"/>
              </p:cNvSpPr>
              <p:nvPr/>
            </p:nvSpPr>
            <p:spPr bwMode="auto">
              <a:xfrm>
                <a:off x="3029647" y="2536880"/>
                <a:ext cx="448459" cy="181154"/>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endParaRPr lang="zh-CN" altLang="en-US" sz="1800" b="1">
                  <a:solidFill>
                    <a:srgbClr val="0000FF"/>
                  </a:solidFill>
                  <a:latin typeface="方正姚体" pitchFamily="2" charset="-122"/>
                  <a:ea typeface="方正姚体" pitchFamily="2" charset="-122"/>
                </a:endParaRPr>
              </a:p>
            </p:txBody>
          </p:sp>
        </p:grpSp>
        <p:sp>
          <p:nvSpPr>
            <p:cNvPr id="4" name="矩形 4"/>
            <p:cNvSpPr>
              <a:spLocks noChangeArrowheads="1"/>
            </p:cNvSpPr>
            <p:nvPr/>
          </p:nvSpPr>
          <p:spPr bwMode="auto">
            <a:xfrm>
              <a:off x="2115047" y="1168842"/>
              <a:ext cx="311563" cy="23849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 . .</a:t>
              </a:r>
            </a:p>
          </p:txBody>
        </p:sp>
        <p:sp>
          <p:nvSpPr>
            <p:cNvPr id="11" name="矩形 11"/>
            <p:cNvSpPr>
              <a:spLocks noChangeArrowheads="1"/>
            </p:cNvSpPr>
            <p:nvPr/>
          </p:nvSpPr>
          <p:spPr bwMode="auto">
            <a:xfrm>
              <a:off x="2059387" y="1916264"/>
              <a:ext cx="311150" cy="238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58" name="矩形 58"/>
            <p:cNvSpPr>
              <a:spLocks noChangeArrowheads="1"/>
            </p:cNvSpPr>
            <p:nvPr/>
          </p:nvSpPr>
          <p:spPr bwMode="auto">
            <a:xfrm>
              <a:off x="3411109" y="1335819"/>
              <a:ext cx="311150" cy="238125"/>
            </a:xfrm>
            <a:prstGeom prst="rect">
              <a:avLst/>
            </a:prstGeom>
            <a:noFill/>
            <a:ln w="25400">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FF"/>
                  </a:solidFill>
                  <a:effectLst/>
                  <a:latin typeface="方正姚体" pitchFamily="2" charset="-122"/>
                  <a:ea typeface="方正姚体" pitchFamily="2" charset="-122"/>
                </a:rPr>
                <a:t>. . .</a:t>
              </a:r>
            </a:p>
          </p:txBody>
        </p:sp>
      </p:gr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0" name="TextBox 89"/>
          <p:cNvSpPr txBox="1"/>
          <p:nvPr/>
        </p:nvSpPr>
        <p:spPr>
          <a:xfrm>
            <a:off x="2051720" y="6197242"/>
            <a:ext cx="5112568" cy="400110"/>
          </a:xfrm>
          <a:prstGeom prst="rect">
            <a:avLst/>
          </a:prstGeom>
          <a:noFill/>
        </p:spPr>
        <p:txBody>
          <a:bodyPr wrap="square" rtlCol="0">
            <a:spAutoFit/>
          </a:bodyPr>
          <a:lstStyle/>
          <a:p>
            <a:r>
              <a:rPr lang="zh-CN" altLang="en-US" sz="2000" b="1" dirty="0">
                <a:solidFill>
                  <a:srgbClr val="7030A0"/>
                </a:solidFill>
                <a:latin typeface="方正姚体" pitchFamily="2" charset="-122"/>
                <a:ea typeface="方正姚体" pitchFamily="2" charset="-122"/>
              </a:rPr>
              <a:t>控制器结构与程序自动控制的实现示意图</a:t>
            </a:r>
          </a:p>
        </p:txBody>
      </p:sp>
      <p:sp>
        <p:nvSpPr>
          <p:cNvPr id="79" name="TextBox 78"/>
          <p:cNvSpPr txBox="1"/>
          <p:nvPr/>
        </p:nvSpPr>
        <p:spPr>
          <a:xfrm>
            <a:off x="1691680" y="4797152"/>
            <a:ext cx="1800200" cy="400110"/>
          </a:xfrm>
          <a:prstGeom prst="rect">
            <a:avLst/>
          </a:prstGeom>
          <a:noFill/>
        </p:spPr>
        <p:txBody>
          <a:bodyPr wrap="square" rtlCol="0">
            <a:spAutoFit/>
          </a:bodyPr>
          <a:lstStyle/>
          <a:p>
            <a:r>
              <a:rPr lang="zh-CN" altLang="en-US" sz="2000" b="1" dirty="0" smtClean="0">
                <a:solidFill>
                  <a:srgbClr val="0000FF"/>
                </a:solidFill>
                <a:latin typeface="方正姚体" pitchFamily="2" charset="-122"/>
                <a:ea typeface="方正姚体" pitchFamily="2" charset="-122"/>
              </a:rPr>
              <a:t>指令寄存器</a:t>
            </a:r>
            <a:r>
              <a:rPr lang="en-US" altLang="zh-CN" sz="2000" b="1" dirty="0" smtClean="0">
                <a:solidFill>
                  <a:srgbClr val="0000FF"/>
                </a:solidFill>
                <a:latin typeface="方正姚体" pitchFamily="2" charset="-122"/>
                <a:ea typeface="方正姚体" pitchFamily="2" charset="-122"/>
              </a:rPr>
              <a:t>IR</a:t>
            </a:r>
            <a:endParaRPr lang="zh-CN" altLang="en-US" sz="2000" b="1" dirty="0">
              <a:solidFill>
                <a:srgbClr val="0000FF"/>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8"/>
          <p:cNvSpPr txBox="1">
            <a:spLocks noChangeArrowheads="1"/>
          </p:cNvSpPr>
          <p:nvPr/>
        </p:nvSpPr>
        <p:spPr bwMode="auto">
          <a:xfrm>
            <a:off x="852352" y="717757"/>
            <a:ext cx="7565571" cy="597789"/>
          </a:xfrm>
          <a:prstGeom prst="rect">
            <a:avLst/>
          </a:prstGeom>
          <a:solidFill>
            <a:srgbClr val="FFFF99"/>
          </a:solidFill>
          <a:ln w="9525">
            <a:noFill/>
            <a:miter lim="800000"/>
            <a:headEnd/>
            <a:tailEnd/>
          </a:ln>
        </p:spPr>
        <p:txBody>
          <a:bodyPr lIns="64008" tIns="32004" rIns="64008" bIns="32004">
            <a:spAutoFit/>
          </a:bodyPr>
          <a:lstStyle/>
          <a:p>
            <a:pPr defTabSz="914559">
              <a:spcBef>
                <a:spcPct val="50000"/>
              </a:spcBef>
            </a:pPr>
            <a:r>
              <a:rPr lang="zh-CN" altLang="en-US" sz="3400" b="1" dirty="0">
                <a:solidFill>
                  <a:srgbClr val="0000FF"/>
                </a:solidFill>
                <a:latin typeface="隶书" pitchFamily="49" charset="-122"/>
                <a:ea typeface="隶书" pitchFamily="49" charset="-122"/>
              </a:rPr>
              <a:t>计算机的工作过程就是执行程序的过程</a:t>
            </a:r>
          </a:p>
        </p:txBody>
      </p:sp>
      <p:grpSp>
        <p:nvGrpSpPr>
          <p:cNvPr id="3" name="Group 6"/>
          <p:cNvGrpSpPr>
            <a:grpSpLocks/>
          </p:cNvGrpSpPr>
          <p:nvPr/>
        </p:nvGrpSpPr>
        <p:grpSpPr bwMode="auto">
          <a:xfrm>
            <a:off x="1448889" y="1501855"/>
            <a:ext cx="2378528" cy="3329535"/>
            <a:chOff x="2112963" y="1646238"/>
            <a:chExt cx="3468687" cy="4624354"/>
          </a:xfrm>
        </p:grpSpPr>
        <p:sp>
          <p:nvSpPr>
            <p:cNvPr id="38" name="Text Box 6"/>
            <p:cNvSpPr txBox="1">
              <a:spLocks noChangeArrowheads="1"/>
            </p:cNvSpPr>
            <p:nvPr/>
          </p:nvSpPr>
          <p:spPr bwMode="auto">
            <a:xfrm>
              <a:off x="2114550" y="1646238"/>
              <a:ext cx="1704976" cy="598454"/>
            </a:xfrm>
            <a:prstGeom prst="rect">
              <a:avLst/>
            </a:prstGeom>
            <a:solidFill>
              <a:srgbClr val="BBE0E3"/>
            </a:solidFill>
            <a:ln w="9525">
              <a:solidFill>
                <a:schemeClr val="tx1"/>
              </a:solidFill>
              <a:miter lim="800000"/>
              <a:headEnd/>
              <a:tailEnd/>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开始</a:t>
              </a:r>
            </a:p>
          </p:txBody>
        </p:sp>
        <p:sp>
          <p:nvSpPr>
            <p:cNvPr id="39" name="Line 9"/>
            <p:cNvSpPr>
              <a:spLocks noChangeShapeType="1"/>
            </p:cNvSpPr>
            <p:nvPr/>
          </p:nvSpPr>
          <p:spPr bwMode="auto">
            <a:xfrm>
              <a:off x="3027363" y="2149475"/>
              <a:ext cx="0" cy="377825"/>
            </a:xfrm>
            <a:prstGeom prst="line">
              <a:avLst/>
            </a:prstGeom>
            <a:noFill/>
            <a:ln w="31750">
              <a:solidFill>
                <a:schemeClr val="tx1"/>
              </a:solidFill>
              <a:round/>
              <a:headEnd/>
              <a:tailEnd type="triangle" w="med" len="med"/>
            </a:ln>
            <a:effectLst/>
            <a:extLst>
              <a:ext uri="{909E8E84-426E-40DD-AFC4-6F175D3DCCD1}"/>
              <a:ext uri="{AF507438-7753-43E0-B8FC-AC1667EBCBE1}"/>
            </a:extLst>
          </p:spPr>
          <p:txBody>
            <a:bodyPr/>
            <a:lstStyle/>
            <a:p>
              <a:pPr>
                <a:defRPr/>
              </a:pPr>
              <a:endParaRPr lang="en-US">
                <a:latin typeface="+mj-ea"/>
                <a:ea typeface="+mj-ea"/>
              </a:endParaRPr>
            </a:p>
          </p:txBody>
        </p:sp>
        <p:sp>
          <p:nvSpPr>
            <p:cNvPr id="40" name="Line 10"/>
            <p:cNvSpPr>
              <a:spLocks noChangeShapeType="1"/>
            </p:cNvSpPr>
            <p:nvPr/>
          </p:nvSpPr>
          <p:spPr bwMode="auto">
            <a:xfrm>
              <a:off x="3027363" y="2970213"/>
              <a:ext cx="0" cy="376237"/>
            </a:xfrm>
            <a:prstGeom prst="line">
              <a:avLst/>
            </a:prstGeom>
            <a:noFill/>
            <a:ln w="31750">
              <a:solidFill>
                <a:schemeClr val="tx1"/>
              </a:solidFill>
              <a:round/>
              <a:headEnd/>
              <a:tailEnd type="triangle" w="med" len="med"/>
            </a:ln>
            <a:effectLst/>
            <a:extLst>
              <a:ext uri="{909E8E84-426E-40DD-AFC4-6F175D3DCCD1}"/>
              <a:ext uri="{AF507438-7753-43E0-B8FC-AC1667EBCBE1}"/>
            </a:extLst>
          </p:spPr>
          <p:txBody>
            <a:bodyPr/>
            <a:lstStyle/>
            <a:p>
              <a:pPr>
                <a:defRPr/>
              </a:pPr>
              <a:endParaRPr lang="en-US">
                <a:latin typeface="+mj-ea"/>
                <a:ea typeface="+mj-ea"/>
              </a:endParaRPr>
            </a:p>
          </p:txBody>
        </p:sp>
        <p:sp>
          <p:nvSpPr>
            <p:cNvPr id="41" name="Text Box 11"/>
            <p:cNvSpPr txBox="1">
              <a:spLocks noChangeArrowheads="1"/>
            </p:cNvSpPr>
            <p:nvPr/>
          </p:nvSpPr>
          <p:spPr bwMode="auto">
            <a:xfrm>
              <a:off x="2125664" y="4776788"/>
              <a:ext cx="1703387" cy="598454"/>
            </a:xfrm>
            <a:prstGeom prst="rect">
              <a:avLst/>
            </a:prstGeom>
            <a:solidFill>
              <a:srgbClr val="BBE0E3"/>
            </a:solidFill>
            <a:ln w="9525">
              <a:solidFill>
                <a:schemeClr val="tx1"/>
              </a:solidFill>
              <a:miter lim="800000"/>
              <a:headEnd/>
              <a:tailEnd/>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指令</a:t>
              </a:r>
              <a:r>
                <a:rPr lang="en-US" altLang="zh-CN" sz="2200" dirty="0" smtClean="0">
                  <a:solidFill>
                    <a:schemeClr val="tx1"/>
                  </a:solidFill>
                  <a:latin typeface="+mj-ea"/>
                  <a:ea typeface="+mj-ea"/>
                </a:rPr>
                <a:t>n</a:t>
              </a:r>
            </a:p>
          </p:txBody>
        </p:sp>
        <p:sp>
          <p:nvSpPr>
            <p:cNvPr id="42" name="Line 12"/>
            <p:cNvSpPr>
              <a:spLocks noChangeShapeType="1"/>
            </p:cNvSpPr>
            <p:nvPr/>
          </p:nvSpPr>
          <p:spPr bwMode="auto">
            <a:xfrm flipH="1">
              <a:off x="3016250" y="4427538"/>
              <a:ext cx="11113" cy="347662"/>
            </a:xfrm>
            <a:prstGeom prst="line">
              <a:avLst/>
            </a:prstGeom>
            <a:noFill/>
            <a:ln w="31750">
              <a:solidFill>
                <a:schemeClr val="tx1"/>
              </a:solidFill>
              <a:round/>
              <a:headEnd/>
              <a:tailEnd type="triangle" w="med" len="med"/>
            </a:ln>
            <a:effectLst/>
            <a:extLst>
              <a:ext uri="{909E8E84-426E-40DD-AFC4-6F175D3DCCD1}"/>
              <a:ext uri="{AF507438-7753-43E0-B8FC-AC1667EBCBE1}"/>
            </a:extLst>
          </p:spPr>
          <p:txBody>
            <a:bodyPr/>
            <a:lstStyle/>
            <a:p>
              <a:pPr>
                <a:defRPr/>
              </a:pPr>
              <a:endParaRPr lang="en-US">
                <a:latin typeface="+mj-ea"/>
                <a:ea typeface="+mj-ea"/>
              </a:endParaRPr>
            </a:p>
          </p:txBody>
        </p:sp>
        <p:sp>
          <p:nvSpPr>
            <p:cNvPr id="43" name="Text Box 13"/>
            <p:cNvSpPr txBox="1">
              <a:spLocks noChangeArrowheads="1"/>
            </p:cNvSpPr>
            <p:nvPr/>
          </p:nvSpPr>
          <p:spPr bwMode="auto">
            <a:xfrm>
              <a:off x="2163763" y="5672138"/>
              <a:ext cx="1704976" cy="598454"/>
            </a:xfrm>
            <a:prstGeom prst="rect">
              <a:avLst/>
            </a:prstGeom>
            <a:solidFill>
              <a:srgbClr val="BBE0E3"/>
            </a:solidFill>
            <a:ln w="9525">
              <a:solidFill>
                <a:schemeClr val="tx1"/>
              </a:solidFill>
              <a:miter lim="800000"/>
              <a:headEnd/>
              <a:tailEnd/>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结束</a:t>
              </a:r>
            </a:p>
          </p:txBody>
        </p:sp>
        <p:sp>
          <p:nvSpPr>
            <p:cNvPr id="44" name="Text Box 14"/>
            <p:cNvSpPr txBox="1">
              <a:spLocks noChangeArrowheads="1"/>
            </p:cNvSpPr>
            <p:nvPr/>
          </p:nvSpPr>
          <p:spPr bwMode="auto">
            <a:xfrm>
              <a:off x="2506663" y="4048125"/>
              <a:ext cx="1095375" cy="598454"/>
            </a:xfrm>
            <a:prstGeom prst="rect">
              <a:avLst/>
            </a:prstGeom>
            <a:solidFill>
              <a:srgbClr val="BBE0E3"/>
            </a:solidFill>
            <a:ln>
              <a:noFill/>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en-US" altLang="zh-CN" sz="2200" dirty="0" smtClean="0">
                  <a:solidFill>
                    <a:schemeClr val="tx1"/>
                  </a:solidFill>
                  <a:latin typeface="+mj-ea"/>
                  <a:ea typeface="+mj-ea"/>
                </a:rPr>
                <a:t>…</a:t>
              </a:r>
            </a:p>
          </p:txBody>
        </p:sp>
        <p:sp>
          <p:nvSpPr>
            <p:cNvPr id="45" name="Line 15"/>
            <p:cNvSpPr>
              <a:spLocks noChangeShapeType="1"/>
            </p:cNvSpPr>
            <p:nvPr/>
          </p:nvSpPr>
          <p:spPr bwMode="auto">
            <a:xfrm>
              <a:off x="3027363" y="5286375"/>
              <a:ext cx="0" cy="377825"/>
            </a:xfrm>
            <a:prstGeom prst="line">
              <a:avLst/>
            </a:prstGeom>
            <a:noFill/>
            <a:ln w="31750">
              <a:solidFill>
                <a:schemeClr val="tx1"/>
              </a:solidFill>
              <a:round/>
              <a:headEnd/>
              <a:tailEnd type="triangle" w="med" len="med"/>
            </a:ln>
            <a:effectLst/>
            <a:extLst>
              <a:ext uri="{909E8E84-426E-40DD-AFC4-6F175D3DCCD1}"/>
              <a:ext uri="{AF507438-7753-43E0-B8FC-AC1667EBCBE1}"/>
            </a:extLst>
          </p:spPr>
          <p:txBody>
            <a:bodyPr/>
            <a:lstStyle/>
            <a:p>
              <a:pPr>
                <a:defRPr/>
              </a:pPr>
              <a:endParaRPr lang="en-US">
                <a:latin typeface="+mj-ea"/>
                <a:ea typeface="+mj-ea"/>
              </a:endParaRPr>
            </a:p>
          </p:txBody>
        </p:sp>
        <p:sp>
          <p:nvSpPr>
            <p:cNvPr id="46" name="AutoShape 16"/>
            <p:cNvSpPr>
              <a:spLocks/>
            </p:cNvSpPr>
            <p:nvPr/>
          </p:nvSpPr>
          <p:spPr bwMode="auto">
            <a:xfrm>
              <a:off x="3881438" y="1866900"/>
              <a:ext cx="568325" cy="4129088"/>
            </a:xfrm>
            <a:prstGeom prst="rightBrace">
              <a:avLst>
                <a:gd name="adj1" fmla="val 70164"/>
                <a:gd name="adj2" fmla="val 50000"/>
              </a:avLst>
            </a:prstGeom>
            <a:noFill/>
            <a:ln w="38100">
              <a:solidFill>
                <a:schemeClr val="tx1"/>
              </a:solidFill>
              <a:round/>
              <a:headEnd/>
              <a:tailEnd/>
            </a:ln>
            <a:effectLst/>
          </p:spPr>
          <p:txBody>
            <a:bodyPr wrap="none" anchor="ctr"/>
            <a:lstStyle>
              <a:lvl1pPr algn="ctr">
                <a:defRPr kumimoji="1" sz="3200" b="1">
                  <a:solidFill>
                    <a:schemeClr val="tx2"/>
                  </a:solidFill>
                  <a:latin typeface="Times New Roman" panose="02020603050405020304" pitchFamily="18" charset="0"/>
                  <a:ea typeface="宋体" panose="02010600030101010101" pitchFamily="2" charset="-122"/>
                </a:defRPr>
              </a:lvl1pPr>
              <a:lvl2pPr marL="742950" indent="-285750" algn="ctr">
                <a:defRPr kumimoji="1" sz="3200" b="1">
                  <a:solidFill>
                    <a:schemeClr val="tx2"/>
                  </a:solidFill>
                  <a:latin typeface="Times New Roman" panose="02020603050405020304" pitchFamily="18" charset="0"/>
                  <a:ea typeface="宋体" panose="02010600030101010101" pitchFamily="2" charset="-122"/>
                </a:defRPr>
              </a:lvl2pPr>
              <a:lvl3pPr marL="1143000" indent="-228600" algn="ctr">
                <a:defRPr kumimoji="1" sz="3200" b="1">
                  <a:solidFill>
                    <a:schemeClr val="tx2"/>
                  </a:solidFill>
                  <a:latin typeface="Times New Roman" panose="02020603050405020304" pitchFamily="18" charset="0"/>
                  <a:ea typeface="宋体" panose="02010600030101010101" pitchFamily="2" charset="-122"/>
                </a:defRPr>
              </a:lvl3pPr>
              <a:lvl4pPr marL="1600200" indent="-228600" algn="ctr">
                <a:defRPr kumimoji="1" sz="3200" b="1">
                  <a:solidFill>
                    <a:schemeClr val="tx2"/>
                  </a:solidFill>
                  <a:latin typeface="Times New Roman" panose="02020603050405020304" pitchFamily="18" charset="0"/>
                  <a:ea typeface="宋体" panose="02010600030101010101" pitchFamily="2" charset="-122"/>
                </a:defRPr>
              </a:lvl4pPr>
              <a:lvl5pPr marL="2057400" indent="-228600" algn="ctr">
                <a:defRPr kumimoji="1" sz="32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defRPr/>
              </a:pPr>
              <a:endParaRPr lang="en-US" smtClean="0">
                <a:latin typeface="+mj-ea"/>
                <a:ea typeface="+mj-ea"/>
              </a:endParaRPr>
            </a:p>
          </p:txBody>
        </p:sp>
        <p:sp>
          <p:nvSpPr>
            <p:cNvPr id="47" name="Text Box 17"/>
            <p:cNvSpPr txBox="1">
              <a:spLocks noChangeArrowheads="1"/>
            </p:cNvSpPr>
            <p:nvPr/>
          </p:nvSpPr>
          <p:spPr bwMode="auto">
            <a:xfrm>
              <a:off x="4241800" y="3624263"/>
              <a:ext cx="1339850" cy="598454"/>
            </a:xfrm>
            <a:prstGeom prst="rect">
              <a:avLst/>
            </a:prstGeom>
            <a:noFill/>
            <a:ln>
              <a:noFill/>
            </a:ln>
            <a:effectLst/>
            <a:extLst>
              <a:ext uri="{909E8E84-426E-40DD-AFC4-6F175D3DCCD1}"/>
              <a:ext uri="{91240B29-F687-4F45-9708-019B960494DF}"/>
              <a:ext uri="{AF507438-7753-43E0-B8FC-AC1667EBCBE1}"/>
            </a:ex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程序</a:t>
              </a:r>
            </a:p>
          </p:txBody>
        </p:sp>
        <p:sp>
          <p:nvSpPr>
            <p:cNvPr id="48" name="Line 12"/>
            <p:cNvSpPr>
              <a:spLocks noChangeShapeType="1"/>
            </p:cNvSpPr>
            <p:nvPr/>
          </p:nvSpPr>
          <p:spPr bwMode="auto">
            <a:xfrm flipH="1">
              <a:off x="3027363" y="3789363"/>
              <a:ext cx="0" cy="323850"/>
            </a:xfrm>
            <a:prstGeom prst="line">
              <a:avLst/>
            </a:prstGeom>
            <a:noFill/>
            <a:ln w="31750">
              <a:solidFill>
                <a:schemeClr val="tx1"/>
              </a:solidFill>
              <a:round/>
              <a:headEnd/>
              <a:tailEnd type="triangle" w="med" len="med"/>
            </a:ln>
            <a:effectLst/>
            <a:extLst>
              <a:ext uri="{909E8E84-426E-40DD-AFC4-6F175D3DCCD1}"/>
              <a:ext uri="{AF507438-7753-43E0-B8FC-AC1667EBCBE1}"/>
            </a:extLst>
          </p:spPr>
          <p:txBody>
            <a:bodyPr/>
            <a:lstStyle/>
            <a:p>
              <a:pPr>
                <a:defRPr/>
              </a:pPr>
              <a:endParaRPr lang="en-US">
                <a:latin typeface="+mj-ea"/>
                <a:ea typeface="+mj-ea"/>
              </a:endParaRPr>
            </a:p>
          </p:txBody>
        </p:sp>
        <p:sp>
          <p:nvSpPr>
            <p:cNvPr id="49" name="Text Box 8"/>
            <p:cNvSpPr txBox="1">
              <a:spLocks noChangeArrowheads="1"/>
            </p:cNvSpPr>
            <p:nvPr/>
          </p:nvSpPr>
          <p:spPr bwMode="auto">
            <a:xfrm>
              <a:off x="2112963" y="3346450"/>
              <a:ext cx="1704976" cy="598454"/>
            </a:xfrm>
            <a:prstGeom prst="rect">
              <a:avLst/>
            </a:prstGeom>
            <a:solidFill>
              <a:srgbClr val="BBE0E3"/>
            </a:solidFill>
            <a:ln w="9525">
              <a:solidFill>
                <a:schemeClr val="tx1"/>
              </a:solidFill>
              <a:miter lim="800000"/>
              <a:headEnd/>
              <a:tailEnd/>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指令</a:t>
              </a:r>
              <a:r>
                <a:rPr lang="en-US" altLang="zh-CN" sz="2200" dirty="0" smtClean="0">
                  <a:solidFill>
                    <a:schemeClr val="tx1"/>
                  </a:solidFill>
                  <a:latin typeface="+mj-ea"/>
                  <a:ea typeface="+mj-ea"/>
                </a:rPr>
                <a:t>2</a:t>
              </a:r>
            </a:p>
          </p:txBody>
        </p:sp>
        <p:sp>
          <p:nvSpPr>
            <p:cNvPr id="50" name="Text Box 7"/>
            <p:cNvSpPr txBox="1">
              <a:spLocks noChangeArrowheads="1"/>
            </p:cNvSpPr>
            <p:nvPr/>
          </p:nvSpPr>
          <p:spPr bwMode="auto">
            <a:xfrm>
              <a:off x="2114550" y="2527300"/>
              <a:ext cx="1704976" cy="598454"/>
            </a:xfrm>
            <a:prstGeom prst="rect">
              <a:avLst/>
            </a:prstGeom>
            <a:solidFill>
              <a:srgbClr val="BBE0E3"/>
            </a:solidFill>
            <a:ln w="9525">
              <a:solidFill>
                <a:schemeClr val="tx1"/>
              </a:solidFill>
              <a:miter lim="800000"/>
              <a:headEnd/>
              <a:tailEnd/>
            </a:ln>
            <a:effectLst/>
          </p:spPr>
          <p:txBody>
            <a:bodyPr>
              <a:spAutoFit/>
            </a:bodyP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200" dirty="0" smtClean="0">
                  <a:solidFill>
                    <a:schemeClr val="tx1"/>
                  </a:solidFill>
                  <a:latin typeface="+mj-ea"/>
                  <a:ea typeface="+mj-ea"/>
                </a:rPr>
                <a:t>指令</a:t>
              </a:r>
              <a:r>
                <a:rPr lang="en-US" altLang="zh-CN" sz="2200" dirty="0" smtClean="0">
                  <a:solidFill>
                    <a:schemeClr val="tx1"/>
                  </a:solidFill>
                  <a:latin typeface="+mj-ea"/>
                  <a:ea typeface="+mj-ea"/>
                </a:rPr>
                <a:t>1</a:t>
              </a:r>
            </a:p>
          </p:txBody>
        </p:sp>
      </p:grpSp>
      <p:sp>
        <p:nvSpPr>
          <p:cNvPr id="2" name="Rounded Rectangle 1"/>
          <p:cNvSpPr/>
          <p:nvPr/>
        </p:nvSpPr>
        <p:spPr bwMode="auto">
          <a:xfrm>
            <a:off x="397329" y="5319474"/>
            <a:ext cx="4098471" cy="1306409"/>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lIns="64008" tIns="32004" rIns="64008" bIns="32004"/>
          <a:lstStyle/>
          <a:p>
            <a:pPr algn="just" eaLnBrk="1" hangingPunct="1">
              <a:defRPr/>
            </a:pPr>
            <a:r>
              <a:rPr kumimoji="0" lang="zh-CN" altLang="en-US" sz="2400" b="1" kern="0" dirty="0">
                <a:solidFill>
                  <a:schemeClr val="accent6">
                    <a:lumMod val="50000"/>
                  </a:schemeClr>
                </a:solidFill>
                <a:latin typeface="楷体_GB2312" pitchFamily="49" charset="-122"/>
                <a:ea typeface="楷体_GB2312" pitchFamily="49" charset="-122"/>
              </a:rPr>
              <a:t>程序：</a:t>
            </a:r>
            <a:r>
              <a:rPr lang="zh-CN" altLang="en-US" sz="2400" b="1" dirty="0">
                <a:solidFill>
                  <a:schemeClr val="accent6">
                    <a:lumMod val="50000"/>
                  </a:schemeClr>
                </a:solidFill>
                <a:latin typeface="楷体_GB2312" pitchFamily="49" charset="-122"/>
                <a:ea typeface="楷体_GB2312" pitchFamily="49" charset="-122"/>
              </a:rPr>
              <a:t>计算机指令的有序集合，即完成一定</a:t>
            </a:r>
            <a:r>
              <a:rPr lang="zh-CN" altLang="en-US" sz="2400" b="1" dirty="0">
                <a:solidFill>
                  <a:srgbClr val="0000FF"/>
                </a:solidFill>
                <a:latin typeface="楷体_GB2312" pitchFamily="49" charset="-122"/>
                <a:ea typeface="楷体_GB2312" pitchFamily="49" charset="-122"/>
              </a:rPr>
              <a:t>功能</a:t>
            </a:r>
            <a:r>
              <a:rPr lang="zh-CN" altLang="en-US" sz="2400" b="1" dirty="0">
                <a:solidFill>
                  <a:schemeClr val="accent6">
                    <a:lumMod val="50000"/>
                  </a:schemeClr>
                </a:solidFill>
                <a:latin typeface="楷体_GB2312" pitchFamily="49" charset="-122"/>
                <a:ea typeface="楷体_GB2312" pitchFamily="49" charset="-122"/>
              </a:rPr>
              <a:t>的指令序列</a:t>
            </a:r>
            <a:endParaRPr lang="en-US" altLang="zh-CN" sz="2400" b="1" dirty="0">
              <a:solidFill>
                <a:schemeClr val="accent6">
                  <a:lumMod val="50000"/>
                </a:schemeClr>
              </a:solidFill>
              <a:latin typeface="楷体_GB2312" pitchFamily="49" charset="-122"/>
              <a:ea typeface="楷体_GB2312" pitchFamily="49" charset="-122"/>
            </a:endParaRPr>
          </a:p>
        </p:txBody>
      </p:sp>
      <p:grpSp>
        <p:nvGrpSpPr>
          <p:cNvPr id="4" name="Group 7"/>
          <p:cNvGrpSpPr>
            <a:grpSpLocks/>
          </p:cNvGrpSpPr>
          <p:nvPr/>
        </p:nvGrpSpPr>
        <p:grpSpPr bwMode="auto">
          <a:xfrm>
            <a:off x="4996543" y="1435561"/>
            <a:ext cx="3327763" cy="4072509"/>
            <a:chOff x="7286868" y="1265748"/>
            <a:chExt cx="4853240" cy="5656992"/>
          </a:xfrm>
        </p:grpSpPr>
        <p:sp>
          <p:nvSpPr>
            <p:cNvPr id="31754" name="Line 20"/>
            <p:cNvSpPr>
              <a:spLocks noChangeShapeType="1"/>
            </p:cNvSpPr>
            <p:nvPr/>
          </p:nvSpPr>
          <p:spPr bwMode="auto">
            <a:xfrm>
              <a:off x="8981994" y="2421635"/>
              <a:ext cx="0" cy="402863"/>
            </a:xfrm>
            <a:prstGeom prst="line">
              <a:avLst/>
            </a:prstGeom>
            <a:noFill/>
            <a:ln w="31750">
              <a:solidFill>
                <a:schemeClr val="tx1"/>
              </a:solidFill>
              <a:round/>
              <a:headEnd/>
              <a:tailEnd type="triangle" w="med" len="med"/>
            </a:ln>
          </p:spPr>
          <p:txBody>
            <a:bodyPr/>
            <a:lstStyle/>
            <a:p>
              <a:endParaRPr lang="zh-CN" altLang="en-US" sz="2000" b="1">
                <a:latin typeface="方正姚体" pitchFamily="2" charset="-122"/>
                <a:ea typeface="方正姚体" pitchFamily="2" charset="-122"/>
              </a:endParaRPr>
            </a:p>
          </p:txBody>
        </p:sp>
        <p:sp>
          <p:nvSpPr>
            <p:cNvPr id="1454101" name="AutoShape 21"/>
            <p:cNvSpPr>
              <a:spLocks noChangeArrowheads="1"/>
            </p:cNvSpPr>
            <p:nvPr/>
          </p:nvSpPr>
          <p:spPr bwMode="auto">
            <a:xfrm>
              <a:off x="7509130" y="4701541"/>
              <a:ext cx="2919565" cy="806554"/>
            </a:xfrm>
            <a:prstGeom prst="diamond">
              <a:avLst/>
            </a:prstGeom>
            <a:solidFill>
              <a:srgbClr val="BBE0E3"/>
            </a:solidFill>
            <a:ln w="9525">
              <a:solidFill>
                <a:schemeClr val="tx1"/>
              </a:solidFill>
              <a:miter lim="800000"/>
              <a:headEnd/>
              <a:tailEnd/>
            </a:ln>
            <a:effectLst/>
          </p:spPr>
          <p:txBody>
            <a:bodyPr wrap="none" anchor="ctr"/>
            <a:lstStyle>
              <a:lvl1pPr defTabSz="1306513">
                <a:spcBef>
                  <a:spcPct val="20000"/>
                </a:spcBef>
                <a:buChar char="•"/>
                <a:defRPr kumimoji="1" sz="3600" b="1">
                  <a:solidFill>
                    <a:schemeClr val="bg1"/>
                  </a:solidFill>
                  <a:latin typeface="Times New Roman" panose="02020603050405020304" pitchFamily="18" charset="0"/>
                  <a:ea typeface="宋体" panose="02010600030101010101" pitchFamily="2" charset="-122"/>
                </a:defRPr>
              </a:lvl1pPr>
              <a:lvl2pPr marL="1058863" indent="-404813" defTabSz="1306513">
                <a:spcBef>
                  <a:spcPct val="20000"/>
                </a:spcBef>
                <a:defRPr kumimoji="1" sz="3000">
                  <a:solidFill>
                    <a:schemeClr val="bg1"/>
                  </a:solidFill>
                  <a:latin typeface="Times New Roman" panose="02020603050405020304" pitchFamily="18" charset="0"/>
                  <a:ea typeface="宋体" panose="02010600030101010101" pitchFamily="2" charset="-122"/>
                </a:defRPr>
              </a:lvl2pPr>
              <a:lvl3pPr marL="1631950" indent="-325438" defTabSz="1306513">
                <a:spcBef>
                  <a:spcPct val="20000"/>
                </a:spcBef>
                <a:buChar char="•"/>
                <a:defRPr kumimoji="1" sz="3500">
                  <a:solidFill>
                    <a:schemeClr val="bg1"/>
                  </a:solidFill>
                  <a:latin typeface="Times New Roman" panose="02020603050405020304" pitchFamily="18" charset="0"/>
                  <a:ea typeface="宋体" panose="02010600030101010101" pitchFamily="2" charset="-122"/>
                </a:defRPr>
              </a:lvl3pPr>
              <a:lvl4pPr marL="2286000" indent="-325438"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4pPr>
              <a:lvl5pPr marL="2940050" indent="-327025" defTabSz="1306513">
                <a:spcBef>
                  <a:spcPct val="20000"/>
                </a:spcBef>
                <a:buChar char="»"/>
                <a:defRPr kumimoji="1" sz="2900">
                  <a:solidFill>
                    <a:schemeClr val="bg1"/>
                  </a:solidFill>
                  <a:latin typeface="Times New Roman" panose="02020603050405020304" pitchFamily="18" charset="0"/>
                  <a:ea typeface="宋体" panose="02010600030101010101" pitchFamily="2" charset="-122"/>
                </a:defRPr>
              </a:lvl5pPr>
              <a:lvl6pPr marL="33972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6pPr>
              <a:lvl7pPr marL="38544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7pPr>
              <a:lvl8pPr marL="43116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8pPr>
              <a:lvl9pPr marL="4768850" indent="-327025" defTabSz="1306513" eaLnBrk="0" fontAlgn="base" hangingPunct="0">
                <a:spcBef>
                  <a:spcPct val="20000"/>
                </a:spcBef>
                <a:spcAft>
                  <a:spcPct val="0"/>
                </a:spcAft>
                <a:buChar char="»"/>
                <a:defRPr kumimoji="1" sz="2900">
                  <a:solidFill>
                    <a:schemeClr val="bg1"/>
                  </a:solidFill>
                  <a:latin typeface="Times New Roman" panose="02020603050405020304" pitchFamily="18" charset="0"/>
                  <a:ea typeface="宋体" panose="02010600030101010101" pitchFamily="2" charset="-122"/>
                </a:defRPr>
              </a:lvl9pPr>
            </a:lstStyle>
            <a:p>
              <a:pPr algn="ctr">
                <a:spcBef>
                  <a:spcPct val="0"/>
                </a:spcBef>
                <a:buFontTx/>
                <a:buNone/>
                <a:defRPr/>
              </a:pPr>
              <a:r>
                <a:rPr lang="zh-CN" altLang="en-US" sz="2000" dirty="0" smtClean="0">
                  <a:solidFill>
                    <a:schemeClr val="tx1"/>
                  </a:solidFill>
                  <a:latin typeface="方正姚体" pitchFamily="2" charset="-122"/>
                  <a:ea typeface="方正姚体" pitchFamily="2" charset="-122"/>
                </a:rPr>
                <a:t>结束指令？</a:t>
              </a:r>
            </a:p>
          </p:txBody>
        </p:sp>
        <p:sp>
          <p:nvSpPr>
            <p:cNvPr id="31756" name="Text Box 22"/>
            <p:cNvSpPr txBox="1">
              <a:spLocks noChangeArrowheads="1"/>
            </p:cNvSpPr>
            <p:nvPr/>
          </p:nvSpPr>
          <p:spPr bwMode="auto">
            <a:xfrm>
              <a:off x="8053430" y="2824498"/>
              <a:ext cx="1857127" cy="555780"/>
            </a:xfrm>
            <a:prstGeom prst="rect">
              <a:avLst/>
            </a:prstGeom>
            <a:solidFill>
              <a:srgbClr val="BBE0E3"/>
            </a:solidFill>
            <a:ln w="9525">
              <a:solidFill>
                <a:schemeClr val="tx1"/>
              </a:solidFill>
              <a:miter lim="800000"/>
              <a:headEnd/>
              <a:tailEnd/>
            </a:ln>
          </p:spPr>
          <p:txBody>
            <a:bodyPr>
              <a:spAutoFit/>
            </a:bodyPr>
            <a:lstStyle/>
            <a:p>
              <a:pPr algn="ctr" defTabSz="914559">
                <a:spcBef>
                  <a:spcPct val="50000"/>
                </a:spcBef>
              </a:pPr>
              <a:r>
                <a:rPr lang="zh-CN" altLang="en-US" sz="2000" b="1" dirty="0">
                  <a:solidFill>
                    <a:schemeClr val="tx1"/>
                  </a:solidFill>
                  <a:latin typeface="方正姚体" pitchFamily="2" charset="-122"/>
                  <a:ea typeface="方正姚体" pitchFamily="2" charset="-122"/>
                </a:rPr>
                <a:t>取指令</a:t>
              </a:r>
            </a:p>
          </p:txBody>
        </p:sp>
        <p:sp>
          <p:nvSpPr>
            <p:cNvPr id="31757" name="Text Box 23"/>
            <p:cNvSpPr txBox="1">
              <a:spLocks noChangeArrowheads="1"/>
            </p:cNvSpPr>
            <p:nvPr/>
          </p:nvSpPr>
          <p:spPr bwMode="auto">
            <a:xfrm>
              <a:off x="7986164" y="3765005"/>
              <a:ext cx="1857127" cy="555780"/>
            </a:xfrm>
            <a:prstGeom prst="rect">
              <a:avLst/>
            </a:prstGeom>
            <a:solidFill>
              <a:srgbClr val="BBE0E3"/>
            </a:solidFill>
            <a:ln w="9525">
              <a:solidFill>
                <a:schemeClr val="tx1"/>
              </a:solidFill>
              <a:miter lim="800000"/>
              <a:headEnd/>
              <a:tailEnd/>
            </a:ln>
          </p:spPr>
          <p:txBody>
            <a:bodyPr>
              <a:spAutoFit/>
            </a:bodyPr>
            <a:lstStyle/>
            <a:p>
              <a:pPr algn="ctr" defTabSz="914559">
                <a:spcBef>
                  <a:spcPct val="50000"/>
                </a:spcBef>
              </a:pPr>
              <a:r>
                <a:rPr lang="zh-CN" altLang="en-US" sz="2000" b="1" dirty="0">
                  <a:solidFill>
                    <a:schemeClr val="tx1"/>
                  </a:solidFill>
                  <a:latin typeface="方正姚体" pitchFamily="2" charset="-122"/>
                  <a:ea typeface="方正姚体" pitchFamily="2" charset="-122"/>
                </a:rPr>
                <a:t>分析指令</a:t>
              </a:r>
            </a:p>
          </p:txBody>
        </p:sp>
        <p:sp>
          <p:nvSpPr>
            <p:cNvPr id="31758" name="Text Box 24"/>
            <p:cNvSpPr txBox="1">
              <a:spLocks noChangeArrowheads="1"/>
            </p:cNvSpPr>
            <p:nvPr/>
          </p:nvSpPr>
          <p:spPr bwMode="auto">
            <a:xfrm>
              <a:off x="8053430" y="5915582"/>
              <a:ext cx="1857127" cy="555780"/>
            </a:xfrm>
            <a:prstGeom prst="rect">
              <a:avLst/>
            </a:prstGeom>
            <a:solidFill>
              <a:srgbClr val="BBE0E3"/>
            </a:solidFill>
            <a:ln w="9525">
              <a:solidFill>
                <a:schemeClr val="tx1"/>
              </a:solidFill>
              <a:miter lim="800000"/>
              <a:headEnd/>
              <a:tailEnd/>
            </a:ln>
          </p:spPr>
          <p:txBody>
            <a:bodyPr>
              <a:spAutoFit/>
            </a:bodyPr>
            <a:lstStyle/>
            <a:p>
              <a:pPr algn="ctr" defTabSz="914559">
                <a:spcBef>
                  <a:spcPct val="50000"/>
                </a:spcBef>
              </a:pPr>
              <a:r>
                <a:rPr lang="zh-CN" altLang="en-US" sz="2000" b="1" dirty="0">
                  <a:solidFill>
                    <a:schemeClr val="tx1"/>
                  </a:solidFill>
                  <a:latin typeface="方正姚体" pitchFamily="2" charset="-122"/>
                  <a:ea typeface="方正姚体" pitchFamily="2" charset="-122"/>
                </a:rPr>
                <a:t>执行指令</a:t>
              </a:r>
            </a:p>
          </p:txBody>
        </p:sp>
        <p:sp>
          <p:nvSpPr>
            <p:cNvPr id="31759" name="Line 25"/>
            <p:cNvSpPr>
              <a:spLocks noChangeShapeType="1"/>
            </p:cNvSpPr>
            <p:nvPr/>
          </p:nvSpPr>
          <p:spPr bwMode="auto">
            <a:xfrm>
              <a:off x="8981994" y="3295492"/>
              <a:ext cx="0" cy="402863"/>
            </a:xfrm>
            <a:prstGeom prst="line">
              <a:avLst/>
            </a:prstGeom>
            <a:noFill/>
            <a:ln w="31750">
              <a:solidFill>
                <a:schemeClr val="tx1"/>
              </a:solidFill>
              <a:round/>
              <a:headEnd/>
              <a:tailEnd type="triangle" w="med" len="med"/>
            </a:ln>
          </p:spPr>
          <p:txBody>
            <a:bodyPr/>
            <a:lstStyle/>
            <a:p>
              <a:endParaRPr lang="zh-CN" altLang="en-US" sz="2000" b="1">
                <a:latin typeface="方正姚体" pitchFamily="2" charset="-122"/>
                <a:ea typeface="方正姚体" pitchFamily="2" charset="-122"/>
              </a:endParaRPr>
            </a:p>
          </p:txBody>
        </p:sp>
        <p:sp>
          <p:nvSpPr>
            <p:cNvPr id="31760" name="Line 26"/>
            <p:cNvSpPr>
              <a:spLocks noChangeShapeType="1"/>
            </p:cNvSpPr>
            <p:nvPr/>
          </p:nvSpPr>
          <p:spPr bwMode="auto">
            <a:xfrm>
              <a:off x="8981994" y="4302650"/>
              <a:ext cx="0" cy="402863"/>
            </a:xfrm>
            <a:prstGeom prst="line">
              <a:avLst/>
            </a:prstGeom>
            <a:noFill/>
            <a:ln w="31750">
              <a:solidFill>
                <a:schemeClr val="tx1"/>
              </a:solidFill>
              <a:round/>
              <a:headEnd/>
              <a:tailEnd type="triangle" w="med" len="med"/>
            </a:ln>
          </p:spPr>
          <p:txBody>
            <a:bodyPr/>
            <a:lstStyle/>
            <a:p>
              <a:endParaRPr lang="zh-CN" altLang="en-US" sz="2000" b="1">
                <a:latin typeface="方正姚体" pitchFamily="2" charset="-122"/>
                <a:ea typeface="方正姚体" pitchFamily="2" charset="-122"/>
              </a:endParaRPr>
            </a:p>
          </p:txBody>
        </p:sp>
        <p:sp>
          <p:nvSpPr>
            <p:cNvPr id="31761" name="Line 27"/>
            <p:cNvSpPr>
              <a:spLocks noChangeShapeType="1"/>
            </p:cNvSpPr>
            <p:nvPr/>
          </p:nvSpPr>
          <p:spPr bwMode="auto">
            <a:xfrm>
              <a:off x="8981992" y="5506874"/>
              <a:ext cx="0" cy="402863"/>
            </a:xfrm>
            <a:prstGeom prst="line">
              <a:avLst/>
            </a:prstGeom>
            <a:noFill/>
            <a:ln w="31750">
              <a:solidFill>
                <a:schemeClr val="tx1"/>
              </a:solidFill>
              <a:round/>
              <a:headEnd/>
              <a:tailEnd type="triangle" w="med" len="med"/>
            </a:ln>
          </p:spPr>
          <p:txBody>
            <a:bodyPr/>
            <a:lstStyle/>
            <a:p>
              <a:endParaRPr lang="zh-CN" altLang="en-US" sz="2000" b="1">
                <a:latin typeface="方正姚体" pitchFamily="2" charset="-122"/>
                <a:ea typeface="方正姚体" pitchFamily="2" charset="-122"/>
              </a:endParaRPr>
            </a:p>
          </p:txBody>
        </p:sp>
        <p:sp>
          <p:nvSpPr>
            <p:cNvPr id="31762" name="Line 28"/>
            <p:cNvSpPr>
              <a:spLocks noChangeShapeType="1"/>
            </p:cNvSpPr>
            <p:nvPr/>
          </p:nvSpPr>
          <p:spPr bwMode="auto">
            <a:xfrm>
              <a:off x="8966229" y="6519877"/>
              <a:ext cx="0" cy="402863"/>
            </a:xfrm>
            <a:prstGeom prst="line">
              <a:avLst/>
            </a:prstGeom>
            <a:noFill/>
            <a:ln w="31750">
              <a:solidFill>
                <a:schemeClr val="tx1"/>
              </a:solidFill>
              <a:round/>
              <a:headEnd/>
              <a:tailEnd/>
            </a:ln>
          </p:spPr>
          <p:txBody>
            <a:bodyPr/>
            <a:lstStyle/>
            <a:p>
              <a:endParaRPr lang="zh-CN" altLang="en-US" sz="2000" b="1">
                <a:latin typeface="方正姚体" pitchFamily="2" charset="-122"/>
                <a:ea typeface="方正姚体" pitchFamily="2" charset="-122"/>
              </a:endParaRPr>
            </a:p>
          </p:txBody>
        </p:sp>
        <p:sp>
          <p:nvSpPr>
            <p:cNvPr id="31763" name="Line 29"/>
            <p:cNvSpPr>
              <a:spLocks noChangeShapeType="1"/>
            </p:cNvSpPr>
            <p:nvPr/>
          </p:nvSpPr>
          <p:spPr bwMode="auto">
            <a:xfrm flipH="1" flipV="1">
              <a:off x="7286868" y="6922738"/>
              <a:ext cx="1695124" cy="1"/>
            </a:xfrm>
            <a:prstGeom prst="line">
              <a:avLst/>
            </a:prstGeom>
            <a:noFill/>
            <a:ln w="31750">
              <a:solidFill>
                <a:schemeClr val="tx1"/>
              </a:solidFill>
              <a:round/>
              <a:headEnd/>
              <a:tailEnd/>
            </a:ln>
          </p:spPr>
          <p:txBody>
            <a:bodyPr/>
            <a:lstStyle/>
            <a:p>
              <a:endParaRPr lang="zh-CN" altLang="en-US" sz="2000" b="1">
                <a:latin typeface="方正姚体" pitchFamily="2" charset="-122"/>
                <a:ea typeface="方正姚体" pitchFamily="2" charset="-122"/>
              </a:endParaRPr>
            </a:p>
          </p:txBody>
        </p:sp>
        <p:sp>
          <p:nvSpPr>
            <p:cNvPr id="31764" name="Line 30"/>
            <p:cNvSpPr>
              <a:spLocks noChangeShapeType="1"/>
            </p:cNvSpPr>
            <p:nvPr/>
          </p:nvSpPr>
          <p:spPr bwMode="auto">
            <a:xfrm flipV="1">
              <a:off x="7302633" y="2556415"/>
              <a:ext cx="13160" cy="4366325"/>
            </a:xfrm>
            <a:prstGeom prst="line">
              <a:avLst/>
            </a:prstGeom>
            <a:noFill/>
            <a:ln w="31750">
              <a:solidFill>
                <a:schemeClr val="tx1"/>
              </a:solidFill>
              <a:round/>
              <a:headEnd/>
              <a:tailEnd/>
            </a:ln>
          </p:spPr>
          <p:txBody>
            <a:bodyPr/>
            <a:lstStyle/>
            <a:p>
              <a:endParaRPr lang="zh-CN" altLang="en-US" sz="2000" b="1">
                <a:latin typeface="方正姚体" pitchFamily="2" charset="-122"/>
                <a:ea typeface="方正姚体" pitchFamily="2" charset="-122"/>
              </a:endParaRPr>
            </a:p>
          </p:txBody>
        </p:sp>
        <p:sp>
          <p:nvSpPr>
            <p:cNvPr id="31765" name="Line 31"/>
            <p:cNvSpPr>
              <a:spLocks noChangeShapeType="1"/>
            </p:cNvSpPr>
            <p:nvPr/>
          </p:nvSpPr>
          <p:spPr bwMode="auto">
            <a:xfrm flipH="1">
              <a:off x="7300028" y="2556415"/>
              <a:ext cx="1681965" cy="2754"/>
            </a:xfrm>
            <a:prstGeom prst="line">
              <a:avLst/>
            </a:prstGeom>
            <a:noFill/>
            <a:ln w="31750">
              <a:solidFill>
                <a:schemeClr val="tx1"/>
              </a:solidFill>
              <a:round/>
              <a:headEnd type="stealth" w="med" len="med"/>
              <a:tailEnd/>
            </a:ln>
          </p:spPr>
          <p:txBody>
            <a:bodyPr/>
            <a:lstStyle/>
            <a:p>
              <a:endParaRPr lang="zh-CN" altLang="en-US" sz="2000" b="1">
                <a:latin typeface="方正姚体" pitchFamily="2" charset="-122"/>
                <a:ea typeface="方正姚体" pitchFamily="2" charset="-122"/>
              </a:endParaRPr>
            </a:p>
          </p:txBody>
        </p:sp>
        <p:sp>
          <p:nvSpPr>
            <p:cNvPr id="31766" name="Line 32"/>
            <p:cNvSpPr>
              <a:spLocks noChangeShapeType="1"/>
            </p:cNvSpPr>
            <p:nvPr/>
          </p:nvSpPr>
          <p:spPr bwMode="auto">
            <a:xfrm>
              <a:off x="10441374" y="5108376"/>
              <a:ext cx="530816" cy="0"/>
            </a:xfrm>
            <a:prstGeom prst="line">
              <a:avLst/>
            </a:prstGeom>
            <a:noFill/>
            <a:ln w="31750">
              <a:solidFill>
                <a:schemeClr val="tx1"/>
              </a:solidFill>
              <a:round/>
              <a:headEnd/>
              <a:tailEnd type="triangle" w="med" len="med"/>
            </a:ln>
          </p:spPr>
          <p:txBody>
            <a:bodyPr/>
            <a:lstStyle/>
            <a:p>
              <a:endParaRPr lang="zh-CN" altLang="en-US" sz="2000" b="1">
                <a:latin typeface="方正姚体" pitchFamily="2" charset="-122"/>
                <a:ea typeface="方正姚体" pitchFamily="2" charset="-122"/>
              </a:endParaRPr>
            </a:p>
          </p:txBody>
        </p:sp>
        <p:sp>
          <p:nvSpPr>
            <p:cNvPr id="31767" name="Oval 4"/>
            <p:cNvSpPr>
              <a:spLocks noChangeArrowheads="1"/>
            </p:cNvSpPr>
            <p:nvPr/>
          </p:nvSpPr>
          <p:spPr bwMode="auto">
            <a:xfrm>
              <a:off x="8388692" y="1265748"/>
              <a:ext cx="1155074" cy="1134566"/>
            </a:xfrm>
            <a:prstGeom prst="ellipse">
              <a:avLst/>
            </a:prstGeom>
            <a:solidFill>
              <a:srgbClr val="BBE0E3"/>
            </a:solidFill>
            <a:ln w="9525" algn="ctr">
              <a:solidFill>
                <a:schemeClr val="tx1"/>
              </a:solidFill>
              <a:round/>
              <a:headEnd/>
              <a:tailEnd/>
            </a:ln>
          </p:spPr>
          <p:txBody>
            <a:bodyPr lIns="0" tIns="0" rIns="0" bIns="0" anchor="ctr"/>
            <a:lstStyle/>
            <a:p>
              <a:pPr algn="ctr" defTabSz="914559"/>
              <a:r>
                <a:rPr lang="zh-CN" altLang="en-US" sz="2000" b="1" dirty="0">
                  <a:solidFill>
                    <a:schemeClr val="tx1"/>
                  </a:solidFill>
                  <a:latin typeface="方正姚体" pitchFamily="2" charset="-122"/>
                  <a:ea typeface="方正姚体" pitchFamily="2" charset="-122"/>
                </a:rPr>
                <a:t>开始</a:t>
              </a:r>
              <a:endParaRPr lang="en-US" sz="2000" b="1" dirty="0">
                <a:solidFill>
                  <a:schemeClr val="tx1"/>
                </a:solidFill>
                <a:latin typeface="方正姚体" pitchFamily="2" charset="-122"/>
                <a:ea typeface="方正姚体" pitchFamily="2" charset="-122"/>
              </a:endParaRPr>
            </a:p>
          </p:txBody>
        </p:sp>
        <p:sp>
          <p:nvSpPr>
            <p:cNvPr id="31768" name="Oval 36"/>
            <p:cNvSpPr>
              <a:spLocks noChangeArrowheads="1"/>
            </p:cNvSpPr>
            <p:nvPr/>
          </p:nvSpPr>
          <p:spPr bwMode="auto">
            <a:xfrm>
              <a:off x="10985034" y="4567932"/>
              <a:ext cx="1155074" cy="1134566"/>
            </a:xfrm>
            <a:prstGeom prst="ellipse">
              <a:avLst/>
            </a:prstGeom>
            <a:solidFill>
              <a:srgbClr val="BBE0E3"/>
            </a:solidFill>
            <a:ln w="9525" algn="ctr">
              <a:solidFill>
                <a:schemeClr val="tx1"/>
              </a:solidFill>
              <a:round/>
              <a:headEnd/>
              <a:tailEnd/>
            </a:ln>
          </p:spPr>
          <p:txBody>
            <a:bodyPr lIns="0" tIns="0" rIns="0" bIns="0" anchor="ctr"/>
            <a:lstStyle/>
            <a:p>
              <a:pPr algn="ctr" defTabSz="914559"/>
              <a:r>
                <a:rPr lang="zh-CN" altLang="en-US" sz="2000" b="1" dirty="0">
                  <a:solidFill>
                    <a:schemeClr val="tx1"/>
                  </a:solidFill>
                  <a:latin typeface="方正姚体" pitchFamily="2" charset="-122"/>
                  <a:ea typeface="方正姚体" pitchFamily="2" charset="-122"/>
                </a:rPr>
                <a:t>结束</a:t>
              </a:r>
              <a:endParaRPr lang="en-US" sz="2000" b="1" dirty="0">
                <a:solidFill>
                  <a:schemeClr val="tx1"/>
                </a:solidFill>
                <a:latin typeface="方正姚体" pitchFamily="2" charset="-122"/>
                <a:ea typeface="方正姚体" pitchFamily="2" charset="-122"/>
              </a:endParaRPr>
            </a:p>
          </p:txBody>
        </p:sp>
      </p:grpSp>
      <p:sp>
        <p:nvSpPr>
          <p:cNvPr id="52" name="Rounded Rectangle 51"/>
          <p:cNvSpPr>
            <a:spLocks noChangeArrowheads="1"/>
          </p:cNvSpPr>
          <p:nvPr/>
        </p:nvSpPr>
        <p:spPr bwMode="auto">
          <a:xfrm>
            <a:off x="4746171" y="5572078"/>
            <a:ext cx="4098472" cy="1241298"/>
          </a:xfrm>
          <a:prstGeom prst="roundRect">
            <a:avLst>
              <a:gd name="adj" fmla="val 16667"/>
            </a:avLst>
          </a:prstGeom>
          <a:solidFill>
            <a:schemeClr val="accent4">
              <a:lumMod val="20000"/>
              <a:lumOff val="80000"/>
            </a:schemeClr>
          </a:solidFill>
          <a:ln w="9525" algn="ctr">
            <a:solidFill>
              <a:schemeClr val="tx1"/>
            </a:solidFill>
            <a:round/>
            <a:headEnd/>
            <a:tailEnd/>
          </a:ln>
        </p:spPr>
        <p:txBody>
          <a:bodyPr lIns="64008" tIns="32004" rIns="64008" bIns="32004"/>
          <a:lstStyle/>
          <a:p>
            <a:pPr algn="just" eaLnBrk="1" hangingPunct="1">
              <a:defRPr/>
            </a:pPr>
            <a:r>
              <a:rPr lang="zh-CN" altLang="en-US" sz="2400" b="1">
                <a:solidFill>
                  <a:schemeClr val="accent6">
                    <a:lumMod val="50000"/>
                  </a:schemeClr>
                </a:solidFill>
                <a:latin typeface="楷体_GB2312" pitchFamily="49" charset="-122"/>
                <a:ea typeface="楷体_GB2312" pitchFamily="49" charset="-122"/>
              </a:rPr>
              <a:t>程序的执行过程：</a:t>
            </a:r>
            <a:endParaRPr lang="en-US" altLang="zh-CN" sz="2400" b="1">
              <a:solidFill>
                <a:schemeClr val="accent6">
                  <a:lumMod val="50000"/>
                </a:schemeClr>
              </a:solidFill>
              <a:latin typeface="楷体_GB2312" pitchFamily="49" charset="-122"/>
              <a:ea typeface="楷体_GB2312" pitchFamily="49" charset="-122"/>
            </a:endParaRPr>
          </a:p>
          <a:p>
            <a:pPr algn="just" eaLnBrk="1" hangingPunct="1">
              <a:defRPr/>
            </a:pPr>
            <a:r>
              <a:rPr lang="zh-CN" altLang="en-US" sz="2400" b="1">
                <a:solidFill>
                  <a:schemeClr val="accent6">
                    <a:lumMod val="50000"/>
                  </a:schemeClr>
                </a:solidFill>
                <a:latin typeface="楷体_GB2312" pitchFamily="49" charset="-122"/>
                <a:ea typeface="楷体_GB2312" pitchFamily="49" charset="-122"/>
              </a:rPr>
              <a:t>按照程序设定的次序依次执行指令，直到遇到结束指令</a:t>
            </a:r>
          </a:p>
        </p:txBody>
      </p:sp>
      <p:sp>
        <p:nvSpPr>
          <p:cNvPr id="10" name="Oval Callout 9"/>
          <p:cNvSpPr>
            <a:spLocks noChangeArrowheads="1"/>
          </p:cNvSpPr>
          <p:nvPr/>
        </p:nvSpPr>
        <p:spPr bwMode="auto">
          <a:xfrm>
            <a:off x="224246" y="2339674"/>
            <a:ext cx="4146369" cy="1377358"/>
          </a:xfrm>
          <a:prstGeom prst="wedgeEllipseCallout">
            <a:avLst>
              <a:gd name="adj1" fmla="val 98103"/>
              <a:gd name="adj2" fmla="val -131032"/>
            </a:avLst>
          </a:prstGeom>
          <a:solidFill>
            <a:schemeClr val="accent3">
              <a:lumMod val="50000"/>
            </a:schemeClr>
          </a:solidFill>
          <a:ln w="9525" algn="ctr">
            <a:solidFill>
              <a:schemeClr val="tx1"/>
            </a:solidFill>
            <a:round/>
            <a:headEnd/>
            <a:tailEnd/>
          </a:ln>
        </p:spPr>
        <p:txBody>
          <a:bodyPr lIns="64008" tIns="32004" rIns="64008" bIns="32004"/>
          <a:lstStyle/>
          <a:p>
            <a:pPr algn="ctr" eaLnBrk="1" hangingPunct="1">
              <a:defRPr/>
            </a:pPr>
            <a:r>
              <a:rPr lang="zh-CN" altLang="en-US" sz="3800" dirty="0">
                <a:solidFill>
                  <a:srgbClr val="FFFF00"/>
                </a:solidFill>
                <a:latin typeface="华文新魏" pitchFamily="2" charset="-122"/>
                <a:ea typeface="华文新魏" pitchFamily="2" charset="-122"/>
              </a:rPr>
              <a:t>什么是程序？</a:t>
            </a:r>
            <a:endParaRPr lang="en-US" altLang="zh-CN" sz="3800" dirty="0">
              <a:solidFill>
                <a:srgbClr val="FFFF00"/>
              </a:solidFill>
              <a:latin typeface="华文新魏" pitchFamily="2" charset="-122"/>
              <a:ea typeface="华文新魏" pitchFamily="2" charset="-122"/>
            </a:endParaRPr>
          </a:p>
        </p:txBody>
      </p:sp>
      <p:sp>
        <p:nvSpPr>
          <p:cNvPr id="53" name="Oval Callout 52"/>
          <p:cNvSpPr>
            <a:spLocks noChangeArrowheads="1"/>
          </p:cNvSpPr>
          <p:nvPr/>
        </p:nvSpPr>
        <p:spPr bwMode="auto">
          <a:xfrm>
            <a:off x="4635137" y="2501980"/>
            <a:ext cx="4512129" cy="1143044"/>
          </a:xfrm>
          <a:prstGeom prst="wedgeEllipseCallout">
            <a:avLst>
              <a:gd name="adj1" fmla="val -25457"/>
              <a:gd name="adj2" fmla="val -163788"/>
            </a:avLst>
          </a:prstGeom>
          <a:solidFill>
            <a:schemeClr val="accent3">
              <a:lumMod val="50000"/>
            </a:schemeClr>
          </a:solidFill>
          <a:ln w="9525" algn="ctr">
            <a:solidFill>
              <a:schemeClr val="tx1"/>
            </a:solidFill>
            <a:round/>
            <a:headEnd/>
            <a:tailEnd/>
          </a:ln>
        </p:spPr>
        <p:txBody>
          <a:bodyPr lIns="64008" tIns="32004" rIns="64008" bIns="32004"/>
          <a:lstStyle/>
          <a:p>
            <a:pPr algn="ctr" eaLnBrk="1" hangingPunct="1">
              <a:defRPr/>
            </a:pPr>
            <a:r>
              <a:rPr lang="zh-CN" altLang="en-US" sz="3800" dirty="0">
                <a:solidFill>
                  <a:srgbClr val="FFFF00"/>
                </a:solidFill>
                <a:latin typeface="华文新魏" pitchFamily="2" charset="-122"/>
                <a:ea typeface="华文新魏" pitchFamily="2" charset="-122"/>
              </a:rPr>
              <a:t>程序如何执行？</a:t>
            </a:r>
            <a:endParaRPr lang="en-US" sz="3800" dirty="0">
              <a:solidFill>
                <a:srgbClr val="FFFF00"/>
              </a:solidFill>
              <a:latin typeface="华文新魏" pitchFamily="2" charset="-122"/>
              <a:ea typeface="华文新魏" pitchFamily="2" charset="-122"/>
            </a:endParaRPr>
          </a:p>
        </p:txBody>
      </p:sp>
      <p:sp>
        <p:nvSpPr>
          <p:cNvPr id="55"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51" name="TextBox 50"/>
          <p:cNvSpPr txBox="1"/>
          <p:nvPr/>
        </p:nvSpPr>
        <p:spPr>
          <a:xfrm>
            <a:off x="7164288" y="3789040"/>
            <a:ext cx="360040" cy="461665"/>
          </a:xfrm>
          <a:prstGeom prst="rect">
            <a:avLst/>
          </a:prstGeom>
          <a:noFill/>
        </p:spPr>
        <p:txBody>
          <a:bodyPr wrap="square" rtlCol="0">
            <a:spAutoFit/>
          </a:bodyPr>
          <a:lstStyle/>
          <a:p>
            <a:r>
              <a:rPr lang="en-US" altLang="zh-CN" sz="2400" b="1" dirty="0" smtClean="0"/>
              <a:t>Y</a:t>
            </a:r>
            <a:endParaRPr lang="zh-CN" altLang="en-US" sz="2400" b="1" dirty="0"/>
          </a:p>
        </p:txBody>
      </p:sp>
      <p:sp>
        <p:nvSpPr>
          <p:cNvPr id="54" name="TextBox 53"/>
          <p:cNvSpPr txBox="1"/>
          <p:nvPr/>
        </p:nvSpPr>
        <p:spPr>
          <a:xfrm>
            <a:off x="6156176" y="4365104"/>
            <a:ext cx="360040" cy="461665"/>
          </a:xfrm>
          <a:prstGeom prst="rect">
            <a:avLst/>
          </a:prstGeom>
          <a:noFill/>
        </p:spPr>
        <p:txBody>
          <a:bodyPr wrap="square" rtlCol="0">
            <a:spAutoFit/>
          </a:bodyPr>
          <a:lstStyle/>
          <a:p>
            <a:r>
              <a:rPr lang="en-US" altLang="zh-CN" sz="2400" b="1" dirty="0" smtClean="0"/>
              <a:t>N</a:t>
            </a:r>
            <a:endParaRPr lang="zh-CN" altLang="en-US" sz="24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iterate type="lt">
                                    <p:tmAbs val="100"/>
                                  </p:iterate>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nodeType="afterGroup">
                            <p:stCondLst>
                              <p:cond delay="500"/>
                            </p:stCondLst>
                            <p:childTnLst>
                              <p:par>
                                <p:cTn id="13" presetID="22" presetClass="entr" presetSubtype="1" fill="hold" grpId="0" nodeType="after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53"/>
                                        </p:tgtEl>
                                        <p:attrNameLst>
                                          <p:attrName>style.visibility</p:attrName>
                                        </p:attrNameLst>
                                      </p:cBhvr>
                                      <p:to>
                                        <p:strVal val="hidden"/>
                                      </p:to>
                                    </p:set>
                                  </p:childTnLst>
                                </p:cTn>
                              </p:par>
                              <p:par>
                                <p:cTn id="22" presetID="22"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animBg="1"/>
      <p:bldP spid="10" grpId="0" animBg="1"/>
      <p:bldP spid="10" grpId="1" animBg="1"/>
      <p:bldP spid="53" grpId="0" animBg="1"/>
      <p:bldP spid="53"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3" cstate="print"/>
          <a:srcRect/>
          <a:stretch>
            <a:fillRect/>
          </a:stretch>
        </p:blipFill>
        <p:spPr bwMode="auto">
          <a:xfrm>
            <a:off x="2787832" y="1345312"/>
            <a:ext cx="6356168" cy="5036058"/>
          </a:xfrm>
          <a:prstGeom prst="rect">
            <a:avLst/>
          </a:prstGeom>
          <a:noFill/>
          <a:ln w="9525">
            <a:noFill/>
            <a:miter lim="800000"/>
            <a:headEnd/>
            <a:tailEnd/>
          </a:ln>
        </p:spPr>
      </p:pic>
      <p:sp>
        <p:nvSpPr>
          <p:cNvPr id="3" name="Rounded Rectangular Callout 2"/>
          <p:cNvSpPr>
            <a:spLocks noChangeArrowheads="1"/>
          </p:cNvSpPr>
          <p:nvPr/>
        </p:nvSpPr>
        <p:spPr bwMode="auto">
          <a:xfrm>
            <a:off x="226423" y="1417320"/>
            <a:ext cx="2561409" cy="4499991"/>
          </a:xfrm>
          <a:prstGeom prst="wedgeRoundRectCallout">
            <a:avLst>
              <a:gd name="adj1" fmla="val 78324"/>
              <a:gd name="adj2" fmla="val -29667"/>
              <a:gd name="adj3" fmla="val 16667"/>
            </a:avLst>
          </a:prstGeom>
          <a:solidFill>
            <a:schemeClr val="accent4">
              <a:lumMod val="20000"/>
              <a:lumOff val="80000"/>
            </a:schemeClr>
          </a:solidFill>
          <a:ln w="9525" algn="ctr">
            <a:solidFill>
              <a:schemeClr val="tx1"/>
            </a:solidFill>
            <a:round/>
            <a:headEnd/>
            <a:tailEnd/>
          </a:ln>
        </p:spPr>
        <p:txBody>
          <a:bodyPr lIns="64008" tIns="32004" rIns="64008" bIns="32004"/>
          <a:lstStyle/>
          <a:p>
            <a:pPr algn="just">
              <a:spcBef>
                <a:spcPct val="50000"/>
              </a:spcBef>
              <a:defRPr/>
            </a:pPr>
            <a:r>
              <a:rPr lang="zh-CN" altLang="en-US" sz="2800" b="1" dirty="0">
                <a:solidFill>
                  <a:srgbClr val="002060"/>
                </a:solidFill>
                <a:latin typeface="楷体_GB2312" pitchFamily="49" charset="-122"/>
                <a:ea typeface="楷体_GB2312" pitchFamily="49" charset="-122"/>
              </a:rPr>
              <a:t>① </a:t>
            </a:r>
            <a:r>
              <a:rPr lang="zh-CN" altLang="en-US" sz="3800" b="1" dirty="0">
                <a:solidFill>
                  <a:srgbClr val="002060"/>
                </a:solidFill>
                <a:latin typeface="楷体_GB2312" pitchFamily="49" charset="-122"/>
                <a:ea typeface="楷体_GB2312" pitchFamily="49" charset="-122"/>
              </a:rPr>
              <a:t>取指令</a:t>
            </a:r>
            <a:r>
              <a:rPr lang="zh-CN" altLang="en-US" sz="3400" b="1" dirty="0">
                <a:solidFill>
                  <a:srgbClr val="00206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按照程序计数器中的地址，从内存储器中取出指令，并送往指令寄存器。</a:t>
            </a:r>
          </a:p>
        </p:txBody>
      </p:sp>
      <p:cxnSp>
        <p:nvCxnSpPr>
          <p:cNvPr id="5" name="Elbow Connector 4"/>
          <p:cNvCxnSpPr>
            <a:cxnSpLocks noChangeShapeType="1"/>
          </p:cNvCxnSpPr>
          <p:nvPr/>
        </p:nvCxnSpPr>
        <p:spPr bwMode="auto">
          <a:xfrm>
            <a:off x="5609409" y="2184273"/>
            <a:ext cx="937260" cy="725805"/>
          </a:xfrm>
          <a:prstGeom prst="bentConnector3">
            <a:avLst>
              <a:gd name="adj1" fmla="val 31620"/>
            </a:avLst>
          </a:prstGeom>
          <a:noFill/>
          <a:ln w="69850" algn="ctr">
            <a:solidFill>
              <a:srgbClr val="FF0000"/>
            </a:solidFill>
            <a:round/>
            <a:headEnd/>
            <a:tailEnd type="triangle" w="med" len="med"/>
          </a:ln>
        </p:spPr>
      </p:cxnSp>
      <p:cxnSp>
        <p:nvCxnSpPr>
          <p:cNvPr id="9" name="Elbow Connector 8"/>
          <p:cNvCxnSpPr>
            <a:cxnSpLocks noChangeShapeType="1"/>
          </p:cNvCxnSpPr>
          <p:nvPr/>
        </p:nvCxnSpPr>
        <p:spPr bwMode="auto">
          <a:xfrm rot="10800000">
            <a:off x="5757455" y="3014092"/>
            <a:ext cx="2023654" cy="363474"/>
          </a:xfrm>
          <a:prstGeom prst="bentConnector3">
            <a:avLst>
              <a:gd name="adj1" fmla="val 66259"/>
            </a:avLst>
          </a:prstGeom>
          <a:noFill/>
          <a:ln w="57150" algn="ctr">
            <a:solidFill>
              <a:srgbClr val="FF0000"/>
            </a:solidFill>
            <a:round/>
            <a:headEnd/>
            <a:tailEnd type="triangle" w="med" len="med"/>
          </a:ln>
        </p:spPr>
      </p:cxnSp>
      <p:sp>
        <p:nvSpPr>
          <p:cNvPr id="20" name="Rounded Rectangle 19"/>
          <p:cNvSpPr>
            <a:spLocks noChangeArrowheads="1"/>
          </p:cNvSpPr>
          <p:nvPr/>
        </p:nvSpPr>
        <p:spPr bwMode="auto">
          <a:xfrm>
            <a:off x="4209506" y="2711196"/>
            <a:ext cx="1516380" cy="481203"/>
          </a:xfrm>
          <a:prstGeom prst="roundRect">
            <a:avLst>
              <a:gd name="adj" fmla="val 16667"/>
            </a:avLst>
          </a:prstGeom>
          <a:noFill/>
          <a:ln w="60325" algn="ctr">
            <a:solidFill>
              <a:srgbClr val="0000FF"/>
            </a:solidFill>
            <a:round/>
            <a:headEnd/>
            <a:tailEnd/>
          </a:ln>
        </p:spPr>
        <p:txBody>
          <a:bodyPr lIns="64008" tIns="32004" rIns="64008" bIns="32004"/>
          <a:lstStyle/>
          <a:p>
            <a:pPr algn="ctr" defTabSz="914559"/>
            <a:endParaRPr lang="en-US" altLang="zh-CN" dirty="0"/>
          </a:p>
        </p:txBody>
      </p:sp>
      <p:cxnSp>
        <p:nvCxnSpPr>
          <p:cNvPr id="13" name="Straight Connector 12"/>
          <p:cNvCxnSpPr>
            <a:cxnSpLocks noChangeShapeType="1"/>
          </p:cNvCxnSpPr>
          <p:nvPr/>
        </p:nvCxnSpPr>
        <p:spPr bwMode="auto">
          <a:xfrm flipV="1">
            <a:off x="7781109" y="3118105"/>
            <a:ext cx="0" cy="259461"/>
          </a:xfrm>
          <a:prstGeom prst="line">
            <a:avLst/>
          </a:prstGeom>
          <a:noFill/>
          <a:ln w="57150" algn="ctr">
            <a:solidFill>
              <a:srgbClr val="FF0000"/>
            </a:solidFill>
            <a:round/>
            <a:headEnd/>
            <a:tailEnd/>
          </a:ln>
        </p:spPr>
      </p:cxnSp>
      <p:sp>
        <p:nvSpPr>
          <p:cNvPr id="15" name="Rounded Rectangle 14"/>
          <p:cNvSpPr>
            <a:spLocks noChangeArrowheads="1"/>
          </p:cNvSpPr>
          <p:nvPr/>
        </p:nvSpPr>
        <p:spPr bwMode="auto">
          <a:xfrm>
            <a:off x="7237912" y="2807208"/>
            <a:ext cx="1037408" cy="310896"/>
          </a:xfrm>
          <a:prstGeom prst="roundRect">
            <a:avLst>
              <a:gd name="adj" fmla="val 16667"/>
            </a:avLst>
          </a:prstGeom>
          <a:noFill/>
          <a:ln w="60325" algn="ctr">
            <a:solidFill>
              <a:srgbClr val="0000FF"/>
            </a:solidFill>
            <a:round/>
            <a:headEnd/>
            <a:tailEnd/>
          </a:ln>
        </p:spPr>
        <p:txBody>
          <a:bodyPr lIns="64008" tIns="32004" rIns="64008" bIns="32004"/>
          <a:lstStyle/>
          <a:p>
            <a:pPr algn="ctr" defTabSz="914559"/>
            <a:endParaRPr lang="en-US" altLang="zh-CN" dirty="0"/>
          </a:p>
        </p:txBody>
      </p:sp>
      <p:sp>
        <p:nvSpPr>
          <p:cNvPr id="8" name="Rounded Rectangular Callout 7"/>
          <p:cNvSpPr>
            <a:spLocks noChangeArrowheads="1"/>
          </p:cNvSpPr>
          <p:nvPr/>
        </p:nvSpPr>
        <p:spPr bwMode="auto">
          <a:xfrm>
            <a:off x="226423" y="1489330"/>
            <a:ext cx="2667000" cy="4499991"/>
          </a:xfrm>
          <a:prstGeom prst="wedgeRoundRectCallout">
            <a:avLst>
              <a:gd name="adj1" fmla="val 87731"/>
              <a:gd name="adj2" fmla="val -1870"/>
              <a:gd name="adj3" fmla="val 16667"/>
            </a:avLst>
          </a:prstGeom>
          <a:solidFill>
            <a:schemeClr val="accent4">
              <a:lumMod val="20000"/>
              <a:lumOff val="80000"/>
            </a:schemeClr>
          </a:solidFill>
          <a:ln w="9525" algn="ctr">
            <a:solidFill>
              <a:schemeClr val="tx1"/>
            </a:solidFill>
            <a:round/>
            <a:headEnd/>
            <a:tailEnd/>
          </a:ln>
        </p:spPr>
        <p:txBody>
          <a:bodyPr lIns="64008" tIns="32004" rIns="64008" bIns="32004"/>
          <a:lstStyle/>
          <a:p>
            <a:pPr algn="just">
              <a:spcBef>
                <a:spcPct val="50000"/>
              </a:spcBef>
              <a:defRPr/>
            </a:pPr>
            <a:r>
              <a:rPr lang="zh-CN" altLang="en-US" sz="2500" b="1" dirty="0">
                <a:solidFill>
                  <a:srgbClr val="002060"/>
                </a:solidFill>
                <a:latin typeface="楷体_GB2312" pitchFamily="49" charset="-122"/>
                <a:ea typeface="楷体_GB2312" pitchFamily="49" charset="-122"/>
              </a:rPr>
              <a:t>② </a:t>
            </a:r>
            <a:r>
              <a:rPr lang="zh-CN" altLang="en-US" sz="3100" b="1" dirty="0">
                <a:solidFill>
                  <a:srgbClr val="002060"/>
                </a:solidFill>
                <a:latin typeface="楷体_GB2312" pitchFamily="49" charset="-122"/>
                <a:ea typeface="楷体_GB2312" pitchFamily="49" charset="-122"/>
              </a:rPr>
              <a:t>分析指令</a:t>
            </a:r>
            <a:r>
              <a:rPr lang="zh-CN" altLang="en-US" sz="2800" b="1" dirty="0">
                <a:solidFill>
                  <a:srgbClr val="002060"/>
                </a:solidFill>
                <a:latin typeface="楷体_GB2312" pitchFamily="49" charset="-122"/>
                <a:ea typeface="楷体_GB2312" pitchFamily="49" charset="-122"/>
              </a:rPr>
              <a:t> </a:t>
            </a:r>
            <a:r>
              <a:rPr lang="zh-CN" altLang="en-US" sz="2500" b="1" dirty="0">
                <a:latin typeface="楷体_GB2312" pitchFamily="49" charset="-122"/>
                <a:ea typeface="楷体_GB2312" pitchFamily="49" charset="-122"/>
              </a:rPr>
              <a:t>对指令寄存器中存放的指令进行分析，由译码器对操作码进行译码，将指令的操作码转换成相应的控制电位信号</a:t>
            </a:r>
            <a:endParaRPr lang="en-US" altLang="zh-CN" sz="2500" b="1" dirty="0">
              <a:latin typeface="楷体_GB2312" pitchFamily="49" charset="-122"/>
              <a:ea typeface="楷体_GB2312" pitchFamily="49" charset="-122"/>
            </a:endParaRPr>
          </a:p>
          <a:p>
            <a:pPr algn="just">
              <a:spcBef>
                <a:spcPct val="50000"/>
              </a:spcBef>
              <a:defRPr/>
            </a:pPr>
            <a:r>
              <a:rPr lang="zh-CN" altLang="en-US" sz="2500" b="1" dirty="0">
                <a:latin typeface="楷体_GB2312" pitchFamily="49" charset="-122"/>
                <a:ea typeface="楷体_GB2312" pitchFamily="49" charset="-122"/>
              </a:rPr>
              <a:t>由地址码确定操作数地址。</a:t>
            </a:r>
          </a:p>
        </p:txBody>
      </p:sp>
      <p:cxnSp>
        <p:nvCxnSpPr>
          <p:cNvPr id="17" name="Straight Arrow Connector 16"/>
          <p:cNvCxnSpPr>
            <a:cxnSpLocks noChangeShapeType="1"/>
          </p:cNvCxnSpPr>
          <p:nvPr/>
        </p:nvCxnSpPr>
        <p:spPr bwMode="auto">
          <a:xfrm>
            <a:off x="4620986" y="3195828"/>
            <a:ext cx="0" cy="388620"/>
          </a:xfrm>
          <a:prstGeom prst="straightConnector1">
            <a:avLst/>
          </a:prstGeom>
          <a:noFill/>
          <a:ln w="57150" algn="ctr">
            <a:solidFill>
              <a:srgbClr val="FF0000"/>
            </a:solidFill>
            <a:round/>
            <a:headEnd/>
            <a:tailEnd type="triangle" w="med" len="med"/>
          </a:ln>
        </p:spPr>
      </p:cxnSp>
      <p:sp>
        <p:nvSpPr>
          <p:cNvPr id="18" name="Rounded Rectangle 17"/>
          <p:cNvSpPr>
            <a:spLocks noChangeArrowheads="1"/>
          </p:cNvSpPr>
          <p:nvPr/>
        </p:nvSpPr>
        <p:spPr bwMode="auto">
          <a:xfrm>
            <a:off x="4077789" y="3584448"/>
            <a:ext cx="1146266" cy="435483"/>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dirty="0"/>
          </a:p>
        </p:txBody>
      </p:sp>
      <p:cxnSp>
        <p:nvCxnSpPr>
          <p:cNvPr id="24" name="Straight Arrow Connector 23"/>
          <p:cNvCxnSpPr>
            <a:cxnSpLocks noChangeShapeType="1"/>
          </p:cNvCxnSpPr>
          <p:nvPr/>
        </p:nvCxnSpPr>
        <p:spPr bwMode="auto">
          <a:xfrm>
            <a:off x="4620986" y="4019932"/>
            <a:ext cx="0" cy="248031"/>
          </a:xfrm>
          <a:prstGeom prst="straightConnector1">
            <a:avLst/>
          </a:prstGeom>
          <a:noFill/>
          <a:ln w="57150" algn="ctr">
            <a:solidFill>
              <a:srgbClr val="FF0000"/>
            </a:solidFill>
            <a:round/>
            <a:headEnd/>
            <a:tailEnd type="triangle" w="med" len="med"/>
          </a:ln>
        </p:spPr>
      </p:cxnSp>
      <p:sp>
        <p:nvSpPr>
          <p:cNvPr id="26" name="Rounded Rectangle 25"/>
          <p:cNvSpPr>
            <a:spLocks noChangeArrowheads="1"/>
          </p:cNvSpPr>
          <p:nvPr/>
        </p:nvSpPr>
        <p:spPr bwMode="auto">
          <a:xfrm>
            <a:off x="3831772" y="4267962"/>
            <a:ext cx="1362891" cy="435483"/>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dirty="0"/>
          </a:p>
        </p:txBody>
      </p:sp>
      <p:cxnSp>
        <p:nvCxnSpPr>
          <p:cNvPr id="22" name="Elbow Connector 21"/>
          <p:cNvCxnSpPr>
            <a:cxnSpLocks noChangeShapeType="1"/>
          </p:cNvCxnSpPr>
          <p:nvPr/>
        </p:nvCxnSpPr>
        <p:spPr bwMode="auto">
          <a:xfrm>
            <a:off x="5401492" y="3802762"/>
            <a:ext cx="1244237" cy="997839"/>
          </a:xfrm>
          <a:prstGeom prst="bentConnector3">
            <a:avLst>
              <a:gd name="adj1" fmla="val 56296"/>
            </a:avLst>
          </a:prstGeom>
          <a:noFill/>
          <a:ln w="57150" algn="ctr">
            <a:solidFill>
              <a:srgbClr val="FF0000"/>
            </a:solidFill>
            <a:round/>
            <a:headEnd/>
            <a:tailEnd type="triangle" w="med" len="med"/>
          </a:ln>
        </p:spPr>
      </p:cxnSp>
      <p:cxnSp>
        <p:nvCxnSpPr>
          <p:cNvPr id="29" name="Straight Connector 28"/>
          <p:cNvCxnSpPr>
            <a:cxnSpLocks noChangeShapeType="1"/>
          </p:cNvCxnSpPr>
          <p:nvPr/>
        </p:nvCxnSpPr>
        <p:spPr bwMode="auto">
          <a:xfrm flipV="1">
            <a:off x="5379720" y="3195829"/>
            <a:ext cx="0" cy="606933"/>
          </a:xfrm>
          <a:prstGeom prst="line">
            <a:avLst/>
          </a:prstGeom>
          <a:noFill/>
          <a:ln w="57150" algn="ctr">
            <a:solidFill>
              <a:srgbClr val="FF0000"/>
            </a:solidFill>
            <a:round/>
            <a:headEnd/>
            <a:tailEnd/>
          </a:ln>
        </p:spPr>
      </p:cxnSp>
      <p:sp>
        <p:nvSpPr>
          <p:cNvPr id="36" name="Rounded Rectangular Callout 35"/>
          <p:cNvSpPr>
            <a:spLocks noChangeArrowheads="1"/>
          </p:cNvSpPr>
          <p:nvPr/>
        </p:nvSpPr>
        <p:spPr bwMode="auto">
          <a:xfrm>
            <a:off x="207918" y="1409320"/>
            <a:ext cx="2665911" cy="4499991"/>
          </a:xfrm>
          <a:prstGeom prst="wedgeRoundRectCallout">
            <a:avLst>
              <a:gd name="adj1" fmla="val 68917"/>
              <a:gd name="adj2" fmla="val 46042"/>
              <a:gd name="adj3" fmla="val 16667"/>
            </a:avLst>
          </a:prstGeom>
          <a:solidFill>
            <a:schemeClr val="accent4">
              <a:lumMod val="20000"/>
              <a:lumOff val="80000"/>
            </a:schemeClr>
          </a:solidFill>
          <a:ln w="9525" algn="ctr">
            <a:solidFill>
              <a:schemeClr val="tx1"/>
            </a:solidFill>
            <a:round/>
            <a:headEnd/>
            <a:tailEnd/>
          </a:ln>
        </p:spPr>
        <p:txBody>
          <a:bodyPr lIns="64008" tIns="32004" rIns="64008" bIns="32004"/>
          <a:lstStyle/>
          <a:p>
            <a:pPr algn="just">
              <a:spcBef>
                <a:spcPct val="50000"/>
              </a:spcBef>
              <a:defRPr/>
            </a:pPr>
            <a:r>
              <a:rPr lang="zh-CN" altLang="en-US" sz="2500" b="1" dirty="0">
                <a:solidFill>
                  <a:srgbClr val="002060"/>
                </a:solidFill>
                <a:latin typeface="楷体_GB2312" pitchFamily="49" charset="-122"/>
                <a:ea typeface="楷体_GB2312" pitchFamily="49" charset="-122"/>
              </a:rPr>
              <a:t>③ </a:t>
            </a:r>
            <a:r>
              <a:rPr lang="zh-CN" altLang="en-US" sz="3100" b="1" dirty="0">
                <a:solidFill>
                  <a:srgbClr val="002060"/>
                </a:solidFill>
                <a:latin typeface="楷体_GB2312" pitchFamily="49" charset="-122"/>
                <a:ea typeface="楷体_GB2312" pitchFamily="49" charset="-122"/>
              </a:rPr>
              <a:t>执行指令</a:t>
            </a:r>
            <a:r>
              <a:rPr lang="zh-CN" altLang="en-US" sz="2800" b="1" dirty="0">
                <a:solidFill>
                  <a:srgbClr val="002060"/>
                </a:solidFill>
                <a:latin typeface="楷体_GB2312" pitchFamily="49" charset="-122"/>
                <a:ea typeface="楷体_GB2312" pitchFamily="49" charset="-122"/>
              </a:rPr>
              <a:t> </a:t>
            </a:r>
            <a:r>
              <a:rPr lang="zh-CN" altLang="en-US" sz="2500" b="1" dirty="0">
                <a:latin typeface="楷体_GB2312" pitchFamily="49" charset="-122"/>
                <a:ea typeface="楷体_GB2312" pitchFamily="49" charset="-122"/>
              </a:rPr>
              <a:t>由操作控制线路发出完成该操作所需要的一系列控制信息，去完成该指令所要求的操作。</a:t>
            </a:r>
            <a:endParaRPr lang="en-US" altLang="zh-CN" sz="2500" b="1" dirty="0">
              <a:latin typeface="楷体_GB2312" pitchFamily="49" charset="-122"/>
              <a:ea typeface="楷体_GB2312" pitchFamily="49" charset="-122"/>
            </a:endParaRPr>
          </a:p>
          <a:p>
            <a:pPr algn="just">
              <a:spcBef>
                <a:spcPct val="50000"/>
              </a:spcBef>
              <a:defRPr/>
            </a:pPr>
            <a:r>
              <a:rPr lang="zh-CN" altLang="en-US" sz="2500" b="1" dirty="0">
                <a:latin typeface="楷体_GB2312" pitchFamily="49" charset="-122"/>
                <a:ea typeface="楷体_GB2312" pitchFamily="49" charset="-122"/>
              </a:rPr>
              <a:t>如：加法指令</a:t>
            </a:r>
            <a:endParaRPr lang="en-US" altLang="zh-CN" sz="2500" b="1" dirty="0">
              <a:latin typeface="楷体_GB2312" pitchFamily="49" charset="-122"/>
              <a:ea typeface="楷体_GB2312" pitchFamily="49" charset="-122"/>
            </a:endParaRPr>
          </a:p>
          <a:p>
            <a:pPr algn="just">
              <a:spcBef>
                <a:spcPct val="50000"/>
              </a:spcBef>
              <a:defRPr/>
            </a:pPr>
            <a:endParaRPr lang="zh-CN" altLang="en-US" sz="2500" b="1" dirty="0">
              <a:latin typeface="楷体_GB2312" pitchFamily="49" charset="-122"/>
              <a:ea typeface="楷体_GB2312" pitchFamily="49" charset="-122"/>
            </a:endParaRPr>
          </a:p>
        </p:txBody>
      </p:sp>
      <p:cxnSp>
        <p:nvCxnSpPr>
          <p:cNvPr id="33" name="Straight Arrow Connector 32"/>
          <p:cNvCxnSpPr>
            <a:cxnSpLocks noChangeShapeType="1"/>
            <a:stCxn id="26" idx="2"/>
          </p:cNvCxnSpPr>
          <p:nvPr/>
        </p:nvCxnSpPr>
        <p:spPr bwMode="auto">
          <a:xfrm flipH="1">
            <a:off x="4489269" y="4703445"/>
            <a:ext cx="23949" cy="452628"/>
          </a:xfrm>
          <a:prstGeom prst="straightConnector1">
            <a:avLst/>
          </a:prstGeom>
          <a:noFill/>
          <a:ln w="57150" algn="ctr">
            <a:solidFill>
              <a:srgbClr val="FF0000"/>
            </a:solidFill>
            <a:round/>
            <a:headEnd/>
            <a:tailEnd type="triangle" w="med" len="med"/>
          </a:ln>
        </p:spPr>
      </p:cxnSp>
      <p:cxnSp>
        <p:nvCxnSpPr>
          <p:cNvPr id="40" name="Elbow Connector 39"/>
          <p:cNvCxnSpPr>
            <a:cxnSpLocks noChangeShapeType="1"/>
          </p:cNvCxnSpPr>
          <p:nvPr/>
        </p:nvCxnSpPr>
        <p:spPr bwMode="auto">
          <a:xfrm rot="10800000" flipV="1">
            <a:off x="5219700" y="5156073"/>
            <a:ext cx="2660469" cy="242316"/>
          </a:xfrm>
          <a:prstGeom prst="bentConnector3">
            <a:avLst>
              <a:gd name="adj1" fmla="val 97727"/>
            </a:avLst>
          </a:prstGeom>
          <a:noFill/>
          <a:ln w="57150" algn="ctr">
            <a:solidFill>
              <a:srgbClr val="FF0000"/>
            </a:solidFill>
            <a:round/>
            <a:headEnd/>
            <a:tailEnd type="triangle" w="med" len="med"/>
          </a:ln>
        </p:spPr>
      </p:cxnSp>
      <p:cxnSp>
        <p:nvCxnSpPr>
          <p:cNvPr id="47" name="Straight Connector 46"/>
          <p:cNvCxnSpPr>
            <a:cxnSpLocks noChangeShapeType="1"/>
          </p:cNvCxnSpPr>
          <p:nvPr/>
        </p:nvCxnSpPr>
        <p:spPr bwMode="auto">
          <a:xfrm>
            <a:off x="7880169" y="4969765"/>
            <a:ext cx="0" cy="186309"/>
          </a:xfrm>
          <a:prstGeom prst="line">
            <a:avLst/>
          </a:prstGeom>
          <a:noFill/>
          <a:ln w="57150" algn="ctr">
            <a:solidFill>
              <a:srgbClr val="FF0000"/>
            </a:solidFill>
            <a:round/>
            <a:headEnd/>
            <a:tailEnd/>
          </a:ln>
        </p:spPr>
      </p:cxnSp>
      <p:sp>
        <p:nvSpPr>
          <p:cNvPr id="52" name="Rounded Rectangle 51"/>
          <p:cNvSpPr>
            <a:spLocks noChangeArrowheads="1"/>
          </p:cNvSpPr>
          <p:nvPr/>
        </p:nvSpPr>
        <p:spPr bwMode="auto">
          <a:xfrm>
            <a:off x="4489269" y="5398390"/>
            <a:ext cx="1533797" cy="363474"/>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dirty="0"/>
          </a:p>
        </p:txBody>
      </p:sp>
      <p:cxnSp>
        <p:nvCxnSpPr>
          <p:cNvPr id="57" name="Elbow Connector 56"/>
          <p:cNvCxnSpPr>
            <a:cxnSpLocks noChangeShapeType="1"/>
          </p:cNvCxnSpPr>
          <p:nvPr/>
        </p:nvCxnSpPr>
        <p:spPr bwMode="auto">
          <a:xfrm rot="10800000" flipV="1">
            <a:off x="3831772" y="5761863"/>
            <a:ext cx="1569720" cy="320040"/>
          </a:xfrm>
          <a:prstGeom prst="bentConnector3">
            <a:avLst>
              <a:gd name="adj1" fmla="val -2917"/>
            </a:avLst>
          </a:prstGeom>
          <a:noFill/>
          <a:ln w="57150" algn="ctr">
            <a:solidFill>
              <a:srgbClr val="FF0000"/>
            </a:solidFill>
            <a:round/>
            <a:headEnd/>
            <a:tailEnd/>
          </a:ln>
        </p:spPr>
      </p:cxnSp>
      <p:cxnSp>
        <p:nvCxnSpPr>
          <p:cNvPr id="61" name="Straight Arrow Connector 60"/>
          <p:cNvCxnSpPr>
            <a:cxnSpLocks noChangeShapeType="1"/>
          </p:cNvCxnSpPr>
          <p:nvPr/>
        </p:nvCxnSpPr>
        <p:spPr bwMode="auto">
          <a:xfrm flipV="1">
            <a:off x="3831771" y="5471542"/>
            <a:ext cx="0" cy="610362"/>
          </a:xfrm>
          <a:prstGeom prst="straightConnector1">
            <a:avLst/>
          </a:prstGeom>
          <a:noFill/>
          <a:ln w="57150" algn="ctr">
            <a:solidFill>
              <a:srgbClr val="FF0000"/>
            </a:solidFill>
            <a:round/>
            <a:headEnd/>
            <a:tailEnd type="triangle" w="med" len="med"/>
          </a:ln>
        </p:spPr>
      </p:cxnSp>
      <p:sp>
        <p:nvSpPr>
          <p:cNvPr id="62" name="Rounded Rectangle 61"/>
          <p:cNvSpPr>
            <a:spLocks noChangeArrowheads="1"/>
          </p:cNvSpPr>
          <p:nvPr/>
        </p:nvSpPr>
        <p:spPr bwMode="auto">
          <a:xfrm>
            <a:off x="3382192" y="5079493"/>
            <a:ext cx="827314" cy="428625"/>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b="1" dirty="0"/>
          </a:p>
        </p:txBody>
      </p:sp>
      <p:cxnSp>
        <p:nvCxnSpPr>
          <p:cNvPr id="21504" name="Elbow Connector 21503"/>
          <p:cNvCxnSpPr>
            <a:cxnSpLocks noChangeShapeType="1"/>
          </p:cNvCxnSpPr>
          <p:nvPr/>
        </p:nvCxnSpPr>
        <p:spPr bwMode="auto">
          <a:xfrm>
            <a:off x="4176849" y="5156073"/>
            <a:ext cx="741317" cy="242316"/>
          </a:xfrm>
          <a:prstGeom prst="bentConnector3">
            <a:avLst>
              <a:gd name="adj1" fmla="val 100796"/>
            </a:avLst>
          </a:prstGeom>
          <a:noFill/>
          <a:ln w="57150" algn="ctr">
            <a:solidFill>
              <a:srgbClr val="FF0000"/>
            </a:solidFill>
            <a:round/>
            <a:headEnd/>
            <a:tailEnd type="triangle" w="med" len="med"/>
          </a:ln>
        </p:spPr>
      </p:cxnSp>
      <p:sp>
        <p:nvSpPr>
          <p:cNvPr id="71" name="Rounded Rectangular Callout 70"/>
          <p:cNvSpPr>
            <a:spLocks noChangeArrowheads="1"/>
          </p:cNvSpPr>
          <p:nvPr/>
        </p:nvSpPr>
        <p:spPr bwMode="auto">
          <a:xfrm>
            <a:off x="214449" y="1409320"/>
            <a:ext cx="2665911" cy="4499991"/>
          </a:xfrm>
          <a:prstGeom prst="wedgeRoundRectCallout">
            <a:avLst>
              <a:gd name="adj1" fmla="val 66565"/>
              <a:gd name="adj2" fmla="val -38079"/>
              <a:gd name="adj3" fmla="val 16667"/>
            </a:avLst>
          </a:prstGeom>
          <a:solidFill>
            <a:schemeClr val="accent4">
              <a:lumMod val="20000"/>
              <a:lumOff val="80000"/>
            </a:schemeClr>
          </a:solidFill>
          <a:ln w="9525" algn="ctr">
            <a:solidFill>
              <a:schemeClr val="tx1"/>
            </a:solidFill>
            <a:round/>
            <a:headEnd/>
            <a:tailEnd/>
          </a:ln>
        </p:spPr>
        <p:txBody>
          <a:bodyPr lIns="64008" tIns="32004" rIns="64008" bIns="32004"/>
          <a:lstStyle/>
          <a:p>
            <a:pPr algn="just">
              <a:spcBef>
                <a:spcPct val="50000"/>
              </a:spcBef>
              <a:defRPr/>
            </a:pPr>
            <a:r>
              <a:rPr lang="zh-CN" altLang="en-US" sz="2500" b="1" dirty="0">
                <a:latin typeface="楷体_GB2312" pitchFamily="49" charset="-122"/>
                <a:ea typeface="楷体_GB2312" pitchFamily="49" charset="-122"/>
              </a:rPr>
              <a:t>一条指令执行完成，程序计数器加</a:t>
            </a:r>
            <a:r>
              <a:rPr lang="en-US" altLang="zh-CN" sz="2500" b="1" dirty="0">
                <a:latin typeface="楷体_GB2312" pitchFamily="49" charset="-122"/>
                <a:ea typeface="楷体_GB2312" pitchFamily="49" charset="-122"/>
              </a:rPr>
              <a:t>1 </a:t>
            </a:r>
            <a:r>
              <a:rPr lang="zh-CN" altLang="en-US" sz="2500" b="1" dirty="0">
                <a:latin typeface="楷体_GB2312" pitchFamily="49" charset="-122"/>
                <a:ea typeface="楷体_GB2312" pitchFamily="49" charset="-122"/>
              </a:rPr>
              <a:t>或将转移地址码送入程序计数器，然后回到</a:t>
            </a:r>
            <a:r>
              <a:rPr lang="zh-CN" altLang="en-US" sz="2500" b="1" dirty="0">
                <a:solidFill>
                  <a:srgbClr val="002060"/>
                </a:solidFill>
                <a:latin typeface="楷体_GB2312" pitchFamily="49" charset="-122"/>
                <a:ea typeface="楷体_GB2312" pitchFamily="49" charset="-122"/>
              </a:rPr>
              <a:t>①</a:t>
            </a:r>
            <a:r>
              <a:rPr lang="zh-CN" altLang="en-US" sz="2500" b="1" dirty="0">
                <a:latin typeface="楷体_GB2312" pitchFamily="49" charset="-122"/>
                <a:ea typeface="楷体_GB2312" pitchFamily="49" charset="-122"/>
              </a:rPr>
              <a:t>。</a:t>
            </a:r>
          </a:p>
        </p:txBody>
      </p:sp>
      <p:cxnSp>
        <p:nvCxnSpPr>
          <p:cNvPr id="21512" name="Elbow Connector 21511"/>
          <p:cNvCxnSpPr>
            <a:cxnSpLocks noChangeShapeType="1"/>
          </p:cNvCxnSpPr>
          <p:nvPr/>
        </p:nvCxnSpPr>
        <p:spPr bwMode="auto">
          <a:xfrm rot="10800000">
            <a:off x="3633652" y="2028825"/>
            <a:ext cx="585651" cy="200025"/>
          </a:xfrm>
          <a:prstGeom prst="bentConnector3">
            <a:avLst>
              <a:gd name="adj1" fmla="val 100833"/>
            </a:avLst>
          </a:prstGeom>
          <a:noFill/>
          <a:ln w="57150" algn="ctr">
            <a:solidFill>
              <a:srgbClr val="FF0000"/>
            </a:solidFill>
            <a:round/>
            <a:headEnd/>
            <a:tailEnd type="triangle" w="med" len="med"/>
          </a:ln>
        </p:spPr>
      </p:cxnSp>
      <p:cxnSp>
        <p:nvCxnSpPr>
          <p:cNvPr id="21517" name="Elbow Connector 21516"/>
          <p:cNvCxnSpPr>
            <a:cxnSpLocks noChangeShapeType="1"/>
          </p:cNvCxnSpPr>
          <p:nvPr/>
        </p:nvCxnSpPr>
        <p:spPr bwMode="auto">
          <a:xfrm>
            <a:off x="3658689" y="1709929"/>
            <a:ext cx="962297" cy="222885"/>
          </a:xfrm>
          <a:prstGeom prst="bentConnector3">
            <a:avLst>
              <a:gd name="adj1" fmla="val 97213"/>
            </a:avLst>
          </a:prstGeom>
          <a:noFill/>
          <a:ln w="57150" algn="ctr">
            <a:solidFill>
              <a:srgbClr val="FF0000"/>
            </a:solidFill>
            <a:round/>
            <a:headEnd/>
            <a:tailEnd type="triangle" w="med" len="med"/>
          </a:ln>
        </p:spPr>
      </p:cxnSp>
      <p:cxnSp>
        <p:nvCxnSpPr>
          <p:cNvPr id="21521" name="Straight Connector 21520"/>
          <p:cNvCxnSpPr>
            <a:cxnSpLocks noChangeShapeType="1"/>
          </p:cNvCxnSpPr>
          <p:nvPr/>
        </p:nvCxnSpPr>
        <p:spPr bwMode="auto">
          <a:xfrm flipH="1" flipV="1">
            <a:off x="3658689" y="1709928"/>
            <a:ext cx="0" cy="96012"/>
          </a:xfrm>
          <a:prstGeom prst="line">
            <a:avLst/>
          </a:prstGeom>
          <a:noFill/>
          <a:ln w="57150" algn="ctr">
            <a:solidFill>
              <a:srgbClr val="FF0000"/>
            </a:solidFill>
            <a:round/>
            <a:headEnd/>
            <a:tailEnd/>
          </a:ln>
        </p:spPr>
      </p:cxnSp>
      <p:sp>
        <p:nvSpPr>
          <p:cNvPr id="2" name="Rounded Rectangle 1"/>
          <p:cNvSpPr>
            <a:spLocks noChangeArrowheads="1"/>
          </p:cNvSpPr>
          <p:nvPr/>
        </p:nvSpPr>
        <p:spPr bwMode="auto">
          <a:xfrm>
            <a:off x="4219303" y="1932814"/>
            <a:ext cx="1390106" cy="459486"/>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dirty="0"/>
          </a:p>
        </p:txBody>
      </p:sp>
      <p:sp>
        <p:nvSpPr>
          <p:cNvPr id="4" name="Rounded Rectangle 3"/>
          <p:cNvSpPr>
            <a:spLocks noChangeArrowheads="1"/>
          </p:cNvSpPr>
          <p:nvPr/>
        </p:nvSpPr>
        <p:spPr bwMode="auto">
          <a:xfrm>
            <a:off x="6645729" y="4703446"/>
            <a:ext cx="592183" cy="266319"/>
          </a:xfrm>
          <a:prstGeom prst="roundRect">
            <a:avLst>
              <a:gd name="adj" fmla="val 16667"/>
            </a:avLst>
          </a:prstGeom>
          <a:noFill/>
          <a:ln w="50800" algn="ctr">
            <a:solidFill>
              <a:srgbClr val="0000FF"/>
            </a:solidFill>
            <a:round/>
            <a:headEnd/>
            <a:tailEnd/>
          </a:ln>
        </p:spPr>
        <p:txBody>
          <a:bodyPr lIns="64008" tIns="32004" rIns="64008" bIns="32004"/>
          <a:lstStyle/>
          <a:p>
            <a:pPr algn="ctr" defTabSz="914559"/>
            <a:endParaRPr lang="en-US" altLang="zh-CN" dirty="0"/>
          </a:p>
        </p:txBody>
      </p:sp>
      <p:sp>
        <p:nvSpPr>
          <p:cNvPr id="6" name="Rounded Rectangle 5"/>
          <p:cNvSpPr>
            <a:spLocks noChangeArrowheads="1"/>
          </p:cNvSpPr>
          <p:nvPr/>
        </p:nvSpPr>
        <p:spPr bwMode="auto">
          <a:xfrm>
            <a:off x="7266215" y="4649724"/>
            <a:ext cx="1037408" cy="290322"/>
          </a:xfrm>
          <a:prstGeom prst="roundRect">
            <a:avLst>
              <a:gd name="adj" fmla="val 16667"/>
            </a:avLst>
          </a:prstGeom>
          <a:noFill/>
          <a:ln w="63500" algn="ctr">
            <a:solidFill>
              <a:srgbClr val="0000FF"/>
            </a:solidFill>
            <a:round/>
            <a:headEnd/>
            <a:tailEnd/>
          </a:ln>
        </p:spPr>
        <p:txBody>
          <a:bodyPr lIns="64008" tIns="32004" rIns="64008" bIns="32004"/>
          <a:lstStyle/>
          <a:p>
            <a:pPr algn="ctr" defTabSz="914559"/>
            <a:endParaRPr lang="en-US" altLang="zh-CN" dirty="0"/>
          </a:p>
        </p:txBody>
      </p:sp>
      <p:sp>
        <p:nvSpPr>
          <p:cNvPr id="34" name="圆角矩形 33"/>
          <p:cNvSpPr/>
          <p:nvPr/>
        </p:nvSpPr>
        <p:spPr>
          <a:xfrm>
            <a:off x="2942409" y="785242"/>
            <a:ext cx="4147457" cy="517779"/>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64008" tIns="32004" rIns="64008" bIns="32004" anchor="ctr"/>
          <a:lstStyle/>
          <a:p>
            <a:pPr algn="ctr">
              <a:defRPr/>
            </a:pPr>
            <a:r>
              <a:rPr lang="zh-CN" altLang="en-US" sz="2800" dirty="0">
                <a:solidFill>
                  <a:srgbClr val="FFFF00"/>
                </a:solidFill>
                <a:effectLst>
                  <a:outerShdw blurRad="38100" dist="38100" dir="2700000" algn="tl">
                    <a:srgbClr val="000000">
                      <a:alpha val="43137"/>
                    </a:srgbClr>
                  </a:outerShdw>
                </a:effectLst>
                <a:latin typeface="华文新魏" pitchFamily="2" charset="-122"/>
                <a:ea typeface="华文新魏" pitchFamily="2" charset="-122"/>
              </a:rPr>
              <a:t>指令的执行过程图例</a:t>
            </a:r>
          </a:p>
        </p:txBody>
      </p:sp>
      <p:sp>
        <p:nvSpPr>
          <p:cNvPr id="3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35" name="矩形 34"/>
          <p:cNvSpPr/>
          <p:nvPr/>
        </p:nvSpPr>
        <p:spPr bwMode="auto">
          <a:xfrm>
            <a:off x="4644008" y="2132856"/>
            <a:ext cx="576064" cy="216024"/>
          </a:xfrm>
          <a:prstGeom prst="rect">
            <a:avLst/>
          </a:prstGeom>
          <a:solidFill>
            <a:srgbClr val="FFFF00"/>
          </a:solidFill>
          <a:ln w="9525" cap="flat" cmpd="sng" algn="ctr">
            <a:solidFill>
              <a:srgbClr val="FFFF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0101H</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1" presetClass="entr" presetSubtype="0" fill="hold" grpId="1" nodeType="afterEffect">
                                  <p:stCondLst>
                                    <p:cond delay="75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750"/>
                            </p:stCondLst>
                            <p:childTnLst>
                              <p:par>
                                <p:cTn id="12" presetID="27" presetClass="emph" presetSubtype="0" fill="remove" grpId="0" nodeType="afterEffect">
                                  <p:stCondLst>
                                    <p:cond delay="0"/>
                                  </p:stCondLst>
                                  <p:childTnLst>
                                    <p:animClr clrSpc="rgb" dir="cw">
                                      <p:cBhvr override="childStyle">
                                        <p:cTn id="13" dur="125" autoRev="1" fill="remove"/>
                                        <p:tgtEl>
                                          <p:spTgt spid="2"/>
                                        </p:tgtEl>
                                        <p:attrNameLst>
                                          <p:attrName>style.color</p:attrName>
                                        </p:attrNameLst>
                                      </p:cBhvr>
                                      <p:to>
                                        <a:schemeClr val="bg1"/>
                                      </p:to>
                                    </p:animClr>
                                    <p:animClr clrSpc="rgb" dir="cw">
                                      <p:cBhvr>
                                        <p:cTn id="14" dur="125" autoRev="1" fill="remove"/>
                                        <p:tgtEl>
                                          <p:spTgt spid="2"/>
                                        </p:tgtEl>
                                        <p:attrNameLst>
                                          <p:attrName>fillcolor</p:attrName>
                                        </p:attrNameLst>
                                      </p:cBhvr>
                                      <p:to>
                                        <a:schemeClr val="bg1"/>
                                      </p:to>
                                    </p:animClr>
                                    <p:set>
                                      <p:cBhvr>
                                        <p:cTn id="15" dur="125" autoRev="1" fill="remove"/>
                                        <p:tgtEl>
                                          <p:spTgt spid="2"/>
                                        </p:tgtEl>
                                        <p:attrNameLst>
                                          <p:attrName>fill.type</p:attrName>
                                        </p:attrNameLst>
                                      </p:cBhvr>
                                      <p:to>
                                        <p:strVal val="solid"/>
                                      </p:to>
                                    </p:set>
                                    <p:set>
                                      <p:cBhvr>
                                        <p:cTn id="16" dur="125" autoRev="1" fill="remove"/>
                                        <p:tgtEl>
                                          <p:spTgt spid="2"/>
                                        </p:tgtEl>
                                        <p:attrNameLst>
                                          <p:attrName>fill.on</p:attrName>
                                        </p:attrNameLst>
                                      </p:cBhvr>
                                      <p:to>
                                        <p:strVal val="true"/>
                                      </p:to>
                                    </p:set>
                                  </p:childTnLst>
                                </p:cTn>
                              </p:par>
                            </p:childTnLst>
                          </p:cTn>
                        </p:par>
                        <p:par>
                          <p:cTn id="17" fill="hold" nodeType="afterGroup">
                            <p:stCondLst>
                              <p:cond delay="2000"/>
                            </p:stCondLst>
                            <p:childTnLst>
                              <p:par>
                                <p:cTn id="18" presetID="27" presetClass="emph" presetSubtype="0" fill="remove" grpId="2" nodeType="afterEffect">
                                  <p:stCondLst>
                                    <p:cond delay="250"/>
                                  </p:stCondLst>
                                  <p:childTnLst>
                                    <p:animClr clrSpc="rgb" dir="cw">
                                      <p:cBhvr override="childStyle">
                                        <p:cTn id="19" dur="125" autoRev="1" fill="remove"/>
                                        <p:tgtEl>
                                          <p:spTgt spid="2"/>
                                        </p:tgtEl>
                                        <p:attrNameLst>
                                          <p:attrName>style.color</p:attrName>
                                        </p:attrNameLst>
                                      </p:cBhvr>
                                      <p:to>
                                        <a:schemeClr val="bg1"/>
                                      </p:to>
                                    </p:animClr>
                                    <p:animClr clrSpc="rgb" dir="cw">
                                      <p:cBhvr>
                                        <p:cTn id="20" dur="125" autoRev="1" fill="remove"/>
                                        <p:tgtEl>
                                          <p:spTgt spid="2"/>
                                        </p:tgtEl>
                                        <p:attrNameLst>
                                          <p:attrName>fillcolor</p:attrName>
                                        </p:attrNameLst>
                                      </p:cBhvr>
                                      <p:to>
                                        <a:schemeClr val="bg1"/>
                                      </p:to>
                                    </p:animClr>
                                    <p:set>
                                      <p:cBhvr>
                                        <p:cTn id="21" dur="125" autoRev="1" fill="remove"/>
                                        <p:tgtEl>
                                          <p:spTgt spid="2"/>
                                        </p:tgtEl>
                                        <p:attrNameLst>
                                          <p:attrName>fill.type</p:attrName>
                                        </p:attrNameLst>
                                      </p:cBhvr>
                                      <p:to>
                                        <p:strVal val="solid"/>
                                      </p:to>
                                    </p:set>
                                    <p:set>
                                      <p:cBhvr>
                                        <p:cTn id="22" dur="125" autoRev="1" fill="remove"/>
                                        <p:tgtEl>
                                          <p:spTgt spid="2"/>
                                        </p:tgtEl>
                                        <p:attrNameLst>
                                          <p:attrName>fill.on</p:attrName>
                                        </p:attrNameLst>
                                      </p:cBhvr>
                                      <p:to>
                                        <p:strVal val="true"/>
                                      </p:to>
                                    </p:se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500"/>
                                        <p:tgtEl>
                                          <p:spTgt spid="5"/>
                                        </p:tgtEl>
                                      </p:cBhvr>
                                    </p:animEffect>
                                  </p:childTnLst>
                                </p:cTn>
                              </p:par>
                            </p:childTnLst>
                          </p:cTn>
                        </p:par>
                        <p:par>
                          <p:cTn id="27" fill="hold" nodeType="afterGroup">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1000"/>
                                        <p:tgtEl>
                                          <p:spTgt spid="15"/>
                                        </p:tgtEl>
                                      </p:cBhvr>
                                    </p:animEffect>
                                  </p:childTnLst>
                                </p:cTn>
                              </p:par>
                            </p:childTnLst>
                          </p:cTn>
                        </p:par>
                        <p:par>
                          <p:cTn id="31" fill="hold" nodeType="afterGroup">
                            <p:stCondLst>
                              <p:cond delay="5000"/>
                            </p:stCondLst>
                            <p:childTnLst>
                              <p:par>
                                <p:cTn id="32" presetID="27" presetClass="emph" presetSubtype="0" fill="remove" grpId="1" nodeType="afterEffect">
                                  <p:stCondLst>
                                    <p:cond delay="0"/>
                                  </p:stCondLst>
                                  <p:childTnLst>
                                    <p:animClr clrSpc="rgb" dir="cw">
                                      <p:cBhvr override="childStyle">
                                        <p:cTn id="33" dur="125" autoRev="1" fill="remove"/>
                                        <p:tgtEl>
                                          <p:spTgt spid="15"/>
                                        </p:tgtEl>
                                        <p:attrNameLst>
                                          <p:attrName>style.color</p:attrName>
                                        </p:attrNameLst>
                                      </p:cBhvr>
                                      <p:to>
                                        <a:schemeClr val="bg1"/>
                                      </p:to>
                                    </p:animClr>
                                    <p:animClr clrSpc="rgb" dir="cw">
                                      <p:cBhvr>
                                        <p:cTn id="34" dur="125" autoRev="1" fill="remove"/>
                                        <p:tgtEl>
                                          <p:spTgt spid="15"/>
                                        </p:tgtEl>
                                        <p:attrNameLst>
                                          <p:attrName>fillcolor</p:attrName>
                                        </p:attrNameLst>
                                      </p:cBhvr>
                                      <p:to>
                                        <a:schemeClr val="bg1"/>
                                      </p:to>
                                    </p:animClr>
                                    <p:set>
                                      <p:cBhvr>
                                        <p:cTn id="35" dur="125" autoRev="1" fill="remove"/>
                                        <p:tgtEl>
                                          <p:spTgt spid="15"/>
                                        </p:tgtEl>
                                        <p:attrNameLst>
                                          <p:attrName>fill.type</p:attrName>
                                        </p:attrNameLst>
                                      </p:cBhvr>
                                      <p:to>
                                        <p:strVal val="solid"/>
                                      </p:to>
                                    </p:set>
                                    <p:set>
                                      <p:cBhvr>
                                        <p:cTn id="36" dur="125" autoRev="1" fill="remove"/>
                                        <p:tgtEl>
                                          <p:spTgt spid="15"/>
                                        </p:tgtEl>
                                        <p:attrNameLst>
                                          <p:attrName>fill.on</p:attrName>
                                        </p:attrNameLst>
                                      </p:cBhvr>
                                      <p:to>
                                        <p:strVal val="true"/>
                                      </p:to>
                                    </p:set>
                                  </p:childTnLst>
                                </p:cTn>
                              </p:par>
                            </p:childTnLst>
                          </p:cTn>
                        </p:par>
                        <p:par>
                          <p:cTn id="37" fill="hold" nodeType="afterGroup">
                            <p:stCondLst>
                              <p:cond delay="5250"/>
                            </p:stCondLst>
                            <p:childTnLst>
                              <p:par>
                                <p:cTn id="38" presetID="27" presetClass="emph" presetSubtype="0" fill="remove" grpId="2" nodeType="afterEffect">
                                  <p:stCondLst>
                                    <p:cond delay="250"/>
                                  </p:stCondLst>
                                  <p:childTnLst>
                                    <p:animClr clrSpc="rgb" dir="cw">
                                      <p:cBhvr override="childStyle">
                                        <p:cTn id="39" dur="125" autoRev="1" fill="remove"/>
                                        <p:tgtEl>
                                          <p:spTgt spid="15"/>
                                        </p:tgtEl>
                                        <p:attrNameLst>
                                          <p:attrName>style.color</p:attrName>
                                        </p:attrNameLst>
                                      </p:cBhvr>
                                      <p:to>
                                        <a:schemeClr val="bg1"/>
                                      </p:to>
                                    </p:animClr>
                                    <p:animClr clrSpc="rgb" dir="cw">
                                      <p:cBhvr>
                                        <p:cTn id="40" dur="125" autoRev="1" fill="remove"/>
                                        <p:tgtEl>
                                          <p:spTgt spid="15"/>
                                        </p:tgtEl>
                                        <p:attrNameLst>
                                          <p:attrName>fillcolor</p:attrName>
                                        </p:attrNameLst>
                                      </p:cBhvr>
                                      <p:to>
                                        <a:schemeClr val="bg1"/>
                                      </p:to>
                                    </p:animClr>
                                    <p:set>
                                      <p:cBhvr>
                                        <p:cTn id="41" dur="125" autoRev="1" fill="remove"/>
                                        <p:tgtEl>
                                          <p:spTgt spid="15"/>
                                        </p:tgtEl>
                                        <p:attrNameLst>
                                          <p:attrName>fill.type</p:attrName>
                                        </p:attrNameLst>
                                      </p:cBhvr>
                                      <p:to>
                                        <p:strVal val="solid"/>
                                      </p:to>
                                    </p:set>
                                    <p:set>
                                      <p:cBhvr>
                                        <p:cTn id="42" dur="125" autoRev="1" fill="remove"/>
                                        <p:tgtEl>
                                          <p:spTgt spid="15"/>
                                        </p:tgtEl>
                                        <p:attrNameLst>
                                          <p:attrName>fill.on</p:attrName>
                                        </p:attrNameLst>
                                      </p:cBhvr>
                                      <p:to>
                                        <p:strVal val="true"/>
                                      </p:to>
                                    </p:set>
                                  </p:childTnLst>
                                </p:cTn>
                              </p:par>
                            </p:childTnLst>
                          </p:cTn>
                        </p:par>
                        <p:par>
                          <p:cTn id="43" fill="hold" nodeType="afterGroup">
                            <p:stCondLst>
                              <p:cond delay="575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1000"/>
                                        <p:tgtEl>
                                          <p:spTgt spid="13"/>
                                        </p:tgtEl>
                                      </p:cBhvr>
                                    </p:animEffect>
                                  </p:childTnLst>
                                </p:cTn>
                              </p:par>
                            </p:childTnLst>
                          </p:cTn>
                        </p:par>
                        <p:par>
                          <p:cTn id="47" fill="hold" nodeType="afterGroup">
                            <p:stCondLst>
                              <p:cond delay="6750"/>
                            </p:stCondLst>
                            <p:childTnLst>
                              <p:par>
                                <p:cTn id="48" presetID="22" presetClass="entr" presetSubtype="2"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right)">
                                      <p:cBhvr>
                                        <p:cTn id="50" dur="1250"/>
                                        <p:tgtEl>
                                          <p:spTgt spid="9"/>
                                        </p:tgtEl>
                                      </p:cBhvr>
                                    </p:animEffect>
                                  </p:childTnLst>
                                </p:cTn>
                              </p:par>
                            </p:childTnLst>
                          </p:cTn>
                        </p:par>
                        <p:par>
                          <p:cTn id="51" fill="hold" nodeType="afterGroup">
                            <p:stCondLst>
                              <p:cond delay="8000"/>
                            </p:stCondLst>
                            <p:childTnLst>
                              <p:par>
                                <p:cTn id="52" presetID="22" presetClass="entr" presetSubtype="2"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1000"/>
                                        <p:tgtEl>
                                          <p:spTgt spid="20"/>
                                        </p:tgtEl>
                                      </p:cBhvr>
                                    </p:animEffect>
                                  </p:childTnLst>
                                </p:cTn>
                              </p:par>
                            </p:childTnLst>
                          </p:cTn>
                        </p:par>
                        <p:par>
                          <p:cTn id="55" fill="hold" nodeType="afterGroup">
                            <p:stCondLst>
                              <p:cond delay="9000"/>
                            </p:stCondLst>
                            <p:childTnLst>
                              <p:par>
                                <p:cTn id="56" presetID="27" presetClass="emph" presetSubtype="0" fill="remove" grpId="1" nodeType="afterEffect">
                                  <p:stCondLst>
                                    <p:cond delay="0"/>
                                  </p:stCondLst>
                                  <p:childTnLst>
                                    <p:animClr clrSpc="rgb" dir="cw">
                                      <p:cBhvr override="childStyle">
                                        <p:cTn id="57" dur="125" autoRev="1" fill="remove"/>
                                        <p:tgtEl>
                                          <p:spTgt spid="20"/>
                                        </p:tgtEl>
                                        <p:attrNameLst>
                                          <p:attrName>style.color</p:attrName>
                                        </p:attrNameLst>
                                      </p:cBhvr>
                                      <p:to>
                                        <a:schemeClr val="bg1"/>
                                      </p:to>
                                    </p:animClr>
                                    <p:animClr clrSpc="rgb" dir="cw">
                                      <p:cBhvr>
                                        <p:cTn id="58" dur="125" autoRev="1" fill="remove"/>
                                        <p:tgtEl>
                                          <p:spTgt spid="20"/>
                                        </p:tgtEl>
                                        <p:attrNameLst>
                                          <p:attrName>fillcolor</p:attrName>
                                        </p:attrNameLst>
                                      </p:cBhvr>
                                      <p:to>
                                        <a:schemeClr val="bg1"/>
                                      </p:to>
                                    </p:animClr>
                                    <p:set>
                                      <p:cBhvr>
                                        <p:cTn id="59" dur="125" autoRev="1" fill="remove"/>
                                        <p:tgtEl>
                                          <p:spTgt spid="20"/>
                                        </p:tgtEl>
                                        <p:attrNameLst>
                                          <p:attrName>fill.type</p:attrName>
                                        </p:attrNameLst>
                                      </p:cBhvr>
                                      <p:to>
                                        <p:strVal val="solid"/>
                                      </p:to>
                                    </p:set>
                                    <p:set>
                                      <p:cBhvr>
                                        <p:cTn id="60" dur="125" autoRev="1" fill="remove"/>
                                        <p:tgtEl>
                                          <p:spTgt spid="20"/>
                                        </p:tgtEl>
                                        <p:attrNameLst>
                                          <p:attrName>fill.on</p:attrName>
                                        </p:attrNameLst>
                                      </p:cBhvr>
                                      <p:to>
                                        <p:strVal val="true"/>
                                      </p:to>
                                    </p:set>
                                  </p:childTnLst>
                                </p:cTn>
                              </p:par>
                            </p:childTnLst>
                          </p:cTn>
                        </p:par>
                        <p:par>
                          <p:cTn id="61" fill="hold" nodeType="afterGroup">
                            <p:stCondLst>
                              <p:cond delay="9250"/>
                            </p:stCondLst>
                            <p:childTnLst>
                              <p:par>
                                <p:cTn id="62" presetID="27" presetClass="emph" presetSubtype="0" fill="remove" grpId="2" nodeType="afterEffect">
                                  <p:stCondLst>
                                    <p:cond delay="250"/>
                                  </p:stCondLst>
                                  <p:childTnLst>
                                    <p:animClr clrSpc="rgb" dir="cw">
                                      <p:cBhvr override="childStyle">
                                        <p:cTn id="63" dur="125" autoRev="1" fill="remove"/>
                                        <p:tgtEl>
                                          <p:spTgt spid="20"/>
                                        </p:tgtEl>
                                        <p:attrNameLst>
                                          <p:attrName>style.color</p:attrName>
                                        </p:attrNameLst>
                                      </p:cBhvr>
                                      <p:to>
                                        <a:schemeClr val="bg1"/>
                                      </p:to>
                                    </p:animClr>
                                    <p:animClr clrSpc="rgb" dir="cw">
                                      <p:cBhvr>
                                        <p:cTn id="64" dur="125" autoRev="1" fill="remove"/>
                                        <p:tgtEl>
                                          <p:spTgt spid="20"/>
                                        </p:tgtEl>
                                        <p:attrNameLst>
                                          <p:attrName>fillcolor</p:attrName>
                                        </p:attrNameLst>
                                      </p:cBhvr>
                                      <p:to>
                                        <a:schemeClr val="bg1"/>
                                      </p:to>
                                    </p:animClr>
                                    <p:set>
                                      <p:cBhvr>
                                        <p:cTn id="65" dur="125" autoRev="1" fill="remove"/>
                                        <p:tgtEl>
                                          <p:spTgt spid="20"/>
                                        </p:tgtEl>
                                        <p:attrNameLst>
                                          <p:attrName>fill.type</p:attrName>
                                        </p:attrNameLst>
                                      </p:cBhvr>
                                      <p:to>
                                        <p:strVal val="solid"/>
                                      </p:to>
                                    </p:set>
                                    <p:set>
                                      <p:cBhvr>
                                        <p:cTn id="66" dur="125" autoRev="1" fill="remove"/>
                                        <p:tgtEl>
                                          <p:spTgt spid="20"/>
                                        </p:tgtEl>
                                        <p:attrNameLst>
                                          <p:attrName>fill.on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
                                        </p:tgtEl>
                                        <p:attrNameLst>
                                          <p:attrName>style.visibility</p:attrName>
                                        </p:attrNameLst>
                                      </p:cBhvr>
                                      <p:to>
                                        <p:strVal val="hidden"/>
                                      </p:to>
                                    </p:set>
                                  </p:childTnLst>
                                </p:cTn>
                              </p:par>
                              <p:par>
                                <p:cTn id="71" presetID="22" presetClass="entr" presetSubtype="1"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nodeType="afterGroup">
                            <p:stCondLst>
                              <p:cond delay="500"/>
                            </p:stCondLst>
                            <p:childTnLst>
                              <p:par>
                                <p:cTn id="75" presetID="27" presetClass="emph" presetSubtype="0" fill="remove" grpId="3" nodeType="afterEffect">
                                  <p:stCondLst>
                                    <p:cond delay="750"/>
                                  </p:stCondLst>
                                  <p:childTnLst>
                                    <p:animClr clrSpc="rgb" dir="cw">
                                      <p:cBhvr override="childStyle">
                                        <p:cTn id="76" dur="125" autoRev="1" fill="remove"/>
                                        <p:tgtEl>
                                          <p:spTgt spid="20"/>
                                        </p:tgtEl>
                                        <p:attrNameLst>
                                          <p:attrName>style.color</p:attrName>
                                        </p:attrNameLst>
                                      </p:cBhvr>
                                      <p:to>
                                        <a:schemeClr val="bg1"/>
                                      </p:to>
                                    </p:animClr>
                                    <p:animClr clrSpc="rgb" dir="cw">
                                      <p:cBhvr>
                                        <p:cTn id="77" dur="125" autoRev="1" fill="remove"/>
                                        <p:tgtEl>
                                          <p:spTgt spid="20"/>
                                        </p:tgtEl>
                                        <p:attrNameLst>
                                          <p:attrName>fillcolor</p:attrName>
                                        </p:attrNameLst>
                                      </p:cBhvr>
                                      <p:to>
                                        <a:schemeClr val="bg1"/>
                                      </p:to>
                                    </p:animClr>
                                    <p:set>
                                      <p:cBhvr>
                                        <p:cTn id="78" dur="125" autoRev="1" fill="remove"/>
                                        <p:tgtEl>
                                          <p:spTgt spid="20"/>
                                        </p:tgtEl>
                                        <p:attrNameLst>
                                          <p:attrName>fill.type</p:attrName>
                                        </p:attrNameLst>
                                      </p:cBhvr>
                                      <p:to>
                                        <p:strVal val="solid"/>
                                      </p:to>
                                    </p:set>
                                    <p:set>
                                      <p:cBhvr>
                                        <p:cTn id="79" dur="125" autoRev="1" fill="remove"/>
                                        <p:tgtEl>
                                          <p:spTgt spid="20"/>
                                        </p:tgtEl>
                                        <p:attrNameLst>
                                          <p:attrName>fill.on</p:attrName>
                                        </p:attrNameLst>
                                      </p:cBhvr>
                                      <p:to>
                                        <p:strVal val="true"/>
                                      </p:to>
                                    </p:set>
                                  </p:childTnLst>
                                </p:cTn>
                              </p:par>
                            </p:childTnLst>
                          </p:cTn>
                        </p:par>
                        <p:par>
                          <p:cTn id="80" fill="hold" nodeType="afterGroup">
                            <p:stCondLst>
                              <p:cond delay="1500"/>
                            </p:stCondLst>
                            <p:childTnLst>
                              <p:par>
                                <p:cTn id="81" presetID="27" presetClass="emph" presetSubtype="0" fill="remove" grpId="4" nodeType="afterEffect">
                                  <p:stCondLst>
                                    <p:cond delay="250"/>
                                  </p:stCondLst>
                                  <p:childTnLst>
                                    <p:animClr clrSpc="rgb" dir="cw">
                                      <p:cBhvr override="childStyle">
                                        <p:cTn id="82" dur="125" autoRev="1" fill="remove"/>
                                        <p:tgtEl>
                                          <p:spTgt spid="20"/>
                                        </p:tgtEl>
                                        <p:attrNameLst>
                                          <p:attrName>style.color</p:attrName>
                                        </p:attrNameLst>
                                      </p:cBhvr>
                                      <p:to>
                                        <a:schemeClr val="bg1"/>
                                      </p:to>
                                    </p:animClr>
                                    <p:animClr clrSpc="rgb" dir="cw">
                                      <p:cBhvr>
                                        <p:cTn id="83" dur="125" autoRev="1" fill="remove"/>
                                        <p:tgtEl>
                                          <p:spTgt spid="20"/>
                                        </p:tgtEl>
                                        <p:attrNameLst>
                                          <p:attrName>fillcolor</p:attrName>
                                        </p:attrNameLst>
                                      </p:cBhvr>
                                      <p:to>
                                        <a:schemeClr val="bg1"/>
                                      </p:to>
                                    </p:animClr>
                                    <p:set>
                                      <p:cBhvr>
                                        <p:cTn id="84" dur="125" autoRev="1" fill="remove"/>
                                        <p:tgtEl>
                                          <p:spTgt spid="20"/>
                                        </p:tgtEl>
                                        <p:attrNameLst>
                                          <p:attrName>fill.type</p:attrName>
                                        </p:attrNameLst>
                                      </p:cBhvr>
                                      <p:to>
                                        <p:strVal val="solid"/>
                                      </p:to>
                                    </p:set>
                                    <p:set>
                                      <p:cBhvr>
                                        <p:cTn id="85" dur="125" autoRev="1" fill="remove"/>
                                        <p:tgtEl>
                                          <p:spTgt spid="20"/>
                                        </p:tgtEl>
                                        <p:attrNameLst>
                                          <p:attrName>fill.on</p:attrName>
                                        </p:attrNameLst>
                                      </p:cBhvr>
                                      <p:to>
                                        <p:strVal val="true"/>
                                      </p:to>
                                    </p:set>
                                  </p:childTnLst>
                                </p:cTn>
                              </p:par>
                            </p:childTnLst>
                          </p:cTn>
                        </p:par>
                        <p:par>
                          <p:cTn id="86" fill="hold" nodeType="afterGroup">
                            <p:stCondLst>
                              <p:cond delay="2000"/>
                            </p:stCondLst>
                            <p:childTnLst>
                              <p:par>
                                <p:cTn id="87" presetID="22" presetClass="entr" presetSubtype="1" fill="hold"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up)">
                                      <p:cBhvr>
                                        <p:cTn id="89" dur="1250"/>
                                        <p:tgtEl>
                                          <p:spTgt spid="17"/>
                                        </p:tgtEl>
                                      </p:cBhvr>
                                    </p:animEffect>
                                  </p:childTnLst>
                                </p:cTn>
                              </p:par>
                            </p:childTnLst>
                          </p:cTn>
                        </p:par>
                        <p:par>
                          <p:cTn id="90" fill="hold" nodeType="afterGroup">
                            <p:stCondLst>
                              <p:cond delay="3250"/>
                            </p:stCondLst>
                            <p:childTnLst>
                              <p:par>
                                <p:cTn id="91" presetID="22" presetClass="entr" presetSubtype="1"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up)">
                                      <p:cBhvr>
                                        <p:cTn id="93" dur="1000"/>
                                        <p:tgtEl>
                                          <p:spTgt spid="18"/>
                                        </p:tgtEl>
                                      </p:cBhvr>
                                    </p:animEffect>
                                  </p:childTnLst>
                                </p:cTn>
                              </p:par>
                            </p:childTnLst>
                          </p:cTn>
                        </p:par>
                        <p:par>
                          <p:cTn id="94" fill="hold" nodeType="afterGroup">
                            <p:stCondLst>
                              <p:cond delay="4250"/>
                            </p:stCondLst>
                            <p:childTnLst>
                              <p:par>
                                <p:cTn id="95" presetID="27" presetClass="emph" presetSubtype="0" fill="remove" grpId="1" nodeType="afterEffect">
                                  <p:stCondLst>
                                    <p:cond delay="0"/>
                                  </p:stCondLst>
                                  <p:childTnLst>
                                    <p:animClr clrSpc="rgb" dir="cw">
                                      <p:cBhvr override="childStyle">
                                        <p:cTn id="96" dur="125" autoRev="1" fill="remove"/>
                                        <p:tgtEl>
                                          <p:spTgt spid="18"/>
                                        </p:tgtEl>
                                        <p:attrNameLst>
                                          <p:attrName>style.color</p:attrName>
                                        </p:attrNameLst>
                                      </p:cBhvr>
                                      <p:to>
                                        <a:schemeClr val="bg1"/>
                                      </p:to>
                                    </p:animClr>
                                    <p:animClr clrSpc="rgb" dir="cw">
                                      <p:cBhvr>
                                        <p:cTn id="97" dur="125" autoRev="1" fill="remove"/>
                                        <p:tgtEl>
                                          <p:spTgt spid="18"/>
                                        </p:tgtEl>
                                        <p:attrNameLst>
                                          <p:attrName>fillcolor</p:attrName>
                                        </p:attrNameLst>
                                      </p:cBhvr>
                                      <p:to>
                                        <a:schemeClr val="bg1"/>
                                      </p:to>
                                    </p:animClr>
                                    <p:set>
                                      <p:cBhvr>
                                        <p:cTn id="98" dur="125" autoRev="1" fill="remove"/>
                                        <p:tgtEl>
                                          <p:spTgt spid="18"/>
                                        </p:tgtEl>
                                        <p:attrNameLst>
                                          <p:attrName>fill.type</p:attrName>
                                        </p:attrNameLst>
                                      </p:cBhvr>
                                      <p:to>
                                        <p:strVal val="solid"/>
                                      </p:to>
                                    </p:set>
                                    <p:set>
                                      <p:cBhvr>
                                        <p:cTn id="99" dur="125" autoRev="1" fill="remove"/>
                                        <p:tgtEl>
                                          <p:spTgt spid="18"/>
                                        </p:tgtEl>
                                        <p:attrNameLst>
                                          <p:attrName>fill.on</p:attrName>
                                        </p:attrNameLst>
                                      </p:cBhvr>
                                      <p:to>
                                        <p:strVal val="true"/>
                                      </p:to>
                                    </p:set>
                                  </p:childTnLst>
                                </p:cTn>
                              </p:par>
                            </p:childTnLst>
                          </p:cTn>
                        </p:par>
                        <p:par>
                          <p:cTn id="100" fill="hold" nodeType="afterGroup">
                            <p:stCondLst>
                              <p:cond delay="4500"/>
                            </p:stCondLst>
                            <p:childTnLst>
                              <p:par>
                                <p:cTn id="101" presetID="27" presetClass="emph" presetSubtype="0" fill="remove" grpId="2" nodeType="afterEffect">
                                  <p:stCondLst>
                                    <p:cond delay="250"/>
                                  </p:stCondLst>
                                  <p:childTnLst>
                                    <p:animClr clrSpc="rgb" dir="cw">
                                      <p:cBhvr override="childStyle">
                                        <p:cTn id="102" dur="125" autoRev="1" fill="remove"/>
                                        <p:tgtEl>
                                          <p:spTgt spid="18"/>
                                        </p:tgtEl>
                                        <p:attrNameLst>
                                          <p:attrName>style.color</p:attrName>
                                        </p:attrNameLst>
                                      </p:cBhvr>
                                      <p:to>
                                        <a:schemeClr val="bg1"/>
                                      </p:to>
                                    </p:animClr>
                                    <p:animClr clrSpc="rgb" dir="cw">
                                      <p:cBhvr>
                                        <p:cTn id="103" dur="125" autoRev="1" fill="remove"/>
                                        <p:tgtEl>
                                          <p:spTgt spid="18"/>
                                        </p:tgtEl>
                                        <p:attrNameLst>
                                          <p:attrName>fillcolor</p:attrName>
                                        </p:attrNameLst>
                                      </p:cBhvr>
                                      <p:to>
                                        <a:schemeClr val="bg1"/>
                                      </p:to>
                                    </p:animClr>
                                    <p:set>
                                      <p:cBhvr>
                                        <p:cTn id="104" dur="125" autoRev="1" fill="remove"/>
                                        <p:tgtEl>
                                          <p:spTgt spid="18"/>
                                        </p:tgtEl>
                                        <p:attrNameLst>
                                          <p:attrName>fill.type</p:attrName>
                                        </p:attrNameLst>
                                      </p:cBhvr>
                                      <p:to>
                                        <p:strVal val="solid"/>
                                      </p:to>
                                    </p:set>
                                    <p:set>
                                      <p:cBhvr>
                                        <p:cTn id="105" dur="125" autoRev="1" fill="remove"/>
                                        <p:tgtEl>
                                          <p:spTgt spid="18"/>
                                        </p:tgtEl>
                                        <p:attrNameLst>
                                          <p:attrName>fill.on</p:attrName>
                                        </p:attrNameLst>
                                      </p:cBhvr>
                                      <p:to>
                                        <p:strVal val="true"/>
                                      </p:to>
                                    </p:set>
                                  </p:childTnLst>
                                </p:cTn>
                              </p:par>
                            </p:childTnLst>
                          </p:cTn>
                        </p:par>
                        <p:par>
                          <p:cTn id="106" fill="hold" nodeType="afterGroup">
                            <p:stCondLst>
                              <p:cond delay="5000"/>
                            </p:stCondLst>
                            <p:childTnLst>
                              <p:par>
                                <p:cTn id="107" presetID="22" presetClass="entr" presetSubtype="1" fill="hold"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up)">
                                      <p:cBhvr>
                                        <p:cTn id="109" dur="1250"/>
                                        <p:tgtEl>
                                          <p:spTgt spid="24"/>
                                        </p:tgtEl>
                                      </p:cBhvr>
                                    </p:animEffect>
                                  </p:childTnLst>
                                </p:cTn>
                              </p:par>
                            </p:childTnLst>
                          </p:cTn>
                        </p:par>
                        <p:par>
                          <p:cTn id="110" fill="hold" nodeType="afterGroup">
                            <p:stCondLst>
                              <p:cond delay="6250"/>
                            </p:stCondLst>
                            <p:childTnLst>
                              <p:par>
                                <p:cTn id="111" presetID="22" presetClass="entr" presetSubtype="1" fill="hold" grpId="0"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up)">
                                      <p:cBhvr>
                                        <p:cTn id="113" dur="1000"/>
                                        <p:tgtEl>
                                          <p:spTgt spid="26"/>
                                        </p:tgtEl>
                                      </p:cBhvr>
                                    </p:animEffect>
                                  </p:childTnLst>
                                </p:cTn>
                              </p:par>
                            </p:childTnLst>
                          </p:cTn>
                        </p:par>
                        <p:par>
                          <p:cTn id="114" fill="hold" nodeType="afterGroup">
                            <p:stCondLst>
                              <p:cond delay="7250"/>
                            </p:stCondLst>
                            <p:childTnLst>
                              <p:par>
                                <p:cTn id="115" presetID="27" presetClass="emph" presetSubtype="0" fill="remove" grpId="1" nodeType="afterEffect">
                                  <p:stCondLst>
                                    <p:cond delay="0"/>
                                  </p:stCondLst>
                                  <p:childTnLst>
                                    <p:animClr clrSpc="rgb" dir="cw">
                                      <p:cBhvr override="childStyle">
                                        <p:cTn id="116" dur="125" autoRev="1" fill="remove"/>
                                        <p:tgtEl>
                                          <p:spTgt spid="26"/>
                                        </p:tgtEl>
                                        <p:attrNameLst>
                                          <p:attrName>style.color</p:attrName>
                                        </p:attrNameLst>
                                      </p:cBhvr>
                                      <p:to>
                                        <a:schemeClr val="bg1"/>
                                      </p:to>
                                    </p:animClr>
                                    <p:animClr clrSpc="rgb" dir="cw">
                                      <p:cBhvr>
                                        <p:cTn id="117" dur="125" autoRev="1" fill="remove"/>
                                        <p:tgtEl>
                                          <p:spTgt spid="26"/>
                                        </p:tgtEl>
                                        <p:attrNameLst>
                                          <p:attrName>fillcolor</p:attrName>
                                        </p:attrNameLst>
                                      </p:cBhvr>
                                      <p:to>
                                        <a:schemeClr val="bg1"/>
                                      </p:to>
                                    </p:animClr>
                                    <p:set>
                                      <p:cBhvr>
                                        <p:cTn id="118" dur="125" autoRev="1" fill="remove"/>
                                        <p:tgtEl>
                                          <p:spTgt spid="26"/>
                                        </p:tgtEl>
                                        <p:attrNameLst>
                                          <p:attrName>fill.type</p:attrName>
                                        </p:attrNameLst>
                                      </p:cBhvr>
                                      <p:to>
                                        <p:strVal val="solid"/>
                                      </p:to>
                                    </p:set>
                                    <p:set>
                                      <p:cBhvr>
                                        <p:cTn id="119" dur="125" autoRev="1" fill="remove"/>
                                        <p:tgtEl>
                                          <p:spTgt spid="26"/>
                                        </p:tgtEl>
                                        <p:attrNameLst>
                                          <p:attrName>fill.on</p:attrName>
                                        </p:attrNameLst>
                                      </p:cBhvr>
                                      <p:to>
                                        <p:strVal val="true"/>
                                      </p:to>
                                    </p:set>
                                  </p:childTnLst>
                                </p:cTn>
                              </p:par>
                            </p:childTnLst>
                          </p:cTn>
                        </p:par>
                        <p:par>
                          <p:cTn id="120" fill="hold" nodeType="afterGroup">
                            <p:stCondLst>
                              <p:cond delay="7500"/>
                            </p:stCondLst>
                            <p:childTnLst>
                              <p:par>
                                <p:cTn id="121" presetID="27" presetClass="emph" presetSubtype="0" fill="remove" grpId="2" nodeType="afterEffect">
                                  <p:stCondLst>
                                    <p:cond delay="250"/>
                                  </p:stCondLst>
                                  <p:childTnLst>
                                    <p:animClr clrSpc="rgb" dir="cw">
                                      <p:cBhvr override="childStyle">
                                        <p:cTn id="122" dur="125" autoRev="1" fill="remove"/>
                                        <p:tgtEl>
                                          <p:spTgt spid="26"/>
                                        </p:tgtEl>
                                        <p:attrNameLst>
                                          <p:attrName>style.color</p:attrName>
                                        </p:attrNameLst>
                                      </p:cBhvr>
                                      <p:to>
                                        <a:schemeClr val="bg1"/>
                                      </p:to>
                                    </p:animClr>
                                    <p:animClr clrSpc="rgb" dir="cw">
                                      <p:cBhvr>
                                        <p:cTn id="123" dur="125" autoRev="1" fill="remove"/>
                                        <p:tgtEl>
                                          <p:spTgt spid="26"/>
                                        </p:tgtEl>
                                        <p:attrNameLst>
                                          <p:attrName>fillcolor</p:attrName>
                                        </p:attrNameLst>
                                      </p:cBhvr>
                                      <p:to>
                                        <a:schemeClr val="bg1"/>
                                      </p:to>
                                    </p:animClr>
                                    <p:set>
                                      <p:cBhvr>
                                        <p:cTn id="124" dur="125" autoRev="1" fill="remove"/>
                                        <p:tgtEl>
                                          <p:spTgt spid="26"/>
                                        </p:tgtEl>
                                        <p:attrNameLst>
                                          <p:attrName>fill.type</p:attrName>
                                        </p:attrNameLst>
                                      </p:cBhvr>
                                      <p:to>
                                        <p:strVal val="solid"/>
                                      </p:to>
                                    </p:set>
                                    <p:set>
                                      <p:cBhvr>
                                        <p:cTn id="125" dur="125" autoRev="1" fill="remove"/>
                                        <p:tgtEl>
                                          <p:spTgt spid="26"/>
                                        </p:tgtEl>
                                        <p:attrNameLst>
                                          <p:attrName>fill.on</p:attrName>
                                        </p:attrNameLst>
                                      </p:cBhvr>
                                      <p:to>
                                        <p:strVal val="true"/>
                                      </p:to>
                                    </p:set>
                                  </p:childTnLst>
                                </p:cTn>
                              </p:par>
                            </p:childTnLst>
                          </p:cTn>
                        </p:par>
                        <p:par>
                          <p:cTn id="126" fill="hold" nodeType="afterGroup">
                            <p:stCondLst>
                              <p:cond delay="8000"/>
                            </p:stCondLst>
                            <p:childTnLst>
                              <p:par>
                                <p:cTn id="127" presetID="22" presetClass="entr" presetSubtype="1" fill="hold"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wipe(up)">
                                      <p:cBhvr>
                                        <p:cTn id="129" dur="1250"/>
                                        <p:tgtEl>
                                          <p:spTgt spid="29"/>
                                        </p:tgtEl>
                                      </p:cBhvr>
                                    </p:animEffect>
                                  </p:childTnLst>
                                </p:cTn>
                              </p:par>
                            </p:childTnLst>
                          </p:cTn>
                        </p:par>
                        <p:par>
                          <p:cTn id="130" fill="hold" nodeType="afterGroup">
                            <p:stCondLst>
                              <p:cond delay="9250"/>
                            </p:stCondLst>
                            <p:childTnLst>
                              <p:par>
                                <p:cTn id="131" presetID="22" presetClass="entr" presetSubtype="8" fill="hold" nodeType="after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wipe(left)">
                                      <p:cBhvr>
                                        <p:cTn id="133" dur="1250"/>
                                        <p:tgtEl>
                                          <p:spTgt spid="22"/>
                                        </p:tgtEl>
                                      </p:cBhvr>
                                    </p:animEffect>
                                  </p:childTnLst>
                                </p:cTn>
                              </p:par>
                            </p:childTnLst>
                          </p:cTn>
                        </p:par>
                        <p:par>
                          <p:cTn id="134" fill="hold" nodeType="afterGroup">
                            <p:stCondLst>
                              <p:cond delay="10500"/>
                            </p:stCondLst>
                            <p:childTnLst>
                              <p:par>
                                <p:cTn id="135" presetID="22" presetClass="entr" presetSubtype="8" fill="hold" grpId="0" nodeType="afterEffect">
                                  <p:stCondLst>
                                    <p:cond delay="0"/>
                                  </p:stCondLst>
                                  <p:childTnLst>
                                    <p:set>
                                      <p:cBhvr>
                                        <p:cTn id="136" dur="1" fill="hold">
                                          <p:stCondLst>
                                            <p:cond delay="0"/>
                                          </p:stCondLst>
                                        </p:cTn>
                                        <p:tgtEl>
                                          <p:spTgt spid="4"/>
                                        </p:tgtEl>
                                        <p:attrNameLst>
                                          <p:attrName>style.visibility</p:attrName>
                                        </p:attrNameLst>
                                      </p:cBhvr>
                                      <p:to>
                                        <p:strVal val="visible"/>
                                      </p:to>
                                    </p:set>
                                    <p:animEffect transition="in" filter="wipe(left)">
                                      <p:cBhvr>
                                        <p:cTn id="137" dur="1000"/>
                                        <p:tgtEl>
                                          <p:spTgt spid="4"/>
                                        </p:tgtEl>
                                      </p:cBhvr>
                                    </p:animEffect>
                                  </p:childTnLst>
                                </p:cTn>
                              </p:par>
                            </p:childTnLst>
                          </p:cTn>
                        </p:par>
                        <p:par>
                          <p:cTn id="138" fill="hold" nodeType="afterGroup">
                            <p:stCondLst>
                              <p:cond delay="11500"/>
                            </p:stCondLst>
                            <p:childTnLst>
                              <p:par>
                                <p:cTn id="139" presetID="27" presetClass="emph" presetSubtype="0" fill="remove" grpId="1" nodeType="afterEffect">
                                  <p:stCondLst>
                                    <p:cond delay="0"/>
                                  </p:stCondLst>
                                  <p:childTnLst>
                                    <p:animClr clrSpc="rgb" dir="cw">
                                      <p:cBhvr override="childStyle">
                                        <p:cTn id="140" dur="125" autoRev="1" fill="remove"/>
                                        <p:tgtEl>
                                          <p:spTgt spid="4"/>
                                        </p:tgtEl>
                                        <p:attrNameLst>
                                          <p:attrName>style.color</p:attrName>
                                        </p:attrNameLst>
                                      </p:cBhvr>
                                      <p:to>
                                        <a:schemeClr val="bg1"/>
                                      </p:to>
                                    </p:animClr>
                                    <p:animClr clrSpc="rgb" dir="cw">
                                      <p:cBhvr>
                                        <p:cTn id="141" dur="125" autoRev="1" fill="remove"/>
                                        <p:tgtEl>
                                          <p:spTgt spid="4"/>
                                        </p:tgtEl>
                                        <p:attrNameLst>
                                          <p:attrName>fillcolor</p:attrName>
                                        </p:attrNameLst>
                                      </p:cBhvr>
                                      <p:to>
                                        <a:schemeClr val="bg1"/>
                                      </p:to>
                                    </p:animClr>
                                    <p:set>
                                      <p:cBhvr>
                                        <p:cTn id="142" dur="125" autoRev="1" fill="remove"/>
                                        <p:tgtEl>
                                          <p:spTgt spid="4"/>
                                        </p:tgtEl>
                                        <p:attrNameLst>
                                          <p:attrName>fill.type</p:attrName>
                                        </p:attrNameLst>
                                      </p:cBhvr>
                                      <p:to>
                                        <p:strVal val="solid"/>
                                      </p:to>
                                    </p:set>
                                    <p:set>
                                      <p:cBhvr>
                                        <p:cTn id="143" dur="125" autoRev="1" fill="remove"/>
                                        <p:tgtEl>
                                          <p:spTgt spid="4"/>
                                        </p:tgtEl>
                                        <p:attrNameLst>
                                          <p:attrName>fill.on</p:attrName>
                                        </p:attrNameLst>
                                      </p:cBhvr>
                                      <p:to>
                                        <p:strVal val="true"/>
                                      </p:to>
                                    </p:set>
                                  </p:childTnLst>
                                </p:cTn>
                              </p:par>
                            </p:childTnLst>
                          </p:cTn>
                        </p:par>
                        <p:par>
                          <p:cTn id="144" fill="hold" nodeType="afterGroup">
                            <p:stCondLst>
                              <p:cond delay="11750"/>
                            </p:stCondLst>
                            <p:childTnLst>
                              <p:par>
                                <p:cTn id="145" presetID="27" presetClass="emph" presetSubtype="0" fill="remove" grpId="2" nodeType="afterEffect">
                                  <p:stCondLst>
                                    <p:cond delay="250"/>
                                  </p:stCondLst>
                                  <p:childTnLst>
                                    <p:animClr clrSpc="rgb" dir="cw">
                                      <p:cBhvr override="childStyle">
                                        <p:cTn id="146" dur="125" autoRev="1" fill="remove"/>
                                        <p:tgtEl>
                                          <p:spTgt spid="4"/>
                                        </p:tgtEl>
                                        <p:attrNameLst>
                                          <p:attrName>style.color</p:attrName>
                                        </p:attrNameLst>
                                      </p:cBhvr>
                                      <p:to>
                                        <a:schemeClr val="bg1"/>
                                      </p:to>
                                    </p:animClr>
                                    <p:animClr clrSpc="rgb" dir="cw">
                                      <p:cBhvr>
                                        <p:cTn id="147" dur="125" autoRev="1" fill="remove"/>
                                        <p:tgtEl>
                                          <p:spTgt spid="4"/>
                                        </p:tgtEl>
                                        <p:attrNameLst>
                                          <p:attrName>fillcolor</p:attrName>
                                        </p:attrNameLst>
                                      </p:cBhvr>
                                      <p:to>
                                        <a:schemeClr val="bg1"/>
                                      </p:to>
                                    </p:animClr>
                                    <p:set>
                                      <p:cBhvr>
                                        <p:cTn id="148" dur="125" autoRev="1" fill="remove"/>
                                        <p:tgtEl>
                                          <p:spTgt spid="4"/>
                                        </p:tgtEl>
                                        <p:attrNameLst>
                                          <p:attrName>fill.type</p:attrName>
                                        </p:attrNameLst>
                                      </p:cBhvr>
                                      <p:to>
                                        <p:strVal val="solid"/>
                                      </p:to>
                                    </p:set>
                                    <p:set>
                                      <p:cBhvr>
                                        <p:cTn id="149" dur="125" autoRev="1" fill="remove"/>
                                        <p:tgtEl>
                                          <p:spTgt spid="4"/>
                                        </p:tgtEl>
                                        <p:attrNameLst>
                                          <p:attrName>fill.on</p:attrName>
                                        </p:attrNameLst>
                                      </p:cBhvr>
                                      <p:to>
                                        <p:strVal val="tru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8"/>
                                        </p:tgtEl>
                                        <p:attrNameLst>
                                          <p:attrName>style.visibility</p:attrName>
                                        </p:attrNameLst>
                                      </p:cBhvr>
                                      <p:to>
                                        <p:strVal val="hidden"/>
                                      </p:to>
                                    </p:set>
                                  </p:childTnLst>
                                </p:cTn>
                              </p:par>
                              <p:par>
                                <p:cTn id="154" presetID="22" presetClass="entr" presetSubtype="1" fill="hold" grpId="0"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wipe(up)">
                                      <p:cBhvr>
                                        <p:cTn id="156" dur="500"/>
                                        <p:tgtEl>
                                          <p:spTgt spid="36"/>
                                        </p:tgtEl>
                                      </p:cBhvr>
                                    </p:animEffect>
                                  </p:childTnLst>
                                </p:cTn>
                              </p:par>
                            </p:childTnLst>
                          </p:cTn>
                        </p:par>
                        <p:par>
                          <p:cTn id="157" fill="hold" nodeType="afterGroup">
                            <p:stCondLst>
                              <p:cond delay="500"/>
                            </p:stCondLst>
                            <p:childTnLst>
                              <p:par>
                                <p:cTn id="158" presetID="27" presetClass="emph" presetSubtype="0" fill="remove" grpId="3" nodeType="afterEffect">
                                  <p:stCondLst>
                                    <p:cond delay="750"/>
                                  </p:stCondLst>
                                  <p:childTnLst>
                                    <p:animClr clrSpc="rgb" dir="cw">
                                      <p:cBhvr override="childStyle">
                                        <p:cTn id="159" dur="125" autoRev="1" fill="remove"/>
                                        <p:tgtEl>
                                          <p:spTgt spid="26"/>
                                        </p:tgtEl>
                                        <p:attrNameLst>
                                          <p:attrName>style.color</p:attrName>
                                        </p:attrNameLst>
                                      </p:cBhvr>
                                      <p:to>
                                        <a:schemeClr val="bg1"/>
                                      </p:to>
                                    </p:animClr>
                                    <p:animClr clrSpc="rgb" dir="cw">
                                      <p:cBhvr>
                                        <p:cTn id="160" dur="125" autoRev="1" fill="remove"/>
                                        <p:tgtEl>
                                          <p:spTgt spid="26"/>
                                        </p:tgtEl>
                                        <p:attrNameLst>
                                          <p:attrName>fillcolor</p:attrName>
                                        </p:attrNameLst>
                                      </p:cBhvr>
                                      <p:to>
                                        <a:schemeClr val="bg1"/>
                                      </p:to>
                                    </p:animClr>
                                    <p:set>
                                      <p:cBhvr>
                                        <p:cTn id="161" dur="125" autoRev="1" fill="remove"/>
                                        <p:tgtEl>
                                          <p:spTgt spid="26"/>
                                        </p:tgtEl>
                                        <p:attrNameLst>
                                          <p:attrName>fill.type</p:attrName>
                                        </p:attrNameLst>
                                      </p:cBhvr>
                                      <p:to>
                                        <p:strVal val="solid"/>
                                      </p:to>
                                    </p:set>
                                    <p:set>
                                      <p:cBhvr>
                                        <p:cTn id="162" dur="125" autoRev="1" fill="remove"/>
                                        <p:tgtEl>
                                          <p:spTgt spid="26"/>
                                        </p:tgtEl>
                                        <p:attrNameLst>
                                          <p:attrName>fill.on</p:attrName>
                                        </p:attrNameLst>
                                      </p:cBhvr>
                                      <p:to>
                                        <p:strVal val="true"/>
                                      </p:to>
                                    </p:set>
                                  </p:childTnLst>
                                </p:cTn>
                              </p:par>
                            </p:childTnLst>
                          </p:cTn>
                        </p:par>
                        <p:par>
                          <p:cTn id="163" fill="hold" nodeType="afterGroup">
                            <p:stCondLst>
                              <p:cond delay="1500"/>
                            </p:stCondLst>
                            <p:childTnLst>
                              <p:par>
                                <p:cTn id="164" presetID="27" presetClass="emph" presetSubtype="0" fill="remove" grpId="4" nodeType="afterEffect">
                                  <p:stCondLst>
                                    <p:cond delay="250"/>
                                  </p:stCondLst>
                                  <p:childTnLst>
                                    <p:animClr clrSpc="rgb" dir="cw">
                                      <p:cBhvr override="childStyle">
                                        <p:cTn id="165" dur="125" autoRev="1" fill="remove"/>
                                        <p:tgtEl>
                                          <p:spTgt spid="26"/>
                                        </p:tgtEl>
                                        <p:attrNameLst>
                                          <p:attrName>style.color</p:attrName>
                                        </p:attrNameLst>
                                      </p:cBhvr>
                                      <p:to>
                                        <a:schemeClr val="bg1"/>
                                      </p:to>
                                    </p:animClr>
                                    <p:animClr clrSpc="rgb" dir="cw">
                                      <p:cBhvr>
                                        <p:cTn id="166" dur="125" autoRev="1" fill="remove"/>
                                        <p:tgtEl>
                                          <p:spTgt spid="26"/>
                                        </p:tgtEl>
                                        <p:attrNameLst>
                                          <p:attrName>fillcolor</p:attrName>
                                        </p:attrNameLst>
                                      </p:cBhvr>
                                      <p:to>
                                        <a:schemeClr val="bg1"/>
                                      </p:to>
                                    </p:animClr>
                                    <p:set>
                                      <p:cBhvr>
                                        <p:cTn id="167" dur="125" autoRev="1" fill="remove"/>
                                        <p:tgtEl>
                                          <p:spTgt spid="26"/>
                                        </p:tgtEl>
                                        <p:attrNameLst>
                                          <p:attrName>fill.type</p:attrName>
                                        </p:attrNameLst>
                                      </p:cBhvr>
                                      <p:to>
                                        <p:strVal val="solid"/>
                                      </p:to>
                                    </p:set>
                                    <p:set>
                                      <p:cBhvr>
                                        <p:cTn id="168" dur="125" autoRev="1" fill="remove"/>
                                        <p:tgtEl>
                                          <p:spTgt spid="26"/>
                                        </p:tgtEl>
                                        <p:attrNameLst>
                                          <p:attrName>fill.on</p:attrName>
                                        </p:attrNameLst>
                                      </p:cBhvr>
                                      <p:to>
                                        <p:strVal val="true"/>
                                      </p:to>
                                    </p:set>
                                  </p:childTnLst>
                                </p:cTn>
                              </p:par>
                            </p:childTnLst>
                          </p:cTn>
                        </p:par>
                        <p:par>
                          <p:cTn id="169" fill="hold" nodeType="afterGroup">
                            <p:stCondLst>
                              <p:cond delay="2000"/>
                            </p:stCondLst>
                            <p:childTnLst>
                              <p:par>
                                <p:cTn id="170" presetID="22" presetClass="entr" presetSubtype="1" fill="hold" nodeType="after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wipe(up)">
                                      <p:cBhvr>
                                        <p:cTn id="172" dur="1250"/>
                                        <p:tgtEl>
                                          <p:spTgt spid="33"/>
                                        </p:tgtEl>
                                      </p:cBhvr>
                                    </p:animEffect>
                                  </p:childTnLst>
                                </p:cTn>
                              </p:par>
                            </p:childTnLst>
                          </p:cTn>
                        </p:par>
                        <p:par>
                          <p:cTn id="173" fill="hold" nodeType="afterGroup">
                            <p:stCondLst>
                              <p:cond delay="3250"/>
                            </p:stCondLst>
                            <p:childTnLst>
                              <p:par>
                                <p:cTn id="174" presetID="22" presetClass="entr" presetSubtype="8" fill="hold" grpId="0" nodeType="after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ipe(left)">
                                      <p:cBhvr>
                                        <p:cTn id="176" dur="1000"/>
                                        <p:tgtEl>
                                          <p:spTgt spid="62"/>
                                        </p:tgtEl>
                                      </p:cBhvr>
                                    </p:animEffect>
                                  </p:childTnLst>
                                </p:cTn>
                              </p:par>
                            </p:childTnLst>
                          </p:cTn>
                        </p:par>
                        <p:par>
                          <p:cTn id="177" fill="hold" nodeType="afterGroup">
                            <p:stCondLst>
                              <p:cond delay="4250"/>
                            </p:stCondLst>
                            <p:childTnLst>
                              <p:par>
                                <p:cTn id="178" presetID="27" presetClass="emph" presetSubtype="0" fill="remove" grpId="1" nodeType="afterEffect">
                                  <p:stCondLst>
                                    <p:cond delay="0"/>
                                  </p:stCondLst>
                                  <p:childTnLst>
                                    <p:animClr clrSpc="rgb" dir="cw">
                                      <p:cBhvr override="childStyle">
                                        <p:cTn id="179" dur="125" autoRev="1" fill="remove"/>
                                        <p:tgtEl>
                                          <p:spTgt spid="62"/>
                                        </p:tgtEl>
                                        <p:attrNameLst>
                                          <p:attrName>style.color</p:attrName>
                                        </p:attrNameLst>
                                      </p:cBhvr>
                                      <p:to>
                                        <a:schemeClr val="bg1"/>
                                      </p:to>
                                    </p:animClr>
                                    <p:animClr clrSpc="rgb" dir="cw">
                                      <p:cBhvr>
                                        <p:cTn id="180" dur="125" autoRev="1" fill="remove"/>
                                        <p:tgtEl>
                                          <p:spTgt spid="62"/>
                                        </p:tgtEl>
                                        <p:attrNameLst>
                                          <p:attrName>fillcolor</p:attrName>
                                        </p:attrNameLst>
                                      </p:cBhvr>
                                      <p:to>
                                        <a:schemeClr val="bg1"/>
                                      </p:to>
                                    </p:animClr>
                                    <p:set>
                                      <p:cBhvr>
                                        <p:cTn id="181" dur="125" autoRev="1" fill="remove"/>
                                        <p:tgtEl>
                                          <p:spTgt spid="62"/>
                                        </p:tgtEl>
                                        <p:attrNameLst>
                                          <p:attrName>fill.type</p:attrName>
                                        </p:attrNameLst>
                                      </p:cBhvr>
                                      <p:to>
                                        <p:strVal val="solid"/>
                                      </p:to>
                                    </p:set>
                                    <p:set>
                                      <p:cBhvr>
                                        <p:cTn id="182" dur="125" autoRev="1" fill="remove"/>
                                        <p:tgtEl>
                                          <p:spTgt spid="62"/>
                                        </p:tgtEl>
                                        <p:attrNameLst>
                                          <p:attrName>fill.on</p:attrName>
                                        </p:attrNameLst>
                                      </p:cBhvr>
                                      <p:to>
                                        <p:strVal val="true"/>
                                      </p:to>
                                    </p:set>
                                  </p:childTnLst>
                                </p:cTn>
                              </p:par>
                            </p:childTnLst>
                          </p:cTn>
                        </p:par>
                        <p:par>
                          <p:cTn id="183" fill="hold" nodeType="afterGroup">
                            <p:stCondLst>
                              <p:cond delay="4500"/>
                            </p:stCondLst>
                            <p:childTnLst>
                              <p:par>
                                <p:cTn id="184" presetID="27" presetClass="emph" presetSubtype="0" fill="remove" grpId="2" nodeType="afterEffect">
                                  <p:stCondLst>
                                    <p:cond delay="250"/>
                                  </p:stCondLst>
                                  <p:childTnLst>
                                    <p:animClr clrSpc="rgb" dir="cw">
                                      <p:cBhvr override="childStyle">
                                        <p:cTn id="185" dur="125" autoRev="1" fill="remove"/>
                                        <p:tgtEl>
                                          <p:spTgt spid="62"/>
                                        </p:tgtEl>
                                        <p:attrNameLst>
                                          <p:attrName>style.color</p:attrName>
                                        </p:attrNameLst>
                                      </p:cBhvr>
                                      <p:to>
                                        <a:schemeClr val="bg1"/>
                                      </p:to>
                                    </p:animClr>
                                    <p:animClr clrSpc="rgb" dir="cw">
                                      <p:cBhvr>
                                        <p:cTn id="186" dur="125" autoRev="1" fill="remove"/>
                                        <p:tgtEl>
                                          <p:spTgt spid="62"/>
                                        </p:tgtEl>
                                        <p:attrNameLst>
                                          <p:attrName>fillcolor</p:attrName>
                                        </p:attrNameLst>
                                      </p:cBhvr>
                                      <p:to>
                                        <a:schemeClr val="bg1"/>
                                      </p:to>
                                    </p:animClr>
                                    <p:set>
                                      <p:cBhvr>
                                        <p:cTn id="187" dur="125" autoRev="1" fill="remove"/>
                                        <p:tgtEl>
                                          <p:spTgt spid="62"/>
                                        </p:tgtEl>
                                        <p:attrNameLst>
                                          <p:attrName>fill.type</p:attrName>
                                        </p:attrNameLst>
                                      </p:cBhvr>
                                      <p:to>
                                        <p:strVal val="solid"/>
                                      </p:to>
                                    </p:set>
                                    <p:set>
                                      <p:cBhvr>
                                        <p:cTn id="188" dur="125" autoRev="1" fill="remove"/>
                                        <p:tgtEl>
                                          <p:spTgt spid="62"/>
                                        </p:tgtEl>
                                        <p:attrNameLst>
                                          <p:attrName>fill.on</p:attrName>
                                        </p:attrNameLst>
                                      </p:cBhvr>
                                      <p:to>
                                        <p:strVal val="true"/>
                                      </p:to>
                                    </p:set>
                                  </p:childTnLst>
                                </p:cTn>
                              </p:par>
                            </p:childTnLst>
                          </p:cTn>
                        </p:par>
                        <p:par>
                          <p:cTn id="189" fill="hold" nodeType="afterGroup">
                            <p:stCondLst>
                              <p:cond delay="5000"/>
                            </p:stCondLst>
                            <p:childTnLst>
                              <p:par>
                                <p:cTn id="190" presetID="22" presetClass="entr" presetSubtype="8" fill="hold" nodeType="afterEffect">
                                  <p:stCondLst>
                                    <p:cond delay="0"/>
                                  </p:stCondLst>
                                  <p:childTnLst>
                                    <p:set>
                                      <p:cBhvr>
                                        <p:cTn id="191" dur="1" fill="hold">
                                          <p:stCondLst>
                                            <p:cond delay="0"/>
                                          </p:stCondLst>
                                        </p:cTn>
                                        <p:tgtEl>
                                          <p:spTgt spid="21504"/>
                                        </p:tgtEl>
                                        <p:attrNameLst>
                                          <p:attrName>style.visibility</p:attrName>
                                        </p:attrNameLst>
                                      </p:cBhvr>
                                      <p:to>
                                        <p:strVal val="visible"/>
                                      </p:to>
                                    </p:set>
                                    <p:animEffect transition="in" filter="wipe(left)">
                                      <p:cBhvr>
                                        <p:cTn id="192" dur="1250"/>
                                        <p:tgtEl>
                                          <p:spTgt spid="21504"/>
                                        </p:tgtEl>
                                      </p:cBhvr>
                                    </p:animEffect>
                                  </p:childTnLst>
                                </p:cTn>
                              </p:par>
                            </p:childTnLst>
                          </p:cTn>
                        </p:par>
                        <p:par>
                          <p:cTn id="193" fill="hold" nodeType="afterGroup">
                            <p:stCondLst>
                              <p:cond delay="6250"/>
                            </p:stCondLst>
                            <p:childTnLst>
                              <p:par>
                                <p:cTn id="194" presetID="1" presetClass="entr" presetSubtype="0" fill="hold" grpId="0" nodeType="afterEffect">
                                  <p:stCondLst>
                                    <p:cond delay="0"/>
                                  </p:stCondLst>
                                  <p:childTnLst>
                                    <p:set>
                                      <p:cBhvr>
                                        <p:cTn id="195" dur="1" fill="hold">
                                          <p:stCondLst>
                                            <p:cond delay="0"/>
                                          </p:stCondLst>
                                        </p:cTn>
                                        <p:tgtEl>
                                          <p:spTgt spid="6"/>
                                        </p:tgtEl>
                                        <p:attrNameLst>
                                          <p:attrName>style.visibility</p:attrName>
                                        </p:attrNameLst>
                                      </p:cBhvr>
                                      <p:to>
                                        <p:strVal val="visible"/>
                                      </p:to>
                                    </p:set>
                                  </p:childTnLst>
                                </p:cTn>
                              </p:par>
                            </p:childTnLst>
                          </p:cTn>
                        </p:par>
                        <p:par>
                          <p:cTn id="196" fill="hold" nodeType="afterGroup">
                            <p:stCondLst>
                              <p:cond delay="6250"/>
                            </p:stCondLst>
                            <p:childTnLst>
                              <p:par>
                                <p:cTn id="197" presetID="27" presetClass="emph" presetSubtype="0" fill="remove" grpId="1" nodeType="afterEffect">
                                  <p:stCondLst>
                                    <p:cond delay="0"/>
                                  </p:stCondLst>
                                  <p:childTnLst>
                                    <p:animClr clrSpc="rgb" dir="cw">
                                      <p:cBhvr override="childStyle">
                                        <p:cTn id="198" dur="125" autoRev="1" fill="remove"/>
                                        <p:tgtEl>
                                          <p:spTgt spid="6"/>
                                        </p:tgtEl>
                                        <p:attrNameLst>
                                          <p:attrName>style.color</p:attrName>
                                        </p:attrNameLst>
                                      </p:cBhvr>
                                      <p:to>
                                        <a:schemeClr val="bg1"/>
                                      </p:to>
                                    </p:animClr>
                                    <p:animClr clrSpc="rgb" dir="cw">
                                      <p:cBhvr>
                                        <p:cTn id="199" dur="125" autoRev="1" fill="remove"/>
                                        <p:tgtEl>
                                          <p:spTgt spid="6"/>
                                        </p:tgtEl>
                                        <p:attrNameLst>
                                          <p:attrName>fillcolor</p:attrName>
                                        </p:attrNameLst>
                                      </p:cBhvr>
                                      <p:to>
                                        <a:schemeClr val="bg1"/>
                                      </p:to>
                                    </p:animClr>
                                    <p:set>
                                      <p:cBhvr>
                                        <p:cTn id="200" dur="125" autoRev="1" fill="remove"/>
                                        <p:tgtEl>
                                          <p:spTgt spid="6"/>
                                        </p:tgtEl>
                                        <p:attrNameLst>
                                          <p:attrName>fill.type</p:attrName>
                                        </p:attrNameLst>
                                      </p:cBhvr>
                                      <p:to>
                                        <p:strVal val="solid"/>
                                      </p:to>
                                    </p:set>
                                    <p:set>
                                      <p:cBhvr>
                                        <p:cTn id="201" dur="125" autoRev="1" fill="remove"/>
                                        <p:tgtEl>
                                          <p:spTgt spid="6"/>
                                        </p:tgtEl>
                                        <p:attrNameLst>
                                          <p:attrName>fill.on</p:attrName>
                                        </p:attrNameLst>
                                      </p:cBhvr>
                                      <p:to>
                                        <p:strVal val="true"/>
                                      </p:to>
                                    </p:set>
                                  </p:childTnLst>
                                </p:cTn>
                              </p:par>
                            </p:childTnLst>
                          </p:cTn>
                        </p:par>
                        <p:par>
                          <p:cTn id="202" fill="hold" nodeType="afterGroup">
                            <p:stCondLst>
                              <p:cond delay="6500"/>
                            </p:stCondLst>
                            <p:childTnLst>
                              <p:par>
                                <p:cTn id="203" presetID="27" presetClass="emph" presetSubtype="0" fill="remove" grpId="2" nodeType="afterEffect">
                                  <p:stCondLst>
                                    <p:cond delay="250"/>
                                  </p:stCondLst>
                                  <p:childTnLst>
                                    <p:animClr clrSpc="rgb" dir="cw">
                                      <p:cBhvr override="childStyle">
                                        <p:cTn id="204" dur="125" autoRev="1" fill="remove"/>
                                        <p:tgtEl>
                                          <p:spTgt spid="6"/>
                                        </p:tgtEl>
                                        <p:attrNameLst>
                                          <p:attrName>style.color</p:attrName>
                                        </p:attrNameLst>
                                      </p:cBhvr>
                                      <p:to>
                                        <a:schemeClr val="bg1"/>
                                      </p:to>
                                    </p:animClr>
                                    <p:animClr clrSpc="rgb" dir="cw">
                                      <p:cBhvr>
                                        <p:cTn id="205" dur="125" autoRev="1" fill="remove"/>
                                        <p:tgtEl>
                                          <p:spTgt spid="6"/>
                                        </p:tgtEl>
                                        <p:attrNameLst>
                                          <p:attrName>fillcolor</p:attrName>
                                        </p:attrNameLst>
                                      </p:cBhvr>
                                      <p:to>
                                        <a:schemeClr val="bg1"/>
                                      </p:to>
                                    </p:animClr>
                                    <p:set>
                                      <p:cBhvr>
                                        <p:cTn id="206" dur="125" autoRev="1" fill="remove"/>
                                        <p:tgtEl>
                                          <p:spTgt spid="6"/>
                                        </p:tgtEl>
                                        <p:attrNameLst>
                                          <p:attrName>fill.type</p:attrName>
                                        </p:attrNameLst>
                                      </p:cBhvr>
                                      <p:to>
                                        <p:strVal val="solid"/>
                                      </p:to>
                                    </p:set>
                                    <p:set>
                                      <p:cBhvr>
                                        <p:cTn id="207" dur="125" autoRev="1" fill="remove"/>
                                        <p:tgtEl>
                                          <p:spTgt spid="6"/>
                                        </p:tgtEl>
                                        <p:attrNameLst>
                                          <p:attrName>fill.on</p:attrName>
                                        </p:attrNameLst>
                                      </p:cBhvr>
                                      <p:to>
                                        <p:strVal val="true"/>
                                      </p:to>
                                    </p:set>
                                  </p:childTnLst>
                                </p:cTn>
                              </p:par>
                              <p:par>
                                <p:cTn id="208" presetID="22" presetClass="entr" presetSubtype="2" fill="hold" nodeType="withEffect">
                                  <p:stCondLst>
                                    <p:cond delay="0"/>
                                  </p:stCondLst>
                                  <p:childTnLst>
                                    <p:set>
                                      <p:cBhvr>
                                        <p:cTn id="209" dur="1" fill="hold">
                                          <p:stCondLst>
                                            <p:cond delay="0"/>
                                          </p:stCondLst>
                                        </p:cTn>
                                        <p:tgtEl>
                                          <p:spTgt spid="47"/>
                                        </p:tgtEl>
                                        <p:attrNameLst>
                                          <p:attrName>style.visibility</p:attrName>
                                        </p:attrNameLst>
                                      </p:cBhvr>
                                      <p:to>
                                        <p:strVal val="visible"/>
                                      </p:to>
                                    </p:set>
                                    <p:animEffect transition="in" filter="wipe(right)">
                                      <p:cBhvr>
                                        <p:cTn id="210" dur="750"/>
                                        <p:tgtEl>
                                          <p:spTgt spid="47"/>
                                        </p:tgtEl>
                                      </p:cBhvr>
                                    </p:animEffect>
                                  </p:childTnLst>
                                </p:cTn>
                              </p:par>
                            </p:childTnLst>
                          </p:cTn>
                        </p:par>
                        <p:par>
                          <p:cTn id="211" fill="hold" nodeType="afterGroup">
                            <p:stCondLst>
                              <p:cond delay="7250"/>
                            </p:stCondLst>
                            <p:childTnLst>
                              <p:par>
                                <p:cTn id="212" presetID="22" presetClass="entr" presetSubtype="2" fill="hold" nodeType="afterEffect">
                                  <p:stCondLst>
                                    <p:cond delay="0"/>
                                  </p:stCondLst>
                                  <p:childTnLst>
                                    <p:set>
                                      <p:cBhvr>
                                        <p:cTn id="213" dur="1" fill="hold">
                                          <p:stCondLst>
                                            <p:cond delay="0"/>
                                          </p:stCondLst>
                                        </p:cTn>
                                        <p:tgtEl>
                                          <p:spTgt spid="40"/>
                                        </p:tgtEl>
                                        <p:attrNameLst>
                                          <p:attrName>style.visibility</p:attrName>
                                        </p:attrNameLst>
                                      </p:cBhvr>
                                      <p:to>
                                        <p:strVal val="visible"/>
                                      </p:to>
                                    </p:set>
                                    <p:animEffect transition="in" filter="wipe(right)">
                                      <p:cBhvr>
                                        <p:cTn id="214" dur="1250"/>
                                        <p:tgtEl>
                                          <p:spTgt spid="40"/>
                                        </p:tgtEl>
                                      </p:cBhvr>
                                    </p:animEffect>
                                  </p:childTnLst>
                                </p:cTn>
                              </p:par>
                            </p:childTnLst>
                          </p:cTn>
                        </p:par>
                        <p:par>
                          <p:cTn id="215" fill="hold" nodeType="afterGroup">
                            <p:stCondLst>
                              <p:cond delay="8500"/>
                            </p:stCondLst>
                            <p:childTnLst>
                              <p:par>
                                <p:cTn id="216" presetID="22" presetClass="entr" presetSubtype="1" fill="hold" grpId="0" nodeType="afterEffect">
                                  <p:stCondLst>
                                    <p:cond delay="0"/>
                                  </p:stCondLst>
                                  <p:childTnLst>
                                    <p:set>
                                      <p:cBhvr>
                                        <p:cTn id="217" dur="1" fill="hold">
                                          <p:stCondLst>
                                            <p:cond delay="0"/>
                                          </p:stCondLst>
                                        </p:cTn>
                                        <p:tgtEl>
                                          <p:spTgt spid="52"/>
                                        </p:tgtEl>
                                        <p:attrNameLst>
                                          <p:attrName>style.visibility</p:attrName>
                                        </p:attrNameLst>
                                      </p:cBhvr>
                                      <p:to>
                                        <p:strVal val="visible"/>
                                      </p:to>
                                    </p:set>
                                    <p:animEffect transition="in" filter="wipe(up)">
                                      <p:cBhvr>
                                        <p:cTn id="218" dur="1000"/>
                                        <p:tgtEl>
                                          <p:spTgt spid="52"/>
                                        </p:tgtEl>
                                      </p:cBhvr>
                                    </p:animEffect>
                                  </p:childTnLst>
                                </p:cTn>
                              </p:par>
                            </p:childTnLst>
                          </p:cTn>
                        </p:par>
                        <p:par>
                          <p:cTn id="219" fill="hold" nodeType="afterGroup">
                            <p:stCondLst>
                              <p:cond delay="9500"/>
                            </p:stCondLst>
                            <p:childTnLst>
                              <p:par>
                                <p:cTn id="220" presetID="27" presetClass="emph" presetSubtype="0" fill="remove" grpId="1" nodeType="afterEffect">
                                  <p:stCondLst>
                                    <p:cond delay="0"/>
                                  </p:stCondLst>
                                  <p:childTnLst>
                                    <p:animClr clrSpc="rgb" dir="cw">
                                      <p:cBhvr override="childStyle">
                                        <p:cTn id="221" dur="125" autoRev="1" fill="remove"/>
                                        <p:tgtEl>
                                          <p:spTgt spid="52"/>
                                        </p:tgtEl>
                                        <p:attrNameLst>
                                          <p:attrName>style.color</p:attrName>
                                        </p:attrNameLst>
                                      </p:cBhvr>
                                      <p:to>
                                        <a:schemeClr val="bg1"/>
                                      </p:to>
                                    </p:animClr>
                                    <p:animClr clrSpc="rgb" dir="cw">
                                      <p:cBhvr>
                                        <p:cTn id="222" dur="125" autoRev="1" fill="remove"/>
                                        <p:tgtEl>
                                          <p:spTgt spid="52"/>
                                        </p:tgtEl>
                                        <p:attrNameLst>
                                          <p:attrName>fillcolor</p:attrName>
                                        </p:attrNameLst>
                                      </p:cBhvr>
                                      <p:to>
                                        <a:schemeClr val="bg1"/>
                                      </p:to>
                                    </p:animClr>
                                    <p:set>
                                      <p:cBhvr>
                                        <p:cTn id="223" dur="125" autoRev="1" fill="remove"/>
                                        <p:tgtEl>
                                          <p:spTgt spid="52"/>
                                        </p:tgtEl>
                                        <p:attrNameLst>
                                          <p:attrName>fill.type</p:attrName>
                                        </p:attrNameLst>
                                      </p:cBhvr>
                                      <p:to>
                                        <p:strVal val="solid"/>
                                      </p:to>
                                    </p:set>
                                    <p:set>
                                      <p:cBhvr>
                                        <p:cTn id="224" dur="125" autoRev="1" fill="remove"/>
                                        <p:tgtEl>
                                          <p:spTgt spid="52"/>
                                        </p:tgtEl>
                                        <p:attrNameLst>
                                          <p:attrName>fill.on</p:attrName>
                                        </p:attrNameLst>
                                      </p:cBhvr>
                                      <p:to>
                                        <p:strVal val="true"/>
                                      </p:to>
                                    </p:set>
                                  </p:childTnLst>
                                </p:cTn>
                              </p:par>
                            </p:childTnLst>
                          </p:cTn>
                        </p:par>
                        <p:par>
                          <p:cTn id="225" fill="hold" nodeType="afterGroup">
                            <p:stCondLst>
                              <p:cond delay="9750"/>
                            </p:stCondLst>
                            <p:childTnLst>
                              <p:par>
                                <p:cTn id="226" presetID="27" presetClass="emph" presetSubtype="0" fill="remove" grpId="2" nodeType="afterEffect">
                                  <p:stCondLst>
                                    <p:cond delay="250"/>
                                  </p:stCondLst>
                                  <p:childTnLst>
                                    <p:animClr clrSpc="rgb" dir="cw">
                                      <p:cBhvr override="childStyle">
                                        <p:cTn id="227" dur="125" autoRev="1" fill="remove"/>
                                        <p:tgtEl>
                                          <p:spTgt spid="52"/>
                                        </p:tgtEl>
                                        <p:attrNameLst>
                                          <p:attrName>style.color</p:attrName>
                                        </p:attrNameLst>
                                      </p:cBhvr>
                                      <p:to>
                                        <a:schemeClr val="bg1"/>
                                      </p:to>
                                    </p:animClr>
                                    <p:animClr clrSpc="rgb" dir="cw">
                                      <p:cBhvr>
                                        <p:cTn id="228" dur="125" autoRev="1" fill="remove"/>
                                        <p:tgtEl>
                                          <p:spTgt spid="52"/>
                                        </p:tgtEl>
                                        <p:attrNameLst>
                                          <p:attrName>fillcolor</p:attrName>
                                        </p:attrNameLst>
                                      </p:cBhvr>
                                      <p:to>
                                        <a:schemeClr val="bg1"/>
                                      </p:to>
                                    </p:animClr>
                                    <p:set>
                                      <p:cBhvr>
                                        <p:cTn id="229" dur="125" autoRev="1" fill="remove"/>
                                        <p:tgtEl>
                                          <p:spTgt spid="52"/>
                                        </p:tgtEl>
                                        <p:attrNameLst>
                                          <p:attrName>fill.type</p:attrName>
                                        </p:attrNameLst>
                                      </p:cBhvr>
                                      <p:to>
                                        <p:strVal val="solid"/>
                                      </p:to>
                                    </p:set>
                                    <p:set>
                                      <p:cBhvr>
                                        <p:cTn id="230" dur="125" autoRev="1" fill="remove"/>
                                        <p:tgtEl>
                                          <p:spTgt spid="52"/>
                                        </p:tgtEl>
                                        <p:attrNameLst>
                                          <p:attrName>fill.on</p:attrName>
                                        </p:attrNameLst>
                                      </p:cBhvr>
                                      <p:to>
                                        <p:strVal val="true"/>
                                      </p:to>
                                    </p:set>
                                  </p:childTnLst>
                                </p:cTn>
                              </p:par>
                            </p:childTnLst>
                          </p:cTn>
                        </p:par>
                        <p:par>
                          <p:cTn id="231" fill="hold" nodeType="afterGroup">
                            <p:stCondLst>
                              <p:cond delay="10250"/>
                            </p:stCondLst>
                            <p:childTnLst>
                              <p:par>
                                <p:cTn id="232" presetID="22" presetClass="entr" presetSubtype="1" fill="hold" nodeType="afterEffect">
                                  <p:stCondLst>
                                    <p:cond delay="0"/>
                                  </p:stCondLst>
                                  <p:childTnLst>
                                    <p:set>
                                      <p:cBhvr>
                                        <p:cTn id="233" dur="1" fill="hold">
                                          <p:stCondLst>
                                            <p:cond delay="0"/>
                                          </p:stCondLst>
                                        </p:cTn>
                                        <p:tgtEl>
                                          <p:spTgt spid="57"/>
                                        </p:tgtEl>
                                        <p:attrNameLst>
                                          <p:attrName>style.visibility</p:attrName>
                                        </p:attrNameLst>
                                      </p:cBhvr>
                                      <p:to>
                                        <p:strVal val="visible"/>
                                      </p:to>
                                    </p:set>
                                    <p:animEffect transition="in" filter="wipe(up)">
                                      <p:cBhvr>
                                        <p:cTn id="234" dur="1000"/>
                                        <p:tgtEl>
                                          <p:spTgt spid="57"/>
                                        </p:tgtEl>
                                      </p:cBhvr>
                                    </p:animEffect>
                                  </p:childTnLst>
                                </p:cTn>
                              </p:par>
                            </p:childTnLst>
                          </p:cTn>
                        </p:par>
                        <p:par>
                          <p:cTn id="235" fill="hold" nodeType="afterGroup">
                            <p:stCondLst>
                              <p:cond delay="11250"/>
                            </p:stCondLst>
                            <p:childTnLst>
                              <p:par>
                                <p:cTn id="236" presetID="22" presetClass="entr" presetSubtype="4" fill="hold" nodeType="afterEffect">
                                  <p:stCondLst>
                                    <p:cond delay="0"/>
                                  </p:stCondLst>
                                  <p:childTnLst>
                                    <p:set>
                                      <p:cBhvr>
                                        <p:cTn id="237" dur="1" fill="hold">
                                          <p:stCondLst>
                                            <p:cond delay="0"/>
                                          </p:stCondLst>
                                        </p:cTn>
                                        <p:tgtEl>
                                          <p:spTgt spid="61"/>
                                        </p:tgtEl>
                                        <p:attrNameLst>
                                          <p:attrName>style.visibility</p:attrName>
                                        </p:attrNameLst>
                                      </p:cBhvr>
                                      <p:to>
                                        <p:strVal val="visible"/>
                                      </p:to>
                                    </p:set>
                                    <p:animEffect transition="in" filter="wipe(down)">
                                      <p:cBhvr>
                                        <p:cTn id="238" dur="1000"/>
                                        <p:tgtEl>
                                          <p:spTgt spid="61"/>
                                        </p:tgtEl>
                                      </p:cBhvr>
                                    </p:animEffect>
                                  </p:childTnLst>
                                </p:cTn>
                              </p:par>
                            </p:childTnLst>
                          </p:cTn>
                        </p:par>
                        <p:par>
                          <p:cTn id="239" fill="hold" nodeType="afterGroup">
                            <p:stCondLst>
                              <p:cond delay="12250"/>
                            </p:stCondLst>
                            <p:childTnLst>
                              <p:par>
                                <p:cTn id="240" presetID="27" presetClass="emph" presetSubtype="0" fill="remove" grpId="3" nodeType="afterEffect">
                                  <p:stCondLst>
                                    <p:cond delay="0"/>
                                  </p:stCondLst>
                                  <p:childTnLst>
                                    <p:animClr clrSpc="rgb" dir="cw">
                                      <p:cBhvr override="childStyle">
                                        <p:cTn id="241" dur="125" autoRev="1" fill="remove"/>
                                        <p:tgtEl>
                                          <p:spTgt spid="62"/>
                                        </p:tgtEl>
                                        <p:attrNameLst>
                                          <p:attrName>style.color</p:attrName>
                                        </p:attrNameLst>
                                      </p:cBhvr>
                                      <p:to>
                                        <a:schemeClr val="bg1"/>
                                      </p:to>
                                    </p:animClr>
                                    <p:animClr clrSpc="rgb" dir="cw">
                                      <p:cBhvr>
                                        <p:cTn id="242" dur="125" autoRev="1" fill="remove"/>
                                        <p:tgtEl>
                                          <p:spTgt spid="62"/>
                                        </p:tgtEl>
                                        <p:attrNameLst>
                                          <p:attrName>fillcolor</p:attrName>
                                        </p:attrNameLst>
                                      </p:cBhvr>
                                      <p:to>
                                        <a:schemeClr val="bg1"/>
                                      </p:to>
                                    </p:animClr>
                                    <p:set>
                                      <p:cBhvr>
                                        <p:cTn id="243" dur="125" autoRev="1" fill="remove"/>
                                        <p:tgtEl>
                                          <p:spTgt spid="62"/>
                                        </p:tgtEl>
                                        <p:attrNameLst>
                                          <p:attrName>fill.type</p:attrName>
                                        </p:attrNameLst>
                                      </p:cBhvr>
                                      <p:to>
                                        <p:strVal val="solid"/>
                                      </p:to>
                                    </p:set>
                                    <p:set>
                                      <p:cBhvr>
                                        <p:cTn id="244" dur="125" autoRev="1" fill="remove"/>
                                        <p:tgtEl>
                                          <p:spTgt spid="62"/>
                                        </p:tgtEl>
                                        <p:attrNameLst>
                                          <p:attrName>fill.on</p:attrName>
                                        </p:attrNameLst>
                                      </p:cBhvr>
                                      <p:to>
                                        <p:strVal val="true"/>
                                      </p:to>
                                    </p:set>
                                  </p:childTnLst>
                                </p:cTn>
                              </p:par>
                            </p:childTnLst>
                          </p:cTn>
                        </p:par>
                        <p:par>
                          <p:cTn id="245" fill="hold" nodeType="afterGroup">
                            <p:stCondLst>
                              <p:cond delay="12500"/>
                            </p:stCondLst>
                            <p:childTnLst>
                              <p:par>
                                <p:cTn id="246" presetID="27" presetClass="emph" presetSubtype="0" fill="remove" grpId="4" nodeType="afterEffect">
                                  <p:stCondLst>
                                    <p:cond delay="250"/>
                                  </p:stCondLst>
                                  <p:childTnLst>
                                    <p:animClr clrSpc="rgb" dir="cw">
                                      <p:cBhvr override="childStyle">
                                        <p:cTn id="247" dur="125" autoRev="1" fill="remove"/>
                                        <p:tgtEl>
                                          <p:spTgt spid="62"/>
                                        </p:tgtEl>
                                        <p:attrNameLst>
                                          <p:attrName>style.color</p:attrName>
                                        </p:attrNameLst>
                                      </p:cBhvr>
                                      <p:to>
                                        <a:schemeClr val="bg1"/>
                                      </p:to>
                                    </p:animClr>
                                    <p:animClr clrSpc="rgb" dir="cw">
                                      <p:cBhvr>
                                        <p:cTn id="248" dur="125" autoRev="1" fill="remove"/>
                                        <p:tgtEl>
                                          <p:spTgt spid="62"/>
                                        </p:tgtEl>
                                        <p:attrNameLst>
                                          <p:attrName>fillcolor</p:attrName>
                                        </p:attrNameLst>
                                      </p:cBhvr>
                                      <p:to>
                                        <a:schemeClr val="bg1"/>
                                      </p:to>
                                    </p:animClr>
                                    <p:set>
                                      <p:cBhvr>
                                        <p:cTn id="249" dur="125" autoRev="1" fill="remove"/>
                                        <p:tgtEl>
                                          <p:spTgt spid="62"/>
                                        </p:tgtEl>
                                        <p:attrNameLst>
                                          <p:attrName>fill.type</p:attrName>
                                        </p:attrNameLst>
                                      </p:cBhvr>
                                      <p:to>
                                        <p:strVal val="solid"/>
                                      </p:to>
                                    </p:set>
                                    <p:set>
                                      <p:cBhvr>
                                        <p:cTn id="250" dur="125" autoRev="1" fill="remove"/>
                                        <p:tgtEl>
                                          <p:spTgt spid="62"/>
                                        </p:tgtEl>
                                        <p:attrNameLst>
                                          <p:attrName>fill.on</p:attrName>
                                        </p:attrNameLst>
                                      </p:cBhvr>
                                      <p:to>
                                        <p:strVal val="tru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36"/>
                                        </p:tgtEl>
                                        <p:attrNameLst>
                                          <p:attrName>style.visibility</p:attrName>
                                        </p:attrNameLst>
                                      </p:cBhvr>
                                      <p:to>
                                        <p:strVal val="hidden"/>
                                      </p:to>
                                    </p:set>
                                  </p:childTnLst>
                                </p:cTn>
                              </p:par>
                              <p:par>
                                <p:cTn id="255" presetID="22" presetClass="entr" presetSubtype="1"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wipe(up)">
                                      <p:cBhvr>
                                        <p:cTn id="257" dur="500"/>
                                        <p:tgtEl>
                                          <p:spTgt spid="71"/>
                                        </p:tgtEl>
                                      </p:cBhvr>
                                    </p:animEffect>
                                  </p:childTnLst>
                                </p:cTn>
                              </p:par>
                            </p:childTnLst>
                          </p:cTn>
                        </p:par>
                        <p:par>
                          <p:cTn id="258" fill="hold" nodeType="afterGroup">
                            <p:stCondLst>
                              <p:cond delay="500"/>
                            </p:stCondLst>
                            <p:childTnLst>
                              <p:par>
                                <p:cTn id="259" presetID="22" presetClass="entr" presetSubtype="2" fill="hold" nodeType="afterEffect">
                                  <p:stCondLst>
                                    <p:cond delay="750"/>
                                  </p:stCondLst>
                                  <p:childTnLst>
                                    <p:set>
                                      <p:cBhvr>
                                        <p:cTn id="260" dur="1" fill="hold">
                                          <p:stCondLst>
                                            <p:cond delay="0"/>
                                          </p:stCondLst>
                                        </p:cTn>
                                        <p:tgtEl>
                                          <p:spTgt spid="21512"/>
                                        </p:tgtEl>
                                        <p:attrNameLst>
                                          <p:attrName>style.visibility</p:attrName>
                                        </p:attrNameLst>
                                      </p:cBhvr>
                                      <p:to>
                                        <p:strVal val="visible"/>
                                      </p:to>
                                    </p:set>
                                    <p:animEffect transition="in" filter="wipe(right)">
                                      <p:cBhvr>
                                        <p:cTn id="261" dur="1000"/>
                                        <p:tgtEl>
                                          <p:spTgt spid="21512"/>
                                        </p:tgtEl>
                                      </p:cBhvr>
                                    </p:animEffect>
                                  </p:childTnLst>
                                </p:cTn>
                              </p:par>
                            </p:childTnLst>
                          </p:cTn>
                        </p:par>
                        <p:par>
                          <p:cTn id="262" fill="hold" nodeType="afterGroup">
                            <p:stCondLst>
                              <p:cond delay="2250"/>
                            </p:stCondLst>
                            <p:childTnLst>
                              <p:par>
                                <p:cTn id="263" presetID="22" presetClass="entr" presetSubtype="4" fill="hold" nodeType="afterEffect">
                                  <p:stCondLst>
                                    <p:cond delay="0"/>
                                  </p:stCondLst>
                                  <p:childTnLst>
                                    <p:set>
                                      <p:cBhvr>
                                        <p:cTn id="264" dur="1" fill="hold">
                                          <p:stCondLst>
                                            <p:cond delay="0"/>
                                          </p:stCondLst>
                                        </p:cTn>
                                        <p:tgtEl>
                                          <p:spTgt spid="21521"/>
                                        </p:tgtEl>
                                        <p:attrNameLst>
                                          <p:attrName>style.visibility</p:attrName>
                                        </p:attrNameLst>
                                      </p:cBhvr>
                                      <p:to>
                                        <p:strVal val="visible"/>
                                      </p:to>
                                    </p:set>
                                    <p:animEffect transition="in" filter="wipe(down)">
                                      <p:cBhvr>
                                        <p:cTn id="265" dur="750"/>
                                        <p:tgtEl>
                                          <p:spTgt spid="21521"/>
                                        </p:tgtEl>
                                      </p:cBhvr>
                                    </p:animEffect>
                                  </p:childTnLst>
                                </p:cTn>
                              </p:par>
                            </p:childTnLst>
                          </p:cTn>
                        </p:par>
                        <p:par>
                          <p:cTn id="266" fill="hold" nodeType="afterGroup">
                            <p:stCondLst>
                              <p:cond delay="3000"/>
                            </p:stCondLst>
                            <p:childTnLst>
                              <p:par>
                                <p:cTn id="267" presetID="22" presetClass="entr" presetSubtype="8" fill="hold" nodeType="afterEffect">
                                  <p:stCondLst>
                                    <p:cond delay="0"/>
                                  </p:stCondLst>
                                  <p:childTnLst>
                                    <p:set>
                                      <p:cBhvr>
                                        <p:cTn id="268" dur="1" fill="hold">
                                          <p:stCondLst>
                                            <p:cond delay="0"/>
                                          </p:stCondLst>
                                        </p:cTn>
                                        <p:tgtEl>
                                          <p:spTgt spid="21517"/>
                                        </p:tgtEl>
                                        <p:attrNameLst>
                                          <p:attrName>style.visibility</p:attrName>
                                        </p:attrNameLst>
                                      </p:cBhvr>
                                      <p:to>
                                        <p:strVal val="visible"/>
                                      </p:to>
                                    </p:set>
                                    <p:animEffect transition="in" filter="wipe(left)">
                                      <p:cBhvr>
                                        <p:cTn id="269" dur="1000"/>
                                        <p:tgtEl>
                                          <p:spTgt spid="21517"/>
                                        </p:tgtEl>
                                      </p:cBhvr>
                                    </p:animEffect>
                                  </p:childTnLst>
                                </p:cTn>
                              </p:par>
                            </p:childTnLst>
                          </p:cTn>
                        </p:par>
                        <p:par>
                          <p:cTn id="270" fill="hold" nodeType="afterGroup">
                            <p:stCondLst>
                              <p:cond delay="4000"/>
                            </p:stCondLst>
                            <p:childTnLst>
                              <p:par>
                                <p:cTn id="271" presetID="27" presetClass="emph" presetSubtype="0" fill="remove" grpId="3" nodeType="afterEffect">
                                  <p:stCondLst>
                                    <p:cond delay="250"/>
                                  </p:stCondLst>
                                  <p:childTnLst>
                                    <p:animClr clrSpc="rgb" dir="cw">
                                      <p:cBhvr override="childStyle">
                                        <p:cTn id="272" dur="125" autoRev="1" fill="remove"/>
                                        <p:tgtEl>
                                          <p:spTgt spid="2"/>
                                        </p:tgtEl>
                                        <p:attrNameLst>
                                          <p:attrName>style.color</p:attrName>
                                        </p:attrNameLst>
                                      </p:cBhvr>
                                      <p:to>
                                        <a:schemeClr val="bg1"/>
                                      </p:to>
                                    </p:animClr>
                                    <p:animClr clrSpc="rgb" dir="cw">
                                      <p:cBhvr>
                                        <p:cTn id="273" dur="125" autoRev="1" fill="remove"/>
                                        <p:tgtEl>
                                          <p:spTgt spid="2"/>
                                        </p:tgtEl>
                                        <p:attrNameLst>
                                          <p:attrName>fillcolor</p:attrName>
                                        </p:attrNameLst>
                                      </p:cBhvr>
                                      <p:to>
                                        <a:schemeClr val="bg1"/>
                                      </p:to>
                                    </p:animClr>
                                    <p:set>
                                      <p:cBhvr>
                                        <p:cTn id="274" dur="125" autoRev="1" fill="remove"/>
                                        <p:tgtEl>
                                          <p:spTgt spid="2"/>
                                        </p:tgtEl>
                                        <p:attrNameLst>
                                          <p:attrName>fill.type</p:attrName>
                                        </p:attrNameLst>
                                      </p:cBhvr>
                                      <p:to>
                                        <p:strVal val="solid"/>
                                      </p:to>
                                    </p:set>
                                    <p:set>
                                      <p:cBhvr>
                                        <p:cTn id="275" dur="125" autoRev="1" fill="remove"/>
                                        <p:tgtEl>
                                          <p:spTgt spid="2"/>
                                        </p:tgtEl>
                                        <p:attrNameLst>
                                          <p:attrName>fill.on</p:attrName>
                                        </p:attrNameLst>
                                      </p:cBhvr>
                                      <p:to>
                                        <p:strVal val="true"/>
                                      </p:to>
                                    </p:set>
                                  </p:childTnLst>
                                </p:cTn>
                              </p:par>
                            </p:childTnLst>
                          </p:cTn>
                        </p:par>
                        <p:par>
                          <p:cTn id="276" fill="hold" nodeType="afterGroup">
                            <p:stCondLst>
                              <p:cond delay="4500"/>
                            </p:stCondLst>
                            <p:childTnLst>
                              <p:par>
                                <p:cTn id="277" presetID="27" presetClass="emph" presetSubtype="0" fill="remove" grpId="4" nodeType="afterEffect">
                                  <p:stCondLst>
                                    <p:cond delay="250"/>
                                  </p:stCondLst>
                                  <p:childTnLst>
                                    <p:animClr clrSpc="rgb" dir="cw">
                                      <p:cBhvr override="childStyle">
                                        <p:cTn id="278" dur="125" autoRev="1" fill="remove"/>
                                        <p:tgtEl>
                                          <p:spTgt spid="2"/>
                                        </p:tgtEl>
                                        <p:attrNameLst>
                                          <p:attrName>style.color</p:attrName>
                                        </p:attrNameLst>
                                      </p:cBhvr>
                                      <p:to>
                                        <a:schemeClr val="bg1"/>
                                      </p:to>
                                    </p:animClr>
                                    <p:animClr clrSpc="rgb" dir="cw">
                                      <p:cBhvr>
                                        <p:cTn id="279" dur="125" autoRev="1" fill="remove"/>
                                        <p:tgtEl>
                                          <p:spTgt spid="2"/>
                                        </p:tgtEl>
                                        <p:attrNameLst>
                                          <p:attrName>fillcolor</p:attrName>
                                        </p:attrNameLst>
                                      </p:cBhvr>
                                      <p:to>
                                        <a:schemeClr val="bg1"/>
                                      </p:to>
                                    </p:animClr>
                                    <p:set>
                                      <p:cBhvr>
                                        <p:cTn id="280" dur="125" autoRev="1" fill="remove"/>
                                        <p:tgtEl>
                                          <p:spTgt spid="2"/>
                                        </p:tgtEl>
                                        <p:attrNameLst>
                                          <p:attrName>fill.type</p:attrName>
                                        </p:attrNameLst>
                                      </p:cBhvr>
                                      <p:to>
                                        <p:strVal val="solid"/>
                                      </p:to>
                                    </p:set>
                                    <p:set>
                                      <p:cBhvr>
                                        <p:cTn id="281" dur="125" autoRev="1" fill="remove"/>
                                        <p:tgtEl>
                                          <p:spTgt spid="2"/>
                                        </p:tgtEl>
                                        <p:attrNameLst>
                                          <p:attrName>fill.on</p:attrName>
                                        </p:attrNameLst>
                                      </p:cBhvr>
                                      <p:to>
                                        <p:strVal val="true"/>
                                      </p:to>
                                    </p:set>
                                  </p:childTnLst>
                                </p:cTn>
                              </p:par>
                            </p:childTnLst>
                          </p:cTn>
                        </p:par>
                        <p:par>
                          <p:cTn id="282" fill="hold">
                            <p:stCondLst>
                              <p:cond delay="5000"/>
                            </p:stCondLst>
                            <p:childTnLst>
                              <p:par>
                                <p:cTn id="283" presetID="1" presetClass="entr" presetSubtype="0" fill="hold" grpId="0" nodeType="afterEffect">
                                  <p:stCondLst>
                                    <p:cond delay="0"/>
                                  </p:stCondLst>
                                  <p:childTnLst>
                                    <p:set>
                                      <p:cBhvr>
                                        <p:cTn id="28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0" grpId="0" animBg="1"/>
      <p:bldP spid="20" grpId="1" animBg="1"/>
      <p:bldP spid="20" grpId="2" animBg="1"/>
      <p:bldP spid="20" grpId="3" animBg="1"/>
      <p:bldP spid="20" grpId="4" animBg="1"/>
      <p:bldP spid="15" grpId="0" animBg="1"/>
      <p:bldP spid="15" grpId="1" animBg="1"/>
      <p:bldP spid="15" grpId="2" animBg="1"/>
      <p:bldP spid="8" grpId="0" animBg="1"/>
      <p:bldP spid="8" grpId="1" animBg="1"/>
      <p:bldP spid="18" grpId="0" animBg="1"/>
      <p:bldP spid="18" grpId="1" animBg="1"/>
      <p:bldP spid="18" grpId="2" animBg="1"/>
      <p:bldP spid="26" grpId="0" animBg="1"/>
      <p:bldP spid="26" grpId="1" animBg="1"/>
      <p:bldP spid="26" grpId="2" animBg="1"/>
      <p:bldP spid="26" grpId="3" animBg="1"/>
      <p:bldP spid="26" grpId="4" animBg="1"/>
      <p:bldP spid="36" grpId="0" animBg="1"/>
      <p:bldP spid="36" grpId="1" animBg="1"/>
      <p:bldP spid="52" grpId="0" animBg="1"/>
      <p:bldP spid="52" grpId="1" animBg="1"/>
      <p:bldP spid="52" grpId="2" animBg="1"/>
      <p:bldP spid="62" grpId="0" animBg="1"/>
      <p:bldP spid="62" grpId="1" animBg="1"/>
      <p:bldP spid="62" grpId="2" animBg="1"/>
      <p:bldP spid="62" grpId="3" animBg="1"/>
      <p:bldP spid="62" grpId="4" animBg="1"/>
      <p:bldP spid="71" grpId="0" animBg="1"/>
      <p:bldP spid="2" grpId="0" animBg="1"/>
      <p:bldP spid="2" grpId="1" animBg="1"/>
      <p:bldP spid="2" grpId="2" animBg="1"/>
      <p:bldP spid="2" grpId="3" animBg="1"/>
      <p:bldP spid="2" grpId="4" animBg="1"/>
      <p:bldP spid="4" grpId="0" animBg="1"/>
      <p:bldP spid="4" grpId="1" animBg="1"/>
      <p:bldP spid="4" grpId="2" animBg="1"/>
      <p:bldP spid="6" grpId="0" animBg="1"/>
      <p:bldP spid="6" grpId="1" animBg="1"/>
      <p:bldP spid="6" grpId="2" animBg="1"/>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16744" name="Text Box 8"/>
          <p:cNvSpPr txBox="1">
            <a:spLocks noChangeArrowheads="1"/>
          </p:cNvSpPr>
          <p:nvPr/>
        </p:nvSpPr>
        <p:spPr bwMode="auto">
          <a:xfrm>
            <a:off x="107504" y="714356"/>
            <a:ext cx="6143668" cy="523220"/>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3.3.4 </a:t>
            </a:r>
            <a:r>
              <a:rPr lang="zh-CN" altLang="en-US" sz="2800" b="1" dirty="0" smtClean="0">
                <a:solidFill>
                  <a:schemeClr val="accent2">
                    <a:lumMod val="75000"/>
                  </a:schemeClr>
                </a:solidFill>
                <a:latin typeface="华文楷体" pitchFamily="2" charset="-122"/>
                <a:ea typeface="华文楷体" pitchFamily="2" charset="-122"/>
              </a:rPr>
              <a:t>以运算器为核心的计算实现</a:t>
            </a:r>
            <a:endParaRPr lang="zh-CN" altLang="en-US" sz="2800"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0" name="TextBox 89"/>
          <p:cNvSpPr txBox="1"/>
          <p:nvPr/>
        </p:nvSpPr>
        <p:spPr>
          <a:xfrm>
            <a:off x="2699792" y="6237312"/>
            <a:ext cx="3929090" cy="400110"/>
          </a:xfrm>
          <a:prstGeom prst="rect">
            <a:avLst/>
          </a:prstGeom>
          <a:noFill/>
        </p:spPr>
        <p:txBody>
          <a:bodyPr wrap="square" rtlCol="0">
            <a:spAutoFit/>
          </a:bodyPr>
          <a:lstStyle/>
          <a:p>
            <a:r>
              <a:rPr lang="zh-CN" altLang="en-US" sz="2000" b="1" dirty="0">
                <a:solidFill>
                  <a:srgbClr val="7030A0"/>
                </a:solidFill>
                <a:latin typeface="方正姚体" pitchFamily="2" charset="-122"/>
                <a:ea typeface="方正姚体" pitchFamily="2" charset="-122"/>
              </a:rPr>
              <a:t>以运算器为核心的体系结构</a:t>
            </a:r>
          </a:p>
        </p:txBody>
      </p:sp>
      <p:grpSp>
        <p:nvGrpSpPr>
          <p:cNvPr id="54274" name="组合 16"/>
          <p:cNvGrpSpPr>
            <a:grpSpLocks/>
          </p:cNvGrpSpPr>
          <p:nvPr/>
        </p:nvGrpSpPr>
        <p:grpSpPr bwMode="auto">
          <a:xfrm>
            <a:off x="395536" y="1268760"/>
            <a:ext cx="7992888" cy="4248472"/>
            <a:chOff x="0" y="0"/>
            <a:chExt cx="4088765" cy="2332990"/>
          </a:xfrm>
        </p:grpSpPr>
        <p:sp>
          <p:nvSpPr>
            <p:cNvPr id="17" name="左右箭头 17"/>
            <p:cNvSpPr>
              <a:spLocks noChangeArrowheads="1"/>
            </p:cNvSpPr>
            <p:nvPr/>
          </p:nvSpPr>
          <p:spPr bwMode="auto">
            <a:xfrm>
              <a:off x="3408219" y="1062841"/>
              <a:ext cx="359117" cy="173817"/>
            </a:xfrm>
            <a:prstGeom prst="leftRightArrow">
              <a:avLst>
                <a:gd name="adj1" fmla="val 50000"/>
                <a:gd name="adj2" fmla="val 49997"/>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cxnSp>
          <p:nvCxnSpPr>
            <p:cNvPr id="18" name="直接连接符 18"/>
            <p:cNvCxnSpPr>
              <a:cxnSpLocks noChangeShapeType="1"/>
            </p:cNvCxnSpPr>
            <p:nvPr/>
          </p:nvCxnSpPr>
          <p:spPr bwMode="auto">
            <a:xfrm flipV="1">
              <a:off x="570016" y="2060368"/>
              <a:ext cx="2778826" cy="0"/>
            </a:xfrm>
            <a:prstGeom prst="line">
              <a:avLst/>
            </a:prstGeom>
            <a:noFill/>
            <a:ln w="12700" algn="ctr">
              <a:solidFill>
                <a:srgbClr val="000000"/>
              </a:solidFill>
              <a:round/>
              <a:headEnd/>
              <a:tailEnd/>
            </a:ln>
          </p:spPr>
        </p:cxnSp>
        <p:grpSp>
          <p:nvGrpSpPr>
            <p:cNvPr id="19" name="组合 19"/>
            <p:cNvGrpSpPr>
              <a:grpSpLocks/>
            </p:cNvGrpSpPr>
            <p:nvPr/>
          </p:nvGrpSpPr>
          <p:grpSpPr bwMode="auto">
            <a:xfrm>
              <a:off x="0" y="0"/>
              <a:ext cx="4088765" cy="2332990"/>
              <a:chOff x="0" y="0"/>
              <a:chExt cx="4088765" cy="2332990"/>
            </a:xfrm>
          </p:grpSpPr>
          <p:grpSp>
            <p:nvGrpSpPr>
              <p:cNvPr id="21" name="组合 21"/>
              <p:cNvGrpSpPr>
                <a:grpSpLocks/>
              </p:cNvGrpSpPr>
              <p:nvPr/>
            </p:nvGrpSpPr>
            <p:grpSpPr bwMode="auto">
              <a:xfrm>
                <a:off x="0" y="0"/>
                <a:ext cx="4088765" cy="2332990"/>
                <a:chOff x="0" y="0"/>
                <a:chExt cx="4089155" cy="2348321"/>
              </a:xfrm>
            </p:grpSpPr>
            <p:sp>
              <p:nvSpPr>
                <p:cNvPr id="22" name="矩形 47"/>
                <p:cNvSpPr>
                  <a:spLocks noChangeArrowheads="1"/>
                </p:cNvSpPr>
                <p:nvPr/>
              </p:nvSpPr>
              <p:spPr bwMode="auto">
                <a:xfrm>
                  <a:off x="2908300" y="0"/>
                  <a:ext cx="478790" cy="273685"/>
                </a:xfrm>
                <a:prstGeom prst="rect">
                  <a:avLst/>
                </a:prstGeom>
                <a:noFill/>
                <a:ln w="25400" algn="ctr">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ts val="3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运算器</a:t>
                  </a:r>
                  <a:endParaRPr kumimoji="1" lang="zh-CN" sz="2000" b="1" i="0" u="none" strike="noStrike" cap="none" normalizeH="0" baseline="0" smtClean="0">
                    <a:ln>
                      <a:noFill/>
                    </a:ln>
                    <a:solidFill>
                      <a:srgbClr val="0000FF"/>
                    </a:solidFill>
                    <a:effectLst/>
                    <a:latin typeface="方正姚体" pitchFamily="2" charset="-122"/>
                    <a:ea typeface="方正姚体" pitchFamily="2" charset="-122"/>
                  </a:endParaRPr>
                </a:p>
              </p:txBody>
            </p:sp>
            <p:grpSp>
              <p:nvGrpSpPr>
                <p:cNvPr id="23" name="组合 23"/>
                <p:cNvGrpSpPr>
                  <a:grpSpLocks/>
                </p:cNvGrpSpPr>
                <p:nvPr/>
              </p:nvGrpSpPr>
              <p:grpSpPr bwMode="auto">
                <a:xfrm>
                  <a:off x="0" y="19045"/>
                  <a:ext cx="4089155" cy="2329276"/>
                  <a:chOff x="0" y="-5"/>
                  <a:chExt cx="4089155" cy="2329276"/>
                </a:xfrm>
              </p:grpSpPr>
              <p:grpSp>
                <p:nvGrpSpPr>
                  <p:cNvPr id="24" name="组合 24"/>
                  <p:cNvGrpSpPr>
                    <a:grpSpLocks/>
                  </p:cNvGrpSpPr>
                  <p:nvPr/>
                </p:nvGrpSpPr>
                <p:grpSpPr bwMode="auto">
                  <a:xfrm>
                    <a:off x="451307" y="-5"/>
                    <a:ext cx="3637848" cy="2329276"/>
                    <a:chOff x="-107493" y="-5"/>
                    <a:chExt cx="3637848" cy="2329276"/>
                  </a:xfrm>
                </p:grpSpPr>
                <p:sp>
                  <p:nvSpPr>
                    <p:cNvPr id="25" name="矩形 43"/>
                    <p:cNvSpPr>
                      <a:spLocks noChangeArrowheads="1"/>
                    </p:cNvSpPr>
                    <p:nvPr/>
                  </p:nvSpPr>
                  <p:spPr bwMode="auto">
                    <a:xfrm>
                      <a:off x="-107493" y="-5"/>
                      <a:ext cx="2935354" cy="2329276"/>
                    </a:xfrm>
                    <a:prstGeom prst="rect">
                      <a:avLst/>
                    </a:prstGeom>
                    <a:noFill/>
                    <a:ln w="12700" algn="ctr">
                      <a:solidFill>
                        <a:srgbClr val="000000"/>
                      </a:solidFill>
                      <a:prstDash val="dashDot"/>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nvGrpSpPr>
                    <p:cNvPr id="26" name="组合 26"/>
                    <p:cNvGrpSpPr>
                      <a:grpSpLocks/>
                    </p:cNvGrpSpPr>
                    <p:nvPr/>
                  </p:nvGrpSpPr>
                  <p:grpSpPr bwMode="auto">
                    <a:xfrm>
                      <a:off x="-6212" y="234950"/>
                      <a:ext cx="2452154" cy="1747196"/>
                      <a:chOff x="-69712" y="0"/>
                      <a:chExt cx="2452154" cy="1747196"/>
                    </a:xfrm>
                  </p:grpSpPr>
                  <p:sp>
                    <p:nvSpPr>
                      <p:cNvPr id="27" name="矩形 27"/>
                      <p:cNvSpPr>
                        <a:spLocks noChangeArrowheads="1"/>
                      </p:cNvSpPr>
                      <p:nvPr/>
                    </p:nvSpPr>
                    <p:spPr bwMode="auto">
                      <a:xfrm>
                        <a:off x="-69712" y="1082149"/>
                        <a:ext cx="979585" cy="302552"/>
                      </a:xfrm>
                      <a:prstGeom prst="rect">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2000" b="1" i="0" u="none" strike="noStrike" cap="none" normalizeH="0" baseline="0" dirty="0" smtClean="0">
                            <a:ln>
                              <a:noFill/>
                            </a:ln>
                            <a:solidFill>
                              <a:srgbClr val="0000FF"/>
                            </a:solidFill>
                            <a:effectLst/>
                            <a:latin typeface="方正姚体" pitchFamily="2" charset="-122"/>
                            <a:ea typeface="方正姚体" pitchFamily="2" charset="-122"/>
                          </a:rPr>
                          <a:t>通用寄存器</a:t>
                        </a:r>
                        <a:r>
                          <a:rPr kumimoji="1" lang="en-US" altLang="zh-CN" sz="2000" b="1" i="0" u="none" strike="noStrike" cap="none" normalizeH="0" baseline="0" dirty="0" smtClean="0">
                            <a:ln>
                              <a:noFill/>
                            </a:ln>
                            <a:solidFill>
                              <a:srgbClr val="0000FF"/>
                            </a:solidFill>
                            <a:effectLst/>
                            <a:latin typeface="方正姚体" pitchFamily="2" charset="-122"/>
                            <a:ea typeface="方正姚体" pitchFamily="2" charset="-122"/>
                          </a:rPr>
                          <a:t>(R)</a:t>
                        </a:r>
                        <a:endParaRPr kumimoji="1" lang="zh-CN" altLang="zh-CN" sz="20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28" name="矩形 28"/>
                      <p:cNvSpPr>
                        <a:spLocks noChangeArrowheads="1"/>
                      </p:cNvSpPr>
                      <p:nvPr/>
                    </p:nvSpPr>
                    <p:spPr bwMode="auto">
                      <a:xfrm>
                        <a:off x="1015431" y="1075031"/>
                        <a:ext cx="867625" cy="302260"/>
                      </a:xfrm>
                      <a:prstGeom prst="rect">
                        <a:avLst/>
                      </a:prstGeom>
                      <a:noFill/>
                      <a:ln w="1270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ts val="3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累加器</a:t>
                        </a:r>
                        <a:r>
                          <a:rPr kumimoji="1" lang="en-US" altLang="zh-CN" sz="2000" b="1" i="0" u="none" strike="noStrike" cap="none" normalizeH="0" baseline="0" smtClean="0">
                            <a:ln>
                              <a:noFill/>
                            </a:ln>
                            <a:solidFill>
                              <a:srgbClr val="0000FF"/>
                            </a:solidFill>
                            <a:effectLst/>
                            <a:latin typeface="方正姚体" pitchFamily="2" charset="-122"/>
                            <a:ea typeface="方正姚体" pitchFamily="2" charset="-122"/>
                          </a:rPr>
                          <a:t>(ACC)</a:t>
                        </a:r>
                        <a:endParaRPr kumimoji="1" lang="zh-CN" altLang="zh-CN" sz="2000" b="1" i="0" u="none" strike="noStrike" cap="none" normalizeH="0" baseline="0" smtClean="0">
                          <a:ln>
                            <a:noFill/>
                          </a:ln>
                          <a:solidFill>
                            <a:srgbClr val="0000FF"/>
                          </a:solidFill>
                          <a:effectLst/>
                          <a:latin typeface="方正姚体" pitchFamily="2" charset="-122"/>
                          <a:ea typeface="方正姚体" pitchFamily="2" charset="-122"/>
                        </a:endParaRPr>
                      </a:p>
                    </p:txBody>
                  </p:sp>
                  <p:grpSp>
                    <p:nvGrpSpPr>
                      <p:cNvPr id="29" name="组合 29"/>
                      <p:cNvGrpSpPr>
                        <a:grpSpLocks/>
                      </p:cNvGrpSpPr>
                      <p:nvPr/>
                    </p:nvGrpSpPr>
                    <p:grpSpPr bwMode="auto">
                      <a:xfrm>
                        <a:off x="194063" y="0"/>
                        <a:ext cx="2188379" cy="1747196"/>
                        <a:chOff x="0" y="0"/>
                        <a:chExt cx="2188379" cy="1747196"/>
                      </a:xfrm>
                    </p:grpSpPr>
                    <p:grpSp>
                      <p:nvGrpSpPr>
                        <p:cNvPr id="30" name="组合 30"/>
                        <p:cNvGrpSpPr>
                          <a:grpSpLocks/>
                        </p:cNvGrpSpPr>
                        <p:nvPr/>
                      </p:nvGrpSpPr>
                      <p:grpSpPr bwMode="auto">
                        <a:xfrm>
                          <a:off x="0" y="0"/>
                          <a:ext cx="2188379" cy="1747196"/>
                          <a:chOff x="0" y="0"/>
                          <a:chExt cx="2188379" cy="1747196"/>
                        </a:xfrm>
                      </p:grpSpPr>
                      <p:grpSp>
                        <p:nvGrpSpPr>
                          <p:cNvPr id="31" name="组合 31"/>
                          <p:cNvGrpSpPr>
                            <a:grpSpLocks/>
                          </p:cNvGrpSpPr>
                          <p:nvPr/>
                        </p:nvGrpSpPr>
                        <p:grpSpPr bwMode="auto">
                          <a:xfrm>
                            <a:off x="0" y="0"/>
                            <a:ext cx="2188379" cy="1747196"/>
                            <a:chOff x="0" y="1256"/>
                            <a:chExt cx="2188744" cy="1747794"/>
                          </a:xfrm>
                        </p:grpSpPr>
                        <p:grpSp>
                          <p:nvGrpSpPr>
                            <p:cNvPr id="256" name="组合 256"/>
                            <p:cNvGrpSpPr>
                              <a:grpSpLocks/>
                            </p:cNvGrpSpPr>
                            <p:nvPr/>
                          </p:nvGrpSpPr>
                          <p:grpSpPr bwMode="auto">
                            <a:xfrm>
                              <a:off x="0" y="267077"/>
                              <a:ext cx="1468755" cy="814814"/>
                              <a:chOff x="0" y="0"/>
                              <a:chExt cx="1468755" cy="814814"/>
                            </a:xfrm>
                          </p:grpSpPr>
                          <p:sp>
                            <p:nvSpPr>
                              <p:cNvPr id="257" name="Freeform 395"/>
                              <p:cNvSpPr>
                                <a:spLocks/>
                              </p:cNvSpPr>
                              <p:nvPr/>
                            </p:nvSpPr>
                            <p:spPr bwMode="auto">
                              <a:xfrm>
                                <a:off x="0" y="0"/>
                                <a:ext cx="1468755" cy="457200"/>
                              </a:xfrm>
                              <a:custGeom>
                                <a:avLst/>
                                <a:gdLst>
                                  <a:gd name="T0" fmla="*/ 198201 w 1608542"/>
                                  <a:gd name="T1" fmla="*/ 0 h 294198"/>
                                  <a:gd name="T2" fmla="*/ 1268818 w 1608542"/>
                                  <a:gd name="T3" fmla="*/ 0 h 294198"/>
                                  <a:gd name="T4" fmla="*/ 1468755 w 1608542"/>
                                  <a:gd name="T5" fmla="*/ 444844 h 294198"/>
                                  <a:gd name="T6" fmla="*/ 976191 w 1608542"/>
                                  <a:gd name="T7" fmla="*/ 439050 h 294198"/>
                                  <a:gd name="T8" fmla="*/ 737391 w 1608542"/>
                                  <a:gd name="T9" fmla="*/ 312977 h 294198"/>
                                  <a:gd name="T10" fmla="*/ 539320 w 1608542"/>
                                  <a:gd name="T11" fmla="*/ 449699 h 294198"/>
                                  <a:gd name="T12" fmla="*/ 60254 w 1608542"/>
                                  <a:gd name="T13" fmla="*/ 457200 h 294198"/>
                                  <a:gd name="T14" fmla="*/ 2171 w 1608542"/>
                                  <a:gd name="T15" fmla="*/ 457200 h 294198"/>
                                  <a:gd name="T16" fmla="*/ 0 w 1608542"/>
                                  <a:gd name="T17" fmla="*/ 450376 h 294198"/>
                                  <a:gd name="T18" fmla="*/ 198201 w 1608542"/>
                                  <a:gd name="T19" fmla="*/ 0 h 294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08542"/>
                                  <a:gd name="T31" fmla="*/ 0 h 294198"/>
                                  <a:gd name="T32" fmla="*/ 1608542 w 1608542"/>
                                  <a:gd name="T33" fmla="*/ 294198 h 2941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08542" h="294198">
                                    <a:moveTo>
                                      <a:pt x="217064" y="0"/>
                                    </a:moveTo>
                                    <a:lnTo>
                                      <a:pt x="1389576" y="0"/>
                                    </a:lnTo>
                                    <a:lnTo>
                                      <a:pt x="1608542" y="286247"/>
                                    </a:lnTo>
                                    <a:lnTo>
                                      <a:pt x="1069099" y="282519"/>
                                    </a:lnTo>
                                    <a:lnTo>
                                      <a:pt x="807571" y="201394"/>
                                    </a:lnTo>
                                    <a:lnTo>
                                      <a:pt x="590649" y="289371"/>
                                    </a:lnTo>
                                    <a:lnTo>
                                      <a:pt x="65989" y="294198"/>
                                    </a:lnTo>
                                    <a:lnTo>
                                      <a:pt x="2378" y="294198"/>
                                    </a:lnTo>
                                    <a:lnTo>
                                      <a:pt x="0" y="289807"/>
                                    </a:lnTo>
                                    <a:lnTo>
                                      <a:pt x="217064" y="0"/>
                                    </a:lnTo>
                                    <a:close/>
                                  </a:path>
                                </a:pathLst>
                              </a:custGeom>
                              <a:noFill/>
                              <a:ln w="190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ts val="775"/>
                                  </a:spcBef>
                                  <a:spcAft>
                                    <a:spcPct val="0"/>
                                  </a:spcAft>
                                  <a:buClrTx/>
                                  <a:buSzTx/>
                                  <a:buFontTx/>
                                  <a:buNone/>
                                  <a:tabLst/>
                                </a:pPr>
                                <a:r>
                                  <a:rPr kumimoji="1" lang="zh-CN" altLang="en-US" sz="2000" b="1" i="0" u="none" strike="noStrike" cap="none" normalizeH="0" baseline="0" dirty="0" smtClean="0">
                                    <a:ln>
                                      <a:noFill/>
                                    </a:ln>
                                    <a:solidFill>
                                      <a:srgbClr val="0000FF"/>
                                    </a:solidFill>
                                    <a:effectLst/>
                                    <a:latin typeface="方正姚体" pitchFamily="2" charset="-122"/>
                                    <a:ea typeface="方正姚体" pitchFamily="2" charset="-122"/>
                                  </a:rPr>
                                  <a:t>算术逻辑部件</a:t>
                                </a:r>
                                <a:r>
                                  <a:rPr kumimoji="1" lang="en-US" altLang="zh-CN" sz="2000" b="1" i="0" u="none" strike="noStrike" cap="none" normalizeH="0" baseline="0" dirty="0" smtClean="0">
                                    <a:ln>
                                      <a:noFill/>
                                    </a:ln>
                                    <a:solidFill>
                                      <a:srgbClr val="0000FF"/>
                                    </a:solidFill>
                                    <a:effectLst/>
                                    <a:latin typeface="方正姚体" pitchFamily="2" charset="-122"/>
                                    <a:ea typeface="方正姚体" pitchFamily="2" charset="-122"/>
                                  </a:rPr>
                                  <a:t>ALU</a:t>
                                </a:r>
                                <a:endParaRPr kumimoji="1" lang="zh-CN" altLang="zh-CN" sz="20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258" name="Down Arrow 429"/>
                              <p:cNvSpPr>
                                <a:spLocks noChangeArrowheads="1"/>
                              </p:cNvSpPr>
                              <p:nvPr/>
                            </p:nvSpPr>
                            <p:spPr bwMode="auto">
                              <a:xfrm flipV="1">
                                <a:off x="1163177" y="447907"/>
                                <a:ext cx="113168" cy="362377"/>
                              </a:xfrm>
                              <a:prstGeom prst="downArrow">
                                <a:avLst>
                                  <a:gd name="adj1" fmla="val 50000"/>
                                  <a:gd name="adj2" fmla="val 50003"/>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sp>
                            <p:nvSpPr>
                              <p:cNvPr id="259" name="Down Arrow 429"/>
                              <p:cNvSpPr>
                                <a:spLocks noChangeArrowheads="1"/>
                              </p:cNvSpPr>
                              <p:nvPr/>
                            </p:nvSpPr>
                            <p:spPr bwMode="auto">
                              <a:xfrm flipV="1">
                                <a:off x="203703" y="452675"/>
                                <a:ext cx="113168" cy="362139"/>
                              </a:xfrm>
                              <a:prstGeom prst="downArrow">
                                <a:avLst>
                                  <a:gd name="adj1" fmla="val 50000"/>
                                  <a:gd name="adj2" fmla="val 50000"/>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grpSp>
                          <p:nvGrpSpPr>
                            <p:cNvPr id="260" name="组合 260"/>
                            <p:cNvGrpSpPr>
                              <a:grpSpLocks/>
                            </p:cNvGrpSpPr>
                            <p:nvPr/>
                          </p:nvGrpSpPr>
                          <p:grpSpPr bwMode="auto">
                            <a:xfrm>
                              <a:off x="663565" y="1256"/>
                              <a:ext cx="1525179" cy="1747794"/>
                              <a:chOff x="473442" y="1256"/>
                              <a:chExt cx="1525179" cy="1747794"/>
                            </a:xfrm>
                          </p:grpSpPr>
                          <p:grpSp>
                            <p:nvGrpSpPr>
                              <p:cNvPr id="261" name="组合 261"/>
                              <p:cNvGrpSpPr>
                                <a:grpSpLocks/>
                              </p:cNvGrpSpPr>
                              <p:nvPr/>
                            </p:nvGrpSpPr>
                            <p:grpSpPr bwMode="auto">
                              <a:xfrm>
                                <a:off x="473442" y="1256"/>
                                <a:ext cx="1487605" cy="1298869"/>
                                <a:chOff x="473442" y="1256"/>
                                <a:chExt cx="1487605" cy="1298869"/>
                              </a:xfrm>
                            </p:grpSpPr>
                            <p:sp>
                              <p:nvSpPr>
                                <p:cNvPr id="262" name="L 形 262"/>
                                <p:cNvSpPr>
                                  <a:spLocks/>
                                </p:cNvSpPr>
                                <p:nvPr/>
                              </p:nvSpPr>
                              <p:spPr bwMode="auto">
                                <a:xfrm rot="5400000">
                                  <a:off x="441062" y="33639"/>
                                  <a:ext cx="264139" cy="199379"/>
                                </a:xfrm>
                                <a:custGeom>
                                  <a:avLst/>
                                  <a:gdLst>
                                    <a:gd name="T0" fmla="*/ 0 w 264139"/>
                                    <a:gd name="T1" fmla="*/ 0 h 199379"/>
                                    <a:gd name="T2" fmla="*/ 58717 w 264139"/>
                                    <a:gd name="T3" fmla="*/ 0 h 199379"/>
                                    <a:gd name="T4" fmla="*/ 58717 w 264139"/>
                                    <a:gd name="T5" fmla="*/ 139005 h 199379"/>
                                    <a:gd name="T6" fmla="*/ 264139 w 264139"/>
                                    <a:gd name="T7" fmla="*/ 139005 h 199379"/>
                                    <a:gd name="T8" fmla="*/ 264139 w 264139"/>
                                    <a:gd name="T9" fmla="*/ 199379 h 199379"/>
                                    <a:gd name="T10" fmla="*/ 0 w 264139"/>
                                    <a:gd name="T11" fmla="*/ 199379 h 199379"/>
                                    <a:gd name="T12" fmla="*/ 0 w 264139"/>
                                    <a:gd name="T13" fmla="*/ 0 h 1993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139" h="199379">
                                      <a:moveTo>
                                        <a:pt x="0" y="0"/>
                                      </a:moveTo>
                                      <a:lnTo>
                                        <a:pt x="58717" y="0"/>
                                      </a:lnTo>
                                      <a:lnTo>
                                        <a:pt x="58717" y="139005"/>
                                      </a:lnTo>
                                      <a:lnTo>
                                        <a:pt x="264139" y="139005"/>
                                      </a:lnTo>
                                      <a:lnTo>
                                        <a:pt x="264139" y="199379"/>
                                      </a:lnTo>
                                      <a:lnTo>
                                        <a:pt x="0" y="199379"/>
                                      </a:lnTo>
                                      <a:lnTo>
                                        <a:pt x="0" y="0"/>
                                      </a:lnTo>
                                      <a:close/>
                                    </a:path>
                                  </a:pathLst>
                                </a:custGeom>
                                <a:noFill/>
                                <a:ln w="12700" cap="flat" cmpd="sng" algn="ctr">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sp>
                              <p:nvSpPr>
                                <p:cNvPr id="263" name="手杖形箭头 33"/>
                                <p:cNvSpPr>
                                  <a:spLocks/>
                                </p:cNvSpPr>
                                <p:nvPr/>
                              </p:nvSpPr>
                              <p:spPr bwMode="auto">
                                <a:xfrm rot="5400000">
                                  <a:off x="669034" y="8112"/>
                                  <a:ext cx="1298869" cy="1285157"/>
                                </a:xfrm>
                                <a:custGeom>
                                  <a:avLst/>
                                  <a:gdLst>
                                    <a:gd name="T0" fmla="*/ 0 w 1298869"/>
                                    <a:gd name="T1" fmla="*/ 1285157 h 1285157"/>
                                    <a:gd name="T2" fmla="*/ 0 w 1298869"/>
                                    <a:gd name="T3" fmla="*/ 0 h 1285157"/>
                                    <a:gd name="T4" fmla="*/ 0 w 1298869"/>
                                    <a:gd name="T5" fmla="*/ 0 h 1285157"/>
                                    <a:gd name="T6" fmla="*/ 1259871 w 1298869"/>
                                    <a:gd name="T7" fmla="*/ 0 h 1285157"/>
                                    <a:gd name="T8" fmla="*/ 1259871 w 1298869"/>
                                    <a:gd name="T9" fmla="*/ 0 h 1285157"/>
                                    <a:gd name="T10" fmla="*/ 1259871 w 1298869"/>
                                    <a:gd name="T11" fmla="*/ 381563 h 1285157"/>
                                    <a:gd name="T12" fmla="*/ 1298869 w 1298869"/>
                                    <a:gd name="T13" fmla="*/ 381563 h 1285157"/>
                                    <a:gd name="T14" fmla="*/ 1229715 w 1298869"/>
                                    <a:gd name="T15" fmla="*/ 453468 h 1285157"/>
                                    <a:gd name="T16" fmla="*/ 1160560 w 1298869"/>
                                    <a:gd name="T17" fmla="*/ 381563 h 1285157"/>
                                    <a:gd name="T18" fmla="*/ 1199558 w 1298869"/>
                                    <a:gd name="T19" fmla="*/ 381563 h 1285157"/>
                                    <a:gd name="T20" fmla="*/ 1199558 w 1298869"/>
                                    <a:gd name="T21" fmla="*/ 60312 h 1285157"/>
                                    <a:gd name="T22" fmla="*/ 1199558 w 1298869"/>
                                    <a:gd name="T23" fmla="*/ 60312 h 1285157"/>
                                    <a:gd name="T24" fmla="*/ 60312 w 1298869"/>
                                    <a:gd name="T25" fmla="*/ 60312 h 1285157"/>
                                    <a:gd name="T26" fmla="*/ 60312 w 1298869"/>
                                    <a:gd name="T27" fmla="*/ 60312 h 1285157"/>
                                    <a:gd name="T28" fmla="*/ 60312 w 1298869"/>
                                    <a:gd name="T29" fmla="*/ 1285157 h 1285157"/>
                                    <a:gd name="T30" fmla="*/ 0 w 1298869"/>
                                    <a:gd name="T31" fmla="*/ 1285157 h 12851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98869" h="1285157">
                                      <a:moveTo>
                                        <a:pt x="0" y="1285157"/>
                                      </a:moveTo>
                                      <a:lnTo>
                                        <a:pt x="0" y="0"/>
                                      </a:lnTo>
                                      <a:lnTo>
                                        <a:pt x="1259871" y="0"/>
                                      </a:lnTo>
                                      <a:lnTo>
                                        <a:pt x="1259871" y="381563"/>
                                      </a:lnTo>
                                      <a:lnTo>
                                        <a:pt x="1298869" y="381563"/>
                                      </a:lnTo>
                                      <a:lnTo>
                                        <a:pt x="1229715" y="453468"/>
                                      </a:lnTo>
                                      <a:lnTo>
                                        <a:pt x="1160560" y="381563"/>
                                      </a:lnTo>
                                      <a:lnTo>
                                        <a:pt x="1199558" y="381563"/>
                                      </a:lnTo>
                                      <a:lnTo>
                                        <a:pt x="1199558" y="60312"/>
                                      </a:lnTo>
                                      <a:lnTo>
                                        <a:pt x="60312" y="60312"/>
                                      </a:lnTo>
                                      <a:lnTo>
                                        <a:pt x="60312" y="1285157"/>
                                      </a:lnTo>
                                      <a:lnTo>
                                        <a:pt x="0" y="1285157"/>
                                      </a:lnTo>
                                      <a:close/>
                                    </a:path>
                                  </a:pathLst>
                                </a:custGeom>
                                <a:noFill/>
                                <a:ln w="12700" cap="flat" cmpd="sng" algn="ctr">
                                  <a:solidFill>
                                    <a:srgbClr val="000000"/>
                                  </a:solidFill>
                                  <a:prstDash val="solid"/>
                                  <a:round/>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sp>
                            <p:nvSpPr>
                              <p:cNvPr id="264" name="Down Arrow 429"/>
                              <p:cNvSpPr>
                                <a:spLocks noChangeArrowheads="1"/>
                              </p:cNvSpPr>
                              <p:nvPr/>
                            </p:nvSpPr>
                            <p:spPr bwMode="auto">
                              <a:xfrm rot="10800000" flipV="1">
                                <a:off x="1869540" y="1258431"/>
                                <a:ext cx="129081" cy="490619"/>
                              </a:xfrm>
                              <a:prstGeom prst="downArrow">
                                <a:avLst>
                                  <a:gd name="adj1" fmla="val 50000"/>
                                  <a:gd name="adj2" fmla="val 49992"/>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grpSp>
                      <p:sp>
                        <p:nvSpPr>
                          <p:cNvPr id="265" name="矩形 265"/>
                          <p:cNvSpPr>
                            <a:spLocks noChangeArrowheads="1"/>
                          </p:cNvSpPr>
                          <p:nvPr/>
                        </p:nvSpPr>
                        <p:spPr bwMode="auto">
                          <a:xfrm>
                            <a:off x="838749" y="9867"/>
                            <a:ext cx="45085" cy="41910"/>
                          </a:xfrm>
                          <a:prstGeom prst="rect">
                            <a:avLst/>
                          </a:prstGeom>
                          <a:solidFill>
                            <a:srgbClr val="FFFFFF"/>
                          </a:solidFill>
                          <a:ln w="6350" algn="ctr">
                            <a:no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sp>
                      <p:nvSpPr>
                        <p:cNvPr id="266" name="矩形 266"/>
                        <p:cNvSpPr>
                          <a:spLocks noChangeArrowheads="1"/>
                        </p:cNvSpPr>
                        <p:nvPr/>
                      </p:nvSpPr>
                      <p:spPr bwMode="auto">
                        <a:xfrm>
                          <a:off x="2095226" y="1240031"/>
                          <a:ext cx="45085" cy="41910"/>
                        </a:xfrm>
                        <a:prstGeom prst="rect">
                          <a:avLst/>
                        </a:prstGeom>
                        <a:solidFill>
                          <a:srgbClr val="FFFFFF"/>
                        </a:solidFill>
                        <a:ln w="6350" algn="ctr">
                          <a:no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grpSp>
                <p:sp>
                  <p:nvSpPr>
                    <p:cNvPr id="267" name="矩形 48"/>
                    <p:cNvSpPr>
                      <a:spLocks noChangeArrowheads="1"/>
                    </p:cNvSpPr>
                    <p:nvPr/>
                  </p:nvSpPr>
                  <p:spPr bwMode="auto">
                    <a:xfrm>
                      <a:off x="3208895" y="487300"/>
                      <a:ext cx="321460" cy="1283758"/>
                    </a:xfrm>
                    <a:prstGeom prst="rect">
                      <a:avLst/>
                    </a:prstGeom>
                    <a:noFill/>
                    <a:ln w="31750" cmpd="thickThin"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主</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存</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储</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器</a:t>
                      </a:r>
                      <a:endParaRPr kumimoji="1" lang="zh-CN" sz="2000" b="1" i="0" u="none" strike="noStrike" cap="none" normalizeH="0" baseline="0" smtClean="0">
                        <a:ln>
                          <a:noFill/>
                        </a:ln>
                        <a:solidFill>
                          <a:srgbClr val="0000FF"/>
                        </a:solidFill>
                        <a:effectLst/>
                        <a:latin typeface="方正姚体" pitchFamily="2" charset="-122"/>
                        <a:ea typeface="方正姚体" pitchFamily="2" charset="-122"/>
                      </a:endParaRPr>
                    </a:p>
                  </p:txBody>
                </p:sp>
              </p:grpSp>
              <p:grpSp>
                <p:nvGrpSpPr>
                  <p:cNvPr id="268" name="组合 268"/>
                  <p:cNvGrpSpPr>
                    <a:grpSpLocks/>
                  </p:cNvGrpSpPr>
                  <p:nvPr/>
                </p:nvGrpSpPr>
                <p:grpSpPr bwMode="auto">
                  <a:xfrm>
                    <a:off x="0" y="717550"/>
                    <a:ext cx="915079" cy="508184"/>
                    <a:chOff x="0" y="0"/>
                    <a:chExt cx="915079" cy="508184"/>
                  </a:xfrm>
                </p:grpSpPr>
                <p:sp>
                  <p:nvSpPr>
                    <p:cNvPr id="269" name="矩形 70"/>
                    <p:cNvSpPr>
                      <a:spLocks noChangeArrowheads="1"/>
                    </p:cNvSpPr>
                    <p:nvPr/>
                  </p:nvSpPr>
                  <p:spPr bwMode="auto">
                    <a:xfrm>
                      <a:off x="0" y="31750"/>
                      <a:ext cx="491970" cy="476434"/>
                    </a:xfrm>
                    <a:prstGeom prst="rect">
                      <a:avLst/>
                    </a:prstGeom>
                    <a:noFill/>
                    <a:ln w="25400" algn="ctr">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112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来自于</a:t>
                      </a:r>
                    </a:p>
                    <a:p>
                      <a:pPr marL="0" marR="0" lvl="0" indent="0" algn="just" defTabSz="914400" rtl="0" eaLnBrk="0" fontAlgn="base" latinLnBrk="0" hangingPunct="0">
                        <a:lnSpc>
                          <a:spcPct val="112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方正姚体" pitchFamily="2" charset="-122"/>
                          <a:ea typeface="方正姚体" pitchFamily="2" charset="-122"/>
                        </a:rPr>
                        <a:t>控制器</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2000" b="1" i="0" u="none" strike="noStrike" cap="none" normalizeH="0" baseline="0" smtClean="0">
                        <a:ln>
                          <a:noFill/>
                        </a:ln>
                        <a:solidFill>
                          <a:srgbClr val="0000FF"/>
                        </a:solidFill>
                        <a:effectLst/>
                        <a:latin typeface="方正姚体" pitchFamily="2" charset="-122"/>
                        <a:ea typeface="方正姚体" pitchFamily="2" charset="-122"/>
                      </a:endParaRPr>
                    </a:p>
                  </p:txBody>
                </p:sp>
                <p:cxnSp>
                  <p:nvCxnSpPr>
                    <p:cNvPr id="270" name="直接箭头连接符 66"/>
                    <p:cNvCxnSpPr>
                      <a:cxnSpLocks noChangeShapeType="1"/>
                    </p:cNvCxnSpPr>
                    <p:nvPr/>
                  </p:nvCxnSpPr>
                  <p:spPr bwMode="auto">
                    <a:xfrm flipV="1">
                      <a:off x="349250" y="0"/>
                      <a:ext cx="565829" cy="9853"/>
                    </a:xfrm>
                    <a:prstGeom prst="straightConnector1">
                      <a:avLst/>
                    </a:prstGeom>
                    <a:noFill/>
                    <a:ln w="12700" algn="ctr">
                      <a:solidFill>
                        <a:srgbClr val="000000"/>
                      </a:solidFill>
                      <a:round/>
                      <a:headEnd/>
                      <a:tailEnd type="arrow" w="med" len="med"/>
                    </a:ln>
                  </p:spPr>
                </p:cxnSp>
              </p:grpSp>
            </p:grpSp>
          </p:grpSp>
          <p:sp>
            <p:nvSpPr>
              <p:cNvPr id="271" name="Down Arrow 429"/>
              <p:cNvSpPr>
                <a:spLocks noChangeArrowheads="1"/>
              </p:cNvSpPr>
              <p:nvPr/>
            </p:nvSpPr>
            <p:spPr bwMode="auto">
              <a:xfrm flipV="1">
                <a:off x="1021278" y="1638794"/>
                <a:ext cx="113138" cy="361979"/>
              </a:xfrm>
              <a:prstGeom prst="downArrow">
                <a:avLst>
                  <a:gd name="adj1" fmla="val 50000"/>
                  <a:gd name="adj2" fmla="val 50006"/>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cxnSp>
            <p:nvCxnSpPr>
              <p:cNvPr id="272" name="直接连接符 272"/>
              <p:cNvCxnSpPr>
                <a:cxnSpLocks noChangeShapeType="1"/>
              </p:cNvCxnSpPr>
              <p:nvPr/>
            </p:nvCxnSpPr>
            <p:spPr bwMode="auto">
              <a:xfrm flipV="1">
                <a:off x="599704" y="2000992"/>
                <a:ext cx="2701637" cy="0"/>
              </a:xfrm>
              <a:prstGeom prst="line">
                <a:avLst/>
              </a:prstGeom>
              <a:noFill/>
              <a:ln w="12700" algn="ctr">
                <a:solidFill>
                  <a:srgbClr val="000000"/>
                </a:solidFill>
                <a:round/>
                <a:headEnd/>
                <a:tailEnd/>
              </a:ln>
            </p:spPr>
          </p:cxnSp>
          <p:sp>
            <p:nvSpPr>
              <p:cNvPr id="273" name="矩形 70"/>
              <p:cNvSpPr>
                <a:spLocks noChangeArrowheads="1"/>
              </p:cNvSpPr>
              <p:nvPr/>
            </p:nvSpPr>
            <p:spPr bwMode="auto">
              <a:xfrm>
                <a:off x="1547100" y="2081821"/>
                <a:ext cx="938150" cy="172085"/>
              </a:xfrm>
              <a:prstGeom prst="rect">
                <a:avLst/>
              </a:prstGeom>
              <a:noFill/>
              <a:ln w="25400" algn="ctr">
                <a:solidFill>
                  <a:srgbClr val="FFFFFF">
                    <a:alpha val="0"/>
                  </a:srgbClr>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ct val="0"/>
                  </a:spcBef>
                  <a:spcAft>
                    <a:spcPct val="0"/>
                  </a:spcAft>
                  <a:buClrTx/>
                  <a:buSzTx/>
                  <a:buFontTx/>
                  <a:buNone/>
                  <a:tabLst/>
                </a:pPr>
                <a:r>
                  <a:rPr kumimoji="1" lang="zh-CN" altLang="en-US" sz="2000" b="1" i="0" u="none" strike="noStrike" cap="none" normalizeH="0" baseline="0" dirty="0" smtClean="0">
                    <a:ln>
                      <a:noFill/>
                    </a:ln>
                    <a:solidFill>
                      <a:srgbClr val="0000FF"/>
                    </a:solidFill>
                    <a:effectLst/>
                    <a:latin typeface="方正姚体" pitchFamily="2" charset="-122"/>
                    <a:ea typeface="方正姚体" pitchFamily="2" charset="-122"/>
                  </a:rPr>
                  <a:t>内部数据总线</a:t>
                </a:r>
                <a:endParaRPr kumimoji="1" lang="zh-CN" sz="20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274" name="Down Arrow 429"/>
              <p:cNvSpPr>
                <a:spLocks noChangeArrowheads="1"/>
              </p:cNvSpPr>
              <p:nvPr/>
            </p:nvSpPr>
            <p:spPr bwMode="auto">
              <a:xfrm flipV="1">
                <a:off x="1977242" y="1638794"/>
                <a:ext cx="113138" cy="361979"/>
              </a:xfrm>
              <a:prstGeom prst="downArrow">
                <a:avLst>
                  <a:gd name="adj1" fmla="val 50000"/>
                  <a:gd name="adj2" fmla="val 50006"/>
                </a:avLst>
              </a:prstGeom>
              <a:no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2000" b="1">
                  <a:solidFill>
                    <a:srgbClr val="0000FF"/>
                  </a:solidFill>
                  <a:latin typeface="方正姚体" pitchFamily="2" charset="-122"/>
                  <a:ea typeface="方正姚体" pitchFamily="2" charset="-122"/>
                </a:endParaRPr>
              </a:p>
            </p:txBody>
          </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0" name="TextBox 89"/>
          <p:cNvSpPr txBox="1"/>
          <p:nvPr/>
        </p:nvSpPr>
        <p:spPr>
          <a:xfrm>
            <a:off x="251520" y="692696"/>
            <a:ext cx="8712968" cy="6073651"/>
          </a:xfrm>
          <a:prstGeom prst="rect">
            <a:avLst/>
          </a:prstGeom>
          <a:noFill/>
        </p:spPr>
        <p:txBody>
          <a:bodyPr wrap="square" rtlCol="0">
            <a:spAutoFit/>
          </a:bodyPr>
          <a:lstStyle/>
          <a:p>
            <a:pPr eaLnBrk="1" hangingPunct="1"/>
            <a:r>
              <a:rPr lang="zh-CN" altLang="en-US" sz="2800" b="1" dirty="0" smtClean="0">
                <a:solidFill>
                  <a:srgbClr val="0000FF"/>
                </a:solidFill>
                <a:latin typeface="华文楷体" pitchFamily="2" charset="-122"/>
                <a:ea typeface="华文楷体" pitchFamily="2" charset="-122"/>
              </a:rPr>
              <a:t>运算器：</a:t>
            </a:r>
            <a:endParaRPr lang="en-US" altLang="zh-CN" sz="2800" b="1" dirty="0" smtClean="0">
              <a:solidFill>
                <a:srgbClr val="0000FF"/>
              </a:solidFill>
              <a:latin typeface="华文楷体" pitchFamily="2" charset="-122"/>
              <a:ea typeface="华文楷体" pitchFamily="2" charset="-122"/>
            </a:endParaRPr>
          </a:p>
          <a:p>
            <a:pPr eaLnBrk="1" hangingPunct="1">
              <a:buFont typeface="Wingdings" pitchFamily="2" charset="2"/>
              <a:buChar char="Ø"/>
            </a:pPr>
            <a:r>
              <a:rPr lang="zh-CN" altLang="en-US" sz="2400" b="1" dirty="0" smtClean="0">
                <a:solidFill>
                  <a:srgbClr val="C00000"/>
                </a:solidFill>
                <a:latin typeface="华文楷体" pitchFamily="2" charset="-122"/>
                <a:ea typeface="华文楷体" pitchFamily="2" charset="-122"/>
              </a:rPr>
              <a:t>累加器</a:t>
            </a:r>
            <a:r>
              <a:rPr lang="en-US" altLang="zh-CN" sz="2400" b="1" dirty="0" smtClean="0">
                <a:solidFill>
                  <a:srgbClr val="C00000"/>
                </a:solidFill>
                <a:latin typeface="华文楷体" pitchFamily="2" charset="-122"/>
                <a:ea typeface="华文楷体" pitchFamily="2" charset="-122"/>
              </a:rPr>
              <a:t>(ACC)</a:t>
            </a:r>
          </a:p>
          <a:p>
            <a:pPr eaLnBrk="1" hangingPunct="1"/>
            <a:r>
              <a:rPr lang="zh-CN" altLang="en-US" sz="2400" b="1" dirty="0" smtClean="0">
                <a:latin typeface="华文楷体" pitchFamily="2" charset="-122"/>
                <a:ea typeface="华文楷体" pitchFamily="2" charset="-122"/>
              </a:rPr>
              <a:t>特殊的寄存器，它既能接受来自主存的二进制信息作为参加运算的一个操作数，并向</a:t>
            </a:r>
            <a:r>
              <a:rPr lang="en-US" altLang="zh-CN" sz="2400" b="1" dirty="0" smtClean="0">
                <a:latin typeface="华文楷体" pitchFamily="2" charset="-122"/>
                <a:ea typeface="华文楷体" pitchFamily="2" charset="-122"/>
              </a:rPr>
              <a:t>ALU</a:t>
            </a:r>
            <a:r>
              <a:rPr lang="zh-CN" altLang="en-US" sz="2400" b="1" dirty="0" smtClean="0">
                <a:latin typeface="华文楷体" pitchFamily="2" charset="-122"/>
                <a:ea typeface="华文楷体" pitchFamily="2" charset="-122"/>
              </a:rPr>
              <a:t>输送，又能存储</a:t>
            </a:r>
            <a:r>
              <a:rPr lang="en-US" altLang="zh-CN" sz="2400" b="1" dirty="0" smtClean="0">
                <a:latin typeface="华文楷体" pitchFamily="2" charset="-122"/>
                <a:ea typeface="华文楷体" pitchFamily="2" charset="-122"/>
              </a:rPr>
              <a:t>ALU</a:t>
            </a:r>
            <a:r>
              <a:rPr lang="zh-CN" altLang="en-US" sz="2400" b="1" dirty="0" smtClean="0">
                <a:latin typeface="华文楷体" pitchFamily="2" charset="-122"/>
                <a:ea typeface="华文楷体" pitchFamily="2" charset="-122"/>
              </a:rPr>
              <a:t>运算的中间结果和最后结果，准备下一次的运算，具有累计运算的功能，所以称之为“累加器”。</a:t>
            </a:r>
            <a:endParaRPr lang="en-US" altLang="zh-CN" sz="2400" b="1" dirty="0" smtClean="0">
              <a:solidFill>
                <a:srgbClr val="C00000"/>
              </a:solidFill>
              <a:latin typeface="华文楷体" pitchFamily="2" charset="-122"/>
              <a:ea typeface="华文楷体" pitchFamily="2" charset="-122"/>
            </a:endParaRPr>
          </a:p>
          <a:p>
            <a:pPr eaLnBrk="1" hangingPunct="1">
              <a:buFont typeface="Wingdings" pitchFamily="2" charset="2"/>
              <a:buChar char="Ø"/>
            </a:pPr>
            <a:r>
              <a:rPr lang="zh-CN" altLang="en-US" sz="2400" b="1" dirty="0" smtClean="0">
                <a:solidFill>
                  <a:srgbClr val="C00000"/>
                </a:solidFill>
                <a:latin typeface="华文楷体" pitchFamily="2" charset="-122"/>
                <a:ea typeface="华文楷体" pitchFamily="2" charset="-122"/>
              </a:rPr>
              <a:t>通用寄存器</a:t>
            </a:r>
            <a:r>
              <a:rPr lang="en-US" altLang="zh-CN" sz="2400" b="1" dirty="0" smtClean="0">
                <a:solidFill>
                  <a:srgbClr val="C00000"/>
                </a:solidFill>
                <a:latin typeface="华文楷体" pitchFamily="2" charset="-122"/>
                <a:ea typeface="华文楷体" pitchFamily="2" charset="-122"/>
              </a:rPr>
              <a:t>(R)</a:t>
            </a:r>
          </a:p>
          <a:p>
            <a:pPr eaLnBrk="1" hangingPunct="1"/>
            <a:r>
              <a:rPr lang="zh-CN" altLang="en-US" sz="2400" b="1" dirty="0" smtClean="0">
                <a:latin typeface="华文楷体" pitchFamily="2" charset="-122"/>
                <a:ea typeface="华文楷体" pitchFamily="2" charset="-122"/>
              </a:rPr>
              <a:t>暂存参加运算的一个操作数，该操作数来自于主存。现代计算机的运算器有多个通用寄存器，称之为通用寄存器组。</a:t>
            </a:r>
            <a:endParaRPr lang="en-US" altLang="zh-CN" sz="2400" b="1" dirty="0" smtClean="0">
              <a:solidFill>
                <a:srgbClr val="C00000"/>
              </a:solidFill>
              <a:latin typeface="华文楷体" pitchFamily="2" charset="-122"/>
              <a:ea typeface="华文楷体" pitchFamily="2" charset="-122"/>
            </a:endParaRPr>
          </a:p>
          <a:p>
            <a:pPr eaLnBrk="1" hangingPunct="1">
              <a:buFont typeface="Wingdings" pitchFamily="2" charset="2"/>
              <a:buChar char="Ø"/>
            </a:pPr>
            <a:r>
              <a:rPr lang="zh-CN" altLang="en-US" sz="2400" b="1" dirty="0" smtClean="0">
                <a:solidFill>
                  <a:srgbClr val="C00000"/>
                </a:solidFill>
                <a:latin typeface="华文楷体" pitchFamily="2" charset="-122"/>
                <a:ea typeface="华文楷体" pitchFamily="2" charset="-122"/>
              </a:rPr>
              <a:t>算术逻辑单元</a:t>
            </a:r>
            <a:r>
              <a:rPr lang="en-US" altLang="zh-CN" sz="2400" b="1" dirty="0" smtClean="0">
                <a:solidFill>
                  <a:srgbClr val="C00000"/>
                </a:solidFill>
                <a:latin typeface="华文楷体" pitchFamily="2" charset="-122"/>
                <a:ea typeface="华文楷体" pitchFamily="2" charset="-122"/>
              </a:rPr>
              <a:t>(ALU)</a:t>
            </a:r>
          </a:p>
          <a:p>
            <a:pPr eaLnBrk="1" hangingPunct="1"/>
            <a:r>
              <a:rPr lang="zh-CN" altLang="en-US" sz="20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运算的核心。接收两个寄存器的输入，完成所有的计算。</a:t>
            </a:r>
            <a:endParaRPr lang="en-US" altLang="zh-CN" sz="2000" b="1" dirty="0" smtClean="0">
              <a:latin typeface="华文楷体" pitchFamily="2" charset="-122"/>
              <a:ea typeface="华文楷体" pitchFamily="2" charset="-122"/>
            </a:endParaRPr>
          </a:p>
          <a:p>
            <a:pPr eaLnBrk="1" hangingPunct="1"/>
            <a:r>
              <a:rPr lang="zh-CN" altLang="en-US" sz="20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       </a:t>
            </a:r>
            <a:r>
              <a:rPr lang="zh-CN" altLang="en-US" sz="2400" b="1" dirty="0" smtClean="0">
                <a:solidFill>
                  <a:schemeClr val="accent1">
                    <a:lumMod val="75000"/>
                  </a:schemeClr>
                </a:solidFill>
                <a:latin typeface="华文楷体" pitchFamily="2" charset="-122"/>
                <a:ea typeface="华文楷体" pitchFamily="2" charset="-122"/>
              </a:rPr>
              <a:t>运算器</a:t>
            </a:r>
            <a:r>
              <a:rPr lang="zh-CN" altLang="en-US" sz="2400" b="1" dirty="0">
                <a:solidFill>
                  <a:schemeClr val="accent1">
                    <a:lumMod val="75000"/>
                  </a:schemeClr>
                </a:solidFill>
                <a:latin typeface="华文楷体" pitchFamily="2" charset="-122"/>
                <a:ea typeface="华文楷体" pitchFamily="2" charset="-122"/>
              </a:rPr>
              <a:t>只能完成加、减、乘、除四则运算及其他一些辅助操作</a:t>
            </a:r>
            <a:r>
              <a:rPr lang="zh-CN" altLang="en-US" sz="2400" b="1" dirty="0">
                <a:latin typeface="华文楷体" pitchFamily="2" charset="-122"/>
                <a:ea typeface="华文楷体" pitchFamily="2" charset="-122"/>
              </a:rPr>
              <a:t>，对于比较复杂的算题，人</a:t>
            </a:r>
            <a:r>
              <a:rPr lang="zh-CN" altLang="en-US" sz="2400" b="1" dirty="0" smtClean="0">
                <a:latin typeface="华文楷体" pitchFamily="2" charset="-122"/>
                <a:ea typeface="华文楷体" pitchFamily="2" charset="-122"/>
              </a:rPr>
              <a:t>必须将</a:t>
            </a:r>
            <a:r>
              <a:rPr lang="zh-CN" altLang="en-US" sz="2400" b="1" dirty="0">
                <a:latin typeface="华文楷体" pitchFamily="2" charset="-122"/>
                <a:ea typeface="华文楷体" pitchFamily="2" charset="-122"/>
              </a:rPr>
              <a:t>其简化成一步一步简单的加、减、乘、除等基本</a:t>
            </a:r>
            <a:r>
              <a:rPr lang="zh-CN" altLang="en-US" sz="2400" b="1" dirty="0" smtClean="0">
                <a:latin typeface="华文楷体" pitchFamily="2" charset="-122"/>
                <a:ea typeface="华文楷体" pitchFamily="2" charset="-122"/>
              </a:rPr>
              <a:t>操作。</a:t>
            </a:r>
            <a:endParaRPr lang="en-US" altLang="zh-CN"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        </a:t>
            </a:r>
            <a:r>
              <a:rPr lang="zh-CN" altLang="en-US" sz="2400" b="1" dirty="0" smtClean="0">
                <a:solidFill>
                  <a:srgbClr val="0000FF"/>
                </a:solidFill>
                <a:latin typeface="华文楷体" pitchFamily="2" charset="-122"/>
                <a:ea typeface="华文楷体" pitchFamily="2" charset="-122"/>
              </a:rPr>
              <a:t>计算机</a:t>
            </a:r>
            <a:r>
              <a:rPr lang="zh-CN" altLang="en-US" sz="2400" b="1" dirty="0">
                <a:solidFill>
                  <a:srgbClr val="0000FF"/>
                </a:solidFill>
                <a:latin typeface="华文楷体" pitchFamily="2" charset="-122"/>
                <a:ea typeface="华文楷体" pitchFamily="2" charset="-122"/>
              </a:rPr>
              <a:t>是以运算器为</a:t>
            </a:r>
            <a:r>
              <a:rPr lang="zh-CN" altLang="en-US" sz="2400" b="1" dirty="0" smtClean="0">
                <a:solidFill>
                  <a:srgbClr val="0000FF"/>
                </a:solidFill>
                <a:latin typeface="华文楷体" pitchFamily="2" charset="-122"/>
                <a:ea typeface="华文楷体" pitchFamily="2" charset="-122"/>
              </a:rPr>
              <a:t>核心来完成所有的计算，</a:t>
            </a:r>
            <a:r>
              <a:rPr lang="zh-CN" altLang="en-US" sz="2400" b="1" dirty="0">
                <a:solidFill>
                  <a:srgbClr val="0000FF"/>
                </a:solidFill>
                <a:latin typeface="华文楷体" pitchFamily="2" charset="-122"/>
                <a:ea typeface="华文楷体" pitchFamily="2" charset="-122"/>
              </a:rPr>
              <a:t>而</a:t>
            </a:r>
            <a:r>
              <a:rPr lang="zh-CN" altLang="en-US" sz="2400" b="1" dirty="0" smtClean="0">
                <a:solidFill>
                  <a:srgbClr val="0000FF"/>
                </a:solidFill>
                <a:latin typeface="华文楷体" pitchFamily="2" charset="-122"/>
                <a:ea typeface="华文楷体" pitchFamily="2" charset="-122"/>
              </a:rPr>
              <a:t>运算器则是</a:t>
            </a:r>
            <a:r>
              <a:rPr lang="zh-CN" altLang="en-US" sz="2400" b="1" dirty="0">
                <a:solidFill>
                  <a:srgbClr val="0000FF"/>
                </a:solidFill>
                <a:latin typeface="华文楷体" pitchFamily="2" charset="-122"/>
                <a:ea typeface="华文楷体" pitchFamily="2" charset="-122"/>
              </a:rPr>
              <a:t>以</a:t>
            </a:r>
            <a:r>
              <a:rPr lang="en-US" sz="2400" b="1" dirty="0">
                <a:solidFill>
                  <a:srgbClr val="0000FF"/>
                </a:solidFill>
                <a:latin typeface="华文楷体" pitchFamily="2" charset="-122"/>
                <a:ea typeface="华文楷体" pitchFamily="2" charset="-122"/>
              </a:rPr>
              <a:t>ALU</a:t>
            </a:r>
            <a:r>
              <a:rPr lang="zh-CN" altLang="en-US" sz="2400" b="1" dirty="0">
                <a:solidFill>
                  <a:srgbClr val="0000FF"/>
                </a:solidFill>
                <a:latin typeface="华文楷体" pitchFamily="2" charset="-122"/>
                <a:ea typeface="华文楷体" pitchFamily="2" charset="-122"/>
              </a:rPr>
              <a:t>为核心构建运算</a:t>
            </a:r>
            <a:r>
              <a:rPr lang="zh-CN" altLang="en-US" sz="2400" b="1" dirty="0" smtClean="0">
                <a:solidFill>
                  <a:srgbClr val="0000FF"/>
                </a:solidFill>
                <a:latin typeface="华文楷体" pitchFamily="2" charset="-122"/>
                <a:ea typeface="华文楷体" pitchFamily="2" charset="-122"/>
              </a:rPr>
              <a:t>逻辑的</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985838"/>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3.3  </a:t>
            </a:r>
            <a:r>
              <a:rPr kumimoji="0" lang="zh-CN" altLang="en-US" b="1" dirty="0" smtClean="0">
                <a:solidFill>
                  <a:srgbClr val="FFFF00"/>
                </a:solidFill>
                <a:latin typeface="方正姚体" pitchFamily="2" charset="-122"/>
                <a:ea typeface="方正姚体" pitchFamily="2" charset="-122"/>
              </a:rPr>
              <a:t>计算机的基本工作原理</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323528" y="980728"/>
            <a:ext cx="8424936" cy="4832092"/>
          </a:xfrm>
          <a:prstGeom prst="rect">
            <a:avLst/>
          </a:prstGeom>
          <a:noFill/>
        </p:spPr>
        <p:txBody>
          <a:bodyPr wrap="square" rtlCol="0">
            <a:spAutoFit/>
          </a:bodyPr>
          <a:lstStyle/>
          <a:p>
            <a:pPr eaLnBrk="1" hangingPunct="1"/>
            <a:r>
              <a:rPr lang="en-US" sz="2800" b="1" dirty="0">
                <a:solidFill>
                  <a:srgbClr val="C00000"/>
                </a:solidFill>
                <a:latin typeface="方正姚体" pitchFamily="2" charset="-122"/>
                <a:ea typeface="方正姚体" pitchFamily="2" charset="-122"/>
              </a:rPr>
              <a:t>[</a:t>
            </a:r>
            <a:r>
              <a:rPr lang="zh-CN" altLang="en-US" sz="2800" b="1" dirty="0">
                <a:solidFill>
                  <a:srgbClr val="C00000"/>
                </a:solidFill>
                <a:latin typeface="方正姚体" pitchFamily="2" charset="-122"/>
                <a:ea typeface="方正姚体" pitchFamily="2" charset="-122"/>
              </a:rPr>
              <a:t>练习与思考</a:t>
            </a:r>
            <a:r>
              <a:rPr lang="en-US" sz="2800" b="1" dirty="0" smtClean="0">
                <a:solidFill>
                  <a:srgbClr val="C00000"/>
                </a:solidFill>
                <a:latin typeface="方正姚体" pitchFamily="2" charset="-122"/>
                <a:ea typeface="方正姚体" pitchFamily="2" charset="-122"/>
              </a:rPr>
              <a:t>3-3]</a:t>
            </a:r>
            <a:r>
              <a:rPr lang="en-US" altLang="zh-CN" sz="2800" b="1" dirty="0" smtClean="0">
                <a:solidFill>
                  <a:srgbClr val="C00000"/>
                </a:solidFill>
                <a:latin typeface="方正姚体" pitchFamily="2" charset="-122"/>
                <a:ea typeface="方正姚体" pitchFamily="2" charset="-122"/>
              </a:rPr>
              <a:t>P56</a:t>
            </a:r>
          </a:p>
          <a:p>
            <a:pPr eaLnBrk="1" hangingPunct="1"/>
            <a:r>
              <a:rPr lang="zh-CN" altLang="en-US" sz="2800" b="1" dirty="0">
                <a:solidFill>
                  <a:schemeClr val="accent6">
                    <a:lumMod val="50000"/>
                  </a:schemeClr>
                </a:solidFill>
                <a:latin typeface="方正姚体" pitchFamily="2" charset="-122"/>
                <a:ea typeface="方正姚体" pitchFamily="2" charset="-122"/>
              </a:rPr>
              <a:t>如果计算机要完成一个加法操作，其执行过程是什么？在这个过程中，图</a:t>
            </a:r>
            <a:r>
              <a:rPr lang="en-US" sz="2800" b="1" dirty="0" smtClean="0">
                <a:solidFill>
                  <a:schemeClr val="accent6">
                    <a:lumMod val="50000"/>
                  </a:schemeClr>
                </a:solidFill>
                <a:latin typeface="方正姚体" pitchFamily="2" charset="-122"/>
                <a:ea typeface="方正姚体" pitchFamily="2" charset="-122"/>
              </a:rPr>
              <a:t>3-13</a:t>
            </a:r>
            <a:r>
              <a:rPr lang="zh-CN" altLang="en-US" sz="2800" b="1" dirty="0" smtClean="0">
                <a:solidFill>
                  <a:schemeClr val="accent6">
                    <a:lumMod val="50000"/>
                  </a:schemeClr>
                </a:solidFill>
                <a:latin typeface="方正姚体" pitchFamily="2" charset="-122"/>
                <a:ea typeface="方正姚体" pitchFamily="2" charset="-122"/>
              </a:rPr>
              <a:t>的</a:t>
            </a:r>
            <a:r>
              <a:rPr lang="zh-CN" altLang="en-US" sz="2800" b="1" dirty="0">
                <a:solidFill>
                  <a:schemeClr val="accent6">
                    <a:lumMod val="50000"/>
                  </a:schemeClr>
                </a:solidFill>
                <a:latin typeface="方正姚体" pitchFamily="2" charset="-122"/>
                <a:ea typeface="方正姚体" pitchFamily="2" charset="-122"/>
              </a:rPr>
              <a:t>控制器和图</a:t>
            </a:r>
            <a:r>
              <a:rPr lang="en-US" sz="2800" b="1" dirty="0" smtClean="0">
                <a:solidFill>
                  <a:schemeClr val="accent6">
                    <a:lumMod val="50000"/>
                  </a:schemeClr>
                </a:solidFill>
                <a:latin typeface="方正姚体" pitchFamily="2" charset="-122"/>
                <a:ea typeface="方正姚体" pitchFamily="2" charset="-122"/>
              </a:rPr>
              <a:t>3-15</a:t>
            </a:r>
            <a:r>
              <a:rPr lang="zh-CN" altLang="en-US" sz="2800" b="1" dirty="0" smtClean="0">
                <a:solidFill>
                  <a:schemeClr val="accent6">
                    <a:lumMod val="50000"/>
                  </a:schemeClr>
                </a:solidFill>
                <a:latin typeface="方正姚体" pitchFamily="2" charset="-122"/>
                <a:ea typeface="方正姚体" pitchFamily="2" charset="-122"/>
              </a:rPr>
              <a:t>的</a:t>
            </a:r>
            <a:r>
              <a:rPr lang="zh-CN" altLang="en-US" sz="2800" b="1" dirty="0">
                <a:solidFill>
                  <a:schemeClr val="accent6">
                    <a:lumMod val="50000"/>
                  </a:schemeClr>
                </a:solidFill>
                <a:latin typeface="方正姚体" pitchFamily="2" charset="-122"/>
                <a:ea typeface="方正姚体" pitchFamily="2" charset="-122"/>
              </a:rPr>
              <a:t>运算器中都有哪些部件要工作，请把它们工作的先后顺序以及工作内容写出来。结合虚拟实验四的“一条指令的执行过程”，思考以下问题：</a:t>
            </a:r>
          </a:p>
          <a:p>
            <a:pPr marL="914400" lvl="1" indent="-457200" eaLnBrk="1" hangingPunct="1">
              <a:buFont typeface="+mj-ea"/>
              <a:buAutoNum type="circleNumDbPlain"/>
            </a:pPr>
            <a:r>
              <a:rPr lang="zh-CN" altLang="en-US" sz="2800" b="1" dirty="0">
                <a:solidFill>
                  <a:schemeClr val="accent6">
                    <a:lumMod val="50000"/>
                  </a:schemeClr>
                </a:solidFill>
                <a:latin typeface="方正姚体" pitchFamily="2" charset="-122"/>
                <a:ea typeface="方正姚体" pitchFamily="2" charset="-122"/>
              </a:rPr>
              <a:t>计算机如何找到加法指令</a:t>
            </a:r>
            <a:r>
              <a:rPr lang="zh-CN" altLang="en-US" sz="2800" b="1" dirty="0" smtClean="0">
                <a:solidFill>
                  <a:schemeClr val="accent6">
                    <a:lumMod val="50000"/>
                  </a:schemeClr>
                </a:solidFill>
                <a:latin typeface="方正姚体" pitchFamily="2" charset="-122"/>
                <a:ea typeface="方正姚体" pitchFamily="2" charset="-122"/>
              </a:rPr>
              <a:t>？</a:t>
            </a:r>
            <a:endParaRPr lang="en-US" altLang="zh-CN" sz="2800" b="1" dirty="0" smtClean="0">
              <a:solidFill>
                <a:schemeClr val="accent6">
                  <a:lumMod val="50000"/>
                </a:schemeClr>
              </a:solidFill>
              <a:latin typeface="方正姚体" pitchFamily="2" charset="-122"/>
              <a:ea typeface="方正姚体" pitchFamily="2" charset="-122"/>
            </a:endParaRPr>
          </a:p>
          <a:p>
            <a:pPr marL="914400" lvl="1" indent="-457200" eaLnBrk="1" hangingPunct="1">
              <a:buFont typeface="+mj-ea"/>
              <a:buAutoNum type="circleNumDbPlain"/>
            </a:pPr>
            <a:r>
              <a:rPr lang="zh-CN" altLang="en-US" sz="2800" b="1" dirty="0" smtClean="0">
                <a:solidFill>
                  <a:schemeClr val="accent6">
                    <a:lumMod val="50000"/>
                  </a:schemeClr>
                </a:solidFill>
                <a:latin typeface="方正姚体" pitchFamily="2" charset="-122"/>
                <a:ea typeface="方正姚体" pitchFamily="2" charset="-122"/>
              </a:rPr>
              <a:t>指令</a:t>
            </a:r>
            <a:r>
              <a:rPr lang="zh-CN" altLang="en-US" sz="2800" b="1" dirty="0">
                <a:solidFill>
                  <a:schemeClr val="accent6">
                    <a:lumMod val="50000"/>
                  </a:schemeClr>
                </a:solidFill>
                <a:latin typeface="方正姚体" pitchFamily="2" charset="-122"/>
                <a:ea typeface="方正姚体" pitchFamily="2" charset="-122"/>
              </a:rPr>
              <a:t>在哪里进行分析</a:t>
            </a:r>
            <a:r>
              <a:rPr lang="zh-CN" altLang="en-US" sz="2800" b="1" dirty="0" smtClean="0">
                <a:solidFill>
                  <a:schemeClr val="accent6">
                    <a:lumMod val="50000"/>
                  </a:schemeClr>
                </a:solidFill>
                <a:latin typeface="方正姚体" pitchFamily="2" charset="-122"/>
                <a:ea typeface="方正姚体" pitchFamily="2" charset="-122"/>
              </a:rPr>
              <a:t>？</a:t>
            </a:r>
            <a:endParaRPr lang="en-US" altLang="zh-CN" sz="2800" b="1" dirty="0" smtClean="0">
              <a:solidFill>
                <a:schemeClr val="accent6">
                  <a:lumMod val="50000"/>
                </a:schemeClr>
              </a:solidFill>
              <a:latin typeface="方正姚体" pitchFamily="2" charset="-122"/>
              <a:ea typeface="方正姚体" pitchFamily="2" charset="-122"/>
            </a:endParaRPr>
          </a:p>
          <a:p>
            <a:pPr marL="914400" lvl="1" indent="-457200" eaLnBrk="1" hangingPunct="1">
              <a:buFont typeface="+mj-ea"/>
              <a:buAutoNum type="circleNumDbPlain"/>
            </a:pPr>
            <a:r>
              <a:rPr lang="zh-CN" altLang="en-US" sz="2800" b="1" dirty="0" smtClean="0">
                <a:solidFill>
                  <a:schemeClr val="accent6">
                    <a:lumMod val="50000"/>
                  </a:schemeClr>
                </a:solidFill>
                <a:latin typeface="方正姚体" pitchFamily="2" charset="-122"/>
                <a:ea typeface="方正姚体" pitchFamily="2" charset="-122"/>
              </a:rPr>
              <a:t>怎么</a:t>
            </a:r>
            <a:r>
              <a:rPr lang="zh-CN" altLang="en-US" sz="2800" b="1" dirty="0">
                <a:solidFill>
                  <a:schemeClr val="accent6">
                    <a:lumMod val="50000"/>
                  </a:schemeClr>
                </a:solidFill>
                <a:latin typeface="方正姚体" pitchFamily="2" charset="-122"/>
                <a:ea typeface="方正姚体" pitchFamily="2" charset="-122"/>
              </a:rPr>
              <a:t>找到参加运算的数据</a:t>
            </a:r>
            <a:r>
              <a:rPr lang="zh-CN" altLang="en-US" sz="2800" b="1" dirty="0" smtClean="0">
                <a:solidFill>
                  <a:schemeClr val="accent6">
                    <a:lumMod val="50000"/>
                  </a:schemeClr>
                </a:solidFill>
                <a:latin typeface="方正姚体" pitchFamily="2" charset="-122"/>
                <a:ea typeface="方正姚体" pitchFamily="2" charset="-122"/>
              </a:rPr>
              <a:t>？</a:t>
            </a:r>
            <a:endParaRPr lang="en-US" altLang="zh-CN" sz="2800" b="1" dirty="0" smtClean="0">
              <a:solidFill>
                <a:schemeClr val="accent6">
                  <a:lumMod val="50000"/>
                </a:schemeClr>
              </a:solidFill>
              <a:latin typeface="方正姚体" pitchFamily="2" charset="-122"/>
              <a:ea typeface="方正姚体" pitchFamily="2" charset="-122"/>
            </a:endParaRPr>
          </a:p>
          <a:p>
            <a:pPr marL="914400" lvl="1" indent="-457200" eaLnBrk="1" hangingPunct="1">
              <a:buFont typeface="+mj-ea"/>
              <a:buAutoNum type="circleNumDbPlain"/>
            </a:pPr>
            <a:r>
              <a:rPr lang="zh-CN" altLang="en-US" sz="2800" b="1" dirty="0" smtClean="0">
                <a:solidFill>
                  <a:schemeClr val="accent6">
                    <a:lumMod val="50000"/>
                  </a:schemeClr>
                </a:solidFill>
                <a:latin typeface="方正姚体" pitchFamily="2" charset="-122"/>
                <a:ea typeface="方正姚体" pitchFamily="2" charset="-122"/>
              </a:rPr>
              <a:t>相加</a:t>
            </a:r>
            <a:r>
              <a:rPr lang="zh-CN" altLang="en-US" sz="2800" b="1" dirty="0">
                <a:solidFill>
                  <a:schemeClr val="accent6">
                    <a:lumMod val="50000"/>
                  </a:schemeClr>
                </a:solidFill>
                <a:latin typeface="方正姚体" pitchFamily="2" charset="-122"/>
                <a:ea typeface="方正姚体" pitchFamily="2" charset="-122"/>
              </a:rPr>
              <a:t>时数据放在运算器的哪个部件里</a:t>
            </a:r>
            <a:r>
              <a:rPr lang="zh-CN" altLang="en-US" sz="2800" b="1" dirty="0" smtClean="0">
                <a:solidFill>
                  <a:schemeClr val="accent6">
                    <a:lumMod val="50000"/>
                  </a:schemeClr>
                </a:solidFill>
                <a:latin typeface="方正姚体" pitchFamily="2" charset="-122"/>
                <a:ea typeface="方正姚体" pitchFamily="2" charset="-122"/>
              </a:rPr>
              <a:t>？</a:t>
            </a:r>
            <a:endParaRPr lang="en-US" altLang="zh-CN" sz="2800" b="1" dirty="0" smtClean="0">
              <a:solidFill>
                <a:schemeClr val="accent6">
                  <a:lumMod val="50000"/>
                </a:schemeClr>
              </a:solidFill>
              <a:latin typeface="方正姚体" pitchFamily="2" charset="-122"/>
              <a:ea typeface="方正姚体" pitchFamily="2" charset="-122"/>
            </a:endParaRPr>
          </a:p>
          <a:p>
            <a:pPr marL="914400" lvl="1" indent="-457200" eaLnBrk="1" hangingPunct="1">
              <a:buFont typeface="+mj-ea"/>
              <a:buAutoNum type="circleNumDbPlain"/>
            </a:pPr>
            <a:r>
              <a:rPr lang="zh-CN" altLang="en-US" sz="2800" b="1" dirty="0" smtClean="0">
                <a:solidFill>
                  <a:schemeClr val="accent6">
                    <a:lumMod val="50000"/>
                  </a:schemeClr>
                </a:solidFill>
                <a:latin typeface="方正姚体" pitchFamily="2" charset="-122"/>
                <a:ea typeface="方正姚体" pitchFamily="2" charset="-122"/>
              </a:rPr>
              <a:t>相加</a:t>
            </a:r>
            <a:r>
              <a:rPr lang="zh-CN" altLang="en-US" sz="2800" b="1" dirty="0">
                <a:solidFill>
                  <a:schemeClr val="accent6">
                    <a:lumMod val="50000"/>
                  </a:schemeClr>
                </a:solidFill>
                <a:latin typeface="方正姚体" pitchFamily="2" charset="-122"/>
                <a:ea typeface="方正姚体" pitchFamily="2" charset="-122"/>
              </a:rPr>
              <a:t>后的结果在哪个部件里？</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2786063"/>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16744" name="Text Box 8"/>
          <p:cNvSpPr txBox="1">
            <a:spLocks noChangeArrowheads="1"/>
          </p:cNvSpPr>
          <p:nvPr/>
        </p:nvSpPr>
        <p:spPr bwMode="auto">
          <a:xfrm>
            <a:off x="107504" y="714356"/>
            <a:ext cx="6143668" cy="523220"/>
          </a:xfrm>
          <a:prstGeom prst="rect">
            <a:avLst/>
          </a:prstGeom>
          <a:noFill/>
          <a:ln w="9525" algn="ctr">
            <a:noFill/>
            <a:miter lim="800000"/>
            <a:headEnd/>
            <a:tailEnd/>
          </a:ln>
        </p:spPr>
        <p:txBody>
          <a:bodyPr wrap="square">
            <a:spAutoFit/>
          </a:bodyPr>
          <a:lstStyle/>
          <a:p>
            <a:pPr marL="609600" lvl="2"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3.4.1 </a:t>
            </a:r>
            <a:r>
              <a:rPr lang="zh-CN" altLang="en-US" sz="2800" b="1" dirty="0" smtClean="0">
                <a:solidFill>
                  <a:schemeClr val="accent2">
                    <a:lumMod val="75000"/>
                  </a:schemeClr>
                </a:solidFill>
                <a:latin typeface="华文楷体" pitchFamily="2" charset="-122"/>
                <a:ea typeface="华文楷体" pitchFamily="2" charset="-122"/>
              </a:rPr>
              <a:t>微型计算机系统组成</a:t>
            </a:r>
            <a:endParaRPr lang="zh-CN" altLang="en-US" sz="2800"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395536" y="1268760"/>
            <a:ext cx="8568952" cy="2246769"/>
          </a:xfrm>
          <a:prstGeom prst="rect">
            <a:avLst/>
          </a:prstGeom>
          <a:noFill/>
        </p:spPr>
        <p:txBody>
          <a:bodyPr wrap="square" rtlCol="0">
            <a:spAutoFit/>
          </a:bodyPr>
          <a:lstStyle/>
          <a:p>
            <a:pPr eaLnBrk="1" hangingPunct="1"/>
            <a:r>
              <a:rPr lang="zh-CN" altLang="en-US" sz="2800" b="1" dirty="0">
                <a:latin typeface="华文楷体" pitchFamily="2" charset="-122"/>
                <a:ea typeface="华文楷体" pitchFamily="2" charset="-122"/>
              </a:rPr>
              <a:t>所谓微型计算机，首先是它体积小，同时具有如下功能和配置：能够自己完成输入、处理</a:t>
            </a:r>
            <a:r>
              <a:rPr lang="zh-CN" altLang="en-US" sz="2800" b="1" dirty="0" smtClean="0">
                <a:latin typeface="华文楷体" pitchFamily="2" charset="-122"/>
                <a:ea typeface="华文楷体" pitchFamily="2" charset="-122"/>
              </a:rPr>
              <a:t>、存储和输出操作，</a:t>
            </a:r>
            <a:r>
              <a:rPr lang="zh-CN" altLang="en-US" sz="2800" b="1" dirty="0">
                <a:latin typeface="华文楷体" pitchFamily="2" charset="-122"/>
                <a:ea typeface="华文楷体" pitchFamily="2" charset="-122"/>
              </a:rPr>
              <a:t>并至少配备一个</a:t>
            </a:r>
            <a:r>
              <a:rPr lang="zh-CN" altLang="en-US" sz="2800" b="1" dirty="0">
                <a:solidFill>
                  <a:srgbClr val="0000FF"/>
                </a:solidFill>
                <a:latin typeface="华文楷体" pitchFamily="2" charset="-122"/>
                <a:ea typeface="华文楷体" pitchFamily="2" charset="-122"/>
              </a:rPr>
              <a:t>输入设备</a:t>
            </a:r>
            <a:r>
              <a:rPr lang="zh-CN" altLang="en-US" sz="2800" b="1" dirty="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输出设备</a:t>
            </a:r>
            <a:r>
              <a:rPr lang="zh-CN" altLang="en-US" sz="2800" b="1" dirty="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外存储设备</a:t>
            </a:r>
            <a:r>
              <a:rPr lang="zh-CN" altLang="en-US" sz="2800" b="1" dirty="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内存和一个微处理器</a:t>
            </a:r>
            <a:r>
              <a:rPr lang="zh-CN" altLang="en-US" sz="2800" b="1" dirty="0">
                <a:latin typeface="华文楷体" pitchFamily="2" charset="-122"/>
                <a:ea typeface="华文楷体" pitchFamily="2" charset="-122"/>
              </a:rPr>
              <a:t>，这样形成它的硬件系统，自成体系。</a:t>
            </a:r>
            <a:endParaRPr lang="zh-CN" altLang="en-US" sz="2800" b="1" dirty="0">
              <a:solidFill>
                <a:srgbClr val="C00000"/>
              </a:solidFill>
              <a:latin typeface="华文楷体" pitchFamily="2" charset="-122"/>
              <a:ea typeface="华文楷体" pitchFamily="2" charset="-122"/>
            </a:endParaRPr>
          </a:p>
        </p:txBody>
      </p:sp>
      <p:pic>
        <p:nvPicPr>
          <p:cNvPr id="55298" name="图片 1"/>
          <p:cNvPicPr>
            <a:picLocks noChangeAspect="1" noChangeArrowheads="1"/>
          </p:cNvPicPr>
          <p:nvPr/>
        </p:nvPicPr>
        <p:blipFill>
          <a:blip r:embed="rId2" cstate="print"/>
          <a:srcRect l="8153" t="34962" r="18266" b="10437"/>
          <a:stretch>
            <a:fillRect/>
          </a:stretch>
        </p:blipFill>
        <p:spPr bwMode="auto">
          <a:xfrm>
            <a:off x="1187623" y="3645024"/>
            <a:ext cx="3543290" cy="2232273"/>
          </a:xfrm>
          <a:prstGeom prst="rect">
            <a:avLst/>
          </a:prstGeom>
          <a:noFill/>
          <a:ln w="9525">
            <a:noFill/>
            <a:miter lim="800000"/>
            <a:headEnd/>
            <a:tailEnd/>
          </a:ln>
        </p:spPr>
      </p:pic>
      <p:pic>
        <p:nvPicPr>
          <p:cNvPr id="55299" name="Picture 3" descr="主机箱"/>
          <p:cNvPicPr>
            <a:picLocks noChangeAspect="1" noChangeArrowheads="1"/>
          </p:cNvPicPr>
          <p:nvPr/>
        </p:nvPicPr>
        <p:blipFill>
          <a:blip r:embed="rId3" cstate="print"/>
          <a:srcRect/>
          <a:stretch>
            <a:fillRect/>
          </a:stretch>
        </p:blipFill>
        <p:spPr bwMode="auto">
          <a:xfrm>
            <a:off x="5220072" y="3419230"/>
            <a:ext cx="2520280" cy="2351134"/>
          </a:xfrm>
          <a:prstGeom prst="rect">
            <a:avLst/>
          </a:prstGeom>
          <a:noFill/>
          <a:ln w="9525">
            <a:noFill/>
            <a:miter lim="800000"/>
            <a:headEnd/>
            <a:tailEnd/>
          </a:ln>
        </p:spPr>
      </p:pic>
      <p:sp>
        <p:nvSpPr>
          <p:cNvPr id="17" name="TextBox 16"/>
          <p:cNvSpPr txBox="1"/>
          <p:nvPr/>
        </p:nvSpPr>
        <p:spPr>
          <a:xfrm>
            <a:off x="1403648" y="5960313"/>
            <a:ext cx="6929486"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台式微型计算机的外观</a:t>
            </a:r>
            <a:r>
              <a:rPr lang="en-US" sz="1800" b="1" dirty="0">
                <a:solidFill>
                  <a:srgbClr val="7030A0"/>
                </a:solidFill>
                <a:latin typeface="方正姚体" pitchFamily="2" charset="-122"/>
                <a:ea typeface="方正姚体" pitchFamily="2" charset="-122"/>
              </a:rPr>
              <a:t>          </a:t>
            </a:r>
            <a:r>
              <a:rPr lang="en-US" sz="1800" b="1" dirty="0" smtClean="0">
                <a:solidFill>
                  <a:srgbClr val="7030A0"/>
                </a:solidFill>
                <a:latin typeface="方正姚体" pitchFamily="2" charset="-122"/>
                <a:ea typeface="方正姚体" pitchFamily="2" charset="-122"/>
              </a:rPr>
              <a:t>           </a:t>
            </a:r>
            <a:r>
              <a:rPr lang="zh-CN" altLang="en-US" sz="1800" b="1" dirty="0" smtClean="0">
                <a:solidFill>
                  <a:srgbClr val="7030A0"/>
                </a:solidFill>
                <a:latin typeface="方正姚体" pitchFamily="2" charset="-122"/>
                <a:ea typeface="方正姚体" pitchFamily="2" charset="-122"/>
              </a:rPr>
              <a:t>微型计算机</a:t>
            </a:r>
            <a:r>
              <a:rPr lang="zh-CN" altLang="en-US" sz="1800" b="1" dirty="0">
                <a:solidFill>
                  <a:srgbClr val="7030A0"/>
                </a:solidFill>
                <a:latin typeface="方正姚体" pitchFamily="2" charset="-122"/>
                <a:ea typeface="方正姚体" pitchFamily="2" charset="-122"/>
              </a:rPr>
              <a:t>主机箱内部组成</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251520" y="764704"/>
            <a:ext cx="8640960" cy="3539430"/>
          </a:xfrm>
          <a:prstGeom prst="rect">
            <a:avLst/>
          </a:prstGeom>
          <a:noFill/>
        </p:spPr>
        <p:txBody>
          <a:bodyPr wrap="square" rtlCol="0">
            <a:spAutoFit/>
          </a:bodyPr>
          <a:lstStyle/>
          <a:p>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、芯片</a:t>
            </a:r>
            <a:endParaRPr lang="en-US" altLang="zh-CN" sz="2800" b="1" dirty="0" smtClean="0">
              <a:solidFill>
                <a:srgbClr val="0000FF"/>
              </a:solidFill>
              <a:latin typeface="华文楷体" pitchFamily="2" charset="-122"/>
              <a:ea typeface="华文楷体" pitchFamily="2" charset="-122"/>
            </a:endParaRPr>
          </a:p>
          <a:p>
            <a:pPr marL="0" lvl="1" indent="457200"/>
            <a:r>
              <a:rPr lang="zh-CN" altLang="en-US" sz="2800" b="1" dirty="0">
                <a:latin typeface="华文楷体" pitchFamily="2" charset="-122"/>
                <a:ea typeface="华文楷体" pitchFamily="2" charset="-122"/>
              </a:rPr>
              <a:t>微机里需要很多电路，这些电路大都做成了集成电路（</a:t>
            </a:r>
            <a:r>
              <a:rPr lang="en-US" sz="2800" b="1" dirty="0">
                <a:latin typeface="华文楷体" pitchFamily="2" charset="-122"/>
                <a:ea typeface="华文楷体" pitchFamily="2" charset="-122"/>
              </a:rPr>
              <a:t>Integrated Circuits</a:t>
            </a:r>
            <a:r>
              <a:rPr lang="zh-CN" altLang="en-US" sz="2800" b="1" dirty="0">
                <a:latin typeface="华文楷体" pitchFamily="2" charset="-122"/>
                <a:ea typeface="华文楷体" pitchFamily="2" charset="-122"/>
              </a:rPr>
              <a:t>，简称</a:t>
            </a:r>
            <a:r>
              <a:rPr lang="en-US" sz="2800" b="1" dirty="0">
                <a:latin typeface="华文楷体" pitchFamily="2" charset="-122"/>
                <a:ea typeface="华文楷体" pitchFamily="2" charset="-122"/>
              </a:rPr>
              <a:t>IC</a:t>
            </a:r>
            <a:r>
              <a:rPr lang="zh-CN" altLang="en-US" sz="2800" b="1" dirty="0">
                <a:latin typeface="华文楷体" pitchFamily="2" charset="-122"/>
                <a:ea typeface="华文楷体" pitchFamily="2" charset="-122"/>
              </a:rPr>
              <a:t>）。集成电路是用特殊工艺将大量诸如三极管、电阻、电容、连线等电路器件做成微小的电路，并蚀刻在半导体晶片上制成</a:t>
            </a:r>
            <a:r>
              <a:rPr lang="zh-CN" altLang="en-US" sz="2800" b="1" dirty="0" smtClean="0">
                <a:latin typeface="华文楷体" pitchFamily="2" charset="-122"/>
                <a:ea typeface="华文楷体" pitchFamily="2" charset="-122"/>
              </a:rPr>
              <a:t>的。</a:t>
            </a:r>
            <a:r>
              <a:rPr lang="zh-CN" altLang="en-US" sz="2800" b="1" dirty="0">
                <a:latin typeface="华文楷体" pitchFamily="2" charset="-122"/>
                <a:ea typeface="华文楷体" pitchFamily="2" charset="-122"/>
              </a:rPr>
              <a:t>一个或多个集成电路可以封装成一个芯片，芯片一般与邮票大小相同。微机中最重要的芯片就是</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，同其他芯片一起安装在一个电路板上。</a:t>
            </a:r>
            <a:endParaRPr lang="zh-CN" altLang="en-US" sz="2800" b="1" dirty="0">
              <a:solidFill>
                <a:srgbClr val="C00000"/>
              </a:solidFill>
              <a:latin typeface="华文楷体" pitchFamily="2" charset="-122"/>
              <a:ea typeface="华文楷体" pitchFamily="2" charset="-122"/>
            </a:endParaRPr>
          </a:p>
        </p:txBody>
      </p:sp>
      <p:pic>
        <p:nvPicPr>
          <p:cNvPr id="56322" name="Picture 41" descr="tu3_23"/>
          <p:cNvPicPr>
            <a:picLocks noChangeAspect="1" noChangeArrowheads="1"/>
          </p:cNvPicPr>
          <p:nvPr/>
        </p:nvPicPr>
        <p:blipFill>
          <a:blip r:embed="rId2" cstate="print"/>
          <a:srcRect/>
          <a:stretch>
            <a:fillRect/>
          </a:stretch>
        </p:blipFill>
        <p:spPr bwMode="auto">
          <a:xfrm>
            <a:off x="3571868" y="4292172"/>
            <a:ext cx="2108540" cy="1453183"/>
          </a:xfrm>
          <a:prstGeom prst="rect">
            <a:avLst/>
          </a:prstGeom>
          <a:noFill/>
          <a:ln w="9525">
            <a:noFill/>
            <a:miter lim="800000"/>
            <a:headEnd/>
            <a:tailEnd/>
          </a:ln>
        </p:spPr>
      </p:pic>
      <p:pic>
        <p:nvPicPr>
          <p:cNvPr id="56323" name="Picture 44" descr="tu3_26"/>
          <p:cNvPicPr>
            <a:picLocks noChangeAspect="1" noChangeArrowheads="1"/>
          </p:cNvPicPr>
          <p:nvPr/>
        </p:nvPicPr>
        <p:blipFill>
          <a:blip r:embed="rId3" cstate="print"/>
          <a:srcRect/>
          <a:stretch>
            <a:fillRect/>
          </a:stretch>
        </p:blipFill>
        <p:spPr bwMode="auto">
          <a:xfrm>
            <a:off x="5843585" y="4292172"/>
            <a:ext cx="2073940" cy="1428760"/>
          </a:xfrm>
          <a:prstGeom prst="rect">
            <a:avLst/>
          </a:prstGeom>
          <a:noFill/>
          <a:ln w="9525">
            <a:noFill/>
            <a:miter lim="800000"/>
            <a:headEnd/>
            <a:tailEnd/>
          </a:ln>
        </p:spPr>
      </p:pic>
      <p:pic>
        <p:nvPicPr>
          <p:cNvPr id="56324" name="Picture 42" descr="yu3_24"/>
          <p:cNvPicPr>
            <a:picLocks noChangeAspect="1" noChangeArrowheads="1"/>
          </p:cNvPicPr>
          <p:nvPr/>
        </p:nvPicPr>
        <p:blipFill>
          <a:blip r:embed="rId4" cstate="print"/>
          <a:srcRect/>
          <a:stretch>
            <a:fillRect/>
          </a:stretch>
        </p:blipFill>
        <p:spPr bwMode="auto">
          <a:xfrm>
            <a:off x="1285852" y="4292172"/>
            <a:ext cx="1978283" cy="1502030"/>
          </a:xfrm>
          <a:prstGeom prst="rect">
            <a:avLst/>
          </a:prstGeom>
          <a:noFill/>
          <a:ln w="9525">
            <a:noFill/>
            <a:miter lim="800000"/>
            <a:headEnd/>
            <a:tailEnd/>
          </a:ln>
        </p:spPr>
      </p:pic>
      <p:sp>
        <p:nvSpPr>
          <p:cNvPr id="21" name="TextBox 20"/>
          <p:cNvSpPr txBox="1"/>
          <p:nvPr/>
        </p:nvSpPr>
        <p:spPr>
          <a:xfrm>
            <a:off x="3786182" y="5863808"/>
            <a:ext cx="4714908"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集成电路芯片制作</a:t>
            </a:r>
          </a:p>
        </p:txBody>
      </p:sp>
      <p:sp>
        <p:nvSpPr>
          <p:cNvPr id="22" name="TextBox 21"/>
          <p:cNvSpPr txBox="1"/>
          <p:nvPr/>
        </p:nvSpPr>
        <p:spPr>
          <a:xfrm>
            <a:off x="755576" y="6334780"/>
            <a:ext cx="7992888" cy="954107"/>
          </a:xfrm>
          <a:prstGeom prst="rect">
            <a:avLst/>
          </a:prstGeom>
          <a:noFill/>
        </p:spPr>
        <p:txBody>
          <a:bodyPr wrap="square" rtlCol="0">
            <a:spAutoFit/>
          </a:bodyPr>
          <a:lstStyle/>
          <a:p>
            <a:r>
              <a:rPr lang="zh-CN" altLang="en-US" sz="2800" b="1" i="1" dirty="0">
                <a:solidFill>
                  <a:srgbClr val="7030A0"/>
                </a:solidFill>
                <a:latin typeface="华文行楷" pitchFamily="2" charset="-122"/>
                <a:ea typeface="华文行楷" pitchFamily="2" charset="-122"/>
              </a:rPr>
              <a:t>请思考：同一个系列机中这些芯片是相同的吗？</a:t>
            </a:r>
          </a:p>
          <a:p>
            <a:endParaRPr lang="zh-CN" altLang="en-US" sz="2800" b="1" i="1" dirty="0">
              <a:solidFill>
                <a:srgbClr val="7030A0"/>
              </a:solidFill>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179512" y="692696"/>
            <a:ext cx="8784976" cy="5293757"/>
          </a:xfrm>
          <a:prstGeom prst="rect">
            <a:avLst/>
          </a:prstGeom>
          <a:noFill/>
        </p:spPr>
        <p:txBody>
          <a:bodyPr wrap="square" rtlCol="0">
            <a:spAutoFit/>
          </a:bodyPr>
          <a:lstStyle/>
          <a:p>
            <a:pPr eaLnBrk="1" hangingPunct="1"/>
            <a:r>
              <a:rPr lang="en-US" altLang="zh-CN" sz="2600" b="1" dirty="0" smtClean="0">
                <a:solidFill>
                  <a:srgbClr val="0000FF"/>
                </a:solidFill>
                <a:latin typeface="华文楷体" pitchFamily="2" charset="-122"/>
                <a:ea typeface="华文楷体" pitchFamily="2" charset="-122"/>
              </a:rPr>
              <a:t>2</a:t>
            </a:r>
            <a:r>
              <a:rPr lang="zh-CN" altLang="en-US" sz="2600" b="1" dirty="0" smtClean="0">
                <a:solidFill>
                  <a:srgbClr val="0000FF"/>
                </a:solidFill>
                <a:latin typeface="华文楷体" pitchFamily="2" charset="-122"/>
                <a:ea typeface="华文楷体" pitchFamily="2" charset="-122"/>
              </a:rPr>
              <a:t>、主板</a:t>
            </a:r>
            <a:r>
              <a:rPr lang="en-US" altLang="zh-CN" sz="2600" b="1" dirty="0" smtClean="0">
                <a:solidFill>
                  <a:srgbClr val="0000FF"/>
                </a:solidFill>
                <a:latin typeface="华文楷体" pitchFamily="2" charset="-122"/>
                <a:ea typeface="华文楷体" pitchFamily="2" charset="-122"/>
              </a:rPr>
              <a:t>(</a:t>
            </a:r>
            <a:r>
              <a:rPr lang="en-US" altLang="zh-CN" sz="2600" b="1" dirty="0" err="1" smtClean="0">
                <a:solidFill>
                  <a:srgbClr val="0000FF"/>
                </a:solidFill>
                <a:latin typeface="华文楷体" pitchFamily="2" charset="-122"/>
                <a:ea typeface="华文楷体" pitchFamily="2" charset="-122"/>
              </a:rPr>
              <a:t>mainboard</a:t>
            </a:r>
            <a:r>
              <a:rPr lang="en-US" altLang="zh-CN" sz="2600" b="1" dirty="0" smtClean="0">
                <a:solidFill>
                  <a:srgbClr val="0000FF"/>
                </a:solidFill>
                <a:latin typeface="华文楷体" pitchFamily="2" charset="-122"/>
                <a:ea typeface="华文楷体" pitchFamily="2" charset="-122"/>
              </a:rPr>
              <a:t>)</a:t>
            </a:r>
          </a:p>
          <a:p>
            <a:pPr eaLnBrk="1" hangingPunct="1"/>
            <a:r>
              <a:rPr lang="zh-CN" altLang="en-US" sz="2600" b="1" dirty="0" smtClean="0">
                <a:latin typeface="华文楷体" pitchFamily="2" charset="-122"/>
                <a:ea typeface="华文楷体" pitchFamily="2" charset="-122"/>
              </a:rPr>
              <a:t>    也叫系统板</a:t>
            </a:r>
            <a:r>
              <a:rPr lang="en-US" altLang="zh-CN" sz="2600" b="1" dirty="0" smtClean="0">
                <a:latin typeface="华文楷体" pitchFamily="2" charset="-122"/>
                <a:ea typeface="华文楷体" pitchFamily="2" charset="-122"/>
              </a:rPr>
              <a:t>(</a:t>
            </a:r>
            <a:r>
              <a:rPr lang="en-US" altLang="zh-CN" sz="2600" b="1" dirty="0" err="1" smtClean="0">
                <a:latin typeface="华文楷体" pitchFamily="2" charset="-122"/>
                <a:ea typeface="华文楷体" pitchFamily="2" charset="-122"/>
              </a:rPr>
              <a:t>systemboard</a:t>
            </a:r>
            <a:r>
              <a:rPr lang="en-US" altLang="zh-CN" sz="2600" b="1" dirty="0" smtClean="0">
                <a:latin typeface="华文楷体" pitchFamily="2" charset="-122"/>
                <a:ea typeface="华文楷体" pitchFamily="2" charset="-122"/>
              </a:rPr>
              <a:t>)</a:t>
            </a:r>
            <a:r>
              <a:rPr lang="zh-CN" altLang="en-US" sz="2600" b="1" dirty="0" smtClean="0">
                <a:latin typeface="华文楷体" pitchFamily="2" charset="-122"/>
                <a:ea typeface="华文楷体" pitchFamily="2" charset="-122"/>
              </a:rPr>
              <a:t>或母板</a:t>
            </a:r>
            <a:r>
              <a:rPr lang="en-US" altLang="zh-CN" sz="2600" b="1" dirty="0" smtClean="0">
                <a:latin typeface="华文楷体" pitchFamily="2" charset="-122"/>
                <a:ea typeface="华文楷体" pitchFamily="2" charset="-122"/>
              </a:rPr>
              <a:t>(motherboard)</a:t>
            </a:r>
            <a:r>
              <a:rPr lang="zh-CN" altLang="en-US" sz="2600" b="1" dirty="0" smtClean="0">
                <a:latin typeface="华文楷体" pitchFamily="2" charset="-122"/>
                <a:ea typeface="华文楷体" pitchFamily="2" charset="-122"/>
              </a:rPr>
              <a:t>。主板安装在机箱内，</a:t>
            </a:r>
            <a:r>
              <a:rPr lang="en-US" altLang="zh-CN" sz="2600" b="1" dirty="0" smtClean="0">
                <a:latin typeface="华文楷体" pitchFamily="2" charset="-122"/>
                <a:ea typeface="华文楷体" pitchFamily="2" charset="-122"/>
              </a:rPr>
              <a:t>CPU</a:t>
            </a:r>
            <a:r>
              <a:rPr lang="zh-CN" altLang="en-US" sz="2600" b="1" dirty="0" smtClean="0">
                <a:latin typeface="华文楷体" pitchFamily="2" charset="-122"/>
                <a:ea typeface="华文楷体" pitchFamily="2" charset="-122"/>
              </a:rPr>
              <a:t>和内存直接安装在主板上。除此之外，主板上还安装了组成计算机的主要电路系统，有</a:t>
            </a:r>
            <a:r>
              <a:rPr lang="en-US" altLang="zh-CN" sz="2600" b="1" dirty="0" smtClean="0">
                <a:latin typeface="华文楷体" pitchFamily="2" charset="-122"/>
                <a:ea typeface="华文楷体" pitchFamily="2" charset="-122"/>
              </a:rPr>
              <a:t>BIOS</a:t>
            </a:r>
            <a:r>
              <a:rPr lang="zh-CN" altLang="en-US" sz="2600" b="1" dirty="0" smtClean="0">
                <a:latin typeface="华文楷体" pitchFamily="2" charset="-122"/>
                <a:ea typeface="华文楷体" pitchFamily="2" charset="-122"/>
              </a:rPr>
              <a:t>芯片、处理输入</a:t>
            </a:r>
            <a:r>
              <a:rPr lang="en-US" altLang="zh-CN" sz="2600" b="1" dirty="0" smtClean="0">
                <a:latin typeface="华文楷体" pitchFamily="2" charset="-122"/>
                <a:ea typeface="华文楷体" pitchFamily="2" charset="-122"/>
              </a:rPr>
              <a:t>/</a:t>
            </a:r>
            <a:r>
              <a:rPr lang="zh-CN" altLang="en-US" sz="2600" b="1" dirty="0" smtClean="0">
                <a:latin typeface="华文楷体" pitchFamily="2" charset="-122"/>
                <a:ea typeface="华文楷体" pitchFamily="2" charset="-122"/>
              </a:rPr>
              <a:t>输出的</a:t>
            </a:r>
            <a:r>
              <a:rPr lang="en-US" altLang="zh-CN" sz="2600" b="1" dirty="0" smtClean="0">
                <a:latin typeface="华文楷体" pitchFamily="2" charset="-122"/>
                <a:ea typeface="华文楷体" pitchFamily="2" charset="-122"/>
              </a:rPr>
              <a:t>I/O</a:t>
            </a:r>
            <a:r>
              <a:rPr lang="zh-CN" altLang="en-US" sz="2600" b="1" dirty="0" smtClean="0">
                <a:latin typeface="华文楷体" pitchFamily="2" charset="-122"/>
                <a:ea typeface="华文楷体" pitchFamily="2" charset="-122"/>
              </a:rPr>
              <a:t>控制芯片、键盘和面板控制开关接口、指示灯插接件、扩充插槽、直流电源等。此外，主板上还有蚀刻的电路，为芯片之间传送数据提供通道，主板作为其他硬件运行的平台，为电脑的运行发挥联通和纽带的作用。</a:t>
            </a:r>
            <a:endParaRPr lang="en-US" altLang="zh-CN" sz="2600" b="1" dirty="0" smtClean="0">
              <a:latin typeface="华文楷体" pitchFamily="2" charset="-122"/>
              <a:ea typeface="华文楷体" pitchFamily="2" charset="-122"/>
            </a:endParaRPr>
          </a:p>
          <a:p>
            <a:pPr eaLnBrk="1" hangingPunct="1"/>
            <a:r>
              <a:rPr lang="zh-CN" altLang="en-US" sz="2600" b="1" dirty="0" smtClean="0">
                <a:latin typeface="华文楷体" pitchFamily="2" charset="-122"/>
                <a:ea typeface="华文楷体" pitchFamily="2" charset="-122"/>
              </a:rPr>
              <a:t>    主板采用了</a:t>
            </a:r>
            <a:r>
              <a:rPr lang="zh-CN" altLang="en-US" sz="2600" b="1" dirty="0" smtClean="0">
                <a:solidFill>
                  <a:schemeClr val="accent1">
                    <a:lumMod val="75000"/>
                  </a:schemeClr>
                </a:solidFill>
                <a:latin typeface="华文楷体" pitchFamily="2" charset="-122"/>
                <a:ea typeface="华文楷体" pitchFamily="2" charset="-122"/>
              </a:rPr>
              <a:t>开放式结构</a:t>
            </a:r>
            <a:r>
              <a:rPr lang="zh-CN" altLang="en-US" sz="2600" b="1" dirty="0" smtClean="0">
                <a:latin typeface="华文楷体" pitchFamily="2" charset="-122"/>
                <a:ea typeface="华文楷体" pitchFamily="2" charset="-122"/>
              </a:rPr>
              <a:t>，通常会有</a:t>
            </a:r>
            <a:r>
              <a:rPr lang="en-US" altLang="zh-CN" sz="2600" b="1" dirty="0" smtClean="0">
                <a:latin typeface="华文楷体" pitchFamily="2" charset="-122"/>
                <a:ea typeface="华文楷体" pitchFamily="2" charset="-122"/>
              </a:rPr>
              <a:t>6-15</a:t>
            </a:r>
            <a:r>
              <a:rPr lang="zh-CN" altLang="en-US" sz="2600" b="1" dirty="0" smtClean="0">
                <a:latin typeface="华文楷体" pitchFamily="2" charset="-122"/>
                <a:ea typeface="华文楷体" pitchFamily="2" charset="-122"/>
              </a:rPr>
              <a:t>个扩展插槽，供</a:t>
            </a:r>
            <a:r>
              <a:rPr lang="en-US" altLang="zh-CN" sz="2600" b="1" dirty="0" smtClean="0">
                <a:latin typeface="华文楷体" pitchFamily="2" charset="-122"/>
                <a:ea typeface="华文楷体" pitchFamily="2" charset="-122"/>
              </a:rPr>
              <a:t>PC</a:t>
            </a:r>
            <a:r>
              <a:rPr lang="zh-CN" altLang="en-US" sz="2600" b="1" dirty="0" smtClean="0">
                <a:latin typeface="华文楷体" pitchFamily="2" charset="-122"/>
                <a:ea typeface="华文楷体" pitchFamily="2" charset="-122"/>
              </a:rPr>
              <a:t>机外围设备的控制卡（适配器）插接。主板直接影响到整个系统的性能。</a:t>
            </a:r>
          </a:p>
          <a:p>
            <a:pPr eaLnBrk="1" hangingPunct="1"/>
            <a:r>
              <a:rPr lang="zh-CN" altLang="en-US" sz="2600" b="1" dirty="0" smtClean="0">
                <a:solidFill>
                  <a:schemeClr val="accent1">
                    <a:lumMod val="75000"/>
                  </a:schemeClr>
                </a:solidFill>
                <a:latin typeface="华文楷体" pitchFamily="2" charset="-122"/>
                <a:ea typeface="华文楷体" pitchFamily="2" charset="-122"/>
              </a:rPr>
              <a:t>    芯片组（</a:t>
            </a:r>
            <a:r>
              <a:rPr lang="en-US" altLang="zh-CN" sz="2600" b="1" dirty="0" smtClean="0">
                <a:solidFill>
                  <a:schemeClr val="accent1">
                    <a:lumMod val="75000"/>
                  </a:schemeClr>
                </a:solidFill>
                <a:latin typeface="华文楷体" pitchFamily="2" charset="-122"/>
                <a:ea typeface="华文楷体" pitchFamily="2" charset="-122"/>
              </a:rPr>
              <a:t>Chipset</a:t>
            </a:r>
            <a:r>
              <a:rPr lang="zh-CN" altLang="en-US" sz="2600" b="1" dirty="0" smtClean="0">
                <a:solidFill>
                  <a:schemeClr val="accent1">
                    <a:lumMod val="75000"/>
                  </a:schemeClr>
                </a:solidFill>
                <a:latin typeface="华文楷体" pitchFamily="2" charset="-122"/>
                <a:ea typeface="华文楷体" pitchFamily="2" charset="-122"/>
              </a:rPr>
              <a:t>）</a:t>
            </a:r>
            <a:r>
              <a:rPr lang="zh-CN" altLang="en-US" sz="2600" b="1" dirty="0" smtClean="0">
                <a:latin typeface="华文楷体" pitchFamily="2" charset="-122"/>
                <a:ea typeface="华文楷体" pitchFamily="2" charset="-122"/>
              </a:rPr>
              <a:t>是核心组成部分，是</a:t>
            </a:r>
            <a:endParaRPr lang="en-US" altLang="zh-CN" sz="2600" b="1" dirty="0" smtClean="0">
              <a:latin typeface="华文楷体" pitchFamily="2" charset="-122"/>
              <a:ea typeface="华文楷体" pitchFamily="2" charset="-122"/>
            </a:endParaRPr>
          </a:p>
          <a:p>
            <a:pPr eaLnBrk="1" hangingPunct="1"/>
            <a:r>
              <a:rPr lang="en-US" altLang="zh-CN" sz="2600" b="1" dirty="0" smtClean="0">
                <a:latin typeface="华文楷体" pitchFamily="2" charset="-122"/>
                <a:ea typeface="华文楷体" pitchFamily="2" charset="-122"/>
              </a:rPr>
              <a:t>CPU</a:t>
            </a:r>
            <a:r>
              <a:rPr lang="zh-CN" altLang="en-US" sz="2600" b="1" dirty="0" smtClean="0">
                <a:latin typeface="华文楷体" pitchFamily="2" charset="-122"/>
                <a:ea typeface="华文楷体" pitchFamily="2" charset="-122"/>
              </a:rPr>
              <a:t>与周边设备沟通的桥梁。</a:t>
            </a:r>
            <a:endParaRPr lang="en-US" altLang="zh-CN" sz="2600" b="1" dirty="0" smtClean="0">
              <a:latin typeface="华文楷体" pitchFamily="2" charset="-122"/>
              <a:ea typeface="华文楷体" pitchFamily="2" charset="-122"/>
            </a:endParaRPr>
          </a:p>
        </p:txBody>
      </p:sp>
      <p:sp>
        <p:nvSpPr>
          <p:cNvPr id="21" name="TextBox 20"/>
          <p:cNvSpPr txBox="1"/>
          <p:nvPr/>
        </p:nvSpPr>
        <p:spPr>
          <a:xfrm>
            <a:off x="6786578" y="6072206"/>
            <a:ext cx="2000264" cy="276999"/>
          </a:xfrm>
          <a:prstGeom prst="rect">
            <a:avLst/>
          </a:prstGeom>
          <a:noFill/>
        </p:spPr>
        <p:txBody>
          <a:bodyPr wrap="square" rtlCol="0">
            <a:spAutoFit/>
          </a:bodyPr>
          <a:lstStyle/>
          <a:p>
            <a:r>
              <a:rPr lang="zh-CN" altLang="en-US" sz="1200" dirty="0" smtClean="0"/>
              <a:t>微型计算机主板</a:t>
            </a:r>
            <a:endParaRPr lang="zh-CN" altLang="en-US" sz="1200" dirty="0"/>
          </a:p>
        </p:txBody>
      </p:sp>
      <p:pic>
        <p:nvPicPr>
          <p:cNvPr id="57346" name="图片 1"/>
          <p:cNvPicPr>
            <a:picLocks noChangeAspect="1" noChangeArrowheads="1"/>
          </p:cNvPicPr>
          <p:nvPr/>
        </p:nvPicPr>
        <p:blipFill>
          <a:blip r:embed="rId2" cstate="print"/>
          <a:srcRect l="12759" t="42303" r="27174" b="23573"/>
          <a:stretch>
            <a:fillRect/>
          </a:stretch>
        </p:blipFill>
        <p:spPr bwMode="auto">
          <a:xfrm>
            <a:off x="6516216" y="5013176"/>
            <a:ext cx="2505075"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1" name="Rectangle 3"/>
          <p:cNvSpPr>
            <a:spLocks noGrp="1" noChangeArrowheads="1"/>
          </p:cNvSpPr>
          <p:nvPr>
            <p:ph idx="1"/>
          </p:nvPr>
        </p:nvSpPr>
        <p:spPr>
          <a:xfrm>
            <a:off x="226423" y="1236683"/>
            <a:ext cx="8740140" cy="5288661"/>
          </a:xfrm>
        </p:spPr>
        <p:txBody>
          <a:bodyPr/>
          <a:lstStyle/>
          <a:p>
            <a:pPr marL="247761" lvl="1" indent="-247761" eaLnBrk="1" hangingPunct="1">
              <a:buClr>
                <a:srgbClr val="0000FF"/>
              </a:buClr>
              <a:buFont typeface="Wingdings" pitchFamily="2" charset="2"/>
              <a:buChar char="Ø"/>
              <a:defRPr/>
            </a:pPr>
            <a:r>
              <a:rPr lang="zh-CN" altLang="en-US" b="1" dirty="0" smtClean="0">
                <a:solidFill>
                  <a:schemeClr val="accent6">
                    <a:lumMod val="50000"/>
                  </a:schemeClr>
                </a:solidFill>
                <a:latin typeface="华文楷体" pitchFamily="2" charset="-122"/>
                <a:ea typeface="华文楷体" pitchFamily="2" charset="-122"/>
              </a:rPr>
              <a:t>是主板</a:t>
            </a:r>
            <a:r>
              <a:rPr lang="zh-CN" altLang="en-US" b="1" dirty="0">
                <a:solidFill>
                  <a:schemeClr val="accent6">
                    <a:lumMod val="50000"/>
                  </a:schemeClr>
                </a:solidFill>
                <a:latin typeface="华文楷体" pitchFamily="2" charset="-122"/>
                <a:ea typeface="华文楷体" pitchFamily="2" charset="-122"/>
              </a:rPr>
              <a:t>的核心，决定了主板的功能和档次。</a:t>
            </a:r>
          </a:p>
          <a:p>
            <a:pPr marL="247761" lvl="1" indent="-247761" eaLnBrk="1" hangingPunct="1">
              <a:buClr>
                <a:srgbClr val="0000FF"/>
              </a:buClr>
              <a:buFont typeface="Wingdings" pitchFamily="2" charset="2"/>
              <a:buChar char="Ø"/>
              <a:defRPr/>
            </a:pPr>
            <a:r>
              <a:rPr lang="zh-CN" altLang="en-US" b="1" dirty="0" smtClean="0">
                <a:solidFill>
                  <a:schemeClr val="accent6">
                    <a:lumMod val="50000"/>
                  </a:schemeClr>
                </a:solidFill>
                <a:latin typeface="华文楷体" pitchFamily="2" charset="-122"/>
                <a:ea typeface="华文楷体" pitchFamily="2" charset="-122"/>
              </a:rPr>
              <a:t>以前</a:t>
            </a:r>
            <a:r>
              <a:rPr lang="zh-CN" altLang="en-US" b="1" dirty="0">
                <a:solidFill>
                  <a:schemeClr val="accent6">
                    <a:lumMod val="50000"/>
                  </a:schemeClr>
                </a:solidFill>
                <a:latin typeface="华文楷体" pitchFamily="2" charset="-122"/>
                <a:ea typeface="华文楷体" pitchFamily="2" charset="-122"/>
              </a:rPr>
              <a:t>由</a:t>
            </a:r>
            <a:r>
              <a:rPr lang="zh-CN" altLang="en-US" b="1" dirty="0">
                <a:solidFill>
                  <a:srgbClr val="0000FF"/>
                </a:solidFill>
                <a:latin typeface="华文楷体" pitchFamily="2" charset="-122"/>
                <a:ea typeface="华文楷体" pitchFamily="2" charset="-122"/>
              </a:rPr>
              <a:t>北桥</a:t>
            </a:r>
            <a:r>
              <a:rPr lang="zh-CN" altLang="en-US" b="1" dirty="0">
                <a:solidFill>
                  <a:schemeClr val="accent6">
                    <a:lumMod val="50000"/>
                  </a:schemeClr>
                </a:solidFill>
                <a:latin typeface="华文楷体" pitchFamily="2" charset="-122"/>
                <a:ea typeface="华文楷体" pitchFamily="2" charset="-122"/>
              </a:rPr>
              <a:t>和</a:t>
            </a:r>
            <a:r>
              <a:rPr lang="zh-CN" altLang="en-US" b="1" dirty="0">
                <a:solidFill>
                  <a:srgbClr val="0000FF"/>
                </a:solidFill>
                <a:latin typeface="华文楷体" pitchFamily="2" charset="-122"/>
                <a:ea typeface="华文楷体" pitchFamily="2" charset="-122"/>
              </a:rPr>
              <a:t>南桥</a:t>
            </a:r>
            <a:r>
              <a:rPr lang="zh-CN" altLang="en-US" b="1" dirty="0">
                <a:solidFill>
                  <a:schemeClr val="accent6">
                    <a:lumMod val="50000"/>
                  </a:schemeClr>
                </a:solidFill>
                <a:latin typeface="华文楷体" pitchFamily="2" charset="-122"/>
                <a:ea typeface="华文楷体" pitchFamily="2" charset="-122"/>
              </a:rPr>
              <a:t>芯片组成，现在北桥功能集成到</a:t>
            </a:r>
            <a:r>
              <a:rPr lang="en-US" altLang="zh-CN" b="1" dirty="0">
                <a:solidFill>
                  <a:schemeClr val="accent6">
                    <a:lumMod val="50000"/>
                  </a:schemeClr>
                </a:solidFill>
                <a:latin typeface="华文楷体" pitchFamily="2" charset="-122"/>
                <a:ea typeface="华文楷体" pitchFamily="2" charset="-122"/>
              </a:rPr>
              <a:t>CPU</a:t>
            </a:r>
            <a:r>
              <a:rPr lang="zh-CN" altLang="en-US" b="1" dirty="0" smtClean="0">
                <a:solidFill>
                  <a:schemeClr val="accent6">
                    <a:lumMod val="50000"/>
                  </a:schemeClr>
                </a:solidFill>
                <a:latin typeface="华文楷体" pitchFamily="2" charset="-122"/>
                <a:ea typeface="华文楷体" pitchFamily="2" charset="-122"/>
              </a:rPr>
              <a:t>里面</a:t>
            </a:r>
            <a:endParaRPr lang="en-US" altLang="zh-CN" b="1" dirty="0" smtClean="0">
              <a:solidFill>
                <a:schemeClr val="accent6">
                  <a:lumMod val="50000"/>
                </a:schemeClr>
              </a:solidFill>
              <a:latin typeface="华文楷体" pitchFamily="2" charset="-122"/>
              <a:ea typeface="华文楷体" pitchFamily="2" charset="-122"/>
            </a:endParaRPr>
          </a:p>
          <a:p>
            <a:pPr marL="647730" lvl="2" indent="-247761" eaLnBrk="1" hangingPunct="1">
              <a:buClr>
                <a:srgbClr val="0000FF"/>
              </a:buClr>
              <a:buFont typeface="Wingdings" pitchFamily="2" charset="2"/>
              <a:buChar char="Ø"/>
              <a:defRPr/>
            </a:pPr>
            <a:r>
              <a:rPr lang="zh-CN" altLang="zh-CN" sz="2800" b="1" dirty="0" smtClean="0">
                <a:solidFill>
                  <a:srgbClr val="0000FF"/>
                </a:solidFill>
                <a:latin typeface="华文楷体" pitchFamily="2" charset="-122"/>
                <a:ea typeface="华文楷体" pitchFamily="2" charset="-122"/>
              </a:rPr>
              <a:t>北桥</a:t>
            </a:r>
            <a:r>
              <a:rPr lang="zh-CN" altLang="en-US" sz="2800" b="1" dirty="0" smtClean="0">
                <a:solidFill>
                  <a:schemeClr val="accent6">
                    <a:lumMod val="50000"/>
                  </a:schemeClr>
                </a:solidFill>
                <a:latin typeface="华文楷体" pitchFamily="2" charset="-122"/>
                <a:ea typeface="华文楷体" pitchFamily="2" charset="-122"/>
              </a:rPr>
              <a:t>（</a:t>
            </a:r>
            <a:r>
              <a:rPr lang="en-US" altLang="zh-CN" sz="2800" b="1" dirty="0" smtClean="0">
                <a:solidFill>
                  <a:schemeClr val="accent6">
                    <a:lumMod val="50000"/>
                  </a:schemeClr>
                </a:solidFill>
                <a:latin typeface="华文楷体" pitchFamily="2" charset="-122"/>
                <a:ea typeface="华文楷体" pitchFamily="2" charset="-122"/>
              </a:rPr>
              <a:t>North Bridge Chipset</a:t>
            </a:r>
            <a:r>
              <a:rPr lang="zh-CN" altLang="en-US" sz="2800" b="1" dirty="0" smtClean="0">
                <a:solidFill>
                  <a:schemeClr val="accent6">
                    <a:lumMod val="50000"/>
                  </a:schemeClr>
                </a:solidFill>
                <a:latin typeface="华文楷体" pitchFamily="2" charset="-122"/>
                <a:ea typeface="华文楷体" pitchFamily="2" charset="-122"/>
              </a:rPr>
              <a:t>），也称为</a:t>
            </a:r>
            <a:r>
              <a:rPr lang="zh-CN" altLang="en-US" sz="2800" b="1" dirty="0" smtClean="0">
                <a:solidFill>
                  <a:srgbClr val="0000FF"/>
                </a:solidFill>
                <a:latin typeface="华文楷体" pitchFamily="2" charset="-122"/>
                <a:ea typeface="华文楷体" pitchFamily="2" charset="-122"/>
              </a:rPr>
              <a:t>主桥</a:t>
            </a:r>
            <a:r>
              <a:rPr lang="zh-CN" altLang="en-US" sz="2800" b="1" dirty="0" smtClean="0">
                <a:solidFill>
                  <a:schemeClr val="accent6">
                    <a:lumMod val="50000"/>
                  </a:schemeClr>
                </a:solidFill>
                <a:latin typeface="华文楷体" pitchFamily="2" charset="-122"/>
                <a:ea typeface="华文楷体" pitchFamily="2" charset="-122"/>
              </a:rPr>
              <a:t>（</a:t>
            </a:r>
            <a:r>
              <a:rPr lang="en-US" altLang="zh-CN" sz="2800" b="1" dirty="0" smtClean="0">
                <a:solidFill>
                  <a:schemeClr val="accent6">
                    <a:lumMod val="50000"/>
                  </a:schemeClr>
                </a:solidFill>
                <a:latin typeface="华文楷体" pitchFamily="2" charset="-122"/>
                <a:ea typeface="华文楷体" pitchFamily="2" charset="-122"/>
              </a:rPr>
              <a:t>Host Bridge</a:t>
            </a:r>
            <a:r>
              <a:rPr lang="zh-CN" altLang="en-US" sz="2800" b="1" dirty="0" smtClean="0">
                <a:solidFill>
                  <a:schemeClr val="accent6">
                    <a:lumMod val="50000"/>
                  </a:schemeClr>
                </a:solidFill>
                <a:latin typeface="华文楷体" pitchFamily="2" charset="-122"/>
                <a:ea typeface="华文楷体" pitchFamily="2" charset="-122"/>
              </a:rPr>
              <a:t>），</a:t>
            </a:r>
            <a:r>
              <a:rPr lang="zh-CN" altLang="zh-CN" sz="2800" b="1" dirty="0" smtClean="0">
                <a:solidFill>
                  <a:schemeClr val="accent6">
                    <a:lumMod val="50000"/>
                  </a:schemeClr>
                </a:solidFill>
                <a:latin typeface="华文楷体" pitchFamily="2" charset="-122"/>
                <a:ea typeface="华文楷体" pitchFamily="2" charset="-122"/>
              </a:rPr>
              <a:t>是</a:t>
            </a:r>
            <a:r>
              <a:rPr lang="en-US" altLang="zh-CN" sz="2800" b="1" dirty="0" err="1" smtClean="0">
                <a:solidFill>
                  <a:schemeClr val="accent6">
                    <a:lumMod val="50000"/>
                  </a:schemeClr>
                </a:solidFill>
                <a:latin typeface="华文楷体" pitchFamily="2" charset="-122"/>
                <a:ea typeface="华文楷体" pitchFamily="2" charset="-122"/>
              </a:rPr>
              <a:t>主板芯片组</a:t>
            </a:r>
            <a:r>
              <a:rPr lang="zh-CN" altLang="zh-CN" sz="2800" b="1" dirty="0" smtClean="0">
                <a:solidFill>
                  <a:schemeClr val="accent6">
                    <a:lumMod val="50000"/>
                  </a:schemeClr>
                </a:solidFill>
                <a:latin typeface="华文楷体" pitchFamily="2" charset="-122"/>
                <a:ea typeface="华文楷体" pitchFamily="2" charset="-122"/>
              </a:rPr>
              <a:t>两枚芯片中</a:t>
            </a:r>
            <a:r>
              <a:rPr lang="zh-CN" altLang="en-US" sz="2800" b="1" dirty="0" smtClean="0">
                <a:solidFill>
                  <a:schemeClr val="accent6">
                    <a:lumMod val="50000"/>
                  </a:schemeClr>
                </a:solidFill>
                <a:latin typeface="华文楷体" pitchFamily="2" charset="-122"/>
                <a:ea typeface="华文楷体" pitchFamily="2" charset="-122"/>
              </a:rPr>
              <a:t>靠近</a:t>
            </a:r>
            <a:r>
              <a:rPr lang="en-US" altLang="zh-CN" sz="2800" b="1" dirty="0" smtClean="0">
                <a:solidFill>
                  <a:schemeClr val="accent6">
                    <a:lumMod val="50000"/>
                  </a:schemeClr>
                </a:solidFill>
                <a:latin typeface="华文楷体" pitchFamily="2" charset="-122"/>
                <a:ea typeface="华文楷体" pitchFamily="2" charset="-122"/>
              </a:rPr>
              <a:t>CPU</a:t>
            </a:r>
            <a:r>
              <a:rPr lang="zh-CN" altLang="en-US" sz="2800" b="1" dirty="0" smtClean="0">
                <a:solidFill>
                  <a:schemeClr val="accent6">
                    <a:lumMod val="50000"/>
                  </a:schemeClr>
                </a:solidFill>
                <a:latin typeface="华文楷体" pitchFamily="2" charset="-122"/>
                <a:ea typeface="华文楷体" pitchFamily="2" charset="-122"/>
              </a:rPr>
              <a:t>插座</a:t>
            </a:r>
            <a:r>
              <a:rPr lang="zh-CN" altLang="zh-CN" sz="2800" b="1" dirty="0" smtClean="0">
                <a:solidFill>
                  <a:schemeClr val="accent6">
                    <a:lumMod val="50000"/>
                  </a:schemeClr>
                </a:solidFill>
                <a:latin typeface="华文楷体" pitchFamily="2" charset="-122"/>
                <a:ea typeface="华文楷体" pitchFamily="2" charset="-122"/>
              </a:rPr>
              <a:t>的一枚。北桥设计用来处理</a:t>
            </a:r>
            <a:r>
              <a:rPr lang="zh-CN" altLang="zh-CN" sz="2800" b="1" dirty="0" smtClean="0">
                <a:solidFill>
                  <a:schemeClr val="accent1">
                    <a:lumMod val="75000"/>
                  </a:schemeClr>
                </a:solidFill>
                <a:latin typeface="华文楷体" pitchFamily="2" charset="-122"/>
                <a:ea typeface="华文楷体" pitchFamily="2" charset="-122"/>
              </a:rPr>
              <a:t>高速信号</a:t>
            </a:r>
            <a:r>
              <a:rPr lang="zh-CN" altLang="zh-CN" sz="2800" b="1" dirty="0" smtClean="0">
                <a:solidFill>
                  <a:schemeClr val="accent6">
                    <a:lumMod val="50000"/>
                  </a:schemeClr>
                </a:solidFill>
                <a:latin typeface="华文楷体" pitchFamily="2" charset="-122"/>
                <a:ea typeface="华文楷体" pitchFamily="2" charset="-122"/>
              </a:rPr>
              <a:t>，通常</a:t>
            </a:r>
            <a:r>
              <a:rPr lang="zh-CN" altLang="zh-CN" sz="2800" b="1" dirty="0" smtClean="0">
                <a:solidFill>
                  <a:schemeClr val="accent6">
                    <a:lumMod val="50000"/>
                  </a:schemeClr>
                </a:solidFill>
                <a:latin typeface="华文楷体" pitchFamily="2" charset="-122"/>
                <a:ea typeface="华文楷体" pitchFamily="2" charset="-122"/>
              </a:rPr>
              <a:t>处理</a:t>
            </a:r>
            <a:r>
              <a:rPr lang="en-US" altLang="zh-CN" sz="2800" b="1" dirty="0" smtClean="0">
                <a:solidFill>
                  <a:schemeClr val="accent6">
                    <a:lumMod val="50000"/>
                  </a:schemeClr>
                </a:solidFill>
                <a:latin typeface="华文楷体" pitchFamily="2" charset="-122"/>
                <a:ea typeface="华文楷体" pitchFamily="2" charset="-122"/>
              </a:rPr>
              <a:t>CPU</a:t>
            </a:r>
            <a:r>
              <a:rPr lang="zh-CN" altLang="en-US" sz="2800" b="1" dirty="0" smtClean="0">
                <a:solidFill>
                  <a:schemeClr val="accent6">
                    <a:lumMod val="50000"/>
                  </a:schemeClr>
                </a:solidFill>
                <a:latin typeface="华文楷体" pitchFamily="2" charset="-122"/>
                <a:ea typeface="华文楷体" pitchFamily="2" charset="-122"/>
              </a:rPr>
              <a:t>和</a:t>
            </a:r>
            <a:r>
              <a:rPr lang="zh-CN" altLang="en-US" sz="2800" b="1" dirty="0" smtClean="0">
                <a:solidFill>
                  <a:schemeClr val="accent6">
                    <a:lumMod val="50000"/>
                  </a:schemeClr>
                </a:solidFill>
                <a:latin typeface="华文楷体" pitchFamily="2" charset="-122"/>
                <a:ea typeface="华文楷体" pitchFamily="2" charset="-122"/>
              </a:rPr>
              <a:t>内存</a:t>
            </a:r>
            <a:r>
              <a:rPr lang="zh-CN" altLang="en-US" sz="2800" b="1" dirty="0" smtClean="0">
                <a:solidFill>
                  <a:schemeClr val="accent6">
                    <a:lumMod val="50000"/>
                  </a:schemeClr>
                </a:solidFill>
                <a:latin typeface="华文楷体" pitchFamily="2" charset="-122"/>
                <a:ea typeface="华文楷体" pitchFamily="2" charset="-122"/>
              </a:rPr>
              <a:t>、</a:t>
            </a:r>
            <a:r>
              <a:rPr lang="en-US" altLang="zh-CN" sz="2800" b="1" dirty="0" smtClean="0">
                <a:solidFill>
                  <a:schemeClr val="accent6">
                    <a:lumMod val="50000"/>
                  </a:schemeClr>
                </a:solidFill>
                <a:latin typeface="华文楷体" pitchFamily="2" charset="-122"/>
                <a:ea typeface="华文楷体" pitchFamily="2" charset="-122"/>
              </a:rPr>
              <a:t>AGP</a:t>
            </a:r>
            <a:r>
              <a:rPr lang="zh-CN" altLang="zh-CN" sz="2800" b="1" dirty="0" smtClean="0">
                <a:solidFill>
                  <a:schemeClr val="accent6">
                    <a:lumMod val="50000"/>
                  </a:schemeClr>
                </a:solidFill>
                <a:latin typeface="华文楷体" pitchFamily="2" charset="-122"/>
                <a:ea typeface="华文楷体" pitchFamily="2" charset="-122"/>
              </a:rPr>
              <a:t>或</a:t>
            </a:r>
            <a:r>
              <a:rPr lang="en-US" altLang="zh-CN" sz="2800" b="1" dirty="0" smtClean="0">
                <a:solidFill>
                  <a:schemeClr val="accent6">
                    <a:lumMod val="50000"/>
                  </a:schemeClr>
                </a:solidFill>
                <a:latin typeface="华文楷体" pitchFamily="2" charset="-122"/>
                <a:ea typeface="华文楷体" pitchFamily="2" charset="-122"/>
              </a:rPr>
              <a:t>PCI  Express</a:t>
            </a:r>
            <a:r>
              <a:rPr lang="zh-CN" altLang="zh-CN" sz="2800" b="1" dirty="0" smtClean="0">
                <a:solidFill>
                  <a:schemeClr val="accent6">
                    <a:lumMod val="50000"/>
                  </a:schemeClr>
                </a:solidFill>
                <a:latin typeface="华文楷体" pitchFamily="2" charset="-122"/>
                <a:ea typeface="华文楷体" pitchFamily="2" charset="-122"/>
              </a:rPr>
              <a:t>的</a:t>
            </a:r>
            <a:r>
              <a:rPr lang="en-US" altLang="zh-CN" sz="2800" b="1" dirty="0" err="1" smtClean="0">
                <a:solidFill>
                  <a:schemeClr val="accent6">
                    <a:lumMod val="50000"/>
                  </a:schemeClr>
                </a:solidFill>
                <a:latin typeface="华文楷体" pitchFamily="2" charset="-122"/>
                <a:ea typeface="华文楷体" pitchFamily="2" charset="-122"/>
              </a:rPr>
              <a:t>端口</a:t>
            </a:r>
            <a:r>
              <a:rPr lang="zh-CN" altLang="en-US" sz="2800" b="1" dirty="0" smtClean="0">
                <a:solidFill>
                  <a:schemeClr val="accent6">
                    <a:lumMod val="50000"/>
                  </a:schemeClr>
                </a:solidFill>
                <a:latin typeface="华文楷体" pitchFamily="2" charset="-122"/>
                <a:ea typeface="华文楷体" pitchFamily="2" charset="-122"/>
              </a:rPr>
              <a:t>信号</a:t>
            </a:r>
            <a:r>
              <a:rPr lang="zh-CN" altLang="zh-CN" sz="2800" b="1" dirty="0" smtClean="0">
                <a:solidFill>
                  <a:schemeClr val="accent6">
                    <a:lumMod val="50000"/>
                  </a:schemeClr>
                </a:solidFill>
                <a:latin typeface="华文楷体" pitchFamily="2" charset="-122"/>
                <a:ea typeface="华文楷体" pitchFamily="2" charset="-122"/>
              </a:rPr>
              <a:t>，还有</a:t>
            </a:r>
            <a:r>
              <a:rPr lang="zh-CN" altLang="en-US" sz="2800" b="1" dirty="0" smtClean="0">
                <a:solidFill>
                  <a:schemeClr val="accent6">
                    <a:lumMod val="50000"/>
                  </a:schemeClr>
                </a:solidFill>
                <a:latin typeface="华文楷体" pitchFamily="2" charset="-122"/>
                <a:ea typeface="华文楷体" pitchFamily="2" charset="-122"/>
              </a:rPr>
              <a:t>和</a:t>
            </a:r>
            <a:r>
              <a:rPr lang="en-US" altLang="zh-CN" sz="2800" b="1" dirty="0" err="1" smtClean="0">
                <a:solidFill>
                  <a:schemeClr val="accent6">
                    <a:lumMod val="50000"/>
                  </a:schemeClr>
                </a:solidFill>
                <a:latin typeface="华文楷体" pitchFamily="2" charset="-122"/>
                <a:ea typeface="华文楷体" pitchFamily="2" charset="-122"/>
              </a:rPr>
              <a:t>南桥</a:t>
            </a:r>
            <a:r>
              <a:rPr lang="zh-CN" altLang="zh-CN" sz="2800" b="1" dirty="0" smtClean="0">
                <a:solidFill>
                  <a:schemeClr val="accent6">
                    <a:lumMod val="50000"/>
                  </a:schemeClr>
                </a:solidFill>
                <a:latin typeface="华文楷体" pitchFamily="2" charset="-122"/>
                <a:ea typeface="华文楷体" pitchFamily="2" charset="-122"/>
              </a:rPr>
              <a:t>之间的通信。</a:t>
            </a:r>
            <a:endParaRPr lang="en-US" altLang="zh-CN" sz="2800" b="1" dirty="0" smtClean="0">
              <a:solidFill>
                <a:schemeClr val="accent6">
                  <a:lumMod val="50000"/>
                </a:schemeClr>
              </a:solidFill>
              <a:latin typeface="华文楷体" pitchFamily="2" charset="-122"/>
              <a:ea typeface="华文楷体" pitchFamily="2" charset="-122"/>
            </a:endParaRPr>
          </a:p>
          <a:p>
            <a:pPr marL="647730" lvl="2" indent="-247761" eaLnBrk="1" hangingPunct="1">
              <a:buClr>
                <a:srgbClr val="0000FF"/>
              </a:buClr>
              <a:buFont typeface="Wingdings" pitchFamily="2" charset="2"/>
              <a:buChar char="Ø"/>
              <a:defRPr/>
            </a:pPr>
            <a:r>
              <a:rPr lang="zh-CN" altLang="zh-CN" sz="2800" b="1" dirty="0" smtClean="0">
                <a:solidFill>
                  <a:srgbClr val="0000FF"/>
                </a:solidFill>
                <a:latin typeface="华文楷体" pitchFamily="2" charset="-122"/>
                <a:ea typeface="华文楷体" pitchFamily="2" charset="-122"/>
              </a:rPr>
              <a:t>南桥</a:t>
            </a:r>
            <a:r>
              <a:rPr lang="zh-CN" altLang="en-US" sz="2800" b="1" dirty="0" smtClean="0">
                <a:solidFill>
                  <a:schemeClr val="accent6">
                    <a:lumMod val="50000"/>
                  </a:schemeClr>
                </a:solidFill>
                <a:latin typeface="华文楷体" pitchFamily="2" charset="-122"/>
                <a:ea typeface="华文楷体" pitchFamily="2" charset="-122"/>
              </a:rPr>
              <a:t>（</a:t>
            </a:r>
            <a:r>
              <a:rPr lang="en-US" altLang="zh-CN" sz="2800" b="1" dirty="0" smtClean="0">
                <a:solidFill>
                  <a:schemeClr val="accent6">
                    <a:lumMod val="50000"/>
                  </a:schemeClr>
                </a:solidFill>
                <a:latin typeface="华文楷体" pitchFamily="2" charset="-122"/>
                <a:ea typeface="华文楷体" pitchFamily="2" charset="-122"/>
              </a:rPr>
              <a:t>South Bridge Chipset</a:t>
            </a:r>
            <a:r>
              <a:rPr lang="zh-CN" altLang="en-US" sz="2800" b="1" dirty="0" smtClean="0">
                <a:solidFill>
                  <a:schemeClr val="accent6">
                    <a:lumMod val="50000"/>
                  </a:schemeClr>
                </a:solidFill>
                <a:latin typeface="华文楷体" pitchFamily="2" charset="-122"/>
                <a:ea typeface="华文楷体" pitchFamily="2" charset="-122"/>
              </a:rPr>
              <a:t>），</a:t>
            </a:r>
            <a:r>
              <a:rPr lang="en-US" altLang="zh-CN" sz="2800" b="1" dirty="0" err="1" smtClean="0">
                <a:solidFill>
                  <a:schemeClr val="accent6">
                    <a:lumMod val="50000"/>
                  </a:schemeClr>
                </a:solidFill>
                <a:latin typeface="华文楷体" pitchFamily="2" charset="-122"/>
                <a:ea typeface="华文楷体" pitchFamily="2" charset="-122"/>
              </a:rPr>
              <a:t>主板芯片组</a:t>
            </a:r>
            <a:r>
              <a:rPr lang="zh-CN" altLang="zh-CN" sz="2800" b="1" dirty="0" smtClean="0">
                <a:solidFill>
                  <a:schemeClr val="accent6">
                    <a:lumMod val="50000"/>
                  </a:schemeClr>
                </a:solidFill>
                <a:latin typeface="华文楷体" pitchFamily="2" charset="-122"/>
                <a:ea typeface="华文楷体" pitchFamily="2" charset="-122"/>
              </a:rPr>
              <a:t>两枚芯片中的</a:t>
            </a:r>
            <a:r>
              <a:rPr lang="zh-CN" altLang="en-US" sz="2800" b="1" dirty="0" smtClean="0">
                <a:solidFill>
                  <a:schemeClr val="accent6">
                    <a:lumMod val="50000"/>
                  </a:schemeClr>
                </a:solidFill>
                <a:latin typeface="华文楷体" pitchFamily="2" charset="-122"/>
                <a:ea typeface="华文楷体" pitchFamily="2" charset="-122"/>
              </a:rPr>
              <a:t>另</a:t>
            </a:r>
            <a:r>
              <a:rPr lang="zh-CN" altLang="zh-CN" sz="2800" b="1" dirty="0" smtClean="0">
                <a:solidFill>
                  <a:schemeClr val="accent6">
                    <a:lumMod val="50000"/>
                  </a:schemeClr>
                </a:solidFill>
                <a:latin typeface="华文楷体" pitchFamily="2" charset="-122"/>
                <a:ea typeface="华文楷体" pitchFamily="2" charset="-122"/>
              </a:rPr>
              <a:t>一枚。南桥设计用来处理</a:t>
            </a:r>
            <a:r>
              <a:rPr lang="zh-CN" altLang="zh-CN" sz="2800" b="1" dirty="0" smtClean="0">
                <a:solidFill>
                  <a:schemeClr val="accent1">
                    <a:lumMod val="75000"/>
                  </a:schemeClr>
                </a:solidFill>
                <a:latin typeface="华文楷体" pitchFamily="2" charset="-122"/>
                <a:ea typeface="华文楷体" pitchFamily="2" charset="-122"/>
              </a:rPr>
              <a:t>低速信号</a:t>
            </a:r>
            <a:r>
              <a:rPr lang="zh-CN" altLang="zh-CN" sz="2800" b="1" dirty="0" smtClean="0">
                <a:solidFill>
                  <a:schemeClr val="accent6">
                    <a:lumMod val="50000"/>
                  </a:schemeClr>
                </a:solidFill>
                <a:latin typeface="华文楷体" pitchFamily="2" charset="-122"/>
                <a:ea typeface="华文楷体" pitchFamily="2" charset="-122"/>
              </a:rPr>
              <a:t>，通过</a:t>
            </a:r>
            <a:r>
              <a:rPr lang="en-US" altLang="zh-CN" sz="2800" b="1" dirty="0" err="1" smtClean="0">
                <a:solidFill>
                  <a:schemeClr val="accent6">
                    <a:lumMod val="50000"/>
                  </a:schemeClr>
                </a:solidFill>
                <a:latin typeface="华文楷体" pitchFamily="2" charset="-122"/>
                <a:ea typeface="华文楷体" pitchFamily="2" charset="-122"/>
              </a:rPr>
              <a:t>北桥</a:t>
            </a:r>
            <a:r>
              <a:rPr lang="zh-CN" altLang="zh-CN" sz="2800" b="1" dirty="0" smtClean="0">
                <a:solidFill>
                  <a:schemeClr val="accent6">
                    <a:lumMod val="50000"/>
                  </a:schemeClr>
                </a:solidFill>
                <a:latin typeface="华文楷体" pitchFamily="2" charset="-122"/>
                <a:ea typeface="华文楷体" pitchFamily="2" charset="-122"/>
              </a:rPr>
              <a:t>与</a:t>
            </a:r>
            <a:r>
              <a:rPr lang="en-US" altLang="zh-CN" sz="2800" b="1" dirty="0" smtClean="0">
                <a:solidFill>
                  <a:schemeClr val="accent6">
                    <a:lumMod val="50000"/>
                  </a:schemeClr>
                </a:solidFill>
                <a:latin typeface="华文楷体" pitchFamily="2" charset="-122"/>
                <a:ea typeface="华文楷体" pitchFamily="2" charset="-122"/>
              </a:rPr>
              <a:t>CPU</a:t>
            </a:r>
            <a:r>
              <a:rPr lang="zh-CN" altLang="zh-CN" sz="2800" b="1" dirty="0" smtClean="0">
                <a:solidFill>
                  <a:schemeClr val="accent6">
                    <a:lumMod val="50000"/>
                  </a:schemeClr>
                </a:solidFill>
                <a:latin typeface="华文楷体" pitchFamily="2" charset="-122"/>
                <a:ea typeface="华文楷体" pitchFamily="2" charset="-122"/>
              </a:rPr>
              <a:t>联系。南桥包含大多数</a:t>
            </a:r>
            <a:r>
              <a:rPr lang="zh-CN" altLang="en-US" sz="2800" b="1" dirty="0" smtClean="0">
                <a:solidFill>
                  <a:schemeClr val="accent6">
                    <a:lumMod val="50000"/>
                  </a:schemeClr>
                </a:solidFill>
                <a:latin typeface="华文楷体" pitchFamily="2" charset="-122"/>
                <a:ea typeface="华文楷体" pitchFamily="2" charset="-122"/>
              </a:rPr>
              <a:t>外部</a:t>
            </a:r>
            <a:r>
              <a:rPr lang="zh-CN" altLang="zh-CN" sz="2800" b="1" dirty="0" smtClean="0">
                <a:solidFill>
                  <a:schemeClr val="accent6">
                    <a:lumMod val="50000"/>
                  </a:schemeClr>
                </a:solidFill>
                <a:latin typeface="华文楷体" pitchFamily="2" charset="-122"/>
                <a:ea typeface="华文楷体" pitchFamily="2" charset="-122"/>
              </a:rPr>
              <a:t>设备接口、多媒体控制器和通信接口功能。</a:t>
            </a:r>
            <a:endParaRPr lang="zh-CN" altLang="en-US" sz="2800" b="1" dirty="0" smtClean="0">
              <a:solidFill>
                <a:schemeClr val="accent6">
                  <a:lumMod val="50000"/>
                </a:schemeClr>
              </a:solidFill>
              <a:latin typeface="华文楷体" pitchFamily="2" charset="-122"/>
              <a:ea typeface="华文楷体" pitchFamily="2" charset="-122"/>
            </a:endParaRPr>
          </a:p>
        </p:txBody>
      </p:sp>
      <p:sp>
        <p:nvSpPr>
          <p:cNvPr id="5" name="圆角矩形 4"/>
          <p:cNvSpPr/>
          <p:nvPr/>
        </p:nvSpPr>
        <p:spPr>
          <a:xfrm>
            <a:off x="0" y="667468"/>
            <a:ext cx="1758043" cy="517779"/>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3996" tIns="31998" rIns="63996" bIns="31998" anchor="ctr"/>
          <a:lstStyle/>
          <a:p>
            <a:pPr algn="ctr" eaLnBrk="0" hangingPunct="0">
              <a:defRPr/>
            </a:pPr>
            <a:r>
              <a:rPr lang="zh-CN" altLang="en-US" sz="2800" dirty="0">
                <a:solidFill>
                  <a:schemeClr val="bg1"/>
                </a:solidFill>
                <a:latin typeface="隶书" pitchFamily="49" charset="-122"/>
                <a:ea typeface="隶书" pitchFamily="49" charset="-122"/>
              </a:rPr>
              <a:t>芯片组</a:t>
            </a:r>
          </a:p>
        </p:txBody>
      </p:sp>
      <p:sp>
        <p:nvSpPr>
          <p:cNvPr id="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图片 5"/>
          <p:cNvPicPr>
            <a:picLocks noChangeAspect="1"/>
          </p:cNvPicPr>
          <p:nvPr/>
        </p:nvPicPr>
        <p:blipFill>
          <a:blip r:embed="rId2" cstate="print"/>
          <a:srcRect/>
          <a:stretch>
            <a:fillRect/>
          </a:stretch>
        </p:blipFill>
        <p:spPr bwMode="auto">
          <a:xfrm>
            <a:off x="2004060" y="29718"/>
            <a:ext cx="4888774" cy="6757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251520" y="764704"/>
            <a:ext cx="8712968" cy="5693866"/>
          </a:xfrm>
          <a:prstGeom prst="rect">
            <a:avLst/>
          </a:prstGeom>
          <a:noFill/>
        </p:spPr>
        <p:txBody>
          <a:bodyPr wrap="square" rtlCol="0">
            <a:spAutoFit/>
          </a:bodyPr>
          <a:lstStyle/>
          <a:p>
            <a:pPr eaLnBrk="1" hangingPunct="1"/>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、系统单元</a:t>
            </a:r>
            <a:endParaRPr lang="en-US" altLang="zh-CN" sz="2800" b="1" dirty="0" smtClean="0">
              <a:solidFill>
                <a:srgbClr val="0000FF"/>
              </a:solidFill>
              <a:latin typeface="华文楷体" pitchFamily="2" charset="-122"/>
              <a:ea typeface="华文楷体" pitchFamily="2" charset="-122"/>
            </a:endParaRPr>
          </a:p>
          <a:p>
            <a:pPr indent="620713" eaLnBrk="1" hangingPunct="1"/>
            <a:r>
              <a:rPr lang="zh-CN" altLang="en-US" sz="2800" b="1" dirty="0" smtClean="0">
                <a:latin typeface="华文楷体" pitchFamily="2" charset="-122"/>
                <a:ea typeface="华文楷体" pitchFamily="2" charset="-122"/>
              </a:rPr>
              <a:t>在</a:t>
            </a:r>
            <a:r>
              <a:rPr lang="zh-CN" altLang="en-US" sz="2800" b="1" dirty="0">
                <a:latin typeface="华文楷体" pitchFamily="2" charset="-122"/>
                <a:ea typeface="华文楷体" pitchFamily="2" charset="-122"/>
              </a:rPr>
              <a:t>微机硬件系统中，从系统的观点上，我们通常</a:t>
            </a:r>
            <a:r>
              <a:rPr lang="zh-CN" altLang="en-US" sz="2800" b="1" dirty="0">
                <a:solidFill>
                  <a:schemeClr val="accent2">
                    <a:lumMod val="75000"/>
                  </a:schemeClr>
                </a:solidFill>
                <a:latin typeface="华文楷体" pitchFamily="2" charset="-122"/>
                <a:ea typeface="华文楷体" pitchFamily="2" charset="-122"/>
              </a:rPr>
              <a:t>把主机箱看成是一个独立的系统单元</a:t>
            </a:r>
            <a:r>
              <a:rPr lang="zh-CN" altLang="en-US" sz="2800" b="1" dirty="0">
                <a:latin typeface="华文楷体" pitchFamily="2" charset="-122"/>
                <a:ea typeface="华文楷体" pitchFamily="2" charset="-122"/>
              </a:rPr>
              <a:t>。为保护微机部件，通常将微机硬件系统中不属于独立设备的各部件都装在一个金属或塑料箱子内，由于主板、微处理器、内存和芯片组都装在这个箱子里，所以俗称为“主机箱”</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indent="620713" eaLnBrk="1" hangingPunct="1"/>
            <a:r>
              <a:rPr lang="zh-CN" altLang="en-US" sz="2800" b="1" dirty="0" smtClean="0">
                <a:latin typeface="华文楷体" pitchFamily="2" charset="-122"/>
                <a:ea typeface="华文楷体" pitchFamily="2" charset="-122"/>
              </a:rPr>
              <a:t>主机</a:t>
            </a:r>
            <a:r>
              <a:rPr lang="zh-CN" altLang="en-US" sz="2800" b="1" dirty="0">
                <a:latin typeface="华文楷体" pitchFamily="2" charset="-122"/>
                <a:ea typeface="华文楷体" pitchFamily="2" charset="-122"/>
              </a:rPr>
              <a:t>箱里并不只有主机部件，还有电源、硬盘、风扇</a:t>
            </a:r>
            <a:r>
              <a:rPr lang="zh-CN" altLang="en-US" sz="2800" b="1" dirty="0" smtClean="0">
                <a:latin typeface="华文楷体" pitchFamily="2" charset="-122"/>
                <a:ea typeface="华文楷体" pitchFamily="2" charset="-122"/>
              </a:rPr>
              <a:t>、以及其他</a:t>
            </a:r>
            <a:r>
              <a:rPr lang="zh-CN" altLang="en-US" sz="2800" b="1" dirty="0">
                <a:latin typeface="华文楷体" pitchFamily="2" charset="-122"/>
                <a:ea typeface="华文楷体" pitchFamily="2" charset="-122"/>
              </a:rPr>
              <a:t>一些设备的驱动器等等。</a:t>
            </a:r>
            <a:r>
              <a:rPr lang="zh-CN" altLang="en-US" sz="2800" b="1" dirty="0">
                <a:solidFill>
                  <a:schemeClr val="accent2">
                    <a:lumMod val="75000"/>
                  </a:schemeClr>
                </a:solidFill>
                <a:latin typeface="华文楷体" pitchFamily="2" charset="-122"/>
                <a:ea typeface="华文楷体" pitchFamily="2" charset="-122"/>
              </a:rPr>
              <a:t>主机箱连同其内的各种部件统称为系统单元</a:t>
            </a:r>
            <a:r>
              <a:rPr lang="zh-CN" altLang="en-US" sz="2800" b="1" dirty="0" smtClean="0">
                <a:latin typeface="华文楷体" pitchFamily="2" charset="-122"/>
                <a:ea typeface="华文楷体" pitchFamily="2" charset="-122"/>
              </a:rPr>
              <a:t>，其他</a:t>
            </a:r>
            <a:r>
              <a:rPr lang="zh-CN" altLang="en-US" sz="2800" b="1" dirty="0">
                <a:latin typeface="华文楷体" pitchFamily="2" charset="-122"/>
                <a:ea typeface="华文楷体" pitchFamily="2" charset="-122"/>
              </a:rPr>
              <a:t>外部设备，如键盘、鼠标、麦克风、显示器、打印机等，它们放置在系统单元之外，通过电缆和接口与系统单元相连。</a:t>
            </a:r>
          </a:p>
          <a:p>
            <a:pPr eaLnBrk="1" hangingPunct="1"/>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16744" name="Text Box 8"/>
          <p:cNvSpPr txBox="1">
            <a:spLocks noChangeArrowheads="1"/>
          </p:cNvSpPr>
          <p:nvPr/>
        </p:nvSpPr>
        <p:spPr bwMode="auto">
          <a:xfrm>
            <a:off x="107504" y="620688"/>
            <a:ext cx="6143668" cy="523220"/>
          </a:xfrm>
          <a:prstGeom prst="rect">
            <a:avLst/>
          </a:prstGeom>
          <a:noFill/>
          <a:ln w="9525" algn="ctr">
            <a:noFill/>
            <a:miter lim="800000"/>
            <a:headEnd/>
            <a:tailEnd/>
          </a:ln>
        </p:spPr>
        <p:txBody>
          <a:bodyPr wrap="square">
            <a:spAutoFit/>
          </a:bodyPr>
          <a:lstStyle/>
          <a:p>
            <a:pPr marL="609600" lvl="2"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3.4.2 </a:t>
            </a:r>
            <a:r>
              <a:rPr lang="zh-CN" altLang="en-US" sz="2800" b="1" dirty="0" smtClean="0">
                <a:solidFill>
                  <a:schemeClr val="accent2">
                    <a:lumMod val="75000"/>
                  </a:schemeClr>
                </a:solidFill>
                <a:latin typeface="华文楷体" pitchFamily="2" charset="-122"/>
                <a:ea typeface="华文楷体" pitchFamily="2" charset="-122"/>
              </a:rPr>
              <a:t>微处理器</a:t>
            </a:r>
            <a:endParaRPr lang="zh-CN" altLang="en-US" sz="2800"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180082" y="1196752"/>
            <a:ext cx="8640960" cy="954107"/>
          </a:xfrm>
          <a:prstGeom prst="rect">
            <a:avLst/>
          </a:prstGeom>
          <a:noFill/>
        </p:spPr>
        <p:txBody>
          <a:bodyPr wrap="square" rtlCol="0">
            <a:spAutoFit/>
          </a:bodyPr>
          <a:lstStyle/>
          <a:p>
            <a:r>
              <a:rPr lang="zh-CN" altLang="en-US" sz="2800" b="1" dirty="0">
                <a:latin typeface="华文楷体" pitchFamily="2" charset="-122"/>
                <a:ea typeface="华文楷体" pitchFamily="2" charset="-122"/>
              </a:rPr>
              <a:t>微型机有自己的两大结构特点：一是</a:t>
            </a:r>
            <a:r>
              <a:rPr lang="zh-CN" altLang="en-US" sz="2800" b="1" dirty="0">
                <a:solidFill>
                  <a:schemeClr val="accent1">
                    <a:lumMod val="75000"/>
                  </a:schemeClr>
                </a:solidFill>
                <a:latin typeface="华文楷体" pitchFamily="2" charset="-122"/>
                <a:ea typeface="华文楷体" pitchFamily="2" charset="-122"/>
              </a:rPr>
              <a:t>采用微处理器作为</a:t>
            </a:r>
            <a:r>
              <a:rPr lang="en-US" sz="2800" b="1" dirty="0">
                <a:solidFill>
                  <a:schemeClr val="accent1">
                    <a:lumMod val="75000"/>
                  </a:schemeClr>
                </a:solidFill>
                <a:latin typeface="华文楷体" pitchFamily="2" charset="-122"/>
                <a:ea typeface="华文楷体" pitchFamily="2" charset="-122"/>
              </a:rPr>
              <a:t>CPU</a:t>
            </a:r>
            <a:r>
              <a:rPr lang="zh-CN" altLang="en-US" sz="2800" b="1" dirty="0">
                <a:latin typeface="华文楷体" pitchFamily="2" charset="-122"/>
                <a:ea typeface="华文楷体" pitchFamily="2" charset="-122"/>
              </a:rPr>
              <a:t>，二是</a:t>
            </a:r>
            <a:r>
              <a:rPr lang="zh-CN" altLang="en-US" sz="2800" b="1" dirty="0">
                <a:solidFill>
                  <a:schemeClr val="accent1">
                    <a:lumMod val="75000"/>
                  </a:schemeClr>
                </a:solidFill>
                <a:latin typeface="华文楷体" pitchFamily="2" charset="-122"/>
                <a:ea typeface="华文楷体" pitchFamily="2" charset="-122"/>
              </a:rPr>
              <a:t>采用总线实现系统连接</a:t>
            </a:r>
            <a:r>
              <a:rPr lang="zh-CN" altLang="en-US" sz="2800" b="1" dirty="0">
                <a:latin typeface="华文楷体" pitchFamily="2" charset="-122"/>
                <a:ea typeface="华文楷体" pitchFamily="2" charset="-122"/>
              </a:rPr>
              <a:t>。</a:t>
            </a:r>
            <a:endParaRPr lang="zh-CN" altLang="en-US" sz="2800" b="1" dirty="0" smtClean="0">
              <a:latin typeface="华文楷体" pitchFamily="2" charset="-122"/>
              <a:ea typeface="华文楷体" pitchFamily="2" charset="-122"/>
            </a:endParaRPr>
          </a:p>
        </p:txBody>
      </p:sp>
      <p:sp>
        <p:nvSpPr>
          <p:cNvPr id="16" name="TextBox 15"/>
          <p:cNvSpPr txBox="1"/>
          <p:nvPr/>
        </p:nvSpPr>
        <p:spPr>
          <a:xfrm>
            <a:off x="251520" y="2420888"/>
            <a:ext cx="8640960" cy="3539430"/>
          </a:xfrm>
          <a:prstGeom prst="rect">
            <a:avLst/>
          </a:prstGeom>
          <a:noFill/>
        </p:spPr>
        <p:txBody>
          <a:bodyPr wrap="square" rtlCol="0">
            <a:spAutoFit/>
          </a:bodyPr>
          <a:lstStyle/>
          <a:p>
            <a:pPr eaLnBrk="1" hangingPunct="1"/>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、微处理器</a:t>
            </a:r>
            <a:endParaRPr lang="en-US" altLang="zh-CN" sz="2800" b="1" dirty="0" smtClean="0">
              <a:solidFill>
                <a:srgbClr val="0000FF"/>
              </a:solidFill>
              <a:latin typeface="华文楷体" pitchFamily="2" charset="-122"/>
              <a:ea typeface="华文楷体" pitchFamily="2" charset="-122"/>
            </a:endParaRPr>
          </a:p>
          <a:p>
            <a:pPr lvl="1" eaLnBrk="1" hangingPunct="1">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微处理器，就是将</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（运算器、控制器）以及一些需要的电路集成在一个半导体芯片上。</a:t>
            </a:r>
            <a:endParaRPr lang="en-US" altLang="zh-CN" sz="2800" b="1" dirty="0" smtClean="0">
              <a:latin typeface="华文楷体" pitchFamily="2" charset="-122"/>
              <a:ea typeface="华文楷体" pitchFamily="2" charset="-122"/>
            </a:endParaRPr>
          </a:p>
          <a:p>
            <a:pPr lvl="1" eaLnBrk="1" hangingPunct="1">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微处理器完成取指令、分析和执行指令，实现所有的算术和逻辑运算，并与外界存储器和逻辑部件交换信息，控制微型计算机各部分协调工作。</a:t>
            </a:r>
            <a:endParaRPr lang="en-US" altLang="zh-CN" sz="2800" b="1" dirty="0" smtClean="0">
              <a:latin typeface="华文楷体" pitchFamily="2" charset="-122"/>
              <a:ea typeface="华文楷体" pitchFamily="2" charset="-122"/>
            </a:endParaRPr>
          </a:p>
          <a:p>
            <a:pPr lvl="1" eaLnBrk="1" hangingPunct="1">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微处理器与传统的中央处理器相比，具有体积小、重量轻和容易模块化等优点。</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179512" y="764704"/>
            <a:ext cx="8784976" cy="5293757"/>
          </a:xfrm>
          <a:prstGeom prst="rect">
            <a:avLst/>
          </a:prstGeom>
          <a:noFill/>
        </p:spPr>
        <p:txBody>
          <a:bodyPr wrap="square" rtlCol="0">
            <a:spAutoFit/>
          </a:bodyPr>
          <a:lstStyle/>
          <a:p>
            <a:pPr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 微处理器的发展</a:t>
            </a:r>
            <a:endParaRPr lang="en-US" altLang="zh-CN" sz="2800" b="1" dirty="0" smtClean="0">
              <a:solidFill>
                <a:srgbClr val="0000FF"/>
              </a:solidFill>
              <a:latin typeface="华文楷体" pitchFamily="2" charset="-122"/>
              <a:ea typeface="华文楷体" pitchFamily="2" charset="-122"/>
            </a:endParaRPr>
          </a:p>
          <a:p>
            <a:pPr marL="800100" lvl="1" indent="-3429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第</a:t>
            </a:r>
            <a:r>
              <a:rPr lang="en-US" altLang="zh-CN" sz="2800" b="1" dirty="0" smtClean="0">
                <a:solidFill>
                  <a:schemeClr val="accent1">
                    <a:lumMod val="75000"/>
                  </a:schemeClr>
                </a:solidFill>
                <a:latin typeface="华文楷体" pitchFamily="2" charset="-122"/>
                <a:ea typeface="华文楷体" pitchFamily="2" charset="-122"/>
              </a:rPr>
              <a:t>1</a:t>
            </a:r>
            <a:r>
              <a:rPr lang="zh-CN" altLang="en-US" sz="2800" b="1" dirty="0" smtClean="0">
                <a:solidFill>
                  <a:schemeClr val="accent1">
                    <a:lumMod val="75000"/>
                  </a:schemeClr>
                </a:solidFill>
                <a:latin typeface="华文楷体" pitchFamily="2" charset="-122"/>
                <a:ea typeface="华文楷体" pitchFamily="2" charset="-122"/>
              </a:rPr>
              <a:t>代</a:t>
            </a:r>
            <a:r>
              <a:rPr lang="zh-CN" altLang="en-US" sz="2800" b="1" dirty="0">
                <a:solidFill>
                  <a:schemeClr val="accent1">
                    <a:lumMod val="75000"/>
                  </a:schemeClr>
                </a:solidFill>
                <a:latin typeface="华文楷体" pitchFamily="2" charset="-122"/>
                <a:ea typeface="华文楷体" pitchFamily="2" charset="-122"/>
              </a:rPr>
              <a:t>（</a:t>
            </a:r>
            <a:r>
              <a:rPr lang="en-US" sz="2800" b="1" dirty="0" smtClean="0">
                <a:solidFill>
                  <a:schemeClr val="accent1">
                    <a:lumMod val="75000"/>
                  </a:schemeClr>
                </a:solidFill>
                <a:latin typeface="华文楷体" pitchFamily="2" charset="-122"/>
                <a:ea typeface="华文楷体" pitchFamily="2" charset="-122"/>
              </a:rPr>
              <a:t>1971—1973</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4</a:t>
            </a:r>
            <a:r>
              <a:rPr lang="zh-CN" altLang="en-US" sz="2800" b="1" dirty="0">
                <a:latin typeface="华文楷体" pitchFamily="2" charset="-122"/>
                <a:ea typeface="华文楷体" pitchFamily="2" charset="-122"/>
              </a:rPr>
              <a:t>位和</a:t>
            </a:r>
            <a:r>
              <a:rPr lang="en-US" sz="2800" b="1" dirty="0">
                <a:latin typeface="华文楷体" pitchFamily="2" charset="-122"/>
                <a:ea typeface="华文楷体" pitchFamily="2" charset="-122"/>
              </a:rPr>
              <a:t>8</a:t>
            </a:r>
            <a:r>
              <a:rPr lang="zh-CN" altLang="en-US" sz="2800" b="1" dirty="0">
                <a:latin typeface="华文楷体" pitchFamily="2" charset="-122"/>
                <a:ea typeface="华文楷体" pitchFamily="2" charset="-122"/>
              </a:rPr>
              <a:t>位低档微处理器时代，其典型产品是</a:t>
            </a:r>
            <a:r>
              <a:rPr lang="en-US" sz="2800" b="1" dirty="0">
                <a:latin typeface="华文楷体" pitchFamily="2" charset="-122"/>
                <a:ea typeface="华文楷体" pitchFamily="2" charset="-122"/>
              </a:rPr>
              <a:t>Intel4004</a:t>
            </a:r>
            <a:r>
              <a:rPr lang="zh-CN" altLang="en-US" sz="2800" b="1" dirty="0">
                <a:latin typeface="华文楷体" pitchFamily="2" charset="-122"/>
                <a:ea typeface="华文楷体" pitchFamily="2" charset="-122"/>
              </a:rPr>
              <a:t>和</a:t>
            </a:r>
            <a:r>
              <a:rPr lang="en-US" sz="2800" b="1" dirty="0">
                <a:latin typeface="华文楷体" pitchFamily="2" charset="-122"/>
                <a:ea typeface="华文楷体" pitchFamily="2" charset="-122"/>
              </a:rPr>
              <a:t>Intel8008</a:t>
            </a:r>
            <a:r>
              <a:rPr lang="zh-CN" altLang="en-US" sz="2800" b="1" dirty="0" smtClean="0">
                <a:latin typeface="华文楷体" pitchFamily="2" charset="-122"/>
                <a:ea typeface="华文楷体" pitchFamily="2" charset="-122"/>
              </a:rPr>
              <a:t>微处理器。</a:t>
            </a:r>
            <a:endParaRPr lang="en-US" altLang="zh-CN" sz="2800" b="1" dirty="0" smtClean="0">
              <a:latin typeface="华文楷体" pitchFamily="2" charset="-122"/>
              <a:ea typeface="华文楷体" pitchFamily="2" charset="-122"/>
            </a:endParaRPr>
          </a:p>
          <a:p>
            <a:pPr marL="800100" lvl="1" indent="-342900" eaLnBrk="1" hangingPunct="1">
              <a:spcBef>
                <a:spcPts val="600"/>
              </a:spcBef>
              <a:spcAft>
                <a:spcPts val="600"/>
              </a:spcAft>
              <a:buFont typeface="+mj-ea"/>
              <a:buAutoNum type="circleNumDbPlain"/>
            </a:pPr>
            <a:r>
              <a:rPr lang="zh-CN" altLang="en-US" sz="2800" b="1" dirty="0">
                <a:solidFill>
                  <a:schemeClr val="accent1">
                    <a:lumMod val="75000"/>
                  </a:schemeClr>
                </a:solidFill>
                <a:latin typeface="华文楷体" pitchFamily="2" charset="-122"/>
                <a:ea typeface="华文楷体" pitchFamily="2" charset="-122"/>
              </a:rPr>
              <a:t>第</a:t>
            </a:r>
            <a:r>
              <a:rPr lang="en-US" sz="2800" b="1" dirty="0">
                <a:solidFill>
                  <a:schemeClr val="accent1">
                    <a:lumMod val="75000"/>
                  </a:schemeClr>
                </a:solidFill>
                <a:latin typeface="华文楷体" pitchFamily="2" charset="-122"/>
                <a:ea typeface="华文楷体" pitchFamily="2" charset="-122"/>
              </a:rPr>
              <a:t>2</a:t>
            </a:r>
            <a:r>
              <a:rPr lang="zh-CN" altLang="en-US" sz="2800" b="1" dirty="0" smtClean="0">
                <a:solidFill>
                  <a:schemeClr val="accent1">
                    <a:lumMod val="75000"/>
                  </a:schemeClr>
                </a:solidFill>
                <a:latin typeface="华文楷体" pitchFamily="2" charset="-122"/>
                <a:ea typeface="华文楷体" pitchFamily="2" charset="-122"/>
              </a:rPr>
              <a:t>代（</a:t>
            </a:r>
            <a:r>
              <a:rPr lang="en-US" sz="2800" b="1" dirty="0" smtClean="0">
                <a:solidFill>
                  <a:schemeClr val="accent1">
                    <a:lumMod val="75000"/>
                  </a:schemeClr>
                </a:solidFill>
                <a:latin typeface="华文楷体" pitchFamily="2" charset="-122"/>
                <a:ea typeface="华文楷体" pitchFamily="2" charset="-122"/>
              </a:rPr>
              <a:t>1974—1977</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8</a:t>
            </a:r>
            <a:r>
              <a:rPr lang="zh-CN" altLang="en-US" sz="2800" b="1" dirty="0">
                <a:latin typeface="华文楷体" pitchFamily="2" charset="-122"/>
                <a:ea typeface="华文楷体" pitchFamily="2" charset="-122"/>
              </a:rPr>
              <a:t>位中高档微处理器时代，其典型产品是</a:t>
            </a:r>
            <a:r>
              <a:rPr lang="en-US" sz="2800" b="1" dirty="0">
                <a:latin typeface="华文楷体" pitchFamily="2" charset="-122"/>
                <a:ea typeface="华文楷体" pitchFamily="2" charset="-122"/>
              </a:rPr>
              <a:t>Intel8080/8085</a:t>
            </a:r>
            <a:r>
              <a:rPr lang="zh-CN" altLang="en-US" sz="2800" b="1" dirty="0">
                <a:latin typeface="华文楷体" pitchFamily="2" charset="-122"/>
                <a:ea typeface="华文楷体" pitchFamily="2" charset="-122"/>
              </a:rPr>
              <a:t>、</a:t>
            </a:r>
            <a:r>
              <a:rPr lang="en-US" sz="2800" b="1" dirty="0">
                <a:latin typeface="华文楷体" pitchFamily="2" charset="-122"/>
                <a:ea typeface="华文楷体" pitchFamily="2" charset="-122"/>
              </a:rPr>
              <a:t>Motorola</a:t>
            </a:r>
            <a:r>
              <a:rPr lang="zh-CN" altLang="en-US" sz="2800" b="1" dirty="0">
                <a:latin typeface="华文楷体" pitchFamily="2" charset="-122"/>
                <a:ea typeface="华文楷体" pitchFamily="2" charset="-122"/>
              </a:rPr>
              <a:t>的</a:t>
            </a:r>
            <a:r>
              <a:rPr lang="en-US" sz="2800" b="1" dirty="0">
                <a:latin typeface="华文楷体" pitchFamily="2" charset="-122"/>
                <a:ea typeface="华文楷体" pitchFamily="2" charset="-122"/>
              </a:rPr>
              <a:t>M6800</a:t>
            </a:r>
            <a:r>
              <a:rPr lang="zh-CN" altLang="en-US" sz="2800" b="1" dirty="0">
                <a:latin typeface="华文楷体" pitchFamily="2" charset="-122"/>
                <a:ea typeface="华文楷体" pitchFamily="2" charset="-122"/>
              </a:rPr>
              <a:t>、</a:t>
            </a:r>
            <a:r>
              <a:rPr lang="en-US" sz="2800" b="1" dirty="0" err="1" smtClean="0">
                <a:latin typeface="华文楷体" pitchFamily="2" charset="-122"/>
                <a:ea typeface="华文楷体" pitchFamily="2" charset="-122"/>
              </a:rPr>
              <a:t>Zilog</a:t>
            </a:r>
            <a:r>
              <a:rPr lang="zh-CN" altLang="en-US" sz="2800" b="1" dirty="0" smtClean="0">
                <a:latin typeface="华文楷体" pitchFamily="2" charset="-122"/>
                <a:ea typeface="华文楷体" pitchFamily="2" charset="-122"/>
              </a:rPr>
              <a:t>公司的</a:t>
            </a:r>
            <a:r>
              <a:rPr lang="en-US" sz="2800" b="1" dirty="0">
                <a:latin typeface="华文楷体" pitchFamily="2" charset="-122"/>
                <a:ea typeface="华文楷体" pitchFamily="2" charset="-122"/>
              </a:rPr>
              <a:t>Z80</a:t>
            </a:r>
            <a:r>
              <a:rPr lang="zh-CN" altLang="en-US" sz="2800" b="1" dirty="0">
                <a:latin typeface="华文楷体" pitchFamily="2" charset="-122"/>
                <a:ea typeface="华文楷体" pitchFamily="2" charset="-122"/>
              </a:rPr>
              <a:t>等</a:t>
            </a:r>
            <a:r>
              <a:rPr lang="zh-CN" altLang="en-US" sz="2800" b="1" dirty="0" smtClean="0">
                <a:latin typeface="华文楷体" pitchFamily="2" charset="-122"/>
                <a:ea typeface="华文楷体" pitchFamily="2" charset="-122"/>
              </a:rPr>
              <a:t>。集成度提高</a:t>
            </a:r>
            <a:r>
              <a:rPr lang="en-US" altLang="zh-CN" sz="2800" b="1" dirty="0" smtClean="0">
                <a:latin typeface="华文楷体" pitchFamily="2" charset="-122"/>
                <a:ea typeface="华文楷体" pitchFamily="2" charset="-122"/>
              </a:rPr>
              <a:t>4</a:t>
            </a:r>
            <a:r>
              <a:rPr lang="zh-CN" altLang="en-US" sz="2800" b="1" dirty="0" smtClean="0">
                <a:latin typeface="华文楷体" pitchFamily="2" charset="-122"/>
                <a:ea typeface="华文楷体" pitchFamily="2" charset="-122"/>
              </a:rPr>
              <a:t>倍，运算速度提高</a:t>
            </a:r>
            <a:r>
              <a:rPr lang="en-US" altLang="zh-CN" sz="2800" b="1" dirty="0" smtClean="0">
                <a:latin typeface="华文楷体" pitchFamily="2" charset="-122"/>
                <a:ea typeface="华文楷体" pitchFamily="2" charset="-122"/>
              </a:rPr>
              <a:t>15</a:t>
            </a:r>
            <a:r>
              <a:rPr lang="zh-CN" altLang="en-US" sz="2800" b="1" dirty="0" smtClean="0">
                <a:latin typeface="华文楷体" pitchFamily="2" charset="-122"/>
                <a:ea typeface="华文楷体" pitchFamily="2" charset="-122"/>
              </a:rPr>
              <a:t>倍。</a:t>
            </a:r>
            <a:endParaRPr lang="en-US" altLang="zh-CN" sz="2800" b="1" dirty="0" smtClean="0">
              <a:latin typeface="华文楷体" pitchFamily="2" charset="-122"/>
              <a:ea typeface="华文楷体" pitchFamily="2" charset="-122"/>
            </a:endParaRPr>
          </a:p>
          <a:p>
            <a:pPr marL="800100" lvl="1" indent="-342900" eaLnBrk="1" hangingPunct="1">
              <a:spcBef>
                <a:spcPts val="600"/>
              </a:spcBef>
              <a:spcAft>
                <a:spcPts val="600"/>
              </a:spcAft>
              <a:buFont typeface="+mj-ea"/>
              <a:buAutoNum type="circleNumDbPlain"/>
            </a:pPr>
            <a:r>
              <a:rPr lang="zh-CN" altLang="en-US" sz="2800" b="1" dirty="0">
                <a:solidFill>
                  <a:schemeClr val="accent1">
                    <a:lumMod val="75000"/>
                  </a:schemeClr>
                </a:solidFill>
                <a:latin typeface="华文楷体" pitchFamily="2" charset="-122"/>
                <a:ea typeface="华文楷体" pitchFamily="2" charset="-122"/>
              </a:rPr>
              <a:t>第</a:t>
            </a:r>
            <a:r>
              <a:rPr lang="en-US" sz="2800" b="1" dirty="0">
                <a:solidFill>
                  <a:schemeClr val="accent1">
                    <a:lumMod val="75000"/>
                  </a:schemeClr>
                </a:solidFill>
                <a:latin typeface="华文楷体" pitchFamily="2" charset="-122"/>
                <a:ea typeface="华文楷体" pitchFamily="2" charset="-122"/>
              </a:rPr>
              <a:t>3</a:t>
            </a:r>
            <a:r>
              <a:rPr lang="zh-CN" altLang="en-US" sz="2800" b="1" dirty="0" smtClean="0">
                <a:solidFill>
                  <a:schemeClr val="accent1">
                    <a:lumMod val="75000"/>
                  </a:schemeClr>
                </a:solidFill>
                <a:latin typeface="华文楷体" pitchFamily="2" charset="-122"/>
                <a:ea typeface="华文楷体" pitchFamily="2" charset="-122"/>
              </a:rPr>
              <a:t>代（</a:t>
            </a:r>
            <a:r>
              <a:rPr lang="en-US" sz="2800" b="1" dirty="0" smtClean="0">
                <a:solidFill>
                  <a:schemeClr val="accent1">
                    <a:lumMod val="75000"/>
                  </a:schemeClr>
                </a:solidFill>
                <a:latin typeface="华文楷体" pitchFamily="2" charset="-122"/>
                <a:ea typeface="华文楷体" pitchFamily="2" charset="-122"/>
              </a:rPr>
              <a:t>1978—1984</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16</a:t>
            </a:r>
            <a:r>
              <a:rPr lang="zh-CN" altLang="en-US" sz="2800" b="1" dirty="0">
                <a:latin typeface="华文楷体" pitchFamily="2" charset="-122"/>
                <a:ea typeface="华文楷体" pitchFamily="2" charset="-122"/>
              </a:rPr>
              <a:t>位微处理器时代，其典型产品是</a:t>
            </a:r>
            <a:r>
              <a:rPr lang="en-US" sz="2800" b="1" dirty="0">
                <a:latin typeface="华文楷体" pitchFamily="2" charset="-122"/>
                <a:ea typeface="华文楷体" pitchFamily="2" charset="-122"/>
              </a:rPr>
              <a:t>Intel</a:t>
            </a:r>
            <a:r>
              <a:rPr lang="zh-CN" altLang="en-US" sz="2800" b="1" dirty="0">
                <a:latin typeface="华文楷体" pitchFamily="2" charset="-122"/>
                <a:ea typeface="华文楷体" pitchFamily="2" charset="-122"/>
              </a:rPr>
              <a:t>公司的</a:t>
            </a:r>
            <a:r>
              <a:rPr lang="en-US" sz="2800" b="1" dirty="0">
                <a:latin typeface="华文楷体" pitchFamily="2" charset="-122"/>
                <a:ea typeface="华文楷体" pitchFamily="2" charset="-122"/>
              </a:rPr>
              <a:t>8086/8088/80286</a:t>
            </a:r>
            <a:r>
              <a:rPr lang="zh-CN" altLang="en-US" sz="2800" b="1" dirty="0">
                <a:latin typeface="华文楷体" pitchFamily="2" charset="-122"/>
                <a:ea typeface="华文楷体" pitchFamily="2" charset="-122"/>
              </a:rPr>
              <a:t>，</a:t>
            </a:r>
            <a:r>
              <a:rPr lang="en-US" sz="2800" b="1" dirty="0">
                <a:latin typeface="华文楷体" pitchFamily="2" charset="-122"/>
                <a:ea typeface="华文楷体" pitchFamily="2" charset="-122"/>
              </a:rPr>
              <a:t>Motorola</a:t>
            </a:r>
            <a:r>
              <a:rPr lang="zh-CN" altLang="en-US" sz="2800" b="1" dirty="0">
                <a:latin typeface="华文楷体" pitchFamily="2" charset="-122"/>
                <a:ea typeface="华文楷体" pitchFamily="2" charset="-122"/>
              </a:rPr>
              <a:t>公司的</a:t>
            </a:r>
            <a:r>
              <a:rPr lang="en-US" sz="2800" b="1" dirty="0">
                <a:latin typeface="华文楷体" pitchFamily="2" charset="-122"/>
                <a:ea typeface="华文楷体" pitchFamily="2" charset="-122"/>
              </a:rPr>
              <a:t>M68000</a:t>
            </a:r>
            <a:r>
              <a:rPr lang="zh-CN" altLang="en-US" sz="2800" b="1" dirty="0">
                <a:latin typeface="华文楷体" pitchFamily="2" charset="-122"/>
                <a:ea typeface="华文楷体" pitchFamily="2" charset="-122"/>
              </a:rPr>
              <a:t>，</a:t>
            </a:r>
            <a:r>
              <a:rPr lang="en-US" sz="2800" b="1" dirty="0" err="1">
                <a:latin typeface="华文楷体" pitchFamily="2" charset="-122"/>
                <a:ea typeface="华文楷体" pitchFamily="2" charset="-122"/>
              </a:rPr>
              <a:t>Zilog</a:t>
            </a:r>
            <a:r>
              <a:rPr lang="zh-CN" altLang="en-US" sz="2800" b="1" dirty="0">
                <a:latin typeface="华文楷体" pitchFamily="2" charset="-122"/>
                <a:ea typeface="华文楷体" pitchFamily="2" charset="-122"/>
              </a:rPr>
              <a:t>公司的</a:t>
            </a:r>
            <a:r>
              <a:rPr lang="en-US" sz="2800" b="1" dirty="0">
                <a:latin typeface="华文楷体" pitchFamily="2" charset="-122"/>
                <a:ea typeface="华文楷体" pitchFamily="2" charset="-122"/>
              </a:rPr>
              <a:t>Z8000</a:t>
            </a:r>
            <a:r>
              <a:rPr lang="zh-CN" altLang="en-US" sz="2800" b="1" dirty="0" smtClean="0">
                <a:latin typeface="华文楷体" pitchFamily="2" charset="-122"/>
                <a:ea typeface="华文楷体" pitchFamily="2" charset="-122"/>
              </a:rPr>
              <a:t>等，</a:t>
            </a:r>
            <a:r>
              <a:rPr lang="zh-CN" altLang="en-US" sz="2800" b="1" dirty="0">
                <a:latin typeface="华文楷体" pitchFamily="2" charset="-122"/>
                <a:ea typeface="华文楷体" pitchFamily="2" charset="-122"/>
              </a:rPr>
              <a:t>由于在芯片内部均采用</a:t>
            </a:r>
            <a:r>
              <a:rPr lang="en-US" sz="2800" b="1" dirty="0">
                <a:latin typeface="华文楷体" pitchFamily="2" charset="-122"/>
                <a:ea typeface="华文楷体" pitchFamily="2" charset="-122"/>
              </a:rPr>
              <a:t>16</a:t>
            </a:r>
            <a:r>
              <a:rPr lang="zh-CN" altLang="en-US" sz="2800" b="1" dirty="0">
                <a:latin typeface="华文楷体" pitchFamily="2" charset="-122"/>
                <a:ea typeface="华文楷体" pitchFamily="2" charset="-122"/>
              </a:rPr>
              <a:t>位数据传输，所以都称为</a:t>
            </a:r>
            <a:r>
              <a:rPr lang="en-US" sz="2800" b="1" dirty="0">
                <a:latin typeface="华文楷体" pitchFamily="2" charset="-122"/>
                <a:ea typeface="华文楷体" pitchFamily="2" charset="-122"/>
              </a:rPr>
              <a:t>16</a:t>
            </a:r>
            <a:r>
              <a:rPr lang="zh-CN" altLang="en-US" sz="2800" b="1" dirty="0">
                <a:latin typeface="华文楷体" pitchFamily="2" charset="-122"/>
                <a:ea typeface="华文楷体" pitchFamily="2" charset="-122"/>
              </a:rPr>
              <a:t>位微处理器</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116744" name="Text Box 8"/>
          <p:cNvSpPr txBox="1">
            <a:spLocks noChangeArrowheads="1"/>
          </p:cNvSpPr>
          <p:nvPr/>
        </p:nvSpPr>
        <p:spPr bwMode="auto">
          <a:xfrm>
            <a:off x="107504" y="692696"/>
            <a:ext cx="5175257" cy="584775"/>
          </a:xfrm>
          <a:prstGeom prst="rect">
            <a:avLst/>
          </a:prstGeom>
          <a:noFill/>
          <a:ln w="9525" algn="ctr">
            <a:noFill/>
            <a:miter lim="800000"/>
            <a:headEnd/>
            <a:tailEnd/>
          </a:ln>
        </p:spPr>
        <p:txBody>
          <a:bodyPr wrap="square">
            <a:spAutoFit/>
          </a:bodyPr>
          <a:lstStyle/>
          <a:p>
            <a:pPr marL="609600"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3.1.1 </a:t>
            </a:r>
            <a:r>
              <a:rPr lang="zh-CN" altLang="en-US" b="1" dirty="0" smtClean="0">
                <a:solidFill>
                  <a:schemeClr val="accent2">
                    <a:lumMod val="75000"/>
                  </a:schemeClr>
                </a:solidFill>
                <a:latin typeface="华文楷体" pitchFamily="2" charset="-122"/>
                <a:ea typeface="华文楷体" pitchFamily="2" charset="-122"/>
              </a:rPr>
              <a:t>计算工具的演变</a:t>
            </a:r>
            <a:endParaRPr lang="zh-CN" altLang="en-US" b="1" dirty="0">
              <a:solidFill>
                <a:schemeClr val="accent2">
                  <a:lumMod val="75000"/>
                </a:schemeClr>
              </a:solidFill>
              <a:latin typeface="华文楷体" pitchFamily="2" charset="-122"/>
              <a:ea typeface="华文楷体" pitchFamily="2" charset="-122"/>
            </a:endParaRPr>
          </a:p>
        </p:txBody>
      </p:sp>
      <p:sp>
        <p:nvSpPr>
          <p:cNvPr id="6" name="TextBox 5"/>
          <p:cNvSpPr txBox="1"/>
          <p:nvPr/>
        </p:nvSpPr>
        <p:spPr>
          <a:xfrm>
            <a:off x="179512" y="1196752"/>
            <a:ext cx="8784976" cy="523220"/>
          </a:xfrm>
          <a:prstGeom prst="rect">
            <a:avLst/>
          </a:prstGeom>
          <a:noFill/>
        </p:spPr>
        <p:txBody>
          <a:bodyPr wrap="square" rtlCol="0">
            <a:spAutoFit/>
          </a:bodyPr>
          <a:lstStyle/>
          <a:p>
            <a:pPr eaLnBrk="1" latinLnBrk="1" hangingPunct="1"/>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、古代计算工具</a:t>
            </a:r>
            <a:endParaRPr lang="en-US" altLang="zh-CN" sz="2800" b="1" dirty="0" smtClean="0">
              <a:solidFill>
                <a:srgbClr val="0000FF"/>
              </a:solidFill>
              <a:latin typeface="华文楷体" pitchFamily="2" charset="-122"/>
              <a:ea typeface="华文楷体" pitchFamily="2" charset="-122"/>
            </a:endParaRPr>
          </a:p>
        </p:txBody>
      </p:sp>
      <p:pic>
        <p:nvPicPr>
          <p:cNvPr id="7176" name="Picture 8" descr="u=584160837,3714362822&amp;fm=21&amp;gp=0"/>
          <p:cNvPicPr>
            <a:picLocks noChangeAspect="1" noChangeArrowheads="1"/>
          </p:cNvPicPr>
          <p:nvPr/>
        </p:nvPicPr>
        <p:blipFill>
          <a:blip r:embed="rId2" cstate="print"/>
          <a:srcRect/>
          <a:stretch>
            <a:fillRect/>
          </a:stretch>
        </p:blipFill>
        <p:spPr bwMode="auto">
          <a:xfrm>
            <a:off x="4139952" y="908720"/>
            <a:ext cx="2895600" cy="990600"/>
          </a:xfrm>
          <a:prstGeom prst="rect">
            <a:avLst/>
          </a:prstGeom>
          <a:noFill/>
          <a:ln w="9525">
            <a:noFill/>
            <a:miter lim="800000"/>
            <a:headEnd/>
            <a:tailEnd/>
          </a:ln>
        </p:spPr>
      </p:pic>
      <p:pic>
        <p:nvPicPr>
          <p:cNvPr id="7177" name="Picture 9" descr="Gucn_2011040889584213711Pic2"/>
          <p:cNvPicPr>
            <a:picLocks noChangeAspect="1" noChangeArrowheads="1"/>
          </p:cNvPicPr>
          <p:nvPr/>
        </p:nvPicPr>
        <p:blipFill>
          <a:blip r:embed="rId3" cstate="print"/>
          <a:srcRect l="4102" t="15790" r="7863" b="14459"/>
          <a:stretch>
            <a:fillRect/>
          </a:stretch>
        </p:blipFill>
        <p:spPr bwMode="auto">
          <a:xfrm>
            <a:off x="7236296" y="908720"/>
            <a:ext cx="1619250" cy="847725"/>
          </a:xfrm>
          <a:prstGeom prst="rect">
            <a:avLst/>
          </a:prstGeom>
          <a:noFill/>
          <a:ln w="9525">
            <a:noFill/>
            <a:miter lim="800000"/>
            <a:headEnd/>
            <a:tailEnd/>
          </a:ln>
        </p:spPr>
      </p:pic>
      <p:sp>
        <p:nvSpPr>
          <p:cNvPr id="8" name="Oval 5"/>
          <p:cNvSpPr>
            <a:spLocks noChangeArrowheads="1"/>
          </p:cNvSpPr>
          <p:nvPr/>
        </p:nvSpPr>
        <p:spPr bwMode="auto">
          <a:xfrm>
            <a:off x="179512" y="1845568"/>
            <a:ext cx="2660030" cy="1367408"/>
          </a:xfrm>
          <a:prstGeom prst="ellipse">
            <a:avLst/>
          </a:prstGeom>
          <a:solidFill>
            <a:schemeClr val="tx1"/>
          </a:solidFill>
          <a:ln w="12700" cap="sq">
            <a:solidFill>
              <a:schemeClr val="tx1"/>
            </a:solidFill>
            <a:round/>
            <a:headEnd type="none" w="sm" len="sm"/>
            <a:tailEnd type="none" w="sm" len="sm"/>
          </a:ln>
        </p:spPr>
        <p:txBody>
          <a:bodyPr wrap="none" anchor="ctr"/>
          <a:lstStyle/>
          <a:p>
            <a:pPr algn="ctr"/>
            <a:r>
              <a:rPr lang="zh-CN" altLang="en-US" sz="2800" b="1" dirty="0">
                <a:solidFill>
                  <a:schemeClr val="bg1"/>
                </a:solidFill>
                <a:latin typeface="楷体_GB2312" pitchFamily="49" charset="-122"/>
                <a:ea typeface="楷体_GB2312" pitchFamily="49" charset="-122"/>
              </a:rPr>
              <a:t>手指、石头</a:t>
            </a:r>
          </a:p>
          <a:p>
            <a:pPr algn="ctr"/>
            <a:r>
              <a:rPr lang="zh-CN" altLang="en-US" sz="2800" b="1" dirty="0">
                <a:solidFill>
                  <a:schemeClr val="bg1"/>
                </a:solidFill>
                <a:latin typeface="楷体_GB2312" pitchFamily="49" charset="-122"/>
                <a:ea typeface="楷体_GB2312" pitchFamily="49" charset="-122"/>
              </a:rPr>
              <a:t>小棍</a:t>
            </a:r>
            <a:r>
              <a:rPr lang="zh-CN" altLang="en-US" sz="2800" b="1" dirty="0" smtClean="0">
                <a:solidFill>
                  <a:schemeClr val="bg1"/>
                </a:solidFill>
                <a:latin typeface="楷体_GB2312" pitchFamily="49" charset="-122"/>
                <a:ea typeface="楷体_GB2312" pitchFamily="49" charset="-122"/>
              </a:rPr>
              <a:t>、贝壳</a:t>
            </a:r>
            <a:r>
              <a:rPr lang="en-US" altLang="zh-CN" sz="2800" b="1" dirty="0" smtClean="0">
                <a:solidFill>
                  <a:schemeClr val="bg1"/>
                </a:solidFill>
                <a:latin typeface="楷体_GB2312" pitchFamily="49" charset="-122"/>
                <a:ea typeface="楷体_GB2312" pitchFamily="49" charset="-122"/>
              </a:rPr>
              <a:t>……</a:t>
            </a:r>
            <a:endParaRPr lang="zh-CN" altLang="en-US" b="1" dirty="0">
              <a:solidFill>
                <a:schemeClr val="bg1"/>
              </a:solidFill>
              <a:latin typeface="楷体_GB2312" pitchFamily="49" charset="-122"/>
              <a:ea typeface="楷体_GB2312" pitchFamily="49" charset="-122"/>
            </a:endParaRPr>
          </a:p>
          <a:p>
            <a:pPr algn="ctr"/>
            <a:r>
              <a:rPr lang="zh-CN" altLang="en-US" b="1" dirty="0">
                <a:solidFill>
                  <a:schemeClr val="bg1"/>
                </a:solidFill>
                <a:latin typeface="楷体_GB2312" pitchFamily="49" charset="-122"/>
                <a:ea typeface="楷体_GB2312" pitchFamily="49" charset="-122"/>
              </a:rPr>
              <a:t>  </a:t>
            </a:r>
          </a:p>
        </p:txBody>
      </p:sp>
      <p:sp>
        <p:nvSpPr>
          <p:cNvPr id="10" name="AutoShape 13"/>
          <p:cNvSpPr>
            <a:spLocks noChangeArrowheads="1"/>
          </p:cNvSpPr>
          <p:nvPr/>
        </p:nvSpPr>
        <p:spPr bwMode="auto">
          <a:xfrm>
            <a:off x="2641104" y="2374032"/>
            <a:ext cx="1066800" cy="381000"/>
          </a:xfrm>
          <a:prstGeom prst="rightArrow">
            <a:avLst>
              <a:gd name="adj1" fmla="val 50000"/>
              <a:gd name="adj2" fmla="val 70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b="1">
              <a:latin typeface="楷体_GB2312" pitchFamily="49" charset="-122"/>
              <a:ea typeface="楷体_GB2312" pitchFamily="49" charset="-122"/>
            </a:endParaRPr>
          </a:p>
        </p:txBody>
      </p:sp>
      <p:sp>
        <p:nvSpPr>
          <p:cNvPr id="11" name="Oval 14"/>
          <p:cNvSpPr>
            <a:spLocks noChangeArrowheads="1"/>
          </p:cNvSpPr>
          <p:nvPr/>
        </p:nvSpPr>
        <p:spPr bwMode="auto">
          <a:xfrm>
            <a:off x="3707904" y="1916832"/>
            <a:ext cx="2362200" cy="1295400"/>
          </a:xfrm>
          <a:prstGeom prst="ellipse">
            <a:avLst/>
          </a:prstGeom>
          <a:solidFill>
            <a:schemeClr val="tx1"/>
          </a:solidFill>
          <a:ln w="12700" cap="sq">
            <a:solidFill>
              <a:schemeClr val="tx1"/>
            </a:solidFill>
            <a:round/>
            <a:headEnd type="none" w="sm" len="sm"/>
            <a:tailEnd type="none" w="sm" len="sm"/>
          </a:ln>
        </p:spPr>
        <p:txBody>
          <a:bodyPr wrap="none" anchor="ctr"/>
          <a:lstStyle/>
          <a:p>
            <a:pPr algn="ctr"/>
            <a:r>
              <a:rPr lang="zh-CN" altLang="en-US" sz="2800" b="1" dirty="0">
                <a:solidFill>
                  <a:schemeClr val="bg1"/>
                </a:solidFill>
                <a:latin typeface="楷体_GB2312" pitchFamily="49" charset="-122"/>
                <a:ea typeface="楷体_GB2312" pitchFamily="49" charset="-122"/>
              </a:rPr>
              <a:t>算筹（春秋</a:t>
            </a:r>
            <a:r>
              <a:rPr lang="zh-CN" altLang="en-US" sz="2800" b="1" dirty="0" smtClean="0">
                <a:solidFill>
                  <a:schemeClr val="bg1"/>
                </a:solidFill>
                <a:latin typeface="楷体_GB2312" pitchFamily="49" charset="-122"/>
                <a:ea typeface="楷体_GB2312" pitchFamily="49" charset="-122"/>
              </a:rPr>
              <a:t>）</a:t>
            </a:r>
            <a:endParaRPr lang="zh-CN" altLang="en-US" sz="2800" b="1" dirty="0">
              <a:solidFill>
                <a:schemeClr val="bg1"/>
              </a:solidFill>
              <a:latin typeface="楷体_GB2312" pitchFamily="49" charset="-122"/>
              <a:ea typeface="楷体_GB2312" pitchFamily="49" charset="-122"/>
            </a:endParaRPr>
          </a:p>
        </p:txBody>
      </p:sp>
      <p:sp>
        <p:nvSpPr>
          <p:cNvPr id="12" name="AutoShape 26"/>
          <p:cNvSpPr>
            <a:spLocks noChangeArrowheads="1"/>
          </p:cNvSpPr>
          <p:nvPr/>
        </p:nvSpPr>
        <p:spPr bwMode="auto">
          <a:xfrm>
            <a:off x="4355976" y="3284984"/>
            <a:ext cx="2562225" cy="1447800"/>
          </a:xfrm>
          <a:prstGeom prst="cloudCallout">
            <a:avLst>
              <a:gd name="adj1" fmla="val 58733"/>
              <a:gd name="adj2" fmla="val -90791"/>
            </a:avLst>
          </a:prstGeom>
          <a:solidFill>
            <a:schemeClr val="accent2"/>
          </a:solidFill>
          <a:ln w="12700" cap="sq">
            <a:solidFill>
              <a:schemeClr val="tx1"/>
            </a:solidFill>
            <a:round/>
            <a:headEnd type="none" w="sm" len="sm"/>
            <a:tailEnd type="none" w="sm" len="sm"/>
          </a:ln>
        </p:spPr>
        <p:txBody>
          <a:bodyPr wrap="none" anchor="ctr"/>
          <a:lstStyle/>
          <a:p>
            <a:pPr algn="ctr"/>
            <a:r>
              <a:rPr lang="zh-CN" altLang="en-US" sz="2800" b="1" dirty="0">
                <a:solidFill>
                  <a:srgbClr val="FFFFFF"/>
                </a:solidFill>
                <a:latin typeface="楷体_GB2312" pitchFamily="49" charset="-122"/>
                <a:ea typeface="楷体_GB2312" pitchFamily="49" charset="-122"/>
              </a:rPr>
              <a:t>算盘至今</a:t>
            </a:r>
          </a:p>
          <a:p>
            <a:pPr algn="ctr"/>
            <a:r>
              <a:rPr lang="zh-CN" altLang="en-US" sz="2800" b="1" dirty="0">
                <a:solidFill>
                  <a:srgbClr val="FFFFFF"/>
                </a:solidFill>
                <a:latin typeface="楷体_GB2312" pitchFamily="49" charset="-122"/>
                <a:ea typeface="楷体_GB2312" pitchFamily="49" charset="-122"/>
              </a:rPr>
              <a:t>还在使用</a:t>
            </a:r>
            <a:endParaRPr lang="zh-CN" altLang="en-US" b="1" dirty="0">
              <a:latin typeface="楷体_GB2312" pitchFamily="49" charset="-122"/>
              <a:ea typeface="楷体_GB2312" pitchFamily="49" charset="-122"/>
            </a:endParaRPr>
          </a:p>
        </p:txBody>
      </p:sp>
      <p:sp>
        <p:nvSpPr>
          <p:cNvPr id="14" name="Oval 14"/>
          <p:cNvSpPr>
            <a:spLocks noChangeArrowheads="1"/>
          </p:cNvSpPr>
          <p:nvPr/>
        </p:nvSpPr>
        <p:spPr bwMode="auto">
          <a:xfrm>
            <a:off x="6781800" y="1916832"/>
            <a:ext cx="2362200" cy="1295400"/>
          </a:xfrm>
          <a:prstGeom prst="ellipse">
            <a:avLst/>
          </a:prstGeom>
          <a:solidFill>
            <a:schemeClr val="tx1"/>
          </a:solidFill>
          <a:ln w="12700" cap="sq">
            <a:solidFill>
              <a:schemeClr val="tx1"/>
            </a:solidFill>
            <a:round/>
            <a:headEnd type="none" w="sm" len="sm"/>
            <a:tailEnd type="none" w="sm" len="sm"/>
          </a:ln>
        </p:spPr>
        <p:txBody>
          <a:bodyPr wrap="none" anchor="ctr"/>
          <a:lstStyle/>
          <a:p>
            <a:pPr algn="ctr"/>
            <a:r>
              <a:rPr lang="zh-CN" altLang="en-US" sz="2800" b="1" dirty="0" smtClean="0">
                <a:solidFill>
                  <a:schemeClr val="bg1"/>
                </a:solidFill>
                <a:latin typeface="楷体_GB2312" pitchFamily="49" charset="-122"/>
                <a:ea typeface="楷体_GB2312" pitchFamily="49" charset="-122"/>
              </a:rPr>
              <a:t>算盘（宋）</a:t>
            </a:r>
            <a:endParaRPr lang="zh-CN" altLang="en-US" sz="2800" b="1" dirty="0">
              <a:solidFill>
                <a:schemeClr val="bg1"/>
              </a:solidFill>
              <a:latin typeface="楷体_GB2312" pitchFamily="49" charset="-122"/>
              <a:ea typeface="楷体_GB2312" pitchFamily="49" charset="-122"/>
            </a:endParaRPr>
          </a:p>
        </p:txBody>
      </p:sp>
      <p:sp>
        <p:nvSpPr>
          <p:cNvPr id="15" name="AutoShape 25"/>
          <p:cNvSpPr>
            <a:spLocks noChangeArrowheads="1"/>
          </p:cNvSpPr>
          <p:nvPr/>
        </p:nvSpPr>
        <p:spPr bwMode="auto">
          <a:xfrm>
            <a:off x="1259632" y="3356992"/>
            <a:ext cx="3048000" cy="1752600"/>
          </a:xfrm>
          <a:prstGeom prst="cloudCallout">
            <a:avLst>
              <a:gd name="adj1" fmla="val 54471"/>
              <a:gd name="adj2" fmla="val -75382"/>
            </a:avLst>
          </a:prstGeom>
          <a:solidFill>
            <a:schemeClr val="accent1">
              <a:lumMod val="40000"/>
              <a:lumOff val="60000"/>
            </a:schemeClr>
          </a:solidFill>
          <a:ln w="12700" cap="sq">
            <a:solidFill>
              <a:schemeClr val="tx1"/>
            </a:solidFill>
            <a:round/>
            <a:headEnd type="none" w="sm" len="sm"/>
            <a:tailEnd type="none" w="sm" len="sm"/>
          </a:ln>
        </p:spPr>
        <p:txBody>
          <a:bodyPr wrap="none" anchor="ctr"/>
          <a:lstStyle/>
          <a:p>
            <a:pPr algn="ctr">
              <a:defRPr/>
            </a:pPr>
            <a:r>
              <a:rPr lang="zh-CN" altLang="en-US" sz="2800" b="1" dirty="0">
                <a:solidFill>
                  <a:schemeClr val="accent6">
                    <a:lumMod val="50000"/>
                  </a:schemeClr>
                </a:solidFill>
                <a:latin typeface="楷体_GB2312" pitchFamily="49" charset="-122"/>
                <a:ea typeface="楷体_GB2312" pitchFamily="49" charset="-122"/>
              </a:rPr>
              <a:t>祖冲之用算筹</a:t>
            </a:r>
          </a:p>
          <a:p>
            <a:pPr algn="ctr">
              <a:defRPr/>
            </a:pPr>
            <a:r>
              <a:rPr lang="zh-CN" altLang="en-US" sz="2800" b="1" dirty="0">
                <a:solidFill>
                  <a:schemeClr val="accent6">
                    <a:lumMod val="50000"/>
                  </a:schemeClr>
                </a:solidFill>
                <a:latin typeface="楷体_GB2312" pitchFamily="49" charset="-122"/>
                <a:ea typeface="楷体_GB2312" pitchFamily="49" charset="-122"/>
              </a:rPr>
              <a:t>计算圆周率</a:t>
            </a:r>
          </a:p>
          <a:p>
            <a:pPr algn="ctr">
              <a:defRPr/>
            </a:pPr>
            <a:r>
              <a:rPr lang="en-US" altLang="zh-CN" sz="2800" b="1" dirty="0">
                <a:solidFill>
                  <a:schemeClr val="accent6">
                    <a:lumMod val="50000"/>
                  </a:schemeClr>
                </a:solidFill>
                <a:latin typeface="楷体_GB2312" pitchFamily="49" charset="-122"/>
                <a:ea typeface="楷体_GB2312" pitchFamily="49" charset="-122"/>
              </a:rPr>
              <a:t>3.1415926</a:t>
            </a:r>
          </a:p>
        </p:txBody>
      </p:sp>
      <p:sp>
        <p:nvSpPr>
          <p:cNvPr id="16" name="矩形 15"/>
          <p:cNvSpPr/>
          <p:nvPr/>
        </p:nvSpPr>
        <p:spPr>
          <a:xfrm>
            <a:off x="323528" y="5301208"/>
            <a:ext cx="8640960" cy="1384995"/>
          </a:xfrm>
          <a:prstGeom prst="rect">
            <a:avLst/>
          </a:prstGeom>
        </p:spPr>
        <p:txBody>
          <a:bodyPr wrap="square">
            <a:spAutoFit/>
          </a:bodyPr>
          <a:lstStyle/>
          <a:p>
            <a:pPr marL="0" lvl="1" eaLnBrk="1" latinLnBrk="1" hangingPunct="1"/>
            <a:r>
              <a:rPr lang="zh-CN" altLang="en-US" sz="2800" b="1" dirty="0" smtClean="0">
                <a:latin typeface="华文楷体" pitchFamily="2" charset="-122"/>
                <a:ea typeface="华文楷体" pitchFamily="2" charset="-122"/>
              </a:rPr>
              <a:t>另外，还有古代其他民族的计算工具，如</a:t>
            </a:r>
            <a:r>
              <a:rPr lang="zh-CN" altLang="en-US" sz="2800" b="1" dirty="0" smtClean="0">
                <a:solidFill>
                  <a:schemeClr val="accent1">
                    <a:lumMod val="75000"/>
                  </a:schemeClr>
                </a:solidFill>
                <a:latin typeface="华文楷体" pitchFamily="2" charset="-122"/>
                <a:ea typeface="华文楷体" pitchFamily="2" charset="-122"/>
              </a:rPr>
              <a:t>算板</a:t>
            </a:r>
            <a:r>
              <a:rPr lang="zh-CN" altLang="en-US" sz="2800" b="1" dirty="0" smtClean="0">
                <a:latin typeface="华文楷体" pitchFamily="2" charset="-122"/>
                <a:ea typeface="华文楷体" pitchFamily="2" charset="-122"/>
              </a:rPr>
              <a:t>（古希腊），</a:t>
            </a:r>
            <a:r>
              <a:rPr lang="zh-CN" altLang="en-US" sz="2800" b="1" dirty="0" smtClean="0">
                <a:solidFill>
                  <a:schemeClr val="accent1">
                    <a:lumMod val="75000"/>
                  </a:schemeClr>
                </a:solidFill>
                <a:latin typeface="华文楷体" pitchFamily="2" charset="-122"/>
                <a:ea typeface="华文楷体" pitchFamily="2" charset="-122"/>
              </a:rPr>
              <a:t>算盘</a:t>
            </a:r>
            <a:r>
              <a:rPr lang="zh-CN" altLang="en-US" sz="2800" b="1" dirty="0" smtClean="0">
                <a:latin typeface="华文楷体" pitchFamily="2" charset="-122"/>
                <a:ea typeface="华文楷体" pitchFamily="2" charset="-122"/>
              </a:rPr>
              <a:t>（罗马，</a:t>
            </a:r>
            <a:r>
              <a:rPr lang="zh-CN" altLang="en-US" sz="2800" b="1" dirty="0" smtClean="0">
                <a:solidFill>
                  <a:schemeClr val="accent1">
                    <a:lumMod val="75000"/>
                  </a:schemeClr>
                </a:solidFill>
                <a:latin typeface="华文楷体" pitchFamily="2" charset="-122"/>
                <a:ea typeface="华文楷体" pitchFamily="2" charset="-122"/>
              </a:rPr>
              <a:t>沟算盘</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沙盘</a:t>
            </a:r>
            <a:r>
              <a:rPr lang="zh-CN" altLang="en-US" sz="2800" b="1" dirty="0" smtClean="0">
                <a:latin typeface="华文楷体" pitchFamily="2" charset="-122"/>
                <a:ea typeface="华文楷体" pitchFamily="2" charset="-122"/>
              </a:rPr>
              <a:t>（印度）， </a:t>
            </a:r>
            <a:r>
              <a:rPr lang="zh-CN" altLang="en-US" sz="2800" b="1" dirty="0" smtClean="0">
                <a:solidFill>
                  <a:schemeClr val="accent1">
                    <a:lumMod val="75000"/>
                  </a:schemeClr>
                </a:solidFill>
                <a:latin typeface="华文楷体" pitchFamily="2" charset="-122"/>
                <a:ea typeface="华文楷体" pitchFamily="2" charset="-122"/>
              </a:rPr>
              <a:t>刻齿木片</a:t>
            </a:r>
            <a:r>
              <a:rPr lang="zh-CN" altLang="en-US" sz="2800" b="1" dirty="0" smtClean="0">
                <a:latin typeface="华文楷体" pitchFamily="2" charset="-122"/>
                <a:ea typeface="华文楷体" pitchFamily="2" charset="-122"/>
              </a:rPr>
              <a:t>（英国）等</a:t>
            </a:r>
            <a:endParaRPr lang="zh-CN" altLang="en-US" sz="2800" b="1" dirty="0">
              <a:latin typeface="华文楷体" pitchFamily="2" charset="-122"/>
              <a:ea typeface="华文楷体" pitchFamily="2" charset="-122"/>
            </a:endParaRPr>
          </a:p>
        </p:txBody>
      </p:sp>
      <p:sp>
        <p:nvSpPr>
          <p:cNvPr id="17" name="AutoShape 13"/>
          <p:cNvSpPr>
            <a:spLocks noChangeArrowheads="1"/>
          </p:cNvSpPr>
          <p:nvPr/>
        </p:nvSpPr>
        <p:spPr bwMode="auto">
          <a:xfrm>
            <a:off x="5940152" y="2348880"/>
            <a:ext cx="1066800" cy="381000"/>
          </a:xfrm>
          <a:prstGeom prst="rightArrow">
            <a:avLst>
              <a:gd name="adj1" fmla="val 50000"/>
              <a:gd name="adj2" fmla="val 70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b="1">
              <a:latin typeface="楷体_GB2312" pitchFamily="49" charset="-122"/>
              <a:ea typeface="楷体_GB2312" pitchFamily="49" charset="-122"/>
            </a:endParaRPr>
          </a:p>
        </p:txBody>
      </p:sp>
      <p:pic>
        <p:nvPicPr>
          <p:cNvPr id="133122" name="Picture 2" descr="c:\documents and settings\柳文艳\application data\360se6\User Data\temp\t01f1ce0eff5106cd60.jpg"/>
          <p:cNvPicPr>
            <a:picLocks noChangeAspect="1" noChangeArrowheads="1"/>
          </p:cNvPicPr>
          <p:nvPr/>
        </p:nvPicPr>
        <p:blipFill>
          <a:blip r:embed="rId4" cstate="print"/>
          <a:srcRect/>
          <a:stretch>
            <a:fillRect/>
          </a:stretch>
        </p:blipFill>
        <p:spPr bwMode="auto">
          <a:xfrm>
            <a:off x="7048500" y="3356992"/>
            <a:ext cx="2095500" cy="183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ppt_w/2"/>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7176"/>
                                        </p:tgtEl>
                                        <p:attrNameLst>
                                          <p:attrName>style.visibility</p:attrName>
                                        </p:attrNameLst>
                                      </p:cBhvr>
                                      <p:to>
                                        <p:strVal val="visible"/>
                                      </p:to>
                                    </p:set>
                                    <p:animEffect transition="in" filter="blinds(horizontal)">
                                      <p:cBhvr>
                                        <p:cTn id="22" dur="500"/>
                                        <p:tgtEl>
                                          <p:spTgt spid="7176"/>
                                        </p:tgtEl>
                                      </p:cBhvr>
                                    </p:animEffect>
                                  </p:childTnLst>
                                </p:cTn>
                              </p:par>
                              <p:par>
                                <p:cTn id="23" presetID="17"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ppt_h/2"/>
                                          </p:val>
                                        </p:tav>
                                        <p:tav tm="100000">
                                          <p:val>
                                            <p:strVal val="#ppt_y"/>
                                          </p:val>
                                        </p:tav>
                                      </p:tavLst>
                                    </p:anim>
                                    <p:anim calcmode="lin" valueType="num">
                                      <p:cBhvr>
                                        <p:cTn id="27" dur="500" fill="hold"/>
                                        <p:tgtEl>
                                          <p:spTgt spid="15"/>
                                        </p:tgtEl>
                                        <p:attrNameLst>
                                          <p:attrName>ppt_w</p:attrName>
                                        </p:attrNameLst>
                                      </p:cBhvr>
                                      <p:tavLst>
                                        <p:tav tm="0">
                                          <p:val>
                                            <p:strVal val="#ppt_w"/>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ppt_x</p:attrName>
                                        </p:attrNameLst>
                                      </p:cBhvr>
                                      <p:tavLst>
                                        <p:tav tm="0">
                                          <p:val>
                                            <p:strVal val="#ppt_x-#ppt_w/2"/>
                                          </p:val>
                                        </p:tav>
                                        <p:tav tm="100000">
                                          <p:val>
                                            <p:strVal val="#ppt_x"/>
                                          </p:val>
                                        </p:tav>
                                      </p:tavLst>
                                    </p:anim>
                                    <p:anim calcmode="lin" valueType="num">
                                      <p:cBhvr>
                                        <p:cTn id="34" dur="500" fill="hold"/>
                                        <p:tgtEl>
                                          <p:spTgt spid="17"/>
                                        </p:tgtEl>
                                        <p:attrNameLst>
                                          <p:attrName>ppt_y</p:attrName>
                                        </p:attrNameLst>
                                      </p:cBhvr>
                                      <p:tavLst>
                                        <p:tav tm="0">
                                          <p:val>
                                            <p:strVal val="#ppt_y"/>
                                          </p:val>
                                        </p:tav>
                                        <p:tav tm="100000">
                                          <p:val>
                                            <p:strVal val="#ppt_y"/>
                                          </p:val>
                                        </p:tav>
                                      </p:tavLst>
                                    </p:anim>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ppt_h/2"/>
                                          </p:val>
                                        </p:tav>
                                        <p:tav tm="100000">
                                          <p:val>
                                            <p:strVal val="#ppt_y"/>
                                          </p:val>
                                        </p:tav>
                                      </p:tavLst>
                                    </p:anim>
                                    <p:anim calcmode="lin" valueType="num">
                                      <p:cBhvr>
                                        <p:cTn id="42" dur="500" fill="hold"/>
                                        <p:tgtEl>
                                          <p:spTgt spid="12"/>
                                        </p:tgtEl>
                                        <p:attrNameLst>
                                          <p:attrName>ppt_w</p:attrName>
                                        </p:attrNameLst>
                                      </p:cBhvr>
                                      <p:tavLst>
                                        <p:tav tm="0">
                                          <p:val>
                                            <p:strVal val="#ppt_w"/>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3" presetClass="entr" presetSubtype="10" fill="hold" nodeType="with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linds(horizontal)">
                                      <p:cBhvr>
                                        <p:cTn id="50" dur="500"/>
                                        <p:tgtEl>
                                          <p:spTgt spid="717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33122"/>
                                        </p:tgtEl>
                                        <p:attrNameLst>
                                          <p:attrName>style.visibility</p:attrName>
                                        </p:attrNameLst>
                                      </p:cBhvr>
                                      <p:to>
                                        <p:strVal val="visible"/>
                                      </p:to>
                                    </p:set>
                                    <p:animEffect transition="in" filter="blinds(horizontal)">
                                      <p:cBhvr>
                                        <p:cTn id="59" dur="500"/>
                                        <p:tgtEl>
                                          <p:spTgt spid="133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p:bldP spid="11" grpId="0" animBg="1" autoUpdateAnimBg="0"/>
      <p:bldP spid="12" grpId="0" animBg="1" autoUpdateAnimBg="0"/>
      <p:bldP spid="14" grpId="0" animBg="1" autoUpdateAnimBg="0"/>
      <p:bldP spid="15" grpId="0" animBg="1" autoUpdateAnimBg="0"/>
      <p:bldP spid="16" grpId="0"/>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179512" y="764704"/>
            <a:ext cx="8784976" cy="5847755"/>
          </a:xfrm>
          <a:prstGeom prst="rect">
            <a:avLst/>
          </a:prstGeom>
          <a:noFill/>
        </p:spPr>
        <p:txBody>
          <a:bodyPr wrap="square" rtlCol="0">
            <a:spAutoFit/>
          </a:bodyPr>
          <a:lstStyle/>
          <a:p>
            <a:pPr marL="342900" lvl="1" indent="-342900" eaLnBrk="1" hangingPunct="1">
              <a:spcBef>
                <a:spcPts val="600"/>
              </a:spcBef>
              <a:buFont typeface="+mj-ea"/>
              <a:buAutoNum type="circleNumDbPlain" startAt="4"/>
            </a:pPr>
            <a:r>
              <a:rPr lang="zh-CN" altLang="en-US" sz="2800" b="1" dirty="0" smtClean="0">
                <a:solidFill>
                  <a:schemeClr val="accent1">
                    <a:lumMod val="75000"/>
                  </a:schemeClr>
                </a:solidFill>
                <a:latin typeface="华文楷体" pitchFamily="2" charset="-122"/>
                <a:ea typeface="华文楷体" pitchFamily="2" charset="-122"/>
              </a:rPr>
              <a:t>第</a:t>
            </a:r>
            <a:r>
              <a:rPr lang="en-US" altLang="zh-CN" sz="2800" b="1" dirty="0" smtClean="0">
                <a:solidFill>
                  <a:schemeClr val="accent1">
                    <a:lumMod val="75000"/>
                  </a:schemeClr>
                </a:solidFill>
                <a:latin typeface="华文楷体" pitchFamily="2" charset="-122"/>
                <a:ea typeface="华文楷体" pitchFamily="2" charset="-122"/>
              </a:rPr>
              <a:t>4</a:t>
            </a:r>
            <a:r>
              <a:rPr lang="zh-CN" altLang="en-US" sz="2800" b="1" dirty="0" smtClean="0">
                <a:solidFill>
                  <a:schemeClr val="accent1">
                    <a:lumMod val="75000"/>
                  </a:schemeClr>
                </a:solidFill>
                <a:latin typeface="华文楷体" pitchFamily="2" charset="-122"/>
                <a:ea typeface="华文楷体" pitchFamily="2" charset="-122"/>
              </a:rPr>
              <a:t>代（</a:t>
            </a:r>
            <a:r>
              <a:rPr lang="en-US" altLang="zh-CN" sz="2800" b="1" dirty="0" smtClean="0">
                <a:solidFill>
                  <a:schemeClr val="accent1">
                    <a:lumMod val="75000"/>
                  </a:schemeClr>
                </a:solidFill>
                <a:latin typeface="华文楷体" pitchFamily="2" charset="-122"/>
                <a:ea typeface="华文楷体" pitchFamily="2" charset="-122"/>
              </a:rPr>
              <a:t>1985—1992</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32</a:t>
            </a:r>
            <a:r>
              <a:rPr lang="zh-CN" altLang="en-US" sz="2800" b="1" dirty="0" smtClean="0">
                <a:latin typeface="华文楷体" pitchFamily="2" charset="-122"/>
                <a:ea typeface="华文楷体" pitchFamily="2" charset="-122"/>
              </a:rPr>
              <a:t>位微处理器时代，其典型产品是</a:t>
            </a:r>
            <a:r>
              <a:rPr lang="en-US" altLang="zh-CN" sz="2800" b="1" dirty="0" smtClean="0">
                <a:latin typeface="华文楷体" pitchFamily="2" charset="-122"/>
                <a:ea typeface="华文楷体" pitchFamily="2" charset="-122"/>
              </a:rPr>
              <a:t>Intel</a:t>
            </a:r>
            <a:r>
              <a:rPr lang="zh-CN" altLang="en-US" sz="2800" b="1" dirty="0" smtClean="0">
                <a:latin typeface="华文楷体" pitchFamily="2" charset="-122"/>
                <a:ea typeface="华文楷体" pitchFamily="2" charset="-122"/>
              </a:rPr>
              <a:t>公司的</a:t>
            </a:r>
            <a:r>
              <a:rPr lang="en-US" altLang="zh-CN" sz="2800" b="1" dirty="0" smtClean="0">
                <a:latin typeface="华文楷体" pitchFamily="2" charset="-122"/>
                <a:ea typeface="华文楷体" pitchFamily="2" charset="-122"/>
              </a:rPr>
              <a:t>80386/80486</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Motorola</a:t>
            </a:r>
            <a:r>
              <a:rPr lang="zh-CN" altLang="en-US" sz="2800" b="1" dirty="0" smtClean="0">
                <a:latin typeface="华文楷体" pitchFamily="2" charset="-122"/>
                <a:ea typeface="华文楷体" pitchFamily="2" charset="-122"/>
              </a:rPr>
              <a:t>公司的</a:t>
            </a:r>
            <a:r>
              <a:rPr lang="en-US" altLang="zh-CN" sz="2800" b="1" dirty="0" smtClean="0">
                <a:latin typeface="华文楷体" pitchFamily="2" charset="-122"/>
                <a:ea typeface="华文楷体" pitchFamily="2" charset="-122"/>
              </a:rPr>
              <a:t>M69030/68040</a:t>
            </a:r>
            <a:r>
              <a:rPr lang="zh-CN" altLang="en-US" sz="2800" b="1" dirty="0" smtClean="0">
                <a:latin typeface="华文楷体" pitchFamily="2" charset="-122"/>
                <a:ea typeface="华文楷体" pitchFamily="2" charset="-122"/>
              </a:rPr>
              <a:t>等。可集成</a:t>
            </a:r>
            <a:r>
              <a:rPr lang="en-US" altLang="zh-CN" sz="2800" b="1" dirty="0" smtClean="0">
                <a:latin typeface="华文楷体" pitchFamily="2" charset="-122"/>
                <a:ea typeface="华文楷体" pitchFamily="2" charset="-122"/>
              </a:rPr>
              <a:t>100</a:t>
            </a:r>
            <a:r>
              <a:rPr lang="zh-CN" altLang="en-US" sz="2800" b="1" dirty="0" smtClean="0">
                <a:latin typeface="华文楷体" pitchFamily="2" charset="-122"/>
                <a:ea typeface="华文楷体" pitchFamily="2" charset="-122"/>
              </a:rPr>
              <a:t>万个晶体管。</a:t>
            </a:r>
            <a:endParaRPr lang="en-US" altLang="zh-CN" sz="2800" b="1" dirty="0" smtClean="0">
              <a:latin typeface="华文楷体" pitchFamily="2" charset="-122"/>
              <a:ea typeface="华文楷体" pitchFamily="2" charset="-122"/>
            </a:endParaRPr>
          </a:p>
          <a:p>
            <a:pPr marL="342900" lvl="1" indent="-342900" eaLnBrk="1" hangingPunct="1">
              <a:spcBef>
                <a:spcPts val="600"/>
              </a:spcBef>
              <a:buFont typeface="+mj-ea"/>
              <a:buAutoNum type="circleNumDbPlain" startAt="4"/>
            </a:pPr>
            <a:r>
              <a:rPr lang="zh-CN" altLang="en-US" sz="2800" b="1" dirty="0" smtClean="0">
                <a:solidFill>
                  <a:schemeClr val="accent1">
                    <a:lumMod val="75000"/>
                  </a:schemeClr>
                </a:solidFill>
                <a:latin typeface="华文楷体" pitchFamily="2" charset="-122"/>
                <a:ea typeface="华文楷体" pitchFamily="2" charset="-122"/>
              </a:rPr>
              <a:t>第</a:t>
            </a:r>
            <a:r>
              <a:rPr lang="en-US" altLang="zh-CN" sz="2800" b="1" dirty="0" smtClean="0">
                <a:solidFill>
                  <a:schemeClr val="accent1">
                    <a:lumMod val="75000"/>
                  </a:schemeClr>
                </a:solidFill>
                <a:latin typeface="华文楷体" pitchFamily="2" charset="-122"/>
                <a:ea typeface="华文楷体" pitchFamily="2" charset="-122"/>
              </a:rPr>
              <a:t>5</a:t>
            </a:r>
            <a:r>
              <a:rPr lang="zh-CN" altLang="en-US" sz="2800" b="1" dirty="0" smtClean="0">
                <a:solidFill>
                  <a:schemeClr val="accent1">
                    <a:lumMod val="75000"/>
                  </a:schemeClr>
                </a:solidFill>
                <a:latin typeface="华文楷体" pitchFamily="2" charset="-122"/>
                <a:ea typeface="华文楷体" pitchFamily="2" charset="-122"/>
              </a:rPr>
              <a:t>代（</a:t>
            </a:r>
            <a:r>
              <a:rPr lang="en-US" altLang="zh-CN" sz="2800" b="1" dirty="0" smtClean="0">
                <a:solidFill>
                  <a:schemeClr val="accent1">
                    <a:lumMod val="75000"/>
                  </a:schemeClr>
                </a:solidFill>
                <a:latin typeface="华文楷体" pitchFamily="2" charset="-122"/>
                <a:ea typeface="华文楷体" pitchFamily="2" charset="-122"/>
              </a:rPr>
              <a:t>1993—2005</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，奔腾（</a:t>
            </a:r>
            <a:r>
              <a:rPr lang="en-US" altLang="zh-CN" sz="2800" b="1" dirty="0" err="1" smtClean="0">
                <a:latin typeface="华文楷体" pitchFamily="2" charset="-122"/>
                <a:ea typeface="华文楷体" pitchFamily="2" charset="-122"/>
              </a:rPr>
              <a:t>pentium</a:t>
            </a:r>
            <a:r>
              <a:rPr lang="zh-CN" altLang="en-US" sz="2800" b="1" dirty="0" smtClean="0">
                <a:latin typeface="华文楷体" pitchFamily="2" charset="-122"/>
                <a:ea typeface="华文楷体" pitchFamily="2" charset="-122"/>
              </a:rPr>
              <a:t>）系列微处理器时代。典型产品是</a:t>
            </a:r>
            <a:r>
              <a:rPr lang="en-US" altLang="zh-CN" sz="2800" b="1" dirty="0" smtClean="0">
                <a:latin typeface="华文楷体" pitchFamily="2" charset="-122"/>
                <a:ea typeface="华文楷体" pitchFamily="2" charset="-122"/>
              </a:rPr>
              <a:t>Intel</a:t>
            </a:r>
            <a:r>
              <a:rPr lang="zh-CN" altLang="en-US" sz="2800" b="1" dirty="0" smtClean="0">
                <a:latin typeface="华文楷体" pitchFamily="2" charset="-122"/>
                <a:ea typeface="华文楷体" pitchFamily="2" charset="-122"/>
              </a:rPr>
              <a:t>公司的奔腾系列芯片及与之兼容的</a:t>
            </a:r>
            <a:r>
              <a:rPr lang="en-US" altLang="zh-CN" sz="2800" b="1" dirty="0" smtClean="0">
                <a:latin typeface="华文楷体" pitchFamily="2" charset="-122"/>
                <a:ea typeface="华文楷体" pitchFamily="2" charset="-122"/>
              </a:rPr>
              <a:t>AMD</a:t>
            </a:r>
            <a:r>
              <a:rPr lang="zh-CN" altLang="en-US" sz="2800" b="1" dirty="0" smtClean="0">
                <a:latin typeface="华文楷体" pitchFamily="2" charset="-122"/>
                <a:ea typeface="华文楷体" pitchFamily="2" charset="-122"/>
              </a:rPr>
              <a:t>的</a:t>
            </a:r>
            <a:r>
              <a:rPr lang="en-US" altLang="zh-CN" sz="2800" b="1" dirty="0" smtClean="0">
                <a:latin typeface="华文楷体" pitchFamily="2" charset="-122"/>
                <a:ea typeface="华文楷体" pitchFamily="2" charset="-122"/>
              </a:rPr>
              <a:t>K6</a:t>
            </a:r>
            <a:r>
              <a:rPr lang="zh-CN" altLang="en-US" sz="2800" b="1" dirty="0" smtClean="0">
                <a:latin typeface="华文楷体" pitchFamily="2" charset="-122"/>
                <a:ea typeface="华文楷体" pitchFamily="2" charset="-122"/>
              </a:rPr>
              <a:t>系列芯片。集成了</a:t>
            </a:r>
            <a:r>
              <a:rPr lang="en-US" altLang="zh-CN" sz="2800" b="1" dirty="0" smtClean="0">
                <a:latin typeface="华文楷体" pitchFamily="2" charset="-122"/>
                <a:ea typeface="华文楷体" pitchFamily="2" charset="-122"/>
              </a:rPr>
              <a:t>4200</a:t>
            </a:r>
            <a:r>
              <a:rPr lang="zh-CN" altLang="en-US" sz="2800" b="1" dirty="0" smtClean="0">
                <a:latin typeface="华文楷体" pitchFamily="2" charset="-122"/>
                <a:ea typeface="华文楷体" pitchFamily="2" charset="-122"/>
              </a:rPr>
              <a:t>万个晶体管。</a:t>
            </a:r>
            <a:r>
              <a:rPr lang="en-US" altLang="zh-CN" sz="2800" b="1" dirty="0" smtClean="0">
                <a:latin typeface="华文楷体" pitchFamily="2" charset="-122"/>
                <a:ea typeface="华文楷体" pitchFamily="2" charset="-122"/>
              </a:rPr>
              <a:t>2005</a:t>
            </a:r>
            <a:r>
              <a:rPr lang="zh-CN" altLang="en-US" sz="2800" b="1" dirty="0" smtClean="0">
                <a:latin typeface="华文楷体" pitchFamily="2" charset="-122"/>
                <a:ea typeface="华文楷体" pitchFamily="2" charset="-122"/>
              </a:rPr>
              <a:t>年推出双核心处理器。</a:t>
            </a:r>
            <a:endParaRPr lang="en-US" altLang="zh-CN" sz="2800" b="1" dirty="0" smtClean="0">
              <a:latin typeface="华文楷体" pitchFamily="2" charset="-122"/>
              <a:ea typeface="华文楷体" pitchFamily="2" charset="-122"/>
            </a:endParaRPr>
          </a:p>
          <a:p>
            <a:pPr marL="342900" lvl="1" indent="-342900" eaLnBrk="1" hangingPunct="1">
              <a:spcBef>
                <a:spcPts val="600"/>
              </a:spcBef>
              <a:buFont typeface="+mj-ea"/>
              <a:buAutoNum type="circleNumDbPlain" startAt="4"/>
            </a:pPr>
            <a:r>
              <a:rPr lang="zh-CN" altLang="en-US" sz="2800" b="1" dirty="0" smtClean="0">
                <a:solidFill>
                  <a:schemeClr val="accent1">
                    <a:lumMod val="75000"/>
                  </a:schemeClr>
                </a:solidFill>
                <a:latin typeface="华文楷体" pitchFamily="2" charset="-122"/>
                <a:ea typeface="华文楷体" pitchFamily="2" charset="-122"/>
              </a:rPr>
              <a:t>第</a:t>
            </a:r>
            <a:r>
              <a:rPr lang="en-US" altLang="zh-CN" sz="2800" b="1" dirty="0" smtClean="0">
                <a:solidFill>
                  <a:schemeClr val="accent1">
                    <a:lumMod val="75000"/>
                  </a:schemeClr>
                </a:solidFill>
                <a:latin typeface="华文楷体" pitchFamily="2" charset="-122"/>
                <a:ea typeface="华文楷体" pitchFamily="2" charset="-122"/>
              </a:rPr>
              <a:t>6</a:t>
            </a:r>
            <a:r>
              <a:rPr lang="zh-CN" altLang="en-US" sz="2800" b="1" dirty="0" smtClean="0">
                <a:solidFill>
                  <a:schemeClr val="accent1">
                    <a:lumMod val="75000"/>
                  </a:schemeClr>
                </a:solidFill>
                <a:latin typeface="华文楷体" pitchFamily="2" charset="-122"/>
                <a:ea typeface="华文楷体" pitchFamily="2" charset="-122"/>
              </a:rPr>
              <a:t>代（</a:t>
            </a:r>
            <a:r>
              <a:rPr lang="en-US" altLang="zh-CN" sz="2800" b="1" dirty="0" smtClean="0">
                <a:solidFill>
                  <a:schemeClr val="accent1">
                    <a:lumMod val="75000"/>
                  </a:schemeClr>
                </a:solidFill>
                <a:latin typeface="华文楷体" pitchFamily="2" charset="-122"/>
                <a:ea typeface="华文楷体" pitchFamily="2" charset="-122"/>
              </a:rPr>
              <a:t>2005</a:t>
            </a:r>
            <a:r>
              <a:rPr lang="zh-CN" altLang="en-US" sz="2800" b="1" dirty="0" smtClean="0">
                <a:solidFill>
                  <a:schemeClr val="accent1">
                    <a:lumMod val="75000"/>
                  </a:schemeClr>
                </a:solidFill>
                <a:latin typeface="华文楷体" pitchFamily="2" charset="-122"/>
                <a:ea typeface="华文楷体" pitchFamily="2" charset="-122"/>
              </a:rPr>
              <a:t>年至今）</a:t>
            </a:r>
            <a:r>
              <a:rPr lang="zh-CN" altLang="en-US" sz="2800" b="1" dirty="0" smtClean="0">
                <a:latin typeface="华文楷体" pitchFamily="2" charset="-122"/>
                <a:ea typeface="华文楷体" pitchFamily="2" charset="-122"/>
              </a:rPr>
              <a:t>，酷睿（</a:t>
            </a:r>
            <a:r>
              <a:rPr lang="en-US" altLang="zh-CN" sz="2800" b="1" dirty="0" smtClean="0">
                <a:latin typeface="华文楷体" pitchFamily="2" charset="-122"/>
                <a:ea typeface="华文楷体" pitchFamily="2" charset="-122"/>
              </a:rPr>
              <a:t>core</a:t>
            </a:r>
            <a:r>
              <a:rPr lang="zh-CN" altLang="en-US" sz="2800" b="1" dirty="0" smtClean="0">
                <a:latin typeface="华文楷体" pitchFamily="2" charset="-122"/>
                <a:ea typeface="华文楷体" pitchFamily="2" charset="-122"/>
              </a:rPr>
              <a:t>）系列微处理器时代。早期的酷睿是基于笔记本处理器的，特点是</a:t>
            </a:r>
            <a:r>
              <a:rPr lang="zh-CN" altLang="en-US" sz="2800" b="1" dirty="0" smtClean="0">
                <a:solidFill>
                  <a:schemeClr val="accent2">
                    <a:lumMod val="75000"/>
                  </a:schemeClr>
                </a:solidFill>
                <a:latin typeface="华文楷体" pitchFamily="2" charset="-122"/>
                <a:ea typeface="华文楷体" pitchFamily="2" charset="-122"/>
              </a:rPr>
              <a:t>低功耗</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2006</a:t>
            </a:r>
            <a:r>
              <a:rPr lang="zh-CN" altLang="en-US" sz="2800" b="1" dirty="0" smtClean="0">
                <a:latin typeface="华文楷体" pitchFamily="2" charset="-122"/>
                <a:ea typeface="华文楷体" pitchFamily="2" charset="-122"/>
              </a:rPr>
              <a:t>年推出基于</a:t>
            </a:r>
            <a:r>
              <a:rPr lang="en-US" altLang="zh-CN" sz="2800" b="1" dirty="0" smtClean="0">
                <a:latin typeface="华文楷体" pitchFamily="2" charset="-122"/>
                <a:ea typeface="华文楷体" pitchFamily="2" charset="-122"/>
              </a:rPr>
              <a:t>Core</a:t>
            </a:r>
            <a:r>
              <a:rPr lang="zh-CN" altLang="en-US" sz="2800" b="1" dirty="0" smtClean="0">
                <a:latin typeface="华文楷体" pitchFamily="2" charset="-122"/>
                <a:ea typeface="华文楷体" pitchFamily="2" charset="-122"/>
              </a:rPr>
              <a:t>微架构的酷睿</a:t>
            </a:r>
            <a:r>
              <a:rPr lang="en-US" altLang="zh-CN" sz="2800" b="1" dirty="0" smtClean="0">
                <a:latin typeface="华文楷体" pitchFamily="2" charset="-122"/>
                <a:ea typeface="华文楷体" pitchFamily="2" charset="-122"/>
              </a:rPr>
              <a:t>2</a:t>
            </a:r>
            <a:r>
              <a:rPr lang="zh-CN" altLang="en-US" sz="2800" b="1" dirty="0" smtClean="0">
                <a:latin typeface="华文楷体" pitchFamily="2" charset="-122"/>
                <a:ea typeface="华文楷体" pitchFamily="2" charset="-122"/>
              </a:rPr>
              <a:t>，是一个跨平台的架构体系；</a:t>
            </a:r>
            <a:r>
              <a:rPr lang="en-US" altLang="zh-CN" sz="2800" b="1" dirty="0" smtClean="0">
                <a:latin typeface="华文楷体" pitchFamily="2" charset="-122"/>
                <a:ea typeface="华文楷体" pitchFamily="2" charset="-122"/>
              </a:rPr>
              <a:t>2010</a:t>
            </a:r>
            <a:r>
              <a:rPr lang="zh-CN" altLang="en-US" sz="2800" b="1" dirty="0" smtClean="0">
                <a:latin typeface="华文楷体" pitchFamily="2" charset="-122"/>
                <a:ea typeface="华文楷体" pitchFamily="2" charset="-122"/>
              </a:rPr>
              <a:t>年发布第</a:t>
            </a:r>
            <a:r>
              <a:rPr lang="en-US" altLang="zh-CN" sz="2800" b="1" dirty="0" smtClean="0">
                <a:latin typeface="华文楷体" pitchFamily="2" charset="-122"/>
                <a:ea typeface="华文楷体" pitchFamily="2" charset="-122"/>
              </a:rPr>
              <a:t>2</a:t>
            </a:r>
            <a:r>
              <a:rPr lang="zh-CN" altLang="en-US" sz="2800" b="1" dirty="0" smtClean="0">
                <a:latin typeface="华文楷体" pitchFamily="2" charset="-122"/>
                <a:ea typeface="华文楷体" pitchFamily="2" charset="-122"/>
              </a:rPr>
              <a:t>代酷睿</a:t>
            </a:r>
            <a:r>
              <a:rPr lang="en-US" altLang="zh-CN" sz="2800" b="1" dirty="0" err="1" smtClean="0">
                <a:latin typeface="华文楷体" pitchFamily="2" charset="-122"/>
                <a:ea typeface="华文楷体" pitchFamily="2" charset="-122"/>
              </a:rPr>
              <a:t>i</a:t>
            </a:r>
            <a:r>
              <a:rPr lang="zh-CN" altLang="en-US" sz="2800" b="1" dirty="0" smtClean="0">
                <a:latin typeface="华文楷体" pitchFamily="2" charset="-122"/>
                <a:ea typeface="华文楷体" pitchFamily="2" charset="-122"/>
              </a:rPr>
              <a:t>系列（</a:t>
            </a:r>
            <a:r>
              <a:rPr lang="en-US" altLang="zh-CN" sz="2800" b="1" dirty="0" smtClean="0">
                <a:latin typeface="华文楷体" pitchFamily="2" charset="-122"/>
                <a:ea typeface="华文楷体" pitchFamily="2" charset="-122"/>
              </a:rPr>
              <a:t>i3/i5/i7</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2011</a:t>
            </a:r>
            <a:r>
              <a:rPr lang="zh-CN" altLang="en-US" sz="2800" b="1" dirty="0" smtClean="0">
                <a:latin typeface="华文楷体" pitchFamily="2" charset="-122"/>
                <a:ea typeface="华文楷体" pitchFamily="2" charset="-122"/>
              </a:rPr>
              <a:t>年将显卡与</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封装在同一块基板上，使视频处理时间比原来至少提升</a:t>
            </a:r>
            <a:r>
              <a:rPr lang="en-US" altLang="zh-CN" sz="2800" b="1" dirty="0" smtClean="0">
                <a:latin typeface="华文楷体" pitchFamily="2" charset="-122"/>
                <a:ea typeface="华文楷体" pitchFamily="2" charset="-122"/>
              </a:rPr>
              <a:t>30%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764704"/>
            <a:ext cx="8640960" cy="5693866"/>
          </a:xfrm>
          <a:prstGeom prst="rect">
            <a:avLst/>
          </a:prstGeom>
          <a:noFill/>
        </p:spPr>
        <p:txBody>
          <a:bodyPr wrap="square" rtlCol="0">
            <a:spAutoFit/>
          </a:bodyPr>
          <a:lstStyle/>
          <a:p>
            <a:pPr marL="342900" indent="-342900" eaLnBrk="1" hangingPunct="1"/>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、协处理器</a:t>
            </a:r>
            <a:endParaRPr lang="en-US" altLang="zh-CN" sz="2800" b="1" dirty="0" smtClean="0">
              <a:solidFill>
                <a:srgbClr val="0000FF"/>
              </a:solidFill>
              <a:latin typeface="华文楷体" pitchFamily="2" charset="-122"/>
              <a:ea typeface="华文楷体" pitchFamily="2" charset="-122"/>
            </a:endParaRPr>
          </a:p>
          <a:p>
            <a:pPr marL="363538" indent="-363538" eaLnBrk="1" hangingPunct="1">
              <a:buClr>
                <a:srgbClr val="0000FF"/>
              </a:buClr>
              <a:buFont typeface="Wingdings" pitchFamily="2" charset="2"/>
              <a:buChar char="Ø"/>
            </a:pPr>
            <a:r>
              <a:rPr lang="zh-CN" altLang="en-US" sz="2800" b="1" dirty="0" smtClean="0">
                <a:latin typeface="华文楷体" pitchFamily="2" charset="-122"/>
                <a:ea typeface="华文楷体" pitchFamily="2" charset="-122"/>
              </a:rPr>
              <a:t>协处理器</a:t>
            </a:r>
            <a:r>
              <a:rPr lang="zh-CN" altLang="en-US" sz="2800" b="1" dirty="0">
                <a:latin typeface="华文楷体" pitchFamily="2" charset="-122"/>
                <a:ea typeface="华文楷体" pitchFamily="2" charset="-122"/>
              </a:rPr>
              <a:t>（</a:t>
            </a:r>
            <a:r>
              <a:rPr lang="en-US" sz="2800" b="1" dirty="0">
                <a:latin typeface="华文楷体" pitchFamily="2" charset="-122"/>
                <a:ea typeface="华文楷体" pitchFamily="2" charset="-122"/>
              </a:rPr>
              <a:t>coprocessor</a:t>
            </a:r>
            <a:r>
              <a:rPr lang="zh-CN" altLang="en-US" sz="2800" b="1" dirty="0">
                <a:latin typeface="华文楷体" pitchFamily="2" charset="-122"/>
                <a:ea typeface="华文楷体" pitchFamily="2" charset="-122"/>
              </a:rPr>
              <a:t>）也是一种芯片，但是它的功能是辅助处理器完成特殊任务，用于减轻系统微处理器的负担</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63538" indent="-363538" eaLnBrk="1" hangingPunct="1">
              <a:buClr>
                <a:srgbClr val="0000FF"/>
              </a:buClr>
              <a:buFont typeface="Wingdings" pitchFamily="2" charset="2"/>
              <a:buChar char="Ø"/>
            </a:pPr>
            <a:r>
              <a:rPr lang="zh-CN" altLang="en-US" sz="2800" b="1" dirty="0" smtClean="0">
                <a:latin typeface="华文楷体" pitchFamily="2" charset="-122"/>
                <a:ea typeface="华文楷体" pitchFamily="2" charset="-122"/>
              </a:rPr>
              <a:t>数学</a:t>
            </a:r>
            <a:r>
              <a:rPr lang="zh-CN" altLang="en-US" sz="2800" b="1" dirty="0">
                <a:latin typeface="华文楷体" pitchFamily="2" charset="-122"/>
                <a:ea typeface="华文楷体" pitchFamily="2" charset="-122"/>
              </a:rPr>
              <a:t>协处理器可以控制数字处理，图形协处理器可以处理视频绘制</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63538" indent="-363538" eaLnBrk="1" hangingPunct="1">
              <a:buClr>
                <a:srgbClr val="0000FF"/>
              </a:buClr>
              <a:buFont typeface="Wingdings" pitchFamily="2" charset="2"/>
              <a:buChar char="Ø"/>
            </a:pPr>
            <a:r>
              <a:rPr lang="zh-CN" altLang="en-US" sz="2800" b="1" dirty="0" smtClean="0">
                <a:latin typeface="华文楷体" pitchFamily="2" charset="-122"/>
                <a:ea typeface="华文楷体" pitchFamily="2" charset="-122"/>
              </a:rPr>
              <a:t>著名</a:t>
            </a:r>
            <a:r>
              <a:rPr lang="zh-CN" altLang="en-US" sz="2800" b="1" dirty="0">
                <a:latin typeface="华文楷体" pitchFamily="2" charset="-122"/>
                <a:ea typeface="华文楷体" pitchFamily="2" charset="-122"/>
              </a:rPr>
              <a:t>的</a:t>
            </a:r>
            <a:r>
              <a:rPr lang="en-US" sz="2800" b="1" dirty="0" smtClean="0">
                <a:latin typeface="华文楷体" pitchFamily="2" charset="-122"/>
                <a:ea typeface="华文楷体" pitchFamily="2" charset="-122"/>
              </a:rPr>
              <a:t>GPU</a:t>
            </a:r>
            <a:r>
              <a:rPr lang="zh-CN" altLang="en-US" sz="2800" b="1" dirty="0" smtClean="0">
                <a:latin typeface="华文楷体" pitchFamily="2" charset="-122"/>
                <a:ea typeface="华文楷体" pitchFamily="2" charset="-122"/>
              </a:rPr>
              <a:t>（图形处理器）</a:t>
            </a:r>
            <a:r>
              <a:rPr lang="zh-CN" altLang="en-US" sz="2800" b="1" dirty="0" smtClean="0">
                <a:latin typeface="华文楷体" pitchFamily="2" charset="-122"/>
                <a:ea typeface="华文楷体" pitchFamily="2" charset="-122"/>
              </a:rPr>
              <a:t>实际上</a:t>
            </a:r>
            <a:r>
              <a:rPr lang="zh-CN" altLang="en-US" sz="2800" b="1" dirty="0">
                <a:latin typeface="华文楷体" pitchFamily="2" charset="-122"/>
                <a:ea typeface="华文楷体" pitchFamily="2" charset="-122"/>
              </a:rPr>
              <a:t>也</a:t>
            </a:r>
            <a:r>
              <a:rPr lang="zh-CN" altLang="en-US" sz="2800" b="1" dirty="0" smtClean="0">
                <a:latin typeface="华文楷体" pitchFamily="2" charset="-122"/>
                <a:ea typeface="华文楷体" pitchFamily="2" charset="-122"/>
              </a:rPr>
              <a:t>是</a:t>
            </a:r>
            <a:r>
              <a:rPr lang="zh-CN" altLang="en-US" sz="2800" b="1" dirty="0">
                <a:latin typeface="华文楷体" pitchFamily="2" charset="-122"/>
                <a:ea typeface="华文楷体" pitchFamily="2" charset="-122"/>
              </a:rPr>
              <a:t>一种协处理器</a:t>
            </a:r>
            <a:r>
              <a:rPr lang="zh-CN" altLang="en-US" sz="2800" b="1" dirty="0" smtClean="0">
                <a:latin typeface="华文楷体" pitchFamily="2" charset="-122"/>
                <a:ea typeface="华文楷体" pitchFamily="2" charset="-122"/>
              </a:rPr>
              <a:t>，它是</a:t>
            </a:r>
            <a:r>
              <a:rPr lang="en-US" altLang="zh-CN" sz="2800" b="1" dirty="0" smtClean="0">
                <a:latin typeface="华文楷体" pitchFamily="2" charset="-122"/>
                <a:ea typeface="华文楷体" pitchFamily="2" charset="-122"/>
              </a:rPr>
              <a:t>3D</a:t>
            </a:r>
            <a:r>
              <a:rPr lang="zh-CN" altLang="en-US" sz="2800" b="1" dirty="0" smtClean="0">
                <a:latin typeface="华文楷体" pitchFamily="2" charset="-122"/>
                <a:ea typeface="华文楷体" pitchFamily="2" charset="-122"/>
              </a:rPr>
              <a:t>显卡的大脑，它</a:t>
            </a:r>
            <a:r>
              <a:rPr lang="zh-CN" altLang="en-US" sz="2800" b="1" dirty="0">
                <a:latin typeface="华文楷体" pitchFamily="2" charset="-122"/>
                <a:ea typeface="华文楷体" pitchFamily="2" charset="-122"/>
              </a:rPr>
              <a:t>拥有很强的理论运算性能，其优势是可以做大量的数学</a:t>
            </a:r>
            <a:r>
              <a:rPr lang="zh-CN" altLang="en-US" sz="2800" b="1" dirty="0" smtClean="0">
                <a:latin typeface="华文楷体" pitchFamily="2" charset="-122"/>
                <a:ea typeface="华文楷体" pitchFamily="2" charset="-122"/>
              </a:rPr>
              <a:t>运算，进行</a:t>
            </a:r>
            <a:r>
              <a:rPr lang="en-US" altLang="zh-CN" sz="2800" b="1" dirty="0" smtClean="0">
                <a:latin typeface="华文楷体" pitchFamily="2" charset="-122"/>
                <a:ea typeface="华文楷体" pitchFamily="2" charset="-122"/>
              </a:rPr>
              <a:t>3D</a:t>
            </a:r>
            <a:r>
              <a:rPr lang="zh-CN" altLang="en-US" sz="2800" b="1" dirty="0" smtClean="0">
                <a:latin typeface="华文楷体" pitchFamily="2" charset="-122"/>
                <a:ea typeface="华文楷体" pitchFamily="2" charset="-122"/>
              </a:rPr>
              <a:t>图形处理，实现硬件加速。</a:t>
            </a:r>
            <a:endParaRPr lang="en-US" altLang="zh-CN" sz="2800" b="1" dirty="0" smtClean="0">
              <a:latin typeface="华文楷体" pitchFamily="2" charset="-122"/>
              <a:ea typeface="华文楷体" pitchFamily="2" charset="-122"/>
            </a:endParaRPr>
          </a:p>
          <a:p>
            <a:pPr marL="363538" indent="-363538" eaLnBrk="1" hangingPunct="1">
              <a:buClr>
                <a:srgbClr val="0000FF"/>
              </a:buClr>
              <a:buFont typeface="Wingdings" pitchFamily="2" charset="2"/>
              <a:buChar char="Ø"/>
            </a:pPr>
            <a:r>
              <a:rPr lang="zh-CN" altLang="en-US" sz="2800" b="1" dirty="0" smtClean="0">
                <a:latin typeface="华文楷体" pitchFamily="2" charset="-122"/>
                <a:ea typeface="华文楷体" pitchFamily="2" charset="-122"/>
              </a:rPr>
              <a:t>还有</a:t>
            </a:r>
            <a:r>
              <a:rPr lang="en-US" sz="2800" b="1" dirty="0">
                <a:latin typeface="华文楷体" pitchFamily="2" charset="-122"/>
                <a:ea typeface="华文楷体" pitchFamily="2" charset="-122"/>
              </a:rPr>
              <a:t>iPhone5S</a:t>
            </a:r>
            <a:r>
              <a:rPr lang="zh-CN" altLang="en-US" sz="2800" b="1" dirty="0">
                <a:latin typeface="华文楷体" pitchFamily="2" charset="-122"/>
                <a:ea typeface="华文楷体" pitchFamily="2" charset="-122"/>
              </a:rPr>
              <a:t>的</a:t>
            </a:r>
            <a:r>
              <a:rPr lang="en-US" sz="2800" b="1" dirty="0">
                <a:latin typeface="华文楷体" pitchFamily="2" charset="-122"/>
                <a:ea typeface="华文楷体" pitchFamily="2" charset="-122"/>
              </a:rPr>
              <a:t>M7</a:t>
            </a:r>
            <a:r>
              <a:rPr lang="zh-CN" altLang="en-US" sz="2800" b="1" dirty="0">
                <a:latin typeface="华文楷体" pitchFamily="2" charset="-122"/>
                <a:ea typeface="华文楷体" pitchFamily="2" charset="-122"/>
              </a:rPr>
              <a:t>协处理器，它是</a:t>
            </a:r>
            <a:r>
              <a:rPr lang="en-US" sz="2800" b="1" dirty="0">
                <a:latin typeface="华文楷体" pitchFamily="2" charset="-122"/>
                <a:ea typeface="华文楷体" pitchFamily="2" charset="-122"/>
              </a:rPr>
              <a:t> A7 </a:t>
            </a:r>
            <a:r>
              <a:rPr lang="zh-CN" altLang="en-US" sz="2800" b="1" dirty="0">
                <a:latin typeface="华文楷体" pitchFamily="2" charset="-122"/>
                <a:ea typeface="华文楷体" pitchFamily="2" charset="-122"/>
              </a:rPr>
              <a:t>芯片的得力助手，专为测量来自加速感应器、陀螺仪和指南针的运动数据而</a:t>
            </a:r>
            <a:r>
              <a:rPr lang="zh-CN" altLang="en-US" sz="2800" b="1" dirty="0" smtClean="0">
                <a:latin typeface="华文楷体" pitchFamily="2" charset="-122"/>
                <a:ea typeface="华文楷体" pitchFamily="2" charset="-122"/>
              </a:rPr>
              <a:t>设计。</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16744" name="Text Box 8"/>
          <p:cNvSpPr txBox="1">
            <a:spLocks noChangeArrowheads="1"/>
          </p:cNvSpPr>
          <p:nvPr/>
        </p:nvSpPr>
        <p:spPr bwMode="auto">
          <a:xfrm>
            <a:off x="107504" y="714356"/>
            <a:ext cx="7215238" cy="584775"/>
          </a:xfrm>
          <a:prstGeom prst="rect">
            <a:avLst/>
          </a:prstGeom>
          <a:noFill/>
          <a:ln w="9525" algn="ctr">
            <a:noFill/>
            <a:miter lim="800000"/>
            <a:headEnd/>
            <a:tailEnd/>
          </a:ln>
        </p:spPr>
        <p:txBody>
          <a:bodyPr wrap="square">
            <a:spAutoFit/>
          </a:bodyPr>
          <a:lstStyle/>
          <a:p>
            <a:pPr marL="609600" lvl="2"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3.4.3 </a:t>
            </a:r>
            <a:r>
              <a:rPr lang="zh-CN" altLang="en-US" b="1" dirty="0" smtClean="0">
                <a:solidFill>
                  <a:schemeClr val="accent2">
                    <a:lumMod val="75000"/>
                  </a:schemeClr>
                </a:solidFill>
                <a:latin typeface="华文楷体" pitchFamily="2" charset="-122"/>
                <a:ea typeface="华文楷体" pitchFamily="2" charset="-122"/>
              </a:rPr>
              <a:t>以</a:t>
            </a:r>
            <a:r>
              <a:rPr lang="zh-CN" altLang="en-US" b="1" dirty="0">
                <a:solidFill>
                  <a:schemeClr val="accent2">
                    <a:lumMod val="75000"/>
                  </a:schemeClr>
                </a:solidFill>
                <a:latin typeface="华文楷体" pitchFamily="2" charset="-122"/>
                <a:ea typeface="华文楷体" pitchFamily="2" charset="-122"/>
              </a:rPr>
              <a:t>总线为数据通道的微机体系结构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1428736"/>
            <a:ext cx="8712968" cy="5278368"/>
          </a:xfrm>
          <a:prstGeom prst="rect">
            <a:avLst/>
          </a:prstGeom>
          <a:noFill/>
        </p:spPr>
        <p:txBody>
          <a:bodyPr wrap="square" rtlCol="0">
            <a:spAutoFit/>
          </a:bodyPr>
          <a:lstStyle/>
          <a:p>
            <a:pPr eaLnBrk="1" hangingPunct="1"/>
            <a:r>
              <a:rPr lang="en-US" altLang="zh-CN" b="1" dirty="0" smtClean="0">
                <a:solidFill>
                  <a:srgbClr val="0000FF"/>
                </a:solidFill>
                <a:latin typeface="华文楷体" pitchFamily="2" charset="-122"/>
                <a:ea typeface="华文楷体" pitchFamily="2" charset="-122"/>
              </a:rPr>
              <a:t>1</a:t>
            </a:r>
            <a:r>
              <a:rPr lang="zh-CN" altLang="en-US" b="1" dirty="0" smtClean="0">
                <a:solidFill>
                  <a:srgbClr val="0000FF"/>
                </a:solidFill>
                <a:latin typeface="华文楷体" pitchFamily="2" charset="-122"/>
                <a:ea typeface="华文楷体" pitchFamily="2" charset="-122"/>
              </a:rPr>
              <a:t>、 总线结构</a:t>
            </a:r>
            <a:endParaRPr lang="en-US" altLang="zh-CN" b="1" dirty="0" smtClean="0">
              <a:solidFill>
                <a:srgbClr val="0000FF"/>
              </a:solidFill>
              <a:latin typeface="华文楷体" pitchFamily="2" charset="-122"/>
              <a:ea typeface="华文楷体" pitchFamily="2" charset="-122"/>
            </a:endParaRPr>
          </a:p>
          <a:p>
            <a:pPr marL="0" lvl="1" indent="457200" eaLnBrk="1" hangingPunct="1">
              <a:spcBef>
                <a:spcPts val="600"/>
              </a:spcBef>
              <a:spcAft>
                <a:spcPts val="600"/>
              </a:spcAft>
            </a:pPr>
            <a:r>
              <a:rPr lang="zh-CN" altLang="en-US" sz="2800" b="1" dirty="0" smtClean="0">
                <a:latin typeface="华文楷体" pitchFamily="2" charset="-122"/>
                <a:ea typeface="华文楷体" pitchFamily="2" charset="-122"/>
              </a:rPr>
              <a:t>为了</a:t>
            </a:r>
            <a:r>
              <a:rPr lang="zh-CN" altLang="en-US" sz="2800" b="1" dirty="0">
                <a:latin typeface="华文楷体" pitchFamily="2" charset="-122"/>
                <a:ea typeface="华文楷体" pitchFamily="2" charset="-122"/>
              </a:rPr>
              <a:t>简化硬件电路设计、简化系统结构，常用一组线路，配置以适当的接口电路，与各部件和外围设备连接，这组共用的连接线路被称为总线</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indent="457200" eaLnBrk="1" hangingPunct="1">
              <a:spcBef>
                <a:spcPts val="600"/>
              </a:spcBef>
              <a:spcAft>
                <a:spcPts val="600"/>
              </a:spcAft>
            </a:pPr>
            <a:r>
              <a:rPr lang="en-US" sz="2800" b="1" dirty="0" smtClean="0">
                <a:latin typeface="华文楷体" pitchFamily="2" charset="-122"/>
                <a:ea typeface="华文楷体" pitchFamily="2" charset="-122"/>
              </a:rPr>
              <a:t>CPU</a:t>
            </a:r>
            <a:r>
              <a:rPr lang="zh-CN" altLang="en-US" sz="2800" b="1" dirty="0">
                <a:latin typeface="华文楷体" pitchFamily="2" charset="-122"/>
                <a:ea typeface="华文楷体" pitchFamily="2" charset="-122"/>
              </a:rPr>
              <a:t>与主存之间是</a:t>
            </a:r>
            <a:r>
              <a:rPr lang="zh-CN" altLang="en-US" sz="2800" b="1" dirty="0" smtClean="0">
                <a:latin typeface="华文楷体" pitchFamily="2" charset="-122"/>
                <a:ea typeface="华文楷体" pitchFamily="2" charset="-122"/>
              </a:rPr>
              <a:t>通过总线传递</a:t>
            </a:r>
            <a:r>
              <a:rPr lang="zh-CN" altLang="en-US" sz="2800" b="1" dirty="0">
                <a:latin typeface="华文楷体" pitchFamily="2" charset="-122"/>
                <a:ea typeface="华文楷体" pitchFamily="2" charset="-122"/>
              </a:rPr>
              <a:t>信息，外部设备所对应的各接口电路也是挂</a:t>
            </a:r>
            <a:r>
              <a:rPr lang="zh-CN" altLang="en-US" sz="2800" b="1" dirty="0" smtClean="0">
                <a:latin typeface="华文楷体" pitchFamily="2" charset="-122"/>
                <a:ea typeface="华文楷体" pitchFamily="2" charset="-122"/>
              </a:rPr>
              <a:t>在总线上，总线与</a:t>
            </a:r>
            <a:r>
              <a:rPr lang="zh-CN" altLang="en-US" sz="2800" b="1" dirty="0">
                <a:latin typeface="华文楷体" pitchFamily="2" charset="-122"/>
                <a:ea typeface="华文楷体" pitchFamily="2" charset="-122"/>
              </a:rPr>
              <a:t>微机的系统结构、系统扩展密切相关</a:t>
            </a:r>
            <a:r>
              <a:rPr lang="zh-CN" altLang="en-US" sz="2800" b="1" dirty="0" smtClean="0">
                <a:latin typeface="华文楷体" pitchFamily="2" charset="-122"/>
                <a:ea typeface="华文楷体" pitchFamily="2" charset="-122"/>
              </a:rPr>
              <a:t>，形成</a:t>
            </a:r>
            <a:r>
              <a:rPr lang="zh-CN" altLang="en-US" sz="2800" b="1" dirty="0">
                <a:latin typeface="华文楷体" pitchFamily="2" charset="-122"/>
                <a:ea typeface="华文楷体" pitchFamily="2" charset="-122"/>
              </a:rPr>
              <a:t>了以总线为数据通道的微机体系结构</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indent="457200" eaLnBrk="1" hangingPunct="1">
              <a:spcBef>
                <a:spcPts val="600"/>
              </a:spcBef>
              <a:spcAft>
                <a:spcPts val="600"/>
              </a:spcAft>
            </a:pPr>
            <a:r>
              <a:rPr lang="zh-CN" altLang="en-US" sz="2800" b="1" dirty="0" smtClean="0">
                <a:latin typeface="华文楷体" pitchFamily="2" charset="-122"/>
                <a:ea typeface="华文楷体" pitchFamily="2" charset="-122"/>
              </a:rPr>
              <a:t>总线</a:t>
            </a:r>
            <a:r>
              <a:rPr lang="zh-CN" altLang="en-US" sz="2800" b="1" dirty="0" smtClean="0">
                <a:latin typeface="华文楷体" pitchFamily="2" charset="-122"/>
                <a:ea typeface="华文楷体" pitchFamily="2" charset="-122"/>
              </a:rPr>
              <a:t>是计算机系统的神经中枢。采用总线结构便于部件和设备的扩充或更换，尤其是统一的总线标准易于实现不同设备的互连</a:t>
            </a:r>
            <a:r>
              <a:rPr lang="zh-CN" altLang="en-US" sz="2800" b="1" dirty="0" smtClean="0">
                <a:latin typeface="华文楷体" pitchFamily="2" charset="-122"/>
                <a:ea typeface="华文楷体" pitchFamily="2" charset="-122"/>
              </a:rPr>
              <a:t>。</a:t>
            </a:r>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179512" y="692696"/>
            <a:ext cx="8712968" cy="6032421"/>
          </a:xfrm>
          <a:prstGeom prst="rect">
            <a:avLst/>
          </a:prstGeom>
          <a:noFill/>
        </p:spPr>
        <p:txBody>
          <a:bodyPr wrap="square" rtlCol="0">
            <a:spAutoFit/>
          </a:bodyPr>
          <a:lstStyle/>
          <a:p>
            <a:pPr eaLnBrk="1" hangingPunct="1"/>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、总线的类型</a:t>
            </a:r>
            <a:endParaRPr lang="en-US" altLang="zh-CN" sz="2800" b="1" dirty="0" smtClean="0">
              <a:solidFill>
                <a:srgbClr val="0000FF"/>
              </a:solidFill>
              <a:latin typeface="华文楷体" pitchFamily="2" charset="-122"/>
              <a:ea typeface="华文楷体" pitchFamily="2" charset="-122"/>
            </a:endParaRPr>
          </a:p>
          <a:p>
            <a:pPr marL="0" lvl="1" eaLnBrk="1" hangingPunct="1">
              <a:spcBef>
                <a:spcPts val="600"/>
              </a:spcBef>
            </a:pPr>
            <a:r>
              <a:rPr lang="zh-CN" altLang="en-US" sz="2800" b="1" dirty="0">
                <a:solidFill>
                  <a:schemeClr val="accent1">
                    <a:lumMod val="75000"/>
                  </a:schemeClr>
                </a:solidFill>
                <a:latin typeface="华文楷体" pitchFamily="2" charset="-122"/>
                <a:ea typeface="华文楷体" pitchFamily="2" charset="-122"/>
              </a:rPr>
              <a:t>内部</a:t>
            </a:r>
            <a:r>
              <a:rPr lang="zh-CN" altLang="en-US" sz="2800" b="1" dirty="0" smtClean="0">
                <a:solidFill>
                  <a:schemeClr val="accent1">
                    <a:lumMod val="75000"/>
                  </a:schemeClr>
                </a:solidFill>
                <a:latin typeface="华文楷体" pitchFamily="2" charset="-122"/>
                <a:ea typeface="华文楷体" pitchFamily="2" charset="-122"/>
              </a:rPr>
              <a:t>总线：</a:t>
            </a:r>
            <a:r>
              <a:rPr lang="zh-CN" altLang="en-US" sz="2800" b="1" dirty="0">
                <a:latin typeface="华文楷体" pitchFamily="2" charset="-122"/>
                <a:ea typeface="华文楷体" pitchFamily="2" charset="-122"/>
              </a:rPr>
              <a:t>内部总线是在</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集成电路芯片内部的总线，是</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与内部各组件之间互联，所以也叫</a:t>
            </a:r>
            <a:r>
              <a:rPr lang="zh-CN" altLang="en-US" sz="2800" b="1" dirty="0" smtClean="0">
                <a:latin typeface="华文楷体" pitchFamily="2" charset="-122"/>
                <a:ea typeface="华文楷体" pitchFamily="2" charset="-122"/>
              </a:rPr>
              <a:t>片内总线。</a:t>
            </a:r>
            <a:endParaRPr lang="en-US" altLang="zh-CN" sz="2800" b="1" dirty="0" smtClean="0">
              <a:latin typeface="华文楷体" pitchFamily="2" charset="-122"/>
              <a:ea typeface="华文楷体" pitchFamily="2" charset="-122"/>
            </a:endParaRPr>
          </a:p>
          <a:p>
            <a:pPr marL="0" lvl="1" eaLnBrk="1" hangingPunct="1">
              <a:spcBef>
                <a:spcPts val="600"/>
              </a:spcBef>
            </a:pPr>
            <a:r>
              <a:rPr lang="zh-CN" altLang="en-US" sz="2800" b="1" dirty="0" smtClean="0">
                <a:solidFill>
                  <a:schemeClr val="accent1">
                    <a:lumMod val="75000"/>
                  </a:schemeClr>
                </a:solidFill>
                <a:latin typeface="华文楷体" pitchFamily="2" charset="-122"/>
                <a:ea typeface="华文楷体" pitchFamily="2" charset="-122"/>
              </a:rPr>
              <a:t>系统总线：</a:t>
            </a:r>
            <a:r>
              <a:rPr lang="zh-CN" altLang="en-US" sz="2800" b="1" dirty="0">
                <a:latin typeface="华文楷体" pitchFamily="2" charset="-122"/>
                <a:ea typeface="华文楷体" pitchFamily="2" charset="-122"/>
              </a:rPr>
              <a:t>主要提供了</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与计算机系统各部分之间的信息通路，所以称为系统总线，它决定</a:t>
            </a:r>
            <a:r>
              <a:rPr lang="zh-CN" altLang="en-US" sz="2800" b="1" dirty="0" smtClean="0">
                <a:latin typeface="华文楷体" pitchFamily="2" charset="-122"/>
                <a:ea typeface="华文楷体" pitchFamily="2" charset="-122"/>
              </a:rPr>
              <a:t>了</a:t>
            </a:r>
            <a:r>
              <a:rPr lang="en-US" sz="2800" b="1" dirty="0" smtClean="0">
                <a:latin typeface="华文楷体" pitchFamily="2" charset="-122"/>
                <a:ea typeface="华文楷体" pitchFamily="2" charset="-122"/>
              </a:rPr>
              <a:t>CPU</a:t>
            </a:r>
            <a:r>
              <a:rPr lang="zh-CN" altLang="en-US" sz="2800" b="1" dirty="0">
                <a:latin typeface="华文楷体" pitchFamily="2" charset="-122"/>
                <a:ea typeface="华文楷体" pitchFamily="2" charset="-122"/>
              </a:rPr>
              <a:t>与主存、内部与外部的联络方式</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lvl="1" eaLnBrk="1" hangingPunct="1"/>
            <a:endParaRPr lang="en-US" altLang="zh-CN" sz="2800" b="1" dirty="0">
              <a:latin typeface="华文楷体" pitchFamily="2" charset="-122"/>
              <a:ea typeface="华文楷体" pitchFamily="2" charset="-122"/>
            </a:endParaRPr>
          </a:p>
          <a:p>
            <a:pPr lvl="1" eaLnBrk="1" hangingPunct="1"/>
            <a:endParaRPr lang="en-US" altLang="zh-CN" sz="2800" b="1" dirty="0" smtClean="0">
              <a:latin typeface="华文楷体" pitchFamily="2" charset="-122"/>
              <a:ea typeface="华文楷体" pitchFamily="2" charset="-122"/>
            </a:endParaRPr>
          </a:p>
          <a:p>
            <a:pPr lvl="1" eaLnBrk="1" hangingPunct="1"/>
            <a:endParaRPr lang="en-US" altLang="zh-CN" sz="2400" b="1" dirty="0">
              <a:latin typeface="华文楷体" pitchFamily="2" charset="-122"/>
              <a:ea typeface="华文楷体" pitchFamily="2" charset="-122"/>
            </a:endParaRPr>
          </a:p>
          <a:p>
            <a:pPr lvl="1" eaLnBrk="1" hangingPunct="1"/>
            <a:endParaRPr lang="en-US" altLang="zh-CN" sz="2400" b="1" dirty="0" smtClean="0">
              <a:latin typeface="华文楷体" pitchFamily="2" charset="-122"/>
              <a:ea typeface="华文楷体" pitchFamily="2" charset="-122"/>
            </a:endParaRPr>
          </a:p>
          <a:p>
            <a:pPr lvl="1" eaLnBrk="1" hangingPunct="1"/>
            <a:endParaRPr lang="en-US" altLang="zh-CN" sz="2400" b="1" dirty="0">
              <a:latin typeface="华文楷体" pitchFamily="2" charset="-122"/>
              <a:ea typeface="华文楷体" pitchFamily="2" charset="-122"/>
            </a:endParaRPr>
          </a:p>
          <a:p>
            <a:pPr lvl="1" eaLnBrk="1" hangingPunct="1"/>
            <a:endParaRPr lang="en-US" altLang="zh-CN" sz="2400" b="1" dirty="0" smtClean="0">
              <a:latin typeface="华文楷体" pitchFamily="2" charset="-122"/>
              <a:ea typeface="华文楷体" pitchFamily="2" charset="-122"/>
            </a:endParaRPr>
          </a:p>
          <a:p>
            <a:pPr marL="0" lvl="1" eaLnBrk="1" hangingPunct="1"/>
            <a:r>
              <a:rPr lang="zh-CN" altLang="en-US" sz="2800" b="1" dirty="0" smtClean="0">
                <a:solidFill>
                  <a:schemeClr val="accent1">
                    <a:lumMod val="75000"/>
                  </a:schemeClr>
                </a:solidFill>
                <a:latin typeface="华文楷体" pitchFamily="2" charset="-122"/>
                <a:ea typeface="华文楷体" pitchFamily="2" charset="-122"/>
              </a:rPr>
              <a:t>外部总线：</a:t>
            </a:r>
            <a:r>
              <a:rPr lang="zh-CN" altLang="en-US" sz="2800" b="1" dirty="0">
                <a:latin typeface="华文楷体" pitchFamily="2" charset="-122"/>
                <a:ea typeface="华文楷体" pitchFamily="2" charset="-122"/>
              </a:rPr>
              <a:t>是微机与外部设备之间的总线</a:t>
            </a:r>
            <a:r>
              <a:rPr lang="zh-CN" altLang="en-US" sz="2800" b="1" dirty="0" smtClean="0">
                <a:latin typeface="华文楷体" pitchFamily="2" charset="-122"/>
                <a:ea typeface="华文楷体" pitchFamily="2" charset="-122"/>
              </a:rPr>
              <a:t>，提供了计算机系统的功能扩展，也</a:t>
            </a:r>
            <a:r>
              <a:rPr lang="zh-CN" altLang="en-US" sz="2800" b="1" dirty="0">
                <a:latin typeface="华文楷体" pitchFamily="2" charset="-122"/>
                <a:ea typeface="华文楷体" pitchFamily="2" charset="-122"/>
              </a:rPr>
              <a:t>称为扩展总线</a:t>
            </a:r>
            <a:r>
              <a:rPr lang="zh-CN" altLang="en-US" sz="2800" b="1" dirty="0" smtClean="0">
                <a:latin typeface="华文楷体" pitchFamily="2" charset="-122"/>
                <a:ea typeface="华文楷体" pitchFamily="2" charset="-122"/>
              </a:rPr>
              <a:t>。</a:t>
            </a:r>
          </a:p>
        </p:txBody>
      </p:sp>
      <p:grpSp>
        <p:nvGrpSpPr>
          <p:cNvPr id="58370" name="组合 8"/>
          <p:cNvGrpSpPr>
            <a:grpSpLocks/>
          </p:cNvGrpSpPr>
          <p:nvPr/>
        </p:nvGrpSpPr>
        <p:grpSpPr bwMode="auto">
          <a:xfrm>
            <a:off x="1763688" y="3286124"/>
            <a:ext cx="6768752" cy="2143140"/>
            <a:chOff x="-252631" y="-1984"/>
            <a:chExt cx="3787460" cy="1598462"/>
          </a:xfrm>
        </p:grpSpPr>
        <p:sp>
          <p:nvSpPr>
            <p:cNvPr id="9" name="流程图: 预定义过程 9"/>
            <p:cNvSpPr>
              <a:spLocks noChangeArrowheads="1"/>
            </p:cNvSpPr>
            <p:nvPr/>
          </p:nvSpPr>
          <p:spPr bwMode="auto">
            <a:xfrm>
              <a:off x="1323678" y="426824"/>
              <a:ext cx="403225" cy="333650"/>
            </a:xfrm>
            <a:prstGeom prst="flowChartPredefinedProcess">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endPar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输入接口</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10" name="下箭头 10"/>
            <p:cNvSpPr>
              <a:spLocks noChangeArrowheads="1"/>
            </p:cNvSpPr>
            <p:nvPr/>
          </p:nvSpPr>
          <p:spPr bwMode="auto">
            <a:xfrm>
              <a:off x="2226044" y="219675"/>
              <a:ext cx="103958" cy="220980"/>
            </a:xfrm>
            <a:prstGeom prst="downArrow">
              <a:avLst>
                <a:gd name="adj1" fmla="val 50000"/>
                <a:gd name="adj2" fmla="val 50002"/>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11" name="上箭头 11"/>
            <p:cNvSpPr>
              <a:spLocks noChangeArrowheads="1"/>
            </p:cNvSpPr>
            <p:nvPr/>
          </p:nvSpPr>
          <p:spPr bwMode="auto">
            <a:xfrm>
              <a:off x="1464354" y="230582"/>
              <a:ext cx="96160" cy="196242"/>
            </a:xfrm>
            <a:prstGeom prst="upArrow">
              <a:avLst>
                <a:gd name="adj1" fmla="val 50000"/>
                <a:gd name="adj2" fmla="val 50001"/>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grpSp>
          <p:nvGrpSpPr>
            <p:cNvPr id="12" name="组合 12"/>
            <p:cNvGrpSpPr>
              <a:grpSpLocks/>
            </p:cNvGrpSpPr>
            <p:nvPr/>
          </p:nvGrpSpPr>
          <p:grpSpPr bwMode="auto">
            <a:xfrm>
              <a:off x="-252631" y="-1984"/>
              <a:ext cx="3787460" cy="1598462"/>
              <a:chOff x="-252631" y="-1984"/>
              <a:chExt cx="3787460" cy="1598462"/>
            </a:xfrm>
          </p:grpSpPr>
          <p:sp>
            <p:nvSpPr>
              <p:cNvPr id="13" name="左右箭头 13"/>
              <p:cNvSpPr>
                <a:spLocks noChangeArrowheads="1"/>
              </p:cNvSpPr>
              <p:nvPr/>
            </p:nvSpPr>
            <p:spPr bwMode="auto">
              <a:xfrm>
                <a:off x="278491" y="1153163"/>
                <a:ext cx="2432197" cy="131569"/>
              </a:xfrm>
              <a:prstGeom prst="rightArrow">
                <a:avLst/>
              </a:prstGeom>
              <a:solidFill>
                <a:schemeClr val="accent2">
                  <a:lumMod val="20000"/>
                  <a:lumOff val="80000"/>
                </a:schemeClr>
              </a:solid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14" name="左右箭头 14"/>
              <p:cNvSpPr>
                <a:spLocks noChangeArrowheads="1"/>
              </p:cNvSpPr>
              <p:nvPr/>
            </p:nvSpPr>
            <p:spPr bwMode="auto">
              <a:xfrm>
                <a:off x="278491" y="1351664"/>
                <a:ext cx="2432197" cy="131569"/>
              </a:xfrm>
              <a:prstGeom prst="leftRightArrow">
                <a:avLst>
                  <a:gd name="adj1" fmla="val 50000"/>
                  <a:gd name="adj2" fmla="val 49981"/>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grpSp>
            <p:nvGrpSpPr>
              <p:cNvPr id="15" name="组合 15"/>
              <p:cNvGrpSpPr>
                <a:grpSpLocks/>
              </p:cNvGrpSpPr>
              <p:nvPr/>
            </p:nvGrpSpPr>
            <p:grpSpPr bwMode="auto">
              <a:xfrm>
                <a:off x="-252631" y="-1984"/>
                <a:ext cx="3787460" cy="1598462"/>
                <a:chOff x="-270216" y="-1984"/>
                <a:chExt cx="3787460" cy="1598462"/>
              </a:xfrm>
            </p:grpSpPr>
            <p:grpSp>
              <p:nvGrpSpPr>
                <p:cNvPr id="2" name="组合 16"/>
                <p:cNvGrpSpPr>
                  <a:grpSpLocks/>
                </p:cNvGrpSpPr>
                <p:nvPr/>
              </p:nvGrpSpPr>
              <p:grpSpPr bwMode="auto">
                <a:xfrm>
                  <a:off x="-270216" y="-1984"/>
                  <a:ext cx="3787460" cy="1598462"/>
                  <a:chOff x="768883" y="233342"/>
                  <a:chExt cx="3787500" cy="1598558"/>
                </a:xfrm>
              </p:grpSpPr>
              <p:grpSp>
                <p:nvGrpSpPr>
                  <p:cNvPr id="17" name="组合 17"/>
                  <p:cNvGrpSpPr>
                    <a:grpSpLocks/>
                  </p:cNvGrpSpPr>
                  <p:nvPr/>
                </p:nvGrpSpPr>
                <p:grpSpPr bwMode="auto">
                  <a:xfrm>
                    <a:off x="768883" y="233342"/>
                    <a:ext cx="3787500" cy="1598558"/>
                    <a:chOff x="768883" y="226414"/>
                    <a:chExt cx="3787500" cy="1598558"/>
                  </a:xfrm>
                </p:grpSpPr>
                <p:grpSp>
                  <p:nvGrpSpPr>
                    <p:cNvPr id="18" name="组合 18"/>
                    <p:cNvGrpSpPr>
                      <a:grpSpLocks/>
                    </p:cNvGrpSpPr>
                    <p:nvPr/>
                  </p:nvGrpSpPr>
                  <p:grpSpPr bwMode="auto">
                    <a:xfrm>
                      <a:off x="1306427" y="1173241"/>
                      <a:ext cx="3249956" cy="635571"/>
                      <a:chOff x="1306427" y="-142940"/>
                      <a:chExt cx="3249956" cy="635571"/>
                    </a:xfrm>
                  </p:grpSpPr>
                  <p:sp>
                    <p:nvSpPr>
                      <p:cNvPr id="19" name="左右箭头 19"/>
                      <p:cNvSpPr>
                        <a:spLocks noChangeArrowheads="1"/>
                      </p:cNvSpPr>
                      <p:nvPr/>
                    </p:nvSpPr>
                    <p:spPr bwMode="auto">
                      <a:xfrm>
                        <a:off x="1306427" y="-142940"/>
                        <a:ext cx="2432515" cy="132413"/>
                      </a:xfrm>
                      <a:prstGeom prst="leftRightArrow">
                        <a:avLst>
                          <a:gd name="adj1" fmla="val 50000"/>
                          <a:gd name="adj2" fmla="val 50009"/>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grpSp>
                    <p:nvGrpSpPr>
                      <p:cNvPr id="20" name="组合 20"/>
                      <p:cNvGrpSpPr>
                        <a:grpSpLocks/>
                      </p:cNvGrpSpPr>
                      <p:nvPr/>
                    </p:nvGrpSpPr>
                    <p:grpSpPr bwMode="auto">
                      <a:xfrm>
                        <a:off x="3755048" y="-123829"/>
                        <a:ext cx="801335" cy="616460"/>
                        <a:chOff x="3755048" y="-123829"/>
                        <a:chExt cx="801335" cy="616460"/>
                      </a:xfrm>
                    </p:grpSpPr>
                    <p:sp>
                      <p:nvSpPr>
                        <p:cNvPr id="21" name="矩形 21"/>
                        <p:cNvSpPr>
                          <a:spLocks noChangeArrowheads="1"/>
                        </p:cNvSpPr>
                        <p:nvPr/>
                      </p:nvSpPr>
                      <p:spPr bwMode="auto">
                        <a:xfrm>
                          <a:off x="3764783" y="-123829"/>
                          <a:ext cx="791600" cy="171238"/>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数据总线</a:t>
                          </a:r>
                          <a:r>
                            <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rPr>
                            <a:t>(DB)</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22" name="矩形 22"/>
                        <p:cNvSpPr>
                          <a:spLocks noChangeArrowheads="1"/>
                        </p:cNvSpPr>
                        <p:nvPr/>
                      </p:nvSpPr>
                      <p:spPr bwMode="auto">
                        <a:xfrm>
                          <a:off x="3755048" y="144722"/>
                          <a:ext cx="782320" cy="133067"/>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地址总线</a:t>
                          </a:r>
                          <a:r>
                            <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rPr>
                            <a:t>(AB)</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165" name="矩形 22"/>
                        <p:cNvSpPr>
                          <a:spLocks noChangeArrowheads="1"/>
                        </p:cNvSpPr>
                        <p:nvPr/>
                      </p:nvSpPr>
                      <p:spPr bwMode="auto">
                        <a:xfrm>
                          <a:off x="3759345" y="359564"/>
                          <a:ext cx="782320" cy="133067"/>
                        </a:xfrm>
                        <a:prstGeom prst="rect">
                          <a:avLst/>
                        </a:prstGeom>
                        <a:noFill/>
                        <a:ln w="0" algn="ctr">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控制总线</a:t>
                          </a:r>
                          <a:r>
                            <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rPr>
                            <a:t>(CB)</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grpSp>
                </p:grpSp>
                <p:grpSp>
                  <p:nvGrpSpPr>
                    <p:cNvPr id="24" name="组合 24"/>
                    <p:cNvGrpSpPr>
                      <a:grpSpLocks/>
                    </p:cNvGrpSpPr>
                    <p:nvPr/>
                  </p:nvGrpSpPr>
                  <p:grpSpPr bwMode="auto">
                    <a:xfrm>
                      <a:off x="2345209" y="987292"/>
                      <a:ext cx="837573" cy="199845"/>
                      <a:chOff x="1430809" y="190656"/>
                      <a:chExt cx="837573" cy="199845"/>
                    </a:xfrm>
                  </p:grpSpPr>
                  <p:sp>
                    <p:nvSpPr>
                      <p:cNvPr id="25" name="上箭头 25"/>
                      <p:cNvSpPr>
                        <a:spLocks noChangeArrowheads="1"/>
                      </p:cNvSpPr>
                      <p:nvPr/>
                    </p:nvSpPr>
                    <p:spPr bwMode="auto">
                      <a:xfrm>
                        <a:off x="1430809" y="190656"/>
                        <a:ext cx="97911" cy="199845"/>
                      </a:xfrm>
                      <a:prstGeom prst="upArrow">
                        <a:avLst>
                          <a:gd name="adj1" fmla="val 50000"/>
                          <a:gd name="adj2" fmla="val 49997"/>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27" name="下箭头 27"/>
                      <p:cNvSpPr>
                        <a:spLocks noChangeArrowheads="1"/>
                      </p:cNvSpPr>
                      <p:nvPr/>
                    </p:nvSpPr>
                    <p:spPr bwMode="auto">
                      <a:xfrm>
                        <a:off x="2185497" y="200745"/>
                        <a:ext cx="82885" cy="189756"/>
                      </a:xfrm>
                      <a:prstGeom prst="downArrow">
                        <a:avLst>
                          <a:gd name="adj1" fmla="val 50000"/>
                          <a:gd name="adj2" fmla="val 49996"/>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grpSp>
                <p:grpSp>
                  <p:nvGrpSpPr>
                    <p:cNvPr id="29" name="组合 29"/>
                    <p:cNvGrpSpPr>
                      <a:grpSpLocks/>
                    </p:cNvGrpSpPr>
                    <p:nvPr/>
                  </p:nvGrpSpPr>
                  <p:grpSpPr bwMode="auto">
                    <a:xfrm>
                      <a:off x="768883" y="226414"/>
                      <a:ext cx="2781908" cy="1598558"/>
                      <a:chOff x="-110881" y="226414"/>
                      <a:chExt cx="2781908" cy="1598558"/>
                    </a:xfrm>
                  </p:grpSpPr>
                  <p:sp>
                    <p:nvSpPr>
                      <p:cNvPr id="30" name="矩形 30"/>
                      <p:cNvSpPr>
                        <a:spLocks noChangeArrowheads="1"/>
                      </p:cNvSpPr>
                      <p:nvPr/>
                    </p:nvSpPr>
                    <p:spPr bwMode="auto">
                      <a:xfrm>
                        <a:off x="2172477" y="226414"/>
                        <a:ext cx="498550" cy="221672"/>
                      </a:xfrm>
                      <a:prstGeom prst="rect">
                        <a:avLst/>
                      </a:prstGeom>
                      <a:noFill/>
                      <a:ln w="9525" cmpd="dbl"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输入设备</a:t>
                        </a:r>
                        <a:endParaRPr kumimoji="1" lang="zh-CN" sz="16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31" name="矩形 31"/>
                      <p:cNvSpPr>
                        <a:spLocks noChangeArrowheads="1"/>
                      </p:cNvSpPr>
                      <p:nvPr/>
                    </p:nvSpPr>
                    <p:spPr bwMode="auto">
                      <a:xfrm>
                        <a:off x="-110881" y="1044897"/>
                        <a:ext cx="531128" cy="780075"/>
                      </a:xfrm>
                      <a:prstGeom prst="rect">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endPar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微处理器</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rPr>
                          <a:t>CPU</a:t>
                        </a:r>
                        <a:endParaRPr kumimoji="1" lang="zh-CN" alt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sp>
                    <p:nvSpPr>
                      <p:cNvPr id="66" name="矩形 66"/>
                      <p:cNvSpPr>
                        <a:spLocks noChangeArrowheads="1"/>
                      </p:cNvSpPr>
                      <p:nvPr/>
                    </p:nvSpPr>
                    <p:spPr bwMode="auto">
                      <a:xfrm>
                        <a:off x="643389" y="457214"/>
                        <a:ext cx="533043" cy="484805"/>
                      </a:xfrm>
                      <a:prstGeom prst="rect">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endParaRPr kumimoji="1" lang="en-US" altLang="zh-CN" sz="1600" b="1" i="0" u="none" strike="noStrike" cap="none" normalizeH="0" baseline="0" smtClean="0">
                          <a:ln>
                            <a:noFill/>
                          </a:ln>
                          <a:solidFill>
                            <a:srgbClr val="0000FF"/>
                          </a:solidFill>
                          <a:effectLst/>
                          <a:latin typeface="方正姚体" pitchFamily="2" charset="-122"/>
                          <a:ea typeface="方正姚体" pitchFamily="2"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主存储器</a:t>
                        </a:r>
                        <a:endParaRPr kumimoji="1" lang="zh-CN" sz="16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67" name="流程图: 预定义过程 67"/>
                      <p:cNvSpPr>
                        <a:spLocks noChangeArrowheads="1"/>
                      </p:cNvSpPr>
                      <p:nvPr/>
                    </p:nvSpPr>
                    <p:spPr bwMode="auto">
                      <a:xfrm>
                        <a:off x="2220167" y="655247"/>
                        <a:ext cx="395472" cy="342134"/>
                      </a:xfrm>
                      <a:prstGeom prst="flowChartPredefinedProcess">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endParaRPr kumimoji="1" lang="en-US" altLang="zh-CN" sz="1600" b="1" i="0" u="none" strike="noStrike" cap="none" normalizeH="0" baseline="0" dirty="0" smtClean="0">
                          <a:ln>
                            <a:noFill/>
                          </a:ln>
                          <a:solidFill>
                            <a:srgbClr val="0000FF"/>
                          </a:solidFill>
                          <a:effectLst/>
                          <a:latin typeface="方正姚体" pitchFamily="2" charset="-122"/>
                          <a:ea typeface="方正姚体" pitchFamily="2" charset="-122"/>
                        </a:endParaRPr>
                      </a:p>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输入</a:t>
                        </a:r>
                      </a:p>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latin typeface="方正姚体" pitchFamily="2" charset="-122"/>
                            <a:ea typeface="方正姚体" pitchFamily="2" charset="-122"/>
                          </a:rPr>
                          <a:t>接口</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sz="1600" b="1" i="0" u="none" strike="noStrike" cap="none" normalizeH="0" baseline="0" dirty="0" smtClean="0">
                          <a:ln>
                            <a:noFill/>
                          </a:ln>
                          <a:solidFill>
                            <a:srgbClr val="0000FF"/>
                          </a:solidFill>
                          <a:effectLst/>
                          <a:latin typeface="方正姚体" pitchFamily="2" charset="-122"/>
                          <a:ea typeface="方正姚体" pitchFamily="2" charset="-122"/>
                        </a:endParaRPr>
                      </a:p>
                    </p:txBody>
                  </p:sp>
                </p:grpSp>
              </p:grpSp>
              <p:sp>
                <p:nvSpPr>
                  <p:cNvPr id="68" name="矩形 68"/>
                  <p:cNvSpPr>
                    <a:spLocks noChangeArrowheads="1"/>
                  </p:cNvSpPr>
                  <p:nvPr/>
                </p:nvSpPr>
                <p:spPr bwMode="auto">
                  <a:xfrm>
                    <a:off x="2280228" y="243369"/>
                    <a:ext cx="500935" cy="221626"/>
                  </a:xfrm>
                  <a:prstGeom prst="rect">
                    <a:avLst/>
                  </a:prstGeom>
                  <a:noFill/>
                  <a:ln w="9525" cmpd="dbl" algn="ctr">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输出设备</a:t>
                    </a:r>
                    <a:endParaRPr kumimoji="1" lang="zh-CN" sz="1600" b="1" i="0" u="none" strike="noStrike" cap="none" normalizeH="0" baseline="0" smtClean="0">
                      <a:ln>
                        <a:noFill/>
                      </a:ln>
                      <a:solidFill>
                        <a:srgbClr val="0000FF"/>
                      </a:solidFill>
                      <a:effectLst/>
                      <a:latin typeface="方正姚体" pitchFamily="2" charset="-122"/>
                      <a:ea typeface="方正姚体" pitchFamily="2" charset="-122"/>
                    </a:endParaRPr>
                  </a:p>
                </p:txBody>
              </p:sp>
            </p:grpSp>
            <p:sp>
              <p:nvSpPr>
                <p:cNvPr id="69" name="上下箭头 69"/>
                <p:cNvSpPr>
                  <a:spLocks noChangeArrowheads="1"/>
                </p:cNvSpPr>
                <p:nvPr/>
              </p:nvSpPr>
              <p:spPr bwMode="auto">
                <a:xfrm>
                  <a:off x="2344689" y="768938"/>
                  <a:ext cx="78436" cy="605973"/>
                </a:xfrm>
                <a:prstGeom prst="upDownArrow">
                  <a:avLst>
                    <a:gd name="adj1" fmla="val 50000"/>
                    <a:gd name="adj2" fmla="val 50002"/>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70" name="上下箭头 70"/>
                <p:cNvSpPr>
                  <a:spLocks noChangeArrowheads="1"/>
                </p:cNvSpPr>
                <p:nvPr/>
              </p:nvSpPr>
              <p:spPr bwMode="auto">
                <a:xfrm>
                  <a:off x="1464352" y="758123"/>
                  <a:ext cx="80010" cy="411029"/>
                </a:xfrm>
                <a:prstGeom prst="upDownArrow">
                  <a:avLst>
                    <a:gd name="adj1" fmla="val 50000"/>
                    <a:gd name="adj2" fmla="val 49993"/>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72" name="上下箭头 72"/>
                <p:cNvSpPr>
                  <a:spLocks noChangeArrowheads="1"/>
                </p:cNvSpPr>
                <p:nvPr/>
              </p:nvSpPr>
              <p:spPr bwMode="auto">
                <a:xfrm>
                  <a:off x="1596240" y="758078"/>
                  <a:ext cx="80010" cy="616833"/>
                </a:xfrm>
                <a:prstGeom prst="upDownArrow">
                  <a:avLst>
                    <a:gd name="adj1" fmla="val 50000"/>
                    <a:gd name="adj2" fmla="val 50004"/>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74" name="上下箭头 74"/>
                <p:cNvSpPr>
                  <a:spLocks noChangeArrowheads="1"/>
                </p:cNvSpPr>
                <p:nvPr/>
              </p:nvSpPr>
              <p:spPr bwMode="auto">
                <a:xfrm>
                  <a:off x="527149" y="726270"/>
                  <a:ext cx="80010" cy="232411"/>
                </a:xfrm>
                <a:prstGeom prst="upDownArrow">
                  <a:avLst>
                    <a:gd name="adj1" fmla="val 50000"/>
                    <a:gd name="adj2" fmla="val 50000"/>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75" name="上下箭头 75"/>
                <p:cNvSpPr>
                  <a:spLocks noChangeArrowheads="1"/>
                </p:cNvSpPr>
                <p:nvPr/>
              </p:nvSpPr>
              <p:spPr bwMode="auto">
                <a:xfrm>
                  <a:off x="685408" y="718303"/>
                  <a:ext cx="80010" cy="450850"/>
                </a:xfrm>
                <a:prstGeom prst="upDownArrow">
                  <a:avLst>
                    <a:gd name="adj1" fmla="val 50000"/>
                    <a:gd name="adj2" fmla="val 50010"/>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81" name="上下箭头 81"/>
                <p:cNvSpPr>
                  <a:spLocks noChangeArrowheads="1"/>
                </p:cNvSpPr>
                <p:nvPr/>
              </p:nvSpPr>
              <p:spPr bwMode="auto">
                <a:xfrm>
                  <a:off x="870049" y="709464"/>
                  <a:ext cx="80010" cy="665446"/>
                </a:xfrm>
                <a:prstGeom prst="upDownArrow">
                  <a:avLst>
                    <a:gd name="adj1" fmla="val 50000"/>
                    <a:gd name="adj2" fmla="val 50018"/>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sp>
              <p:nvSpPr>
                <p:cNvPr id="167" name="上下箭头 70"/>
                <p:cNvSpPr>
                  <a:spLocks noChangeArrowheads="1"/>
                </p:cNvSpPr>
                <p:nvPr/>
              </p:nvSpPr>
              <p:spPr bwMode="auto">
                <a:xfrm>
                  <a:off x="2208459" y="781672"/>
                  <a:ext cx="80010" cy="411029"/>
                </a:xfrm>
                <a:prstGeom prst="upDownArrow">
                  <a:avLst>
                    <a:gd name="adj1" fmla="val 50000"/>
                    <a:gd name="adj2" fmla="val 49993"/>
                  </a:avLst>
                </a:prstGeom>
                <a:noFill/>
                <a:ln w="6350" algn="ctr">
                  <a:solidFill>
                    <a:srgbClr val="000000"/>
                  </a:solidFill>
                  <a:miter lim="800000"/>
                  <a:headEnd/>
                  <a:tailEnd/>
                </a:ln>
              </p:spPr>
              <p:txBody>
                <a:bodyPr vert="horz" wrap="square" lIns="0" tIns="0" rIns="0" bIns="0" numCol="1" anchor="ctr" anchorCtr="0" compatLnSpc="1">
                  <a:prstTxWarp prst="textNoShape">
                    <a:avLst/>
                  </a:prstTxWarp>
                </a:bodyPr>
                <a:lstStyle/>
                <a:p>
                  <a:endParaRPr lang="zh-CN" altLang="en-US" sz="1600" b="1">
                    <a:solidFill>
                      <a:srgbClr val="0000FF"/>
                    </a:solidFill>
                    <a:latin typeface="方正姚体" pitchFamily="2" charset="-122"/>
                    <a:ea typeface="方正姚体" pitchFamily="2" charset="-122"/>
                  </a:endParaRPr>
                </a:p>
              </p:txBody>
            </p:sp>
          </p:grpSp>
        </p:grpSp>
      </p:grpSp>
      <p:sp>
        <p:nvSpPr>
          <p:cNvPr id="48" name="TextBox 47"/>
          <p:cNvSpPr txBox="1"/>
          <p:nvPr/>
        </p:nvSpPr>
        <p:spPr>
          <a:xfrm>
            <a:off x="3382634" y="5373216"/>
            <a:ext cx="3709646" cy="369332"/>
          </a:xfrm>
          <a:prstGeom prst="rect">
            <a:avLst/>
          </a:prstGeom>
          <a:solidFill>
            <a:schemeClr val="accent2">
              <a:lumMod val="20000"/>
              <a:lumOff val="80000"/>
            </a:schemeClr>
          </a:solidFill>
        </p:spPr>
        <p:txBody>
          <a:bodyPr wrap="square" rtlCol="0">
            <a:spAutoFit/>
          </a:bodyPr>
          <a:lstStyle/>
          <a:p>
            <a:r>
              <a:rPr lang="zh-CN" altLang="en-US" sz="1800" b="1" dirty="0">
                <a:solidFill>
                  <a:srgbClr val="7030A0"/>
                </a:solidFill>
                <a:latin typeface="方正姚体" pitchFamily="2" charset="-122"/>
                <a:ea typeface="方正姚体" pitchFamily="2" charset="-122"/>
              </a:rPr>
              <a:t>以总线为公共通道的微机体系结构</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3" name="矩形 2"/>
          <p:cNvSpPr/>
          <p:nvPr/>
        </p:nvSpPr>
        <p:spPr>
          <a:xfrm>
            <a:off x="142844" y="785794"/>
            <a:ext cx="8858312" cy="5293757"/>
          </a:xfrm>
          <a:prstGeom prst="rect">
            <a:avLst/>
          </a:prstGeom>
        </p:spPr>
        <p:txBody>
          <a:bodyPr wrap="square">
            <a:spAutoFit/>
          </a:bodyPr>
          <a:lstStyle/>
          <a:p>
            <a:pPr marL="0" lvl="1" eaLnBrk="1" hangingPunct="1">
              <a:spcBef>
                <a:spcPts val="600"/>
              </a:spcBef>
            </a:pPr>
            <a:r>
              <a:rPr lang="zh-CN" altLang="en-US" sz="2800" b="1" dirty="0" smtClean="0">
                <a:solidFill>
                  <a:srgbClr val="0000FF"/>
                </a:solidFill>
                <a:latin typeface="华文楷体" pitchFamily="2" charset="-122"/>
                <a:ea typeface="华文楷体" pitchFamily="2" charset="-122"/>
              </a:rPr>
              <a:t>系统</a:t>
            </a:r>
            <a:r>
              <a:rPr lang="zh-CN" altLang="en-US" sz="2800" b="1" dirty="0" smtClean="0">
                <a:solidFill>
                  <a:srgbClr val="0000FF"/>
                </a:solidFill>
                <a:latin typeface="华文楷体" pitchFamily="2" charset="-122"/>
                <a:ea typeface="华文楷体" pitchFamily="2" charset="-122"/>
              </a:rPr>
              <a:t>总线分为三类：</a:t>
            </a:r>
            <a:endParaRPr lang="en-US" altLang="zh-CN" sz="2800" b="1" dirty="0" smtClean="0">
              <a:solidFill>
                <a:srgbClr val="0000FF"/>
              </a:solidFill>
              <a:latin typeface="华文楷体" pitchFamily="2" charset="-122"/>
              <a:ea typeface="华文楷体" pitchFamily="2" charset="-122"/>
            </a:endParaRPr>
          </a:p>
          <a:p>
            <a:pPr marL="0" lvl="1" eaLnBrk="1" hangingPunct="1">
              <a:spcBef>
                <a:spcPts val="600"/>
              </a:spcBef>
            </a:pPr>
            <a:r>
              <a:rPr lang="zh-CN" altLang="en-US" sz="2800" b="1" dirty="0" smtClean="0">
                <a:solidFill>
                  <a:srgbClr val="0000FF"/>
                </a:solidFill>
                <a:latin typeface="华文楷体" pitchFamily="2" charset="-122"/>
                <a:ea typeface="华文楷体" pitchFamily="2" charset="-122"/>
              </a:rPr>
              <a:t>数据总线（</a:t>
            </a:r>
            <a:r>
              <a:rPr lang="en-US" altLang="zh-CN" sz="2800" b="1" dirty="0" smtClean="0">
                <a:solidFill>
                  <a:srgbClr val="0000FF"/>
                </a:solidFill>
                <a:latin typeface="华文楷体" pitchFamily="2" charset="-122"/>
                <a:ea typeface="华文楷体" pitchFamily="2" charset="-122"/>
              </a:rPr>
              <a:t>DB</a:t>
            </a:r>
            <a:r>
              <a:rPr lang="zh-CN" altLang="en-US" sz="2800" b="1" dirty="0" smtClean="0">
                <a:solidFill>
                  <a:srgbClr val="0000FF"/>
                </a:solidFill>
                <a:latin typeface="华文楷体" pitchFamily="2" charset="-122"/>
                <a:ea typeface="华文楷体" pitchFamily="2" charset="-122"/>
              </a:rPr>
              <a:t>）双向</a:t>
            </a:r>
            <a:endParaRPr lang="en-US" altLang="zh-CN" sz="2800" b="1" dirty="0" smtClean="0">
              <a:solidFill>
                <a:srgbClr val="0000FF"/>
              </a:solidFill>
              <a:latin typeface="华文楷体" pitchFamily="2" charset="-122"/>
              <a:ea typeface="华文楷体" pitchFamily="2" charset="-122"/>
            </a:endParaRPr>
          </a:p>
          <a:p>
            <a:pPr marL="0" lvl="1" eaLnBrk="1" hangingPunct="1">
              <a:spcBef>
                <a:spcPts val="600"/>
              </a:spcBef>
            </a:pPr>
            <a:r>
              <a:rPr lang="zh-CN" altLang="en-US" sz="2800" b="1" dirty="0" smtClean="0">
                <a:solidFill>
                  <a:srgbClr val="0000FF"/>
                </a:solidFill>
                <a:latin typeface="华文楷体" pitchFamily="2" charset="-122"/>
                <a:ea typeface="华文楷体" pitchFamily="2" charset="-122"/>
              </a:rPr>
              <a:t>地址总线（</a:t>
            </a:r>
            <a:r>
              <a:rPr lang="en-US" altLang="zh-CN" sz="2800" b="1" dirty="0" smtClean="0">
                <a:solidFill>
                  <a:srgbClr val="0000FF"/>
                </a:solidFill>
                <a:latin typeface="华文楷体" pitchFamily="2" charset="-122"/>
                <a:ea typeface="华文楷体" pitchFamily="2" charset="-122"/>
              </a:rPr>
              <a:t>AB</a:t>
            </a:r>
            <a:r>
              <a:rPr lang="zh-CN" altLang="en-US" sz="2800" b="1" dirty="0" smtClean="0">
                <a:solidFill>
                  <a:srgbClr val="0000FF"/>
                </a:solidFill>
                <a:latin typeface="华文楷体" pitchFamily="2" charset="-122"/>
                <a:ea typeface="华文楷体" pitchFamily="2" charset="-122"/>
              </a:rPr>
              <a:t>）单向（只能从</a:t>
            </a:r>
            <a:r>
              <a:rPr lang="en-US" altLang="zh-CN" sz="2800" b="1" dirty="0" smtClean="0">
                <a:solidFill>
                  <a:srgbClr val="0000FF"/>
                </a:solidFill>
                <a:latin typeface="华文楷体" pitchFamily="2" charset="-122"/>
                <a:ea typeface="华文楷体" pitchFamily="2" charset="-122"/>
              </a:rPr>
              <a:t>CPU</a:t>
            </a:r>
            <a:r>
              <a:rPr lang="zh-CN" altLang="en-US" sz="2800" b="1" dirty="0" smtClean="0">
                <a:solidFill>
                  <a:srgbClr val="0000FF"/>
                </a:solidFill>
                <a:latin typeface="华文楷体" pitchFamily="2" charset="-122"/>
                <a:ea typeface="华文楷体" pitchFamily="2" charset="-122"/>
              </a:rPr>
              <a:t>送出）</a:t>
            </a:r>
            <a:endParaRPr lang="en-US" altLang="zh-CN" sz="2800" b="1" dirty="0" smtClean="0">
              <a:solidFill>
                <a:srgbClr val="0000FF"/>
              </a:solidFill>
              <a:latin typeface="华文楷体" pitchFamily="2" charset="-122"/>
              <a:ea typeface="华文楷体" pitchFamily="2" charset="-122"/>
            </a:endParaRPr>
          </a:p>
          <a:p>
            <a:pPr marL="0" lvl="1" eaLnBrk="1" hangingPunct="1">
              <a:spcBef>
                <a:spcPts val="600"/>
              </a:spcBef>
            </a:pPr>
            <a:r>
              <a:rPr lang="zh-CN" altLang="en-US" sz="2800" b="1" dirty="0" smtClean="0">
                <a:solidFill>
                  <a:srgbClr val="0000FF"/>
                </a:solidFill>
                <a:latin typeface="华文楷体" pitchFamily="2" charset="-122"/>
                <a:ea typeface="华文楷体" pitchFamily="2" charset="-122"/>
              </a:rPr>
              <a:t>控制总线（</a:t>
            </a:r>
            <a:r>
              <a:rPr lang="en-US" altLang="zh-CN" sz="2800" b="1" dirty="0" smtClean="0">
                <a:solidFill>
                  <a:srgbClr val="0000FF"/>
                </a:solidFill>
                <a:latin typeface="华文楷体" pitchFamily="2" charset="-122"/>
                <a:ea typeface="华文楷体" pitchFamily="2" charset="-122"/>
              </a:rPr>
              <a:t>CB</a:t>
            </a:r>
            <a:r>
              <a:rPr lang="zh-CN" altLang="en-US" sz="2800" b="1" dirty="0" smtClean="0">
                <a:solidFill>
                  <a:srgbClr val="0000FF"/>
                </a:solidFill>
                <a:latin typeface="华文楷体" pitchFamily="2" charset="-122"/>
                <a:ea typeface="华文楷体" pitchFamily="2" charset="-122"/>
              </a:rPr>
              <a:t>）双向</a:t>
            </a:r>
            <a:endParaRPr lang="en-US" altLang="zh-CN" sz="2800" b="1" dirty="0" smtClean="0">
              <a:solidFill>
                <a:srgbClr val="0000FF"/>
              </a:solidFill>
              <a:latin typeface="华文楷体" pitchFamily="2" charset="-122"/>
              <a:ea typeface="华文楷体" pitchFamily="2" charset="-122"/>
            </a:endParaRPr>
          </a:p>
          <a:p>
            <a:pPr marL="0" lvl="1" indent="538163" eaLnBrk="1" hangingPunct="1">
              <a:spcBef>
                <a:spcPts val="600"/>
              </a:spcBef>
            </a:pPr>
            <a:r>
              <a:rPr lang="zh-CN" altLang="en-US" sz="2800" b="1" dirty="0" smtClean="0">
                <a:latin typeface="华文楷体" pitchFamily="2" charset="-122"/>
                <a:ea typeface="华文楷体" pitchFamily="2" charset="-122"/>
              </a:rPr>
              <a:t>地址总线的位数决定了</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可直接寻址的内存空间的大小。如</a:t>
            </a:r>
            <a:r>
              <a:rPr lang="en-US" altLang="zh-CN" sz="2800" b="1" dirty="0" smtClean="0">
                <a:latin typeface="华文楷体" pitchFamily="2" charset="-122"/>
                <a:ea typeface="华文楷体" pitchFamily="2" charset="-122"/>
              </a:rPr>
              <a:t>8</a:t>
            </a:r>
            <a:r>
              <a:rPr lang="zh-CN" altLang="en-US" sz="2800" b="1" dirty="0" smtClean="0">
                <a:latin typeface="华文楷体" pitchFamily="2" charset="-122"/>
                <a:ea typeface="华文楷体" pitchFamily="2" charset="-122"/>
              </a:rPr>
              <a:t>位微机的</a:t>
            </a:r>
            <a:r>
              <a:rPr lang="en-US" altLang="zh-CN" sz="2800" b="1" dirty="0" smtClean="0">
                <a:latin typeface="华文楷体" pitchFamily="2" charset="-122"/>
                <a:ea typeface="华文楷体" pitchFamily="2" charset="-122"/>
              </a:rPr>
              <a:t>AB</a:t>
            </a:r>
            <a:r>
              <a:rPr lang="zh-CN" altLang="en-US" sz="2800" b="1" dirty="0" smtClean="0">
                <a:latin typeface="华文楷体" pitchFamily="2" charset="-122"/>
                <a:ea typeface="华文楷体" pitchFamily="2" charset="-122"/>
              </a:rPr>
              <a:t>是</a:t>
            </a:r>
            <a:r>
              <a:rPr lang="en-US" altLang="zh-CN" sz="2800" b="1" dirty="0" smtClean="0">
                <a:latin typeface="华文楷体" pitchFamily="2" charset="-122"/>
                <a:ea typeface="华文楷体" pitchFamily="2" charset="-122"/>
              </a:rPr>
              <a:t>16</a:t>
            </a:r>
            <a:r>
              <a:rPr lang="zh-CN" altLang="en-US" sz="2800" b="1" dirty="0" smtClean="0">
                <a:latin typeface="华文楷体" pitchFamily="2" charset="-122"/>
                <a:ea typeface="华文楷体" pitchFamily="2" charset="-122"/>
              </a:rPr>
              <a:t>位，则其最大寻址空间为</a:t>
            </a:r>
            <a:r>
              <a:rPr lang="en-US" altLang="zh-CN" sz="2800" b="1" dirty="0" smtClean="0">
                <a:latin typeface="华文楷体" pitchFamily="2" charset="-122"/>
                <a:ea typeface="华文楷体" pitchFamily="2" charset="-122"/>
              </a:rPr>
              <a:t>2</a:t>
            </a:r>
            <a:r>
              <a:rPr lang="en-US" altLang="zh-CN" sz="2800" b="1" baseline="30000" dirty="0" smtClean="0">
                <a:latin typeface="华文楷体" pitchFamily="2" charset="-122"/>
                <a:ea typeface="华文楷体" pitchFamily="2" charset="-122"/>
              </a:rPr>
              <a:t>16</a:t>
            </a:r>
            <a:r>
              <a:rPr lang="en-US" altLang="zh-CN" sz="2800" b="1" dirty="0" smtClean="0">
                <a:latin typeface="华文楷体" pitchFamily="2" charset="-122"/>
                <a:ea typeface="华文楷体" pitchFamily="2" charset="-122"/>
              </a:rPr>
              <a:t>=64KB</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16</a:t>
            </a:r>
            <a:r>
              <a:rPr lang="zh-CN" altLang="en-US" sz="2800" b="1" dirty="0" smtClean="0">
                <a:latin typeface="华文楷体" pitchFamily="2" charset="-122"/>
                <a:ea typeface="华文楷体" pitchFamily="2" charset="-122"/>
              </a:rPr>
              <a:t>位微机的</a:t>
            </a:r>
            <a:r>
              <a:rPr lang="en-US" altLang="zh-CN" sz="2800" b="1" dirty="0" smtClean="0">
                <a:latin typeface="华文楷体" pitchFamily="2" charset="-122"/>
                <a:ea typeface="华文楷体" pitchFamily="2" charset="-122"/>
              </a:rPr>
              <a:t>AB</a:t>
            </a:r>
            <a:r>
              <a:rPr lang="zh-CN" altLang="en-US" sz="2800" b="1" dirty="0" smtClean="0">
                <a:latin typeface="华文楷体" pitchFamily="2" charset="-122"/>
                <a:ea typeface="华文楷体" pitchFamily="2" charset="-122"/>
              </a:rPr>
              <a:t>是</a:t>
            </a:r>
            <a:r>
              <a:rPr lang="en-US" altLang="zh-CN" sz="2800" b="1" dirty="0" smtClean="0">
                <a:latin typeface="华文楷体" pitchFamily="2" charset="-122"/>
                <a:ea typeface="华文楷体" pitchFamily="2" charset="-122"/>
              </a:rPr>
              <a:t>20</a:t>
            </a:r>
            <a:r>
              <a:rPr lang="zh-CN" altLang="en-US" sz="2800" b="1" dirty="0" smtClean="0">
                <a:latin typeface="华文楷体" pitchFamily="2" charset="-122"/>
                <a:ea typeface="华文楷体" pitchFamily="2" charset="-122"/>
              </a:rPr>
              <a:t>位，则寻址空间为</a:t>
            </a:r>
            <a:r>
              <a:rPr lang="en-US" altLang="zh-CN" sz="2800" b="1" dirty="0" smtClean="0">
                <a:latin typeface="华文楷体" pitchFamily="2" charset="-122"/>
                <a:ea typeface="华文楷体" pitchFamily="2" charset="-122"/>
              </a:rPr>
              <a:t>2</a:t>
            </a:r>
            <a:r>
              <a:rPr lang="en-US" altLang="zh-CN" sz="2800" b="1" baseline="30000" dirty="0" smtClean="0">
                <a:latin typeface="华文楷体" pitchFamily="2" charset="-122"/>
                <a:ea typeface="华文楷体" pitchFamily="2" charset="-122"/>
              </a:rPr>
              <a:t>20</a:t>
            </a:r>
            <a:r>
              <a:rPr lang="en-US" altLang="zh-CN" sz="2800" b="1" dirty="0" smtClean="0">
                <a:latin typeface="华文楷体" pitchFamily="2" charset="-122"/>
                <a:ea typeface="华文楷体" pitchFamily="2" charset="-122"/>
              </a:rPr>
              <a:t>=1MB</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pPr>
            <a:r>
              <a:rPr lang="zh-CN" altLang="en-US" sz="2800" b="1" dirty="0" smtClean="0">
                <a:solidFill>
                  <a:schemeClr val="accent1">
                    <a:lumMod val="75000"/>
                  </a:schemeClr>
                </a:solidFill>
                <a:latin typeface="华文楷体" pitchFamily="2" charset="-122"/>
                <a:ea typeface="华文楷体" pitchFamily="2" charset="-122"/>
              </a:rPr>
              <a:t>地址总线为</a:t>
            </a:r>
            <a:r>
              <a:rPr lang="en-US" altLang="zh-CN" sz="2800" b="1" dirty="0" smtClean="0">
                <a:solidFill>
                  <a:schemeClr val="accent1">
                    <a:lumMod val="75000"/>
                  </a:schemeClr>
                </a:solidFill>
                <a:latin typeface="华文楷体" pitchFamily="2" charset="-122"/>
                <a:ea typeface="华文楷体" pitchFamily="2" charset="-122"/>
              </a:rPr>
              <a:t>n</a:t>
            </a:r>
            <a:r>
              <a:rPr lang="zh-CN" altLang="en-US" sz="2800" b="1" dirty="0" smtClean="0">
                <a:solidFill>
                  <a:schemeClr val="accent1">
                    <a:lumMod val="75000"/>
                  </a:schemeClr>
                </a:solidFill>
                <a:latin typeface="华文楷体" pitchFamily="2" charset="-122"/>
                <a:ea typeface="华文楷体" pitchFamily="2" charset="-122"/>
              </a:rPr>
              <a:t>位（</a:t>
            </a:r>
            <a:r>
              <a:rPr lang="en-US" altLang="zh-CN" sz="2800" b="1" dirty="0" smtClean="0">
                <a:solidFill>
                  <a:schemeClr val="accent1">
                    <a:lumMod val="75000"/>
                  </a:schemeClr>
                </a:solidFill>
                <a:latin typeface="华文楷体" pitchFamily="2" charset="-122"/>
                <a:ea typeface="华文楷体" pitchFamily="2" charset="-122"/>
              </a:rPr>
              <a:t>n</a:t>
            </a:r>
            <a:r>
              <a:rPr lang="zh-CN" altLang="en-US" sz="2800" b="1" dirty="0" smtClean="0">
                <a:solidFill>
                  <a:schemeClr val="accent1">
                    <a:lumMod val="75000"/>
                  </a:schemeClr>
                </a:solidFill>
                <a:latin typeface="华文楷体" pitchFamily="2" charset="-122"/>
                <a:ea typeface="华文楷体" pitchFamily="2" charset="-122"/>
              </a:rPr>
              <a:t>根引脚），则可寻址空间为</a:t>
            </a:r>
            <a:r>
              <a:rPr lang="en-US" altLang="zh-CN" sz="2800" b="1" dirty="0" smtClean="0">
                <a:solidFill>
                  <a:schemeClr val="accent1">
                    <a:lumMod val="75000"/>
                  </a:schemeClr>
                </a:solidFill>
                <a:latin typeface="华文楷体" pitchFamily="2" charset="-122"/>
                <a:ea typeface="华文楷体" pitchFamily="2" charset="-122"/>
              </a:rPr>
              <a:t>2</a:t>
            </a:r>
            <a:r>
              <a:rPr lang="en-US" altLang="zh-CN" sz="2800" b="1" baseline="30000" dirty="0" smtClean="0">
                <a:solidFill>
                  <a:schemeClr val="accent1">
                    <a:lumMod val="75000"/>
                  </a:schemeClr>
                </a:solidFill>
                <a:latin typeface="华文楷体" pitchFamily="2" charset="-122"/>
                <a:ea typeface="华文楷体" pitchFamily="2" charset="-122"/>
              </a:rPr>
              <a:t>n</a:t>
            </a:r>
            <a:r>
              <a:rPr lang="zh-CN" altLang="en-US" sz="2800" b="1" dirty="0" smtClean="0">
                <a:solidFill>
                  <a:schemeClr val="accent1">
                    <a:lumMod val="75000"/>
                  </a:schemeClr>
                </a:solidFill>
                <a:latin typeface="华文楷体" pitchFamily="2" charset="-122"/>
                <a:ea typeface="华文楷体" pitchFamily="2" charset="-122"/>
              </a:rPr>
              <a:t>字节。</a:t>
            </a:r>
            <a:endParaRPr lang="en-US" altLang="zh-CN" sz="2800" b="1" dirty="0" smtClean="0">
              <a:solidFill>
                <a:schemeClr val="accent1">
                  <a:lumMod val="75000"/>
                </a:schemeClr>
              </a:solidFill>
              <a:latin typeface="华文楷体" pitchFamily="2" charset="-122"/>
              <a:ea typeface="华文楷体" pitchFamily="2" charset="-122"/>
            </a:endParaRPr>
          </a:p>
          <a:p>
            <a:pPr marL="0" lvl="1" indent="538163" eaLnBrk="1" hangingPunct="1">
              <a:spcBef>
                <a:spcPts val="600"/>
              </a:spcBef>
            </a:pPr>
            <a:r>
              <a:rPr lang="en-US" altLang="zh-CN" sz="2800" b="1" dirty="0" smtClean="0">
                <a:latin typeface="华文楷体" pitchFamily="2" charset="-122"/>
                <a:ea typeface="华文楷体" pitchFamily="2" charset="-122"/>
              </a:rPr>
              <a:t>AB</a:t>
            </a:r>
            <a:r>
              <a:rPr lang="zh-CN" altLang="en-US" sz="2800" b="1" dirty="0" smtClean="0">
                <a:latin typeface="华文楷体" pitchFamily="2" charset="-122"/>
                <a:ea typeface="华文楷体" pitchFamily="2" charset="-122"/>
              </a:rPr>
              <a:t>的宽度（位数）随内存元件大小而变，决定有多少内存可以被存取。</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764704"/>
            <a:ext cx="8784976" cy="5293757"/>
          </a:xfrm>
          <a:prstGeom prst="rect">
            <a:avLst/>
          </a:prstGeom>
          <a:noFill/>
        </p:spPr>
        <p:txBody>
          <a:bodyPr wrap="square" rtlCol="0">
            <a:spAutoFit/>
          </a:bodyPr>
          <a:lstStyle/>
          <a:p>
            <a:pPr marL="342900" indent="-342900"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、总线的技术指标</a:t>
            </a:r>
            <a:endParaRPr lang="en-US" altLang="zh-CN" sz="2800" b="1" dirty="0" smtClean="0">
              <a:solidFill>
                <a:srgbClr val="0000FF"/>
              </a:solidFill>
              <a:latin typeface="华文楷体" pitchFamily="2" charset="-122"/>
              <a:ea typeface="华文楷体" pitchFamily="2" charset="-122"/>
            </a:endParaRPr>
          </a:p>
          <a:p>
            <a:pPr marL="342900" lvl="0" indent="-3429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总线带宽：</a:t>
            </a:r>
            <a:r>
              <a:rPr lang="zh-CN" altLang="en-US" sz="2800" b="1" dirty="0" smtClean="0">
                <a:solidFill>
                  <a:srgbClr val="0000FF"/>
                </a:solidFill>
                <a:latin typeface="华文楷体" pitchFamily="2" charset="-122"/>
                <a:ea typeface="华文楷体" pitchFamily="2" charset="-122"/>
              </a:rPr>
              <a:t>单位时间内总线上可传送的数据量</a:t>
            </a:r>
            <a:r>
              <a:rPr lang="zh-CN" altLang="en-US" sz="2800" b="1" dirty="0" smtClean="0">
                <a:latin typeface="华文楷体" pitchFamily="2" charset="-122"/>
                <a:ea typeface="华文楷体" pitchFamily="2" charset="-122"/>
              </a:rPr>
              <a:t>。它表达了</a:t>
            </a:r>
            <a:r>
              <a:rPr lang="zh-CN" altLang="en-US" sz="2800" b="1" dirty="0" smtClean="0">
                <a:solidFill>
                  <a:schemeClr val="accent3">
                    <a:lumMod val="60000"/>
                    <a:lumOff val="40000"/>
                  </a:schemeClr>
                </a:solidFill>
                <a:latin typeface="华文楷体" pitchFamily="2" charset="-122"/>
                <a:ea typeface="华文楷体" pitchFamily="2" charset="-122"/>
              </a:rPr>
              <a:t>数据的传输率</a:t>
            </a:r>
            <a:r>
              <a:rPr lang="zh-CN" altLang="en-US" sz="2800" b="1" dirty="0" smtClean="0">
                <a:latin typeface="华文楷体" pitchFamily="2" charset="-122"/>
                <a:ea typeface="华文楷体" pitchFamily="2" charset="-122"/>
              </a:rPr>
              <a:t>。与总线带宽密切相关的两个因素是</a:t>
            </a:r>
            <a:r>
              <a:rPr lang="zh-CN" altLang="en-US" sz="2800" b="1" dirty="0" smtClean="0">
                <a:solidFill>
                  <a:schemeClr val="accent3">
                    <a:lumMod val="60000"/>
                    <a:lumOff val="40000"/>
                  </a:schemeClr>
                </a:solidFill>
                <a:latin typeface="华文楷体" pitchFamily="2" charset="-122"/>
                <a:ea typeface="华文楷体" pitchFamily="2" charset="-122"/>
              </a:rPr>
              <a:t>总线位宽</a:t>
            </a:r>
            <a:r>
              <a:rPr lang="zh-CN" altLang="en-US" sz="2800" b="1" dirty="0" smtClean="0">
                <a:latin typeface="华文楷体" pitchFamily="2" charset="-122"/>
                <a:ea typeface="华文楷体" pitchFamily="2" charset="-122"/>
              </a:rPr>
              <a:t>和</a:t>
            </a:r>
            <a:r>
              <a:rPr lang="zh-CN" altLang="en-US" sz="2800" b="1" dirty="0" smtClean="0">
                <a:solidFill>
                  <a:schemeClr val="accent3">
                    <a:lumMod val="60000"/>
                    <a:lumOff val="40000"/>
                  </a:schemeClr>
                </a:solidFill>
                <a:latin typeface="华文楷体" pitchFamily="2" charset="-122"/>
                <a:ea typeface="华文楷体" pitchFamily="2" charset="-122"/>
              </a:rPr>
              <a:t>总线</a:t>
            </a:r>
            <a:r>
              <a:rPr lang="zh-CN" altLang="en-US" sz="2800" b="1" dirty="0" smtClean="0">
                <a:solidFill>
                  <a:schemeClr val="accent3">
                    <a:lumMod val="60000"/>
                    <a:lumOff val="40000"/>
                  </a:schemeClr>
                </a:solidFill>
                <a:latin typeface="华文楷体" pitchFamily="2" charset="-122"/>
                <a:ea typeface="华文楷体" pitchFamily="2" charset="-122"/>
              </a:rPr>
              <a:t>频率</a:t>
            </a:r>
            <a:r>
              <a:rPr lang="en-US" altLang="zh-CN" sz="2800" b="1" dirty="0" smtClean="0">
                <a:solidFill>
                  <a:schemeClr val="accent3">
                    <a:lumMod val="60000"/>
                    <a:lumOff val="40000"/>
                  </a:schemeClr>
                </a:solidFill>
                <a:latin typeface="华文楷体" pitchFamily="2" charset="-122"/>
                <a:ea typeface="华文楷体" pitchFamily="2" charset="-122"/>
              </a:rPr>
              <a:t>/</a:t>
            </a:r>
            <a:r>
              <a:rPr lang="zh-CN" altLang="en-US" sz="2800" b="1" dirty="0" smtClean="0">
                <a:solidFill>
                  <a:schemeClr val="accent3">
                    <a:lumMod val="60000"/>
                    <a:lumOff val="40000"/>
                  </a:schemeClr>
                </a:solidFill>
                <a:latin typeface="华文楷体" pitchFamily="2" charset="-122"/>
                <a:ea typeface="华文楷体" pitchFamily="2" charset="-122"/>
              </a:rPr>
              <a:t>总线周期</a:t>
            </a:r>
            <a:r>
              <a:rPr lang="zh-CN" altLang="en-US" sz="2800" b="1" dirty="0" smtClean="0">
                <a:solidFill>
                  <a:schemeClr val="accent3">
                    <a:lumMod val="60000"/>
                    <a:lumOff val="40000"/>
                  </a:schemeClr>
                </a:solidFill>
                <a:latin typeface="华文楷体" pitchFamily="2" charset="-122"/>
                <a:ea typeface="华文楷体" pitchFamily="2" charset="-122"/>
              </a:rPr>
              <a:t>。</a:t>
            </a:r>
            <a:endParaRPr lang="zh-CN" altLang="en-US" sz="2800" b="1" dirty="0" smtClean="0">
              <a:solidFill>
                <a:srgbClr val="0000FF"/>
              </a:solidFill>
              <a:latin typeface="华文楷体" pitchFamily="2" charset="-122"/>
              <a:ea typeface="华文楷体" pitchFamily="2" charset="-122"/>
            </a:endParaRPr>
          </a:p>
          <a:p>
            <a:pPr marL="342900" lvl="0" indent="-3429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总线位宽：</a:t>
            </a:r>
            <a:r>
              <a:rPr lang="zh-CN" altLang="en-US" sz="2800" b="1" dirty="0" smtClean="0">
                <a:solidFill>
                  <a:srgbClr val="0000FF"/>
                </a:solidFill>
                <a:latin typeface="华文楷体" pitchFamily="2" charset="-122"/>
                <a:ea typeface="华文楷体" pitchFamily="2" charset="-122"/>
              </a:rPr>
              <a:t>总线能同时传送的二进制位数</a:t>
            </a:r>
            <a:r>
              <a:rPr lang="zh-CN" altLang="en-US" sz="2800" b="1" dirty="0" smtClean="0">
                <a:latin typeface="华文楷体" pitchFamily="2" charset="-122"/>
                <a:ea typeface="华文楷体" pitchFamily="2" charset="-122"/>
              </a:rPr>
              <a:t>。微机常有的总线位宽有</a:t>
            </a:r>
            <a:r>
              <a:rPr lang="en-US" altLang="zh-CN" sz="2800" b="1" dirty="0" smtClean="0">
                <a:latin typeface="华文楷体" pitchFamily="2" charset="-122"/>
                <a:ea typeface="华文楷体" pitchFamily="2" charset="-122"/>
              </a:rPr>
              <a:t>16</a:t>
            </a:r>
            <a:r>
              <a:rPr lang="zh-CN" altLang="en-US" sz="2800" b="1" dirty="0" smtClean="0">
                <a:latin typeface="华文楷体" pitchFamily="2" charset="-122"/>
                <a:ea typeface="华文楷体" pitchFamily="2" charset="-122"/>
              </a:rPr>
              <a:t>位、</a:t>
            </a:r>
            <a:r>
              <a:rPr lang="en-US" altLang="zh-CN" sz="2800" b="1" dirty="0" smtClean="0">
                <a:latin typeface="华文楷体" pitchFamily="2" charset="-122"/>
                <a:ea typeface="华文楷体" pitchFamily="2" charset="-122"/>
              </a:rPr>
              <a:t>32</a:t>
            </a:r>
            <a:r>
              <a:rPr lang="zh-CN" altLang="en-US" sz="2800" b="1" dirty="0" smtClean="0">
                <a:latin typeface="华文楷体" pitchFamily="2" charset="-122"/>
                <a:ea typeface="华文楷体" pitchFamily="2" charset="-122"/>
              </a:rPr>
              <a:t>位、</a:t>
            </a:r>
            <a:r>
              <a:rPr lang="en-US" altLang="zh-CN" sz="2800" b="1" dirty="0" smtClean="0">
                <a:latin typeface="华文楷体" pitchFamily="2" charset="-122"/>
                <a:ea typeface="华文楷体" pitchFamily="2" charset="-122"/>
              </a:rPr>
              <a:t>64</a:t>
            </a:r>
            <a:r>
              <a:rPr lang="zh-CN" altLang="en-US" sz="2800" b="1" dirty="0" smtClean="0">
                <a:latin typeface="华文楷体" pitchFamily="2" charset="-122"/>
                <a:ea typeface="华文楷体" pitchFamily="2" charset="-122"/>
              </a:rPr>
              <a:t>位等，目前使用的主要是</a:t>
            </a:r>
            <a:r>
              <a:rPr lang="en-US" altLang="zh-CN" sz="2800" b="1" dirty="0" smtClean="0">
                <a:latin typeface="华文楷体" pitchFamily="2" charset="-122"/>
                <a:ea typeface="华文楷体" pitchFamily="2" charset="-122"/>
              </a:rPr>
              <a:t>32</a:t>
            </a:r>
            <a:r>
              <a:rPr lang="zh-CN" altLang="en-US" sz="2800" b="1" dirty="0" smtClean="0">
                <a:latin typeface="华文楷体" pitchFamily="2" charset="-122"/>
                <a:ea typeface="华文楷体" pitchFamily="2" charset="-122"/>
              </a:rPr>
              <a:t>位和</a:t>
            </a:r>
            <a:r>
              <a:rPr lang="en-US" altLang="zh-CN" sz="2800" b="1" dirty="0" smtClean="0">
                <a:latin typeface="华文楷体" pitchFamily="2" charset="-122"/>
                <a:ea typeface="华文楷体" pitchFamily="2" charset="-122"/>
              </a:rPr>
              <a:t>64</a:t>
            </a:r>
            <a:r>
              <a:rPr lang="zh-CN" altLang="en-US" sz="2800" b="1" dirty="0" smtClean="0">
                <a:latin typeface="华文楷体" pitchFamily="2" charset="-122"/>
                <a:ea typeface="华文楷体" pitchFamily="2" charset="-122"/>
              </a:rPr>
              <a:t>位。总线位数越多，传输数据就越快。例如：某个数据占有</a:t>
            </a:r>
            <a:r>
              <a:rPr lang="en-US" altLang="zh-CN" sz="2800" b="1" dirty="0" smtClean="0">
                <a:latin typeface="华文楷体" pitchFamily="2" charset="-122"/>
                <a:ea typeface="华文楷体" pitchFamily="2" charset="-122"/>
              </a:rPr>
              <a:t>8</a:t>
            </a:r>
            <a:r>
              <a:rPr lang="zh-CN" altLang="en-US" sz="2800" b="1" dirty="0" smtClean="0">
                <a:latin typeface="华文楷体" pitchFamily="2" charset="-122"/>
                <a:ea typeface="华文楷体" pitchFamily="2" charset="-122"/>
              </a:rPr>
              <a:t>个字节，那么</a:t>
            </a:r>
            <a:r>
              <a:rPr lang="en-US" altLang="zh-CN" sz="2800" b="1" dirty="0" smtClean="0">
                <a:latin typeface="华文楷体" pitchFamily="2" charset="-122"/>
                <a:ea typeface="华文楷体" pitchFamily="2" charset="-122"/>
              </a:rPr>
              <a:t>32</a:t>
            </a:r>
            <a:r>
              <a:rPr lang="zh-CN" altLang="en-US" sz="2800" b="1" dirty="0" smtClean="0">
                <a:latin typeface="华文楷体" pitchFamily="2" charset="-122"/>
                <a:ea typeface="华文楷体" pitchFamily="2" charset="-122"/>
              </a:rPr>
              <a:t>位的总线要两次才能传送完该数据，而</a:t>
            </a:r>
            <a:r>
              <a:rPr lang="en-US" altLang="zh-CN" sz="2800" b="1" dirty="0" smtClean="0">
                <a:latin typeface="华文楷体" pitchFamily="2" charset="-122"/>
                <a:ea typeface="华文楷体" pitchFamily="2" charset="-122"/>
              </a:rPr>
              <a:t>64</a:t>
            </a:r>
            <a:r>
              <a:rPr lang="zh-CN" altLang="en-US" sz="2800" b="1" dirty="0" smtClean="0">
                <a:latin typeface="华文楷体" pitchFamily="2" charset="-122"/>
                <a:ea typeface="华文楷体" pitchFamily="2" charset="-122"/>
              </a:rPr>
              <a:t>位总线一次就可以了。</a:t>
            </a:r>
          </a:p>
          <a:p>
            <a:pPr marL="342900" lvl="0" indent="-3429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总线频率：</a:t>
            </a:r>
            <a:r>
              <a:rPr lang="zh-CN" altLang="en-US" sz="2800" b="1" dirty="0" smtClean="0">
                <a:latin typeface="华文楷体" pitchFamily="2" charset="-122"/>
                <a:ea typeface="华文楷体" pitchFamily="2" charset="-122"/>
              </a:rPr>
              <a:t>含义与处理器的时钟频率一样，用</a:t>
            </a:r>
            <a:r>
              <a:rPr lang="en-US" altLang="zh-CN" sz="2800" b="1" dirty="0" smtClean="0">
                <a:solidFill>
                  <a:srgbClr val="0000FF"/>
                </a:solidFill>
                <a:latin typeface="华文楷体" pitchFamily="2" charset="-122"/>
                <a:ea typeface="华文楷体" pitchFamily="2" charset="-122"/>
              </a:rPr>
              <a:t>MHz</a:t>
            </a:r>
            <a:r>
              <a:rPr lang="zh-CN" altLang="en-US" sz="2800" b="1" dirty="0" smtClean="0">
                <a:latin typeface="华文楷体" pitchFamily="2" charset="-122"/>
                <a:ea typeface="华文楷体" pitchFamily="2" charset="-122"/>
              </a:rPr>
              <a:t>表示，总线频率越高，传送数据越快。</a:t>
            </a:r>
            <a:r>
              <a:rPr lang="en-US" altLang="zh-CN" sz="2800" b="1" dirty="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3" name="TextBox 2"/>
          <p:cNvSpPr txBox="1"/>
          <p:nvPr/>
        </p:nvSpPr>
        <p:spPr>
          <a:xfrm>
            <a:off x="251520" y="764704"/>
            <a:ext cx="8784976" cy="4308872"/>
          </a:xfrm>
          <a:prstGeom prst="rect">
            <a:avLst/>
          </a:prstGeom>
          <a:noFill/>
        </p:spPr>
        <p:txBody>
          <a:bodyPr wrap="square" rtlCol="0">
            <a:spAutoFit/>
          </a:bodyPr>
          <a:lstStyle/>
          <a:p>
            <a:pPr marL="514350" lvl="0" indent="-514350" eaLnBrk="1" hangingPunct="1">
              <a:spcBef>
                <a:spcPts val="600"/>
              </a:spcBef>
              <a:spcAft>
                <a:spcPts val="600"/>
              </a:spcAft>
              <a:buFont typeface="+mj-ea"/>
              <a:buAutoNum type="circleNumDbPlain" startAt="3"/>
            </a:pPr>
            <a:r>
              <a:rPr lang="zh-CN" altLang="en-US" sz="2800" b="1" dirty="0" smtClean="0">
                <a:solidFill>
                  <a:schemeClr val="accent1">
                    <a:lumMod val="75000"/>
                  </a:schemeClr>
                </a:solidFill>
                <a:latin typeface="华文楷体" pitchFamily="2" charset="-122"/>
                <a:ea typeface="华文楷体" pitchFamily="2" charset="-122"/>
              </a:rPr>
              <a:t>总线</a:t>
            </a:r>
            <a:r>
              <a:rPr lang="zh-CN" altLang="en-US" sz="2800" b="1" dirty="0" smtClean="0">
                <a:solidFill>
                  <a:schemeClr val="accent1">
                    <a:lumMod val="75000"/>
                  </a:schemeClr>
                </a:solidFill>
                <a:latin typeface="华文楷体" pitchFamily="2" charset="-122"/>
                <a:ea typeface="华文楷体" pitchFamily="2" charset="-122"/>
              </a:rPr>
              <a:t>频率：</a:t>
            </a:r>
            <a:r>
              <a:rPr lang="zh-CN" altLang="en-US" sz="2800" b="1" dirty="0" smtClean="0">
                <a:latin typeface="华文楷体" pitchFamily="2" charset="-122"/>
                <a:ea typeface="华文楷体" pitchFamily="2" charset="-122"/>
              </a:rPr>
              <a:t>含义与处理器的时钟频率一样，用</a:t>
            </a:r>
            <a:r>
              <a:rPr lang="en-US" altLang="zh-CN" sz="2800" b="1" dirty="0" smtClean="0">
                <a:solidFill>
                  <a:srgbClr val="0000FF"/>
                </a:solidFill>
                <a:latin typeface="华文楷体" pitchFamily="2" charset="-122"/>
                <a:ea typeface="华文楷体" pitchFamily="2" charset="-122"/>
              </a:rPr>
              <a:t>MHz</a:t>
            </a:r>
            <a:r>
              <a:rPr lang="zh-CN" altLang="en-US" sz="2800" b="1" dirty="0" smtClean="0">
                <a:latin typeface="华文楷体" pitchFamily="2" charset="-122"/>
                <a:ea typeface="华文楷体" pitchFamily="2" charset="-122"/>
              </a:rPr>
              <a:t>表示，总线频率越高，传送数据越快</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514350" lvl="0" indent="-514350" eaLnBrk="1" hangingPunct="1">
              <a:spcBef>
                <a:spcPts val="600"/>
              </a:spcBef>
              <a:spcAft>
                <a:spcPts val="600"/>
              </a:spcAft>
              <a:buFont typeface="+mj-ea"/>
              <a:buAutoNum type="circleNumDbPlain" startAt="3"/>
            </a:pPr>
            <a:r>
              <a:rPr lang="zh-CN" altLang="en-US" sz="2800" b="1" dirty="0" smtClean="0">
                <a:solidFill>
                  <a:schemeClr val="accent1">
                    <a:lumMod val="75000"/>
                  </a:schemeClr>
                </a:solidFill>
                <a:latin typeface="华文楷体" pitchFamily="2" charset="-122"/>
                <a:ea typeface="华文楷体" pitchFamily="2" charset="-122"/>
              </a:rPr>
              <a:t>总线周期：</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通过总线对存储器或</a:t>
            </a:r>
            <a:r>
              <a:rPr lang="en-US" altLang="zh-CN" sz="2800" b="1" dirty="0" smtClean="0">
                <a:latin typeface="华文楷体" pitchFamily="2" charset="-122"/>
                <a:ea typeface="华文楷体" pitchFamily="2" charset="-122"/>
              </a:rPr>
              <a:t>I/O</a:t>
            </a:r>
            <a:r>
              <a:rPr lang="zh-CN" altLang="en-US" sz="2800" b="1" dirty="0" smtClean="0">
                <a:latin typeface="华文楷体" pitchFamily="2" charset="-122"/>
                <a:ea typeface="华文楷体" pitchFamily="2" charset="-122"/>
              </a:rPr>
              <a:t>接口进行一次访问所需要的时间。</a:t>
            </a:r>
            <a:endParaRPr lang="en-US" altLang="zh-CN" sz="2800" b="1" dirty="0" smtClean="0">
              <a:latin typeface="华文楷体" pitchFamily="2" charset="-122"/>
              <a:ea typeface="华文楷体" pitchFamily="2" charset="-122"/>
            </a:endParaRPr>
          </a:p>
          <a:p>
            <a:pPr marL="514350" lvl="0" indent="-514350" eaLnBrk="1" hangingPunct="1">
              <a:spcBef>
                <a:spcPts val="600"/>
              </a:spcBef>
              <a:spcAft>
                <a:spcPts val="600"/>
              </a:spcAft>
            </a:pPr>
            <a:endParaRPr lang="en-US" altLang="zh-CN" sz="2800" b="1" dirty="0" smtClean="0">
              <a:latin typeface="华文楷体" pitchFamily="2" charset="-122"/>
              <a:ea typeface="华文楷体" pitchFamily="2" charset="-122"/>
            </a:endParaRPr>
          </a:p>
          <a:p>
            <a:pPr marL="514350" lvl="0" indent="-514350" eaLnBrk="1" hangingPunct="1">
              <a:spcBef>
                <a:spcPts val="600"/>
              </a:spcBef>
              <a:spcAft>
                <a:spcPts val="600"/>
              </a:spcAft>
            </a:pPr>
            <a:r>
              <a:rPr lang="zh-CN" altLang="en-US" sz="2800" b="1" dirty="0" smtClean="0">
                <a:solidFill>
                  <a:srgbClr val="0000FF"/>
                </a:solidFill>
                <a:latin typeface="华文楷体" pitchFamily="2" charset="-122"/>
                <a:ea typeface="华文楷体" pitchFamily="2" charset="-122"/>
              </a:rPr>
              <a:t> </a:t>
            </a:r>
            <a:r>
              <a:rPr lang="zh-CN" altLang="en-US" sz="2800" b="1" dirty="0" smtClean="0">
                <a:solidFill>
                  <a:srgbClr val="0000FF"/>
                </a:solidFill>
                <a:latin typeface="华文楷体" pitchFamily="2" charset="-122"/>
                <a:ea typeface="华文楷体" pitchFamily="2" charset="-122"/>
              </a:rPr>
              <a:t>   总线</a:t>
            </a:r>
            <a:r>
              <a:rPr lang="zh-CN" altLang="en-US" sz="2800" b="1" dirty="0" smtClean="0">
                <a:solidFill>
                  <a:srgbClr val="0000FF"/>
                </a:solidFill>
                <a:latin typeface="华文楷体" pitchFamily="2" charset="-122"/>
                <a:ea typeface="华文楷体" pitchFamily="2" charset="-122"/>
              </a:rPr>
              <a:t>带宽</a:t>
            </a:r>
            <a:r>
              <a:rPr lang="en-US" altLang="zh-CN" sz="2800" b="1" dirty="0" smtClean="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总线频率*总线位宽</a:t>
            </a:r>
            <a:r>
              <a:rPr lang="en-US" altLang="zh-CN" sz="2800" b="1" dirty="0" smtClean="0">
                <a:solidFill>
                  <a:srgbClr val="0000FF"/>
                </a:solidFill>
                <a:latin typeface="华文楷体" pitchFamily="2" charset="-122"/>
                <a:ea typeface="华文楷体" pitchFamily="2" charset="-122"/>
              </a:rPr>
              <a:t>/8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或</a:t>
            </a:r>
            <a:endParaRPr lang="en-US" altLang="zh-CN" sz="2800" b="1" dirty="0" smtClean="0">
              <a:latin typeface="华文楷体" pitchFamily="2" charset="-122"/>
              <a:ea typeface="华文楷体" pitchFamily="2" charset="-122"/>
            </a:endParaRPr>
          </a:p>
          <a:p>
            <a:pPr marL="514350" lvl="0" indent="-514350"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 </a:t>
            </a:r>
            <a:r>
              <a:rPr lang="en-US" altLang="zh-CN" sz="2800" b="1" dirty="0" smtClean="0">
                <a:solidFill>
                  <a:srgbClr val="0000FF"/>
                </a:solidFill>
                <a:latin typeface="华文楷体" pitchFamily="2" charset="-122"/>
                <a:ea typeface="华文楷体" pitchFamily="2" charset="-122"/>
              </a:rPr>
              <a:t>   </a:t>
            </a:r>
            <a:r>
              <a:rPr lang="zh-CN" altLang="en-US" sz="2800" b="1" dirty="0" smtClean="0">
                <a:solidFill>
                  <a:srgbClr val="0000FF"/>
                </a:solidFill>
                <a:latin typeface="华文楷体" pitchFamily="2" charset="-122"/>
                <a:ea typeface="华文楷体" pitchFamily="2" charset="-122"/>
              </a:rPr>
              <a:t>总线</a:t>
            </a:r>
            <a:r>
              <a:rPr lang="zh-CN" altLang="en-US" sz="2800" b="1" dirty="0" smtClean="0">
                <a:solidFill>
                  <a:srgbClr val="0000FF"/>
                </a:solidFill>
                <a:latin typeface="华文楷体" pitchFamily="2" charset="-122"/>
                <a:ea typeface="华文楷体" pitchFamily="2" charset="-122"/>
              </a:rPr>
              <a:t>带宽</a:t>
            </a:r>
            <a:r>
              <a:rPr lang="en-US" altLang="zh-CN" sz="2800" b="1" dirty="0" smtClean="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（总线位宽</a:t>
            </a:r>
            <a:r>
              <a:rPr lang="en-US" altLang="zh-CN" sz="2800" b="1" dirty="0" smtClean="0">
                <a:solidFill>
                  <a:srgbClr val="0000FF"/>
                </a:solidFill>
                <a:latin typeface="华文楷体" pitchFamily="2" charset="-122"/>
                <a:ea typeface="华文楷体" pitchFamily="2" charset="-122"/>
              </a:rPr>
              <a:t>/8 </a:t>
            </a:r>
            <a:r>
              <a:rPr lang="zh-CN" altLang="en-US" sz="2800" b="1" dirty="0" smtClean="0">
                <a:solidFill>
                  <a:srgbClr val="0000FF"/>
                </a:solidFill>
                <a:latin typeface="华文楷体" pitchFamily="2" charset="-122"/>
                <a:ea typeface="华文楷体" pitchFamily="2" charset="-122"/>
              </a:rPr>
              <a:t>）</a:t>
            </a:r>
            <a:r>
              <a:rPr lang="en-US" altLang="zh-CN" sz="2800" b="1" dirty="0" smtClean="0">
                <a:solidFill>
                  <a:srgbClr val="0000FF"/>
                </a:solidFill>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总线周期</a:t>
            </a:r>
            <a:endParaRPr lang="en-US" altLang="zh-CN" sz="2800" b="1" dirty="0" smtClean="0">
              <a:latin typeface="华文楷体" pitchFamily="2" charset="-122"/>
              <a:ea typeface="华文楷体" pitchFamily="2" charset="-122"/>
            </a:endParaRPr>
          </a:p>
          <a:p>
            <a:pPr marL="514350" lvl="0" indent="-514350" eaLnBrk="1" hangingPunct="1">
              <a:spcBef>
                <a:spcPts val="600"/>
              </a:spcBef>
              <a:spcAft>
                <a:spcPts val="600"/>
              </a:spcAft>
            </a:pPr>
            <a:r>
              <a:rPr lang="zh-CN" altLang="en-US"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单位</a:t>
            </a:r>
            <a:r>
              <a:rPr lang="zh-CN" altLang="en-US" sz="2800" b="1" dirty="0" smtClean="0">
                <a:latin typeface="华文楷体" pitchFamily="2" charset="-122"/>
                <a:ea typeface="华文楷体" pitchFamily="2" charset="-122"/>
              </a:rPr>
              <a:t>：字节</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秒）</a:t>
            </a:r>
            <a:r>
              <a:rPr lang="en-US" altLang="zh-CN" sz="2800" b="1" dirty="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16744" name="Text Box 8"/>
          <p:cNvSpPr txBox="1">
            <a:spLocks noChangeArrowheads="1"/>
          </p:cNvSpPr>
          <p:nvPr/>
        </p:nvSpPr>
        <p:spPr bwMode="auto">
          <a:xfrm>
            <a:off x="107504" y="714356"/>
            <a:ext cx="7215238" cy="523220"/>
          </a:xfrm>
          <a:prstGeom prst="rect">
            <a:avLst/>
          </a:prstGeom>
          <a:noFill/>
          <a:ln w="9525" algn="ctr">
            <a:noFill/>
            <a:miter lim="800000"/>
            <a:headEnd/>
            <a:tailEnd/>
          </a:ln>
        </p:spPr>
        <p:txBody>
          <a:bodyPr wrap="square">
            <a:spAutoFit/>
          </a:bodyPr>
          <a:lstStyle/>
          <a:p>
            <a:pPr marL="609600" lvl="2" indent="-609600" eaLnBrk="1" hangingPunct="1">
              <a:spcBef>
                <a:spcPct val="50000"/>
              </a:spcBef>
            </a:pPr>
            <a:r>
              <a:rPr lang="en-US" altLang="zh-CN" sz="2800" b="1" dirty="0" smtClean="0">
                <a:solidFill>
                  <a:schemeClr val="accent2">
                    <a:lumMod val="75000"/>
                  </a:schemeClr>
                </a:solidFill>
                <a:latin typeface="华文楷体" pitchFamily="2" charset="-122"/>
                <a:ea typeface="华文楷体" pitchFamily="2" charset="-122"/>
              </a:rPr>
              <a:t>3.4.4  </a:t>
            </a:r>
            <a:r>
              <a:rPr lang="zh-CN" altLang="en-US" sz="2800" b="1" dirty="0" smtClean="0">
                <a:solidFill>
                  <a:schemeClr val="accent2">
                    <a:lumMod val="75000"/>
                  </a:schemeClr>
                </a:solidFill>
                <a:latin typeface="华文楷体" pitchFamily="2" charset="-122"/>
                <a:ea typeface="华文楷体" pitchFamily="2" charset="-122"/>
              </a:rPr>
              <a:t>微型计算机</a:t>
            </a:r>
            <a:r>
              <a:rPr lang="zh-CN" altLang="en-US" sz="2800" b="1" dirty="0">
                <a:solidFill>
                  <a:schemeClr val="accent2">
                    <a:lumMod val="75000"/>
                  </a:schemeClr>
                </a:solidFill>
                <a:latin typeface="华文楷体" pitchFamily="2" charset="-122"/>
                <a:ea typeface="华文楷体" pitchFamily="2" charset="-122"/>
              </a:rPr>
              <a:t>的多级存储体系</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1428736"/>
            <a:ext cx="8568952" cy="523220"/>
          </a:xfrm>
          <a:prstGeom prst="rect">
            <a:avLst/>
          </a:prstGeom>
          <a:noFill/>
        </p:spPr>
        <p:txBody>
          <a:bodyPr wrap="square" rtlCol="0">
            <a:spAutoFit/>
          </a:bodyPr>
          <a:lstStyle/>
          <a:p>
            <a:pPr marL="342900" indent="-342900" eaLnBrk="1" hangingPunct="1"/>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容量大、存取速度快、价格低三者之间相互矛盾。</a:t>
            </a:r>
            <a:r>
              <a:rPr lang="en-US" altLang="zh-CN"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
        <p:nvSpPr>
          <p:cNvPr id="17" name="TextBox 16"/>
          <p:cNvSpPr txBox="1"/>
          <p:nvPr/>
        </p:nvSpPr>
        <p:spPr>
          <a:xfrm>
            <a:off x="5436096" y="5949280"/>
            <a:ext cx="3419872"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微型计算机的多级存储体系结构</a:t>
            </a:r>
          </a:p>
        </p:txBody>
      </p:sp>
      <p:sp>
        <p:nvSpPr>
          <p:cNvPr id="10" name="矩形 9"/>
          <p:cNvSpPr/>
          <p:nvPr/>
        </p:nvSpPr>
        <p:spPr>
          <a:xfrm>
            <a:off x="251520" y="2060848"/>
            <a:ext cx="4392488" cy="3970318"/>
          </a:xfrm>
          <a:prstGeom prst="rect">
            <a:avLst/>
          </a:prstGeom>
          <a:solidFill>
            <a:schemeClr val="accent5">
              <a:lumMod val="20000"/>
              <a:lumOff val="80000"/>
            </a:schemeClr>
          </a:solidFill>
        </p:spPr>
        <p:txBody>
          <a:bodyPr wrap="square">
            <a:spAutoFit/>
          </a:bodyPr>
          <a:lstStyle/>
          <a:p>
            <a:pPr eaLnBrk="1" hangingPunct="1"/>
            <a:r>
              <a:rPr lang="zh-CN" altLang="en-US" sz="2800" b="1" dirty="0" smtClean="0">
                <a:latin typeface="华文楷体" pitchFamily="2" charset="-122"/>
                <a:ea typeface="华文楷体" pitchFamily="2" charset="-122"/>
              </a:rPr>
              <a:t>随着计算机技术的不断发展，通常把几种存储技术结合起来，构成多级存储器体系结构，多级存储器体系中的存储实体由上向下分为四层：即由</a:t>
            </a:r>
            <a:r>
              <a:rPr lang="zh-CN" altLang="en-US" sz="2800" b="1" dirty="0" smtClean="0">
                <a:solidFill>
                  <a:srgbClr val="0000FF"/>
                </a:solidFill>
                <a:latin typeface="华文楷体" pitchFamily="2" charset="-122"/>
                <a:ea typeface="华文楷体" pitchFamily="2" charset="-122"/>
              </a:rPr>
              <a:t>微处理器存储层、高速缓冲存储层、主存储层和外存储层</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endParaRPr lang="zh-CN" altLang="en-US" sz="2800" dirty="0"/>
          </a:p>
        </p:txBody>
      </p:sp>
      <p:sp>
        <p:nvSpPr>
          <p:cNvPr id="11" name="Rectangle 3"/>
          <p:cNvSpPr>
            <a:spLocks noChangeArrowheads="1"/>
          </p:cNvSpPr>
          <p:nvPr/>
        </p:nvSpPr>
        <p:spPr bwMode="auto">
          <a:xfrm>
            <a:off x="6012160" y="4077072"/>
            <a:ext cx="2088232" cy="774700"/>
          </a:xfrm>
          <a:prstGeom prst="rect">
            <a:avLst/>
          </a:prstGeom>
          <a:solidFill>
            <a:srgbClr val="99FFCC"/>
          </a:solidFill>
          <a:ln w="38100">
            <a:solidFill>
              <a:schemeClr val="accent4">
                <a:lumMod val="50000"/>
              </a:schemeClr>
            </a:solidFill>
            <a:miter lim="800000"/>
            <a:headEnd/>
            <a:tailEnd/>
          </a:ln>
        </p:spPr>
        <p:txBody>
          <a:bodyPr wrap="none" anchor="ctr"/>
          <a:lstStyle/>
          <a:p>
            <a:pPr algn="ctr">
              <a:defRPr/>
            </a:pPr>
            <a:r>
              <a:rPr lang="zh-CN" altLang="en-US" sz="2400" b="1">
                <a:solidFill>
                  <a:schemeClr val="accent6">
                    <a:lumMod val="50000"/>
                  </a:schemeClr>
                </a:solidFill>
                <a:latin typeface="方正姚体" pitchFamily="2" charset="-122"/>
                <a:ea typeface="方正姚体" pitchFamily="2" charset="-122"/>
              </a:rPr>
              <a:t>主存储器 </a:t>
            </a:r>
          </a:p>
        </p:txBody>
      </p:sp>
      <p:sp>
        <p:nvSpPr>
          <p:cNvPr id="12" name="Rectangle 5"/>
          <p:cNvSpPr>
            <a:spLocks noChangeArrowheads="1"/>
          </p:cNvSpPr>
          <p:nvPr/>
        </p:nvSpPr>
        <p:spPr bwMode="auto">
          <a:xfrm>
            <a:off x="6228184" y="3310880"/>
            <a:ext cx="1656184" cy="765175"/>
          </a:xfrm>
          <a:prstGeom prst="rect">
            <a:avLst/>
          </a:prstGeom>
          <a:solidFill>
            <a:srgbClr val="FFCC99"/>
          </a:solidFill>
          <a:ln w="38100">
            <a:solidFill>
              <a:schemeClr val="accent4">
                <a:lumMod val="50000"/>
              </a:schemeClr>
            </a:solidFill>
            <a:miter lim="800000"/>
            <a:headEnd/>
            <a:tailEnd/>
          </a:ln>
        </p:spPr>
        <p:txBody>
          <a:bodyPr wrap="none" anchor="ctr"/>
          <a:lstStyle/>
          <a:p>
            <a:pPr algn="ctr">
              <a:defRPr/>
            </a:pPr>
            <a:r>
              <a:rPr lang="zh-CN" altLang="en-US" sz="2400" b="1" dirty="0" smtClean="0">
                <a:solidFill>
                  <a:srgbClr val="0000CC"/>
                </a:solidFill>
                <a:latin typeface="方正姚体" pitchFamily="2" charset="-122"/>
                <a:ea typeface="方正姚体" pitchFamily="2" charset="-122"/>
              </a:rPr>
              <a:t>高速缓冲</a:t>
            </a:r>
            <a:endParaRPr lang="en-US" altLang="zh-CN" sz="2400" b="1" dirty="0" smtClean="0">
              <a:solidFill>
                <a:srgbClr val="0000CC"/>
              </a:solidFill>
              <a:latin typeface="方正姚体" pitchFamily="2" charset="-122"/>
              <a:ea typeface="方正姚体" pitchFamily="2" charset="-122"/>
            </a:endParaRPr>
          </a:p>
          <a:p>
            <a:pPr algn="ctr">
              <a:defRPr/>
            </a:pPr>
            <a:r>
              <a:rPr lang="zh-CN" altLang="en-US" sz="2400" b="1" dirty="0" smtClean="0">
                <a:solidFill>
                  <a:srgbClr val="0000CC"/>
                </a:solidFill>
                <a:latin typeface="方正姚体" pitchFamily="2" charset="-122"/>
                <a:ea typeface="方正姚体" pitchFamily="2" charset="-122"/>
              </a:rPr>
              <a:t>存储器 </a:t>
            </a:r>
            <a:endParaRPr lang="zh-CN" altLang="en-US" sz="2400" b="1" dirty="0">
              <a:solidFill>
                <a:srgbClr val="0000CC"/>
              </a:solidFill>
              <a:latin typeface="方正姚体" pitchFamily="2" charset="-122"/>
              <a:ea typeface="方正姚体" pitchFamily="2" charset="-122"/>
            </a:endParaRPr>
          </a:p>
        </p:txBody>
      </p:sp>
      <p:sp>
        <p:nvSpPr>
          <p:cNvPr id="13" name="Rectangle 6"/>
          <p:cNvSpPr>
            <a:spLocks noChangeArrowheads="1"/>
          </p:cNvSpPr>
          <p:nvPr/>
        </p:nvSpPr>
        <p:spPr bwMode="auto">
          <a:xfrm>
            <a:off x="6417786" y="2518718"/>
            <a:ext cx="1250558" cy="765175"/>
          </a:xfrm>
          <a:prstGeom prst="rect">
            <a:avLst/>
          </a:prstGeom>
          <a:solidFill>
            <a:schemeClr val="accent1">
              <a:lumMod val="40000"/>
              <a:lumOff val="60000"/>
            </a:schemeClr>
          </a:solidFill>
          <a:ln w="38100">
            <a:solidFill>
              <a:schemeClr val="accent4">
                <a:lumMod val="50000"/>
              </a:schemeClr>
            </a:solidFill>
            <a:miter lim="800000"/>
            <a:headEnd/>
            <a:tailEnd/>
          </a:ln>
        </p:spPr>
        <p:txBody>
          <a:bodyPr wrap="none" anchor="ctr"/>
          <a:lstStyle/>
          <a:p>
            <a:pPr algn="ctr">
              <a:defRPr/>
            </a:pPr>
            <a:r>
              <a:rPr lang="zh-CN" altLang="en-US" sz="2400" b="1" dirty="0">
                <a:latin typeface="方正姚体" pitchFamily="2" charset="-122"/>
                <a:ea typeface="方正姚体" pitchFamily="2" charset="-122"/>
              </a:rPr>
              <a:t>寄存器 </a:t>
            </a:r>
          </a:p>
        </p:txBody>
      </p:sp>
      <p:sp>
        <p:nvSpPr>
          <p:cNvPr id="14" name="AutoShape 7"/>
          <p:cNvSpPr>
            <a:spLocks noChangeArrowheads="1"/>
          </p:cNvSpPr>
          <p:nvPr/>
        </p:nvSpPr>
        <p:spPr bwMode="auto">
          <a:xfrm>
            <a:off x="5309592" y="2357016"/>
            <a:ext cx="495300" cy="3421063"/>
          </a:xfrm>
          <a:prstGeom prst="downArrow">
            <a:avLst>
              <a:gd name="adj1" fmla="val 50000"/>
              <a:gd name="adj2" fmla="val 172676"/>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solidFill>
              <a:schemeClr val="tx1"/>
            </a:solidFill>
            <a:miter lim="800000"/>
            <a:headEnd/>
            <a:tailEnd/>
          </a:ln>
        </p:spPr>
        <p:txBody>
          <a:bodyPr wrap="none" anchor="ctr"/>
          <a:lstStyle/>
          <a:p>
            <a:endParaRPr lang="zh-CN" altLang="en-US">
              <a:solidFill>
                <a:schemeClr val="accent1">
                  <a:lumMod val="75000"/>
                </a:schemeClr>
              </a:solidFill>
              <a:latin typeface="方正姚体" pitchFamily="2" charset="-122"/>
              <a:ea typeface="方正姚体" pitchFamily="2" charset="-122"/>
            </a:endParaRPr>
          </a:p>
        </p:txBody>
      </p:sp>
      <p:sp>
        <p:nvSpPr>
          <p:cNvPr id="15" name="Text Box 8"/>
          <p:cNvSpPr txBox="1">
            <a:spLocks noChangeArrowheads="1"/>
          </p:cNvSpPr>
          <p:nvPr/>
        </p:nvSpPr>
        <p:spPr bwMode="auto">
          <a:xfrm>
            <a:off x="4769842" y="1887215"/>
            <a:ext cx="1530350"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chemeClr val="accent1">
                    <a:lumMod val="75000"/>
                  </a:schemeClr>
                </a:solidFill>
                <a:latin typeface="方正姚体" pitchFamily="2" charset="-122"/>
                <a:ea typeface="方正姚体" pitchFamily="2" charset="-122"/>
              </a:rPr>
              <a:t>速度</a:t>
            </a:r>
          </a:p>
        </p:txBody>
      </p:sp>
      <p:sp>
        <p:nvSpPr>
          <p:cNvPr id="18" name="Rectangle 10"/>
          <p:cNvSpPr>
            <a:spLocks noChangeArrowheads="1"/>
          </p:cNvSpPr>
          <p:nvPr/>
        </p:nvSpPr>
        <p:spPr bwMode="auto">
          <a:xfrm>
            <a:off x="5851530" y="4869160"/>
            <a:ext cx="2464886" cy="765175"/>
          </a:xfrm>
          <a:prstGeom prst="rect">
            <a:avLst/>
          </a:prstGeom>
          <a:solidFill>
            <a:schemeClr val="accent4">
              <a:lumMod val="20000"/>
              <a:lumOff val="80000"/>
            </a:schemeClr>
          </a:solidFill>
          <a:ln w="38100">
            <a:solidFill>
              <a:schemeClr val="accent4">
                <a:lumMod val="50000"/>
              </a:schemeClr>
            </a:solidFill>
            <a:miter lim="800000"/>
            <a:headEnd/>
            <a:tailEnd/>
          </a:ln>
        </p:spPr>
        <p:txBody>
          <a:bodyPr wrap="none" anchor="ctr"/>
          <a:lstStyle/>
          <a:p>
            <a:pPr algn="ctr">
              <a:defRPr/>
            </a:pPr>
            <a:r>
              <a:rPr lang="zh-CN" altLang="en-US" sz="2400" b="1" dirty="0">
                <a:latin typeface="方正姚体" pitchFamily="2" charset="-122"/>
                <a:ea typeface="方正姚体" pitchFamily="2" charset="-122"/>
              </a:rPr>
              <a:t>辅助存储器 </a:t>
            </a:r>
          </a:p>
        </p:txBody>
      </p:sp>
      <p:sp>
        <p:nvSpPr>
          <p:cNvPr id="19" name="Text Box 11"/>
          <p:cNvSpPr txBox="1">
            <a:spLocks noChangeArrowheads="1"/>
          </p:cNvSpPr>
          <p:nvPr/>
        </p:nvSpPr>
        <p:spPr bwMode="auto">
          <a:xfrm>
            <a:off x="7812360" y="1835695"/>
            <a:ext cx="1530350"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chemeClr val="accent1">
                    <a:lumMod val="75000"/>
                  </a:schemeClr>
                </a:solidFill>
                <a:latin typeface="方正姚体" pitchFamily="2" charset="-122"/>
                <a:ea typeface="方正姚体" pitchFamily="2" charset="-122"/>
              </a:rPr>
              <a:t>容量</a:t>
            </a:r>
          </a:p>
        </p:txBody>
      </p:sp>
      <p:sp>
        <p:nvSpPr>
          <p:cNvPr id="20" name="AutoShape 12"/>
          <p:cNvSpPr>
            <a:spLocks noChangeArrowheads="1"/>
          </p:cNvSpPr>
          <p:nvPr/>
        </p:nvSpPr>
        <p:spPr bwMode="auto">
          <a:xfrm>
            <a:off x="8352110" y="2348881"/>
            <a:ext cx="495300" cy="3384376"/>
          </a:xfrm>
          <a:prstGeom prst="downArrow">
            <a:avLst>
              <a:gd name="adj1" fmla="val 50000"/>
              <a:gd name="adj2" fmla="val 172676"/>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solidFill>
              <a:schemeClr val="tx1"/>
            </a:solidFill>
            <a:miter lim="800000"/>
            <a:headEnd/>
            <a:tailEnd/>
          </a:ln>
        </p:spPr>
        <p:txBody>
          <a:bodyPr wrap="none" anchor="ctr"/>
          <a:lstStyle/>
          <a:p>
            <a:endParaRPr lang="zh-CN" altLang="en-US">
              <a:ea typeface="楷体_GB2312" pitchFamily="49" charset="-122"/>
            </a:endParaRPr>
          </a:p>
        </p:txBody>
      </p:sp>
      <p:sp>
        <p:nvSpPr>
          <p:cNvPr id="21" name="Text Box 13"/>
          <p:cNvSpPr txBox="1">
            <a:spLocks noChangeArrowheads="1"/>
          </p:cNvSpPr>
          <p:nvPr/>
        </p:nvSpPr>
        <p:spPr bwMode="auto">
          <a:xfrm>
            <a:off x="8316416" y="2339751"/>
            <a:ext cx="1189037" cy="461665"/>
          </a:xfrm>
          <a:prstGeom prst="rect">
            <a:avLst/>
          </a:prstGeom>
          <a:noFill/>
          <a:ln w="9525">
            <a:noFill/>
            <a:miter lim="800000"/>
            <a:headEnd/>
            <a:tailEnd/>
          </a:ln>
        </p:spPr>
        <p:txBody>
          <a:bodyPr>
            <a:spAutoFit/>
          </a:bodyPr>
          <a:lstStyle/>
          <a:p>
            <a:pPr algn="ctr">
              <a:spcBef>
                <a:spcPct val="50000"/>
              </a:spcBef>
            </a:pPr>
            <a:r>
              <a:rPr lang="zh-CN" altLang="en-US" sz="2400" b="1">
                <a:solidFill>
                  <a:schemeClr val="accent1">
                    <a:lumMod val="75000"/>
                  </a:schemeClr>
                </a:solidFill>
                <a:latin typeface="方正姚体" pitchFamily="2" charset="-122"/>
                <a:ea typeface="方正姚体" pitchFamily="2" charset="-122"/>
              </a:rPr>
              <a:t>小</a:t>
            </a:r>
          </a:p>
        </p:txBody>
      </p:sp>
      <p:sp>
        <p:nvSpPr>
          <p:cNvPr id="22" name="Text Box 14"/>
          <p:cNvSpPr txBox="1">
            <a:spLocks noChangeArrowheads="1"/>
          </p:cNvSpPr>
          <p:nvPr/>
        </p:nvSpPr>
        <p:spPr bwMode="auto">
          <a:xfrm>
            <a:off x="8443416" y="5084539"/>
            <a:ext cx="1016000"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chemeClr val="accent1">
                    <a:lumMod val="75000"/>
                  </a:schemeClr>
                </a:solidFill>
                <a:latin typeface="方正姚体" pitchFamily="2" charset="-122"/>
                <a:ea typeface="方正姚体" pitchFamily="2" charset="-122"/>
              </a:rPr>
              <a:t>大</a:t>
            </a:r>
          </a:p>
        </p:txBody>
      </p:sp>
      <p:sp>
        <p:nvSpPr>
          <p:cNvPr id="23" name="Text Box 15"/>
          <p:cNvSpPr txBox="1">
            <a:spLocks noChangeArrowheads="1"/>
          </p:cNvSpPr>
          <p:nvPr/>
        </p:nvSpPr>
        <p:spPr bwMode="auto">
          <a:xfrm>
            <a:off x="4463082" y="2492896"/>
            <a:ext cx="1189038"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chemeClr val="accent1">
                    <a:lumMod val="75000"/>
                  </a:schemeClr>
                </a:solidFill>
                <a:latin typeface="方正姚体" pitchFamily="2" charset="-122"/>
                <a:ea typeface="方正姚体" pitchFamily="2" charset="-122"/>
              </a:rPr>
              <a:t>快</a:t>
            </a:r>
          </a:p>
        </p:txBody>
      </p:sp>
      <p:sp>
        <p:nvSpPr>
          <p:cNvPr id="24" name="Text Box 16"/>
          <p:cNvSpPr txBox="1">
            <a:spLocks noChangeArrowheads="1"/>
          </p:cNvSpPr>
          <p:nvPr/>
        </p:nvSpPr>
        <p:spPr bwMode="auto">
          <a:xfrm>
            <a:off x="4625007" y="5237684"/>
            <a:ext cx="1016000" cy="461665"/>
          </a:xfrm>
          <a:prstGeom prst="rect">
            <a:avLst/>
          </a:prstGeom>
          <a:noFill/>
          <a:ln w="9525">
            <a:noFill/>
            <a:miter lim="800000"/>
            <a:headEnd/>
            <a:tailEnd/>
          </a:ln>
        </p:spPr>
        <p:txBody>
          <a:bodyPr>
            <a:spAutoFit/>
          </a:bodyPr>
          <a:lstStyle/>
          <a:p>
            <a:pPr algn="ctr">
              <a:spcBef>
                <a:spcPct val="50000"/>
              </a:spcBef>
            </a:pPr>
            <a:r>
              <a:rPr lang="zh-CN" altLang="en-US" sz="2400" b="1">
                <a:solidFill>
                  <a:schemeClr val="accent1">
                    <a:lumMod val="75000"/>
                  </a:schemeClr>
                </a:solidFill>
                <a:latin typeface="方正姚体" pitchFamily="2" charset="-122"/>
                <a:ea typeface="方正姚体" pitchFamily="2" charset="-122"/>
              </a:rPr>
              <a:t>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8" grpId="0" animBg="1"/>
      <p:bldP spid="19" grpId="0"/>
      <p:bldP spid="20" grpId="0" animBg="1"/>
      <p:bldP spid="21" grpId="0"/>
      <p:bldP spid="22" grpId="0"/>
      <p:bldP spid="23" grpId="0"/>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764704"/>
            <a:ext cx="8712968" cy="4124206"/>
          </a:xfrm>
          <a:prstGeom prst="rect">
            <a:avLst/>
          </a:prstGeom>
          <a:noFill/>
        </p:spPr>
        <p:txBody>
          <a:bodyPr wrap="square" rtlCol="0">
            <a:spAutoFit/>
          </a:bodyPr>
          <a:lstStyle/>
          <a:p>
            <a:pPr marL="342900" indent="-342900" eaLnBrk="1" hangingPunct="1">
              <a:spcBef>
                <a:spcPts val="600"/>
              </a:spcBef>
            </a:pPr>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、微处理器存储层</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pPr>
            <a:r>
              <a:rPr lang="en-US"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微处理器存储</a:t>
            </a:r>
            <a:r>
              <a:rPr lang="zh-CN" altLang="en-US" sz="2800" b="1" dirty="0">
                <a:latin typeface="华文楷体" pitchFamily="2" charset="-122"/>
                <a:ea typeface="华文楷体" pitchFamily="2" charset="-122"/>
              </a:rPr>
              <a:t>层是多级存储器体系结构的第一层，由</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内部的</a:t>
            </a:r>
            <a:r>
              <a:rPr lang="zh-CN" altLang="en-US" sz="2800" b="1" dirty="0" smtClean="0">
                <a:latin typeface="华文楷体" pitchFamily="2" charset="-122"/>
                <a:ea typeface="华文楷体" pitchFamily="2" charset="-122"/>
              </a:rPr>
              <a:t>通用寄存器组、</a:t>
            </a:r>
            <a:r>
              <a:rPr lang="zh-CN" altLang="en-US" sz="2800" b="1" dirty="0">
                <a:latin typeface="华文楷体" pitchFamily="2" charset="-122"/>
                <a:ea typeface="华文楷体" pitchFamily="2" charset="-122"/>
              </a:rPr>
              <a:t>指令与数据缓冲栈来</a:t>
            </a:r>
            <a:r>
              <a:rPr lang="zh-CN" altLang="en-US" sz="2800" b="1" dirty="0" smtClean="0">
                <a:latin typeface="华文楷体" pitchFamily="2" charset="-122"/>
                <a:ea typeface="华文楷体" pitchFamily="2" charset="-122"/>
              </a:rPr>
              <a:t>实现。</a:t>
            </a:r>
            <a:endParaRPr lang="en-US" altLang="zh-CN" sz="2800" b="1" dirty="0" smtClean="0">
              <a:latin typeface="华文楷体" pitchFamily="2" charset="-122"/>
              <a:ea typeface="华文楷体" pitchFamily="2" charset="-122"/>
            </a:endParaRPr>
          </a:p>
          <a:p>
            <a:pPr eaLnBrk="1" hangingPunct="1">
              <a:spcBef>
                <a:spcPts val="600"/>
              </a:spcBef>
            </a:pPr>
            <a:r>
              <a:rPr lang="zh-CN" altLang="en-US" sz="2800" b="1" dirty="0" smtClean="0">
                <a:latin typeface="华文楷体" pitchFamily="2" charset="-122"/>
                <a:ea typeface="华文楷体" pitchFamily="2" charset="-122"/>
              </a:rPr>
              <a:t>        由于</a:t>
            </a:r>
            <a:r>
              <a:rPr lang="zh-CN" altLang="en-US" sz="2800" b="1" dirty="0">
                <a:latin typeface="华文楷体" pitchFamily="2" charset="-122"/>
                <a:ea typeface="华文楷体" pitchFamily="2" charset="-122"/>
              </a:rPr>
              <a:t>寄存器存在于</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内部，速度非常快，他们的速度比磁盘要快百万倍以上，一些运算可直接在</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的通用寄存器中进行，这样就减少了</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与主存之间的数据交换。但通用寄存器的数量是非常有限的，一般只有几个到几百个之间，例如</a:t>
            </a:r>
            <a:r>
              <a:rPr lang="en-US" sz="2800" b="1" dirty="0">
                <a:latin typeface="华文楷体" pitchFamily="2" charset="-122"/>
                <a:ea typeface="华文楷体" pitchFamily="2" charset="-122"/>
              </a:rPr>
              <a:t>Pentium CPU</a:t>
            </a:r>
            <a:r>
              <a:rPr lang="zh-CN" altLang="en-US" sz="2800" b="1" dirty="0">
                <a:latin typeface="华文楷体" pitchFamily="2" charset="-122"/>
                <a:ea typeface="华文楷体" pitchFamily="2" charset="-122"/>
              </a:rPr>
              <a:t>中仅有</a:t>
            </a:r>
            <a:r>
              <a:rPr lang="en-US" sz="2800" b="1" dirty="0">
                <a:latin typeface="华文楷体" pitchFamily="2" charset="-122"/>
                <a:ea typeface="华文楷体" pitchFamily="2" charset="-122"/>
              </a:rPr>
              <a:t>8</a:t>
            </a:r>
            <a:r>
              <a:rPr lang="zh-CN" altLang="en-US" sz="2800" b="1" dirty="0">
                <a:latin typeface="华文楷体" pitchFamily="2" charset="-122"/>
                <a:ea typeface="华文楷体" pitchFamily="2" charset="-122"/>
              </a:rPr>
              <a:t>个</a:t>
            </a:r>
            <a:r>
              <a:rPr lang="en-US" sz="2800" b="1" dirty="0">
                <a:latin typeface="华文楷体" pitchFamily="2" charset="-122"/>
                <a:ea typeface="华文楷体" pitchFamily="2" charset="-122"/>
              </a:rPr>
              <a:t>32</a:t>
            </a:r>
            <a:r>
              <a:rPr lang="zh-CN" altLang="en-US" sz="2800" b="1" dirty="0">
                <a:latin typeface="华文楷体" pitchFamily="2" charset="-122"/>
                <a:ea typeface="华文楷体" pitchFamily="2" charset="-122"/>
              </a:rPr>
              <a:t>位的通用寄存器，不可能承担更多的数据存储</a:t>
            </a:r>
            <a:r>
              <a:rPr lang="zh-CN" altLang="en-US" sz="2800" b="1" dirty="0" smtClean="0">
                <a:latin typeface="华文楷体" pitchFamily="2" charset="-122"/>
                <a:ea typeface="华文楷体" pitchFamily="2" charset="-122"/>
              </a:rPr>
              <a:t>。</a:t>
            </a:r>
            <a:r>
              <a:rPr lang="en-US" altLang="zh-CN" sz="2800" b="1" dirty="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251520" y="764704"/>
            <a:ext cx="8712968" cy="6180153"/>
          </a:xfrm>
          <a:prstGeom prst="rect">
            <a:avLst/>
          </a:prstGeom>
          <a:noFill/>
        </p:spPr>
        <p:txBody>
          <a:bodyPr wrap="square" rtlCol="0">
            <a:spAutoFit/>
          </a:bodyPr>
          <a:lstStyle/>
          <a:p>
            <a:pPr marL="342900" indent="-342900"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、高速缓冲存储器</a:t>
            </a:r>
            <a:r>
              <a:rPr lang="en-US" altLang="zh-CN" sz="2800" b="1" dirty="0" smtClean="0">
                <a:solidFill>
                  <a:srgbClr val="0000FF"/>
                </a:solidFill>
                <a:latin typeface="华文楷体" pitchFamily="2" charset="-122"/>
                <a:ea typeface="华文楷体" pitchFamily="2" charset="-122"/>
              </a:rPr>
              <a:t>Cache</a:t>
            </a:r>
            <a:r>
              <a:rPr lang="zh-CN" altLang="en-US" sz="2800" b="1" dirty="0" smtClean="0">
                <a:solidFill>
                  <a:srgbClr val="0000FF"/>
                </a:solidFill>
                <a:latin typeface="华文楷体" pitchFamily="2" charset="-122"/>
                <a:ea typeface="华文楷体" pitchFamily="2" charset="-122"/>
              </a:rPr>
              <a:t>层</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spcAft>
                <a:spcPts val="0"/>
              </a:spcAft>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这是多级存储器体系结构的第二层，设置在</a:t>
            </a:r>
            <a:r>
              <a:rPr lang="en-US"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和主存之间。</a:t>
            </a:r>
            <a:endParaRPr lang="en-US" altLang="zh-CN" sz="2800" b="1" dirty="0" smtClean="0">
              <a:latin typeface="华文楷体" pitchFamily="2" charset="-122"/>
              <a:ea typeface="华文楷体" pitchFamily="2" charset="-122"/>
            </a:endParaRPr>
          </a:p>
          <a:p>
            <a:pPr eaLnBrk="1" hangingPunct="1">
              <a:spcBef>
                <a:spcPts val="600"/>
              </a:spcBef>
              <a:spcAft>
                <a:spcPts val="0"/>
              </a:spcAft>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因为</a:t>
            </a:r>
            <a:r>
              <a:rPr lang="zh-CN" altLang="en-US" sz="2800" b="1" dirty="0">
                <a:latin typeface="华文楷体" pitchFamily="2" charset="-122"/>
                <a:ea typeface="华文楷体" pitchFamily="2" charset="-122"/>
              </a:rPr>
              <a:t>主存的存取</a:t>
            </a:r>
            <a:r>
              <a:rPr lang="zh-CN" altLang="en-US" sz="2800" b="1" dirty="0" smtClean="0">
                <a:latin typeface="华文楷体" pitchFamily="2" charset="-122"/>
                <a:ea typeface="华文楷体" pitchFamily="2" charset="-122"/>
              </a:rPr>
              <a:t>速度比</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速度慢得多，使</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的高速处理能力不能充分发挥，整个计算机系统的工作效率受到</a:t>
            </a:r>
            <a:r>
              <a:rPr lang="zh-CN" altLang="en-US" sz="2800" b="1" dirty="0" smtClean="0">
                <a:latin typeface="华文楷体" pitchFamily="2" charset="-122"/>
                <a:ea typeface="华文楷体" pitchFamily="2" charset="-122"/>
              </a:rPr>
              <a:t>影响。</a:t>
            </a:r>
            <a:endParaRPr lang="en-US" altLang="zh-CN" sz="2800" b="1" dirty="0" smtClean="0">
              <a:latin typeface="华文楷体" pitchFamily="2" charset="-122"/>
              <a:ea typeface="华文楷体" pitchFamily="2" charset="-122"/>
            </a:endParaRPr>
          </a:p>
          <a:p>
            <a:pPr eaLnBrk="1" hangingPunct="1">
              <a:spcBef>
                <a:spcPts val="600"/>
              </a:spcBef>
              <a:spcAft>
                <a:spcPts val="0"/>
              </a:spcAft>
              <a:buClr>
                <a:schemeClr val="accent1">
                  <a:lumMod val="75000"/>
                </a:schemeClr>
              </a:buClr>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程序局部性原理：</a:t>
            </a:r>
            <a:r>
              <a:rPr lang="zh-CN" altLang="en-US" sz="2800" b="1" dirty="0">
                <a:latin typeface="华文楷体" pitchFamily="2" charset="-122"/>
                <a:ea typeface="华文楷体" pitchFamily="2" charset="-122"/>
              </a:rPr>
              <a:t>正在使用的主存某一单元邻近的那些单元将被用到的可能性</a:t>
            </a:r>
            <a:r>
              <a:rPr lang="zh-CN" altLang="en-US" sz="2800" b="1" dirty="0" smtClean="0">
                <a:latin typeface="华文楷体" pitchFamily="2" charset="-122"/>
                <a:ea typeface="华文楷体" pitchFamily="2" charset="-122"/>
              </a:rPr>
              <a:t>很大。</a:t>
            </a:r>
            <a:endParaRPr lang="en-US" altLang="zh-CN" sz="2800" b="1" dirty="0" smtClean="0">
              <a:latin typeface="华文楷体" pitchFamily="2" charset="-122"/>
              <a:ea typeface="华文楷体" pitchFamily="2" charset="-122"/>
            </a:endParaRPr>
          </a:p>
          <a:p>
            <a:pPr marL="342900" indent="-342900" eaLnBrk="1" hangingPunct="1">
              <a:spcBef>
                <a:spcPts val="600"/>
              </a:spcBef>
              <a:spcAft>
                <a:spcPts val="0"/>
              </a:spcAft>
              <a:buClr>
                <a:schemeClr val="accent1">
                  <a:lumMod val="75000"/>
                </a:schemeClr>
              </a:buClr>
              <a:buFont typeface="Wingdings" pitchFamily="2" charset="2"/>
              <a:buChar char="Ø"/>
            </a:pPr>
            <a:r>
              <a:rPr lang="en-US" altLang="zh-CN" sz="2800" b="1" dirty="0" smtClean="0">
                <a:latin typeface="华文楷体" pitchFamily="2" charset="-122"/>
                <a:ea typeface="华文楷体" pitchFamily="2" charset="-122"/>
              </a:rPr>
              <a:t>Cache</a:t>
            </a:r>
            <a:r>
              <a:rPr lang="zh-CN" altLang="en-US" sz="2800" b="1" dirty="0" smtClean="0">
                <a:latin typeface="华文楷体" pitchFamily="2" charset="-122"/>
                <a:ea typeface="华文楷体" pitchFamily="2" charset="-122"/>
              </a:rPr>
              <a:t>集成在</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内部，高速，小容量</a:t>
            </a:r>
            <a:endParaRPr lang="en-US" altLang="zh-CN" sz="2800" b="1" dirty="0" smtClean="0">
              <a:latin typeface="华文楷体" pitchFamily="2" charset="-122"/>
              <a:ea typeface="华文楷体" pitchFamily="2" charset="-122"/>
            </a:endParaRPr>
          </a:p>
          <a:p>
            <a:pPr eaLnBrk="1" hangingPunct="1">
              <a:lnSpc>
                <a:spcPct val="90000"/>
              </a:lnSpc>
              <a:spcBef>
                <a:spcPts val="600"/>
              </a:spcBef>
              <a:spcAft>
                <a:spcPts val="0"/>
              </a:spcAft>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一级缓存</a:t>
            </a:r>
            <a:r>
              <a:rPr lang="en-US" altLang="zh-CN" sz="2800" b="1" dirty="0" smtClean="0">
                <a:latin typeface="华文楷体" pitchFamily="2" charset="-122"/>
                <a:ea typeface="华文楷体" pitchFamily="2" charset="-122"/>
              </a:rPr>
              <a:t>L1 Cache</a:t>
            </a:r>
            <a:r>
              <a:rPr lang="zh-CN" altLang="en-US" sz="2800" b="1" dirty="0" smtClean="0">
                <a:latin typeface="华文楷体" pitchFamily="2" charset="-122"/>
                <a:ea typeface="华文楷体" pitchFamily="2" charset="-122"/>
              </a:rPr>
              <a:t>，容量小。二级缓存</a:t>
            </a:r>
            <a:r>
              <a:rPr lang="en-US" altLang="zh-CN" sz="2800" b="1" dirty="0" smtClean="0">
                <a:latin typeface="华文楷体" pitchFamily="2" charset="-122"/>
                <a:ea typeface="华文楷体" pitchFamily="2" charset="-122"/>
              </a:rPr>
              <a:t>L2 Cache </a:t>
            </a:r>
            <a:r>
              <a:rPr lang="zh-CN" altLang="en-US" sz="2800" b="1" dirty="0" smtClean="0">
                <a:latin typeface="华文楷体" pitchFamily="2" charset="-122"/>
                <a:ea typeface="华文楷体" pitchFamily="2" charset="-122"/>
              </a:rPr>
              <a:t>，容量稍大。主要区别在于</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查找数据的顺序 。</a:t>
            </a:r>
          </a:p>
          <a:p>
            <a:pPr eaLnBrk="1" hangingPunct="1">
              <a:lnSpc>
                <a:spcPct val="90000"/>
              </a:lnSpc>
              <a:spcBef>
                <a:spcPts val="600"/>
              </a:spcBef>
              <a:spcAft>
                <a:spcPts val="0"/>
              </a:spcAft>
              <a:buClr>
                <a:schemeClr val="accent1">
                  <a:lumMod val="75000"/>
                </a:schemeClr>
              </a:buClr>
              <a:buFont typeface="Wingdings" pitchFamily="2" charset="2"/>
              <a:buChar char="Ø"/>
            </a:pPr>
            <a:r>
              <a:rPr lang="zh-CN" altLang="en-US" sz="2800" b="1" dirty="0" smtClean="0">
                <a:latin typeface="华文楷体" pitchFamily="2" charset="-122"/>
                <a:ea typeface="华文楷体" pitchFamily="2" charset="-122"/>
              </a:rPr>
              <a:t>一般由</a:t>
            </a:r>
            <a:r>
              <a:rPr lang="en-US" altLang="zh-CN" sz="2800" b="1" dirty="0" smtClean="0">
                <a:latin typeface="华文楷体" pitchFamily="2" charset="-122"/>
                <a:ea typeface="华文楷体" pitchFamily="2" charset="-122"/>
              </a:rPr>
              <a:t>SRAM(</a:t>
            </a:r>
            <a:r>
              <a:rPr lang="zh-CN" altLang="en-US" sz="2800" b="1" dirty="0" smtClean="0">
                <a:latin typeface="华文楷体" pitchFamily="2" charset="-122"/>
                <a:ea typeface="华文楷体" pitchFamily="2" charset="-122"/>
              </a:rPr>
              <a:t>静态存储器</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构成。</a:t>
            </a:r>
            <a:endParaRPr lang="en-US" altLang="zh-CN" sz="2800" b="1" dirty="0" smtClean="0">
              <a:latin typeface="华文楷体" pitchFamily="2" charset="-122"/>
              <a:ea typeface="华文楷体" pitchFamily="2" charset="-122"/>
            </a:endParaRPr>
          </a:p>
          <a:p>
            <a:pPr marL="342900" indent="-342900" eaLnBrk="1" hangingPunct="1">
              <a:spcBef>
                <a:spcPts val="600"/>
              </a:spcBef>
              <a:spcAft>
                <a:spcPts val="600"/>
              </a:spcAft>
            </a:pPr>
            <a:r>
              <a:rPr lang="en-US" altLang="zh-CN" sz="2800" b="1" dirty="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251520" y="764704"/>
            <a:ext cx="8712968" cy="3539430"/>
          </a:xfrm>
          <a:prstGeom prst="rect">
            <a:avLst/>
          </a:prstGeom>
          <a:noFill/>
        </p:spPr>
        <p:txBody>
          <a:bodyPr wrap="square" rtlCol="0">
            <a:spAutoFit/>
          </a:bodyPr>
          <a:lstStyle/>
          <a:p>
            <a:pPr eaLnBrk="1" latinLnBrk="1" hangingPunct="1"/>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、机械式计算机</a:t>
            </a:r>
            <a:endParaRPr lang="en-US" altLang="zh-CN" sz="2800" b="1" dirty="0" smtClean="0">
              <a:solidFill>
                <a:srgbClr val="0000FF"/>
              </a:solidFill>
              <a:latin typeface="华文楷体" pitchFamily="2" charset="-122"/>
              <a:ea typeface="华文楷体" pitchFamily="2" charset="-122"/>
            </a:endParaRPr>
          </a:p>
          <a:p>
            <a:pPr marL="0" lvl="1" eaLnBrk="1" latinLnBrk="1" hangingPunct="1">
              <a:buBlip>
                <a:blip r:embed="rId2"/>
              </a:buBlip>
            </a:pPr>
            <a:r>
              <a:rPr lang="en-US" sz="2800" b="1" dirty="0">
                <a:latin typeface="华文楷体" pitchFamily="2" charset="-122"/>
                <a:ea typeface="华文楷体" pitchFamily="2" charset="-122"/>
              </a:rPr>
              <a:t>1642</a:t>
            </a:r>
            <a:r>
              <a:rPr lang="zh-CN" altLang="en-US" sz="2800" b="1" dirty="0">
                <a:latin typeface="华文楷体" pitchFamily="2" charset="-122"/>
                <a:ea typeface="华文楷体" pitchFamily="2" charset="-122"/>
              </a:rPr>
              <a:t>年，年仅</a:t>
            </a:r>
            <a:r>
              <a:rPr lang="en-US" sz="2800" b="1" dirty="0">
                <a:latin typeface="华文楷体" pitchFamily="2" charset="-122"/>
                <a:ea typeface="华文楷体" pitchFamily="2" charset="-122"/>
              </a:rPr>
              <a:t>19</a:t>
            </a:r>
            <a:r>
              <a:rPr lang="zh-CN" altLang="en-US" sz="2800" b="1" dirty="0">
                <a:latin typeface="华文楷体" pitchFamily="2" charset="-122"/>
                <a:ea typeface="华文楷体" pitchFamily="2" charset="-122"/>
              </a:rPr>
              <a:t>岁的法国数学家帕斯卡成功发明了世界上第一台</a:t>
            </a:r>
            <a:r>
              <a:rPr lang="zh-CN" altLang="en-US" sz="2800" b="1" dirty="0">
                <a:solidFill>
                  <a:schemeClr val="accent1">
                    <a:lumMod val="75000"/>
                  </a:schemeClr>
                </a:solidFill>
                <a:latin typeface="华文楷体" pitchFamily="2" charset="-122"/>
                <a:ea typeface="华文楷体" pitchFamily="2" charset="-122"/>
              </a:rPr>
              <a:t>钟表齿轮式机械计算机</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latinLnBrk="1" hangingPunct="1">
              <a:buBlip>
                <a:blip r:embed="rId2"/>
              </a:buBlip>
            </a:pPr>
            <a:r>
              <a:rPr lang="en-US" sz="2800" b="1" dirty="0">
                <a:latin typeface="华文楷体" pitchFamily="2" charset="-122"/>
                <a:ea typeface="华文楷体" pitchFamily="2" charset="-122"/>
              </a:rPr>
              <a:t>30</a:t>
            </a:r>
            <a:r>
              <a:rPr lang="zh-CN" altLang="en-US" sz="2800" b="1" dirty="0">
                <a:latin typeface="华文楷体" pitchFamily="2" charset="-122"/>
                <a:ea typeface="华文楷体" pitchFamily="2" charset="-122"/>
              </a:rPr>
              <a:t>年后，德国数学家</a:t>
            </a:r>
            <a:r>
              <a:rPr lang="zh-CN" altLang="en-US" sz="2800" b="1" dirty="0" smtClean="0">
                <a:latin typeface="华文楷体" pitchFamily="2" charset="-122"/>
                <a:ea typeface="华文楷体" pitchFamily="2" charset="-122"/>
              </a:rPr>
              <a:t>莱布尼茨发明</a:t>
            </a:r>
            <a:r>
              <a:rPr lang="zh-CN" altLang="en-US" sz="2800" b="1" dirty="0">
                <a:latin typeface="华文楷体" pitchFamily="2" charset="-122"/>
                <a:ea typeface="华文楷体" pitchFamily="2" charset="-122"/>
              </a:rPr>
              <a:t>了一种能完成乘除运算的</a:t>
            </a:r>
            <a:r>
              <a:rPr lang="zh-CN" altLang="en-US" sz="2800" b="1" dirty="0">
                <a:solidFill>
                  <a:schemeClr val="accent1">
                    <a:lumMod val="75000"/>
                  </a:schemeClr>
                </a:solidFill>
                <a:latin typeface="华文楷体" pitchFamily="2" charset="-122"/>
                <a:ea typeface="华文楷体" pitchFamily="2" charset="-122"/>
              </a:rPr>
              <a:t>机械式手摇</a:t>
            </a:r>
            <a:r>
              <a:rPr lang="zh-CN" altLang="en-US" sz="2800" b="1" dirty="0" smtClean="0">
                <a:solidFill>
                  <a:schemeClr val="accent1">
                    <a:lumMod val="75000"/>
                  </a:schemeClr>
                </a:solidFill>
                <a:latin typeface="华文楷体" pitchFamily="2" charset="-122"/>
                <a:ea typeface="华文楷体" pitchFamily="2" charset="-122"/>
              </a:rPr>
              <a:t>计算器</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latinLnBrk="1" hangingPunct="1">
              <a:buBlip>
                <a:blip r:embed="rId2"/>
              </a:buBlip>
            </a:pPr>
            <a:r>
              <a:rPr lang="en-US" altLang="zh-CN" sz="2800" b="1" dirty="0" smtClean="0">
                <a:latin typeface="华文楷体" pitchFamily="2" charset="-122"/>
                <a:ea typeface="华文楷体" pitchFamily="2" charset="-122"/>
              </a:rPr>
              <a:t>1834</a:t>
            </a:r>
            <a:r>
              <a:rPr lang="zh-CN" altLang="en-US" sz="2800" b="1" dirty="0" smtClean="0">
                <a:latin typeface="华文楷体" pitchFamily="2" charset="-122"/>
                <a:ea typeface="华文楷体" pitchFamily="2" charset="-122"/>
              </a:rPr>
              <a:t>年，英国科学家巴贝奇提出了制造自动化计算机的设想，并且他引进了</a:t>
            </a:r>
            <a:r>
              <a:rPr lang="zh-CN" altLang="en-US" sz="2800" b="1" dirty="0" smtClean="0">
                <a:solidFill>
                  <a:srgbClr val="0000FF"/>
                </a:solidFill>
                <a:latin typeface="华文楷体" pitchFamily="2" charset="-122"/>
                <a:ea typeface="华文楷体" pitchFamily="2" charset="-122"/>
              </a:rPr>
              <a:t>程序控制</a:t>
            </a:r>
            <a:r>
              <a:rPr lang="zh-CN" altLang="en-US" sz="2800" b="1" dirty="0" smtClean="0">
                <a:latin typeface="华文楷体" pitchFamily="2" charset="-122"/>
                <a:ea typeface="华文楷体" pitchFamily="2" charset="-122"/>
              </a:rPr>
              <a:t>的概念，设计了</a:t>
            </a:r>
            <a:r>
              <a:rPr lang="zh-CN" altLang="en-US" sz="2800" b="1" dirty="0" smtClean="0">
                <a:solidFill>
                  <a:schemeClr val="accent1">
                    <a:lumMod val="75000"/>
                  </a:schemeClr>
                </a:solidFill>
                <a:latin typeface="华文楷体" pitchFamily="2" charset="-122"/>
                <a:ea typeface="华文楷体" pitchFamily="2" charset="-122"/>
              </a:rPr>
              <a:t>分析机</a:t>
            </a:r>
            <a:r>
              <a:rPr lang="zh-CN" altLang="en-US" sz="2800" b="1" dirty="0" smtClean="0">
                <a:latin typeface="华文楷体" pitchFamily="2" charset="-122"/>
                <a:ea typeface="华文楷体" pitchFamily="2" charset="-122"/>
              </a:rPr>
              <a:t>，这是在他</a:t>
            </a:r>
            <a:r>
              <a:rPr lang="en-US" altLang="zh-CN" sz="2800" b="1" dirty="0" smtClean="0">
                <a:latin typeface="华文楷体" pitchFamily="2" charset="-122"/>
                <a:ea typeface="华文楷体" pitchFamily="2" charset="-122"/>
              </a:rPr>
              <a:t>1812</a:t>
            </a:r>
            <a:r>
              <a:rPr lang="zh-CN" altLang="en-US" sz="2800" b="1" dirty="0" smtClean="0">
                <a:latin typeface="华文楷体" pitchFamily="2" charset="-122"/>
                <a:ea typeface="华文楷体" pitchFamily="2" charset="-122"/>
              </a:rPr>
              <a:t>年设计的</a:t>
            </a:r>
            <a:r>
              <a:rPr lang="zh-CN" altLang="en-US" sz="2800" b="1" dirty="0" smtClean="0">
                <a:solidFill>
                  <a:schemeClr val="accent1">
                    <a:lumMod val="75000"/>
                  </a:schemeClr>
                </a:solidFill>
                <a:latin typeface="华文楷体" pitchFamily="2" charset="-122"/>
                <a:ea typeface="华文楷体" pitchFamily="2" charset="-122"/>
              </a:rPr>
              <a:t>差分机</a:t>
            </a:r>
            <a:r>
              <a:rPr lang="zh-CN" altLang="en-US" sz="2800" b="1" dirty="0" smtClean="0">
                <a:latin typeface="华文楷体" pitchFamily="2" charset="-122"/>
                <a:ea typeface="华文楷体" pitchFamily="2" charset="-122"/>
              </a:rPr>
              <a:t>的基础上改进的。</a:t>
            </a:r>
            <a:endParaRPr lang="zh-CN" altLang="en-US" sz="2800" b="1" dirty="0">
              <a:latin typeface="华文楷体" pitchFamily="2" charset="-122"/>
              <a:ea typeface="华文楷体" pitchFamily="2" charset="-122"/>
            </a:endParaRPr>
          </a:p>
        </p:txBody>
      </p:sp>
      <p:sp>
        <p:nvSpPr>
          <p:cNvPr id="9" name="TextBox 8"/>
          <p:cNvSpPr txBox="1"/>
          <p:nvPr/>
        </p:nvSpPr>
        <p:spPr>
          <a:xfrm>
            <a:off x="1619672" y="6309320"/>
            <a:ext cx="4429156" cy="400110"/>
          </a:xfrm>
          <a:prstGeom prst="rect">
            <a:avLst/>
          </a:prstGeom>
          <a:noFill/>
        </p:spPr>
        <p:txBody>
          <a:bodyPr wrap="square" rtlCol="0">
            <a:spAutoFit/>
          </a:bodyPr>
          <a:lstStyle/>
          <a:p>
            <a:r>
              <a:rPr lang="zh-CN" altLang="en-US" sz="2000" b="1" dirty="0">
                <a:solidFill>
                  <a:srgbClr val="7030A0"/>
                </a:solidFill>
                <a:latin typeface="方正姚体" pitchFamily="2" charset="-122"/>
                <a:ea typeface="方正姚体" pitchFamily="2" charset="-122"/>
              </a:rPr>
              <a:t>帕斯卡和他的齿轮式机械加法器</a:t>
            </a:r>
          </a:p>
        </p:txBody>
      </p:sp>
      <p:pic>
        <p:nvPicPr>
          <p:cNvPr id="13314" name="Picture 2" descr="机械式计算工具、机电式计算机"/>
          <p:cNvPicPr>
            <a:picLocks noChangeAspect="1" noChangeArrowheads="1"/>
          </p:cNvPicPr>
          <p:nvPr/>
        </p:nvPicPr>
        <p:blipFill>
          <a:blip r:embed="rId3" cstate="print"/>
          <a:srcRect b="7251"/>
          <a:stretch>
            <a:fillRect/>
          </a:stretch>
        </p:blipFill>
        <p:spPr bwMode="auto">
          <a:xfrm>
            <a:off x="1691680" y="4581128"/>
            <a:ext cx="3611717" cy="1714512"/>
          </a:xfrm>
          <a:prstGeom prst="rect">
            <a:avLst/>
          </a:prstGeom>
          <a:noFill/>
          <a:ln w="9525">
            <a:noFill/>
            <a:miter lim="800000"/>
            <a:headEnd/>
            <a:tailEnd/>
          </a:ln>
        </p:spPr>
      </p:pic>
      <p:sp>
        <p:nvSpPr>
          <p:cNvPr id="10" name="圆角矩形标注 9"/>
          <p:cNvSpPr/>
          <p:nvPr/>
        </p:nvSpPr>
        <p:spPr bwMode="auto">
          <a:xfrm>
            <a:off x="5724128" y="4581128"/>
            <a:ext cx="3419872" cy="1728192"/>
          </a:xfrm>
          <a:prstGeom prst="wedgeRoundRectCallout">
            <a:avLst>
              <a:gd name="adj1" fmla="val -68045"/>
              <a:gd name="adj2" fmla="val 20043"/>
              <a:gd name="adj3" fmla="val 16667"/>
            </a:avLst>
          </a:prstGeom>
          <a:solidFill>
            <a:schemeClr val="accent4">
              <a:lumMod val="50000"/>
            </a:schemeClr>
          </a:solidFill>
          <a:ln w="9525" cap="flat" cmpd="sng" algn="ctr">
            <a:solidFill>
              <a:srgbClr val="FFFF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bg1"/>
                </a:solidFill>
                <a:effectLst/>
                <a:latin typeface="方正姚体" pitchFamily="2" charset="-122"/>
                <a:ea typeface="方正姚体" pitchFamily="2" charset="-122"/>
              </a:rPr>
              <a:t>解决了</a:t>
            </a:r>
            <a:r>
              <a:rPr kumimoji="1" lang="zh-CN" altLang="en-US" sz="2800" b="1" i="0" u="none" strike="noStrike" cap="none" normalizeH="0" baseline="0" dirty="0" smtClean="0">
                <a:ln>
                  <a:noFill/>
                </a:ln>
                <a:solidFill>
                  <a:srgbClr val="FFFF00"/>
                </a:solidFill>
                <a:effectLst/>
                <a:latin typeface="方正姚体" pitchFamily="2" charset="-122"/>
                <a:ea typeface="方正姚体" pitchFamily="2" charset="-122"/>
              </a:rPr>
              <a:t>自动进位</a:t>
            </a:r>
            <a:r>
              <a:rPr kumimoji="1" lang="zh-CN" altLang="en-US" sz="2800" b="1" i="0" u="none" strike="noStrike" cap="none" normalizeH="0" baseline="0" dirty="0" smtClean="0">
                <a:ln>
                  <a:noFill/>
                </a:ln>
                <a:solidFill>
                  <a:schemeClr val="bg1"/>
                </a:solidFill>
                <a:effectLst/>
                <a:latin typeface="方正姚体" pitchFamily="2" charset="-122"/>
                <a:ea typeface="方正姚体" pitchFamily="2" charset="-122"/>
              </a:rPr>
              <a:t>的问题</a:t>
            </a:r>
            <a:r>
              <a:rPr kumimoji="1" lang="en-US" altLang="zh-CN" sz="2800" b="1" i="0" u="none" strike="noStrike" cap="none" normalizeH="0" baseline="0" dirty="0" smtClean="0">
                <a:ln>
                  <a:noFill/>
                </a:ln>
                <a:solidFill>
                  <a:schemeClr val="bg1"/>
                </a:solidFill>
                <a:effectLst/>
                <a:latin typeface="方正姚体" pitchFamily="2" charset="-122"/>
                <a:ea typeface="方正姚体" pitchFamily="2" charset="-122"/>
              </a:rPr>
              <a:t>——</a:t>
            </a:r>
            <a:r>
              <a:rPr kumimoji="1" lang="zh-CN" altLang="en-US" sz="2800" b="1" i="0" u="none" strike="noStrike" cap="none" normalizeH="0" baseline="0" dirty="0" smtClean="0">
                <a:ln>
                  <a:noFill/>
                </a:ln>
                <a:solidFill>
                  <a:schemeClr val="bg1"/>
                </a:solidFill>
                <a:effectLst/>
                <a:latin typeface="方正姚体" pitchFamily="2" charset="-122"/>
                <a:ea typeface="方正姚体" pitchFamily="2" charset="-122"/>
              </a:rPr>
              <a:t>计算工具史上一大发明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107504" y="620688"/>
            <a:ext cx="8856984" cy="5416868"/>
          </a:xfrm>
          <a:prstGeom prst="rect">
            <a:avLst/>
          </a:prstGeom>
          <a:noFill/>
        </p:spPr>
        <p:txBody>
          <a:bodyPr wrap="square" rtlCol="0">
            <a:spAutoFit/>
          </a:bodyPr>
          <a:lstStyle/>
          <a:p>
            <a:pPr marL="342900" indent="-342900" eaLnBrk="1" hangingPunct="1">
              <a:spcBef>
                <a:spcPts val="600"/>
              </a:spcBef>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、主存储器层</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pPr>
            <a:r>
              <a:rPr lang="zh-CN" altLang="en-US" sz="2400" b="1" dirty="0" smtClean="0">
                <a:latin typeface="华文楷体" pitchFamily="2" charset="-122"/>
                <a:ea typeface="华文楷体" pitchFamily="2" charset="-122"/>
              </a:rPr>
              <a:t>在</a:t>
            </a:r>
            <a:r>
              <a:rPr lang="zh-CN" altLang="en-US" sz="2400" b="1" dirty="0">
                <a:latin typeface="华文楷体" pitchFamily="2" charset="-122"/>
                <a:ea typeface="华文楷体" pitchFamily="2" charset="-122"/>
              </a:rPr>
              <a:t>多级存储器体系中，主存属于第三层存储，它是处理器可以直接访问的唯一的大容量存储区域</a:t>
            </a:r>
            <a:r>
              <a:rPr lang="zh-CN" altLang="en-US" sz="2400" b="1" dirty="0" smtClean="0">
                <a:latin typeface="华文楷体" pitchFamily="2" charset="-122"/>
                <a:ea typeface="华文楷体" pitchFamily="2" charset="-122"/>
              </a:rPr>
              <a:t>。由</a:t>
            </a:r>
            <a:r>
              <a:rPr lang="zh-CN" altLang="en-US" sz="2400" b="1" dirty="0">
                <a:latin typeface="华文楷体" pitchFamily="2" charset="-122"/>
                <a:ea typeface="华文楷体" pitchFamily="2" charset="-122"/>
              </a:rPr>
              <a:t>存储体、地址译码驱动电路、</a:t>
            </a:r>
            <a:r>
              <a:rPr lang="en-US" sz="2400" b="1" dirty="0">
                <a:latin typeface="华文楷体" pitchFamily="2" charset="-122"/>
                <a:ea typeface="华文楷体" pitchFamily="2" charset="-122"/>
              </a:rPr>
              <a:t>I/O</a:t>
            </a:r>
            <a:r>
              <a:rPr lang="zh-CN" altLang="en-US" sz="2400" b="1" dirty="0">
                <a:latin typeface="华文楷体" pitchFamily="2" charset="-122"/>
                <a:ea typeface="华文楷体" pitchFamily="2" charset="-122"/>
              </a:rPr>
              <a:t>和读写电路等部分</a:t>
            </a:r>
            <a:r>
              <a:rPr lang="zh-CN" altLang="en-US" sz="2400" b="1" dirty="0" smtClean="0">
                <a:latin typeface="华文楷体" pitchFamily="2" charset="-122"/>
                <a:ea typeface="华文楷体" pitchFamily="2" charset="-122"/>
              </a:rPr>
              <a:t>组成。</a:t>
            </a:r>
            <a:endParaRPr lang="en-US" altLang="zh-CN" sz="2400" b="1" dirty="0" smtClean="0">
              <a:latin typeface="华文楷体" pitchFamily="2" charset="-122"/>
              <a:ea typeface="华文楷体" pitchFamily="2" charset="-122"/>
            </a:endParaRPr>
          </a:p>
          <a:p>
            <a:pPr eaLnBrk="1" hangingPunct="1">
              <a:spcBef>
                <a:spcPts val="600"/>
              </a:spcBef>
              <a:buFont typeface="Wingdings" pitchFamily="2" charset="2"/>
              <a:buChar char="Ø"/>
            </a:pPr>
            <a:r>
              <a:rPr lang="zh-CN" altLang="en-US" sz="2400" b="1" dirty="0" smtClean="0">
                <a:solidFill>
                  <a:schemeClr val="accent1">
                    <a:lumMod val="75000"/>
                  </a:schemeClr>
                </a:solidFill>
                <a:latin typeface="华文楷体" pitchFamily="2" charset="-122"/>
                <a:ea typeface="华文楷体" pitchFamily="2" charset="-122"/>
              </a:rPr>
              <a:t>存储体</a:t>
            </a:r>
            <a:r>
              <a:rPr lang="zh-CN" altLang="en-US" sz="2400" b="1" dirty="0" smtClean="0">
                <a:latin typeface="华文楷体" pitchFamily="2" charset="-122"/>
                <a:ea typeface="华文楷体" pitchFamily="2" charset="-122"/>
              </a:rPr>
              <a:t>是存储单元</a:t>
            </a:r>
            <a:r>
              <a:rPr lang="zh-CN" altLang="en-US" sz="2400" b="1" dirty="0">
                <a:latin typeface="华文楷体" pitchFamily="2" charset="-122"/>
                <a:ea typeface="华文楷体" pitchFamily="2" charset="-122"/>
              </a:rPr>
              <a:t>的集合，用来存放数据</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eaLnBrk="1" hangingPunct="1">
              <a:spcBef>
                <a:spcPts val="600"/>
              </a:spcBef>
              <a:buFont typeface="Wingdings" pitchFamily="2" charset="2"/>
              <a:buChar char="Ø"/>
            </a:pPr>
            <a:r>
              <a:rPr lang="zh-CN" altLang="en-US" sz="2400" b="1" dirty="0" smtClean="0">
                <a:solidFill>
                  <a:schemeClr val="accent1">
                    <a:lumMod val="75000"/>
                  </a:schemeClr>
                </a:solidFill>
                <a:latin typeface="华文楷体" pitchFamily="2" charset="-122"/>
                <a:ea typeface="华文楷体" pitchFamily="2" charset="-122"/>
              </a:rPr>
              <a:t>地址</a:t>
            </a:r>
            <a:r>
              <a:rPr lang="zh-CN" altLang="en-US" sz="2400" b="1" dirty="0">
                <a:solidFill>
                  <a:schemeClr val="accent1">
                    <a:lumMod val="75000"/>
                  </a:schemeClr>
                </a:solidFill>
                <a:latin typeface="华文楷体" pitchFamily="2" charset="-122"/>
                <a:ea typeface="华文楷体" pitchFamily="2" charset="-122"/>
              </a:rPr>
              <a:t>译码驱动电路</a:t>
            </a:r>
            <a:r>
              <a:rPr lang="zh-CN" altLang="en-US" sz="2400" b="1" dirty="0">
                <a:latin typeface="华文楷体" pitchFamily="2" charset="-122"/>
                <a:ea typeface="华文楷体" pitchFamily="2" charset="-122"/>
              </a:rPr>
              <a:t>包含译码器和驱动器两部分，接受来自于系统的地址总线（</a:t>
            </a:r>
            <a:r>
              <a:rPr lang="en-US" sz="2400" b="1" dirty="0">
                <a:latin typeface="华文楷体" pitchFamily="2" charset="-122"/>
                <a:ea typeface="华文楷体" pitchFamily="2" charset="-122"/>
              </a:rPr>
              <a:t>AB</a:t>
            </a:r>
            <a:r>
              <a:rPr lang="zh-CN" altLang="en-US" sz="2400" b="1" dirty="0">
                <a:latin typeface="华文楷体" pitchFamily="2" charset="-122"/>
                <a:ea typeface="华文楷体" pitchFamily="2" charset="-122"/>
              </a:rPr>
              <a:t>）的信息，并进行译码产生有效电平，以表示选中了某一存储单元，然后由“地址译码驱动器”提供驱动电流去驱动相应的读写电路，完成对被选中存储单元的读写操作</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eaLnBrk="1" hangingPunct="1">
              <a:spcBef>
                <a:spcPts val="600"/>
              </a:spcBef>
              <a:buFont typeface="Wingdings" pitchFamily="2" charset="2"/>
              <a:buChar char="Ø"/>
            </a:pPr>
            <a:r>
              <a:rPr lang="en-US" sz="2400" b="1" dirty="0" smtClean="0">
                <a:solidFill>
                  <a:schemeClr val="accent1">
                    <a:lumMod val="75000"/>
                  </a:schemeClr>
                </a:solidFill>
                <a:latin typeface="华文楷体" pitchFamily="2" charset="-122"/>
                <a:ea typeface="华文楷体" pitchFamily="2" charset="-122"/>
              </a:rPr>
              <a:t>I/O</a:t>
            </a:r>
            <a:r>
              <a:rPr lang="zh-CN" altLang="en-US" sz="2400" b="1" dirty="0">
                <a:solidFill>
                  <a:schemeClr val="accent1">
                    <a:lumMod val="75000"/>
                  </a:schemeClr>
                </a:solidFill>
                <a:latin typeface="华文楷体" pitchFamily="2" charset="-122"/>
                <a:ea typeface="华文楷体" pitchFamily="2" charset="-122"/>
              </a:rPr>
              <a:t>和读写电路</a:t>
            </a:r>
            <a:r>
              <a:rPr lang="zh-CN" altLang="en-US" sz="2400" b="1" dirty="0">
                <a:latin typeface="华文楷体" pitchFamily="2" charset="-122"/>
                <a:ea typeface="华文楷体" pitchFamily="2" charset="-122"/>
              </a:rPr>
              <a:t>包括读出放大器、写入电路和读写控制电路，用以完成被选中存储单元中各位的读出和写入操作。</a:t>
            </a:r>
            <a:endParaRPr lang="en-US" altLang="zh-CN" sz="2400" b="1" dirty="0" smtClean="0">
              <a:latin typeface="华文楷体" pitchFamily="2" charset="-122"/>
              <a:ea typeface="华文楷体" pitchFamily="2" charset="-122"/>
            </a:endParaRPr>
          </a:p>
          <a:p>
            <a:pPr marL="342900" indent="-342900" eaLnBrk="1" hangingPunct="1">
              <a:spcBef>
                <a:spcPts val="600"/>
              </a:spcBef>
            </a:pPr>
            <a:endParaRPr lang="en-US" altLang="zh-CN" sz="2400" b="1" dirty="0" smtClean="0">
              <a:latin typeface="华文楷体" pitchFamily="2" charset="-122"/>
              <a:ea typeface="华文楷体" pitchFamily="2" charset="-122"/>
            </a:endParaRPr>
          </a:p>
          <a:p>
            <a:pPr marL="342900" indent="-342900" eaLnBrk="1" hangingPunct="1">
              <a:spcBef>
                <a:spcPts val="600"/>
              </a:spcBef>
            </a:pPr>
            <a:r>
              <a:rPr lang="en-US" altLang="zh-CN" sz="2400" b="1" dirty="0">
                <a:latin typeface="华文楷体" pitchFamily="2" charset="-122"/>
                <a:ea typeface="华文楷体" pitchFamily="2" charset="-122"/>
              </a:rPr>
              <a:t>	</a:t>
            </a:r>
            <a:endParaRPr lang="zh-CN" altLang="en-US" sz="2400" b="1" dirty="0" smtClean="0">
              <a:latin typeface="华文楷体" pitchFamily="2" charset="-122"/>
              <a:ea typeface="华文楷体" pitchFamily="2" charset="-122"/>
            </a:endParaRPr>
          </a:p>
        </p:txBody>
      </p:sp>
      <p:pic>
        <p:nvPicPr>
          <p:cNvPr id="60418" name="Picture 2" descr="20113623916429"/>
          <p:cNvPicPr>
            <a:picLocks noChangeAspect="1" noChangeArrowheads="1"/>
          </p:cNvPicPr>
          <p:nvPr/>
        </p:nvPicPr>
        <p:blipFill>
          <a:blip r:embed="rId2" cstate="print"/>
          <a:srcRect b="13699"/>
          <a:stretch>
            <a:fillRect/>
          </a:stretch>
        </p:blipFill>
        <p:spPr bwMode="auto">
          <a:xfrm>
            <a:off x="1763688" y="5228729"/>
            <a:ext cx="5328592" cy="1629271"/>
          </a:xfrm>
          <a:prstGeom prst="rect">
            <a:avLst/>
          </a:prstGeom>
          <a:noFill/>
          <a:ln w="9525">
            <a:noFill/>
            <a:miter lim="800000"/>
            <a:headEnd/>
            <a:tailEnd/>
          </a:ln>
        </p:spPr>
      </p:pic>
      <p:sp>
        <p:nvSpPr>
          <p:cNvPr id="17" name="TextBox 16"/>
          <p:cNvSpPr txBox="1"/>
          <p:nvPr/>
        </p:nvSpPr>
        <p:spPr>
          <a:xfrm>
            <a:off x="3522090" y="6453336"/>
            <a:ext cx="3786214"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主存组成结构</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179512" y="692696"/>
            <a:ext cx="8784976" cy="2246769"/>
          </a:xfrm>
          <a:prstGeom prst="rect">
            <a:avLst/>
          </a:prstGeom>
          <a:noFill/>
        </p:spPr>
        <p:txBody>
          <a:bodyPr wrap="square" rtlCol="0">
            <a:spAutoFit/>
          </a:bodyPr>
          <a:lstStyle/>
          <a:p>
            <a:pPr marL="342900" indent="-342900"/>
            <a:r>
              <a:rPr lang="en-US" altLang="zh-CN" sz="2800" b="1" dirty="0" smtClean="0">
                <a:solidFill>
                  <a:srgbClr val="0000FF"/>
                </a:solidFill>
                <a:latin typeface="华文楷体" pitchFamily="2" charset="-122"/>
                <a:ea typeface="华文楷体" pitchFamily="2" charset="-122"/>
              </a:rPr>
              <a:t>4</a:t>
            </a:r>
            <a:r>
              <a:rPr lang="zh-CN" altLang="en-US" sz="2800" b="1" dirty="0" smtClean="0">
                <a:solidFill>
                  <a:srgbClr val="0000FF"/>
                </a:solidFill>
                <a:latin typeface="华文楷体" pitchFamily="2" charset="-122"/>
                <a:ea typeface="华文楷体" pitchFamily="2" charset="-122"/>
              </a:rPr>
              <a:t>、外存储器层</a:t>
            </a:r>
            <a:endParaRPr lang="en-US" altLang="zh-CN" sz="2800" b="1" dirty="0" smtClean="0">
              <a:solidFill>
                <a:srgbClr val="0000FF"/>
              </a:solidFill>
              <a:latin typeface="华文楷体" pitchFamily="2" charset="-122"/>
              <a:ea typeface="华文楷体" pitchFamily="2" charset="-122"/>
            </a:endParaRPr>
          </a:p>
          <a:p>
            <a:pPr marL="342900" indent="-342900"/>
            <a:r>
              <a:rPr lang="en-US" altLang="zh-CN" sz="2800" b="1" dirty="0" smtClean="0">
                <a:latin typeface="华文楷体" pitchFamily="2" charset="-122"/>
                <a:ea typeface="华文楷体" pitchFamily="2" charset="-122"/>
              </a:rPr>
              <a:t>	</a:t>
            </a:r>
            <a:r>
              <a:rPr lang="zh-CN" altLang="en-US" sz="2800" b="1" dirty="0">
                <a:latin typeface="华文楷体" pitchFamily="2" charset="-122"/>
                <a:ea typeface="华文楷体" pitchFamily="2" charset="-122"/>
              </a:rPr>
              <a:t>内存的容量非常有限，目前常见的配置大约是</a:t>
            </a:r>
            <a:r>
              <a:rPr lang="en-US" sz="2800" b="1" dirty="0">
                <a:latin typeface="华文楷体" pitchFamily="2" charset="-122"/>
                <a:ea typeface="华文楷体" pitchFamily="2" charset="-122"/>
              </a:rPr>
              <a:t>4G</a:t>
            </a:r>
            <a:r>
              <a:rPr lang="zh-CN" altLang="en-US" sz="2800" b="1" dirty="0">
                <a:latin typeface="华文楷体" pitchFamily="2" charset="-122"/>
                <a:ea typeface="华文楷体" pitchFamily="2" charset="-122"/>
              </a:rPr>
              <a:t>左右，因此必须要磁盘作为辅助存储设备提供大量的存储，这就是存储体系中不可缺少的外部存储器</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42900" indent="-342900"/>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软盘，硬盘，磁带，</a:t>
            </a:r>
            <a:r>
              <a:rPr lang="en-US" altLang="zh-CN" sz="2800" b="1" dirty="0" smtClean="0">
                <a:latin typeface="华文楷体" pitchFamily="2" charset="-122"/>
                <a:ea typeface="华文楷体" pitchFamily="2" charset="-122"/>
              </a:rPr>
              <a:t>CD</a:t>
            </a:r>
            <a:r>
              <a:rPr lang="zh-CN" altLang="en-US" sz="2800" b="1" dirty="0" smtClean="0">
                <a:latin typeface="华文楷体" pitchFamily="2" charset="-122"/>
                <a:ea typeface="华文楷体" pitchFamily="2" charset="-122"/>
              </a:rPr>
              <a:t>、磁卡等等。</a:t>
            </a:r>
            <a:r>
              <a:rPr lang="en-US" altLang="zh-CN" sz="2800" b="1" dirty="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p:txBody>
      </p:sp>
      <p:sp>
        <p:nvSpPr>
          <p:cNvPr id="17" name="TextBox 16"/>
          <p:cNvSpPr txBox="1"/>
          <p:nvPr/>
        </p:nvSpPr>
        <p:spPr>
          <a:xfrm>
            <a:off x="179512" y="3181032"/>
            <a:ext cx="5832648"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华文楷体" pitchFamily="2" charset="-122"/>
                <a:ea typeface="华文楷体" pitchFamily="2" charset="-122"/>
              </a:rPr>
              <a:t>硬盘工作原理：</a:t>
            </a:r>
            <a:endParaRPr lang="en-US" altLang="zh-CN"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华文楷体" pitchFamily="2" charset="-122"/>
              <a:ea typeface="华文楷体" pitchFamily="2" charset="-122"/>
            </a:endParaRPr>
          </a:p>
          <a:p>
            <a:pPr eaLnBrk="1" hangingPunct="1"/>
            <a:r>
              <a:rPr lang="zh-CN" altLang="en-US" sz="2400" b="1" dirty="0">
                <a:latin typeface="华文楷体" pitchFamily="2" charset="-122"/>
                <a:ea typeface="华文楷体" pitchFamily="2" charset="-122"/>
              </a:rPr>
              <a:t>由坚硬金属材料制成的涂以磁性介质的盘</a:t>
            </a:r>
            <a:r>
              <a:rPr lang="zh-CN" altLang="en-US" sz="2400" b="1" dirty="0" smtClean="0">
                <a:latin typeface="华文楷体" pitchFamily="2" charset="-122"/>
                <a:ea typeface="华文楷体" pitchFamily="2" charset="-122"/>
              </a:rPr>
              <a:t>片，</a:t>
            </a:r>
            <a:r>
              <a:rPr lang="zh-CN" altLang="en-US" sz="2400" b="1" dirty="0">
                <a:latin typeface="华文楷体" pitchFamily="2" charset="-122"/>
                <a:ea typeface="华文楷体" pitchFamily="2" charset="-122"/>
              </a:rPr>
              <a:t>所有盘片垂直叠放，每个盘片的两个面各有一个读</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写磁头，它们装在硬盘的机械臂上。当硬盘工作时，所有盘片都在电机的</a:t>
            </a:r>
            <a:r>
              <a:rPr lang="zh-CN" altLang="en-US" sz="2400" b="1" dirty="0" smtClean="0">
                <a:latin typeface="华文楷体" pitchFamily="2" charset="-122"/>
                <a:ea typeface="华文楷体" pitchFamily="2" charset="-122"/>
              </a:rPr>
              <a:t>驱动下转动</a:t>
            </a:r>
            <a:r>
              <a:rPr lang="zh-CN" altLang="en-US" sz="2400" b="1" dirty="0">
                <a:latin typeface="华文楷体" pitchFamily="2" charset="-122"/>
                <a:ea typeface="华文楷体" pitchFamily="2" charset="-122"/>
              </a:rPr>
              <a:t>，需要访问硬盘时，首先确定数据所在的位置，然后磁头传动装置移动机械臂使读</a:t>
            </a:r>
            <a:r>
              <a:rPr lang="en-US"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写磁头定位在盘片的适当位置，之后进行读、写操作。</a:t>
            </a:r>
          </a:p>
        </p:txBody>
      </p:sp>
      <p:pic>
        <p:nvPicPr>
          <p:cNvPr id="8" name="Picture 4" descr="硬盘内部结构2"/>
          <p:cNvPicPr>
            <a:picLocks noChangeAspect="1" noChangeArrowheads="1"/>
          </p:cNvPicPr>
          <p:nvPr/>
        </p:nvPicPr>
        <p:blipFill>
          <a:blip r:embed="rId2" cstate="print"/>
          <a:srcRect/>
          <a:stretch>
            <a:fillRect/>
          </a:stretch>
        </p:blipFill>
        <p:spPr bwMode="auto">
          <a:xfrm>
            <a:off x="6049820" y="3429000"/>
            <a:ext cx="3058684"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1442" name="Picture 2" descr="1040266173"/>
          <p:cNvPicPr>
            <a:picLocks noChangeAspect="1" noChangeArrowheads="1"/>
          </p:cNvPicPr>
          <p:nvPr/>
        </p:nvPicPr>
        <p:blipFill>
          <a:blip r:embed="rId2" cstate="print"/>
          <a:srcRect l="3934" t="4851" r="4688" b="7515"/>
          <a:stretch>
            <a:fillRect/>
          </a:stretch>
        </p:blipFill>
        <p:spPr bwMode="auto">
          <a:xfrm>
            <a:off x="5868144" y="1916832"/>
            <a:ext cx="3131840" cy="3240360"/>
          </a:xfrm>
          <a:prstGeom prst="rect">
            <a:avLst/>
          </a:prstGeom>
          <a:noFill/>
          <a:ln w="9525">
            <a:noFill/>
            <a:miter lim="800000"/>
            <a:headEnd/>
            <a:tailEnd/>
          </a:ln>
        </p:spPr>
      </p:pic>
      <p:sp>
        <p:nvSpPr>
          <p:cNvPr id="10" name="Rectangle 3"/>
          <p:cNvSpPr txBox="1">
            <a:spLocks noChangeArrowheads="1"/>
          </p:cNvSpPr>
          <p:nvPr/>
        </p:nvSpPr>
        <p:spPr>
          <a:xfrm>
            <a:off x="107504" y="692696"/>
            <a:ext cx="5688632" cy="5904656"/>
          </a:xfrm>
          <a:prstGeom prst="rect">
            <a:avLst/>
          </a:prstGeom>
        </p:spPr>
        <p:txBody>
          <a:bodyPr/>
          <a:lstStyle/>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硬盘有数个盘片，每个盘片有上下两个面，每个面一个磁头。</a:t>
            </a:r>
          </a:p>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同一盘片不同半径的同心圆为磁道。</a:t>
            </a:r>
          </a:p>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磁道被划分为多个</a:t>
            </a:r>
            <a:r>
              <a:rPr kumimoji="0" lang="zh-CN" altLang="en-US" sz="2600" b="1" i="0" u="none" strike="noStrike" kern="0" cap="none" spc="0" normalizeH="0" baseline="0" noProof="0" dirty="0" smtClean="0">
                <a:ln>
                  <a:noFill/>
                </a:ln>
                <a:solidFill>
                  <a:srgbClr val="CC0099"/>
                </a:solidFill>
                <a:effectLst/>
                <a:uLnTx/>
                <a:uFillTx/>
                <a:latin typeface="华文楷体" pitchFamily="2" charset="-122"/>
                <a:ea typeface="华文楷体" pitchFamily="2" charset="-122"/>
              </a:rPr>
              <a:t>扇区</a:t>
            </a:r>
            <a:r>
              <a:rPr kumimoji="0" lang="zh-CN" altLang="en-US" sz="2600" b="1" i="0" u="none" strike="noStrike" kern="0" cap="none" spc="0" normalizeH="0" baseline="0" noProof="0" dirty="0" smtClean="0">
                <a:ln>
                  <a:noFill/>
                </a:ln>
                <a:solidFill>
                  <a:schemeClr val="accent6">
                    <a:lumMod val="50000"/>
                  </a:schemeClr>
                </a:solidFill>
                <a:effectLst/>
                <a:uLnTx/>
                <a:uFillTx/>
                <a:latin typeface="华文楷体" pitchFamily="2" charset="-122"/>
                <a:ea typeface="华文楷体" pitchFamily="2" charset="-122"/>
              </a:rPr>
              <a:t>（</a:t>
            </a:r>
            <a:r>
              <a:rPr kumimoji="0" lang="zh-CN" altLang="en-US" sz="2600" b="1" i="0" u="none" strike="noStrike" kern="0" cap="none" spc="0" normalizeH="0" baseline="0" noProof="0" dirty="0" smtClean="0">
                <a:ln>
                  <a:noFill/>
                </a:ln>
                <a:solidFill>
                  <a:srgbClr val="CC0099"/>
                </a:solidFill>
                <a:effectLst/>
                <a:uLnTx/>
                <a:uFillTx/>
                <a:latin typeface="华文楷体" pitchFamily="2" charset="-122"/>
                <a:ea typeface="华文楷体" pitchFamily="2" charset="-122"/>
              </a:rPr>
              <a:t>硬盘的最小存储区域</a:t>
            </a:r>
            <a:r>
              <a:rPr kumimoji="0" lang="zh-CN" altLang="en-US" sz="2600" b="1" i="0" u="none" strike="noStrike" kern="0" cap="none" spc="0" normalizeH="0" baseline="0" noProof="0" dirty="0" smtClean="0">
                <a:ln>
                  <a:noFill/>
                </a:ln>
                <a:solidFill>
                  <a:schemeClr val="accent6">
                    <a:lumMod val="50000"/>
                  </a:schemeClr>
                </a:solidFill>
                <a:effectLst/>
                <a:uLnTx/>
                <a:uFillTx/>
                <a:latin typeface="华文楷体" pitchFamily="2" charset="-122"/>
                <a:ea typeface="华文楷体" pitchFamily="2" charset="-122"/>
              </a:rPr>
              <a:t>）</a:t>
            </a: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p>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不同盘片相同磁道构成的圆柱面即柱面 。</a:t>
            </a:r>
          </a:p>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存储容量＝磁头数</a:t>
            </a:r>
            <a:r>
              <a:rPr kumimoji="0" lang="en-US" altLang="zh-CN"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a:t>
            </a:r>
            <a:r>
              <a:rPr kumimoji="0" lang="zh-CN" altLang="en-US"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磁道（柱面）数</a:t>
            </a:r>
            <a:r>
              <a:rPr kumimoji="0" lang="en-US" altLang="zh-CN"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a:t>
            </a:r>
            <a:r>
              <a:rPr kumimoji="0" lang="zh-CN" altLang="en-US"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每道扇区数</a:t>
            </a:r>
            <a:r>
              <a:rPr kumimoji="0" lang="en-US" altLang="zh-CN"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a:t>
            </a:r>
            <a:r>
              <a:rPr kumimoji="0" lang="zh-CN" altLang="en-US"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rPr>
              <a:t>每扇区字节数。</a:t>
            </a:r>
            <a:endParaRPr kumimoji="0" lang="en-US" altLang="zh-CN" sz="2600" b="1" i="0" u="none" strike="noStrike" kern="0" cap="none" spc="0" normalizeH="0" baseline="0" noProof="0" dirty="0" smtClean="0">
              <a:ln>
                <a:noFill/>
              </a:ln>
              <a:solidFill>
                <a:srgbClr val="0000FF"/>
              </a:solidFill>
              <a:effectLst/>
              <a:uLnTx/>
              <a:uFillTx/>
              <a:latin typeface="华文楷体" pitchFamily="2" charset="-122"/>
              <a:ea typeface="华文楷体" pitchFamily="2" charset="-122"/>
            </a:endParaRPr>
          </a:p>
          <a:p>
            <a:pPr marL="269875" marR="0" lvl="1" indent="-269875" algn="l" defTabSz="914400" rtl="0" eaLnBrk="1" fontAlgn="base" latinLnBrk="0" hangingPunct="1">
              <a:lnSpc>
                <a:spcPct val="100000"/>
              </a:lnSpc>
              <a:spcBef>
                <a:spcPts val="600"/>
              </a:spcBef>
              <a:spcAft>
                <a:spcPct val="0"/>
              </a:spcAft>
              <a:buClr>
                <a:srgbClr val="C00000"/>
              </a:buClr>
              <a:buSzTx/>
              <a:tabLst/>
              <a:defRPr/>
            </a:pPr>
            <a:r>
              <a:rPr kumimoji="0" lang="zh-CN" altLang="en-US" sz="2600" b="1" i="0" u="none" strike="noStrike" kern="0" cap="none" spc="0" normalizeH="0" baseline="0" noProof="0" dirty="0" smtClean="0">
                <a:ln>
                  <a:noFill/>
                </a:ln>
                <a:solidFill>
                  <a:schemeClr val="accent4">
                    <a:lumMod val="60000"/>
                    <a:lumOff val="40000"/>
                  </a:schemeClr>
                </a:solidFill>
                <a:effectLst/>
                <a:uLnTx/>
                <a:uFillTx/>
                <a:latin typeface="华文楷体" pitchFamily="2" charset="-122"/>
                <a:ea typeface="华文楷体" pitchFamily="2" charset="-122"/>
              </a:rPr>
              <a:t>    如，软盘容量</a:t>
            </a:r>
            <a:r>
              <a:rPr kumimoji="0" lang="en-US" altLang="zh-CN" sz="2600" b="1" i="0" u="none" strike="noStrike" kern="0" cap="none" spc="0" normalizeH="0" baseline="0" noProof="0" dirty="0" smtClean="0">
                <a:ln>
                  <a:noFill/>
                </a:ln>
                <a:solidFill>
                  <a:schemeClr val="accent4">
                    <a:lumMod val="60000"/>
                    <a:lumOff val="40000"/>
                  </a:schemeClr>
                </a:solidFill>
                <a:effectLst/>
                <a:uLnTx/>
                <a:uFillTx/>
                <a:latin typeface="华文楷体" pitchFamily="2" charset="-122"/>
                <a:ea typeface="华文楷体" pitchFamily="2" charset="-122"/>
              </a:rPr>
              <a:t>=2*80*18*512=1.44MB</a:t>
            </a:r>
          </a:p>
          <a:p>
            <a:pPr marL="269875" marR="0" lvl="0" indent="-269875" algn="l" defTabSz="914400" rtl="0" eaLnBrk="1" fontAlgn="base" latinLnBrk="0" hangingPunct="1">
              <a:lnSpc>
                <a:spcPct val="100000"/>
              </a:lnSpc>
              <a:spcBef>
                <a:spcPts val="600"/>
              </a:spcBef>
              <a:spcAft>
                <a:spcPct val="0"/>
              </a:spcAft>
              <a:buClr>
                <a:srgbClr val="C00000"/>
              </a:buClr>
              <a:buSzTx/>
              <a:buFont typeface="Wingdings" pitchFamily="2" charset="2"/>
              <a:buChar char="ü"/>
              <a:tabLst/>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信息记录的位置可表示为：</a:t>
            </a:r>
            <a:endParaRPr kumimoji="0" lang="en-US" altLang="zh-CN"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446088" lvl="1" indent="11113" eaLnBrk="1" hangingPunct="1">
              <a:spcBef>
                <a:spcPts val="600"/>
              </a:spcBef>
              <a:buClr>
                <a:srgbClr val="C00000"/>
              </a:buClr>
              <a:defRPr/>
            </a:pP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几号</a:t>
            </a:r>
            <a:r>
              <a:rPr kumimoji="0" lang="zh-CN" altLang="en-US" sz="2600" b="1" i="0" u="none" strike="noStrike" kern="0" cap="none" spc="0" normalizeH="0" baseline="0" noProof="0" dirty="0" smtClean="0">
                <a:ln>
                  <a:noFill/>
                </a:ln>
                <a:solidFill>
                  <a:srgbClr val="C00000"/>
                </a:solidFill>
                <a:effectLst/>
                <a:uLnTx/>
                <a:uFillTx/>
                <a:latin typeface="华文楷体" pitchFamily="2" charset="-122"/>
                <a:ea typeface="华文楷体" pitchFamily="2" charset="-122"/>
              </a:rPr>
              <a:t>磁道</a:t>
            </a: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（柱面），几号</a:t>
            </a:r>
            <a:r>
              <a:rPr kumimoji="0" lang="zh-CN" altLang="en-US" sz="2600" b="1" i="0" u="none" strike="noStrike" kern="0" cap="none" spc="0" normalizeH="0" baseline="0" noProof="0" dirty="0" smtClean="0">
                <a:ln>
                  <a:noFill/>
                </a:ln>
                <a:solidFill>
                  <a:srgbClr val="C00000"/>
                </a:solidFill>
                <a:effectLst/>
                <a:uLnTx/>
                <a:uFillTx/>
                <a:latin typeface="华文楷体" pitchFamily="2" charset="-122"/>
                <a:ea typeface="华文楷体" pitchFamily="2" charset="-122"/>
              </a:rPr>
              <a:t>磁头</a:t>
            </a:r>
            <a:r>
              <a:rPr kumimoji="0" lang="zh-CN" altLang="en-US" sz="26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，几号</a:t>
            </a:r>
            <a:r>
              <a:rPr kumimoji="0" lang="zh-CN" altLang="en-US" sz="2600" b="1" i="0" u="none" strike="noStrike" kern="0" cap="none" spc="0" normalizeH="0" baseline="0" noProof="0" dirty="0" smtClean="0">
                <a:ln>
                  <a:noFill/>
                </a:ln>
                <a:solidFill>
                  <a:srgbClr val="C00000"/>
                </a:solidFill>
                <a:effectLst/>
                <a:uLnTx/>
                <a:uFillTx/>
                <a:latin typeface="华文楷体" pitchFamily="2" charset="-122"/>
                <a:ea typeface="华文楷体" pitchFamily="2" charset="-122"/>
              </a:rPr>
              <a:t>扇区</a:t>
            </a:r>
            <a:r>
              <a:rPr kumimoji="0" lang="zh-CN" altLang="en-US" sz="2600" b="1" kern="0" dirty="0" smtClean="0">
                <a:latin typeface="华文楷体" pitchFamily="2" charset="-122"/>
                <a:ea typeface="华文楷体" pitchFamily="2" charset="-122"/>
              </a:rPr>
              <a:t>（如</a:t>
            </a:r>
            <a:r>
              <a:rPr kumimoji="0" lang="en-US" altLang="zh-CN" sz="2600" b="1" kern="0" dirty="0" smtClean="0">
                <a:latin typeface="华文楷体" pitchFamily="2" charset="-122"/>
                <a:ea typeface="华文楷体" pitchFamily="2" charset="-122"/>
              </a:rPr>
              <a:t>0-1-1</a:t>
            </a:r>
            <a:r>
              <a:rPr kumimoji="0" lang="zh-CN" altLang="en-US" sz="2600" b="1" kern="0" dirty="0" smtClean="0">
                <a:latin typeface="华文楷体" pitchFamily="2" charset="-122"/>
                <a:ea typeface="华文楷体" pitchFamily="2" charset="-122"/>
              </a:rPr>
              <a:t>）</a:t>
            </a:r>
            <a:endParaRPr kumimoji="0" lang="zh-CN" altLang="en-US" sz="2600" b="1" i="0" u="none" strike="noStrike" kern="0" cap="none" spc="0" normalizeH="0" baseline="0" noProof="0" dirty="0">
              <a:ln>
                <a:noFill/>
              </a:ln>
              <a:solidFill>
                <a:schemeClr val="tx1"/>
              </a:solidFill>
              <a:effectLst/>
              <a:uLnTx/>
              <a:uFillTx/>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TextBox 19"/>
          <p:cNvSpPr txBox="1"/>
          <p:nvPr/>
        </p:nvSpPr>
        <p:spPr>
          <a:xfrm>
            <a:off x="827584" y="908720"/>
            <a:ext cx="7429552"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总结：</a:t>
            </a:r>
            <a:endPar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endParaRPr>
          </a:p>
          <a:p>
            <a:pPr eaLnBrk="1" hangingPunct="1"/>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        在微型机的多级存储结构中，每一种存储器都不再是孤立的存储器，而是一个有机的整体。</a:t>
            </a:r>
            <a:endPar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endParaRPr>
          </a:p>
          <a:p>
            <a:pPr eaLnBrk="1" hangingPunct="1"/>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        存储体系整体的速度接近于</a:t>
            </a:r>
            <a:r>
              <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Cache</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和寄存器，而容量则是外存储器的容量</a:t>
            </a:r>
            <a:r>
              <a:rPr lang="en-US" altLang="zh-CN"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a:t>
            </a:r>
            <a:r>
              <a:rPr lang="zh-CN" alt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rPr>
              <a:t>较好地解决了存储器中速度、容量、价格三者之间的矛盾。</a:t>
            </a:r>
            <a:endParaRPr lang="zh-CN" alt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ea"/>
              <a:ea typeface="+mj-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16744" name="Text Box 8"/>
          <p:cNvSpPr txBox="1">
            <a:spLocks noChangeArrowheads="1"/>
          </p:cNvSpPr>
          <p:nvPr/>
        </p:nvSpPr>
        <p:spPr bwMode="auto">
          <a:xfrm>
            <a:off x="179512" y="714356"/>
            <a:ext cx="7215238" cy="584775"/>
          </a:xfrm>
          <a:prstGeom prst="rect">
            <a:avLst/>
          </a:prstGeom>
          <a:noFill/>
          <a:ln w="9525" algn="ctr">
            <a:noFill/>
            <a:miter lim="800000"/>
            <a:headEnd/>
            <a:tailEnd/>
          </a:ln>
        </p:spPr>
        <p:txBody>
          <a:bodyPr wrap="square">
            <a:spAutoFit/>
          </a:bodyPr>
          <a:lstStyle/>
          <a:p>
            <a:pPr marL="609600" lvl="2" indent="-609600" eaLnBrk="1" hangingPunct="1">
              <a:spcBef>
                <a:spcPct val="50000"/>
              </a:spcBef>
            </a:pPr>
            <a:r>
              <a:rPr lang="en-US" altLang="zh-CN" b="1" dirty="0" smtClean="0">
                <a:solidFill>
                  <a:schemeClr val="accent2">
                    <a:lumMod val="75000"/>
                  </a:schemeClr>
                </a:solidFill>
                <a:latin typeface="华文楷体" pitchFamily="2" charset="-122"/>
                <a:ea typeface="华文楷体" pitchFamily="2" charset="-122"/>
              </a:rPr>
              <a:t>3.4.5  </a:t>
            </a:r>
            <a:r>
              <a:rPr lang="zh-CN" altLang="en-US" b="1" dirty="0" smtClean="0">
                <a:solidFill>
                  <a:schemeClr val="accent2">
                    <a:lumMod val="75000"/>
                  </a:schemeClr>
                </a:solidFill>
                <a:latin typeface="华文楷体" pitchFamily="2" charset="-122"/>
                <a:ea typeface="华文楷体" pitchFamily="2" charset="-122"/>
              </a:rPr>
              <a:t>外部设备与通信接口</a:t>
            </a:r>
            <a:endParaRPr lang="zh-CN" altLang="en-US" b="1" dirty="0">
              <a:solidFill>
                <a:schemeClr val="accent2">
                  <a:lumMod val="75000"/>
                </a:schemeClr>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323528" y="1643050"/>
            <a:ext cx="8568952" cy="3970318"/>
          </a:xfrm>
          <a:prstGeom prst="rect">
            <a:avLst/>
          </a:prstGeom>
          <a:noFill/>
        </p:spPr>
        <p:txBody>
          <a:bodyPr wrap="square" rtlCol="0">
            <a:spAutoFit/>
          </a:bodyPr>
          <a:lstStyle/>
          <a:p>
            <a:pPr eaLnBrk="1" hangingPunct="1"/>
            <a:r>
              <a:rPr lang="zh-CN" altLang="en-US" sz="2800" b="1" dirty="0">
                <a:solidFill>
                  <a:srgbClr val="0000FF"/>
                </a:solidFill>
                <a:latin typeface="华文楷体" pitchFamily="2" charset="-122"/>
                <a:ea typeface="华文楷体" pitchFamily="2" charset="-122"/>
              </a:rPr>
              <a:t>外部设备</a:t>
            </a:r>
            <a:r>
              <a:rPr lang="zh-CN" altLang="en-US" sz="2800" b="1" dirty="0">
                <a:latin typeface="华文楷体" pitchFamily="2" charset="-122"/>
                <a:ea typeface="华文楷体" pitchFamily="2" charset="-122"/>
              </a:rPr>
              <a:t>是指计算机系统之外的设备，包括所有的外部存储设备、输入</a:t>
            </a:r>
            <a:r>
              <a:rPr lang="en-US"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输出设备等等，这些都是硬件系统的终端设备，所以也称为</a:t>
            </a:r>
            <a:r>
              <a:rPr lang="zh-CN" altLang="en-US" sz="2800" b="1" dirty="0">
                <a:solidFill>
                  <a:srgbClr val="0000FF"/>
                </a:solidFill>
                <a:latin typeface="华文楷体" pitchFamily="2" charset="-122"/>
                <a:ea typeface="华文楷体" pitchFamily="2" charset="-122"/>
              </a:rPr>
              <a:t>终端</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eaLnBrk="1" hangingPunct="1"/>
            <a:endParaRPr lang="en-US" altLang="zh-CN" sz="2800" b="1" dirty="0" smtClean="0">
              <a:latin typeface="华文楷体" pitchFamily="2" charset="-122"/>
              <a:ea typeface="华文楷体" pitchFamily="2" charset="-122"/>
            </a:endParaRPr>
          </a:p>
          <a:p>
            <a:pPr eaLnBrk="1" hangingPunct="1">
              <a:buClr>
                <a:schemeClr val="accent1">
                  <a:lumMod val="75000"/>
                </a:schemeClr>
              </a:buClr>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外部</a:t>
            </a:r>
            <a:r>
              <a:rPr lang="zh-CN" altLang="en-US" sz="2800" b="1" dirty="0">
                <a:solidFill>
                  <a:schemeClr val="accent1">
                    <a:lumMod val="75000"/>
                  </a:schemeClr>
                </a:solidFill>
                <a:latin typeface="华文楷体" pitchFamily="2" charset="-122"/>
                <a:ea typeface="华文楷体" pitchFamily="2" charset="-122"/>
              </a:rPr>
              <a:t>存储设备</a:t>
            </a:r>
            <a:r>
              <a:rPr lang="zh-CN" altLang="en-US" sz="2800" b="1" dirty="0">
                <a:latin typeface="华文楷体" pitchFamily="2" charset="-122"/>
                <a:ea typeface="华文楷体" pitchFamily="2" charset="-122"/>
              </a:rPr>
              <a:t>主要功能是内存</a:t>
            </a:r>
            <a:r>
              <a:rPr lang="zh-CN" altLang="en-US" sz="2800" b="1" dirty="0" smtClean="0">
                <a:latin typeface="华文楷体" pitchFamily="2" charset="-122"/>
                <a:ea typeface="华文楷体" pitchFamily="2" charset="-122"/>
              </a:rPr>
              <a:t>扩展</a:t>
            </a:r>
            <a:endParaRPr lang="en-US" altLang="zh-CN" sz="2800" b="1" dirty="0" smtClean="0">
              <a:latin typeface="华文楷体" pitchFamily="2" charset="-122"/>
              <a:ea typeface="华文楷体" pitchFamily="2" charset="-122"/>
            </a:endParaRPr>
          </a:p>
          <a:p>
            <a:pPr eaLnBrk="1" hangingPunct="1">
              <a:buClr>
                <a:schemeClr val="accent1">
                  <a:lumMod val="75000"/>
                </a:schemeClr>
              </a:buClr>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输入</a:t>
            </a:r>
            <a:r>
              <a:rPr lang="en-US" sz="2800" b="1" dirty="0">
                <a:solidFill>
                  <a:schemeClr val="accent1">
                    <a:lumMod val="75000"/>
                  </a:schemeClr>
                </a:solidFill>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输出设备</a:t>
            </a:r>
            <a:r>
              <a:rPr lang="zh-CN" altLang="en-US" sz="2800" b="1" dirty="0">
                <a:latin typeface="华文楷体" pitchFamily="2" charset="-122"/>
                <a:ea typeface="华文楷体" pitchFamily="2" charset="-122"/>
              </a:rPr>
              <a:t>的功能则是完成人和计算机的最终交互</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eaLnBrk="1" hangingPunct="1">
              <a:buClr>
                <a:schemeClr val="accent1">
                  <a:lumMod val="75000"/>
                </a:schemeClr>
              </a:buClr>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通信接口</a:t>
            </a:r>
            <a:r>
              <a:rPr lang="zh-CN" altLang="en-US" sz="2800" b="1" dirty="0">
                <a:latin typeface="华文楷体" pitchFamily="2" charset="-122"/>
                <a:ea typeface="华文楷体" pitchFamily="2" charset="-122"/>
              </a:rPr>
              <a:t>的功能是将外部设备和主机连接，以实现存储、输入和输出。</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323528" y="764704"/>
            <a:ext cx="8568952" cy="5555367"/>
          </a:xfrm>
          <a:prstGeom prst="rect">
            <a:avLst/>
          </a:prstGeom>
          <a:noFill/>
        </p:spPr>
        <p:txBody>
          <a:bodyPr wrap="square" rtlCol="0">
            <a:spAutoFit/>
          </a:bodyPr>
          <a:lstStyle/>
          <a:p>
            <a:pPr eaLnBrk="1" hangingPunct="1">
              <a:spcBef>
                <a:spcPts val="600"/>
              </a:spcBef>
              <a:spcAft>
                <a:spcPts val="0"/>
              </a:spcAft>
            </a:pPr>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、扩展卡</a:t>
            </a:r>
            <a:r>
              <a:rPr lang="zh-CN" altLang="en-US" sz="2800" b="1" dirty="0">
                <a:solidFill>
                  <a:srgbClr val="0000FF"/>
                </a:solidFill>
                <a:latin typeface="华文楷体" pitchFamily="2" charset="-122"/>
                <a:ea typeface="华文楷体" pitchFamily="2" charset="-122"/>
              </a:rPr>
              <a:t>与</a:t>
            </a:r>
            <a:r>
              <a:rPr lang="zh-CN" altLang="en-US" sz="2800" b="1" dirty="0" smtClean="0">
                <a:solidFill>
                  <a:srgbClr val="0000FF"/>
                </a:solidFill>
                <a:latin typeface="华文楷体" pitchFamily="2" charset="-122"/>
                <a:ea typeface="华文楷体" pitchFamily="2" charset="-122"/>
              </a:rPr>
              <a:t>扩展槽</a:t>
            </a:r>
            <a:endParaRPr lang="en-US" altLang="zh-CN" sz="2800" b="1" dirty="0" smtClean="0">
              <a:solidFill>
                <a:srgbClr val="0000FF"/>
              </a:solidFill>
              <a:latin typeface="华文楷体" pitchFamily="2" charset="-122"/>
              <a:ea typeface="华文楷体" pitchFamily="2" charset="-122"/>
            </a:endParaRPr>
          </a:p>
          <a:p>
            <a:pPr lvl="1" eaLnBrk="1" hangingPunct="1">
              <a:spcBef>
                <a:spcPts val="600"/>
              </a:spcBef>
              <a:spcAft>
                <a:spcPts val="0"/>
              </a:spcAft>
            </a:pPr>
            <a:r>
              <a:rPr lang="zh-CN" altLang="en-US" sz="2400" b="1" dirty="0" smtClean="0">
                <a:latin typeface="华文楷体" pitchFamily="2" charset="-122"/>
                <a:ea typeface="华文楷体" pitchFamily="2" charset="-122"/>
              </a:rPr>
              <a:t>扩展卡</a:t>
            </a:r>
            <a:r>
              <a:rPr lang="zh-CN" altLang="en-US" sz="2400" b="1" dirty="0">
                <a:latin typeface="华文楷体" pitchFamily="2" charset="-122"/>
                <a:ea typeface="华文楷体" pitchFamily="2" charset="-122"/>
              </a:rPr>
              <a:t>也叫适配器，是实现一种扩展功能的装置，有的扩展卡作为外部设备经过电缆与计算机</a:t>
            </a:r>
            <a:r>
              <a:rPr lang="zh-CN" altLang="en-US" sz="2400" b="1" dirty="0" smtClean="0">
                <a:latin typeface="华文楷体" pitchFamily="2" charset="-122"/>
                <a:ea typeface="华文楷体" pitchFamily="2" charset="-122"/>
              </a:rPr>
              <a:t>连接。</a:t>
            </a:r>
            <a:endParaRPr lang="en-US" altLang="zh-CN" sz="2400" b="1" dirty="0" smtClean="0">
              <a:latin typeface="华文楷体" pitchFamily="2" charset="-122"/>
              <a:ea typeface="华文楷体" pitchFamily="2" charset="-122"/>
            </a:endParaRPr>
          </a:p>
          <a:p>
            <a:pPr lvl="1" eaLnBrk="1" hangingPunct="1">
              <a:spcBef>
                <a:spcPts val="600"/>
              </a:spcBef>
              <a:spcAft>
                <a:spcPts val="0"/>
              </a:spcAft>
            </a:pPr>
            <a:r>
              <a:rPr lang="zh-CN" altLang="en-US" sz="2400" b="1" dirty="0" smtClean="0">
                <a:latin typeface="华文楷体" pitchFamily="2" charset="-122"/>
                <a:ea typeface="华文楷体" pitchFamily="2" charset="-122"/>
              </a:rPr>
              <a:t>最</a:t>
            </a:r>
            <a:r>
              <a:rPr lang="zh-CN" altLang="en-US" sz="2400" b="1" dirty="0">
                <a:latin typeface="华文楷体" pitchFamily="2" charset="-122"/>
                <a:ea typeface="华文楷体" pitchFamily="2" charset="-122"/>
              </a:rPr>
              <a:t>常见</a:t>
            </a:r>
            <a:r>
              <a:rPr lang="zh-CN" altLang="en-US" sz="2400" b="1" dirty="0" smtClean="0">
                <a:latin typeface="华文楷体" pitchFamily="2" charset="-122"/>
                <a:ea typeface="华文楷体" pitchFamily="2" charset="-122"/>
              </a:rPr>
              <a:t>的扩展卡有视频</a:t>
            </a:r>
            <a:r>
              <a:rPr lang="zh-CN" altLang="en-US" sz="2400" b="1" dirty="0">
                <a:latin typeface="华文楷体" pitchFamily="2" charset="-122"/>
                <a:ea typeface="华文楷体" pitchFamily="2" charset="-122"/>
              </a:rPr>
              <a:t>卡、声卡和内置调制解调器</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lvl="0" eaLnBrk="1" hangingPunct="1">
              <a:spcBef>
                <a:spcPts val="600"/>
              </a:spcBef>
              <a:spcAft>
                <a:spcPts val="0"/>
              </a:spcAft>
            </a:pPr>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、接口</a:t>
            </a:r>
            <a:endParaRPr lang="en-US" altLang="zh-CN" sz="2800" b="1" dirty="0">
              <a:solidFill>
                <a:srgbClr val="0000FF"/>
              </a:solidFill>
              <a:latin typeface="华文楷体" pitchFamily="2" charset="-122"/>
              <a:ea typeface="华文楷体" pitchFamily="2" charset="-122"/>
            </a:endParaRPr>
          </a:p>
          <a:p>
            <a:pPr lvl="1" eaLnBrk="1" hangingPunct="1">
              <a:spcBef>
                <a:spcPts val="600"/>
              </a:spcBef>
              <a:spcAft>
                <a:spcPts val="0"/>
              </a:spcAft>
            </a:pPr>
            <a:r>
              <a:rPr lang="zh-CN" altLang="en-US" sz="2400" b="1" dirty="0">
                <a:latin typeface="华文楷体" pitchFamily="2" charset="-122"/>
                <a:ea typeface="华文楷体" pitchFamily="2" charset="-122"/>
              </a:rPr>
              <a:t>接口就是系统单元与外部电缆的连接处，它可以是扩展卡的一部分，也可以跳过扩展卡直接与主板相连，许多接口通常都固定在主机箱的</a:t>
            </a:r>
            <a:r>
              <a:rPr lang="zh-CN" altLang="en-US" sz="2400" b="1" dirty="0" smtClean="0">
                <a:latin typeface="华文楷体" pitchFamily="2" charset="-122"/>
                <a:ea typeface="华文楷体" pitchFamily="2" charset="-122"/>
              </a:rPr>
              <a:t>背面。</a:t>
            </a:r>
            <a:endParaRPr lang="en-US" altLang="zh-CN" sz="2400" b="1" dirty="0" smtClean="0">
              <a:latin typeface="华文楷体" pitchFamily="2" charset="-122"/>
              <a:ea typeface="华文楷体" pitchFamily="2" charset="-122"/>
            </a:endParaRPr>
          </a:p>
          <a:p>
            <a:pPr lvl="1" eaLnBrk="1" hangingPunct="1">
              <a:spcBef>
                <a:spcPts val="600"/>
              </a:spcBef>
              <a:spcAft>
                <a:spcPts val="0"/>
              </a:spcAft>
            </a:pPr>
            <a:r>
              <a:rPr lang="zh-CN" altLang="en-US" sz="2400" b="1" dirty="0" smtClean="0">
                <a:solidFill>
                  <a:schemeClr val="accent1">
                    <a:lumMod val="75000"/>
                  </a:schemeClr>
                </a:solidFill>
                <a:latin typeface="华文楷体" pitchFamily="2" charset="-122"/>
                <a:ea typeface="华文楷体" pitchFamily="2" charset="-122"/>
              </a:rPr>
              <a:t>串口：</a:t>
            </a:r>
            <a:r>
              <a:rPr lang="zh-CN" altLang="en-US" sz="2400" b="1" dirty="0">
                <a:latin typeface="华文楷体" pitchFamily="2" charset="-122"/>
                <a:ea typeface="华文楷体" pitchFamily="2" charset="-122"/>
              </a:rPr>
              <a:t>就是信息像糖葫芦一样连成一串，每次只能传送一个二进制位。</a:t>
            </a:r>
            <a:endParaRPr lang="en-US" altLang="zh-CN" sz="2400" b="1" dirty="0" smtClean="0">
              <a:latin typeface="华文楷体" pitchFamily="2" charset="-122"/>
              <a:ea typeface="华文楷体" pitchFamily="2" charset="-122"/>
            </a:endParaRPr>
          </a:p>
          <a:p>
            <a:pPr lvl="1" eaLnBrk="1" hangingPunct="1">
              <a:spcBef>
                <a:spcPts val="600"/>
              </a:spcBef>
              <a:spcAft>
                <a:spcPts val="0"/>
              </a:spcAft>
            </a:pPr>
            <a:r>
              <a:rPr lang="zh-CN" altLang="en-US" sz="2400" b="1" dirty="0">
                <a:solidFill>
                  <a:schemeClr val="accent1">
                    <a:lumMod val="75000"/>
                  </a:schemeClr>
                </a:solidFill>
                <a:latin typeface="华文楷体" pitchFamily="2" charset="-122"/>
                <a:ea typeface="华文楷体" pitchFamily="2" charset="-122"/>
              </a:rPr>
              <a:t>并</a:t>
            </a:r>
            <a:r>
              <a:rPr lang="zh-CN" altLang="en-US" sz="2400" b="1" dirty="0" smtClean="0">
                <a:solidFill>
                  <a:schemeClr val="accent1">
                    <a:lumMod val="75000"/>
                  </a:schemeClr>
                </a:solidFill>
                <a:latin typeface="华文楷体" pitchFamily="2" charset="-122"/>
                <a:ea typeface="华文楷体" pitchFamily="2" charset="-122"/>
              </a:rPr>
              <a:t>口：</a:t>
            </a:r>
            <a:r>
              <a:rPr lang="zh-CN" altLang="en-US" sz="2400" b="1" dirty="0" smtClean="0">
                <a:latin typeface="华文楷体" pitchFamily="2" charset="-122"/>
                <a:ea typeface="华文楷体" pitchFamily="2" charset="-122"/>
              </a:rPr>
              <a:t>每次</a:t>
            </a:r>
            <a:r>
              <a:rPr lang="zh-CN" altLang="en-US" sz="2400" b="1" dirty="0">
                <a:latin typeface="华文楷体" pitchFamily="2" charset="-122"/>
                <a:ea typeface="华文楷体" pitchFamily="2" charset="-122"/>
              </a:rPr>
              <a:t>能传送一组二进制位</a:t>
            </a:r>
            <a:r>
              <a:rPr lang="zh-CN" altLang="en-US" sz="2400" b="1" dirty="0" smtClean="0">
                <a:latin typeface="华文楷体" pitchFamily="2" charset="-122"/>
                <a:ea typeface="华文楷体" pitchFamily="2" charset="-122"/>
              </a:rPr>
              <a:t>，比</a:t>
            </a:r>
            <a:r>
              <a:rPr lang="zh-CN" altLang="en-US" sz="2400" b="1" dirty="0">
                <a:latin typeface="华文楷体" pitchFamily="2" charset="-122"/>
                <a:ea typeface="华文楷体" pitchFamily="2" charset="-122"/>
              </a:rPr>
              <a:t>串口传送数据要快得多</a:t>
            </a:r>
            <a:endParaRPr lang="en-US" altLang="zh-CN" sz="2400" b="1" dirty="0" smtClean="0">
              <a:latin typeface="华文楷体" pitchFamily="2" charset="-122"/>
              <a:ea typeface="华文楷体" pitchFamily="2" charset="-122"/>
            </a:endParaRPr>
          </a:p>
          <a:p>
            <a:pPr lvl="1" eaLnBrk="1" hangingPunct="1">
              <a:spcBef>
                <a:spcPts val="600"/>
              </a:spcBef>
              <a:spcAft>
                <a:spcPts val="0"/>
              </a:spcAft>
            </a:pPr>
            <a:r>
              <a:rPr lang="en-US" altLang="zh-CN" sz="2400" b="1" dirty="0" smtClean="0">
                <a:solidFill>
                  <a:schemeClr val="accent1">
                    <a:lumMod val="75000"/>
                  </a:schemeClr>
                </a:solidFill>
                <a:latin typeface="华文楷体" pitchFamily="2" charset="-122"/>
                <a:ea typeface="华文楷体" pitchFamily="2" charset="-122"/>
              </a:rPr>
              <a:t>USB</a:t>
            </a:r>
            <a:r>
              <a:rPr lang="zh-CN" altLang="en-US" sz="2400" b="1" dirty="0" smtClean="0">
                <a:solidFill>
                  <a:schemeClr val="accent1">
                    <a:lumMod val="75000"/>
                  </a:schemeClr>
                </a:solidFill>
                <a:latin typeface="华文楷体" pitchFamily="2" charset="-122"/>
                <a:ea typeface="华文楷体" pitchFamily="2" charset="-122"/>
              </a:rPr>
              <a:t>接口：</a:t>
            </a:r>
            <a:r>
              <a:rPr lang="zh-CN" altLang="en-US" sz="2400" b="1" dirty="0" smtClean="0">
                <a:latin typeface="华文楷体" pitchFamily="2" charset="-122"/>
                <a:ea typeface="华文楷体" pitchFamily="2" charset="-122"/>
              </a:rPr>
              <a:t>将不同</a:t>
            </a:r>
            <a:r>
              <a:rPr lang="zh-CN" altLang="en-US" sz="2400" b="1" dirty="0">
                <a:latin typeface="华文楷体" pitchFamily="2" charset="-122"/>
                <a:ea typeface="华文楷体" pitchFamily="2" charset="-122"/>
              </a:rPr>
              <a:t>的接口统一起来</a:t>
            </a:r>
            <a:r>
              <a:rPr lang="zh-CN" altLang="en-US" sz="2400" b="1" dirty="0" smtClean="0">
                <a:latin typeface="华文楷体" pitchFamily="2" charset="-122"/>
                <a:ea typeface="华文楷体" pitchFamily="2" charset="-122"/>
              </a:rPr>
              <a:t>，它</a:t>
            </a:r>
            <a:r>
              <a:rPr lang="zh-CN" altLang="en-US" sz="2400" b="1" dirty="0">
                <a:latin typeface="华文楷体" pitchFamily="2" charset="-122"/>
                <a:ea typeface="华文楷体" pitchFamily="2" charset="-122"/>
              </a:rPr>
              <a:t>使用一个</a:t>
            </a:r>
            <a:r>
              <a:rPr lang="en-US" sz="2400" b="1" dirty="0">
                <a:latin typeface="华文楷体" pitchFamily="2" charset="-122"/>
                <a:ea typeface="华文楷体" pitchFamily="2" charset="-122"/>
              </a:rPr>
              <a:t>4</a:t>
            </a:r>
            <a:r>
              <a:rPr lang="zh-CN" altLang="en-US" sz="2400" b="1" dirty="0">
                <a:latin typeface="华文楷体" pitchFamily="2" charset="-122"/>
                <a:ea typeface="华文楷体" pitchFamily="2" charset="-122"/>
              </a:rPr>
              <a:t>针插头作为标准插头，采用菊花链形式把所有的外设连接</a:t>
            </a:r>
            <a:r>
              <a:rPr lang="zh-CN" altLang="en-US" sz="2400" b="1" dirty="0" smtClean="0">
                <a:latin typeface="华文楷体" pitchFamily="2" charset="-122"/>
                <a:ea typeface="华文楷体" pitchFamily="2" charset="-122"/>
              </a:rPr>
              <a:t>起来。</a:t>
            </a:r>
            <a:endParaRPr lang="zh-CN" altLang="en-US" sz="24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2466" name="Picture 2" descr="主机背面"/>
          <p:cNvPicPr>
            <a:picLocks noChangeAspect="1" noChangeArrowheads="1"/>
          </p:cNvPicPr>
          <p:nvPr/>
        </p:nvPicPr>
        <p:blipFill>
          <a:blip r:embed="rId2" cstate="print"/>
          <a:srcRect/>
          <a:stretch>
            <a:fillRect/>
          </a:stretch>
        </p:blipFill>
        <p:spPr bwMode="auto">
          <a:xfrm>
            <a:off x="683569" y="710796"/>
            <a:ext cx="8272820" cy="5814548"/>
          </a:xfrm>
          <a:prstGeom prst="rect">
            <a:avLst/>
          </a:prstGeom>
          <a:noFill/>
          <a:ln w="9525">
            <a:noFill/>
            <a:miter lim="800000"/>
            <a:headEnd/>
            <a:tailEnd/>
          </a:ln>
        </p:spPr>
      </p:pic>
      <p:sp>
        <p:nvSpPr>
          <p:cNvPr id="16" name="TextBox 15"/>
          <p:cNvSpPr txBox="1"/>
          <p:nvPr/>
        </p:nvSpPr>
        <p:spPr>
          <a:xfrm>
            <a:off x="179512" y="2264673"/>
            <a:ext cx="428628" cy="3108543"/>
          </a:xfrm>
          <a:prstGeom prst="rect">
            <a:avLst/>
          </a:prstGeom>
          <a:noFill/>
        </p:spPr>
        <p:txBody>
          <a:bodyPr wrap="square" rtlCol="0">
            <a:spAutoFit/>
          </a:bodyPr>
          <a:lstStyle/>
          <a:p>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方正姚体" pitchFamily="2" charset="-122"/>
                <a:ea typeface="方正姚体" pitchFamily="2" charset="-122"/>
              </a:rPr>
              <a:t>外设与主机接口</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251520" y="692696"/>
            <a:ext cx="8712968" cy="5601533"/>
          </a:xfrm>
          <a:prstGeom prst="rect">
            <a:avLst/>
          </a:prstGeom>
          <a:noFill/>
        </p:spPr>
        <p:txBody>
          <a:bodyPr wrap="square" rtlCol="0">
            <a:spAutoFit/>
          </a:bodyPr>
          <a:lstStyle/>
          <a:p>
            <a:pPr>
              <a:spcBef>
                <a:spcPts val="600"/>
              </a:spcBef>
              <a:spcAft>
                <a:spcPts val="600"/>
              </a:spcAft>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、外部存储设备</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除了</a:t>
            </a:r>
            <a:r>
              <a:rPr lang="zh-CN" altLang="en-US" sz="2800" b="1" dirty="0">
                <a:latin typeface="华文楷体" pitchFamily="2" charset="-122"/>
                <a:ea typeface="华文楷体" pitchFamily="2" charset="-122"/>
              </a:rPr>
              <a:t>硬盘外，常用的外部存储器</a:t>
            </a:r>
            <a:r>
              <a:rPr lang="zh-CN" altLang="en-US" sz="2800" b="1" dirty="0" smtClean="0">
                <a:latin typeface="华文楷体" pitchFamily="2" charset="-122"/>
                <a:ea typeface="华文楷体" pitchFamily="2" charset="-122"/>
              </a:rPr>
              <a:t>有光盘</a:t>
            </a:r>
            <a:r>
              <a:rPr lang="zh-CN" altLang="en-US" sz="2800" b="1" dirty="0">
                <a:latin typeface="华文楷体" pitchFamily="2" charset="-122"/>
                <a:ea typeface="华文楷体" pitchFamily="2" charset="-122"/>
              </a:rPr>
              <a:t>、</a:t>
            </a:r>
            <a:r>
              <a:rPr lang="en-US" sz="2800" b="1" dirty="0">
                <a:latin typeface="华文楷体" pitchFamily="2" charset="-122"/>
                <a:ea typeface="华文楷体" pitchFamily="2" charset="-122"/>
              </a:rPr>
              <a:t>U</a:t>
            </a:r>
            <a:r>
              <a:rPr lang="zh-CN" altLang="en-US" sz="2800" b="1" dirty="0" smtClean="0">
                <a:latin typeface="华文楷体" pitchFamily="2" charset="-122"/>
                <a:ea typeface="华文楷体" pitchFamily="2" charset="-122"/>
              </a:rPr>
              <a:t>盘等。</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光盘</a:t>
            </a:r>
            <a:endParaRPr lang="en-US" altLang="zh-CN" sz="2800" b="1" dirty="0" smtClean="0">
              <a:solidFill>
                <a:schemeClr val="accent1">
                  <a:lumMod val="75000"/>
                </a:schemeClr>
              </a:solidFill>
              <a:latin typeface="华文楷体" pitchFamily="2" charset="-122"/>
              <a:ea typeface="华文楷体" pitchFamily="2" charset="-122"/>
            </a:endParaRPr>
          </a:p>
          <a:p>
            <a:pPr marL="457200" indent="-457200"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光盘</a:t>
            </a:r>
            <a:r>
              <a:rPr lang="zh-CN" altLang="en-US" sz="2800" b="1" dirty="0">
                <a:latin typeface="华文楷体" pitchFamily="2" charset="-122"/>
                <a:ea typeface="华文楷体" pitchFamily="2" charset="-122"/>
              </a:rPr>
              <a:t>采用冲压设备把表示数据的凹凸面压制到盘的表面</a:t>
            </a:r>
            <a:r>
              <a:rPr lang="zh-CN" altLang="en-US" sz="2800" b="1" dirty="0" smtClean="0">
                <a:latin typeface="华文楷体" pitchFamily="2" charset="-122"/>
                <a:ea typeface="华文楷体" pitchFamily="2" charset="-122"/>
              </a:rPr>
              <a:t>，信息</a:t>
            </a:r>
            <a:r>
              <a:rPr lang="zh-CN" altLang="en-US" sz="2800" b="1" dirty="0">
                <a:latin typeface="华文楷体" pitchFamily="2" charset="-122"/>
                <a:ea typeface="华文楷体" pitchFamily="2" charset="-122"/>
              </a:rPr>
              <a:t>以一系列</a:t>
            </a:r>
            <a:r>
              <a:rPr lang="en-US" sz="2800" b="1" dirty="0">
                <a:latin typeface="华文楷体" pitchFamily="2" charset="-122"/>
                <a:ea typeface="华文楷体" pitchFamily="2" charset="-122"/>
              </a:rPr>
              <a:t>0</a:t>
            </a:r>
            <a:r>
              <a:rPr lang="zh-CN" altLang="en-US" sz="2800" b="1" dirty="0">
                <a:latin typeface="华文楷体" pitchFamily="2" charset="-122"/>
                <a:ea typeface="华文楷体" pitchFamily="2" charset="-122"/>
              </a:rPr>
              <a:t>和</a:t>
            </a:r>
            <a:r>
              <a:rPr lang="en-US" sz="2800" b="1" dirty="0">
                <a:latin typeface="华文楷体" pitchFamily="2" charset="-122"/>
                <a:ea typeface="华文楷体" pitchFamily="2" charset="-122"/>
              </a:rPr>
              <a:t>1</a:t>
            </a:r>
            <a:r>
              <a:rPr lang="zh-CN" altLang="en-US" sz="2800" b="1" dirty="0">
                <a:latin typeface="华文楷体" pitchFamily="2" charset="-122"/>
                <a:ea typeface="华文楷体" pitchFamily="2" charset="-122"/>
              </a:rPr>
              <a:t>存入</a:t>
            </a:r>
            <a:r>
              <a:rPr lang="en-US" sz="2800" b="1" dirty="0">
                <a:latin typeface="华文楷体" pitchFamily="2" charset="-122"/>
                <a:ea typeface="华文楷体" pitchFamily="2" charset="-122"/>
              </a:rPr>
              <a:t>CD-ROM</a:t>
            </a:r>
            <a:r>
              <a:rPr lang="zh-CN" altLang="en-US" sz="2800" b="1" dirty="0">
                <a:latin typeface="华文楷体" pitchFamily="2" charset="-122"/>
                <a:ea typeface="华文楷体" pitchFamily="2" charset="-122"/>
              </a:rPr>
              <a:t>盘中，在盘片上用平坦表面来表示</a:t>
            </a:r>
            <a:r>
              <a:rPr lang="en-US" sz="2800" b="1" dirty="0">
                <a:latin typeface="华文楷体" pitchFamily="2" charset="-122"/>
                <a:ea typeface="华文楷体" pitchFamily="2" charset="-122"/>
              </a:rPr>
              <a:t>0</a:t>
            </a:r>
            <a:r>
              <a:rPr lang="zh-CN" altLang="en-US" sz="2800" b="1" dirty="0">
                <a:latin typeface="华文楷体" pitchFamily="2" charset="-122"/>
                <a:ea typeface="华文楷体" pitchFamily="2" charset="-122"/>
              </a:rPr>
              <a:t>，而用凹坑端部表示</a:t>
            </a:r>
            <a:r>
              <a:rPr lang="en-US" sz="2800" b="1" dirty="0">
                <a:latin typeface="华文楷体" pitchFamily="2" charset="-122"/>
                <a:ea typeface="华文楷体" pitchFamily="2" charset="-122"/>
              </a:rPr>
              <a:t> l</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pPr>
            <a:r>
              <a:rPr lang="en-US" sz="2800" b="1" dirty="0" smtClean="0">
                <a:latin typeface="华文楷体" pitchFamily="2" charset="-122"/>
                <a:ea typeface="华文楷体" pitchFamily="2" charset="-122"/>
              </a:rPr>
              <a:t>       CD-ROM</a:t>
            </a:r>
            <a:r>
              <a:rPr lang="zh-CN" altLang="en-US" sz="2800" b="1" dirty="0">
                <a:latin typeface="华文楷体" pitchFamily="2" charset="-122"/>
                <a:ea typeface="华文楷体" pitchFamily="2" charset="-122"/>
              </a:rPr>
              <a:t>光盘的存储容量一般能达到</a:t>
            </a:r>
            <a:r>
              <a:rPr lang="en-US" sz="2800" b="1" dirty="0">
                <a:latin typeface="华文楷体" pitchFamily="2" charset="-122"/>
                <a:ea typeface="华文楷体" pitchFamily="2" charset="-122"/>
              </a:rPr>
              <a:t>650MB</a:t>
            </a:r>
            <a:r>
              <a:rPr lang="zh-CN" altLang="en-US" sz="2800" b="1" dirty="0">
                <a:latin typeface="华文楷体" pitchFamily="2" charset="-122"/>
                <a:ea typeface="华文楷体" pitchFamily="2" charset="-122"/>
              </a:rPr>
              <a:t>以上，其特点是：价格低、制作简单、体积小、便于存放</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pPr>
            <a:r>
              <a:rPr lang="en-US" sz="2800" b="1" dirty="0" smtClean="0">
                <a:latin typeface="华文楷体" pitchFamily="2" charset="-122"/>
                <a:ea typeface="华文楷体" pitchFamily="2" charset="-122"/>
              </a:rPr>
              <a:t>       DVD</a:t>
            </a:r>
            <a:r>
              <a:rPr lang="zh-CN" altLang="en-US" sz="2800" b="1" dirty="0">
                <a:latin typeface="华文楷体" pitchFamily="2" charset="-122"/>
                <a:ea typeface="华文楷体" pitchFamily="2" charset="-122"/>
              </a:rPr>
              <a:t>光盘，也称为数字化视频光盘。他与</a:t>
            </a:r>
            <a:r>
              <a:rPr lang="en-US" sz="2800" b="1" dirty="0" smtClean="0">
                <a:latin typeface="华文楷体" pitchFamily="2" charset="-122"/>
                <a:ea typeface="华文楷体" pitchFamily="2" charset="-122"/>
              </a:rPr>
              <a:t>CD-ROM</a:t>
            </a:r>
            <a:r>
              <a:rPr lang="zh-CN" altLang="en-US" sz="2800" b="1" dirty="0" smtClean="0">
                <a:latin typeface="华文楷体" pitchFamily="2" charset="-122"/>
                <a:ea typeface="华文楷体" pitchFamily="2" charset="-122"/>
              </a:rPr>
              <a:t>有</a:t>
            </a:r>
            <a:r>
              <a:rPr lang="zh-CN" altLang="en-US" sz="2800" b="1" dirty="0">
                <a:latin typeface="华文楷体" pitchFamily="2" charset="-122"/>
                <a:ea typeface="华文楷体" pitchFamily="2" charset="-122"/>
              </a:rPr>
              <a:t>本质的区别，由于</a:t>
            </a:r>
            <a:r>
              <a:rPr lang="en-US" sz="2800" b="1" dirty="0">
                <a:latin typeface="华文楷体" pitchFamily="2" charset="-122"/>
                <a:ea typeface="华文楷体" pitchFamily="2" charset="-122"/>
              </a:rPr>
              <a:t>DVD</a:t>
            </a:r>
            <a:r>
              <a:rPr lang="zh-CN" altLang="en-US" sz="2800" b="1" dirty="0">
                <a:latin typeface="华文楷体" pitchFamily="2" charset="-122"/>
                <a:ea typeface="华文楷体" pitchFamily="2" charset="-122"/>
              </a:rPr>
              <a:t>采用</a:t>
            </a:r>
            <a:r>
              <a:rPr lang="en-US" sz="2800" b="1" dirty="0">
                <a:latin typeface="华文楷体" pitchFamily="2" charset="-122"/>
                <a:ea typeface="华文楷体" pitchFamily="2" charset="-122"/>
              </a:rPr>
              <a:t>MPEG-2</a:t>
            </a:r>
            <a:r>
              <a:rPr lang="zh-CN" altLang="en-US" sz="2800" b="1" dirty="0">
                <a:latin typeface="华文楷体" pitchFamily="2" charset="-122"/>
                <a:ea typeface="华文楷体" pitchFamily="2" charset="-122"/>
              </a:rPr>
              <a:t>标准的压缩技术存储数据，所以容量可以达到十个</a:t>
            </a:r>
            <a:r>
              <a:rPr lang="en-US" sz="2800" b="1" dirty="0">
                <a:latin typeface="华文楷体" pitchFamily="2" charset="-122"/>
                <a:ea typeface="华文楷体" pitchFamily="2" charset="-122"/>
              </a:rPr>
              <a:t>GB</a:t>
            </a:r>
            <a:r>
              <a:rPr lang="zh-CN" altLang="en-US" sz="2800" b="1" dirty="0" smtClean="0">
                <a:latin typeface="华文楷体" pitchFamily="2" charset="-122"/>
                <a:ea typeface="华文楷体" pitchFamily="2" charset="-122"/>
              </a:rPr>
              <a:t>以上。</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251520" y="692696"/>
            <a:ext cx="8712968" cy="3847207"/>
          </a:xfrm>
          <a:prstGeom prst="rect">
            <a:avLst/>
          </a:prstGeom>
          <a:noFill/>
        </p:spPr>
        <p:txBody>
          <a:bodyPr wrap="square" rtlCol="0">
            <a:spAutoFit/>
          </a:bodyPr>
          <a:lstStyle/>
          <a:p>
            <a:pPr marL="457200" indent="-457200" eaLnBrk="1" hangingPunct="1">
              <a:spcBef>
                <a:spcPts val="600"/>
              </a:spcBef>
              <a:spcAft>
                <a:spcPts val="600"/>
              </a:spcAft>
              <a:buFont typeface="+mj-ea"/>
              <a:buAutoNum type="circleNumDbPlain" startAt="2"/>
            </a:pPr>
            <a:r>
              <a:rPr lang="en-US" altLang="zh-CN" sz="2800" b="1" dirty="0" smtClean="0">
                <a:solidFill>
                  <a:schemeClr val="accent1">
                    <a:lumMod val="75000"/>
                  </a:schemeClr>
                </a:solidFill>
                <a:latin typeface="华文楷体" pitchFamily="2" charset="-122"/>
                <a:ea typeface="华文楷体" pitchFamily="2" charset="-122"/>
              </a:rPr>
              <a:t>U</a:t>
            </a:r>
            <a:r>
              <a:rPr lang="zh-CN" altLang="en-US" sz="2800" b="1" dirty="0" smtClean="0">
                <a:solidFill>
                  <a:schemeClr val="accent1">
                    <a:lumMod val="75000"/>
                  </a:schemeClr>
                </a:solidFill>
                <a:latin typeface="华文楷体" pitchFamily="2" charset="-122"/>
                <a:ea typeface="华文楷体" pitchFamily="2" charset="-122"/>
              </a:rPr>
              <a:t>盘</a:t>
            </a:r>
            <a:endParaRPr lang="en-US" altLang="zh-CN" sz="2800" b="1" dirty="0" smtClean="0">
              <a:solidFill>
                <a:schemeClr val="accent1">
                  <a:lumMod val="75000"/>
                </a:schemeClr>
              </a:solidFill>
              <a:latin typeface="华文楷体" pitchFamily="2" charset="-122"/>
              <a:ea typeface="华文楷体" pitchFamily="2" charset="-122"/>
            </a:endParaRPr>
          </a:p>
          <a:p>
            <a:pPr marL="457200" indent="-457200" eaLnBrk="1" hangingPunct="1">
              <a:spcBef>
                <a:spcPts val="600"/>
              </a:spcBef>
              <a:spcAft>
                <a:spcPts val="600"/>
              </a:spcAft>
            </a:pPr>
            <a:r>
              <a:rPr lang="en-US" sz="2800" b="1" dirty="0" smtClean="0">
                <a:latin typeface="华文楷体" pitchFamily="2" charset="-122"/>
                <a:ea typeface="华文楷体" pitchFamily="2" charset="-122"/>
              </a:rPr>
              <a:t>       U</a:t>
            </a:r>
            <a:r>
              <a:rPr lang="zh-CN" altLang="en-US" sz="2800" b="1" dirty="0">
                <a:latin typeface="华文楷体" pitchFamily="2" charset="-122"/>
                <a:ea typeface="华文楷体" pitchFamily="2" charset="-122"/>
              </a:rPr>
              <a:t>盘即“</a:t>
            </a:r>
            <a:r>
              <a:rPr lang="en-US" sz="2800" b="1" dirty="0">
                <a:latin typeface="华文楷体" pitchFamily="2" charset="-122"/>
                <a:ea typeface="华文楷体" pitchFamily="2" charset="-122"/>
              </a:rPr>
              <a:t>USB flash disk</a:t>
            </a:r>
            <a:r>
              <a:rPr lang="zh-CN" altLang="en-US" sz="2800" b="1" dirty="0">
                <a:latin typeface="华文楷体" pitchFamily="2" charset="-122"/>
                <a:ea typeface="华文楷体" pitchFamily="2" charset="-122"/>
              </a:rPr>
              <a:t>”，也称为</a:t>
            </a:r>
            <a:r>
              <a:rPr lang="en-US" sz="2800" b="1" dirty="0">
                <a:latin typeface="华文楷体" pitchFamily="2" charset="-122"/>
                <a:ea typeface="华文楷体" pitchFamily="2" charset="-122"/>
              </a:rPr>
              <a:t>USB</a:t>
            </a:r>
            <a:r>
              <a:rPr lang="zh-CN" altLang="en-US" sz="2800" b="1" dirty="0">
                <a:latin typeface="华文楷体" pitchFamily="2" charset="-122"/>
                <a:ea typeface="华文楷体" pitchFamily="2" charset="-122"/>
              </a:rPr>
              <a:t>闪存盘。采用</a:t>
            </a:r>
            <a:r>
              <a:rPr lang="en-US" sz="2800" b="1" dirty="0">
                <a:latin typeface="华文楷体" pitchFamily="2" charset="-122"/>
                <a:ea typeface="华文楷体" pitchFamily="2" charset="-122"/>
              </a:rPr>
              <a:t>FLASH</a:t>
            </a:r>
            <a:r>
              <a:rPr lang="zh-CN" altLang="en-US" sz="2800" b="1" dirty="0">
                <a:latin typeface="华文楷体" pitchFamily="2" charset="-122"/>
                <a:ea typeface="华文楷体" pitchFamily="2" charset="-122"/>
              </a:rPr>
              <a:t>芯片作为存储介质，通过</a:t>
            </a:r>
            <a:r>
              <a:rPr lang="en-US" sz="2800" b="1" dirty="0">
                <a:latin typeface="华文楷体" pitchFamily="2" charset="-122"/>
                <a:ea typeface="华文楷体" pitchFamily="2" charset="-122"/>
              </a:rPr>
              <a:t>USB</a:t>
            </a:r>
            <a:r>
              <a:rPr lang="zh-CN" altLang="en-US" sz="2800" b="1" dirty="0">
                <a:latin typeface="华文楷体" pitchFamily="2" charset="-122"/>
                <a:ea typeface="华文楷体" pitchFamily="2" charset="-122"/>
              </a:rPr>
              <a:t>接口与电脑连接，无需物理驱动器，实现</a:t>
            </a:r>
            <a:r>
              <a:rPr lang="zh-CN" altLang="en-US" sz="2800" b="1" dirty="0">
                <a:solidFill>
                  <a:srgbClr val="0000FF"/>
                </a:solidFill>
                <a:latin typeface="华文楷体" pitchFamily="2" charset="-122"/>
                <a:ea typeface="华文楷体" pitchFamily="2" charset="-122"/>
              </a:rPr>
              <a:t>即插即用</a:t>
            </a:r>
            <a:r>
              <a:rPr lang="zh-CN" altLang="en-US" sz="2800" b="1" dirty="0">
                <a:latin typeface="华文楷体" pitchFamily="2" charset="-122"/>
                <a:ea typeface="华文楷体" pitchFamily="2" charset="-122"/>
              </a:rPr>
              <a:t>，大多数现代的操作系统都可以在不需要另外安装驱动程序的情况下使用</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pPr>
            <a:r>
              <a:rPr lang="en-US" sz="2800" b="1" dirty="0" smtClean="0">
                <a:latin typeface="华文楷体" pitchFamily="2" charset="-122"/>
                <a:ea typeface="华文楷体" pitchFamily="2" charset="-122"/>
              </a:rPr>
              <a:t>       U</a:t>
            </a:r>
            <a:r>
              <a:rPr lang="zh-CN" altLang="en-US" sz="2800" b="1" dirty="0">
                <a:latin typeface="华文楷体" pitchFamily="2" charset="-122"/>
                <a:ea typeface="华文楷体" pitchFamily="2" charset="-122"/>
              </a:rPr>
              <a:t>盘最大的优点是：</a:t>
            </a:r>
            <a:r>
              <a:rPr lang="zh-CN" altLang="en-US" sz="2800" b="1" dirty="0">
                <a:solidFill>
                  <a:srgbClr val="0000FF"/>
                </a:solidFill>
                <a:latin typeface="华文楷体" pitchFamily="2" charset="-122"/>
                <a:ea typeface="华文楷体" pitchFamily="2" charset="-122"/>
              </a:rPr>
              <a:t>存储容量大、速度快、性能可靠、价格便宜、便于携带</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251520" y="692696"/>
            <a:ext cx="8712968" cy="5601533"/>
          </a:xfrm>
          <a:prstGeom prst="rect">
            <a:avLst/>
          </a:prstGeom>
          <a:noFill/>
        </p:spPr>
        <p:txBody>
          <a:bodyPr wrap="square" rtlCol="0">
            <a:spAutoFit/>
          </a:bodyPr>
          <a:lstStyle/>
          <a:p>
            <a:pPr eaLnBrk="1" hangingPunct="1">
              <a:spcBef>
                <a:spcPts val="600"/>
              </a:spcBef>
              <a:spcAft>
                <a:spcPts val="600"/>
              </a:spcAft>
            </a:pPr>
            <a:r>
              <a:rPr lang="en-US" altLang="zh-CN" sz="2800" b="1" dirty="0">
                <a:solidFill>
                  <a:srgbClr val="0000FF"/>
                </a:solidFill>
                <a:latin typeface="华文楷体" pitchFamily="2" charset="-122"/>
                <a:ea typeface="华文楷体" pitchFamily="2" charset="-122"/>
              </a:rPr>
              <a:t>4</a:t>
            </a:r>
            <a:r>
              <a:rPr lang="zh-CN" altLang="en-US" sz="2800" b="1" dirty="0" smtClean="0">
                <a:solidFill>
                  <a:srgbClr val="0000FF"/>
                </a:solidFill>
                <a:latin typeface="华文楷体" pitchFamily="2" charset="-122"/>
                <a:ea typeface="华文楷体" pitchFamily="2" charset="-122"/>
              </a:rPr>
              <a:t>、输出设备（</a:t>
            </a:r>
            <a:r>
              <a:rPr lang="zh-CN" altLang="en-US" sz="2800" b="1" dirty="0" smtClean="0">
                <a:solidFill>
                  <a:schemeClr val="accent2">
                    <a:lumMod val="75000"/>
                  </a:schemeClr>
                </a:solidFill>
                <a:latin typeface="华文楷体" pitchFamily="2" charset="-122"/>
                <a:ea typeface="华文楷体" pitchFamily="2" charset="-122"/>
              </a:rPr>
              <a:t>数</a:t>
            </a:r>
            <a:r>
              <a:rPr lang="en-US" altLang="zh-CN" sz="2800" b="1" dirty="0" smtClean="0">
                <a:solidFill>
                  <a:schemeClr val="accent2">
                    <a:lumMod val="75000"/>
                  </a:schemeClr>
                </a:solidFill>
                <a:latin typeface="华文楷体" pitchFamily="2" charset="-122"/>
                <a:ea typeface="华文楷体" pitchFamily="2" charset="-122"/>
              </a:rPr>
              <a:t>-</a:t>
            </a:r>
            <a:r>
              <a:rPr lang="zh-CN" altLang="en-US" sz="2800" b="1" dirty="0" smtClean="0">
                <a:solidFill>
                  <a:schemeClr val="accent2">
                    <a:lumMod val="75000"/>
                  </a:schemeClr>
                </a:solidFill>
                <a:latin typeface="华文楷体" pitchFamily="2" charset="-122"/>
                <a:ea typeface="华文楷体" pitchFamily="2" charset="-122"/>
              </a:rPr>
              <a:t>模转换</a:t>
            </a:r>
            <a:r>
              <a:rPr lang="zh-CN" altLang="en-US" sz="2800" b="1" dirty="0" smtClean="0">
                <a:solidFill>
                  <a:srgbClr val="0000FF"/>
                </a:solidFill>
                <a:latin typeface="华文楷体" pitchFamily="2" charset="-122"/>
                <a:ea typeface="华文楷体" pitchFamily="2" charset="-122"/>
              </a:rPr>
              <a:t>）</a:t>
            </a:r>
            <a:endParaRPr lang="en-US" altLang="zh-CN" sz="2800" b="1" dirty="0" smtClean="0">
              <a:solidFill>
                <a:srgbClr val="0000FF"/>
              </a:solidFill>
              <a:latin typeface="华文楷体" pitchFamily="2" charset="-122"/>
              <a:ea typeface="华文楷体" pitchFamily="2" charset="-122"/>
            </a:endParaRPr>
          </a:p>
          <a:p>
            <a:pPr lvl="1" eaLnBrk="1" hangingPunct="1">
              <a:spcBef>
                <a:spcPts val="600"/>
              </a:spcBef>
              <a:spcAft>
                <a:spcPts val="600"/>
              </a:spcAft>
            </a:pPr>
            <a:r>
              <a:rPr lang="zh-CN" altLang="en-US" sz="2800" b="1" dirty="0" smtClean="0">
                <a:latin typeface="华文楷体" pitchFamily="2" charset="-122"/>
                <a:ea typeface="华文楷体" pitchFamily="2" charset="-122"/>
              </a:rPr>
              <a:t>常见的输出设备有显示器、打印机、绘图仪、扬声器、影像输出系统、语音输出系统、磁记录设备等。其中最常用的是显示器和打印机。</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显示器</a:t>
            </a:r>
            <a:endParaRPr lang="en-US" altLang="zh-CN" sz="2800" b="1" dirty="0">
              <a:solidFill>
                <a:schemeClr val="accent1">
                  <a:lumMod val="75000"/>
                </a:schemeClr>
              </a:solidFill>
              <a:latin typeface="华文楷体" pitchFamily="2" charset="-122"/>
              <a:ea typeface="华文楷体" pitchFamily="2" charset="-122"/>
            </a:endParaRPr>
          </a:p>
          <a:p>
            <a:pPr marL="457200" indent="-457200" eaLnBrk="1" hangingPunct="1">
              <a:spcBef>
                <a:spcPts val="600"/>
              </a:spcBef>
              <a:spcAft>
                <a:spcPts val="600"/>
              </a:spcAft>
            </a:pPr>
            <a:r>
              <a:rPr lang="en-US" altLang="zh-CN" sz="2800" b="1" dirty="0" smtClean="0">
                <a:latin typeface="华文楷体" pitchFamily="2" charset="-122"/>
                <a:ea typeface="华文楷体" pitchFamily="2" charset="-122"/>
              </a:rPr>
              <a:t>	</a:t>
            </a:r>
            <a:r>
              <a:rPr lang="en-US" sz="2800" b="1" dirty="0" smtClean="0">
                <a:latin typeface="华文楷体" pitchFamily="2" charset="-122"/>
                <a:ea typeface="华文楷体" pitchFamily="2" charset="-122"/>
              </a:rPr>
              <a:t>CRT</a:t>
            </a:r>
            <a:r>
              <a:rPr lang="zh-CN" altLang="en-US" sz="2800" b="1" dirty="0" smtClean="0">
                <a:latin typeface="华文楷体" pitchFamily="2" charset="-122"/>
                <a:ea typeface="华文楷体" pitchFamily="2" charset="-122"/>
              </a:rPr>
              <a:t>（阴极射线管）显示器，液晶显示器。</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pPr>
            <a:r>
              <a:rPr lang="zh-CN" altLang="en-US" sz="2800" b="1" dirty="0" smtClean="0">
                <a:solidFill>
                  <a:srgbClr val="0000FF"/>
                </a:solidFill>
                <a:latin typeface="华文楷体" pitchFamily="2" charset="-122"/>
                <a:ea typeface="华文楷体" pitchFamily="2" charset="-122"/>
              </a:rPr>
              <a:t>       分辨率</a:t>
            </a:r>
            <a:r>
              <a:rPr lang="zh-CN" altLang="en-US" sz="2800" b="1" dirty="0">
                <a:latin typeface="华文楷体" pitchFamily="2" charset="-122"/>
                <a:ea typeface="华文楷体" pitchFamily="2" charset="-122"/>
              </a:rPr>
              <a:t>是显示器的一个重要技术指标，它是用屏幕上每行的像素数与每帧（每个屏幕画面）行数的乘积表示的</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目前在</a:t>
            </a:r>
            <a:r>
              <a:rPr lang="en-US" altLang="zh-CN" sz="2800" b="1" dirty="0" smtClean="0">
                <a:solidFill>
                  <a:schemeClr val="accent1">
                    <a:lumMod val="75000"/>
                  </a:schemeClr>
                </a:solidFill>
                <a:latin typeface="华文楷体" pitchFamily="2" charset="-122"/>
                <a:ea typeface="华文楷体" pitchFamily="2" charset="-122"/>
              </a:rPr>
              <a:t>1024 ×768</a:t>
            </a:r>
            <a:r>
              <a:rPr lang="zh-CN" altLang="en-US" sz="2800" b="1" dirty="0" smtClean="0">
                <a:solidFill>
                  <a:schemeClr val="accent1">
                    <a:lumMod val="75000"/>
                  </a:schemeClr>
                </a:solidFill>
                <a:latin typeface="华文楷体" pitchFamily="2" charset="-122"/>
                <a:ea typeface="华文楷体" pitchFamily="2" charset="-122"/>
              </a:rPr>
              <a:t>以上</a:t>
            </a:r>
            <a:endParaRPr lang="en-US" altLang="zh-CN" sz="2800" b="1" dirty="0" smtClean="0">
              <a:solidFill>
                <a:schemeClr val="accent1">
                  <a:lumMod val="75000"/>
                </a:schemeClr>
              </a:solidFill>
              <a:latin typeface="华文楷体" pitchFamily="2" charset="-122"/>
              <a:ea typeface="华文楷体" pitchFamily="2" charset="-122"/>
            </a:endParaRPr>
          </a:p>
          <a:p>
            <a:pPr marL="457200" indent="-457200" eaLnBrk="1" hangingPunct="1">
              <a:spcBef>
                <a:spcPts val="600"/>
              </a:spcBef>
              <a:spcAft>
                <a:spcPts val="600"/>
              </a:spcAft>
            </a:pPr>
            <a:r>
              <a:rPr lang="zh-CN" altLang="en-US" sz="2800" b="1" dirty="0" smtClean="0">
                <a:latin typeface="华文楷体" pitchFamily="2" charset="-122"/>
                <a:ea typeface="华文楷体" pitchFamily="2" charset="-122"/>
              </a:rPr>
              <a:t>       显示器</a:t>
            </a:r>
            <a:r>
              <a:rPr lang="zh-CN" altLang="en-US" sz="2800" b="1" dirty="0">
                <a:latin typeface="华文楷体" pitchFamily="2" charset="-122"/>
                <a:ea typeface="华文楷体" pitchFamily="2" charset="-122"/>
              </a:rPr>
              <a:t>的另一个重要部件是</a:t>
            </a:r>
            <a:r>
              <a:rPr lang="zh-CN" altLang="en-US" sz="2800" b="1" dirty="0">
                <a:solidFill>
                  <a:srgbClr val="0000FF"/>
                </a:solidFill>
                <a:latin typeface="华文楷体" pitchFamily="2" charset="-122"/>
                <a:ea typeface="华文楷体" pitchFamily="2" charset="-122"/>
              </a:rPr>
              <a:t>显示器</a:t>
            </a:r>
            <a:r>
              <a:rPr lang="zh-CN" altLang="en-US" sz="2800" b="1" dirty="0" smtClean="0">
                <a:solidFill>
                  <a:srgbClr val="0000FF"/>
                </a:solidFill>
                <a:latin typeface="华文楷体" pitchFamily="2" charset="-122"/>
                <a:ea typeface="华文楷体" pitchFamily="2" charset="-122"/>
              </a:rPr>
              <a:t>适配器（显卡）</a:t>
            </a:r>
            <a:r>
              <a:rPr lang="zh-CN" altLang="en-US" sz="2800" b="1" dirty="0" smtClean="0">
                <a:latin typeface="华文楷体" pitchFamily="2" charset="-122"/>
                <a:ea typeface="华文楷体" pitchFamily="2" charset="-122"/>
              </a:rPr>
              <a:t>，</a:t>
            </a:r>
            <a:r>
              <a:rPr lang="zh-CN" altLang="en-US" sz="2800" b="1" dirty="0">
                <a:latin typeface="华文楷体" pitchFamily="2" charset="-122"/>
                <a:ea typeface="华文楷体" pitchFamily="2" charset="-122"/>
              </a:rPr>
              <a:t>又称显示器</a:t>
            </a:r>
            <a:r>
              <a:rPr lang="zh-CN" altLang="en-US" sz="2800" b="1" dirty="0" smtClean="0">
                <a:latin typeface="华文楷体" pitchFamily="2" charset="-122"/>
                <a:ea typeface="华文楷体" pitchFamily="2" charset="-122"/>
              </a:rPr>
              <a:t>控制器。</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30808" y="1269454"/>
            <a:ext cx="13335000" cy="244475"/>
          </a:xfrm>
          <a:prstGeom prst="rect">
            <a:avLst/>
          </a:prstGeom>
          <a:noFill/>
          <a:ln w="9525">
            <a:noFill/>
            <a:miter lim="800000"/>
            <a:headEnd/>
            <a:tailEnd/>
          </a:ln>
        </p:spPr>
        <p:txBody>
          <a:bodyPr>
            <a:spAutoFit/>
          </a:bodyPr>
          <a:lstStyle/>
          <a:p>
            <a:pPr algn="ctr"/>
            <a:r>
              <a:rPr lang="en-US" altLang="zh-CN" sz="1000" b="0">
                <a:solidFill>
                  <a:srgbClr val="000066"/>
                </a:solidFill>
                <a:latin typeface="楷体_GB2312" pitchFamily="49" charset="-122"/>
                <a:ea typeface="楷体_GB2312" pitchFamily="49" charset="-122"/>
                <a:cs typeface="Times New Roman" pitchFamily="18" charset="0"/>
              </a:rPr>
              <a:t>       </a:t>
            </a:r>
            <a:endParaRPr lang="en-US" altLang="zh-CN" sz="2400" b="0">
              <a:solidFill>
                <a:srgbClr val="000066"/>
              </a:solidFill>
              <a:latin typeface="楷体_GB2312" pitchFamily="49" charset="-122"/>
              <a:ea typeface="楷体_GB2312" pitchFamily="49" charset="-122"/>
              <a:cs typeface="Times New Roman" pitchFamily="18" charset="0"/>
            </a:endParaRPr>
          </a:p>
        </p:txBody>
      </p:sp>
      <p:pic>
        <p:nvPicPr>
          <p:cNvPr id="3" name="Picture 6" descr="0207041436562"/>
          <p:cNvPicPr>
            <a:picLocks noChangeAspect="1" noChangeArrowheads="1"/>
          </p:cNvPicPr>
          <p:nvPr/>
        </p:nvPicPr>
        <p:blipFill>
          <a:blip r:embed="rId2" cstate="print"/>
          <a:srcRect/>
          <a:stretch>
            <a:fillRect/>
          </a:stretch>
        </p:blipFill>
        <p:spPr bwMode="auto">
          <a:xfrm>
            <a:off x="3059832" y="1914491"/>
            <a:ext cx="2582155" cy="3170313"/>
          </a:xfrm>
          <a:prstGeom prst="rect">
            <a:avLst/>
          </a:prstGeom>
          <a:noFill/>
          <a:ln w="9525">
            <a:noFill/>
            <a:miter lim="800000"/>
            <a:headEnd/>
            <a:tailEnd/>
          </a:ln>
        </p:spPr>
      </p:pic>
      <p:pic>
        <p:nvPicPr>
          <p:cNvPr id="5" name="Picture 8" descr="0207041436563"/>
          <p:cNvPicPr>
            <a:picLocks noChangeAspect="1" noChangeArrowheads="1"/>
          </p:cNvPicPr>
          <p:nvPr/>
        </p:nvPicPr>
        <p:blipFill>
          <a:blip r:embed="rId3" cstate="print"/>
          <a:srcRect/>
          <a:stretch>
            <a:fillRect/>
          </a:stretch>
        </p:blipFill>
        <p:spPr bwMode="auto">
          <a:xfrm>
            <a:off x="6300192" y="1914491"/>
            <a:ext cx="2607259" cy="3199003"/>
          </a:xfrm>
          <a:prstGeom prst="rect">
            <a:avLst/>
          </a:prstGeom>
          <a:noFill/>
          <a:ln w="9525">
            <a:noFill/>
            <a:miter lim="800000"/>
            <a:headEnd/>
            <a:tailEnd/>
          </a:ln>
        </p:spPr>
      </p:pic>
      <p:pic>
        <p:nvPicPr>
          <p:cNvPr id="6" name="Picture 9" descr="0207041436561"/>
          <p:cNvPicPr>
            <a:picLocks noChangeAspect="1" noChangeArrowheads="1"/>
          </p:cNvPicPr>
          <p:nvPr/>
        </p:nvPicPr>
        <p:blipFill>
          <a:blip r:embed="rId4" cstate="print"/>
          <a:srcRect/>
          <a:stretch>
            <a:fillRect/>
          </a:stretch>
        </p:blipFill>
        <p:spPr bwMode="auto">
          <a:xfrm>
            <a:off x="251520" y="1986499"/>
            <a:ext cx="1976066" cy="3041204"/>
          </a:xfrm>
          <a:prstGeom prst="rect">
            <a:avLst/>
          </a:prstGeom>
          <a:noFill/>
          <a:ln w="9525">
            <a:noFill/>
            <a:miter lim="800000"/>
            <a:headEnd/>
            <a:tailEnd/>
          </a:ln>
        </p:spPr>
      </p:pic>
      <p:sp>
        <p:nvSpPr>
          <p:cNvPr id="7" name="Rectangle 10"/>
          <p:cNvSpPr>
            <a:spLocks noChangeArrowheads="1"/>
          </p:cNvSpPr>
          <p:nvPr/>
        </p:nvSpPr>
        <p:spPr bwMode="auto">
          <a:xfrm>
            <a:off x="35570" y="1103239"/>
            <a:ext cx="9000926" cy="523220"/>
          </a:xfrm>
          <a:prstGeom prst="rect">
            <a:avLst/>
          </a:prstGeom>
          <a:noFill/>
          <a:ln w="9525">
            <a:noFill/>
            <a:miter lim="800000"/>
            <a:headEnd/>
            <a:tailEnd/>
          </a:ln>
        </p:spPr>
        <p:txBody>
          <a:bodyPr wrap="square">
            <a:spAutoFit/>
          </a:bodyPr>
          <a:lstStyle/>
          <a:p>
            <a:r>
              <a:rPr lang="zh-CN" altLang="en-US" sz="2800" b="1" dirty="0">
                <a:solidFill>
                  <a:srgbClr val="0000FF"/>
                </a:solidFill>
                <a:latin typeface="楷体_GB2312" pitchFamily="49" charset="-122"/>
                <a:ea typeface="楷体_GB2312" pitchFamily="49" charset="-122"/>
              </a:rPr>
              <a:t>查尔斯</a:t>
            </a:r>
            <a:r>
              <a:rPr lang="en-US" altLang="zh-CN" sz="2800" b="1" dirty="0">
                <a:solidFill>
                  <a:srgbClr val="0000FF"/>
                </a:solidFill>
                <a:latin typeface="楷体_GB2312" pitchFamily="49" charset="-122"/>
                <a:ea typeface="楷体_GB2312" pitchFamily="49" charset="-122"/>
              </a:rPr>
              <a:t>.</a:t>
            </a:r>
            <a:r>
              <a:rPr lang="zh-CN" altLang="en-US" sz="2800" b="1" dirty="0">
                <a:solidFill>
                  <a:srgbClr val="0000FF"/>
                </a:solidFill>
                <a:latin typeface="楷体_GB2312" pitchFamily="49" charset="-122"/>
                <a:ea typeface="楷体_GB2312" pitchFamily="49" charset="-122"/>
              </a:rPr>
              <a:t>巴贝奇 </a:t>
            </a:r>
            <a:r>
              <a:rPr lang="zh-CN" altLang="en-US" sz="2800" b="1" dirty="0" smtClean="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1812</a:t>
            </a:r>
            <a:r>
              <a:rPr lang="zh-CN" altLang="en-US" sz="2800" b="1" dirty="0">
                <a:solidFill>
                  <a:srgbClr val="0000FF"/>
                </a:solidFill>
                <a:latin typeface="楷体_GB2312" pitchFamily="49" charset="-122"/>
                <a:ea typeface="楷体_GB2312" pitchFamily="49" charset="-122"/>
              </a:rPr>
              <a:t>年差分机   </a:t>
            </a:r>
            <a:r>
              <a:rPr lang="zh-CN" altLang="en-US" sz="2800" b="1" dirty="0" smtClean="0">
                <a:solidFill>
                  <a:srgbClr val="0000FF"/>
                </a:solidFill>
                <a:latin typeface="楷体_GB2312" pitchFamily="49" charset="-122"/>
                <a:ea typeface="楷体_GB2312" pitchFamily="49" charset="-122"/>
              </a:rPr>
              <a:t>   </a:t>
            </a:r>
            <a:r>
              <a:rPr lang="en-US" altLang="zh-CN" sz="2800" b="1" dirty="0">
                <a:solidFill>
                  <a:srgbClr val="0000FF"/>
                </a:solidFill>
                <a:latin typeface="楷体_GB2312" pitchFamily="49" charset="-122"/>
                <a:ea typeface="楷体_GB2312" pitchFamily="49" charset="-122"/>
              </a:rPr>
              <a:t>1834</a:t>
            </a:r>
            <a:r>
              <a:rPr lang="zh-CN" altLang="en-US" sz="2800" b="1" dirty="0">
                <a:solidFill>
                  <a:srgbClr val="0000FF"/>
                </a:solidFill>
                <a:latin typeface="楷体_GB2312" pitchFamily="49" charset="-122"/>
                <a:ea typeface="楷体_GB2312" pitchFamily="49" charset="-122"/>
              </a:rPr>
              <a:t>年分析机 </a:t>
            </a:r>
          </a:p>
        </p:txBody>
      </p:sp>
      <p:sp>
        <p:nvSpPr>
          <p:cNvPr id="8" name="Rectangle 11"/>
          <p:cNvSpPr>
            <a:spLocks noChangeArrowheads="1"/>
          </p:cNvSpPr>
          <p:nvPr/>
        </p:nvSpPr>
        <p:spPr bwMode="auto">
          <a:xfrm>
            <a:off x="179512" y="5212357"/>
            <a:ext cx="8784976" cy="1384995"/>
          </a:xfrm>
          <a:prstGeom prst="rect">
            <a:avLst/>
          </a:prstGeom>
          <a:noFill/>
          <a:ln w="9525">
            <a:noFill/>
            <a:miter lim="800000"/>
            <a:headEnd/>
            <a:tailEnd/>
          </a:ln>
        </p:spPr>
        <p:txBody>
          <a:bodyPr wrap="square" anchor="ctr">
            <a:spAutoFit/>
          </a:bodyPr>
          <a:lstStyle/>
          <a:p>
            <a:r>
              <a:rPr lang="zh-CN" altLang="en-US" sz="2800" b="1" dirty="0" smtClean="0">
                <a:solidFill>
                  <a:srgbClr val="0000FF"/>
                </a:solidFill>
                <a:ea typeface="楷体_GB2312" pitchFamily="49" charset="-122"/>
              </a:rPr>
              <a:t>分析</a:t>
            </a:r>
            <a:r>
              <a:rPr lang="zh-CN" altLang="en-US" sz="2800" b="1" dirty="0">
                <a:solidFill>
                  <a:srgbClr val="0000FF"/>
                </a:solidFill>
                <a:ea typeface="楷体_GB2312" pitchFamily="49" charset="-122"/>
              </a:rPr>
              <a:t>机</a:t>
            </a:r>
            <a:r>
              <a:rPr lang="zh-CN" altLang="en-US" sz="2800" b="1" dirty="0" smtClean="0">
                <a:solidFill>
                  <a:srgbClr val="0000FF"/>
                </a:solidFill>
                <a:ea typeface="楷体_GB2312" pitchFamily="49" charset="-122"/>
              </a:rPr>
              <a:t>：不仅可做数值运算，还可以做逻辑运算。引进了程序控制的概念，体现</a:t>
            </a:r>
            <a:r>
              <a:rPr lang="zh-CN" altLang="en-US" sz="2800" b="1" dirty="0">
                <a:solidFill>
                  <a:srgbClr val="0000FF"/>
                </a:solidFill>
                <a:ea typeface="楷体_GB2312" pitchFamily="49" charset="-122"/>
              </a:rPr>
              <a:t>了现代电子计算机的结构、设计</a:t>
            </a:r>
            <a:r>
              <a:rPr lang="zh-CN" altLang="en-US" sz="2800" b="1" dirty="0" smtClean="0">
                <a:solidFill>
                  <a:srgbClr val="0000FF"/>
                </a:solidFill>
                <a:ea typeface="楷体_GB2312" pitchFamily="49" charset="-122"/>
              </a:rPr>
              <a:t>思想，被</a:t>
            </a:r>
            <a:r>
              <a:rPr lang="zh-CN" altLang="en-US" sz="2800" b="1" dirty="0">
                <a:solidFill>
                  <a:srgbClr val="0000FF"/>
                </a:solidFill>
                <a:ea typeface="楷体_GB2312" pitchFamily="49" charset="-122"/>
              </a:rPr>
              <a:t>称为</a:t>
            </a:r>
            <a:r>
              <a:rPr lang="zh-CN" altLang="en-US" sz="2800" b="1" dirty="0">
                <a:solidFill>
                  <a:srgbClr val="C00000"/>
                </a:solidFill>
                <a:ea typeface="楷体_GB2312" pitchFamily="49" charset="-122"/>
              </a:rPr>
              <a:t>现代通用计算机的雏形</a:t>
            </a:r>
          </a:p>
        </p:txBody>
      </p:sp>
      <p:sp>
        <p:nvSpPr>
          <p:cNvPr id="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251520" y="692696"/>
            <a:ext cx="8712968" cy="5170646"/>
          </a:xfrm>
          <a:prstGeom prst="rect">
            <a:avLst/>
          </a:prstGeom>
          <a:noFill/>
        </p:spPr>
        <p:txBody>
          <a:bodyPr wrap="square" rtlCol="0">
            <a:spAutoFit/>
          </a:bodyPr>
          <a:lstStyle/>
          <a:p>
            <a:pPr marL="457200" indent="-457200" eaLnBrk="1" hangingPunct="1">
              <a:spcBef>
                <a:spcPts val="600"/>
              </a:spcBef>
              <a:spcAft>
                <a:spcPts val="600"/>
              </a:spcAft>
              <a:buFont typeface="+mj-ea"/>
              <a:buAutoNum type="circleNumDbPlain" startAt="2"/>
            </a:pPr>
            <a:r>
              <a:rPr lang="zh-CN" altLang="en-US" sz="2800" b="1" dirty="0" smtClean="0">
                <a:solidFill>
                  <a:schemeClr val="accent1">
                    <a:lumMod val="75000"/>
                  </a:schemeClr>
                </a:solidFill>
                <a:latin typeface="华文楷体" pitchFamily="2" charset="-122"/>
                <a:ea typeface="华文楷体" pitchFamily="2" charset="-122"/>
              </a:rPr>
              <a:t>打印机</a:t>
            </a:r>
            <a:endParaRPr lang="en-US" altLang="zh-CN" sz="2800" b="1" dirty="0" smtClean="0">
              <a:solidFill>
                <a:schemeClr val="accent1">
                  <a:lumMod val="75000"/>
                </a:schemeClr>
              </a:solidFill>
              <a:latin typeface="华文楷体" pitchFamily="2" charset="-122"/>
              <a:ea typeface="华文楷体" pitchFamily="2" charset="-122"/>
            </a:endParaRPr>
          </a:p>
          <a:p>
            <a:pPr marL="457200" indent="-457200" eaLnBrk="1" hangingPunct="1">
              <a:spcBef>
                <a:spcPts val="600"/>
              </a:spcBef>
              <a:spcAft>
                <a:spcPts val="600"/>
              </a:spcAft>
            </a:pPr>
            <a:r>
              <a:rPr lang="zh-CN" altLang="en-US" sz="2800" b="1" dirty="0" smtClean="0">
                <a:latin typeface="华文楷体" pitchFamily="2" charset="-122"/>
                <a:ea typeface="华文楷体" pitchFamily="2" charset="-122"/>
              </a:rPr>
              <a:t>       一类</a:t>
            </a:r>
            <a:r>
              <a:rPr lang="zh-CN" altLang="en-US" sz="2800" b="1" dirty="0">
                <a:latin typeface="华文楷体" pitchFamily="2" charset="-122"/>
                <a:ea typeface="华文楷体" pitchFamily="2" charset="-122"/>
              </a:rPr>
              <a:t>具有键盘输入功能，速度较慢，但与计算机有对话能力，它价格低廉，通常是作为专用输出设备的，例如通信系统、银行等</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457200" indent="-457200"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另</a:t>
            </a:r>
            <a:r>
              <a:rPr lang="zh-CN" altLang="en-US" sz="2800" b="1" dirty="0">
                <a:latin typeface="华文楷体" pitchFamily="2" charset="-122"/>
                <a:ea typeface="华文楷体" pitchFamily="2" charset="-122"/>
              </a:rPr>
              <a:t>一类则是我们常见的打印机</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914400" lvl="1" indent="-457200" eaLnBrk="1" hangingPunct="1">
              <a:spcBef>
                <a:spcPts val="600"/>
              </a:spcBef>
              <a:spcAft>
                <a:spcPts val="600"/>
              </a:spcAft>
              <a:buFont typeface="Wingdings" pitchFamily="2" charset="2"/>
              <a:buChar char="Ø"/>
            </a:pPr>
            <a:r>
              <a:rPr lang="zh-CN" altLang="en-US" sz="2800" b="1" dirty="0" smtClean="0">
                <a:solidFill>
                  <a:srgbClr val="7030A0"/>
                </a:solidFill>
                <a:latin typeface="华文楷体" pitchFamily="2" charset="-122"/>
                <a:ea typeface="华文楷体" pitchFamily="2" charset="-122"/>
              </a:rPr>
              <a:t>这</a:t>
            </a:r>
            <a:r>
              <a:rPr lang="zh-CN" altLang="en-US" sz="2800" b="1" dirty="0">
                <a:solidFill>
                  <a:srgbClr val="7030A0"/>
                </a:solidFill>
                <a:latin typeface="华文楷体" pitchFamily="2" charset="-122"/>
                <a:ea typeface="华文楷体" pitchFamily="2" charset="-122"/>
              </a:rPr>
              <a:t>类打印机又可分为条式打印机、窄行式打印机、串行打印机、行式打印机和页式打印机等</a:t>
            </a:r>
            <a:r>
              <a:rPr lang="zh-CN" altLang="en-US" sz="2800" b="1" dirty="0" smtClean="0">
                <a:solidFill>
                  <a:srgbClr val="7030A0"/>
                </a:solidFill>
                <a:latin typeface="华文楷体" pitchFamily="2" charset="-122"/>
                <a:ea typeface="华文楷体" pitchFamily="2" charset="-122"/>
              </a:rPr>
              <a:t>。</a:t>
            </a:r>
            <a:endParaRPr lang="en-US" altLang="zh-CN" sz="2800" b="1" dirty="0" smtClean="0">
              <a:solidFill>
                <a:srgbClr val="7030A0"/>
              </a:solidFill>
              <a:latin typeface="华文楷体" pitchFamily="2" charset="-122"/>
              <a:ea typeface="华文楷体" pitchFamily="2" charset="-122"/>
            </a:endParaRPr>
          </a:p>
          <a:p>
            <a:pPr marL="914400" lvl="1" indent="-457200" eaLnBrk="1" hangingPunct="1">
              <a:spcBef>
                <a:spcPts val="600"/>
              </a:spcBef>
              <a:spcAft>
                <a:spcPts val="600"/>
              </a:spcAft>
              <a:buFont typeface="Wingdings" pitchFamily="2" charset="2"/>
              <a:buChar char="Ø"/>
            </a:pPr>
            <a:r>
              <a:rPr lang="zh-CN" altLang="en-US" sz="2800" b="1" dirty="0" smtClean="0">
                <a:solidFill>
                  <a:srgbClr val="7030A0"/>
                </a:solidFill>
                <a:latin typeface="华文楷体" pitchFamily="2" charset="-122"/>
                <a:ea typeface="华文楷体" pitchFamily="2" charset="-122"/>
              </a:rPr>
              <a:t>按照</a:t>
            </a:r>
            <a:r>
              <a:rPr lang="zh-CN" altLang="en-US" sz="2800" b="1" dirty="0">
                <a:solidFill>
                  <a:srgbClr val="7030A0"/>
                </a:solidFill>
                <a:latin typeface="华文楷体" pitchFamily="2" charset="-122"/>
                <a:ea typeface="华文楷体" pitchFamily="2" charset="-122"/>
              </a:rPr>
              <a:t>物理结构，打印机又可分为击打式和非击打式两类。</a:t>
            </a:r>
            <a:endParaRPr lang="en-US" altLang="zh-CN" sz="2800" b="1" dirty="0">
              <a:solidFill>
                <a:srgbClr val="7030A0"/>
              </a:solidFill>
              <a:latin typeface="华文楷体" pitchFamily="2" charset="-122"/>
              <a:ea typeface="华文楷体" pitchFamily="2" charset="-122"/>
            </a:endParaRPr>
          </a:p>
          <a:p>
            <a:pPr lvl="1" eaLnBrk="1" hangingPunct="1">
              <a:spcBef>
                <a:spcPts val="600"/>
              </a:spcBef>
              <a:spcAft>
                <a:spcPts val="600"/>
              </a:spcAft>
            </a:pP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descr="FIG4-45"/>
          <p:cNvPicPr>
            <a:picLocks noChangeAspect="1" noChangeArrowheads="1"/>
          </p:cNvPicPr>
          <p:nvPr/>
        </p:nvPicPr>
        <p:blipFill>
          <a:blip r:embed="rId2" cstate="print"/>
          <a:srcRect/>
          <a:stretch>
            <a:fillRect/>
          </a:stretch>
        </p:blipFill>
        <p:spPr bwMode="auto">
          <a:xfrm>
            <a:off x="881063" y="660400"/>
            <a:ext cx="7753350" cy="5816600"/>
          </a:xfrm>
          <a:prstGeom prst="rect">
            <a:avLst/>
          </a:prstGeom>
          <a:noFill/>
          <a:ln w="9525">
            <a:noFill/>
            <a:miter lim="800000"/>
            <a:headEnd/>
            <a:tailEnd/>
          </a:ln>
        </p:spPr>
      </p:pic>
      <p:sp>
        <p:nvSpPr>
          <p:cNvPr id="226307" name="Text Box 3"/>
          <p:cNvSpPr txBox="1">
            <a:spLocks noChangeArrowheads="1"/>
          </p:cNvSpPr>
          <p:nvPr/>
        </p:nvSpPr>
        <p:spPr bwMode="auto">
          <a:xfrm>
            <a:off x="251520" y="908720"/>
            <a:ext cx="2244525" cy="5847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kumimoji="1" lang="zh-CN" altLang="en-US" b="1" dirty="0">
                <a:solidFill>
                  <a:srgbClr val="0000FF"/>
                </a:solidFill>
                <a:effectLst>
                  <a:outerShdw blurRad="38100" dist="38100" dir="2700000" algn="tl">
                    <a:srgbClr val="FFFFFF"/>
                  </a:outerShdw>
                </a:effectLst>
                <a:latin typeface="Times New Roman" pitchFamily="18" charset="0"/>
                <a:ea typeface="楷体_GB2312" pitchFamily="49" charset="-122"/>
              </a:rPr>
              <a:t>针式打印机</a:t>
            </a:r>
          </a:p>
        </p:txBody>
      </p:sp>
      <p:sp>
        <p:nvSpPr>
          <p:cNvPr id="7" name="Text Box 10"/>
          <p:cNvSpPr txBox="1">
            <a:spLocks noChangeArrowheads="1"/>
          </p:cNvSpPr>
          <p:nvPr/>
        </p:nvSpPr>
        <p:spPr bwMode="auto">
          <a:xfrm>
            <a:off x="2700338" y="6165850"/>
            <a:ext cx="3095625" cy="584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a:defRPr/>
            </a:pPr>
            <a:r>
              <a:rPr kumimoji="1" lang="zh-CN" altLang="en-US" sz="3200" b="1" dirty="0">
                <a:solidFill>
                  <a:schemeClr val="accent2">
                    <a:lumMod val="75000"/>
                  </a:schemeClr>
                </a:solidFill>
                <a:effectLst>
                  <a:outerShdw blurRad="38100" dist="38100" dir="2700000" algn="tl">
                    <a:srgbClr val="FFFFFF"/>
                  </a:outerShdw>
                </a:effectLst>
                <a:latin typeface="隶书" pitchFamily="49" charset="-122"/>
                <a:ea typeface="隶书" pitchFamily="49" charset="-122"/>
              </a:rPr>
              <a:t>击打式打印机</a:t>
            </a:r>
          </a:p>
        </p:txBody>
      </p:sp>
      <p:sp>
        <p:nvSpPr>
          <p:cNvPr id="8" name="TextBox 7"/>
          <p:cNvSpPr txBox="1"/>
          <p:nvPr/>
        </p:nvSpPr>
        <p:spPr>
          <a:xfrm>
            <a:off x="5435600" y="5876925"/>
            <a:ext cx="2232025" cy="954088"/>
          </a:xfrm>
          <a:prstGeom prst="rect">
            <a:avLst/>
          </a:prstGeom>
          <a:noFill/>
          <a:ln>
            <a:noFill/>
          </a:ln>
          <a:effectLst/>
        </p:spPr>
        <p:txBody>
          <a:bodyPr>
            <a:spAutoFit/>
          </a:bodyPr>
          <a:lstStyle/>
          <a:p>
            <a:pPr algn="ctr">
              <a:defRPr/>
            </a:pPr>
            <a:r>
              <a:rPr kumimoji="1" lang="zh-CN" altLang="en-US" sz="2800" b="1" dirty="0">
                <a:solidFill>
                  <a:srgbClr val="7030A0"/>
                </a:solidFill>
                <a:effectLst>
                  <a:outerShdw blurRad="38100" dist="38100" dir="2700000" algn="tl">
                    <a:srgbClr val="FFFFFF"/>
                  </a:outerShdw>
                </a:effectLst>
                <a:latin typeface="隶书" pitchFamily="49" charset="-122"/>
                <a:ea typeface="隶书" pitchFamily="49" charset="-122"/>
              </a:rPr>
              <a:t>速度慢</a:t>
            </a:r>
            <a:endParaRPr kumimoji="1" lang="en-US" altLang="zh-CN" sz="2800" b="1" dirty="0">
              <a:solidFill>
                <a:srgbClr val="7030A0"/>
              </a:solidFill>
              <a:effectLst>
                <a:outerShdw blurRad="38100" dist="38100" dir="2700000" algn="tl">
                  <a:srgbClr val="FFFFFF"/>
                </a:outerShdw>
              </a:effectLst>
              <a:latin typeface="隶书" pitchFamily="49" charset="-122"/>
              <a:ea typeface="隶书" pitchFamily="49" charset="-122"/>
            </a:endParaRPr>
          </a:p>
          <a:p>
            <a:pPr algn="ctr">
              <a:defRPr/>
            </a:pPr>
            <a:r>
              <a:rPr kumimoji="1" lang="zh-CN" altLang="en-US" sz="2800" b="1" dirty="0">
                <a:solidFill>
                  <a:srgbClr val="7030A0"/>
                </a:solidFill>
                <a:effectLst>
                  <a:outerShdw blurRad="38100" dist="38100" dir="2700000" algn="tl">
                    <a:srgbClr val="FFFFFF"/>
                  </a:outerShdw>
                </a:effectLst>
                <a:latin typeface="隶书" pitchFamily="49" charset="-122"/>
                <a:ea typeface="隶书" pitchFamily="49" charset="-122"/>
              </a:rPr>
              <a:t>噪音大</a:t>
            </a:r>
          </a:p>
        </p:txBody>
      </p:sp>
      <p:sp>
        <p:nvSpPr>
          <p:cNvPr id="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dissolve">
                                      <p:cBhvr>
                                        <p:cTn id="7" dur="500"/>
                                        <p:tgtEl>
                                          <p:spTgt spid="22630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630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激光打印机"/>
          <p:cNvPicPr>
            <a:picLocks noChangeAspect="1" noChangeArrowheads="1"/>
          </p:cNvPicPr>
          <p:nvPr/>
        </p:nvPicPr>
        <p:blipFill>
          <a:blip r:embed="rId3" cstate="print"/>
          <a:srcRect/>
          <a:stretch>
            <a:fillRect/>
          </a:stretch>
        </p:blipFill>
        <p:spPr bwMode="auto">
          <a:xfrm>
            <a:off x="4512732" y="1700807"/>
            <a:ext cx="4596343" cy="3822105"/>
          </a:xfrm>
          <a:prstGeom prst="rect">
            <a:avLst/>
          </a:prstGeom>
          <a:noFill/>
          <a:ln w="9525">
            <a:noFill/>
            <a:miter lim="800000"/>
            <a:headEnd/>
            <a:tailEnd/>
          </a:ln>
        </p:spPr>
      </p:pic>
      <p:pic>
        <p:nvPicPr>
          <p:cNvPr id="40964" name="Picture 4"/>
          <p:cNvPicPr>
            <a:picLocks noChangeAspect="1" noChangeArrowheads="1"/>
          </p:cNvPicPr>
          <p:nvPr/>
        </p:nvPicPr>
        <p:blipFill>
          <a:blip r:embed="rId4" cstate="print"/>
          <a:srcRect/>
          <a:stretch>
            <a:fillRect/>
          </a:stretch>
        </p:blipFill>
        <p:spPr bwMode="auto">
          <a:xfrm>
            <a:off x="0" y="1124744"/>
            <a:ext cx="4803346" cy="4176439"/>
          </a:xfrm>
          <a:prstGeom prst="rect">
            <a:avLst/>
          </a:prstGeom>
          <a:noFill/>
          <a:ln w="9525">
            <a:noFill/>
            <a:miter lim="800000"/>
            <a:headEnd/>
            <a:tailEnd/>
          </a:ln>
        </p:spPr>
      </p:pic>
      <p:sp>
        <p:nvSpPr>
          <p:cNvPr id="7" name="Text Box 10"/>
          <p:cNvSpPr txBox="1">
            <a:spLocks noChangeArrowheads="1"/>
          </p:cNvSpPr>
          <p:nvPr/>
        </p:nvSpPr>
        <p:spPr bwMode="auto">
          <a:xfrm>
            <a:off x="1042988" y="5589588"/>
            <a:ext cx="1989137" cy="522287"/>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kumimoji="1" lang="zh-CN" altLang="en-US" sz="2800" b="1" dirty="0">
                <a:solidFill>
                  <a:srgbClr val="0000FF"/>
                </a:solidFill>
                <a:effectLst>
                  <a:outerShdw blurRad="38100" dist="38100" dir="2700000" algn="tl">
                    <a:srgbClr val="FFFFFF"/>
                  </a:outerShdw>
                </a:effectLst>
                <a:latin typeface="Times New Roman" pitchFamily="18" charset="0"/>
                <a:ea typeface="楷体_GB2312" pitchFamily="49" charset="-122"/>
              </a:rPr>
              <a:t>喷墨打印机</a:t>
            </a:r>
          </a:p>
        </p:txBody>
      </p:sp>
      <p:sp>
        <p:nvSpPr>
          <p:cNvPr id="8" name="Text Box 10"/>
          <p:cNvSpPr txBox="1">
            <a:spLocks noChangeArrowheads="1"/>
          </p:cNvSpPr>
          <p:nvPr/>
        </p:nvSpPr>
        <p:spPr bwMode="auto">
          <a:xfrm>
            <a:off x="2700338" y="6165850"/>
            <a:ext cx="3095625" cy="5842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a:defRPr/>
            </a:pPr>
            <a:r>
              <a:rPr kumimoji="1" lang="zh-CN" altLang="en-US" sz="3200" b="1" dirty="0">
                <a:solidFill>
                  <a:schemeClr val="accent2">
                    <a:lumMod val="75000"/>
                  </a:schemeClr>
                </a:solidFill>
                <a:effectLst>
                  <a:outerShdw blurRad="38100" dist="38100" dir="2700000" algn="tl">
                    <a:srgbClr val="FFFFFF"/>
                  </a:outerShdw>
                </a:effectLst>
                <a:latin typeface="隶书" pitchFamily="49" charset="-122"/>
                <a:ea typeface="隶书" pitchFamily="49" charset="-122"/>
              </a:rPr>
              <a:t>非击打式打印机</a:t>
            </a:r>
          </a:p>
        </p:txBody>
      </p:sp>
      <p:sp>
        <p:nvSpPr>
          <p:cNvPr id="9" name="TextBox 8"/>
          <p:cNvSpPr txBox="1"/>
          <p:nvPr/>
        </p:nvSpPr>
        <p:spPr>
          <a:xfrm>
            <a:off x="5651500" y="5445125"/>
            <a:ext cx="2233613" cy="1385888"/>
          </a:xfrm>
          <a:prstGeom prst="rect">
            <a:avLst/>
          </a:prstGeom>
          <a:noFill/>
          <a:ln>
            <a:noFill/>
          </a:ln>
          <a:effectLst/>
        </p:spPr>
        <p:txBody>
          <a:bodyPr>
            <a:spAutoFit/>
          </a:bodyPr>
          <a:lstStyle/>
          <a:p>
            <a:pPr algn="ctr">
              <a:defRPr/>
            </a:pPr>
            <a:r>
              <a:rPr kumimoji="1" lang="zh-CN" altLang="en-US" sz="2800" b="1" dirty="0">
                <a:solidFill>
                  <a:srgbClr val="7030A0"/>
                </a:solidFill>
                <a:effectLst>
                  <a:outerShdw blurRad="38100" dist="38100" dir="2700000" algn="tl">
                    <a:srgbClr val="FFFFFF"/>
                  </a:outerShdw>
                </a:effectLst>
                <a:latin typeface="隶书" pitchFamily="49" charset="-122"/>
                <a:ea typeface="隶书" pitchFamily="49" charset="-122"/>
              </a:rPr>
              <a:t>质量好</a:t>
            </a:r>
            <a:endParaRPr kumimoji="1" lang="en-US" altLang="zh-CN" sz="2800" b="1" dirty="0">
              <a:solidFill>
                <a:srgbClr val="7030A0"/>
              </a:solidFill>
              <a:effectLst>
                <a:outerShdw blurRad="38100" dist="38100" dir="2700000" algn="tl">
                  <a:srgbClr val="FFFFFF"/>
                </a:outerShdw>
              </a:effectLst>
              <a:latin typeface="隶书" pitchFamily="49" charset="-122"/>
              <a:ea typeface="隶书" pitchFamily="49" charset="-122"/>
            </a:endParaRPr>
          </a:p>
          <a:p>
            <a:pPr algn="ctr">
              <a:defRPr/>
            </a:pPr>
            <a:r>
              <a:rPr kumimoji="1" lang="zh-CN" altLang="en-US" sz="2800" b="1" dirty="0">
                <a:solidFill>
                  <a:srgbClr val="7030A0"/>
                </a:solidFill>
                <a:effectLst>
                  <a:outerShdw blurRad="38100" dist="38100" dir="2700000" algn="tl">
                    <a:srgbClr val="FFFFFF"/>
                  </a:outerShdw>
                </a:effectLst>
                <a:latin typeface="隶书" pitchFamily="49" charset="-122"/>
                <a:ea typeface="隶书" pitchFamily="49" charset="-122"/>
              </a:rPr>
              <a:t>消耗小</a:t>
            </a:r>
            <a:endParaRPr kumimoji="1" lang="en-US" altLang="zh-CN" sz="2800" b="1" dirty="0">
              <a:solidFill>
                <a:srgbClr val="7030A0"/>
              </a:solidFill>
              <a:effectLst>
                <a:outerShdw blurRad="38100" dist="38100" dir="2700000" algn="tl">
                  <a:srgbClr val="FFFFFF"/>
                </a:outerShdw>
              </a:effectLst>
              <a:latin typeface="隶书" pitchFamily="49" charset="-122"/>
              <a:ea typeface="隶书" pitchFamily="49" charset="-122"/>
            </a:endParaRPr>
          </a:p>
          <a:p>
            <a:pPr algn="ctr">
              <a:defRPr/>
            </a:pPr>
            <a:r>
              <a:rPr kumimoji="1" lang="zh-CN" altLang="en-US" sz="2800" b="1" dirty="0">
                <a:solidFill>
                  <a:srgbClr val="7030A0"/>
                </a:solidFill>
                <a:effectLst>
                  <a:outerShdw blurRad="38100" dist="38100" dir="2700000" algn="tl">
                    <a:srgbClr val="FFFFFF"/>
                  </a:outerShdw>
                </a:effectLst>
                <a:latin typeface="隶书" pitchFamily="49" charset="-122"/>
                <a:ea typeface="隶书" pitchFamily="49" charset="-122"/>
              </a:rPr>
              <a:t>噪音低</a:t>
            </a:r>
          </a:p>
        </p:txBody>
      </p:sp>
      <p:sp>
        <p:nvSpPr>
          <p:cNvPr id="48138" name="Text Box 10"/>
          <p:cNvSpPr txBox="1">
            <a:spLocks noChangeArrowheads="1"/>
          </p:cNvSpPr>
          <p:nvPr/>
        </p:nvSpPr>
        <p:spPr bwMode="auto">
          <a:xfrm>
            <a:off x="6660232" y="836712"/>
            <a:ext cx="1970088" cy="519112"/>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kumimoji="1" lang="zh-CN" altLang="en-US" sz="2800" b="1" dirty="0">
                <a:solidFill>
                  <a:srgbClr val="0000FF"/>
                </a:solidFill>
                <a:effectLst>
                  <a:outerShdw blurRad="38100" dist="38100" dir="2700000" algn="tl">
                    <a:srgbClr val="FFFFFF"/>
                  </a:outerShdw>
                </a:effectLst>
                <a:latin typeface="Times New Roman" pitchFamily="18" charset="0"/>
                <a:ea typeface="楷体_GB2312" pitchFamily="49" charset="-122"/>
              </a:rPr>
              <a:t>激光打印机</a:t>
            </a:r>
          </a:p>
        </p:txBody>
      </p:sp>
      <p:sp>
        <p:nvSpPr>
          <p:cNvPr id="11"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813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FIG4-57"/>
          <p:cNvPicPr>
            <a:picLocks noGrp="1" noChangeAspect="1" noChangeArrowheads="1"/>
          </p:cNvPicPr>
          <p:nvPr>
            <p:ph/>
          </p:nvPr>
        </p:nvPicPr>
        <p:blipFill>
          <a:blip r:embed="rId2" cstate="print"/>
          <a:srcRect/>
          <a:stretch>
            <a:fillRect/>
          </a:stretch>
        </p:blipFill>
        <p:spPr>
          <a:xfrm>
            <a:off x="681038" y="673100"/>
            <a:ext cx="7800975" cy="5851525"/>
          </a:xfrm>
          <a:noFill/>
        </p:spPr>
      </p:pic>
      <p:sp>
        <p:nvSpPr>
          <p:cNvPr id="50179" name="Rectangle 3"/>
          <p:cNvSpPr>
            <a:spLocks noChangeArrowheads="1"/>
          </p:cNvSpPr>
          <p:nvPr/>
        </p:nvSpPr>
        <p:spPr bwMode="auto">
          <a:xfrm>
            <a:off x="467544" y="4509120"/>
            <a:ext cx="2881312" cy="630238"/>
          </a:xfrm>
          <a:prstGeom prst="rect">
            <a:avLst/>
          </a:prstGeom>
          <a:solidFill>
            <a:schemeClr val="accent1"/>
          </a:solidFill>
          <a:ln w="9525">
            <a:solidFill>
              <a:schemeClr val="tx1"/>
            </a:solidFill>
            <a:miter lim="800000"/>
            <a:headEnd/>
            <a:tailEnd/>
          </a:ln>
        </p:spPr>
        <p:txBody>
          <a:bodyPr wrap="none" anchor="ctr"/>
          <a:lstStyle/>
          <a:p>
            <a:pPr algn="ctr"/>
            <a:r>
              <a:rPr lang="zh-CN" altLang="en-US" sz="2800" b="1">
                <a:ea typeface="楷体_GB2312" pitchFamily="49" charset="-122"/>
              </a:rPr>
              <a:t>专用打印机</a:t>
            </a:r>
          </a:p>
        </p:txBody>
      </p:sp>
      <p:sp>
        <p:nvSpPr>
          <p:cNvPr id="6" name="Text Box 10"/>
          <p:cNvSpPr txBox="1">
            <a:spLocks noChangeArrowheads="1"/>
          </p:cNvSpPr>
          <p:nvPr/>
        </p:nvSpPr>
        <p:spPr bwMode="auto">
          <a:xfrm>
            <a:off x="7019925" y="3141663"/>
            <a:ext cx="1989138" cy="522287"/>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kumimoji="1" lang="zh-CN" altLang="en-US" sz="2800" b="1" dirty="0">
                <a:solidFill>
                  <a:srgbClr val="0000FF"/>
                </a:solidFill>
                <a:effectLst>
                  <a:outerShdw blurRad="38100" dist="38100" dir="2700000" algn="tl">
                    <a:srgbClr val="FFFFFF"/>
                  </a:outerShdw>
                </a:effectLst>
                <a:latin typeface="Times New Roman" pitchFamily="18" charset="0"/>
                <a:ea typeface="楷体_GB2312" pitchFamily="49" charset="-122"/>
              </a:rPr>
              <a:t>热敏打印机</a:t>
            </a:r>
          </a:p>
        </p:txBody>
      </p:sp>
      <p:sp>
        <p:nvSpPr>
          <p:cNvPr id="7" name="Text Box 10"/>
          <p:cNvSpPr txBox="1">
            <a:spLocks noChangeArrowheads="1"/>
          </p:cNvSpPr>
          <p:nvPr/>
        </p:nvSpPr>
        <p:spPr bwMode="auto">
          <a:xfrm>
            <a:off x="6300788" y="5445125"/>
            <a:ext cx="1987550" cy="523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kumimoji="1" lang="zh-CN" altLang="en-US" sz="2800" b="1" dirty="0">
                <a:solidFill>
                  <a:srgbClr val="0000FF"/>
                </a:solidFill>
                <a:effectLst>
                  <a:outerShdw blurRad="38100" dist="38100" dir="2700000" algn="tl">
                    <a:srgbClr val="FFFFFF"/>
                  </a:outerShdw>
                </a:effectLst>
                <a:latin typeface="Times New Roman" pitchFamily="18" charset="0"/>
                <a:ea typeface="楷体_GB2312" pitchFamily="49" charset="-122"/>
              </a:rPr>
              <a:t>便携打印机</a:t>
            </a:r>
          </a:p>
        </p:txBody>
      </p:sp>
      <p:sp>
        <p:nvSpPr>
          <p:cNvPr id="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6"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extBox 17"/>
          <p:cNvSpPr txBox="1"/>
          <p:nvPr/>
        </p:nvSpPr>
        <p:spPr>
          <a:xfrm>
            <a:off x="251520" y="764704"/>
            <a:ext cx="8640960" cy="4801314"/>
          </a:xfrm>
          <a:prstGeom prst="rect">
            <a:avLst/>
          </a:prstGeom>
          <a:noFill/>
        </p:spPr>
        <p:txBody>
          <a:bodyPr wrap="square" rtlCol="0">
            <a:spAutoFit/>
          </a:bodyPr>
          <a:lstStyle/>
          <a:p>
            <a:pPr eaLnBrk="1" hangingPunct="1">
              <a:spcBef>
                <a:spcPts val="600"/>
              </a:spcBef>
              <a:spcAft>
                <a:spcPts val="600"/>
              </a:spcAft>
            </a:pPr>
            <a:r>
              <a:rPr lang="en-US" altLang="zh-CN" b="1" dirty="0" smtClean="0">
                <a:solidFill>
                  <a:srgbClr val="0000FF"/>
                </a:solidFill>
                <a:latin typeface="华文楷体" pitchFamily="2" charset="-122"/>
                <a:ea typeface="华文楷体" pitchFamily="2" charset="-122"/>
              </a:rPr>
              <a:t>5</a:t>
            </a:r>
            <a:r>
              <a:rPr lang="zh-CN" altLang="en-US" b="1" dirty="0" smtClean="0">
                <a:solidFill>
                  <a:srgbClr val="0000FF"/>
                </a:solidFill>
                <a:latin typeface="华文楷体" pitchFamily="2" charset="-122"/>
                <a:ea typeface="华文楷体" pitchFamily="2" charset="-122"/>
              </a:rPr>
              <a:t>、输入设备（</a:t>
            </a:r>
            <a:r>
              <a:rPr lang="zh-CN" altLang="en-US" b="1" dirty="0" smtClean="0">
                <a:solidFill>
                  <a:schemeClr val="accent2">
                    <a:lumMod val="75000"/>
                  </a:schemeClr>
                </a:solidFill>
                <a:latin typeface="华文楷体" pitchFamily="2" charset="-122"/>
                <a:ea typeface="华文楷体" pitchFamily="2" charset="-122"/>
              </a:rPr>
              <a:t>模</a:t>
            </a:r>
            <a:r>
              <a:rPr lang="en-US" altLang="zh-CN" b="1" dirty="0" smtClean="0">
                <a:solidFill>
                  <a:schemeClr val="accent2">
                    <a:lumMod val="75000"/>
                  </a:schemeClr>
                </a:solidFill>
                <a:latin typeface="华文楷体" pitchFamily="2" charset="-122"/>
                <a:ea typeface="华文楷体" pitchFamily="2" charset="-122"/>
              </a:rPr>
              <a:t>-</a:t>
            </a:r>
            <a:r>
              <a:rPr lang="zh-CN" altLang="en-US" b="1" dirty="0" smtClean="0">
                <a:solidFill>
                  <a:schemeClr val="accent2">
                    <a:lumMod val="75000"/>
                  </a:schemeClr>
                </a:solidFill>
                <a:latin typeface="华文楷体" pitchFamily="2" charset="-122"/>
                <a:ea typeface="华文楷体" pitchFamily="2" charset="-122"/>
              </a:rPr>
              <a:t>数转换</a:t>
            </a:r>
            <a:r>
              <a:rPr lang="zh-CN" altLang="en-US" b="1" dirty="0" smtClean="0">
                <a:solidFill>
                  <a:srgbClr val="0000FF"/>
                </a:solidFill>
                <a:latin typeface="华文楷体" pitchFamily="2" charset="-122"/>
                <a:ea typeface="华文楷体" pitchFamily="2" charset="-122"/>
              </a:rPr>
              <a:t>）</a:t>
            </a:r>
            <a:endParaRPr lang="en-US" altLang="zh-CN" b="1" dirty="0" smtClean="0">
              <a:solidFill>
                <a:srgbClr val="0000FF"/>
              </a:solidFill>
              <a:latin typeface="华文楷体" pitchFamily="2" charset="-122"/>
              <a:ea typeface="华文楷体" pitchFamily="2" charset="-122"/>
            </a:endParaRPr>
          </a:p>
          <a:p>
            <a:pPr lvl="1" eaLnBrk="1" hangingPunct="1">
              <a:spcBef>
                <a:spcPts val="600"/>
              </a:spcBef>
              <a:spcAft>
                <a:spcPts val="600"/>
              </a:spcAft>
            </a:pPr>
            <a:r>
              <a:rPr lang="zh-CN" altLang="en-US" sz="2800" b="1" dirty="0" smtClean="0">
                <a:latin typeface="华文楷体" pitchFamily="2" charset="-122"/>
                <a:ea typeface="华文楷体" pitchFamily="2" charset="-122"/>
              </a:rPr>
              <a:t>除了</a:t>
            </a:r>
            <a:r>
              <a:rPr lang="zh-CN" altLang="en-US" sz="2800" b="1" dirty="0">
                <a:latin typeface="华文楷体" pitchFamily="2" charset="-122"/>
                <a:ea typeface="华文楷体" pitchFamily="2" charset="-122"/>
              </a:rPr>
              <a:t>键盘、鼠标</a:t>
            </a:r>
            <a:r>
              <a:rPr lang="zh-CN" altLang="en-US" sz="2800" b="1" dirty="0" smtClean="0">
                <a:latin typeface="华文楷体" pitchFamily="2" charset="-122"/>
                <a:ea typeface="华文楷体" pitchFamily="2" charset="-122"/>
              </a:rPr>
              <a:t>之外，常用输入设备还有</a:t>
            </a:r>
            <a:r>
              <a:rPr lang="zh-CN" altLang="en-US" sz="2800" b="1" dirty="0">
                <a:latin typeface="华文楷体" pitchFamily="2" charset="-122"/>
                <a:ea typeface="华文楷体" pitchFamily="2" charset="-122"/>
              </a:rPr>
              <a:t>：</a:t>
            </a:r>
          </a:p>
          <a:p>
            <a:pPr lvl="1" eaLnBrk="1" hangingPunct="1">
              <a:spcBef>
                <a:spcPts val="600"/>
              </a:spcBef>
              <a:spcAft>
                <a:spcPts val="600"/>
              </a:spcAft>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光学阅读设备：</a:t>
            </a:r>
            <a:r>
              <a:rPr lang="zh-CN" altLang="en-US" sz="2800" b="1" dirty="0" smtClean="0">
                <a:latin typeface="华文楷体" pitchFamily="2" charset="-122"/>
                <a:ea typeface="华文楷体" pitchFamily="2" charset="-122"/>
              </a:rPr>
              <a:t>光学标记阅读机，光学字符阅读机；</a:t>
            </a:r>
          </a:p>
          <a:p>
            <a:pPr lvl="1" eaLnBrk="1" hangingPunct="1">
              <a:spcBef>
                <a:spcPts val="600"/>
              </a:spcBef>
              <a:spcAft>
                <a:spcPts val="600"/>
              </a:spcAft>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图形输入设备：</a:t>
            </a:r>
            <a:r>
              <a:rPr lang="zh-CN" altLang="en-US" sz="2800" b="1" dirty="0" smtClean="0">
                <a:latin typeface="华文楷体" pitchFamily="2" charset="-122"/>
                <a:ea typeface="华文楷体" pitchFamily="2" charset="-122"/>
              </a:rPr>
              <a:t>鼠标器、操纵杆、光笔、条形码输入器；</a:t>
            </a:r>
          </a:p>
          <a:p>
            <a:pPr lvl="1" eaLnBrk="1" hangingPunct="1">
              <a:spcBef>
                <a:spcPts val="600"/>
              </a:spcBef>
              <a:spcAft>
                <a:spcPts val="600"/>
              </a:spcAft>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图像输入设备：</a:t>
            </a:r>
            <a:r>
              <a:rPr lang="zh-CN" altLang="en-US" sz="2800" b="1" dirty="0" smtClean="0">
                <a:latin typeface="华文楷体" pitchFamily="2" charset="-122"/>
                <a:ea typeface="华文楷体" pitchFamily="2" charset="-122"/>
              </a:rPr>
              <a:t>摄像机、扫描仪、传真机、触摸屏；</a:t>
            </a:r>
          </a:p>
          <a:p>
            <a:pPr lvl="1" eaLnBrk="1" hangingPunct="1">
              <a:spcBef>
                <a:spcPts val="600"/>
              </a:spcBef>
              <a:spcAft>
                <a:spcPts val="600"/>
              </a:spcAft>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模拟输入设备：</a:t>
            </a:r>
            <a:r>
              <a:rPr lang="zh-CN" altLang="en-US" sz="2800" b="1" dirty="0" smtClean="0">
                <a:latin typeface="华文楷体" pitchFamily="2" charset="-122"/>
                <a:ea typeface="华文楷体" pitchFamily="2" charset="-122"/>
              </a:rPr>
              <a:t>语言模数转换识别系统。</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3.4  </a:t>
            </a:r>
            <a:r>
              <a:rPr kumimoji="0" lang="zh-CN" altLang="en-US" b="1" dirty="0" smtClean="0">
                <a:solidFill>
                  <a:srgbClr val="FFFF00"/>
                </a:solidFill>
                <a:latin typeface="方正姚体" pitchFamily="2" charset="-122"/>
                <a:ea typeface="方正姚体" pitchFamily="2" charset="-122"/>
              </a:rPr>
              <a:t>微型计算机体系结构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3490" name="Picture 2" descr="dbb44aed2e738bd4bad58f40a18b87d6267ff9ce"/>
          <p:cNvPicPr>
            <a:picLocks noChangeAspect="1" noChangeArrowheads="1"/>
          </p:cNvPicPr>
          <p:nvPr/>
        </p:nvPicPr>
        <p:blipFill>
          <a:blip r:embed="rId2" cstate="print"/>
          <a:srcRect l="2820" t="2611" r="2356" b="2609"/>
          <a:stretch>
            <a:fillRect/>
          </a:stretch>
        </p:blipFill>
        <p:spPr bwMode="auto">
          <a:xfrm>
            <a:off x="214282" y="785793"/>
            <a:ext cx="4786346" cy="5359731"/>
          </a:xfrm>
          <a:prstGeom prst="rect">
            <a:avLst/>
          </a:prstGeom>
          <a:noFill/>
          <a:ln w="9525">
            <a:noFill/>
            <a:miter lim="800000"/>
            <a:headEnd/>
            <a:tailEnd/>
          </a:ln>
        </p:spPr>
      </p:pic>
      <p:sp>
        <p:nvSpPr>
          <p:cNvPr id="16" name="TextBox 15"/>
          <p:cNvSpPr txBox="1"/>
          <p:nvPr/>
        </p:nvSpPr>
        <p:spPr>
          <a:xfrm>
            <a:off x="1142976" y="6215082"/>
            <a:ext cx="3526113" cy="461665"/>
          </a:xfrm>
          <a:prstGeom prst="rect">
            <a:avLst/>
          </a:prstGeom>
          <a:noFill/>
        </p:spPr>
        <p:txBody>
          <a:bodyPr vert="horz" wrap="square" rtlCol="0">
            <a:spAutoFit/>
          </a:bodyPr>
          <a:lstStyle/>
          <a:p>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方正姚体" pitchFamily="2" charset="-122"/>
                <a:ea typeface="方正姚体" pitchFamily="2" charset="-122"/>
              </a:rPr>
              <a:t>微型机</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方正姚体" pitchFamily="2" charset="-122"/>
                <a:ea typeface="方正姚体" pitchFamily="2" charset="-122"/>
              </a:rPr>
              <a:t>体系结构示意图</a:t>
            </a:r>
          </a:p>
        </p:txBody>
      </p:sp>
      <p:sp>
        <p:nvSpPr>
          <p:cNvPr id="8" name="矩形 7"/>
          <p:cNvSpPr/>
          <p:nvPr/>
        </p:nvSpPr>
        <p:spPr>
          <a:xfrm>
            <a:off x="5143504" y="1313811"/>
            <a:ext cx="3820984" cy="4401205"/>
          </a:xfrm>
          <a:prstGeom prst="rect">
            <a:avLst/>
          </a:prstGeom>
        </p:spPr>
        <p:txBody>
          <a:bodyPr wrap="square">
            <a:spAutoFit/>
          </a:bodyPr>
          <a:lstStyle/>
          <a:p>
            <a:pPr eaLnBrk="1" hangingPunct="1">
              <a:spcBef>
                <a:spcPts val="600"/>
              </a:spcBef>
              <a:buClr>
                <a:srgbClr val="0000FF"/>
              </a:buClr>
            </a:pPr>
            <a:r>
              <a:rPr lang="zh-CN" altLang="en-US" sz="2800" b="1" dirty="0" smtClean="0">
                <a:solidFill>
                  <a:schemeClr val="accent5">
                    <a:lumMod val="50000"/>
                  </a:schemeClr>
                </a:solidFill>
                <a:latin typeface="方正姚体" pitchFamily="2" charset="-122"/>
                <a:ea typeface="方正姚体" pitchFamily="2" charset="-122"/>
              </a:rPr>
              <a:t>外设经过电缆与各自扩展卡上的接口连接，扩展卡插在扩展槽中，扩展槽中是外部总线，外部总线与系统总线连接，系统总线连接</a:t>
            </a:r>
            <a:r>
              <a:rPr lang="en-US" altLang="zh-CN" sz="2800" b="1" dirty="0" smtClean="0">
                <a:solidFill>
                  <a:schemeClr val="accent5">
                    <a:lumMod val="50000"/>
                  </a:schemeClr>
                </a:solidFill>
                <a:latin typeface="方正姚体" pitchFamily="2" charset="-122"/>
                <a:ea typeface="方正姚体" pitchFamily="2" charset="-122"/>
              </a:rPr>
              <a:t>CPU</a:t>
            </a:r>
            <a:r>
              <a:rPr lang="zh-CN" altLang="en-US" sz="2800" b="1" dirty="0" smtClean="0">
                <a:solidFill>
                  <a:schemeClr val="accent5">
                    <a:lumMod val="50000"/>
                  </a:schemeClr>
                </a:solidFill>
                <a:latin typeface="方正姚体" pitchFamily="2" charset="-122"/>
                <a:ea typeface="方正姚体" pitchFamily="2" charset="-122"/>
              </a:rPr>
              <a:t>和内存</a:t>
            </a:r>
            <a:r>
              <a:rPr lang="en-US" altLang="zh-CN" sz="2800" b="1" dirty="0" smtClean="0">
                <a:latin typeface="华文楷体" pitchFamily="2" charset="-122"/>
                <a:ea typeface="华文楷体" pitchFamily="2" charset="-122"/>
              </a:rPr>
              <a:t/>
            </a:r>
            <a:br>
              <a:rPr lang="en-US" altLang="zh-CN" sz="2800" b="1" dirty="0" smtClean="0">
                <a:latin typeface="华文楷体" pitchFamily="2" charset="-122"/>
                <a:ea typeface="华文楷体" pitchFamily="2" charset="-122"/>
              </a:rPr>
            </a:br>
            <a:r>
              <a:rPr lang="en-US" altLang="zh-CN" sz="2800" b="1" dirty="0" smtClean="0">
                <a:solidFill>
                  <a:srgbClr val="0000FF"/>
                </a:solidFill>
                <a:latin typeface="方正姚体" pitchFamily="2" charset="-122"/>
                <a:ea typeface="方正姚体" pitchFamily="2" charset="-122"/>
              </a:rPr>
              <a:t>——</a:t>
            </a:r>
            <a:r>
              <a:rPr lang="zh-CN" altLang="en-US" sz="2800" b="1" dirty="0" smtClean="0">
                <a:solidFill>
                  <a:srgbClr val="0000FF"/>
                </a:solidFill>
                <a:latin typeface="方正姚体" pitchFamily="2" charset="-122"/>
                <a:ea typeface="方正姚体" pitchFamily="2" charset="-122"/>
              </a:rPr>
              <a:t>总线在计算机大小部件之间至关重要的连接作用</a:t>
            </a:r>
            <a:endParaRPr lang="en-US" altLang="zh-CN" sz="2800" b="1" dirty="0" smtClean="0">
              <a:solidFill>
                <a:srgbClr val="0000FF"/>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3357567"/>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3.5  </a:t>
            </a:r>
            <a:r>
              <a:rPr kumimoji="0" lang="zh-CN" altLang="en-US" b="1" dirty="0" smtClean="0">
                <a:solidFill>
                  <a:srgbClr val="FFFF00"/>
                </a:solidFill>
                <a:latin typeface="方正姚体" pitchFamily="2" charset="-122"/>
                <a:ea typeface="方正姚体" pitchFamily="2" charset="-122"/>
              </a:rPr>
              <a:t>微型计算机的性能指标</a:t>
            </a:r>
          </a:p>
        </p:txBody>
      </p:sp>
      <p:sp>
        <p:nvSpPr>
          <p:cNvPr id="116744" name="Text Box 8"/>
          <p:cNvSpPr txBox="1">
            <a:spLocks noChangeArrowheads="1"/>
          </p:cNvSpPr>
          <p:nvPr/>
        </p:nvSpPr>
        <p:spPr bwMode="auto">
          <a:xfrm>
            <a:off x="251520" y="714356"/>
            <a:ext cx="8712968" cy="6001643"/>
          </a:xfrm>
          <a:prstGeom prst="rect">
            <a:avLst/>
          </a:prstGeom>
          <a:noFill/>
          <a:ln w="9525" algn="ctr">
            <a:noFill/>
            <a:miter lim="800000"/>
            <a:headEnd/>
            <a:tailEnd/>
          </a:ln>
        </p:spPr>
        <p:txBody>
          <a:bodyPr wrap="square">
            <a:spAutoFit/>
          </a:bodyPr>
          <a:lstStyle/>
          <a:p>
            <a:pPr marL="457200" lvl="0" indent="-457200" eaLnBrk="1" hangingPunct="1">
              <a:spcBef>
                <a:spcPts val="600"/>
              </a:spcBef>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字长：</a:t>
            </a:r>
            <a:r>
              <a:rPr lang="zh-CN" altLang="en-US" sz="2800" b="1" dirty="0" smtClean="0">
                <a:latin typeface="华文楷体" pitchFamily="2" charset="-122"/>
                <a:ea typeface="华文楷体" pitchFamily="2" charset="-122"/>
              </a:rPr>
              <a:t>处理机</a:t>
            </a:r>
            <a:r>
              <a:rPr lang="zh-CN" altLang="en-US" sz="2800" b="1" dirty="0">
                <a:latin typeface="华文楷体" pitchFamily="2" charset="-122"/>
                <a:ea typeface="华文楷体" pitchFamily="2" charset="-122"/>
              </a:rPr>
              <a:t>运算器中一次能够完成二进制数运算的位数，如</a:t>
            </a:r>
            <a:r>
              <a:rPr lang="en-US" sz="2800" b="1" dirty="0">
                <a:latin typeface="华文楷体" pitchFamily="2" charset="-122"/>
                <a:ea typeface="华文楷体" pitchFamily="2" charset="-122"/>
              </a:rPr>
              <a:t>32</a:t>
            </a:r>
            <a:r>
              <a:rPr lang="zh-CN" altLang="en-US" sz="2800" b="1" dirty="0">
                <a:latin typeface="华文楷体" pitchFamily="2" charset="-122"/>
                <a:ea typeface="华文楷体" pitchFamily="2" charset="-122"/>
              </a:rPr>
              <a:t>位、</a:t>
            </a:r>
            <a:r>
              <a:rPr lang="en-US" sz="2800" b="1" dirty="0">
                <a:latin typeface="华文楷体" pitchFamily="2" charset="-122"/>
                <a:ea typeface="华文楷体" pitchFamily="2" charset="-122"/>
              </a:rPr>
              <a:t>64</a:t>
            </a:r>
            <a:r>
              <a:rPr lang="zh-CN" altLang="en-US" sz="2800" b="1" dirty="0">
                <a:latin typeface="华文楷体" pitchFamily="2" charset="-122"/>
                <a:ea typeface="华文楷体" pitchFamily="2" charset="-122"/>
              </a:rPr>
              <a:t>位；</a:t>
            </a:r>
          </a:p>
          <a:p>
            <a:pPr marL="457200" indent="-457200" eaLnBrk="1" hangingPunct="1">
              <a:spcBef>
                <a:spcPts val="600"/>
              </a:spcBef>
              <a:buFont typeface="+mj-ea"/>
              <a:buAutoNum type="circleNumDbPlain"/>
            </a:pPr>
            <a:r>
              <a:rPr lang="zh-CN" altLang="en-US" sz="2800" b="1" dirty="0">
                <a:solidFill>
                  <a:schemeClr val="accent1">
                    <a:lumMod val="75000"/>
                  </a:schemeClr>
                </a:solidFill>
                <a:latin typeface="华文楷体" pitchFamily="2" charset="-122"/>
                <a:ea typeface="华文楷体" pitchFamily="2" charset="-122"/>
              </a:rPr>
              <a:t>主频</a:t>
            </a:r>
            <a:r>
              <a:rPr lang="zh-CN" altLang="en-US" sz="2800" b="1" dirty="0" smtClean="0">
                <a:solidFill>
                  <a:schemeClr val="accent1">
                    <a:lumMod val="75000"/>
                  </a:schemeClr>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微型计算机</a:t>
            </a:r>
            <a:r>
              <a:rPr lang="zh-CN" altLang="en-US" sz="2800" b="1" dirty="0">
                <a:latin typeface="华文楷体" pitchFamily="2" charset="-122"/>
                <a:ea typeface="华文楷体" pitchFamily="2" charset="-122"/>
              </a:rPr>
              <a:t>中</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的</a:t>
            </a:r>
            <a:r>
              <a:rPr lang="zh-CN" altLang="en-US" sz="2800" b="1" dirty="0" smtClean="0">
                <a:latin typeface="华文楷体" pitchFamily="2" charset="-122"/>
                <a:ea typeface="华文楷体" pitchFamily="2" charset="-122"/>
              </a:rPr>
              <a:t>时钟频率</a:t>
            </a:r>
            <a:r>
              <a:rPr lang="zh-CN" altLang="en-US" sz="2800" b="1" dirty="0">
                <a:latin typeface="华文楷体" pitchFamily="2" charset="-122"/>
                <a:ea typeface="华文楷体" pitchFamily="2" charset="-122"/>
              </a:rPr>
              <a:t>（</a:t>
            </a:r>
            <a:r>
              <a:rPr lang="en-US" sz="2800" b="1" dirty="0" smtClean="0">
                <a:latin typeface="华文楷体" pitchFamily="2" charset="-122"/>
                <a:ea typeface="华文楷体" pitchFamily="2" charset="-122"/>
              </a:rPr>
              <a:t>CPU </a:t>
            </a:r>
            <a:r>
              <a:rPr lang="en-US" sz="2800" b="1" dirty="0">
                <a:latin typeface="华文楷体" pitchFamily="2" charset="-122"/>
                <a:ea typeface="华文楷体" pitchFamily="2" charset="-122"/>
              </a:rPr>
              <a:t>Clock </a:t>
            </a:r>
            <a:r>
              <a:rPr lang="en-US" sz="2800" b="1" dirty="0" smtClean="0">
                <a:latin typeface="华文楷体" pitchFamily="2" charset="-122"/>
                <a:ea typeface="华文楷体" pitchFamily="2" charset="-122"/>
              </a:rPr>
              <a:t>Speed</a:t>
            </a:r>
            <a:r>
              <a:rPr lang="zh-CN" altLang="en-US" sz="2800" b="1" dirty="0" smtClean="0">
                <a:latin typeface="华文楷体" pitchFamily="2" charset="-122"/>
                <a:ea typeface="华文楷体" pitchFamily="2" charset="-122"/>
              </a:rPr>
              <a:t>），</a:t>
            </a:r>
            <a:r>
              <a:rPr lang="zh-CN" altLang="en-US" sz="2800" b="1" dirty="0">
                <a:latin typeface="华文楷体" pitchFamily="2" charset="-122"/>
                <a:ea typeface="华文楷体" pitchFamily="2" charset="-122"/>
              </a:rPr>
              <a:t>也就是</a:t>
            </a:r>
            <a:r>
              <a:rPr lang="en-US" sz="2800" b="1" dirty="0">
                <a:latin typeface="华文楷体" pitchFamily="2" charset="-122"/>
                <a:ea typeface="华文楷体" pitchFamily="2" charset="-122"/>
              </a:rPr>
              <a:t>CPU</a:t>
            </a:r>
            <a:r>
              <a:rPr lang="zh-CN" altLang="en-US" sz="2800" b="1" dirty="0">
                <a:latin typeface="华文楷体" pitchFamily="2" charset="-122"/>
                <a:ea typeface="华文楷体" pitchFamily="2" charset="-122"/>
              </a:rPr>
              <a:t>运算时的工作频率</a:t>
            </a:r>
            <a:r>
              <a:rPr lang="zh-CN" altLang="en-US" sz="2800" b="1" dirty="0" smtClean="0">
                <a:latin typeface="华文楷体" pitchFamily="2" charset="-122"/>
                <a:ea typeface="华文楷体" pitchFamily="2" charset="-122"/>
              </a:rPr>
              <a:t>。</a:t>
            </a:r>
            <a:r>
              <a:rPr lang="zh-CN" altLang="en-US" sz="2800" b="1" dirty="0" smtClean="0">
                <a:solidFill>
                  <a:srgbClr val="0000FF"/>
                </a:solidFill>
                <a:latin typeface="华文楷体" pitchFamily="2" charset="-122"/>
                <a:ea typeface="华文楷体" pitchFamily="2" charset="-122"/>
              </a:rPr>
              <a:t>主频</a:t>
            </a:r>
            <a:r>
              <a:rPr lang="zh-CN" altLang="en-US" sz="2800" b="1" dirty="0">
                <a:solidFill>
                  <a:srgbClr val="0000FF"/>
                </a:solidFill>
                <a:latin typeface="华文楷体" pitchFamily="2" charset="-122"/>
                <a:ea typeface="华文楷体" pitchFamily="2" charset="-122"/>
              </a:rPr>
              <a:t>越高，一个时钟周期里完成的指令数也越多</a:t>
            </a:r>
            <a:r>
              <a:rPr lang="zh-CN" altLang="en-US" sz="2800" b="1" dirty="0" smtClean="0">
                <a:solidFill>
                  <a:srgbClr val="0000FF"/>
                </a:solidFill>
                <a:latin typeface="华文楷体" pitchFamily="2" charset="-122"/>
                <a:ea typeface="华文楷体" pitchFamily="2" charset="-122"/>
              </a:rPr>
              <a:t>，</a:t>
            </a:r>
            <a:r>
              <a:rPr lang="en-US" sz="2800" b="1" dirty="0" smtClean="0">
                <a:solidFill>
                  <a:srgbClr val="0000FF"/>
                </a:solidFill>
                <a:latin typeface="华文楷体" pitchFamily="2" charset="-122"/>
                <a:ea typeface="华文楷体" pitchFamily="2" charset="-122"/>
              </a:rPr>
              <a:t>CPU</a:t>
            </a:r>
            <a:r>
              <a:rPr lang="zh-CN" altLang="en-US" sz="2800" b="1" dirty="0">
                <a:solidFill>
                  <a:srgbClr val="0000FF"/>
                </a:solidFill>
                <a:latin typeface="华文楷体" pitchFamily="2" charset="-122"/>
                <a:ea typeface="华文楷体" pitchFamily="2" charset="-122"/>
              </a:rPr>
              <a:t>的速度就越快</a:t>
            </a:r>
            <a:r>
              <a:rPr lang="zh-CN" altLang="en-US" sz="2800" b="1" dirty="0" smtClean="0">
                <a:solidFill>
                  <a:srgbClr val="0000FF"/>
                </a:solidFill>
                <a:latin typeface="华文楷体" pitchFamily="2" charset="-122"/>
                <a:ea typeface="华文楷体" pitchFamily="2" charset="-122"/>
              </a:rPr>
              <a:t>。</a:t>
            </a:r>
            <a:endParaRPr lang="en-US" altLang="zh-CN" sz="2800" b="1" dirty="0" smtClean="0">
              <a:solidFill>
                <a:srgbClr val="0000FF"/>
              </a:solidFill>
              <a:latin typeface="华文楷体" pitchFamily="2" charset="-122"/>
              <a:ea typeface="华文楷体" pitchFamily="2" charset="-122"/>
            </a:endParaRPr>
          </a:p>
          <a:p>
            <a:pPr marL="457200" lvl="0" indent="-457200" eaLnBrk="1" hangingPunct="1">
              <a:spcBef>
                <a:spcPts val="600"/>
              </a:spcBef>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内存储器容量：</a:t>
            </a:r>
            <a:r>
              <a:rPr lang="zh-CN" altLang="en-US" sz="2800" b="1" dirty="0" smtClean="0">
                <a:latin typeface="华文楷体" pitchFamily="2" charset="-122"/>
                <a:ea typeface="华文楷体" pitchFamily="2" charset="-122"/>
              </a:rPr>
              <a:t>内存中所有存储单元的总数目，其大小反映了计算机即时存储信息的能力。</a:t>
            </a:r>
            <a:r>
              <a:rPr lang="zh-CN" altLang="en-US" sz="2800" b="1" dirty="0" smtClean="0">
                <a:solidFill>
                  <a:srgbClr val="0000FF"/>
                </a:solidFill>
                <a:latin typeface="华文楷体" pitchFamily="2" charset="-122"/>
                <a:ea typeface="华文楷体" pitchFamily="2" charset="-122"/>
              </a:rPr>
              <a:t>内存最大容量由</a:t>
            </a:r>
            <a:r>
              <a:rPr lang="en-US" altLang="zh-CN" sz="2800" b="1" dirty="0" smtClean="0">
                <a:solidFill>
                  <a:srgbClr val="0000FF"/>
                </a:solidFill>
                <a:latin typeface="华文楷体" pitchFamily="2" charset="-122"/>
                <a:ea typeface="华文楷体" pitchFamily="2" charset="-122"/>
              </a:rPr>
              <a:t>CPU</a:t>
            </a:r>
            <a:r>
              <a:rPr lang="zh-CN" altLang="en-US" sz="2800" b="1" dirty="0" smtClean="0">
                <a:solidFill>
                  <a:srgbClr val="0000FF"/>
                </a:solidFill>
                <a:latin typeface="华文楷体" pitchFamily="2" charset="-122"/>
                <a:ea typeface="华文楷体" pitchFamily="2" charset="-122"/>
              </a:rPr>
              <a:t>的地址总线的位数决定</a:t>
            </a:r>
            <a:r>
              <a:rPr lang="zh-CN" altLang="en-US" sz="2800" b="1" dirty="0" smtClean="0">
                <a:latin typeface="华文楷体" pitchFamily="2" charset="-122"/>
                <a:ea typeface="华文楷体" pitchFamily="2" charset="-122"/>
              </a:rPr>
              <a:t>，目前是</a:t>
            </a:r>
            <a:r>
              <a:rPr lang="en-US" altLang="zh-CN" sz="2800" b="1" dirty="0" smtClean="0">
                <a:latin typeface="华文楷体" pitchFamily="2" charset="-122"/>
                <a:ea typeface="华文楷体" pitchFamily="2" charset="-122"/>
              </a:rPr>
              <a:t>GB</a:t>
            </a:r>
            <a:r>
              <a:rPr lang="zh-CN" altLang="en-US" sz="2800" b="1" dirty="0" smtClean="0">
                <a:latin typeface="华文楷体" pitchFamily="2" charset="-122"/>
                <a:ea typeface="华文楷体" pitchFamily="2" charset="-122"/>
              </a:rPr>
              <a:t>级；</a:t>
            </a:r>
          </a:p>
          <a:p>
            <a:pPr marL="457200" lvl="0" indent="-457200" eaLnBrk="1" hangingPunct="1">
              <a:spcBef>
                <a:spcPts val="600"/>
              </a:spcBef>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外存储器的容量：</a:t>
            </a:r>
            <a:r>
              <a:rPr lang="zh-CN" altLang="en-US" sz="2800" b="1" dirty="0" smtClean="0">
                <a:latin typeface="华文楷体" pitchFamily="2" charset="-122"/>
                <a:ea typeface="华文楷体" pitchFamily="2" charset="-122"/>
              </a:rPr>
              <a:t>硬盘容量（内置硬盘）。</a:t>
            </a:r>
          </a:p>
          <a:p>
            <a:pPr marL="457200" lvl="0" indent="-457200" eaLnBrk="1" hangingPunct="1">
              <a:spcBef>
                <a:spcPts val="600"/>
              </a:spcBef>
              <a:buFont typeface="+mj-ea"/>
              <a:buAutoNum type="circleNumDbPlain"/>
            </a:pPr>
            <a:r>
              <a:rPr lang="zh-CN" altLang="en-US" sz="2800" b="1" dirty="0" smtClean="0">
                <a:solidFill>
                  <a:schemeClr val="accent1">
                    <a:lumMod val="75000"/>
                  </a:schemeClr>
                </a:solidFill>
                <a:latin typeface="华文楷体" pitchFamily="2" charset="-122"/>
                <a:ea typeface="华文楷体" pitchFamily="2" charset="-122"/>
              </a:rPr>
              <a:t>外设扩展能力：</a:t>
            </a:r>
            <a:r>
              <a:rPr lang="zh-CN" altLang="en-US" sz="2800" b="1" dirty="0" smtClean="0">
                <a:latin typeface="华文楷体" pitchFamily="2" charset="-122"/>
                <a:ea typeface="华文楷体" pitchFamily="2" charset="-122"/>
              </a:rPr>
              <a:t>指一台微型计算机可配置外部设备的数量以及配置外部设备的类型，对整个系统的性能有重大影响。</a:t>
            </a:r>
            <a:endParaRPr lang="zh-CN" altLang="en-US" sz="2800" b="1" dirty="0">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4"/>
                                        </p:tgtEl>
                                        <p:attrNameLst>
                                          <p:attrName>style.visibility</p:attrName>
                                        </p:attrNameLst>
                                      </p:cBhvr>
                                      <p:to>
                                        <p:strVal val="visible"/>
                                      </p:to>
                                    </p:set>
                                    <p:animEffect transition="in" filter="blinds(horizontal)">
                                      <p:cBhvr>
                                        <p:cTn id="7" dur="5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3.1  </a:t>
            </a:r>
            <a:r>
              <a:rPr lang="zh-CN" altLang="en-US" dirty="0" smtClean="0">
                <a:latin typeface="微软雅黑" pitchFamily="34" charset="-122"/>
                <a:ea typeface="微软雅黑" pitchFamily="34" charset="-122"/>
              </a:rPr>
              <a:t>计算机的发展与图灵机模型</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3.2  </a:t>
            </a:r>
            <a:r>
              <a:rPr lang="zh-CN" altLang="en-US" dirty="0" smtClean="0">
                <a:solidFill>
                  <a:srgbClr val="000048"/>
                </a:solidFill>
                <a:latin typeface="微软雅黑" pitchFamily="34" charset="-122"/>
                <a:ea typeface="微软雅黑" pitchFamily="34" charset="-122"/>
              </a:rPr>
              <a:t>计算机的硬件组成</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3.3  </a:t>
            </a:r>
            <a:r>
              <a:rPr lang="zh-CN" altLang="en-US" dirty="0" smtClean="0">
                <a:solidFill>
                  <a:srgbClr val="000048"/>
                </a:solidFill>
                <a:latin typeface="微软雅黑" pitchFamily="34" charset="-122"/>
                <a:ea typeface="微软雅黑" pitchFamily="34" charset="-122"/>
              </a:rPr>
              <a:t>计算机的基本工作原理</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3.4  </a:t>
            </a:r>
            <a:r>
              <a:rPr lang="zh-CN" altLang="en-US" dirty="0" smtClean="0">
                <a:solidFill>
                  <a:srgbClr val="000048"/>
                </a:solidFill>
                <a:latin typeface="微软雅黑" pitchFamily="34" charset="-122"/>
                <a:ea typeface="微软雅黑" pitchFamily="34" charset="-122"/>
              </a:rPr>
              <a:t>微型计算机体系结构</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3.5  </a:t>
            </a:r>
            <a:r>
              <a:rPr lang="zh-CN" altLang="en-US" dirty="0" smtClean="0">
                <a:solidFill>
                  <a:srgbClr val="000048"/>
                </a:solidFill>
                <a:latin typeface="微软雅黑" pitchFamily="34" charset="-122"/>
                <a:ea typeface="微软雅黑" pitchFamily="34" charset="-122"/>
              </a:rPr>
              <a:t>微型计算机的性能指标</a:t>
            </a: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3.6  </a:t>
            </a:r>
            <a:r>
              <a:rPr lang="zh-CN" altLang="en-US" dirty="0" smtClean="0">
                <a:solidFill>
                  <a:srgbClr val="000048"/>
                </a:solidFill>
                <a:latin typeface="微软雅黑" pitchFamily="34" charset="-122"/>
                <a:ea typeface="微软雅黑" pitchFamily="34" charset="-122"/>
              </a:rPr>
              <a:t>并行计算机体系结构</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42844" y="71438"/>
            <a:ext cx="8786874"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3</a:t>
            </a:r>
            <a:r>
              <a:rPr lang="zh-CN" altLang="en-US" sz="3600" dirty="0" smtClean="0">
                <a:solidFill>
                  <a:schemeClr val="bg1"/>
                </a:solidFill>
                <a:latin typeface="方正姚体" pitchFamily="2" charset="-122"/>
                <a:ea typeface="方正姚体" pitchFamily="2" charset="-122"/>
                <a:cs typeface="Times New Roman" pitchFamily="18" charset="0"/>
              </a:rPr>
              <a:t>章计算机的工作原理与硬件体系结构</a:t>
            </a:r>
            <a:endParaRPr lang="zh-CN" altLang="en-US" sz="3600" dirty="0">
              <a:solidFill>
                <a:schemeClr val="bg1"/>
              </a:solidFill>
              <a:latin typeface="方正姚体" pitchFamily="2" charset="-122"/>
              <a:ea typeface="方正姚体" pitchFamily="2" charset="-122"/>
              <a:cs typeface="Times New Roman" pitchFamily="18" charset="0"/>
            </a:endParaRPr>
          </a:p>
        </p:txBody>
      </p:sp>
      <p:grpSp>
        <p:nvGrpSpPr>
          <p:cNvPr id="2" name="组合 10"/>
          <p:cNvGrpSpPr>
            <a:grpSpLocks/>
          </p:cNvGrpSpPr>
          <p:nvPr/>
        </p:nvGrpSpPr>
        <p:grpSpPr bwMode="auto">
          <a:xfrm>
            <a:off x="468313" y="3929066"/>
            <a:ext cx="7358062" cy="642937"/>
            <a:chOff x="785786" y="1428736"/>
            <a:chExt cx="7858180" cy="785818"/>
          </a:xfrm>
        </p:grpSpPr>
        <p:sp>
          <p:nvSpPr>
            <p:cNvPr id="5127"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16744" name="Text Box 8"/>
          <p:cNvSpPr txBox="1">
            <a:spLocks noChangeArrowheads="1"/>
          </p:cNvSpPr>
          <p:nvPr/>
        </p:nvSpPr>
        <p:spPr bwMode="auto">
          <a:xfrm>
            <a:off x="179512" y="714356"/>
            <a:ext cx="8712968" cy="15696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lvl="0"/>
            <a:r>
              <a:rPr lang="zh-CN" altLang="en-US" sz="2400" b="1" dirty="0" smtClean="0">
                <a:solidFill>
                  <a:srgbClr val="0000FF"/>
                </a:solidFill>
                <a:latin typeface="华文楷体" pitchFamily="2" charset="-122"/>
                <a:ea typeface="华文楷体" pitchFamily="2" charset="-122"/>
              </a:rPr>
              <a:t>有人说：使摩尔定律失效的有可能是技术，也有可能是经济效益。为什么这么说呢？</a:t>
            </a:r>
            <a:endParaRPr lang="en-US" altLang="zh-CN" sz="2400" b="1" dirty="0" smtClean="0">
              <a:solidFill>
                <a:srgbClr val="0000FF"/>
              </a:solidFill>
              <a:latin typeface="华文楷体" pitchFamily="2" charset="-122"/>
              <a:ea typeface="华文楷体" pitchFamily="2" charset="-122"/>
            </a:endParaRPr>
          </a:p>
          <a:p>
            <a:pPr marL="457200"/>
            <a:r>
              <a:rPr lang="zh-CN" altLang="en-US" sz="2400" b="1" dirty="0" smtClean="0">
                <a:solidFill>
                  <a:schemeClr val="tx1"/>
                </a:solidFill>
                <a:latin typeface="华文楷体" pitchFamily="2" charset="-122"/>
                <a:ea typeface="华文楷体" pitchFamily="2" charset="-122"/>
              </a:rPr>
              <a:t>思考问题：将独立承担任务的</a:t>
            </a:r>
            <a:r>
              <a:rPr lang="en-US" altLang="zh-CN" sz="2400" b="1" dirty="0" smtClean="0">
                <a:solidFill>
                  <a:schemeClr val="tx1"/>
                </a:solidFill>
                <a:latin typeface="华文楷体" pitchFamily="2" charset="-122"/>
                <a:ea typeface="华文楷体" pitchFamily="2" charset="-122"/>
              </a:rPr>
              <a:t>CPU</a:t>
            </a:r>
            <a:r>
              <a:rPr lang="zh-CN" altLang="en-US" sz="2400" b="1" dirty="0" smtClean="0">
                <a:solidFill>
                  <a:schemeClr val="tx1"/>
                </a:solidFill>
                <a:latin typeface="华文楷体" pitchFamily="2" charset="-122"/>
                <a:ea typeface="华文楷体" pitchFamily="2" charset="-122"/>
              </a:rPr>
              <a:t>变成与其他具有计算能力部件的分担和协作。</a:t>
            </a:r>
            <a:endParaRPr lang="zh-CN" altLang="en-US" sz="2400" b="1" dirty="0">
              <a:solidFill>
                <a:schemeClr val="tx1"/>
              </a:solidFill>
              <a:latin typeface="华文楷体" pitchFamily="2" charset="-122"/>
              <a:ea typeface="华文楷体" pitchFamily="2" charset="-122"/>
            </a:endParaRP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251520" y="2420888"/>
            <a:ext cx="8784976" cy="4047262"/>
          </a:xfrm>
          <a:prstGeom prst="rect">
            <a:avLst/>
          </a:prstGeom>
          <a:noFill/>
        </p:spPr>
        <p:txBody>
          <a:bodyPr wrap="square" rtlCol="0">
            <a:spAutoFit/>
          </a:bodyPr>
          <a:lstStyle/>
          <a:p>
            <a:pPr eaLnBrk="1" hangingPunct="1">
              <a:spcBef>
                <a:spcPts val="600"/>
              </a:spcBef>
            </a:pPr>
            <a:r>
              <a:rPr lang="zh-CN" altLang="en-US" sz="2800" b="1" dirty="0" smtClean="0">
                <a:solidFill>
                  <a:srgbClr val="0000FF"/>
                </a:solidFill>
                <a:latin typeface="华文楷体" pitchFamily="2" charset="-122"/>
                <a:ea typeface="华文楷体" pitchFamily="2" charset="-122"/>
              </a:rPr>
              <a:t>单纯地通过芯片的集成度来提高计算机的速度是有限的，并行处理才是提高计算速度的关键。</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pPr>
            <a:r>
              <a:rPr lang="zh-CN" altLang="en-US" sz="2800" b="1" dirty="0" smtClean="0">
                <a:latin typeface="华文楷体" pitchFamily="2" charset="-122"/>
                <a:ea typeface="华文楷体" pitchFamily="2" charset="-122"/>
              </a:rPr>
              <a:t>所谓</a:t>
            </a:r>
            <a:r>
              <a:rPr lang="zh-CN" altLang="en-US" sz="2800" b="1" dirty="0">
                <a:latin typeface="华文楷体" pitchFamily="2" charset="-122"/>
                <a:ea typeface="华文楷体" pitchFamily="2" charset="-122"/>
              </a:rPr>
              <a:t>并行计算机，是相对串行计算机而言的，串行就是只有单个处理单元，顺序执行计算程序，所以也称为顺序计算机。顺序计算机最早是从位串行操作到字并行操作、从定点运算到浮点运算不断改进而来；而</a:t>
            </a:r>
            <a:r>
              <a:rPr lang="zh-CN" altLang="en-US" sz="2800" b="1" dirty="0">
                <a:solidFill>
                  <a:schemeClr val="accent1">
                    <a:lumMod val="75000"/>
                  </a:schemeClr>
                </a:solidFill>
                <a:latin typeface="华文楷体" pitchFamily="2" charset="-122"/>
                <a:ea typeface="华文楷体" pitchFamily="2" charset="-122"/>
              </a:rPr>
              <a:t>并行计算机则强调任务并行分配、协作完成、资源共享的理念</a:t>
            </a:r>
            <a:r>
              <a:rPr lang="zh-CN" altLang="en-US" sz="2800" b="1" dirty="0">
                <a:latin typeface="华文楷体" pitchFamily="2" charset="-122"/>
                <a:ea typeface="华文楷体" pitchFamily="2" charset="-122"/>
              </a:rPr>
              <a:t>，所以</a:t>
            </a:r>
            <a:r>
              <a:rPr lang="zh-CN" altLang="en-US" sz="2800" b="1" dirty="0">
                <a:solidFill>
                  <a:schemeClr val="accent1">
                    <a:lumMod val="75000"/>
                  </a:schemeClr>
                </a:solidFill>
                <a:latin typeface="华文楷体" pitchFamily="2" charset="-122"/>
                <a:ea typeface="华文楷体" pitchFamily="2" charset="-122"/>
              </a:rPr>
              <a:t>并行计算机需要多个处理单元组成的计算机系统</a:t>
            </a:r>
            <a:r>
              <a:rPr lang="zh-CN" altLang="en-US" sz="2800" b="1" dirty="0" smtClean="0">
                <a:solidFill>
                  <a:schemeClr val="accent1">
                    <a:lumMod val="75000"/>
                  </a:schemeClr>
                </a:solidFill>
                <a:latin typeface="华文楷体" pitchFamily="2" charset="-122"/>
                <a:ea typeface="华文楷体" pitchFamily="2" charset="-122"/>
              </a:rPr>
              <a:t>支持</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3.1  </a:t>
            </a:r>
            <a:r>
              <a:rPr kumimoji="0" lang="zh-CN" altLang="en-US" b="1" dirty="0" smtClean="0">
                <a:solidFill>
                  <a:srgbClr val="FFFF00"/>
                </a:solidFill>
                <a:latin typeface="方正姚体" pitchFamily="2" charset="-122"/>
                <a:ea typeface="方正姚体" pitchFamily="2" charset="-122"/>
              </a:rPr>
              <a:t>计算机的发展与图灵机模型</a:t>
            </a:r>
            <a:endParaRPr kumimoji="0" lang="zh-CN" altLang="en-US" b="1" dirty="0">
              <a:solidFill>
                <a:srgbClr val="FFFF00"/>
              </a:solidFill>
              <a:latin typeface="方正姚体" pitchFamily="2" charset="-122"/>
              <a:ea typeface="方正姚体" pitchFamily="2" charset="-122"/>
            </a:endParaRPr>
          </a:p>
        </p:txBody>
      </p:sp>
      <p:sp>
        <p:nvSpPr>
          <p:cNvPr id="6" name="TextBox 5"/>
          <p:cNvSpPr txBox="1"/>
          <p:nvPr/>
        </p:nvSpPr>
        <p:spPr>
          <a:xfrm>
            <a:off x="179512" y="764704"/>
            <a:ext cx="8784976" cy="4862870"/>
          </a:xfrm>
          <a:prstGeom prst="rect">
            <a:avLst/>
          </a:prstGeom>
          <a:noFill/>
        </p:spPr>
        <p:txBody>
          <a:bodyPr wrap="square" rtlCol="0">
            <a:spAutoFit/>
          </a:bodyPr>
          <a:lstStyle/>
          <a:p>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、近代电子计算机</a:t>
            </a:r>
            <a:endParaRPr lang="en-US" altLang="zh-CN" sz="2800" b="1" dirty="0" smtClean="0">
              <a:solidFill>
                <a:srgbClr val="0000FF"/>
              </a:solidFill>
              <a:latin typeface="华文楷体" pitchFamily="2" charset="-122"/>
              <a:ea typeface="华文楷体" pitchFamily="2" charset="-122"/>
            </a:endParaRPr>
          </a:p>
          <a:p>
            <a:pPr marL="0" lvl="1">
              <a:spcBef>
                <a:spcPts val="600"/>
              </a:spcBef>
            </a:pPr>
            <a:r>
              <a:rPr lang="zh-CN" altLang="en-US" sz="2800" b="1" dirty="0">
                <a:latin typeface="华文楷体" pitchFamily="2" charset="-122"/>
                <a:ea typeface="华文楷体" pitchFamily="2" charset="-122"/>
              </a:rPr>
              <a:t>在</a:t>
            </a:r>
            <a:r>
              <a:rPr lang="en-US" sz="2800" b="1" dirty="0">
                <a:latin typeface="华文楷体" pitchFamily="2" charset="-122"/>
                <a:ea typeface="华文楷体" pitchFamily="2" charset="-122"/>
              </a:rPr>
              <a:t>20 </a:t>
            </a:r>
            <a:r>
              <a:rPr lang="zh-CN" altLang="en-US" sz="2800" b="1" dirty="0">
                <a:latin typeface="华文楷体" pitchFamily="2" charset="-122"/>
                <a:ea typeface="华文楷体" pitchFamily="2" charset="-122"/>
              </a:rPr>
              <a:t>世纪初期，出现了一些具有控制功能的电器元件</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a:spcBef>
                <a:spcPts val="600"/>
              </a:spcBef>
              <a:buFont typeface="Wingdings" pitchFamily="2" charset="2"/>
              <a:buChar char="Ø"/>
            </a:pPr>
            <a:r>
              <a:rPr lang="en-US" altLang="zh-CN" sz="2800" b="1" dirty="0" smtClean="0">
                <a:solidFill>
                  <a:srgbClr val="7030A0"/>
                </a:solidFill>
                <a:latin typeface="华文楷体" pitchFamily="2" charset="-122"/>
                <a:ea typeface="华文楷体" pitchFamily="2" charset="-122"/>
              </a:rPr>
              <a:t>1904</a:t>
            </a:r>
            <a:r>
              <a:rPr lang="zh-CN" altLang="en-US" sz="2800" b="1" dirty="0" smtClean="0">
                <a:solidFill>
                  <a:srgbClr val="7030A0"/>
                </a:solidFill>
                <a:latin typeface="华文楷体" pitchFamily="2" charset="-122"/>
                <a:ea typeface="华文楷体" pitchFamily="2" charset="-122"/>
              </a:rPr>
              <a:t>年，英国物理学家弗莱明研制出真空二极管</a:t>
            </a:r>
            <a:endParaRPr lang="en-US" altLang="zh-CN" sz="2800" b="1" dirty="0" smtClean="0">
              <a:solidFill>
                <a:srgbClr val="7030A0"/>
              </a:solidFill>
              <a:latin typeface="华文楷体" pitchFamily="2" charset="-122"/>
              <a:ea typeface="华文楷体" pitchFamily="2" charset="-122"/>
            </a:endParaRPr>
          </a:p>
          <a:p>
            <a:pPr marL="0" lvl="1">
              <a:spcBef>
                <a:spcPts val="600"/>
              </a:spcBef>
              <a:buFont typeface="Wingdings" pitchFamily="2" charset="2"/>
              <a:buChar char="Ø"/>
            </a:pPr>
            <a:r>
              <a:rPr lang="en-US" altLang="zh-CN" sz="2800" b="1" dirty="0" smtClean="0">
                <a:solidFill>
                  <a:srgbClr val="7030A0"/>
                </a:solidFill>
                <a:latin typeface="华文楷体" pitchFamily="2" charset="-122"/>
                <a:ea typeface="华文楷体" pitchFamily="2" charset="-122"/>
              </a:rPr>
              <a:t>1906</a:t>
            </a:r>
            <a:r>
              <a:rPr lang="zh-CN" altLang="en-US" sz="2800" b="1" dirty="0" smtClean="0">
                <a:solidFill>
                  <a:srgbClr val="7030A0"/>
                </a:solidFill>
                <a:latin typeface="华文楷体" pitchFamily="2" charset="-122"/>
                <a:ea typeface="华文楷体" pitchFamily="2" charset="-122"/>
              </a:rPr>
              <a:t>年，美国的德</a:t>
            </a:r>
            <a:r>
              <a:rPr lang="en-US" altLang="zh-CN" sz="2800" b="1" dirty="0" smtClean="0">
                <a:solidFill>
                  <a:srgbClr val="7030A0"/>
                </a:solidFill>
                <a:latin typeface="华文楷体" pitchFamily="2" charset="-122"/>
                <a:ea typeface="华文楷体" pitchFamily="2" charset="-122"/>
              </a:rPr>
              <a:t>·</a:t>
            </a:r>
            <a:r>
              <a:rPr lang="zh-CN" altLang="en-US" sz="2800" b="1" dirty="0" smtClean="0">
                <a:solidFill>
                  <a:srgbClr val="7030A0"/>
                </a:solidFill>
                <a:latin typeface="华文楷体" pitchFamily="2" charset="-122"/>
                <a:ea typeface="华文楷体" pitchFamily="2" charset="-122"/>
              </a:rPr>
              <a:t>福雷斯特发明了具有放大作用的真空三极管</a:t>
            </a:r>
            <a:endParaRPr lang="en-US" altLang="zh-CN" sz="2800" b="1" dirty="0" smtClean="0">
              <a:solidFill>
                <a:srgbClr val="7030A0"/>
              </a:solidFill>
              <a:latin typeface="华文楷体" pitchFamily="2" charset="-122"/>
              <a:ea typeface="华文楷体" pitchFamily="2" charset="-122"/>
            </a:endParaRPr>
          </a:p>
          <a:p>
            <a:pPr marL="0" lvl="1">
              <a:spcBef>
                <a:spcPts val="600"/>
              </a:spcBef>
            </a:pPr>
            <a:r>
              <a:rPr lang="zh-CN" altLang="en-US" sz="2800" b="1" dirty="0" smtClean="0">
                <a:latin typeface="华文楷体" pitchFamily="2" charset="-122"/>
                <a:ea typeface="华文楷体" pitchFamily="2" charset="-122"/>
              </a:rPr>
              <a:t>电子管逐渐成为计算工具所采用的实用器件</a:t>
            </a:r>
            <a:endParaRPr lang="en-US" altLang="zh-CN" sz="2800" b="1" dirty="0" smtClean="0">
              <a:latin typeface="华文楷体" pitchFamily="2" charset="-122"/>
              <a:ea typeface="华文楷体" pitchFamily="2" charset="-122"/>
            </a:endParaRPr>
          </a:p>
          <a:p>
            <a:pPr marL="0" lvl="1">
              <a:spcBef>
                <a:spcPts val="600"/>
              </a:spcBef>
            </a:pPr>
            <a:endParaRPr lang="en-US" sz="2800" b="1" dirty="0" smtClean="0">
              <a:latin typeface="华文楷体" pitchFamily="2" charset="-122"/>
              <a:ea typeface="华文楷体" pitchFamily="2" charset="-122"/>
            </a:endParaRPr>
          </a:p>
          <a:p>
            <a:pPr marL="0" lvl="1">
              <a:spcBef>
                <a:spcPts val="600"/>
              </a:spcBef>
            </a:pPr>
            <a:r>
              <a:rPr lang="en-US" sz="2800" b="1" dirty="0" smtClean="0">
                <a:latin typeface="华文楷体" pitchFamily="2" charset="-122"/>
                <a:ea typeface="华文楷体" pitchFamily="2" charset="-122"/>
              </a:rPr>
              <a:t>1925 </a:t>
            </a:r>
            <a:r>
              <a:rPr lang="zh-CN" altLang="en-US" sz="2800" b="1" dirty="0">
                <a:latin typeface="华文楷体" pitchFamily="2" charset="-122"/>
                <a:ea typeface="华文楷体" pitchFamily="2" charset="-122"/>
              </a:rPr>
              <a:t>年，美国麻省理工学院的一个小组制造了第一台</a:t>
            </a:r>
            <a:r>
              <a:rPr lang="zh-CN" altLang="en-US" sz="2800" b="1" dirty="0">
                <a:solidFill>
                  <a:schemeClr val="accent1">
                    <a:lumMod val="75000"/>
                  </a:schemeClr>
                </a:solidFill>
                <a:latin typeface="华文楷体" pitchFamily="2" charset="-122"/>
                <a:ea typeface="华文楷体" pitchFamily="2" charset="-122"/>
              </a:rPr>
              <a:t>机械模拟式计算机</a:t>
            </a:r>
            <a:r>
              <a:rPr lang="zh-CN" altLang="en-US" sz="2800" b="1" dirty="0">
                <a:latin typeface="华文楷体" pitchFamily="2" charset="-122"/>
                <a:ea typeface="华文楷体" pitchFamily="2" charset="-122"/>
              </a:rPr>
              <a:t>，</a:t>
            </a:r>
            <a:r>
              <a:rPr lang="en-US" sz="2800" b="1" dirty="0">
                <a:latin typeface="华文楷体" pitchFamily="2" charset="-122"/>
                <a:ea typeface="华文楷体" pitchFamily="2" charset="-122"/>
              </a:rPr>
              <a:t>17 </a:t>
            </a:r>
            <a:r>
              <a:rPr lang="zh-CN" altLang="en-US" sz="2800" b="1" dirty="0">
                <a:latin typeface="华文楷体" pitchFamily="2" charset="-122"/>
                <a:ea typeface="华文楷体" pitchFamily="2" charset="-122"/>
              </a:rPr>
              <a:t>年后，</a:t>
            </a:r>
            <a:r>
              <a:rPr lang="zh-CN" altLang="en-US" sz="2800" b="1" dirty="0" smtClean="0">
                <a:latin typeface="华文楷体" pitchFamily="2" charset="-122"/>
                <a:ea typeface="华文楷体" pitchFamily="2" charset="-122"/>
              </a:rPr>
              <a:t>他们研制</a:t>
            </a:r>
            <a:r>
              <a:rPr lang="zh-CN" altLang="en-US" sz="2800" b="1" dirty="0">
                <a:latin typeface="华文楷体" pitchFamily="2" charset="-122"/>
                <a:ea typeface="华文楷体" pitchFamily="2" charset="-122"/>
              </a:rPr>
              <a:t>出采用</a:t>
            </a:r>
            <a:r>
              <a:rPr lang="zh-CN" altLang="en-US" sz="2800" b="1" dirty="0">
                <a:solidFill>
                  <a:schemeClr val="accent1">
                    <a:lumMod val="75000"/>
                  </a:schemeClr>
                </a:solidFill>
                <a:latin typeface="华文楷体" pitchFamily="2" charset="-122"/>
                <a:ea typeface="华文楷体" pitchFamily="2" charset="-122"/>
              </a:rPr>
              <a:t>继电器</a:t>
            </a:r>
            <a:r>
              <a:rPr lang="zh-CN" altLang="en-US" sz="2800" b="1" dirty="0">
                <a:latin typeface="华文楷体" pitchFamily="2" charset="-122"/>
                <a:ea typeface="华文楷体" pitchFamily="2" charset="-122"/>
              </a:rPr>
              <a:t>为器件的模拟式计算机</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3" name="矩形 2"/>
          <p:cNvSpPr/>
          <p:nvPr/>
        </p:nvSpPr>
        <p:spPr>
          <a:xfrm>
            <a:off x="179512" y="692696"/>
            <a:ext cx="8784976" cy="5109091"/>
          </a:xfrm>
          <a:prstGeom prst="rect">
            <a:avLst/>
          </a:prstGeom>
        </p:spPr>
        <p:txBody>
          <a:bodyPr wrap="square">
            <a:spAutoFit/>
          </a:bodyPr>
          <a:lstStyle/>
          <a:p>
            <a:pPr eaLnBrk="1" hangingPunct="1">
              <a:spcBef>
                <a:spcPts val="600"/>
              </a:spcBef>
              <a:buClr>
                <a:srgbClr val="0000FF"/>
              </a:buClr>
              <a:buFont typeface="Wingdings" pitchFamily="2" charset="2"/>
              <a:buChar char="Ø"/>
            </a:pPr>
            <a:r>
              <a:rPr lang="zh-CN" altLang="en-US" sz="2800" b="1" dirty="0" smtClean="0">
                <a:latin typeface="华文楷体" pitchFamily="2" charset="-122"/>
                <a:ea typeface="华文楷体" pitchFamily="2" charset="-122"/>
              </a:rPr>
              <a:t>并行计算机的处理单元可以是多个核，多个</a:t>
            </a:r>
            <a:r>
              <a:rPr lang="en-US" altLang="zh-CN"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，或者是多个计算机系统。并行处理单元之间相互通信与协作，能快速、高效地求解大型复杂问题。</a:t>
            </a:r>
            <a:endParaRPr lang="en-US" altLang="zh-CN" sz="2800" b="1" dirty="0" smtClean="0">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zh-CN" altLang="en-US" sz="2800" b="1" dirty="0" smtClean="0">
                <a:solidFill>
                  <a:srgbClr val="0000FF"/>
                </a:solidFill>
                <a:latin typeface="华文楷体" pitchFamily="2" charset="-122"/>
                <a:ea typeface="华文楷体" pitchFamily="2" charset="-122"/>
              </a:rPr>
              <a:t>高性能计算机</a:t>
            </a:r>
            <a:r>
              <a:rPr lang="zh-CN" altLang="en-US" sz="2800" b="1" dirty="0" smtClean="0">
                <a:latin typeface="华文楷体" pitchFamily="2" charset="-122"/>
                <a:ea typeface="华文楷体" pitchFamily="2" charset="-122"/>
              </a:rPr>
              <a:t>实际上并不是指一种固定结构的计算机，它是对能高速求解问题的处理器或者计算机系统的统称。高性能计算方法的基本原理就是将问题分为若干部分，而相连的每台计算机均可同时参与问题的解决，从而显著缩短了解决整个问题所需的计算时间，其理念和并行计算是相同的。</a:t>
            </a:r>
            <a:endParaRPr lang="en-US" altLang="zh-CN" sz="2800" b="1" dirty="0" smtClean="0">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zh-CN" altLang="en-US" sz="2800" b="1" dirty="0" smtClean="0">
                <a:latin typeface="华文楷体" pitchFamily="2" charset="-122"/>
                <a:ea typeface="华文楷体" pitchFamily="2" charset="-122"/>
              </a:rPr>
              <a:t>高性能计算是计算机科学的一个分支，它致力于开发超级计算机，研究并行算法和开发相关软件。</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79512" y="642918"/>
            <a:ext cx="8784976" cy="1631216"/>
          </a:xfrm>
          <a:prstGeom prst="rect">
            <a:avLst/>
          </a:prstGeom>
          <a:noFill/>
        </p:spPr>
        <p:txBody>
          <a:bodyPr wrap="square" rtlCol="0">
            <a:spAutoFit/>
          </a:bodyPr>
          <a:lstStyle/>
          <a:p>
            <a:pPr eaLnBrk="1" hangingPunct="1"/>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、多核微处理器</a:t>
            </a:r>
            <a:endParaRPr lang="en-US" altLang="zh-CN" sz="2800" b="1" dirty="0" smtClean="0">
              <a:solidFill>
                <a:srgbClr val="0000FF"/>
              </a:solidFill>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定义：</a:t>
            </a:r>
            <a:r>
              <a:rPr lang="zh-CN" altLang="en-US" sz="2400" b="1" dirty="0">
                <a:solidFill>
                  <a:srgbClr val="7030A0"/>
                </a:solidFill>
                <a:latin typeface="华文楷体" pitchFamily="2" charset="-122"/>
                <a:ea typeface="华文楷体" pitchFamily="2" charset="-122"/>
              </a:rPr>
              <a:t>在</a:t>
            </a:r>
            <a:r>
              <a:rPr lang="zh-CN" altLang="en-US" sz="2400" b="1" dirty="0" smtClean="0">
                <a:solidFill>
                  <a:srgbClr val="7030A0"/>
                </a:solidFill>
                <a:latin typeface="华文楷体" pitchFamily="2" charset="-122"/>
                <a:ea typeface="华文楷体" pitchFamily="2" charset="-122"/>
              </a:rPr>
              <a:t>一个处理器</a:t>
            </a:r>
            <a:r>
              <a:rPr lang="zh-CN" altLang="en-US" sz="2400" b="1" dirty="0">
                <a:solidFill>
                  <a:srgbClr val="7030A0"/>
                </a:solidFill>
                <a:latin typeface="华文楷体" pitchFamily="2" charset="-122"/>
                <a:ea typeface="华文楷体" pitchFamily="2" charset="-122"/>
              </a:rPr>
              <a:t>中</a:t>
            </a:r>
            <a:r>
              <a:rPr lang="zh-CN" altLang="en-US" sz="2400" b="1" dirty="0" smtClean="0">
                <a:solidFill>
                  <a:srgbClr val="7030A0"/>
                </a:solidFill>
                <a:latin typeface="华文楷体" pitchFamily="2" charset="-122"/>
                <a:ea typeface="华文楷体" pitchFamily="2" charset="-122"/>
              </a:rPr>
              <a:t>集成</a:t>
            </a:r>
            <a:r>
              <a:rPr lang="zh-CN" altLang="en-US" sz="2400" b="1" dirty="0">
                <a:solidFill>
                  <a:srgbClr val="7030A0"/>
                </a:solidFill>
                <a:latin typeface="华文楷体" pitchFamily="2" charset="-122"/>
                <a:ea typeface="华文楷体" pitchFamily="2" charset="-122"/>
              </a:rPr>
              <a:t>两个或多个完整的计算引擎</a:t>
            </a:r>
            <a:r>
              <a:rPr lang="en-US" sz="2400" b="1" dirty="0">
                <a:solidFill>
                  <a:srgbClr val="7030A0"/>
                </a:solidFill>
                <a:latin typeface="华文楷体" pitchFamily="2" charset="-122"/>
                <a:ea typeface="华文楷体" pitchFamily="2" charset="-122"/>
              </a:rPr>
              <a:t>(</a:t>
            </a:r>
            <a:r>
              <a:rPr lang="zh-CN" altLang="en-US" sz="2400" b="1" dirty="0">
                <a:solidFill>
                  <a:srgbClr val="7030A0"/>
                </a:solidFill>
                <a:latin typeface="华文楷体" pitchFamily="2" charset="-122"/>
                <a:ea typeface="华文楷体" pitchFamily="2" charset="-122"/>
              </a:rPr>
              <a:t>内核</a:t>
            </a:r>
            <a:r>
              <a:rPr lang="en-US" sz="2400" b="1" dirty="0">
                <a:solidFill>
                  <a:srgbClr val="7030A0"/>
                </a:solidFill>
                <a:latin typeface="华文楷体" pitchFamily="2" charset="-122"/>
                <a:ea typeface="华文楷体" pitchFamily="2" charset="-122"/>
              </a:rPr>
              <a:t>)</a:t>
            </a:r>
            <a:r>
              <a:rPr lang="zh-CN" altLang="en-US" sz="2400" b="1" dirty="0">
                <a:solidFill>
                  <a:srgbClr val="7030A0"/>
                </a:solidFill>
                <a:latin typeface="华文楷体" pitchFamily="2" charset="-122"/>
                <a:ea typeface="华文楷体" pitchFamily="2" charset="-122"/>
              </a:rPr>
              <a:t>，将多个完全功能的核心集成在同一个芯片内，整个芯片作为一个统一的结构对外提供</a:t>
            </a:r>
            <a:r>
              <a:rPr lang="zh-CN" altLang="en-US" sz="2400" b="1" dirty="0" smtClean="0">
                <a:solidFill>
                  <a:srgbClr val="7030A0"/>
                </a:solidFill>
                <a:latin typeface="华文楷体" pitchFamily="2" charset="-122"/>
                <a:ea typeface="华文楷体" pitchFamily="2" charset="-122"/>
              </a:rPr>
              <a:t>服务。</a:t>
            </a:r>
            <a:endParaRPr lang="en-US" altLang="zh-CN" sz="2400" b="1" dirty="0" smtClean="0">
              <a:solidFill>
                <a:srgbClr val="7030A0"/>
              </a:solidFill>
              <a:latin typeface="华文楷体" pitchFamily="2" charset="-122"/>
              <a:ea typeface="华文楷体" pitchFamily="2" charset="-122"/>
            </a:endParaRPr>
          </a:p>
        </p:txBody>
      </p:sp>
      <p:grpSp>
        <p:nvGrpSpPr>
          <p:cNvPr id="64514" name="Group 2"/>
          <p:cNvGrpSpPr>
            <a:grpSpLocks/>
          </p:cNvGrpSpPr>
          <p:nvPr/>
        </p:nvGrpSpPr>
        <p:grpSpPr bwMode="auto">
          <a:xfrm>
            <a:off x="5724128" y="2132856"/>
            <a:ext cx="2991276" cy="2592288"/>
            <a:chOff x="3615" y="2550"/>
            <a:chExt cx="3210" cy="3210"/>
          </a:xfrm>
        </p:grpSpPr>
        <p:sp>
          <p:nvSpPr>
            <p:cNvPr id="64515" name="Rectangle 3"/>
            <p:cNvSpPr>
              <a:spLocks noChangeArrowheads="1"/>
            </p:cNvSpPr>
            <p:nvPr/>
          </p:nvSpPr>
          <p:spPr bwMode="auto">
            <a:xfrm>
              <a:off x="3615" y="2550"/>
              <a:ext cx="3210" cy="2955"/>
            </a:xfrm>
            <a:prstGeom prst="rect">
              <a:avLst/>
            </a:prstGeom>
            <a:solidFill>
              <a:srgbClr val="EEECE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7030A0"/>
                  </a:solidFill>
                  <a:effectLst/>
                  <a:latin typeface="方正姚体" pitchFamily="2" charset="-122"/>
                  <a:ea typeface="方正姚体" pitchFamily="2" charset="-122"/>
                </a:rPr>
                <a:t>CPU</a:t>
              </a:r>
            </a:p>
            <a:p>
              <a:pPr marL="0" marR="0" lvl="0" indent="0" algn="just" defTabSz="914400" rtl="0" eaLnBrk="0" fontAlgn="base" latinLnBrk="0" hangingPunct="0">
                <a:lnSpc>
                  <a:spcPct val="100000"/>
                </a:lnSpc>
                <a:spcBef>
                  <a:spcPct val="0"/>
                </a:spcBef>
                <a:spcAft>
                  <a:spcPct val="0"/>
                </a:spcAft>
                <a:buClrTx/>
                <a:buSzTx/>
                <a:buFontTx/>
                <a:buNone/>
                <a:tabLst/>
              </a:pPr>
              <a:endParaRPr kumimoji="1" lang="en-US" altLang="zh-CN" sz="1400" b="1" i="0" u="none" strike="noStrike" cap="none" normalizeH="0" baseline="0" smtClean="0">
                <a:ln>
                  <a:noFill/>
                </a:ln>
                <a:solidFill>
                  <a:srgbClr val="7030A0"/>
                </a:solidFill>
                <a:effectLst/>
                <a:latin typeface="方正姚体" pitchFamily="2" charset="-122"/>
                <a:ea typeface="方正姚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1" lang="en-US" altLang="zh-CN" sz="1400" b="1" i="0" u="none" strike="noStrike" cap="none" normalizeH="0" baseline="0" smtClean="0">
                <a:ln>
                  <a:noFill/>
                </a:ln>
                <a:solidFill>
                  <a:srgbClr val="7030A0"/>
                </a:solidFill>
                <a:effectLst/>
                <a:latin typeface="方正姚体" pitchFamily="2" charset="-122"/>
                <a:ea typeface="方正姚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1400" b="1" i="0" u="none" strike="noStrike" cap="none" normalizeH="0" baseline="0" smtClean="0">
                <a:ln>
                  <a:noFill/>
                </a:ln>
                <a:solidFill>
                  <a:srgbClr val="7030A0"/>
                </a:solidFill>
                <a:effectLst/>
                <a:latin typeface="方正姚体" pitchFamily="2" charset="-122"/>
                <a:ea typeface="方正姚体" pitchFamily="2" charset="-122"/>
              </a:endParaRPr>
            </a:p>
          </p:txBody>
        </p:sp>
        <p:grpSp>
          <p:nvGrpSpPr>
            <p:cNvPr id="64516" name="Group 4"/>
            <p:cNvGrpSpPr>
              <a:grpSpLocks/>
            </p:cNvGrpSpPr>
            <p:nvPr/>
          </p:nvGrpSpPr>
          <p:grpSpPr bwMode="auto">
            <a:xfrm>
              <a:off x="3765" y="2955"/>
              <a:ext cx="1365" cy="825"/>
              <a:chOff x="3765" y="3090"/>
              <a:chExt cx="1365" cy="870"/>
            </a:xfrm>
          </p:grpSpPr>
          <p:sp>
            <p:nvSpPr>
              <p:cNvPr id="64517" name="AutoShape 5"/>
              <p:cNvSpPr>
                <a:spLocks noChangeArrowheads="1"/>
              </p:cNvSpPr>
              <p:nvPr/>
            </p:nvSpPr>
            <p:spPr bwMode="auto">
              <a:xfrm>
                <a:off x="3795" y="3090"/>
                <a:ext cx="1335" cy="8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1400" b="1" i="0" u="none" strike="noStrike" cap="none" normalizeH="0" baseline="0" dirty="0" smtClean="0">
                    <a:ln>
                      <a:noFill/>
                    </a:ln>
                    <a:solidFill>
                      <a:srgbClr val="7030A0"/>
                    </a:solidFill>
                    <a:effectLst/>
                    <a:latin typeface="方正姚体" pitchFamily="2" charset="-122"/>
                    <a:ea typeface="方正姚体" pitchFamily="2" charset="-122"/>
                  </a:rPr>
                  <a:t>核心</a:t>
                </a:r>
                <a:r>
                  <a:rPr kumimoji="1" lang="en-US" altLang="zh-CN" sz="1400" b="1" i="0" u="none" strike="noStrike" cap="none" normalizeH="0" baseline="0" dirty="0" smtClean="0">
                    <a:ln>
                      <a:noFill/>
                    </a:ln>
                    <a:solidFill>
                      <a:srgbClr val="7030A0"/>
                    </a:solidFill>
                    <a:effectLst/>
                    <a:latin typeface="方正姚体" pitchFamily="2" charset="-122"/>
                    <a:ea typeface="方正姚体" pitchFamily="2" charset="-122"/>
                  </a:rPr>
                  <a:t>1</a:t>
                </a:r>
              </a:p>
              <a:p>
                <a:pPr marL="0" marR="0" lvl="0" indent="0" algn="just" defTabSz="914400" rtl="0" eaLnBrk="0" fontAlgn="base" latinLnBrk="0" hangingPunct="0">
                  <a:lnSpc>
                    <a:spcPct val="100000"/>
                  </a:lnSpc>
                  <a:spcBef>
                    <a:spcPts val="600"/>
                  </a:spcBef>
                  <a:spcAft>
                    <a:spcPct val="0"/>
                  </a:spcAft>
                  <a:buClrTx/>
                  <a:buSzTx/>
                  <a:buFontTx/>
                  <a:buNone/>
                  <a:tabLst/>
                </a:pPr>
                <a:r>
                  <a:rPr kumimoji="1" lang="en-US" altLang="zh-CN" sz="1400" b="1" i="0" u="none" strike="noStrike" cap="none" normalizeH="0" baseline="0" dirty="0" smtClean="0">
                    <a:ln>
                      <a:noFill/>
                    </a:ln>
                    <a:solidFill>
                      <a:srgbClr val="7030A0"/>
                    </a:solidFill>
                    <a:effectLst/>
                    <a:latin typeface="方正姚体" pitchFamily="2" charset="-122"/>
                    <a:ea typeface="方正姚体" pitchFamily="2" charset="-122"/>
                  </a:rPr>
                  <a:t>L2      Cache1</a:t>
                </a:r>
                <a:endParaRPr kumimoji="1" lang="zh-CN" altLang="zh-CN" sz="1400" b="1" i="0" u="none" strike="noStrike" cap="none" normalizeH="0" baseline="0" dirty="0" smtClean="0">
                  <a:ln>
                    <a:noFill/>
                  </a:ln>
                  <a:solidFill>
                    <a:srgbClr val="7030A0"/>
                  </a:solidFill>
                  <a:effectLst/>
                  <a:latin typeface="方正姚体" pitchFamily="2" charset="-122"/>
                  <a:ea typeface="方正姚体" pitchFamily="2" charset="-122"/>
                </a:endParaRPr>
              </a:p>
            </p:txBody>
          </p:sp>
          <p:cxnSp>
            <p:nvCxnSpPr>
              <p:cNvPr id="64518" name="AutoShape 6"/>
              <p:cNvCxnSpPr>
                <a:cxnSpLocks noChangeShapeType="1"/>
              </p:cNvCxnSpPr>
              <p:nvPr/>
            </p:nvCxnSpPr>
            <p:spPr bwMode="auto">
              <a:xfrm>
                <a:off x="3765" y="3585"/>
                <a:ext cx="1365" cy="0"/>
              </a:xfrm>
              <a:prstGeom prst="straightConnector1">
                <a:avLst/>
              </a:prstGeom>
              <a:noFill/>
              <a:ln w="9525">
                <a:solidFill>
                  <a:srgbClr val="000000"/>
                </a:solidFill>
                <a:round/>
                <a:headEnd/>
                <a:tailEnd/>
              </a:ln>
            </p:spPr>
          </p:cxnSp>
        </p:grpSp>
        <p:grpSp>
          <p:nvGrpSpPr>
            <p:cNvPr id="64519" name="Group 7"/>
            <p:cNvGrpSpPr>
              <a:grpSpLocks/>
            </p:cNvGrpSpPr>
            <p:nvPr/>
          </p:nvGrpSpPr>
          <p:grpSpPr bwMode="auto">
            <a:xfrm>
              <a:off x="5250" y="2940"/>
              <a:ext cx="1365" cy="825"/>
              <a:chOff x="3765" y="3090"/>
              <a:chExt cx="1365" cy="870"/>
            </a:xfrm>
          </p:grpSpPr>
          <p:sp>
            <p:nvSpPr>
              <p:cNvPr id="64520" name="AutoShape 8"/>
              <p:cNvSpPr>
                <a:spLocks noChangeArrowheads="1"/>
              </p:cNvSpPr>
              <p:nvPr/>
            </p:nvSpPr>
            <p:spPr bwMode="auto">
              <a:xfrm>
                <a:off x="3795" y="3090"/>
                <a:ext cx="1335" cy="8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Tx/>
                  <a:buNone/>
                  <a:tabLst/>
                </a:pPr>
                <a:r>
                  <a:rPr kumimoji="1" lang="zh-CN" altLang="en-US" sz="1400" b="1" i="0" u="none" strike="noStrike" cap="none" normalizeH="0" baseline="0" dirty="0" smtClean="0">
                    <a:ln>
                      <a:noFill/>
                    </a:ln>
                    <a:solidFill>
                      <a:srgbClr val="7030A0"/>
                    </a:solidFill>
                    <a:effectLst/>
                    <a:latin typeface="方正姚体" pitchFamily="2" charset="-122"/>
                    <a:ea typeface="方正姚体" pitchFamily="2" charset="-122"/>
                  </a:rPr>
                  <a:t>核心</a:t>
                </a:r>
                <a:r>
                  <a:rPr kumimoji="1" lang="en-US" altLang="zh-CN" sz="1400" b="1" i="0" u="none" strike="noStrike" cap="none" normalizeH="0" baseline="0" dirty="0" smtClean="0">
                    <a:ln>
                      <a:noFill/>
                    </a:ln>
                    <a:solidFill>
                      <a:srgbClr val="7030A0"/>
                    </a:solidFill>
                    <a:effectLst/>
                    <a:latin typeface="方正姚体" pitchFamily="2" charset="-122"/>
                    <a:ea typeface="方正姚体" pitchFamily="2" charset="-122"/>
                  </a:rPr>
                  <a:t>2</a:t>
                </a:r>
              </a:p>
              <a:p>
                <a:pPr marL="0" marR="0" lvl="0" indent="0" algn="just" defTabSz="914400" rtl="0" eaLnBrk="0" fontAlgn="base" latinLnBrk="0" hangingPunct="0">
                  <a:lnSpc>
                    <a:spcPct val="100000"/>
                  </a:lnSpc>
                  <a:spcBef>
                    <a:spcPts val="600"/>
                  </a:spcBef>
                  <a:spcAft>
                    <a:spcPct val="0"/>
                  </a:spcAft>
                  <a:buClrTx/>
                  <a:buSzTx/>
                  <a:buFontTx/>
                  <a:buNone/>
                  <a:tabLst/>
                </a:pPr>
                <a:r>
                  <a:rPr kumimoji="1" lang="en-US" altLang="zh-CN" sz="1400" b="1" i="0" u="none" strike="noStrike" cap="none" normalizeH="0" baseline="0" dirty="0" smtClean="0">
                    <a:ln>
                      <a:noFill/>
                    </a:ln>
                    <a:solidFill>
                      <a:srgbClr val="7030A0"/>
                    </a:solidFill>
                    <a:effectLst/>
                    <a:latin typeface="方正姚体" pitchFamily="2" charset="-122"/>
                    <a:ea typeface="方正姚体" pitchFamily="2" charset="-122"/>
                  </a:rPr>
                  <a:t>L2     Cache2 </a:t>
                </a:r>
                <a:endParaRPr kumimoji="1" lang="zh-CN" altLang="zh-CN" sz="1400" b="1" i="0" u="none" strike="noStrike" cap="none" normalizeH="0" baseline="0" dirty="0" smtClean="0">
                  <a:ln>
                    <a:noFill/>
                  </a:ln>
                  <a:solidFill>
                    <a:srgbClr val="7030A0"/>
                  </a:solidFill>
                  <a:effectLst/>
                  <a:latin typeface="方正姚体" pitchFamily="2" charset="-122"/>
                  <a:ea typeface="方正姚体" pitchFamily="2" charset="-122"/>
                </a:endParaRPr>
              </a:p>
            </p:txBody>
          </p:sp>
          <p:cxnSp>
            <p:nvCxnSpPr>
              <p:cNvPr id="64521" name="AutoShape 9"/>
              <p:cNvCxnSpPr>
                <a:cxnSpLocks noChangeShapeType="1"/>
              </p:cNvCxnSpPr>
              <p:nvPr/>
            </p:nvCxnSpPr>
            <p:spPr bwMode="auto">
              <a:xfrm>
                <a:off x="3765" y="3585"/>
                <a:ext cx="1365" cy="0"/>
              </a:xfrm>
              <a:prstGeom prst="straightConnector1">
                <a:avLst/>
              </a:prstGeom>
              <a:noFill/>
              <a:ln w="9525">
                <a:solidFill>
                  <a:srgbClr val="000000"/>
                </a:solidFill>
                <a:round/>
                <a:headEnd/>
                <a:tailEnd/>
              </a:ln>
            </p:spPr>
          </p:cxnSp>
        </p:grpSp>
        <p:sp>
          <p:nvSpPr>
            <p:cNvPr id="64522" name="AutoShape 10"/>
            <p:cNvSpPr>
              <a:spLocks noChangeArrowheads="1"/>
            </p:cNvSpPr>
            <p:nvPr/>
          </p:nvSpPr>
          <p:spPr bwMode="auto">
            <a:xfrm>
              <a:off x="3795" y="3780"/>
              <a:ext cx="2820" cy="404"/>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7030A0"/>
                  </a:solidFill>
                  <a:effectLst/>
                  <a:latin typeface="方正姚体" pitchFamily="2" charset="-122"/>
                  <a:ea typeface="方正姚体" pitchFamily="2" charset="-122"/>
                </a:rPr>
                <a:t>系统请求队列</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sz="1400" b="1" i="0" u="none" strike="noStrike" cap="none" normalizeH="0" baseline="0" dirty="0" smtClean="0">
                <a:ln>
                  <a:noFill/>
                </a:ln>
                <a:solidFill>
                  <a:srgbClr val="7030A0"/>
                </a:solidFill>
                <a:effectLst/>
                <a:latin typeface="方正姚体" pitchFamily="2" charset="-122"/>
                <a:ea typeface="方正姚体" pitchFamily="2" charset="-122"/>
              </a:endParaRPr>
            </a:p>
          </p:txBody>
        </p:sp>
        <p:sp>
          <p:nvSpPr>
            <p:cNvPr id="64523" name="AutoShape 11"/>
            <p:cNvSpPr>
              <a:spLocks noChangeArrowheads="1"/>
            </p:cNvSpPr>
            <p:nvPr/>
          </p:nvSpPr>
          <p:spPr bwMode="auto">
            <a:xfrm>
              <a:off x="3795" y="4184"/>
              <a:ext cx="2820" cy="39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7030A0"/>
                  </a:solidFill>
                  <a:effectLst/>
                  <a:latin typeface="方正姚体" pitchFamily="2" charset="-122"/>
                  <a:ea typeface="方正姚体" pitchFamily="2" charset="-122"/>
                </a:rPr>
                <a:t>请求响应开关</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sz="1400" b="1" i="0" u="none" strike="noStrike" cap="none" normalizeH="0" baseline="0" smtClean="0">
                <a:ln>
                  <a:noFill/>
                </a:ln>
                <a:solidFill>
                  <a:srgbClr val="7030A0"/>
                </a:solidFill>
                <a:effectLst/>
                <a:latin typeface="方正姚体" pitchFamily="2" charset="-122"/>
                <a:ea typeface="方正姚体" pitchFamily="2" charset="-122"/>
              </a:endParaRPr>
            </a:p>
          </p:txBody>
        </p:sp>
        <p:sp>
          <p:nvSpPr>
            <p:cNvPr id="64524" name="AutoShape 12"/>
            <p:cNvSpPr>
              <a:spLocks noChangeArrowheads="1"/>
            </p:cNvSpPr>
            <p:nvPr/>
          </p:nvSpPr>
          <p:spPr bwMode="auto">
            <a:xfrm>
              <a:off x="4335" y="4575"/>
              <a:ext cx="270" cy="375"/>
            </a:xfrm>
            <a:prstGeom prst="upDownArrow">
              <a:avLst>
                <a:gd name="adj1" fmla="val 50000"/>
                <a:gd name="adj2" fmla="val 2777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1400" b="1">
                <a:solidFill>
                  <a:srgbClr val="7030A0"/>
                </a:solidFill>
                <a:latin typeface="方正姚体" pitchFamily="2" charset="-122"/>
                <a:ea typeface="方正姚体" pitchFamily="2" charset="-122"/>
              </a:endParaRPr>
            </a:p>
          </p:txBody>
        </p:sp>
        <p:sp>
          <p:nvSpPr>
            <p:cNvPr id="64525" name="AutoShape 13"/>
            <p:cNvSpPr>
              <a:spLocks noChangeArrowheads="1"/>
            </p:cNvSpPr>
            <p:nvPr/>
          </p:nvSpPr>
          <p:spPr bwMode="auto">
            <a:xfrm>
              <a:off x="5760" y="4575"/>
              <a:ext cx="270" cy="375"/>
            </a:xfrm>
            <a:prstGeom prst="upDownArrow">
              <a:avLst>
                <a:gd name="adj1" fmla="val 50000"/>
                <a:gd name="adj2" fmla="val 2777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1400" b="1">
                <a:solidFill>
                  <a:srgbClr val="7030A0"/>
                </a:solidFill>
                <a:latin typeface="方正姚体" pitchFamily="2" charset="-122"/>
                <a:ea typeface="方正姚体" pitchFamily="2" charset="-122"/>
              </a:endParaRPr>
            </a:p>
          </p:txBody>
        </p:sp>
        <p:sp>
          <p:nvSpPr>
            <p:cNvPr id="64526" name="AutoShape 14"/>
            <p:cNvSpPr>
              <a:spLocks noChangeArrowheads="1"/>
            </p:cNvSpPr>
            <p:nvPr/>
          </p:nvSpPr>
          <p:spPr bwMode="auto">
            <a:xfrm>
              <a:off x="3945" y="4950"/>
              <a:ext cx="1065" cy="43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7030A0"/>
                  </a:solidFill>
                  <a:effectLst/>
                  <a:latin typeface="方正姚体" pitchFamily="2" charset="-122"/>
                  <a:ea typeface="方正姚体" pitchFamily="2" charset="-122"/>
                </a:rPr>
                <a:t>内存控制</a:t>
              </a:r>
              <a:endParaRPr kumimoji="1" lang="zh-CN" sz="1400" b="1" i="0" u="none" strike="noStrike" cap="none" normalizeH="0" baseline="0" smtClean="0">
                <a:ln>
                  <a:noFill/>
                </a:ln>
                <a:solidFill>
                  <a:srgbClr val="7030A0"/>
                </a:solidFill>
                <a:effectLst/>
                <a:latin typeface="方正姚体" pitchFamily="2" charset="-122"/>
                <a:ea typeface="方正姚体" pitchFamily="2" charset="-122"/>
              </a:endParaRPr>
            </a:p>
          </p:txBody>
        </p:sp>
        <p:sp>
          <p:nvSpPr>
            <p:cNvPr id="64527" name="AutoShape 15"/>
            <p:cNvSpPr>
              <a:spLocks noChangeArrowheads="1"/>
            </p:cNvSpPr>
            <p:nvPr/>
          </p:nvSpPr>
          <p:spPr bwMode="auto">
            <a:xfrm>
              <a:off x="5415" y="4950"/>
              <a:ext cx="1065" cy="43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7030A0"/>
                  </a:solidFill>
                  <a:effectLst/>
                  <a:latin typeface="方正姚体" pitchFamily="2" charset="-122"/>
                  <a:ea typeface="方正姚体" pitchFamily="2" charset="-122"/>
                </a:rPr>
                <a:t>传输控制</a:t>
              </a:r>
              <a:endParaRPr kumimoji="1" lang="zh-CN" sz="1400" b="1" i="0" u="none" strike="noStrike" cap="none" normalizeH="0" baseline="0" smtClean="0">
                <a:ln>
                  <a:noFill/>
                </a:ln>
                <a:solidFill>
                  <a:srgbClr val="7030A0"/>
                </a:solidFill>
                <a:effectLst/>
                <a:latin typeface="方正姚体" pitchFamily="2" charset="-122"/>
                <a:ea typeface="方正姚体" pitchFamily="2" charset="-122"/>
              </a:endParaRPr>
            </a:p>
          </p:txBody>
        </p:sp>
        <p:sp>
          <p:nvSpPr>
            <p:cNvPr id="64528" name="AutoShape 16"/>
            <p:cNvSpPr>
              <a:spLocks noChangeArrowheads="1"/>
            </p:cNvSpPr>
            <p:nvPr/>
          </p:nvSpPr>
          <p:spPr bwMode="auto">
            <a:xfrm>
              <a:off x="4065" y="5385"/>
              <a:ext cx="270" cy="375"/>
            </a:xfrm>
            <a:prstGeom prst="upDownArrow">
              <a:avLst>
                <a:gd name="adj1" fmla="val 50000"/>
                <a:gd name="adj2" fmla="val 2777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1400" b="1">
                <a:solidFill>
                  <a:srgbClr val="7030A0"/>
                </a:solidFill>
                <a:latin typeface="方正姚体" pitchFamily="2" charset="-122"/>
                <a:ea typeface="方正姚体" pitchFamily="2" charset="-122"/>
              </a:endParaRPr>
            </a:p>
          </p:txBody>
        </p:sp>
        <p:sp>
          <p:nvSpPr>
            <p:cNvPr id="64529" name="AutoShape 17"/>
            <p:cNvSpPr>
              <a:spLocks noChangeArrowheads="1"/>
            </p:cNvSpPr>
            <p:nvPr/>
          </p:nvSpPr>
          <p:spPr bwMode="auto">
            <a:xfrm>
              <a:off x="4530" y="5385"/>
              <a:ext cx="270" cy="375"/>
            </a:xfrm>
            <a:prstGeom prst="upDownArrow">
              <a:avLst>
                <a:gd name="adj1" fmla="val 50000"/>
                <a:gd name="adj2" fmla="val 2777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1400" b="1">
                <a:solidFill>
                  <a:srgbClr val="7030A0"/>
                </a:solidFill>
                <a:latin typeface="方正姚体" pitchFamily="2" charset="-122"/>
                <a:ea typeface="方正姚体" pitchFamily="2" charset="-122"/>
              </a:endParaRPr>
            </a:p>
          </p:txBody>
        </p:sp>
        <p:sp>
          <p:nvSpPr>
            <p:cNvPr id="64530" name="AutoShape 18"/>
            <p:cNvSpPr>
              <a:spLocks noChangeArrowheads="1"/>
            </p:cNvSpPr>
            <p:nvPr/>
          </p:nvSpPr>
          <p:spPr bwMode="auto">
            <a:xfrm>
              <a:off x="5760" y="5385"/>
              <a:ext cx="270" cy="375"/>
            </a:xfrm>
            <a:prstGeom prst="upDownArrow">
              <a:avLst>
                <a:gd name="adj1" fmla="val 50000"/>
                <a:gd name="adj2" fmla="val 2777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sz="1400" b="1">
                <a:solidFill>
                  <a:srgbClr val="7030A0"/>
                </a:solidFill>
                <a:latin typeface="方正姚体" pitchFamily="2" charset="-122"/>
                <a:ea typeface="方正姚体" pitchFamily="2" charset="-122"/>
              </a:endParaRPr>
            </a:p>
          </p:txBody>
        </p:sp>
      </p:grpSp>
      <p:sp>
        <p:nvSpPr>
          <p:cNvPr id="26" name="TextBox 25"/>
          <p:cNvSpPr txBox="1"/>
          <p:nvPr/>
        </p:nvSpPr>
        <p:spPr>
          <a:xfrm>
            <a:off x="6429388" y="4786322"/>
            <a:ext cx="2103052" cy="646331"/>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双核心处理器</a:t>
            </a:r>
            <a:r>
              <a:rPr lang="zh-CN" altLang="en-US" sz="1800" b="1" dirty="0" smtClean="0">
                <a:solidFill>
                  <a:srgbClr val="7030A0"/>
                </a:solidFill>
                <a:latin typeface="方正姚体" pitchFamily="2" charset="-122"/>
                <a:ea typeface="方正姚体" pitchFamily="2" charset="-122"/>
              </a:rPr>
              <a:t>的</a:t>
            </a:r>
            <a:endParaRPr lang="en-US" altLang="zh-CN" sz="1800" b="1" dirty="0" smtClean="0">
              <a:solidFill>
                <a:srgbClr val="7030A0"/>
              </a:solidFill>
              <a:latin typeface="方正姚体" pitchFamily="2" charset="-122"/>
              <a:ea typeface="方正姚体" pitchFamily="2" charset="-122"/>
            </a:endParaRPr>
          </a:p>
          <a:p>
            <a:r>
              <a:rPr lang="zh-CN" altLang="en-US" sz="1800" b="1" dirty="0" smtClean="0">
                <a:solidFill>
                  <a:srgbClr val="7030A0"/>
                </a:solidFill>
                <a:latin typeface="方正姚体" pitchFamily="2" charset="-122"/>
                <a:ea typeface="方正姚体" pitchFamily="2" charset="-122"/>
              </a:rPr>
              <a:t>结构</a:t>
            </a:r>
            <a:r>
              <a:rPr lang="zh-CN" altLang="en-US" sz="1800" b="1" dirty="0">
                <a:solidFill>
                  <a:srgbClr val="7030A0"/>
                </a:solidFill>
                <a:latin typeface="方正姚体" pitchFamily="2" charset="-122"/>
                <a:ea typeface="方正姚体" pitchFamily="2" charset="-122"/>
              </a:rPr>
              <a:t>示意图</a:t>
            </a:r>
          </a:p>
        </p:txBody>
      </p:sp>
      <p:sp>
        <p:nvSpPr>
          <p:cNvPr id="27" name="TextBox 26"/>
          <p:cNvSpPr txBox="1"/>
          <p:nvPr/>
        </p:nvSpPr>
        <p:spPr>
          <a:xfrm>
            <a:off x="395536" y="2276872"/>
            <a:ext cx="5367540" cy="4555093"/>
          </a:xfrm>
          <a:prstGeom prst="rect">
            <a:avLst/>
          </a:prstGeom>
          <a:noFill/>
        </p:spPr>
        <p:txBody>
          <a:bodyPr wrap="square" rtlCol="0">
            <a:spAutoFit/>
          </a:bodyPr>
          <a:lstStyle/>
          <a:p>
            <a:pPr eaLnBrk="1" hangingPunct="1">
              <a:spcBef>
                <a:spcPts val="600"/>
              </a:spcBef>
            </a:pPr>
            <a:r>
              <a:rPr lang="zh-CN" altLang="en-US" sz="2800" b="1" dirty="0" smtClean="0">
                <a:latin typeface="华文楷体" pitchFamily="2" charset="-122"/>
                <a:ea typeface="华文楷体" pitchFamily="2" charset="-122"/>
              </a:rPr>
              <a:t>多核处理器是从“双核”开始的，有两种主要思路：</a:t>
            </a:r>
            <a:endParaRPr lang="en-US" altLang="zh-CN" sz="2800" b="1" dirty="0" smtClean="0">
              <a:latin typeface="华文楷体" pitchFamily="2" charset="-122"/>
              <a:ea typeface="华文楷体" pitchFamily="2" charset="-122"/>
            </a:endParaRPr>
          </a:p>
          <a:p>
            <a:pPr eaLnBrk="1" hangingPunct="1">
              <a:spcBef>
                <a:spcPts val="600"/>
              </a:spcBef>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直接方式</a:t>
            </a:r>
            <a:r>
              <a:rPr lang="zh-CN" altLang="en-US" sz="2800" b="1" dirty="0" smtClean="0">
                <a:latin typeface="华文楷体" pitchFamily="2" charset="-122"/>
                <a:ea typeface="华文楷体" pitchFamily="2" charset="-122"/>
              </a:rPr>
              <a:t>，即：将所有组件都直接连接到</a:t>
            </a:r>
            <a:r>
              <a:rPr lang="en-US" sz="2800" b="1" dirty="0" smtClean="0">
                <a:latin typeface="华文楷体" pitchFamily="2" charset="-122"/>
                <a:ea typeface="华文楷体" pitchFamily="2" charset="-122"/>
              </a:rPr>
              <a:t>CPU</a:t>
            </a:r>
            <a:r>
              <a:rPr lang="zh-CN" altLang="en-US" sz="2800" b="1" dirty="0" smtClean="0">
                <a:latin typeface="华文楷体" pitchFamily="2" charset="-122"/>
                <a:ea typeface="华文楷体" pitchFamily="2" charset="-122"/>
              </a:rPr>
              <a:t>，消除系统架构方面的挑战和瓶颈。同时将两个处理器核心直接连接到同一个内核上，核心之间以芯片速度通信，进一步降低了处理器之间的延迟。</a:t>
            </a:r>
            <a:endParaRPr lang="en-US" altLang="zh-CN" sz="2800" b="1" dirty="0" smtClean="0">
              <a:latin typeface="华文楷体" pitchFamily="2" charset="-122"/>
              <a:ea typeface="华文楷体" pitchFamily="2" charset="-122"/>
            </a:endParaRPr>
          </a:p>
          <a:p>
            <a:pPr eaLnBrk="1" hangingPunct="1">
              <a:spcBef>
                <a:spcPts val="600"/>
              </a:spcBef>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总线</a:t>
            </a:r>
            <a:r>
              <a:rPr lang="zh-CN" altLang="en-US" sz="2800" b="1" dirty="0">
                <a:solidFill>
                  <a:schemeClr val="accent1">
                    <a:lumMod val="75000"/>
                  </a:schemeClr>
                </a:solidFill>
                <a:latin typeface="华文楷体" pitchFamily="2" charset="-122"/>
                <a:ea typeface="华文楷体" pitchFamily="2" charset="-122"/>
              </a:rPr>
              <a:t>方式</a:t>
            </a:r>
            <a:r>
              <a:rPr lang="zh-CN" altLang="en-US" sz="2800" b="1" dirty="0">
                <a:latin typeface="华文楷体" pitchFamily="2" charset="-122"/>
                <a:ea typeface="华文楷体" pitchFamily="2" charset="-122"/>
              </a:rPr>
              <a:t>，即：采用多个核心共享前端总线的方式</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79512" y="642918"/>
            <a:ext cx="8784976" cy="5524589"/>
          </a:xfrm>
          <a:prstGeom prst="rect">
            <a:avLst/>
          </a:prstGeom>
          <a:noFill/>
        </p:spPr>
        <p:txBody>
          <a:bodyPr wrap="square" rtlCol="0">
            <a:spAutoFit/>
          </a:bodyPr>
          <a:lstStyle/>
          <a:p>
            <a:pPr eaLnBrk="1" hangingPunct="1">
              <a:spcBef>
                <a:spcPts val="600"/>
              </a:spcBef>
              <a:buClr>
                <a:srgbClr val="0000FF"/>
              </a:buClr>
              <a:buFont typeface="Wingdings" pitchFamily="2" charset="2"/>
              <a:buChar char="Ø"/>
            </a:pPr>
            <a:r>
              <a:rPr lang="zh-CN" altLang="en-US" sz="2600" b="1" dirty="0" smtClean="0">
                <a:latin typeface="华文楷体" pitchFamily="2" charset="-122"/>
                <a:ea typeface="华文楷体" pitchFamily="2" charset="-122"/>
              </a:rPr>
              <a:t>采用“</a:t>
            </a:r>
            <a:r>
              <a:rPr lang="zh-CN" altLang="en-US" sz="2600" b="1" dirty="0" smtClean="0">
                <a:solidFill>
                  <a:schemeClr val="accent1">
                    <a:lumMod val="75000"/>
                  </a:schemeClr>
                </a:solidFill>
                <a:latin typeface="华文楷体" pitchFamily="2" charset="-122"/>
                <a:ea typeface="华文楷体" pitchFamily="2" charset="-122"/>
              </a:rPr>
              <a:t>分治法</a:t>
            </a:r>
            <a:r>
              <a:rPr lang="zh-CN" altLang="en-US" sz="2600" b="1" dirty="0" smtClean="0">
                <a:latin typeface="华文楷体" pitchFamily="2" charset="-122"/>
                <a:ea typeface="华文楷体" pitchFamily="2" charset="-122"/>
              </a:rPr>
              <a:t>”</a:t>
            </a:r>
            <a:r>
              <a:rPr lang="zh-CN" altLang="en-US" sz="2600" b="1" dirty="0">
                <a:latin typeface="华文楷体" pitchFamily="2" charset="-122"/>
                <a:ea typeface="华文楷体" pitchFamily="2" charset="-122"/>
              </a:rPr>
              <a:t>的思想</a:t>
            </a:r>
            <a:r>
              <a:rPr lang="zh-CN" altLang="en-US" sz="2600" b="1" dirty="0" smtClean="0">
                <a:latin typeface="华文楷体" pitchFamily="2" charset="-122"/>
                <a:ea typeface="华文楷体" pitchFamily="2" charset="-122"/>
              </a:rPr>
              <a:t>，划分</a:t>
            </a:r>
            <a:r>
              <a:rPr lang="zh-CN" altLang="en-US" sz="2600" b="1" dirty="0">
                <a:latin typeface="华文楷体" pitchFamily="2" charset="-122"/>
                <a:ea typeface="华文楷体" pitchFamily="2" charset="-122"/>
              </a:rPr>
              <a:t>任务，使线程应用能够充分利用多个执行内核，并可在特定的时间内执行更多任务</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zh-CN" altLang="en-US" sz="2600" b="1" dirty="0" smtClean="0">
                <a:latin typeface="华文楷体" pitchFamily="2" charset="-122"/>
                <a:ea typeface="华文楷体" pitchFamily="2" charset="-122"/>
              </a:rPr>
              <a:t>多</a:t>
            </a:r>
            <a:r>
              <a:rPr lang="zh-CN" altLang="en-US" sz="2600" b="1" dirty="0">
                <a:latin typeface="华文楷体" pitchFamily="2" charset="-122"/>
                <a:ea typeface="华文楷体" pitchFamily="2" charset="-122"/>
              </a:rPr>
              <a:t>核处理器是单枚芯片，能够直接插入单一的处理器插槽中，但操作系统会利用所有相关的资源，将每个执行内核作为分立的逻辑处理器。通过在多个执行内核之间划分任务，多核处理器可在特定的时钟周期内执行更多任务，</a:t>
            </a:r>
            <a:r>
              <a:rPr lang="zh-CN" altLang="en-US" sz="2600" b="1" dirty="0">
                <a:solidFill>
                  <a:schemeClr val="accent1">
                    <a:lumMod val="75000"/>
                  </a:schemeClr>
                </a:solidFill>
                <a:latin typeface="华文楷体" pitchFamily="2" charset="-122"/>
                <a:ea typeface="华文楷体" pitchFamily="2" charset="-122"/>
              </a:rPr>
              <a:t>实现服务器并行处理任务</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zh-CN" altLang="en-US" sz="2600" b="1" dirty="0" smtClean="0">
                <a:latin typeface="华文楷体" pitchFamily="2" charset="-122"/>
                <a:ea typeface="华文楷体" pitchFamily="2" charset="-122"/>
              </a:rPr>
              <a:t>双</a:t>
            </a:r>
            <a:r>
              <a:rPr lang="zh-CN" altLang="en-US" sz="2600" b="1" dirty="0">
                <a:latin typeface="华文楷体" pitchFamily="2" charset="-122"/>
                <a:ea typeface="华文楷体" pitchFamily="2" charset="-122"/>
              </a:rPr>
              <a:t>核心处理器技术的引入是提高处理器性能的有效方法</a:t>
            </a:r>
            <a:r>
              <a:rPr lang="zh-CN" altLang="en-US" sz="2600" b="1" dirty="0" smtClean="0">
                <a:latin typeface="华文楷体" pitchFamily="2" charset="-122"/>
                <a:ea typeface="华文楷体" pitchFamily="2" charset="-122"/>
              </a:rPr>
              <a:t>，</a:t>
            </a:r>
            <a:r>
              <a:rPr lang="zh-CN" altLang="en-US" sz="2600" b="1" dirty="0" smtClean="0">
                <a:solidFill>
                  <a:srgbClr val="7030A0"/>
                </a:solidFill>
                <a:latin typeface="华文楷体" pitchFamily="2" charset="-122"/>
                <a:ea typeface="华文楷体" pitchFamily="2" charset="-122"/>
              </a:rPr>
              <a:t>处理器</a:t>
            </a:r>
            <a:r>
              <a:rPr lang="zh-CN" altLang="en-US" sz="2600" b="1" dirty="0">
                <a:solidFill>
                  <a:srgbClr val="7030A0"/>
                </a:solidFill>
                <a:latin typeface="华文楷体" pitchFamily="2" charset="-122"/>
                <a:ea typeface="华文楷体" pitchFamily="2" charset="-122"/>
              </a:rPr>
              <a:t>实际性能是处理器在每个时钟周期内所能</a:t>
            </a:r>
            <a:r>
              <a:rPr lang="zh-CN" altLang="en-US" sz="2600" b="1" dirty="0" smtClean="0">
                <a:solidFill>
                  <a:srgbClr val="7030A0"/>
                </a:solidFill>
                <a:latin typeface="华文楷体" pitchFamily="2" charset="-122"/>
                <a:ea typeface="华文楷体" pitchFamily="2" charset="-122"/>
              </a:rPr>
              <a:t>处理指令</a:t>
            </a:r>
            <a:r>
              <a:rPr lang="zh-CN" altLang="en-US" sz="2600" b="1" dirty="0">
                <a:solidFill>
                  <a:srgbClr val="7030A0"/>
                </a:solidFill>
                <a:latin typeface="华文楷体" pitchFamily="2" charset="-122"/>
                <a:ea typeface="华文楷体" pitchFamily="2" charset="-122"/>
              </a:rPr>
              <a:t>数的总量</a:t>
            </a:r>
            <a:r>
              <a:rPr lang="zh-CN" altLang="en-US" sz="2600" b="1" dirty="0" smtClean="0">
                <a:latin typeface="华文楷体" pitchFamily="2" charset="-122"/>
                <a:ea typeface="华文楷体" pitchFamily="2" charset="-122"/>
              </a:rPr>
              <a:t>，增加</a:t>
            </a:r>
            <a:r>
              <a:rPr lang="zh-CN" altLang="en-US" sz="2600" b="1" dirty="0">
                <a:latin typeface="华文楷体" pitchFamily="2" charset="-122"/>
                <a:ea typeface="华文楷体" pitchFamily="2" charset="-122"/>
              </a:rPr>
              <a:t>一个内核，处理器每个时钟周期内可执行的单元数将增加一倍</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eaLnBrk="1" hangingPunct="1">
              <a:spcBef>
                <a:spcPts val="600"/>
              </a:spcBef>
              <a:buClr>
                <a:srgbClr val="0000FF"/>
              </a:buClr>
              <a:buFont typeface="Wingdings" pitchFamily="2" charset="2"/>
              <a:buChar char="Ø"/>
            </a:pPr>
            <a:r>
              <a:rPr lang="zh-CN" altLang="en-US" sz="2600" b="1" dirty="0" smtClean="0">
                <a:latin typeface="华文楷体" pitchFamily="2" charset="-122"/>
                <a:ea typeface="华文楷体" pitchFamily="2" charset="-122"/>
              </a:rPr>
              <a:t>如果想</a:t>
            </a:r>
            <a:r>
              <a:rPr lang="zh-CN" altLang="en-US" sz="2600" b="1" dirty="0">
                <a:latin typeface="华文楷体" pitchFamily="2" charset="-122"/>
                <a:ea typeface="华文楷体" pitchFamily="2" charset="-122"/>
              </a:rPr>
              <a:t>让系统达到最大性能</a:t>
            </a:r>
            <a:r>
              <a:rPr lang="zh-CN" altLang="en-US" sz="2600" b="1" dirty="0" smtClean="0">
                <a:latin typeface="华文楷体" pitchFamily="2" charset="-122"/>
                <a:ea typeface="华文楷体" pitchFamily="2" charset="-122"/>
              </a:rPr>
              <a:t>，必须</a:t>
            </a:r>
            <a:r>
              <a:rPr lang="zh-CN" altLang="en-US" sz="2600" b="1" dirty="0">
                <a:latin typeface="华文楷体" pitchFamily="2" charset="-122"/>
                <a:ea typeface="华文楷体" pitchFamily="2" charset="-122"/>
              </a:rPr>
              <a:t>充分利用两个内核中的所有可执行单元：即</a:t>
            </a:r>
            <a:r>
              <a:rPr lang="zh-CN" altLang="en-US" sz="2600" b="1" dirty="0">
                <a:solidFill>
                  <a:schemeClr val="accent1">
                    <a:lumMod val="75000"/>
                  </a:schemeClr>
                </a:solidFill>
                <a:latin typeface="华文楷体" pitchFamily="2" charset="-122"/>
                <a:ea typeface="华文楷体" pitchFamily="2" charset="-122"/>
              </a:rPr>
              <a:t>让所有执行单元都有活可干</a:t>
            </a:r>
            <a:r>
              <a:rPr lang="zh-CN" altLang="en-US" sz="2600" b="1" dirty="0">
                <a:latin typeface="华文楷体" pitchFamily="2" charset="-122"/>
                <a:ea typeface="华文楷体" pitchFamily="2" charset="-122"/>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07504" y="642918"/>
            <a:ext cx="8856984" cy="4216539"/>
          </a:xfrm>
          <a:prstGeom prst="rect">
            <a:avLst/>
          </a:prstGeom>
          <a:noFill/>
        </p:spPr>
        <p:txBody>
          <a:bodyPr wrap="square" rtlCol="0">
            <a:spAutoFit/>
          </a:bodyPr>
          <a:lstStyle/>
          <a:p>
            <a:pPr eaLnBrk="1" hangingPunct="1"/>
            <a:r>
              <a:rPr lang="en-US" altLang="zh-CN" sz="2800" b="1" dirty="0" smtClean="0">
                <a:solidFill>
                  <a:srgbClr val="0000FF"/>
                </a:solidFill>
                <a:latin typeface="华文楷体" pitchFamily="2" charset="-122"/>
                <a:ea typeface="华文楷体" pitchFamily="2" charset="-122"/>
              </a:rPr>
              <a:t>2</a:t>
            </a:r>
            <a:r>
              <a:rPr lang="zh-CN" altLang="en-US" sz="2800" b="1" dirty="0" smtClean="0">
                <a:solidFill>
                  <a:srgbClr val="0000FF"/>
                </a:solidFill>
                <a:latin typeface="华文楷体" pitchFamily="2" charset="-122"/>
                <a:ea typeface="华文楷体" pitchFamily="2" charset="-122"/>
              </a:rPr>
              <a:t>、并行计算体系结构</a:t>
            </a:r>
            <a:endParaRPr lang="en-US" altLang="zh-CN" sz="2800" b="1" dirty="0" smtClean="0">
              <a:solidFill>
                <a:srgbClr val="0000FF"/>
              </a:solidFill>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并行计算机</a:t>
            </a:r>
            <a:r>
              <a:rPr lang="zh-CN" altLang="en-US" sz="2400" b="1" dirty="0">
                <a:latin typeface="华文楷体" pitchFamily="2" charset="-122"/>
                <a:ea typeface="华文楷体" pitchFamily="2" charset="-122"/>
              </a:rPr>
              <a:t>就是</a:t>
            </a:r>
            <a:r>
              <a:rPr lang="zh-CN" altLang="en-US" sz="2400" b="1" dirty="0">
                <a:solidFill>
                  <a:schemeClr val="accent1">
                    <a:lumMod val="75000"/>
                  </a:schemeClr>
                </a:solidFill>
                <a:latin typeface="华文楷体" pitchFamily="2" charset="-122"/>
                <a:ea typeface="华文楷体" pitchFamily="2" charset="-122"/>
              </a:rPr>
              <a:t>由多个处理器组成</a:t>
            </a:r>
            <a:r>
              <a:rPr lang="zh-CN" altLang="en-US" sz="2400" b="1" dirty="0">
                <a:latin typeface="华文楷体" pitchFamily="2" charset="-122"/>
                <a:ea typeface="华文楷体" pitchFamily="2" charset="-122"/>
              </a:rPr>
              <a:t>的计算机系统</a:t>
            </a:r>
            <a:r>
              <a:rPr lang="zh-CN" altLang="en-US" sz="2400" b="1" dirty="0" smtClean="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a:p>
            <a:pPr eaLnBrk="1" hangingPunct="1"/>
            <a:r>
              <a:rPr lang="zh-CN" altLang="en-US" sz="2400" b="1" dirty="0">
                <a:latin typeface="华文楷体" pitchFamily="2" charset="-122"/>
                <a:ea typeface="华文楷体" pitchFamily="2" charset="-122"/>
              </a:rPr>
              <a:t>大型并行机系统结构一般可分为两大类：</a:t>
            </a:r>
            <a:r>
              <a:rPr lang="zh-CN" altLang="en-US" sz="2400" b="1" dirty="0" smtClean="0">
                <a:solidFill>
                  <a:schemeClr val="accent1">
                    <a:lumMod val="75000"/>
                  </a:schemeClr>
                </a:solidFill>
                <a:latin typeface="华文楷体" pitchFamily="2" charset="-122"/>
                <a:ea typeface="华文楷体" pitchFamily="2" charset="-122"/>
              </a:rPr>
              <a:t>单指令多数据流</a:t>
            </a:r>
            <a:r>
              <a:rPr lang="en-US" sz="2400" b="1" dirty="0" smtClean="0">
                <a:solidFill>
                  <a:schemeClr val="accent1">
                    <a:lumMod val="75000"/>
                  </a:schemeClr>
                </a:solidFill>
                <a:latin typeface="华文楷体" pitchFamily="2" charset="-122"/>
                <a:ea typeface="华文楷体" pitchFamily="2" charset="-122"/>
              </a:rPr>
              <a:t>SIMD</a:t>
            </a:r>
            <a:r>
              <a:rPr lang="zh-CN" altLang="en-US" sz="2400" b="1" dirty="0">
                <a:latin typeface="华文楷体" pitchFamily="2" charset="-122"/>
                <a:ea typeface="华文楷体" pitchFamily="2" charset="-122"/>
              </a:rPr>
              <a:t>（</a:t>
            </a:r>
            <a:r>
              <a:rPr lang="en-US" sz="2400" b="1" dirty="0">
                <a:latin typeface="华文楷体" pitchFamily="2" charset="-122"/>
                <a:ea typeface="华文楷体" pitchFamily="2" charset="-122"/>
              </a:rPr>
              <a:t>Single-Instruction Multiple-Data</a:t>
            </a:r>
            <a:r>
              <a:rPr lang="zh-CN" altLang="en-US" sz="2400" b="1" dirty="0" smtClean="0">
                <a:latin typeface="华文楷体" pitchFamily="2" charset="-122"/>
                <a:ea typeface="华文楷体" pitchFamily="2" charset="-122"/>
              </a:rPr>
              <a:t>）计算机和</a:t>
            </a:r>
            <a:r>
              <a:rPr lang="zh-CN" altLang="en-US" sz="2400" b="1" dirty="0">
                <a:solidFill>
                  <a:schemeClr val="accent1">
                    <a:lumMod val="75000"/>
                  </a:schemeClr>
                </a:solidFill>
                <a:latin typeface="华文楷体" pitchFamily="2" charset="-122"/>
                <a:ea typeface="华文楷体" pitchFamily="2" charset="-122"/>
              </a:rPr>
              <a:t>多指令多数据流</a:t>
            </a:r>
            <a:r>
              <a:rPr lang="en-US" sz="2400" b="1" dirty="0" smtClean="0">
                <a:solidFill>
                  <a:schemeClr val="accent1">
                    <a:lumMod val="75000"/>
                  </a:schemeClr>
                </a:solidFill>
                <a:latin typeface="华文楷体" pitchFamily="2" charset="-122"/>
                <a:ea typeface="华文楷体" pitchFamily="2" charset="-122"/>
              </a:rPr>
              <a:t>MIMD</a:t>
            </a:r>
            <a:r>
              <a:rPr lang="zh-CN" altLang="en-US" sz="2400" b="1" dirty="0" smtClean="0">
                <a:latin typeface="华文楷体" pitchFamily="2" charset="-122"/>
                <a:ea typeface="华文楷体" pitchFamily="2" charset="-122"/>
              </a:rPr>
              <a:t>（</a:t>
            </a:r>
            <a:r>
              <a:rPr lang="en-US" sz="2400" b="1" dirty="0" smtClean="0">
                <a:latin typeface="华文楷体" pitchFamily="2" charset="-122"/>
                <a:ea typeface="华文楷体" pitchFamily="2" charset="-122"/>
              </a:rPr>
              <a:t>Multiple-Instruction Multiple-Data</a:t>
            </a:r>
            <a:r>
              <a:rPr lang="zh-CN" altLang="en-US" sz="2400" b="1" dirty="0" smtClean="0">
                <a:latin typeface="华文楷体" pitchFamily="2" charset="-122"/>
                <a:ea typeface="华文楷体" pitchFamily="2" charset="-122"/>
              </a:rPr>
              <a:t>）计算机。</a:t>
            </a:r>
            <a:endParaRPr lang="en-US" altLang="zh-CN" sz="2400" b="1" dirty="0" smtClean="0">
              <a:latin typeface="华文楷体" pitchFamily="2" charset="-122"/>
              <a:ea typeface="华文楷体" pitchFamily="2" charset="-122"/>
            </a:endParaRPr>
          </a:p>
          <a:p>
            <a:pPr eaLnBrk="1" hangingPunct="1"/>
            <a:r>
              <a:rPr lang="en-US" sz="2400" b="1" dirty="0" smtClean="0">
                <a:latin typeface="华文楷体" pitchFamily="2" charset="-122"/>
                <a:ea typeface="华文楷体" pitchFamily="2" charset="-122"/>
              </a:rPr>
              <a:t>MIMD</a:t>
            </a:r>
            <a:r>
              <a:rPr lang="zh-CN" altLang="en-US" sz="2400" b="1" dirty="0" smtClean="0">
                <a:latin typeface="华文楷体" pitchFamily="2" charset="-122"/>
                <a:ea typeface="华文楷体" pitchFamily="2" charset="-122"/>
              </a:rPr>
              <a:t>又</a:t>
            </a:r>
            <a:r>
              <a:rPr lang="zh-CN" altLang="en-US" sz="2400" b="1" dirty="0">
                <a:latin typeface="华文楷体" pitchFamily="2" charset="-122"/>
                <a:ea typeface="华文楷体" pitchFamily="2" charset="-122"/>
              </a:rPr>
              <a:t>分为以下</a:t>
            </a:r>
            <a:r>
              <a:rPr lang="en-US" sz="2400" b="1" dirty="0">
                <a:latin typeface="华文楷体" pitchFamily="2" charset="-122"/>
                <a:ea typeface="华文楷体" pitchFamily="2" charset="-122"/>
              </a:rPr>
              <a:t>5</a:t>
            </a:r>
            <a:r>
              <a:rPr lang="zh-CN" altLang="en-US" sz="2400" b="1" dirty="0">
                <a:latin typeface="华文楷体" pitchFamily="2" charset="-122"/>
                <a:ea typeface="华文楷体" pitchFamily="2" charset="-122"/>
              </a:rPr>
              <a:t>类：</a:t>
            </a:r>
          </a:p>
          <a:p>
            <a:pPr lvl="1" eaLnBrk="1" hangingPunct="1">
              <a:buFont typeface="Arial" pitchFamily="34" charset="0"/>
              <a:buChar char="•"/>
            </a:pPr>
            <a:r>
              <a:rPr lang="zh-CN" altLang="en-US" sz="2400" b="1" dirty="0">
                <a:solidFill>
                  <a:schemeClr val="accent4">
                    <a:lumMod val="75000"/>
                  </a:schemeClr>
                </a:solidFill>
                <a:latin typeface="华文楷体" pitchFamily="2" charset="-122"/>
                <a:ea typeface="华文楷体" pitchFamily="2" charset="-122"/>
              </a:rPr>
              <a:t>并行向量处理机</a:t>
            </a:r>
            <a:r>
              <a:rPr lang="en-US" sz="2400" b="1" dirty="0">
                <a:solidFill>
                  <a:schemeClr val="accent4">
                    <a:lumMod val="75000"/>
                  </a:schemeClr>
                </a:solidFill>
                <a:latin typeface="华文楷体" pitchFamily="2" charset="-122"/>
                <a:ea typeface="华文楷体" pitchFamily="2" charset="-122"/>
              </a:rPr>
              <a:t>PVP</a:t>
            </a:r>
            <a:r>
              <a:rPr lang="zh-CN" altLang="en-US" sz="2400" b="1" dirty="0">
                <a:solidFill>
                  <a:schemeClr val="accent4">
                    <a:lumMod val="75000"/>
                  </a:schemeClr>
                </a:solidFill>
                <a:latin typeface="华文楷体" pitchFamily="2" charset="-122"/>
                <a:ea typeface="华文楷体" pitchFamily="2" charset="-122"/>
              </a:rPr>
              <a:t>（</a:t>
            </a:r>
            <a:r>
              <a:rPr lang="en-US" sz="2400" b="1" dirty="0">
                <a:solidFill>
                  <a:schemeClr val="accent4">
                    <a:lumMod val="75000"/>
                  </a:schemeClr>
                </a:solidFill>
                <a:latin typeface="华文楷体" pitchFamily="2" charset="-122"/>
                <a:ea typeface="华文楷体" pitchFamily="2" charset="-122"/>
              </a:rPr>
              <a:t>Parallel Vector Processor</a:t>
            </a:r>
            <a:r>
              <a:rPr lang="zh-CN" altLang="en-US" sz="2400" b="1" dirty="0" smtClean="0">
                <a:solidFill>
                  <a:schemeClr val="accent4">
                    <a:lumMod val="75000"/>
                  </a:schemeClr>
                </a:solidFill>
                <a:latin typeface="华文楷体" pitchFamily="2" charset="-122"/>
                <a:ea typeface="华文楷体" pitchFamily="2" charset="-122"/>
              </a:rPr>
              <a:t>）</a:t>
            </a:r>
            <a:endParaRPr lang="zh-CN" altLang="en-US" sz="2400" b="1" dirty="0">
              <a:solidFill>
                <a:schemeClr val="accent4">
                  <a:lumMod val="75000"/>
                </a:schemeClr>
              </a:solidFill>
              <a:latin typeface="华文楷体" pitchFamily="2" charset="-122"/>
              <a:ea typeface="华文楷体" pitchFamily="2" charset="-122"/>
            </a:endParaRPr>
          </a:p>
          <a:p>
            <a:pPr lvl="1" eaLnBrk="1" hangingPunct="1">
              <a:buFont typeface="Arial" pitchFamily="34" charset="0"/>
              <a:buChar char="•"/>
            </a:pPr>
            <a:r>
              <a:rPr lang="zh-CN" altLang="en-US" sz="2400" b="1" dirty="0">
                <a:solidFill>
                  <a:schemeClr val="accent4">
                    <a:lumMod val="75000"/>
                  </a:schemeClr>
                </a:solidFill>
                <a:latin typeface="华文楷体" pitchFamily="2" charset="-122"/>
                <a:ea typeface="华文楷体" pitchFamily="2" charset="-122"/>
              </a:rPr>
              <a:t>对称多处理机</a:t>
            </a:r>
            <a:r>
              <a:rPr lang="en-US" sz="2400" b="1" dirty="0">
                <a:solidFill>
                  <a:schemeClr val="accent4">
                    <a:lumMod val="75000"/>
                  </a:schemeClr>
                </a:solidFill>
                <a:latin typeface="华文楷体" pitchFamily="2" charset="-122"/>
                <a:ea typeface="华文楷体" pitchFamily="2" charset="-122"/>
              </a:rPr>
              <a:t>SMP</a:t>
            </a:r>
            <a:r>
              <a:rPr lang="zh-CN" altLang="en-US" sz="2400" b="1" dirty="0">
                <a:solidFill>
                  <a:schemeClr val="accent4">
                    <a:lumMod val="75000"/>
                  </a:schemeClr>
                </a:solidFill>
                <a:latin typeface="华文楷体" pitchFamily="2" charset="-122"/>
                <a:ea typeface="华文楷体" pitchFamily="2" charset="-122"/>
              </a:rPr>
              <a:t>（</a:t>
            </a:r>
            <a:r>
              <a:rPr lang="en-US" sz="2400" b="1" dirty="0">
                <a:solidFill>
                  <a:schemeClr val="accent4">
                    <a:lumMod val="75000"/>
                  </a:schemeClr>
                </a:solidFill>
                <a:latin typeface="华文楷体" pitchFamily="2" charset="-122"/>
                <a:ea typeface="华文楷体" pitchFamily="2" charset="-122"/>
              </a:rPr>
              <a:t>Symmetric Multiprocessor</a:t>
            </a:r>
            <a:r>
              <a:rPr lang="zh-CN" altLang="en-US" sz="2400" b="1" dirty="0" smtClean="0">
                <a:solidFill>
                  <a:schemeClr val="accent4">
                    <a:lumMod val="75000"/>
                  </a:schemeClr>
                </a:solidFill>
                <a:latin typeface="华文楷体" pitchFamily="2" charset="-122"/>
                <a:ea typeface="华文楷体" pitchFamily="2" charset="-122"/>
              </a:rPr>
              <a:t>）</a:t>
            </a:r>
            <a:endParaRPr lang="zh-CN" altLang="en-US" sz="2400" b="1" dirty="0">
              <a:solidFill>
                <a:schemeClr val="accent4">
                  <a:lumMod val="75000"/>
                </a:schemeClr>
              </a:solidFill>
              <a:latin typeface="华文楷体" pitchFamily="2" charset="-122"/>
              <a:ea typeface="华文楷体" pitchFamily="2" charset="-122"/>
            </a:endParaRPr>
          </a:p>
          <a:p>
            <a:pPr lvl="1" eaLnBrk="1" hangingPunct="1">
              <a:buFont typeface="Arial" pitchFamily="34" charset="0"/>
              <a:buChar char="•"/>
            </a:pPr>
            <a:r>
              <a:rPr lang="zh-CN" altLang="en-US" sz="2400" b="1" dirty="0">
                <a:solidFill>
                  <a:schemeClr val="accent4">
                    <a:lumMod val="75000"/>
                  </a:schemeClr>
                </a:solidFill>
                <a:latin typeface="华文楷体" pitchFamily="2" charset="-122"/>
                <a:ea typeface="华文楷体" pitchFamily="2" charset="-122"/>
              </a:rPr>
              <a:t>大规模并行处理机Ｍ</a:t>
            </a:r>
            <a:r>
              <a:rPr lang="en-US" sz="2400" b="1" dirty="0">
                <a:solidFill>
                  <a:schemeClr val="accent4">
                    <a:lumMod val="75000"/>
                  </a:schemeClr>
                </a:solidFill>
                <a:latin typeface="华文楷体" pitchFamily="2" charset="-122"/>
                <a:ea typeface="华文楷体" pitchFamily="2" charset="-122"/>
              </a:rPr>
              <a:t>PP(Massively Parallel Processor</a:t>
            </a:r>
            <a:r>
              <a:rPr lang="en-US" sz="2400" b="1" dirty="0" smtClean="0">
                <a:solidFill>
                  <a:schemeClr val="accent4">
                    <a:lumMod val="75000"/>
                  </a:schemeClr>
                </a:solidFill>
                <a:latin typeface="华文楷体" pitchFamily="2" charset="-122"/>
                <a:ea typeface="华文楷体" pitchFamily="2" charset="-122"/>
              </a:rPr>
              <a:t>)</a:t>
            </a:r>
            <a:endParaRPr lang="zh-CN" altLang="en-US" sz="2400" b="1" dirty="0">
              <a:solidFill>
                <a:schemeClr val="accent4">
                  <a:lumMod val="75000"/>
                </a:schemeClr>
              </a:solidFill>
              <a:latin typeface="华文楷体" pitchFamily="2" charset="-122"/>
              <a:ea typeface="华文楷体" pitchFamily="2" charset="-122"/>
            </a:endParaRPr>
          </a:p>
          <a:p>
            <a:pPr lvl="1" eaLnBrk="1" hangingPunct="1">
              <a:buFont typeface="Arial" pitchFamily="34" charset="0"/>
              <a:buChar char="•"/>
            </a:pPr>
            <a:r>
              <a:rPr lang="zh-CN" altLang="en-US" sz="2400" b="1" dirty="0">
                <a:solidFill>
                  <a:schemeClr val="accent4">
                    <a:lumMod val="75000"/>
                  </a:schemeClr>
                </a:solidFill>
                <a:latin typeface="华文楷体" pitchFamily="2" charset="-122"/>
                <a:ea typeface="华文楷体" pitchFamily="2" charset="-122"/>
              </a:rPr>
              <a:t>工作站机群</a:t>
            </a:r>
            <a:r>
              <a:rPr lang="en-US" sz="2400" b="1" dirty="0">
                <a:solidFill>
                  <a:schemeClr val="accent4">
                    <a:lumMod val="75000"/>
                  </a:schemeClr>
                </a:solidFill>
                <a:latin typeface="华文楷体" pitchFamily="2" charset="-122"/>
                <a:ea typeface="华文楷体" pitchFamily="2" charset="-122"/>
              </a:rPr>
              <a:t>COW(Cluster of Workstation)  </a:t>
            </a:r>
            <a:endParaRPr lang="zh-CN" altLang="en-US" sz="2400" b="1" dirty="0">
              <a:solidFill>
                <a:schemeClr val="accent4">
                  <a:lumMod val="75000"/>
                </a:schemeClr>
              </a:solidFill>
              <a:latin typeface="华文楷体" pitchFamily="2" charset="-122"/>
              <a:ea typeface="华文楷体" pitchFamily="2" charset="-122"/>
            </a:endParaRPr>
          </a:p>
          <a:p>
            <a:pPr lvl="1" eaLnBrk="1" hangingPunct="1">
              <a:buFont typeface="Arial" pitchFamily="34" charset="0"/>
              <a:buChar char="•"/>
            </a:pPr>
            <a:r>
              <a:rPr lang="zh-CN" altLang="en-US" sz="2400" b="1" dirty="0">
                <a:solidFill>
                  <a:schemeClr val="accent4">
                    <a:lumMod val="75000"/>
                  </a:schemeClr>
                </a:solidFill>
                <a:latin typeface="华文楷体" pitchFamily="2" charset="-122"/>
                <a:ea typeface="华文楷体" pitchFamily="2" charset="-122"/>
              </a:rPr>
              <a:t>分布式共享存储</a:t>
            </a:r>
            <a:r>
              <a:rPr lang="en-US" sz="2400" b="1" dirty="0">
                <a:solidFill>
                  <a:schemeClr val="accent4">
                    <a:lumMod val="75000"/>
                  </a:schemeClr>
                </a:solidFill>
                <a:latin typeface="华文楷体" pitchFamily="2" charset="-122"/>
                <a:ea typeface="华文楷体" pitchFamily="2" charset="-122"/>
              </a:rPr>
              <a:t>DSM(Distributed Shared Memory)</a:t>
            </a:r>
            <a:r>
              <a:rPr lang="zh-CN" altLang="en-US" sz="2400" b="1" dirty="0" smtClean="0">
                <a:solidFill>
                  <a:schemeClr val="accent4">
                    <a:lumMod val="75000"/>
                  </a:schemeClr>
                </a:solidFill>
                <a:latin typeface="华文楷体" pitchFamily="2" charset="-122"/>
                <a:ea typeface="华文楷体" pitchFamily="2" charset="-122"/>
              </a:rPr>
              <a:t>多处理机</a:t>
            </a:r>
            <a:endParaRPr lang="zh-CN" altLang="en-US" sz="2400" b="1" dirty="0">
              <a:latin typeface="华文楷体" pitchFamily="2" charset="-122"/>
              <a:ea typeface="华文楷体" pitchFamily="2" charset="-122"/>
            </a:endParaRPr>
          </a:p>
        </p:txBody>
      </p:sp>
      <p:grpSp>
        <p:nvGrpSpPr>
          <p:cNvPr id="65538" name="组合 18"/>
          <p:cNvGrpSpPr>
            <a:grpSpLocks/>
          </p:cNvGrpSpPr>
          <p:nvPr/>
        </p:nvGrpSpPr>
        <p:grpSpPr bwMode="auto">
          <a:xfrm>
            <a:off x="1475656" y="5195014"/>
            <a:ext cx="6192688" cy="1289050"/>
            <a:chOff x="0" y="0"/>
            <a:chExt cx="3677055" cy="1287901"/>
          </a:xfrm>
        </p:grpSpPr>
        <p:sp>
          <p:nvSpPr>
            <p:cNvPr id="19" name="AutoShape 14"/>
            <p:cNvSpPr>
              <a:spLocks noChangeArrowheads="1"/>
            </p:cNvSpPr>
            <p:nvPr/>
          </p:nvSpPr>
          <p:spPr bwMode="auto">
            <a:xfrm>
              <a:off x="48636" y="0"/>
              <a:ext cx="885219"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向量处理机</a:t>
              </a:r>
              <a:r>
                <a:rPr kumimoji="1" lang="en-US" altLang="zh-CN" sz="1600" b="1" i="0" u="none" strike="noStrike" cap="none" normalizeH="0" baseline="0" smtClean="0">
                  <a:ln>
                    <a:noFill/>
                  </a:ln>
                  <a:solidFill>
                    <a:srgbClr val="0000FF"/>
                  </a:solidFill>
                  <a:effectLst/>
                  <a:latin typeface="方正姚体" pitchFamily="2" charset="-122"/>
                  <a:ea typeface="方正姚体" pitchFamily="2" charset="-122"/>
                </a:rPr>
                <a:t>VP1</a:t>
              </a:r>
              <a:endParaRPr kumimoji="1" lang="zh-CN" alt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0" name="AutoShape 14"/>
            <p:cNvSpPr>
              <a:spLocks noChangeArrowheads="1"/>
            </p:cNvSpPr>
            <p:nvPr/>
          </p:nvSpPr>
          <p:spPr bwMode="auto">
            <a:xfrm>
              <a:off x="992139" y="0"/>
              <a:ext cx="885222"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向量处理机</a:t>
              </a:r>
              <a:r>
                <a:rPr kumimoji="1" lang="en-US" altLang="zh-CN" sz="1600" b="1" i="0" u="none" strike="noStrike" cap="none" normalizeH="0" baseline="0" smtClean="0">
                  <a:ln>
                    <a:noFill/>
                  </a:ln>
                  <a:solidFill>
                    <a:srgbClr val="0000FF"/>
                  </a:solidFill>
                  <a:effectLst/>
                  <a:latin typeface="方正姚体" pitchFamily="2" charset="-122"/>
                  <a:ea typeface="方正姚体" pitchFamily="2" charset="-122"/>
                </a:rPr>
                <a:t>VP2</a:t>
              </a:r>
              <a:endParaRPr kumimoji="1" lang="zh-CN" alt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1" name="AutoShape 14"/>
            <p:cNvSpPr>
              <a:spLocks noChangeArrowheads="1"/>
            </p:cNvSpPr>
            <p:nvPr/>
          </p:nvSpPr>
          <p:spPr bwMode="auto">
            <a:xfrm>
              <a:off x="2811178" y="9726"/>
              <a:ext cx="865877"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向量处理机</a:t>
              </a:r>
              <a:r>
                <a:rPr kumimoji="1" lang="en-US" altLang="zh-CN" sz="1600" b="1" i="0" u="none" strike="noStrike" cap="none" normalizeH="0" baseline="0" smtClean="0">
                  <a:ln>
                    <a:noFill/>
                  </a:ln>
                  <a:solidFill>
                    <a:srgbClr val="0000FF"/>
                  </a:solidFill>
                  <a:effectLst/>
                  <a:latin typeface="方正姚体" pitchFamily="2" charset="-122"/>
                  <a:ea typeface="方正姚体" pitchFamily="2" charset="-122"/>
                </a:rPr>
                <a:t>VPn</a:t>
              </a:r>
              <a:endParaRPr kumimoji="1" lang="zh-CN" alt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2" name="AutoShape 14"/>
            <p:cNvSpPr>
              <a:spLocks noChangeArrowheads="1"/>
            </p:cNvSpPr>
            <p:nvPr/>
          </p:nvSpPr>
          <p:spPr bwMode="auto">
            <a:xfrm>
              <a:off x="1984239" y="9726"/>
              <a:ext cx="651960"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00FF"/>
                  </a:solidFill>
                  <a:effectLst/>
                  <a:latin typeface="方正姚体" pitchFamily="2" charset="-122"/>
                  <a:ea typeface="方正姚体" pitchFamily="2" charset="-122"/>
                </a:rPr>
                <a:t>……</a:t>
              </a:r>
              <a:endParaRPr kumimoji="1" lang="zh-CN" alt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3" name="AutoShape 10"/>
            <p:cNvSpPr>
              <a:spLocks noChangeArrowheads="1"/>
            </p:cNvSpPr>
            <p:nvPr/>
          </p:nvSpPr>
          <p:spPr bwMode="auto">
            <a:xfrm>
              <a:off x="126459" y="505838"/>
              <a:ext cx="3346315" cy="256540"/>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交叉开关</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4" name="AutoShape 14"/>
            <p:cNvSpPr>
              <a:spLocks noChangeArrowheads="1"/>
            </p:cNvSpPr>
            <p:nvPr/>
          </p:nvSpPr>
          <p:spPr bwMode="auto">
            <a:xfrm>
              <a:off x="0" y="1011676"/>
              <a:ext cx="797560"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共享存储</a:t>
              </a:r>
              <a:endParaRPr kumimoji="1" 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5" name="AutoShape 14"/>
            <p:cNvSpPr>
              <a:spLocks noChangeArrowheads="1"/>
            </p:cNvSpPr>
            <p:nvPr/>
          </p:nvSpPr>
          <p:spPr bwMode="auto">
            <a:xfrm>
              <a:off x="1332689" y="1001949"/>
              <a:ext cx="797560"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共享存储</a:t>
              </a:r>
              <a:endParaRPr kumimoji="1" 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sp>
          <p:nvSpPr>
            <p:cNvPr id="26" name="AutoShape 14"/>
            <p:cNvSpPr>
              <a:spLocks noChangeArrowheads="1"/>
            </p:cNvSpPr>
            <p:nvPr/>
          </p:nvSpPr>
          <p:spPr bwMode="auto">
            <a:xfrm>
              <a:off x="2752927" y="1001949"/>
              <a:ext cx="797560" cy="276225"/>
            </a:xfrm>
            <a:prstGeom prst="roundRect">
              <a:avLst>
                <a:gd name="adj" fmla="val 16667"/>
              </a:avLst>
            </a:prstGeom>
            <a:solidFill>
              <a:srgbClr val="FFFFFF"/>
            </a:solidFill>
            <a:ln w="9525">
              <a:solidFill>
                <a:srgbClr val="000000"/>
              </a:solidFill>
              <a:round/>
              <a:headEnd/>
              <a:tailEnd/>
            </a:ln>
          </p:spPr>
          <p:txBody>
            <a:bodyPr vert="horz" wrap="square" lIns="18000" tIns="0" rIns="1800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FF"/>
                  </a:solidFill>
                  <a:effectLst/>
                  <a:latin typeface="方正姚体" pitchFamily="2" charset="-122"/>
                  <a:ea typeface="方正姚体" pitchFamily="2" charset="-122"/>
                </a:rPr>
                <a:t>共享存储</a:t>
              </a:r>
              <a:endParaRPr kumimoji="1" lang="zh-CN" sz="6000" b="1" i="0" u="none" strike="noStrike" cap="none" normalizeH="0" baseline="0" smtClean="0">
                <a:ln>
                  <a:noFill/>
                </a:ln>
                <a:solidFill>
                  <a:srgbClr val="0000FF"/>
                </a:solidFill>
                <a:effectLst/>
                <a:latin typeface="方正姚体" pitchFamily="2" charset="-122"/>
                <a:ea typeface="方正姚体" pitchFamily="2" charset="-122"/>
              </a:endParaRPr>
            </a:p>
          </p:txBody>
        </p:sp>
        <p:cxnSp>
          <p:nvCxnSpPr>
            <p:cNvPr id="27" name="直接连接符 27"/>
            <p:cNvCxnSpPr>
              <a:cxnSpLocks noChangeShapeType="1"/>
            </p:cNvCxnSpPr>
            <p:nvPr/>
          </p:nvCxnSpPr>
          <p:spPr bwMode="auto">
            <a:xfrm flipH="1">
              <a:off x="428017" y="282102"/>
              <a:ext cx="3648" cy="219886"/>
            </a:xfrm>
            <a:prstGeom prst="line">
              <a:avLst/>
            </a:prstGeom>
            <a:noFill/>
            <a:ln w="9525" algn="ctr">
              <a:solidFill>
                <a:srgbClr val="4A7EBB"/>
              </a:solidFill>
              <a:round/>
              <a:headEnd/>
              <a:tailEnd/>
            </a:ln>
          </p:spPr>
        </p:cxnSp>
        <p:cxnSp>
          <p:nvCxnSpPr>
            <p:cNvPr id="28" name="直接连接符 28"/>
            <p:cNvCxnSpPr>
              <a:cxnSpLocks noChangeShapeType="1"/>
            </p:cNvCxnSpPr>
            <p:nvPr/>
          </p:nvCxnSpPr>
          <p:spPr bwMode="auto">
            <a:xfrm flipH="1">
              <a:off x="1381327" y="291829"/>
              <a:ext cx="3648" cy="219886"/>
            </a:xfrm>
            <a:prstGeom prst="line">
              <a:avLst/>
            </a:prstGeom>
            <a:noFill/>
            <a:ln w="9525" algn="ctr">
              <a:solidFill>
                <a:srgbClr val="4A7EBB"/>
              </a:solidFill>
              <a:round/>
              <a:headEnd/>
              <a:tailEnd/>
            </a:ln>
          </p:spPr>
        </p:cxnSp>
        <p:cxnSp>
          <p:nvCxnSpPr>
            <p:cNvPr id="29" name="直接连接符 29"/>
            <p:cNvCxnSpPr>
              <a:cxnSpLocks noChangeShapeType="1"/>
            </p:cNvCxnSpPr>
            <p:nvPr/>
          </p:nvCxnSpPr>
          <p:spPr bwMode="auto">
            <a:xfrm flipH="1">
              <a:off x="2227634" y="291829"/>
              <a:ext cx="3648" cy="219886"/>
            </a:xfrm>
            <a:prstGeom prst="line">
              <a:avLst/>
            </a:prstGeom>
            <a:noFill/>
            <a:ln w="9525" algn="ctr">
              <a:solidFill>
                <a:srgbClr val="4A7EBB"/>
              </a:solidFill>
              <a:round/>
              <a:headEnd/>
              <a:tailEnd/>
            </a:ln>
          </p:spPr>
        </p:cxnSp>
        <p:cxnSp>
          <p:nvCxnSpPr>
            <p:cNvPr id="30" name="直接连接符 30"/>
            <p:cNvCxnSpPr>
              <a:cxnSpLocks noChangeShapeType="1"/>
            </p:cNvCxnSpPr>
            <p:nvPr/>
          </p:nvCxnSpPr>
          <p:spPr bwMode="auto">
            <a:xfrm flipH="1">
              <a:off x="3210127" y="291829"/>
              <a:ext cx="3648" cy="219886"/>
            </a:xfrm>
            <a:prstGeom prst="line">
              <a:avLst/>
            </a:prstGeom>
            <a:noFill/>
            <a:ln w="9525" algn="ctr">
              <a:solidFill>
                <a:srgbClr val="4A7EBB"/>
              </a:solidFill>
              <a:round/>
              <a:headEnd/>
              <a:tailEnd/>
            </a:ln>
          </p:spPr>
        </p:cxnSp>
        <p:cxnSp>
          <p:nvCxnSpPr>
            <p:cNvPr id="31" name="直接连接符 31"/>
            <p:cNvCxnSpPr>
              <a:cxnSpLocks noChangeShapeType="1"/>
            </p:cNvCxnSpPr>
            <p:nvPr/>
          </p:nvCxnSpPr>
          <p:spPr bwMode="auto">
            <a:xfrm flipH="1">
              <a:off x="3132306" y="758757"/>
              <a:ext cx="3648" cy="219886"/>
            </a:xfrm>
            <a:prstGeom prst="line">
              <a:avLst/>
            </a:prstGeom>
            <a:noFill/>
            <a:ln w="9525" algn="ctr">
              <a:solidFill>
                <a:srgbClr val="4A7EBB"/>
              </a:solidFill>
              <a:round/>
              <a:headEnd/>
              <a:tailEnd/>
            </a:ln>
          </p:spPr>
        </p:cxnSp>
        <p:cxnSp>
          <p:nvCxnSpPr>
            <p:cNvPr id="32" name="直接连接符 32"/>
            <p:cNvCxnSpPr>
              <a:cxnSpLocks noChangeShapeType="1"/>
            </p:cNvCxnSpPr>
            <p:nvPr/>
          </p:nvCxnSpPr>
          <p:spPr bwMode="auto">
            <a:xfrm flipH="1">
              <a:off x="1712068" y="758757"/>
              <a:ext cx="3648" cy="219886"/>
            </a:xfrm>
            <a:prstGeom prst="line">
              <a:avLst/>
            </a:prstGeom>
            <a:noFill/>
            <a:ln w="9525" algn="ctr">
              <a:solidFill>
                <a:srgbClr val="4A7EBB"/>
              </a:solidFill>
              <a:round/>
              <a:headEnd/>
              <a:tailEnd/>
            </a:ln>
          </p:spPr>
        </p:cxnSp>
        <p:cxnSp>
          <p:nvCxnSpPr>
            <p:cNvPr id="33" name="直接连接符 33"/>
            <p:cNvCxnSpPr>
              <a:cxnSpLocks noChangeShapeType="1"/>
            </p:cNvCxnSpPr>
            <p:nvPr/>
          </p:nvCxnSpPr>
          <p:spPr bwMode="auto">
            <a:xfrm flipH="1">
              <a:off x="428017" y="768485"/>
              <a:ext cx="3648" cy="219886"/>
            </a:xfrm>
            <a:prstGeom prst="line">
              <a:avLst/>
            </a:prstGeom>
            <a:noFill/>
            <a:ln w="9525" algn="ctr">
              <a:solidFill>
                <a:srgbClr val="4A7EBB"/>
              </a:solidFill>
              <a:round/>
              <a:headEnd/>
              <a:tailEnd/>
            </a:ln>
          </p:spPr>
        </p:cxnSp>
      </p:grpSp>
      <p:sp>
        <p:nvSpPr>
          <p:cNvPr id="34" name="TextBox 33"/>
          <p:cNvSpPr txBox="1"/>
          <p:nvPr/>
        </p:nvSpPr>
        <p:spPr>
          <a:xfrm>
            <a:off x="3286116" y="6525344"/>
            <a:ext cx="3571900" cy="369332"/>
          </a:xfrm>
          <a:prstGeom prst="rect">
            <a:avLst/>
          </a:prstGeom>
          <a:noFill/>
        </p:spPr>
        <p:txBody>
          <a:bodyPr wrap="square" rtlCol="0">
            <a:spAutoFit/>
          </a:bodyPr>
          <a:lstStyle/>
          <a:p>
            <a:r>
              <a:rPr lang="zh-CN" altLang="en-US" sz="1800" b="1" dirty="0">
                <a:solidFill>
                  <a:srgbClr val="7030A0"/>
                </a:solidFill>
                <a:latin typeface="方正姚体" pitchFamily="2" charset="-122"/>
                <a:ea typeface="方正姚体" pitchFamily="2" charset="-122"/>
              </a:rPr>
              <a:t>典型</a:t>
            </a:r>
            <a:r>
              <a:rPr lang="zh-CN" altLang="en-US" sz="1800" b="1" dirty="0" smtClean="0">
                <a:solidFill>
                  <a:srgbClr val="7030A0"/>
                </a:solidFill>
                <a:latin typeface="方正姚体" pitchFamily="2" charset="-122"/>
                <a:ea typeface="方正姚体" pitchFamily="2" charset="-122"/>
              </a:rPr>
              <a:t>的</a:t>
            </a:r>
            <a:r>
              <a:rPr lang="en-US" sz="1800" b="1" dirty="0" smtClean="0">
                <a:solidFill>
                  <a:srgbClr val="7030A0"/>
                </a:solidFill>
                <a:latin typeface="方正姚体" pitchFamily="2" charset="-122"/>
                <a:ea typeface="方正姚体" pitchFamily="2" charset="-122"/>
              </a:rPr>
              <a:t>PVP</a:t>
            </a:r>
            <a:r>
              <a:rPr lang="zh-CN" altLang="en-US" sz="1800" b="1" dirty="0">
                <a:solidFill>
                  <a:srgbClr val="7030A0"/>
                </a:solidFill>
                <a:latin typeface="方正姚体" pitchFamily="2" charset="-122"/>
                <a:ea typeface="方正姚体" pitchFamily="2" charset="-122"/>
              </a:rPr>
              <a:t>结构示意图</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79512" y="642918"/>
            <a:ext cx="8784976" cy="4201150"/>
          </a:xfrm>
          <a:prstGeom prst="rect">
            <a:avLst/>
          </a:prstGeom>
          <a:noFill/>
        </p:spPr>
        <p:txBody>
          <a:bodyPr wrap="square" rtlCol="0">
            <a:spAutoFit/>
          </a:bodyPr>
          <a:lstStyle/>
          <a:p>
            <a:pPr eaLnBrk="1" hangingPunct="1">
              <a:spcBef>
                <a:spcPts val="600"/>
              </a:spcBef>
            </a:pPr>
            <a:r>
              <a:rPr lang="zh-CN" altLang="en-US" sz="2800" b="1" dirty="0" smtClean="0">
                <a:latin typeface="华文楷体" pitchFamily="2" charset="-122"/>
                <a:ea typeface="华文楷体" pitchFamily="2" charset="-122"/>
              </a:rPr>
              <a:t>为了</a:t>
            </a:r>
            <a:r>
              <a:rPr lang="zh-CN" altLang="en-US" sz="2800" b="1" dirty="0">
                <a:latin typeface="华文楷体" pitchFamily="2" charset="-122"/>
                <a:ea typeface="华文楷体" pitchFamily="2" charset="-122"/>
              </a:rPr>
              <a:t>实施并行计算必须满足三个基本条件</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pPr>
            <a:r>
              <a:rPr lang="en-US" sz="2800" b="1" dirty="0" smtClean="0">
                <a:solidFill>
                  <a:srgbClr val="0000FF"/>
                </a:solidFill>
                <a:latin typeface="华文楷体" pitchFamily="2" charset="-122"/>
                <a:ea typeface="华文楷体" pitchFamily="2" charset="-122"/>
                <a:sym typeface="Wingdings"/>
              </a:rPr>
              <a:t></a:t>
            </a:r>
            <a:r>
              <a:rPr lang="zh-CN" altLang="en-US" sz="2800" b="1" dirty="0">
                <a:solidFill>
                  <a:srgbClr val="0000FF"/>
                </a:solidFill>
                <a:latin typeface="华文楷体" pitchFamily="2" charset="-122"/>
                <a:ea typeface="华文楷体" pitchFamily="2" charset="-122"/>
              </a:rPr>
              <a:t>并行机。</a:t>
            </a:r>
            <a:r>
              <a:rPr lang="zh-CN" altLang="en-US" sz="2800" b="1" dirty="0">
                <a:latin typeface="华文楷体" pitchFamily="2" charset="-122"/>
                <a:ea typeface="华文楷体" pitchFamily="2" charset="-122"/>
              </a:rPr>
              <a:t>至少包含两台或两台以上处理机，这些处理机通过互连网络相互连接通信</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buFont typeface="Wingdings" pitchFamily="2" charset="2"/>
              <a:buChar char=""/>
            </a:pPr>
            <a:r>
              <a:rPr lang="zh-CN" altLang="en-US" sz="2800" b="1" dirty="0" smtClean="0">
                <a:solidFill>
                  <a:srgbClr val="0000FF"/>
                </a:solidFill>
                <a:latin typeface="华文楷体" pitchFamily="2" charset="-122"/>
                <a:ea typeface="华文楷体" pitchFamily="2" charset="-122"/>
              </a:rPr>
              <a:t>应用问题</a:t>
            </a:r>
            <a:r>
              <a:rPr lang="zh-CN" altLang="en-US" sz="2800" b="1" dirty="0">
                <a:solidFill>
                  <a:srgbClr val="0000FF"/>
                </a:solidFill>
                <a:latin typeface="华文楷体" pitchFamily="2" charset="-122"/>
                <a:ea typeface="华文楷体" pitchFamily="2" charset="-122"/>
              </a:rPr>
              <a:t>必须具有</a:t>
            </a:r>
            <a:r>
              <a:rPr lang="zh-CN" altLang="en-US" sz="2800" b="1" dirty="0" smtClean="0">
                <a:solidFill>
                  <a:srgbClr val="0000FF"/>
                </a:solidFill>
                <a:latin typeface="华文楷体" pitchFamily="2" charset="-122"/>
                <a:ea typeface="华文楷体" pitchFamily="2" charset="-122"/>
              </a:rPr>
              <a:t>并行度</a:t>
            </a:r>
            <a:r>
              <a:rPr lang="zh-CN" altLang="en-US" sz="2800" b="1" dirty="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也就是说</a:t>
            </a:r>
            <a:r>
              <a:rPr lang="zh-CN" altLang="en-US" sz="2800" b="1" dirty="0">
                <a:latin typeface="华文楷体" pitchFamily="2" charset="-122"/>
                <a:ea typeface="华文楷体" pitchFamily="2" charset="-122"/>
              </a:rPr>
              <a:t>，应用可以分解为多个可以并行地执行子任务。将一个应用分解为多个子任务的过程，称为</a:t>
            </a:r>
            <a:r>
              <a:rPr lang="zh-CN" altLang="en-US" sz="2800" b="1" dirty="0">
                <a:solidFill>
                  <a:schemeClr val="accent1">
                    <a:lumMod val="75000"/>
                  </a:schemeClr>
                </a:solidFill>
                <a:latin typeface="华文楷体" pitchFamily="2" charset="-122"/>
                <a:ea typeface="华文楷体" pitchFamily="2" charset="-122"/>
              </a:rPr>
              <a:t>并行算法设计</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eaLnBrk="1" hangingPunct="1">
              <a:spcBef>
                <a:spcPts val="600"/>
              </a:spcBef>
            </a:pPr>
            <a:r>
              <a:rPr lang="en-US" sz="2800" b="1" dirty="0" smtClean="0">
                <a:solidFill>
                  <a:srgbClr val="0000FF"/>
                </a:solidFill>
                <a:latin typeface="华文楷体" pitchFamily="2" charset="-122"/>
                <a:ea typeface="华文楷体" pitchFamily="2" charset="-122"/>
                <a:sym typeface="Wingdings"/>
              </a:rPr>
              <a:t></a:t>
            </a:r>
            <a:r>
              <a:rPr lang="zh-CN" altLang="en-US" sz="2800" b="1" dirty="0">
                <a:solidFill>
                  <a:srgbClr val="0000FF"/>
                </a:solidFill>
                <a:latin typeface="华文楷体" pitchFamily="2" charset="-122"/>
                <a:ea typeface="华文楷体" pitchFamily="2" charset="-122"/>
              </a:rPr>
              <a:t>并行</a:t>
            </a:r>
            <a:r>
              <a:rPr lang="zh-CN" altLang="en-US" sz="2800" b="1" dirty="0" smtClean="0">
                <a:solidFill>
                  <a:srgbClr val="0000FF"/>
                </a:solidFill>
                <a:latin typeface="华文楷体" pitchFamily="2" charset="-122"/>
                <a:ea typeface="华文楷体" pitchFamily="2" charset="-122"/>
              </a:rPr>
              <a:t>编程</a:t>
            </a:r>
            <a:r>
              <a:rPr lang="zh-CN" altLang="en-US" sz="2800" b="1" dirty="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即</a:t>
            </a:r>
            <a:r>
              <a:rPr lang="zh-CN" altLang="en-US" sz="2800" b="1" dirty="0">
                <a:latin typeface="华文楷体" pitchFamily="2" charset="-122"/>
                <a:ea typeface="华文楷体" pitchFamily="2" charset="-122"/>
              </a:rPr>
              <a:t>：在并行机提供的并行编程环境上，具体实现并行算法，编制并运行该程序，从而达到并行求解应用问题的目的。</a:t>
            </a:r>
          </a:p>
        </p:txBody>
      </p:sp>
      <p:sp>
        <p:nvSpPr>
          <p:cNvPr id="35" name="TextBox 34"/>
          <p:cNvSpPr txBox="1"/>
          <p:nvPr/>
        </p:nvSpPr>
        <p:spPr>
          <a:xfrm>
            <a:off x="539552" y="5157192"/>
            <a:ext cx="8208912" cy="1569660"/>
          </a:xfrm>
          <a:prstGeom prst="rect">
            <a:avLst/>
          </a:prstGeom>
          <a:noFill/>
        </p:spPr>
        <p:txBody>
          <a:bodyPr wrap="square" rtlCol="0">
            <a:spAutoFit/>
          </a:bodyPr>
          <a:lstStyle/>
          <a:p>
            <a:pPr eaLnBrk="1" hangingPunct="1"/>
            <a:r>
              <a:rPr lang="en-US" sz="2400" b="1" i="1" dirty="0">
                <a:solidFill>
                  <a:srgbClr val="C00000"/>
                </a:solidFill>
                <a:latin typeface="方正姚体" pitchFamily="2" charset="-122"/>
                <a:ea typeface="方正姚体" pitchFamily="2" charset="-122"/>
              </a:rPr>
              <a:t>[</a:t>
            </a:r>
            <a:r>
              <a:rPr lang="zh-CN" altLang="en-US" sz="2400" b="1" i="1" dirty="0">
                <a:solidFill>
                  <a:srgbClr val="C00000"/>
                </a:solidFill>
                <a:latin typeface="方正姚体" pitchFamily="2" charset="-122"/>
                <a:ea typeface="方正姚体" pitchFamily="2" charset="-122"/>
              </a:rPr>
              <a:t>情景问题</a:t>
            </a:r>
            <a:r>
              <a:rPr lang="en-US" sz="2400" b="1" i="1" dirty="0">
                <a:solidFill>
                  <a:srgbClr val="C00000"/>
                </a:solidFill>
                <a:latin typeface="方正姚体" pitchFamily="2" charset="-122"/>
                <a:ea typeface="方正姚体" pitchFamily="2" charset="-122"/>
              </a:rPr>
              <a:t>3-7] </a:t>
            </a:r>
            <a:r>
              <a:rPr lang="zh-CN" altLang="en-US" sz="2400" b="1" i="1" dirty="0">
                <a:solidFill>
                  <a:srgbClr val="C00000"/>
                </a:solidFill>
                <a:latin typeface="方正姚体" pitchFamily="2" charset="-122"/>
                <a:ea typeface="方正姚体" pitchFamily="2" charset="-122"/>
              </a:rPr>
              <a:t>如果你一边在传一个较大的视频文件的同时，一边在处理邮件、编辑图像，还在</a:t>
            </a:r>
            <a:r>
              <a:rPr lang="en-US" sz="2400" b="1" i="1" dirty="0">
                <a:solidFill>
                  <a:srgbClr val="C00000"/>
                </a:solidFill>
                <a:latin typeface="方正姚体" pitchFamily="2" charset="-122"/>
                <a:ea typeface="方正姚体" pitchFamily="2" charset="-122"/>
              </a:rPr>
              <a:t>QQ</a:t>
            </a:r>
            <a:r>
              <a:rPr lang="zh-CN" altLang="en-US" sz="2400" b="1" i="1" dirty="0">
                <a:solidFill>
                  <a:srgbClr val="C00000"/>
                </a:solidFill>
                <a:latin typeface="方正姚体" pitchFamily="2" charset="-122"/>
                <a:ea typeface="方正姚体" pitchFamily="2" charset="-122"/>
              </a:rPr>
              <a:t>、也在网上购物，这时会感觉机器有点“卡”，你觉得会是什么原因？如何解决？</a:t>
            </a:r>
          </a:p>
          <a:p>
            <a:pPr eaLnBrk="1" hangingPunct="1"/>
            <a:endParaRPr lang="zh-CN" altLang="en-US" sz="2400" b="1" i="1" dirty="0">
              <a:solidFill>
                <a:srgbClr val="C00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323528" y="692696"/>
            <a:ext cx="8574840" cy="5878532"/>
          </a:xfrm>
          <a:prstGeom prst="rect">
            <a:avLst/>
          </a:prstGeom>
          <a:noFill/>
        </p:spPr>
        <p:txBody>
          <a:bodyPr wrap="square" rtlCol="0">
            <a:spAutoFit/>
          </a:bodyPr>
          <a:lstStyle/>
          <a:p>
            <a:pPr eaLnBrk="1" hangingPunct="1">
              <a:spcBef>
                <a:spcPts val="600"/>
              </a:spcBef>
              <a:spcAft>
                <a:spcPts val="600"/>
              </a:spcAft>
            </a:pPr>
            <a:r>
              <a:rPr lang="en-US" altLang="zh-CN" sz="2800" b="1" dirty="0" smtClean="0">
                <a:solidFill>
                  <a:srgbClr val="0000FF"/>
                </a:solidFill>
                <a:latin typeface="华文楷体" pitchFamily="2" charset="-122"/>
                <a:ea typeface="华文楷体" pitchFamily="2" charset="-122"/>
              </a:rPr>
              <a:t>3</a:t>
            </a:r>
            <a:r>
              <a:rPr lang="zh-CN" altLang="en-US" sz="2800" b="1" dirty="0" smtClean="0">
                <a:solidFill>
                  <a:srgbClr val="0000FF"/>
                </a:solidFill>
                <a:latin typeface="华文楷体" pitchFamily="2" charset="-122"/>
                <a:ea typeface="华文楷体" pitchFamily="2" charset="-122"/>
              </a:rPr>
              <a:t>、集群计算机系统</a:t>
            </a:r>
            <a:endParaRPr lang="en-US" altLang="zh-CN" sz="2800" b="1" dirty="0" smtClean="0">
              <a:solidFill>
                <a:srgbClr val="0000FF"/>
              </a:solidFill>
              <a:latin typeface="华文楷体" pitchFamily="2" charset="-122"/>
              <a:ea typeface="华文楷体" pitchFamily="2" charset="-122"/>
            </a:endParaRPr>
          </a:p>
          <a:p>
            <a:pPr eaLnBrk="1" hangingPunct="1">
              <a:spcBef>
                <a:spcPts val="600"/>
              </a:spcBef>
              <a:spcAft>
                <a:spcPts val="600"/>
              </a:spcAft>
            </a:pPr>
            <a:r>
              <a:rPr lang="zh-CN" altLang="en-US" sz="2800" b="1" dirty="0" smtClean="0">
                <a:solidFill>
                  <a:schemeClr val="accent1">
                    <a:lumMod val="75000"/>
                  </a:schemeClr>
                </a:solidFill>
                <a:latin typeface="华文楷体" pitchFamily="2" charset="-122"/>
                <a:ea typeface="华文楷体" pitchFamily="2" charset="-122"/>
              </a:rPr>
              <a:t>（</a:t>
            </a:r>
            <a:r>
              <a:rPr lang="en-US" altLang="zh-CN" sz="2800" b="1" dirty="0" smtClean="0">
                <a:solidFill>
                  <a:schemeClr val="accent1">
                    <a:lumMod val="75000"/>
                  </a:schemeClr>
                </a:solidFill>
                <a:latin typeface="华文楷体" pitchFamily="2" charset="-122"/>
                <a:ea typeface="华文楷体" pitchFamily="2" charset="-122"/>
              </a:rPr>
              <a:t>1</a:t>
            </a:r>
            <a:r>
              <a:rPr lang="zh-CN" altLang="en-US" sz="2800" b="1" dirty="0" smtClean="0">
                <a:solidFill>
                  <a:schemeClr val="accent1">
                    <a:lumMod val="75000"/>
                  </a:schemeClr>
                </a:solidFill>
                <a:latin typeface="华文楷体" pitchFamily="2" charset="-122"/>
                <a:ea typeface="华文楷体" pitchFamily="2" charset="-122"/>
              </a:rPr>
              <a:t>）概念</a:t>
            </a:r>
            <a:endParaRPr lang="en-US" altLang="zh-CN" sz="2800" b="1" dirty="0" smtClean="0">
              <a:solidFill>
                <a:schemeClr val="accent1">
                  <a:lumMod val="75000"/>
                </a:schemeClr>
              </a:solidFill>
              <a:latin typeface="华文楷体" pitchFamily="2" charset="-122"/>
              <a:ea typeface="华文楷体" pitchFamily="2" charset="-122"/>
            </a:endParaRPr>
          </a:p>
          <a:p>
            <a:pPr marL="0" lvl="1" indent="446088" eaLnBrk="1" hangingPunct="1">
              <a:spcBef>
                <a:spcPts val="600"/>
              </a:spcBef>
              <a:spcAft>
                <a:spcPts val="600"/>
              </a:spcAft>
            </a:pPr>
            <a:r>
              <a:rPr lang="zh-CN" altLang="en-US" sz="2800" b="1" dirty="0" smtClean="0">
                <a:solidFill>
                  <a:schemeClr val="accent1">
                    <a:lumMod val="75000"/>
                  </a:schemeClr>
                </a:solidFill>
                <a:latin typeface="华文楷体" pitchFamily="2" charset="-122"/>
                <a:ea typeface="华文楷体" pitchFamily="2" charset="-122"/>
              </a:rPr>
              <a:t>集群</a:t>
            </a:r>
            <a:r>
              <a:rPr lang="zh-CN" altLang="en-US" sz="2800" b="1" dirty="0">
                <a:solidFill>
                  <a:schemeClr val="accent1">
                    <a:lumMod val="75000"/>
                  </a:schemeClr>
                </a:solidFill>
                <a:latin typeface="华文楷体" pitchFamily="2" charset="-122"/>
                <a:ea typeface="华文楷体" pitchFamily="2" charset="-122"/>
              </a:rPr>
              <a:t>（</a:t>
            </a:r>
            <a:r>
              <a:rPr lang="en-US" sz="2800" b="1" dirty="0">
                <a:solidFill>
                  <a:schemeClr val="accent1">
                    <a:lumMod val="75000"/>
                  </a:schemeClr>
                </a:solidFill>
                <a:latin typeface="华文楷体" pitchFamily="2" charset="-122"/>
                <a:ea typeface="华文楷体" pitchFamily="2" charset="-122"/>
              </a:rPr>
              <a:t>Cluster</a:t>
            </a:r>
            <a:r>
              <a:rPr lang="zh-CN" altLang="en-US" sz="2800" b="1" dirty="0">
                <a:solidFill>
                  <a:schemeClr val="accent1">
                    <a:lumMod val="75000"/>
                  </a:schemeClr>
                </a:solidFill>
                <a:latin typeface="华文楷体" pitchFamily="2" charset="-122"/>
                <a:ea typeface="华文楷体" pitchFamily="2" charset="-122"/>
              </a:rPr>
              <a:t>）技术</a:t>
            </a:r>
            <a:r>
              <a:rPr lang="zh-CN" altLang="en-US" sz="2800" b="1" dirty="0">
                <a:latin typeface="华文楷体" pitchFamily="2" charset="-122"/>
                <a:ea typeface="华文楷体" pitchFamily="2" charset="-122"/>
              </a:rPr>
              <a:t>是指一组相互独立的计算机，利用高速通信网络组成一个计算机系统</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indent="446088" algn="just" eaLnBrk="1" hangingPunct="1">
              <a:spcBef>
                <a:spcPts val="600"/>
              </a:spcBef>
              <a:spcAft>
                <a:spcPts val="600"/>
              </a:spcAft>
            </a:pPr>
            <a:r>
              <a:rPr lang="zh-CN" altLang="en-US" sz="2800" b="1" dirty="0" smtClean="0">
                <a:latin typeface="华文楷体" pitchFamily="2" charset="-122"/>
                <a:ea typeface="华文楷体" pitchFamily="2" charset="-122"/>
              </a:rPr>
              <a:t>集群系统是一种由互相连接的计算机组成的并行或分布式系统，可以作为单独、统一的计算资源来使用。（</a:t>
            </a:r>
            <a:r>
              <a:rPr lang="zh-CN" altLang="en-US" sz="2800" b="1" dirty="0" smtClean="0">
                <a:solidFill>
                  <a:srgbClr val="7030A0"/>
                </a:solidFill>
                <a:latin typeface="华文楷体" pitchFamily="2" charset="-122"/>
                <a:ea typeface="华文楷体" pitchFamily="2" charset="-122"/>
              </a:rPr>
              <a:t>多台电脑通过软件，被作为一台电脑来使用</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0" lvl="1" indent="446088" algn="just" eaLnBrk="1" hangingPunct="1">
              <a:spcBef>
                <a:spcPts val="600"/>
              </a:spcBef>
              <a:spcAft>
                <a:spcPts val="600"/>
              </a:spcAft>
            </a:pPr>
            <a:r>
              <a:rPr lang="zh-CN" altLang="en-US" sz="2800" b="1" dirty="0" smtClean="0">
                <a:latin typeface="华文楷体" pitchFamily="2" charset="-122"/>
                <a:ea typeface="华文楷体" pitchFamily="2" charset="-122"/>
              </a:rPr>
              <a:t>集群</a:t>
            </a:r>
            <a:r>
              <a:rPr lang="zh-CN" altLang="en-US" sz="2800" b="1" dirty="0">
                <a:latin typeface="华文楷体" pitchFamily="2" charset="-122"/>
                <a:ea typeface="华文楷体" pitchFamily="2" charset="-122"/>
              </a:rPr>
              <a:t>系统中的单个计算机通常称为节点，</a:t>
            </a:r>
            <a:r>
              <a:rPr lang="zh-CN" altLang="en-US" sz="2800" b="1" dirty="0" smtClean="0">
                <a:latin typeface="华文楷体" pitchFamily="2" charset="-122"/>
                <a:ea typeface="华文楷体" pitchFamily="2" charset="-122"/>
              </a:rPr>
              <a:t>每个节点</a:t>
            </a:r>
            <a:r>
              <a:rPr lang="zh-CN" altLang="en-US" sz="2800" b="1" dirty="0">
                <a:latin typeface="华文楷体" pitchFamily="2" charset="-122"/>
                <a:ea typeface="华文楷体" pitchFamily="2" charset="-122"/>
              </a:rPr>
              <a:t>都是运行其自己进程的一个独立服务器。这些进程可以彼此通信，对网络客户机来说就像是形成了一个</a:t>
            </a:r>
            <a:r>
              <a:rPr lang="zh-CN" altLang="en-US" sz="2800" b="1" dirty="0">
                <a:solidFill>
                  <a:srgbClr val="0000FF"/>
                </a:solidFill>
                <a:latin typeface="华文楷体" pitchFamily="2" charset="-122"/>
                <a:ea typeface="华文楷体" pitchFamily="2" charset="-122"/>
              </a:rPr>
              <a:t>单一系统</a:t>
            </a:r>
            <a:r>
              <a:rPr lang="zh-CN" altLang="en-US" sz="2800" b="1" dirty="0">
                <a:latin typeface="华文楷体" pitchFamily="2" charset="-122"/>
                <a:ea typeface="华文楷体" pitchFamily="2" charset="-122"/>
              </a:rPr>
              <a:t>，协同起来向用户提供应用程序、系统资源和数据，并以单一系统的模式加以管理。</a:t>
            </a:r>
          </a:p>
        </p:txBody>
      </p:sp>
      <p:sp>
        <p:nvSpPr>
          <p:cNvPr id="66562"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6562"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graphicFrame>
        <p:nvGraphicFramePr>
          <p:cNvPr id="66561" name="Object 1"/>
          <p:cNvGraphicFramePr>
            <a:graphicFrameLocks noChangeAspect="1"/>
          </p:cNvGraphicFramePr>
          <p:nvPr/>
        </p:nvGraphicFramePr>
        <p:xfrm>
          <a:off x="179512" y="692696"/>
          <a:ext cx="7920880" cy="6165304"/>
        </p:xfrm>
        <a:graphic>
          <a:graphicData uri="http://schemas.openxmlformats.org/presentationml/2006/ole">
            <p:oleObj spid="_x0000_s205826" name="Visio" r:id="rId3" imgW="8858160" imgH="5438685" progId="">
              <p:embed/>
            </p:oleObj>
          </a:graphicData>
        </a:graphic>
      </p:graphicFrame>
      <p:sp>
        <p:nvSpPr>
          <p:cNvPr id="10" name="TextBox 9"/>
          <p:cNvSpPr txBox="1"/>
          <p:nvPr/>
        </p:nvSpPr>
        <p:spPr>
          <a:xfrm>
            <a:off x="8316416" y="764704"/>
            <a:ext cx="432048" cy="594008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方正姚体" pitchFamily="2" charset="-122"/>
                <a:ea typeface="方正姚体" pitchFamily="2" charset="-122"/>
              </a:rPr>
              <a:t>淘宝网图片存储与处理系统全局拓扑结构图</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smtClean="0">
                <a:solidFill>
                  <a:srgbClr val="FFFF00"/>
                </a:solidFill>
                <a:latin typeface="方正姚体" pitchFamily="2" charset="-122"/>
                <a:ea typeface="方正姚体" pitchFamily="2" charset="-122"/>
              </a:rPr>
              <a:t>3.6  </a:t>
            </a:r>
            <a:r>
              <a:rPr kumimoji="0" lang="zh-CN" altLang="en-US" b="1" dirty="0" smtClean="0">
                <a:solidFill>
                  <a:srgbClr val="FFFF00"/>
                </a:solidFill>
                <a:latin typeface="方正姚体" pitchFamily="2" charset="-122"/>
                <a:ea typeface="方正姚体" pitchFamily="2" charset="-122"/>
              </a:rPr>
              <a:t>并行计算机体系结构</a:t>
            </a:r>
          </a:p>
        </p:txBody>
      </p:sp>
      <p:sp>
        <p:nvSpPr>
          <p:cNvPr id="18450" name="Rectangle 18"/>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56" name="Rectangle 80"/>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
        <p:nvSpPr>
          <p:cNvPr id="50262" name="Rectangle 86"/>
          <p:cNvSpPr>
            <a:spLocks noChangeArrowheads="1"/>
          </p:cNvSpPr>
          <p:nvPr/>
        </p:nvSpPr>
        <p:spPr bwMode="auto">
          <a:xfrm>
            <a:off x="0" y="0"/>
            <a:ext cx="0" cy="0"/>
          </a:xfrm>
          <a:prstGeom prst="rect">
            <a:avLst/>
          </a:prstGeom>
          <a:solidFill>
            <a:schemeClr val="accent1"/>
          </a:solid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900" b="0" i="0" u="none" strike="noStrike" cap="none" normalizeH="0" baseline="0" smtClean="0">
                <a:ln>
                  <a:noFill/>
                </a:ln>
                <a:solidFill>
                  <a:srgbClr val="000000"/>
                </a:solidFill>
                <a:effectLst/>
                <a:latin typeface="Times New Roman" pitchFamily="18" charset="0"/>
                <a:ea typeface="宋体" pitchFamily="2" charset="-122"/>
              </a:rPr>
              <a:t>地址码</a:t>
            </a:r>
            <a:endParaRPr kumimoji="1" lang="zh-CN" sz="32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79512" y="642918"/>
            <a:ext cx="8784976" cy="6078587"/>
          </a:xfrm>
          <a:prstGeom prst="rect">
            <a:avLst/>
          </a:prstGeom>
          <a:noFill/>
        </p:spPr>
        <p:txBody>
          <a:bodyPr wrap="square" rtlCol="0">
            <a:spAutoFit/>
          </a:bodyPr>
          <a:lstStyle/>
          <a:p>
            <a:pPr eaLnBrk="1" hangingPunct="1">
              <a:spcBef>
                <a:spcPts val="600"/>
              </a:spcBef>
              <a:spcAft>
                <a:spcPts val="0"/>
              </a:spcAft>
            </a:pPr>
            <a:r>
              <a:rPr lang="zh-CN" altLang="en-US" sz="2600" b="1" dirty="0" smtClean="0">
                <a:solidFill>
                  <a:schemeClr val="accent1">
                    <a:lumMod val="75000"/>
                  </a:schemeClr>
                </a:solidFill>
                <a:latin typeface="华文楷体" pitchFamily="2" charset="-122"/>
                <a:ea typeface="华文楷体" pitchFamily="2" charset="-122"/>
              </a:rPr>
              <a:t>（</a:t>
            </a:r>
            <a:r>
              <a:rPr lang="en-US" altLang="zh-CN" sz="2600" b="1" dirty="0" smtClean="0">
                <a:solidFill>
                  <a:schemeClr val="accent1">
                    <a:lumMod val="75000"/>
                  </a:schemeClr>
                </a:solidFill>
                <a:latin typeface="华文楷体" pitchFamily="2" charset="-122"/>
                <a:ea typeface="华文楷体" pitchFamily="2" charset="-122"/>
              </a:rPr>
              <a:t>2</a:t>
            </a:r>
            <a:r>
              <a:rPr lang="zh-CN" altLang="en-US" sz="2600" b="1" dirty="0" smtClean="0">
                <a:solidFill>
                  <a:schemeClr val="accent1">
                    <a:lumMod val="75000"/>
                  </a:schemeClr>
                </a:solidFill>
                <a:latin typeface="华文楷体" pitchFamily="2" charset="-122"/>
                <a:ea typeface="华文楷体" pitchFamily="2" charset="-122"/>
              </a:rPr>
              <a:t>）集群计算机的优势与发展</a:t>
            </a:r>
            <a:endParaRPr lang="en-US" altLang="zh-CN" sz="2600" b="1" dirty="0" smtClean="0">
              <a:solidFill>
                <a:schemeClr val="accent1">
                  <a:lumMod val="75000"/>
                </a:schemeClr>
              </a:solidFill>
              <a:latin typeface="华文楷体" pitchFamily="2" charset="-122"/>
              <a:ea typeface="华文楷体" pitchFamily="2" charset="-122"/>
            </a:endParaRPr>
          </a:p>
          <a:p>
            <a:pPr marL="0" lvl="1" indent="539750" eaLnBrk="1" hangingPunct="1">
              <a:spcBef>
                <a:spcPts val="600"/>
              </a:spcBef>
              <a:spcAft>
                <a:spcPts val="0"/>
              </a:spcAft>
            </a:pPr>
            <a:r>
              <a:rPr lang="zh-CN" altLang="en-US" sz="2600" b="1" dirty="0" smtClean="0">
                <a:latin typeface="华文楷体" pitchFamily="2" charset="-122"/>
                <a:ea typeface="华文楷体" pitchFamily="2" charset="-122"/>
              </a:rPr>
              <a:t>集群系统有良好</a:t>
            </a:r>
            <a:r>
              <a:rPr lang="zh-CN" altLang="en-US" sz="2600" b="1" dirty="0">
                <a:latin typeface="华文楷体" pitchFamily="2" charset="-122"/>
                <a:ea typeface="华文楷体" pitchFamily="2" charset="-122"/>
              </a:rPr>
              <a:t>的性能可</a:t>
            </a:r>
            <a:r>
              <a:rPr lang="zh-CN" altLang="en-US" sz="2600" b="1" dirty="0" smtClean="0">
                <a:latin typeface="华文楷体" pitchFamily="2" charset="-122"/>
                <a:ea typeface="华文楷体" pitchFamily="2" charset="-122"/>
              </a:rPr>
              <a:t>扩展性，与多处理机</a:t>
            </a:r>
            <a:r>
              <a:rPr lang="zh-CN" altLang="en-US" sz="2600" b="1" dirty="0">
                <a:latin typeface="华文楷体" pitchFamily="2" charset="-122"/>
                <a:ea typeface="华文楷体" pitchFamily="2" charset="-122"/>
              </a:rPr>
              <a:t>正好相反，集群系统的性能随着</a:t>
            </a:r>
            <a:r>
              <a:rPr lang="en-US" sz="2600" b="1" dirty="0">
                <a:latin typeface="华文楷体" pitchFamily="2" charset="-122"/>
                <a:ea typeface="华文楷体" pitchFamily="2" charset="-122"/>
              </a:rPr>
              <a:t>CPU</a:t>
            </a:r>
            <a:r>
              <a:rPr lang="zh-CN" altLang="en-US" sz="2600" b="1" dirty="0">
                <a:latin typeface="华文楷体" pitchFamily="2" charset="-122"/>
                <a:ea typeface="华文楷体" pitchFamily="2" charset="-122"/>
              </a:rPr>
              <a:t>个数的增加几乎是线性变化的</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marL="0" lvl="1" indent="539750" eaLnBrk="1" hangingPunct="1">
              <a:spcBef>
                <a:spcPts val="600"/>
              </a:spcBef>
              <a:spcAft>
                <a:spcPts val="0"/>
              </a:spcAft>
            </a:pPr>
            <a:r>
              <a:rPr lang="zh-CN" altLang="en-US" sz="2600" b="1" dirty="0" smtClean="0">
                <a:latin typeface="华文楷体" pitchFamily="2" charset="-122"/>
                <a:ea typeface="华文楷体" pitchFamily="2" charset="-122"/>
              </a:rPr>
              <a:t>通过</a:t>
            </a:r>
            <a:r>
              <a:rPr lang="zh-CN" altLang="en-US" sz="2600" b="1" dirty="0">
                <a:latin typeface="华文楷体" pitchFamily="2" charset="-122"/>
                <a:ea typeface="华文楷体" pitchFamily="2" charset="-122"/>
              </a:rPr>
              <a:t>集群技术，可以在付出较低成本的情况下获得在性能、可靠性、灵活性方面的相对较高的收益，这是计算机工程思维的</a:t>
            </a:r>
            <a:r>
              <a:rPr lang="zh-CN" altLang="en-US" sz="2600" b="1" dirty="0" smtClean="0">
                <a:latin typeface="华文楷体" pitchFamily="2" charset="-122"/>
                <a:ea typeface="华文楷体" pitchFamily="2" charset="-122"/>
              </a:rPr>
              <a:t>成果。</a:t>
            </a:r>
            <a:endParaRPr lang="en-US" altLang="zh-CN" sz="2600" b="1" dirty="0" smtClean="0">
              <a:latin typeface="华文楷体" pitchFamily="2" charset="-122"/>
              <a:ea typeface="华文楷体" pitchFamily="2" charset="-122"/>
            </a:endParaRPr>
          </a:p>
          <a:p>
            <a:pPr marL="0" lvl="1" indent="539750" eaLnBrk="1" hangingPunct="1">
              <a:spcBef>
                <a:spcPts val="600"/>
              </a:spcBef>
              <a:spcAft>
                <a:spcPts val="0"/>
              </a:spcAft>
            </a:pPr>
            <a:r>
              <a:rPr lang="zh-CN" altLang="en-US" sz="2600" b="1" dirty="0" smtClean="0">
                <a:solidFill>
                  <a:srgbClr val="0000FF"/>
                </a:solidFill>
                <a:latin typeface="华文楷体" pitchFamily="2" charset="-122"/>
                <a:ea typeface="华文楷体" pitchFamily="2" charset="-122"/>
              </a:rPr>
              <a:t>计算</a:t>
            </a:r>
            <a:r>
              <a:rPr lang="zh-CN" altLang="en-US" sz="2600" b="1" dirty="0">
                <a:solidFill>
                  <a:srgbClr val="0000FF"/>
                </a:solidFill>
                <a:latin typeface="华文楷体" pitchFamily="2" charset="-122"/>
                <a:ea typeface="华文楷体" pitchFamily="2" charset="-122"/>
              </a:rPr>
              <a:t>任务</a:t>
            </a:r>
            <a:r>
              <a:rPr lang="zh-CN" altLang="en-US" sz="2600" b="1" dirty="0" smtClean="0">
                <a:solidFill>
                  <a:srgbClr val="0000FF"/>
                </a:solidFill>
                <a:latin typeface="华文楷体" pitchFamily="2" charset="-122"/>
                <a:ea typeface="华文楷体" pitchFamily="2" charset="-122"/>
              </a:rPr>
              <a:t>调度</a:t>
            </a:r>
            <a:r>
              <a:rPr lang="zh-CN" altLang="en-US" sz="2600" b="1" dirty="0" smtClean="0">
                <a:latin typeface="华文楷体" pitchFamily="2" charset="-122"/>
                <a:ea typeface="华文楷体" pitchFamily="2" charset="-122"/>
              </a:rPr>
              <a:t>是</a:t>
            </a:r>
            <a:r>
              <a:rPr lang="zh-CN" altLang="en-US" sz="2600" b="1" dirty="0">
                <a:latin typeface="华文楷体" pitchFamily="2" charset="-122"/>
                <a:ea typeface="华文楷体" pitchFamily="2" charset="-122"/>
              </a:rPr>
              <a:t>集群系统中的核心，是复杂计算系统设计的思维方法。计算机集群技术的出发点是为了提供更高的可用性、可管理性、可伸缩性的计算机系统</a:t>
            </a:r>
            <a:r>
              <a:rPr lang="zh-CN" altLang="en-US" sz="2600" b="1" dirty="0" smtClean="0">
                <a:latin typeface="华文楷体" pitchFamily="2" charset="-122"/>
                <a:ea typeface="华文楷体" pitchFamily="2" charset="-122"/>
              </a:rPr>
              <a:t>。</a:t>
            </a:r>
            <a:endParaRPr lang="en-US" altLang="zh-CN" sz="2600" b="1" dirty="0" smtClean="0">
              <a:latin typeface="华文楷体" pitchFamily="2" charset="-122"/>
              <a:ea typeface="华文楷体" pitchFamily="2" charset="-122"/>
            </a:endParaRPr>
          </a:p>
          <a:p>
            <a:pPr marL="0" lvl="1" indent="539750" eaLnBrk="1" hangingPunct="1">
              <a:spcBef>
                <a:spcPts val="600"/>
              </a:spcBef>
              <a:spcAft>
                <a:spcPts val="0"/>
              </a:spcAft>
            </a:pPr>
            <a:r>
              <a:rPr lang="zh-CN" altLang="en-US" sz="2600" b="1" dirty="0" smtClean="0">
                <a:latin typeface="华文楷体" pitchFamily="2" charset="-122"/>
                <a:ea typeface="华文楷体" pitchFamily="2" charset="-122"/>
              </a:rPr>
              <a:t>集群</a:t>
            </a:r>
            <a:r>
              <a:rPr lang="zh-CN" altLang="en-US" sz="2600" b="1" dirty="0">
                <a:latin typeface="华文楷体" pitchFamily="2" charset="-122"/>
                <a:ea typeface="华文楷体" pitchFamily="2" charset="-122"/>
              </a:rPr>
              <a:t>技术不仅提供更长的运行时间，还尽可能地减少与既定停机有关的停机</a:t>
            </a:r>
            <a:r>
              <a:rPr lang="zh-CN" altLang="en-US" sz="2600" b="1" dirty="0" smtClean="0">
                <a:latin typeface="华文楷体" pitchFamily="2" charset="-122"/>
                <a:ea typeface="华文楷体" pitchFamily="2" charset="-122"/>
              </a:rPr>
              <a:t>时间。</a:t>
            </a:r>
            <a:endParaRPr lang="en-US" altLang="zh-CN" sz="2600" b="1" dirty="0" smtClean="0">
              <a:latin typeface="华文楷体" pitchFamily="2" charset="-122"/>
              <a:ea typeface="华文楷体" pitchFamily="2" charset="-122"/>
            </a:endParaRPr>
          </a:p>
          <a:p>
            <a:pPr marL="0" lvl="1" indent="539750" eaLnBrk="1" hangingPunct="1">
              <a:spcBef>
                <a:spcPts val="600"/>
              </a:spcBef>
              <a:spcAft>
                <a:spcPts val="0"/>
              </a:spcAft>
            </a:pPr>
            <a:r>
              <a:rPr lang="zh-CN" altLang="en-US" sz="2600" b="1" dirty="0" smtClean="0">
                <a:latin typeface="华文楷体" pitchFamily="2" charset="-122"/>
                <a:ea typeface="华文楷体" pitchFamily="2" charset="-122"/>
              </a:rPr>
              <a:t>集群</a:t>
            </a:r>
            <a:r>
              <a:rPr lang="zh-CN" altLang="en-US" sz="2600" b="1" dirty="0">
                <a:latin typeface="华文楷体" pitchFamily="2" charset="-122"/>
                <a:ea typeface="华文楷体" pitchFamily="2" charset="-122"/>
              </a:rPr>
              <a:t>系统通过功能整合和故障过渡技术实现系统的高可用性和高可靠性，还能够提供相对低廉的总体拥有成本和强大灵活的系统扩充能力。</a:t>
            </a:r>
          </a:p>
        </p:txBody>
      </p:sp>
      <p:sp>
        <p:nvSpPr>
          <p:cNvPr id="66562"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txBody>
          <a:bodyPr vert="horz" wrap="none" lIns="90000" tIns="46800" rIns="90000" bIns="4680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zh-CN" altLang="en-US">
                <a:solidFill>
                  <a:srgbClr val="FFFF00"/>
                </a:solidFill>
                <a:latin typeface="方正姚体" pitchFamily="2" charset="-122"/>
                <a:ea typeface="方正姚体" pitchFamily="2" charset="-122"/>
              </a:rPr>
              <a:t>   小结</a:t>
            </a:r>
          </a:p>
        </p:txBody>
      </p:sp>
      <p:sp>
        <p:nvSpPr>
          <p:cNvPr id="204802" name="Rectangle 2"/>
          <p:cNvSpPr>
            <a:spLocks noChangeArrowheads="1"/>
          </p:cNvSpPr>
          <p:nvPr/>
        </p:nvSpPr>
        <p:spPr bwMode="auto">
          <a:xfrm>
            <a:off x="250825" y="765175"/>
            <a:ext cx="8424863" cy="461963"/>
          </a:xfrm>
          <a:prstGeom prst="rect">
            <a:avLst/>
          </a:prstGeom>
          <a:noFill/>
          <a:ln w="9525">
            <a:noFill/>
            <a:miter lim="800000"/>
            <a:headEnd/>
            <a:tailEnd/>
          </a:ln>
        </p:spPr>
        <p:txBody>
          <a:bodyPr>
            <a:spAutoFit/>
          </a:bodyPr>
          <a:lstStyle/>
          <a:p>
            <a:pPr marL="609600" indent="-609600" eaLnBrk="1" hangingPunct="1"/>
            <a:r>
              <a:rPr lang="zh-CN" altLang="en-US" sz="2400">
                <a:latin typeface="方正姚体" pitchFamily="2" charset="-122"/>
                <a:ea typeface="方正姚体" pitchFamily="2" charset="-122"/>
              </a:rPr>
              <a:t>       </a:t>
            </a:r>
            <a:endParaRPr lang="zh-CN" altLang="zh-CN" sz="2400">
              <a:latin typeface="方正姚体" pitchFamily="2" charset="-122"/>
              <a:ea typeface="方正姚体" pitchFamily="2" charset="-122"/>
            </a:endParaRPr>
          </a:p>
        </p:txBody>
      </p:sp>
      <p:sp>
        <p:nvSpPr>
          <p:cNvPr id="5" name="TextBox 4"/>
          <p:cNvSpPr txBox="1"/>
          <p:nvPr/>
        </p:nvSpPr>
        <p:spPr>
          <a:xfrm>
            <a:off x="251520" y="785794"/>
            <a:ext cx="8640960" cy="5416868"/>
          </a:xfrm>
          <a:prstGeom prst="rect">
            <a:avLst/>
          </a:prstGeom>
          <a:noFill/>
        </p:spPr>
        <p:txBody>
          <a:bodyPr wrap="square" rtlCol="0">
            <a:spAutoFit/>
          </a:bodyPr>
          <a:lstStyle/>
          <a:p>
            <a:pPr eaLnBrk="1" hangingPunct="1">
              <a:spcBef>
                <a:spcPts val="600"/>
              </a:spcBef>
              <a:spcAft>
                <a:spcPts val="600"/>
              </a:spcAft>
            </a:pPr>
            <a:r>
              <a:rPr lang="zh-CN" altLang="en-US" sz="2400" b="1" dirty="0" smtClean="0">
                <a:latin typeface="方正姚体" pitchFamily="2" charset="-122"/>
                <a:ea typeface="方正姚体" pitchFamily="2" charset="-122"/>
              </a:rPr>
              <a:t>        以</a:t>
            </a:r>
            <a:r>
              <a:rPr lang="zh-CN" altLang="en-US" sz="2400" b="1" dirty="0">
                <a:latin typeface="方正姚体" pitchFamily="2" charset="-122"/>
                <a:ea typeface="方正姚体" pitchFamily="2" charset="-122"/>
              </a:rPr>
              <a:t>图灵机思想和冯</a:t>
            </a:r>
            <a:r>
              <a:rPr lang="en-US" sz="2400" b="1" dirty="0">
                <a:latin typeface="方正姚体" pitchFamily="2" charset="-122"/>
                <a:ea typeface="方正姚体" pitchFamily="2" charset="-122"/>
              </a:rPr>
              <a:t>·</a:t>
            </a:r>
            <a:r>
              <a:rPr lang="zh-CN" altLang="en-US" sz="2400" b="1" dirty="0">
                <a:latin typeface="方正姚体" pitchFamily="2" charset="-122"/>
                <a:ea typeface="方正姚体" pitchFamily="2" charset="-122"/>
              </a:rPr>
              <a:t>诺依曼体系结构为源头，结合两个主线：</a:t>
            </a:r>
            <a:r>
              <a:rPr lang="zh-CN" altLang="en-US" sz="2400" b="1" dirty="0">
                <a:solidFill>
                  <a:schemeClr val="accent1">
                    <a:lumMod val="75000"/>
                  </a:schemeClr>
                </a:solidFill>
                <a:latin typeface="方正姚体" pitchFamily="2" charset="-122"/>
                <a:ea typeface="方正姚体" pitchFamily="2" charset="-122"/>
              </a:rPr>
              <a:t>程序自动控制的计算机实现方法、以运算器为核心的计算实现，</a:t>
            </a:r>
            <a:r>
              <a:rPr lang="zh-CN" altLang="en-US" sz="2400" b="1" dirty="0">
                <a:latin typeface="方正姚体" pitchFamily="2" charset="-122"/>
                <a:ea typeface="方正姚体" pitchFamily="2" charset="-122"/>
              </a:rPr>
              <a:t>展开</a:t>
            </a:r>
            <a:r>
              <a:rPr lang="zh-CN" altLang="en-US" sz="2400" b="1" dirty="0">
                <a:solidFill>
                  <a:srgbClr val="0000FF"/>
                </a:solidFill>
                <a:latin typeface="方正姚体" pitchFamily="2" charset="-122"/>
                <a:ea typeface="方正姚体" pitchFamily="2" charset="-122"/>
              </a:rPr>
              <a:t>计算机的硬件结构组成和工作原理</a:t>
            </a:r>
            <a:r>
              <a:rPr lang="zh-CN" altLang="en-US" sz="2400" b="1" dirty="0" smtClean="0">
                <a:latin typeface="方正姚体" pitchFamily="2" charset="-122"/>
                <a:ea typeface="方正姚体" pitchFamily="2" charset="-122"/>
              </a:rPr>
              <a:t>。围绕微型机</a:t>
            </a:r>
            <a:r>
              <a:rPr lang="zh-CN" altLang="en-US" sz="2400" b="1" dirty="0">
                <a:latin typeface="方正姚体" pitchFamily="2" charset="-122"/>
                <a:ea typeface="方正姚体" pitchFamily="2" charset="-122"/>
              </a:rPr>
              <a:t>的体系结构特点，介绍了</a:t>
            </a:r>
            <a:r>
              <a:rPr lang="zh-CN" altLang="en-US" sz="2400" b="1" dirty="0">
                <a:solidFill>
                  <a:srgbClr val="0000FF"/>
                </a:solidFill>
                <a:latin typeface="方正姚体" pitchFamily="2" charset="-122"/>
                <a:ea typeface="方正姚体" pitchFamily="2" charset="-122"/>
              </a:rPr>
              <a:t>微处理器</a:t>
            </a:r>
            <a:r>
              <a:rPr lang="zh-CN" altLang="en-US" sz="2400" b="1" dirty="0">
                <a:latin typeface="方正姚体" pitchFamily="2" charset="-122"/>
                <a:ea typeface="方正姚体" pitchFamily="2" charset="-122"/>
              </a:rPr>
              <a:t>核心、</a:t>
            </a:r>
            <a:r>
              <a:rPr lang="zh-CN" altLang="en-US" sz="2400" b="1" dirty="0">
                <a:solidFill>
                  <a:srgbClr val="0000FF"/>
                </a:solidFill>
                <a:latin typeface="方正姚体" pitchFamily="2" charset="-122"/>
                <a:ea typeface="方正姚体" pitchFamily="2" charset="-122"/>
              </a:rPr>
              <a:t>多级存储结构</a:t>
            </a:r>
            <a:r>
              <a:rPr lang="zh-CN" altLang="en-US" sz="2400" b="1" dirty="0">
                <a:latin typeface="方正姚体" pitchFamily="2" charset="-122"/>
                <a:ea typeface="方正姚体" pitchFamily="2" charset="-122"/>
              </a:rPr>
              <a:t>以及</a:t>
            </a:r>
            <a:r>
              <a:rPr lang="zh-CN" altLang="en-US" sz="2400" b="1" dirty="0">
                <a:solidFill>
                  <a:srgbClr val="0000FF"/>
                </a:solidFill>
                <a:latin typeface="方正姚体" pitchFamily="2" charset="-122"/>
                <a:ea typeface="方正姚体" pitchFamily="2" charset="-122"/>
              </a:rPr>
              <a:t>微机的三总线结构</a:t>
            </a:r>
            <a:r>
              <a:rPr lang="zh-CN" altLang="en-US" sz="2400" b="1" dirty="0">
                <a:latin typeface="方正姚体" pitchFamily="2" charset="-122"/>
                <a:ea typeface="方正姚体" pitchFamily="2" charset="-122"/>
              </a:rPr>
              <a:t>，从系统的角度讨论了</a:t>
            </a:r>
            <a:r>
              <a:rPr lang="zh-CN" altLang="en-US" sz="2400" b="1" dirty="0">
                <a:solidFill>
                  <a:srgbClr val="0000FF"/>
                </a:solidFill>
                <a:latin typeface="方正姚体" pitchFamily="2" charset="-122"/>
                <a:ea typeface="方正姚体" pitchFamily="2" charset="-122"/>
              </a:rPr>
              <a:t>总线、接口、外设、外存</a:t>
            </a:r>
            <a:r>
              <a:rPr lang="zh-CN" altLang="en-US" sz="2400" b="1" dirty="0">
                <a:latin typeface="方正姚体" pitchFamily="2" charset="-122"/>
                <a:ea typeface="方正姚体" pitchFamily="2" charset="-122"/>
              </a:rPr>
              <a:t>等问题</a:t>
            </a:r>
            <a:r>
              <a:rPr lang="zh-CN" altLang="en-US" sz="2400" b="1" dirty="0" smtClean="0">
                <a:latin typeface="方正姚体" pitchFamily="2" charset="-122"/>
                <a:ea typeface="方正姚体" pitchFamily="2" charset="-122"/>
              </a:rPr>
              <a:t>，通过</a:t>
            </a:r>
            <a:r>
              <a:rPr lang="zh-CN" altLang="en-US" sz="2400" b="1" dirty="0">
                <a:latin typeface="方正姚体" pitchFamily="2" charset="-122"/>
                <a:ea typeface="方正姚体" pitchFamily="2" charset="-122"/>
              </a:rPr>
              <a:t>微机的体系结构揭示</a:t>
            </a:r>
            <a:r>
              <a:rPr lang="zh-CN" altLang="en-US" sz="2400" b="1" dirty="0">
                <a:solidFill>
                  <a:srgbClr val="0000FF"/>
                </a:solidFill>
                <a:latin typeface="方正姚体" pitchFamily="2" charset="-122"/>
                <a:ea typeface="方正姚体" pitchFamily="2" charset="-122"/>
              </a:rPr>
              <a:t>计算思维的自动化规则</a:t>
            </a:r>
            <a:r>
              <a:rPr lang="zh-CN" altLang="en-US" sz="2400" b="1" dirty="0">
                <a:latin typeface="方正姚体" pitchFamily="2" charset="-122"/>
                <a:ea typeface="方正姚体" pitchFamily="2" charset="-122"/>
              </a:rPr>
              <a:t>和</a:t>
            </a:r>
            <a:r>
              <a:rPr lang="zh-CN" altLang="en-US" sz="2400" b="1" dirty="0">
                <a:solidFill>
                  <a:srgbClr val="0000FF"/>
                </a:solidFill>
                <a:latin typeface="方正姚体" pitchFamily="2" charset="-122"/>
                <a:ea typeface="方正姚体" pitchFamily="2" charset="-122"/>
              </a:rPr>
              <a:t>面向问题的系统设计方法</a:t>
            </a:r>
            <a:r>
              <a:rPr lang="zh-CN" altLang="en-US" sz="2400" b="1" dirty="0" smtClean="0">
                <a:latin typeface="方正姚体" pitchFamily="2" charset="-122"/>
                <a:ea typeface="方正姚体" pitchFamily="2" charset="-122"/>
              </a:rPr>
              <a:t>。</a:t>
            </a:r>
            <a:endParaRPr lang="en-US" altLang="zh-CN" sz="2400" b="1" dirty="0" smtClean="0">
              <a:latin typeface="方正姚体" pitchFamily="2" charset="-122"/>
              <a:ea typeface="方正姚体" pitchFamily="2" charset="-122"/>
            </a:endParaRPr>
          </a:p>
          <a:p>
            <a:pPr eaLnBrk="1" hangingPunct="1">
              <a:spcBef>
                <a:spcPts val="600"/>
              </a:spcBef>
              <a:spcAft>
                <a:spcPts val="600"/>
              </a:spcAft>
            </a:pPr>
            <a:r>
              <a:rPr lang="zh-CN" altLang="en-US" sz="2400" b="1" dirty="0" smtClean="0">
                <a:latin typeface="方正姚体" pitchFamily="2" charset="-122"/>
                <a:ea typeface="方正姚体" pitchFamily="2" charset="-122"/>
              </a:rPr>
              <a:t>        微型计算机</a:t>
            </a:r>
            <a:r>
              <a:rPr lang="zh-CN" altLang="en-US" sz="2400" b="1" dirty="0">
                <a:latin typeface="方正姚体" pitchFamily="2" charset="-122"/>
                <a:ea typeface="方正姚体" pitchFamily="2" charset="-122"/>
              </a:rPr>
              <a:t>是以微处理器为核心，通过总线连接内存储器构成主机，再通过</a:t>
            </a:r>
            <a:r>
              <a:rPr lang="en-US" altLang="en-US" sz="2400" b="1" dirty="0">
                <a:latin typeface="方正姚体" pitchFamily="2" charset="-122"/>
                <a:ea typeface="方正姚体" pitchFamily="2" charset="-122"/>
              </a:rPr>
              <a:t>I/O</a:t>
            </a:r>
            <a:r>
              <a:rPr lang="zh-CN" altLang="en-US" sz="2400" b="1" dirty="0">
                <a:latin typeface="方正姚体" pitchFamily="2" charset="-122"/>
                <a:ea typeface="方正姚体" pitchFamily="2" charset="-122"/>
              </a:rPr>
              <a:t>接口电路与外设相连接构成硬件系统</a:t>
            </a:r>
            <a:r>
              <a:rPr lang="zh-CN" altLang="en-US" sz="2400" b="1" dirty="0" smtClean="0">
                <a:latin typeface="方正姚体" pitchFamily="2" charset="-122"/>
                <a:ea typeface="方正姚体" pitchFamily="2" charset="-122"/>
              </a:rPr>
              <a:t>。</a:t>
            </a:r>
            <a:r>
              <a:rPr lang="zh-CN" altLang="en-US" sz="2400" b="1" dirty="0" smtClean="0">
                <a:solidFill>
                  <a:srgbClr val="0000FF"/>
                </a:solidFill>
                <a:latin typeface="方正姚体" pitchFamily="2" charset="-122"/>
                <a:ea typeface="方正姚体" pitchFamily="2" charset="-122"/>
              </a:rPr>
              <a:t>接口</a:t>
            </a:r>
            <a:r>
              <a:rPr lang="zh-CN" altLang="en-US" sz="2400" b="1" dirty="0">
                <a:latin typeface="方正姚体" pitchFamily="2" charset="-122"/>
                <a:ea typeface="方正姚体" pitchFamily="2" charset="-122"/>
              </a:rPr>
              <a:t>是主机与外设通信的中转站，</a:t>
            </a:r>
            <a:r>
              <a:rPr lang="zh-CN" altLang="en-US" sz="2400" b="1" dirty="0">
                <a:solidFill>
                  <a:srgbClr val="0000FF"/>
                </a:solidFill>
                <a:latin typeface="方正姚体" pitchFamily="2" charset="-122"/>
                <a:ea typeface="方正姚体" pitchFamily="2" charset="-122"/>
              </a:rPr>
              <a:t>总线</a:t>
            </a:r>
            <a:r>
              <a:rPr lang="zh-CN" altLang="en-US" sz="2400" b="1" dirty="0">
                <a:latin typeface="方正姚体" pitchFamily="2" charset="-122"/>
                <a:ea typeface="方正姚体" pitchFamily="2" charset="-122"/>
              </a:rPr>
              <a:t>是连接微型计算机系统中所有部件的公共通道，而</a:t>
            </a:r>
            <a:r>
              <a:rPr lang="zh-CN" altLang="en-US" sz="2400" b="1" dirty="0">
                <a:solidFill>
                  <a:srgbClr val="0000FF"/>
                </a:solidFill>
                <a:latin typeface="方正姚体" pitchFamily="2" charset="-122"/>
                <a:ea typeface="方正姚体" pitchFamily="2" charset="-122"/>
              </a:rPr>
              <a:t>微型计算机系统则是指被连接起来的硬件系统和计算机软件系统的统称</a:t>
            </a:r>
            <a:r>
              <a:rPr lang="zh-CN" altLang="en-US" sz="2400" b="1" dirty="0" smtClean="0">
                <a:latin typeface="方正姚体" pitchFamily="2" charset="-122"/>
                <a:ea typeface="方正姚体" pitchFamily="2" charset="-122"/>
              </a:rPr>
              <a:t>。在此基础上介绍了</a:t>
            </a:r>
            <a:r>
              <a:rPr lang="zh-CN" altLang="en-US" sz="2400" b="1" dirty="0" smtClean="0">
                <a:solidFill>
                  <a:srgbClr val="0000FF"/>
                </a:solidFill>
                <a:latin typeface="方正姚体" pitchFamily="2" charset="-122"/>
                <a:ea typeface="方正姚体" pitchFamily="2" charset="-122"/>
              </a:rPr>
              <a:t>多核、并行</a:t>
            </a:r>
            <a:r>
              <a:rPr lang="zh-CN" altLang="en-US" sz="2400" b="1" dirty="0" smtClean="0">
                <a:latin typeface="方正姚体" pitchFamily="2" charset="-122"/>
                <a:ea typeface="方正姚体" pitchFamily="2" charset="-122"/>
              </a:rPr>
              <a:t>以及</a:t>
            </a:r>
            <a:r>
              <a:rPr lang="zh-CN" altLang="en-US" sz="2400" b="1" dirty="0" smtClean="0">
                <a:solidFill>
                  <a:srgbClr val="0000FF"/>
                </a:solidFill>
                <a:latin typeface="方正姚体" pitchFamily="2" charset="-122"/>
                <a:ea typeface="方正姚体" pitchFamily="2" charset="-122"/>
              </a:rPr>
              <a:t>集群计算机系统</a:t>
            </a:r>
            <a:r>
              <a:rPr lang="zh-CN" altLang="en-US" sz="2400" b="1" dirty="0" smtClean="0">
                <a:latin typeface="方正姚体" pitchFamily="2" charset="-122"/>
                <a:ea typeface="方正姚体" pitchFamily="2" charset="-122"/>
              </a:rPr>
              <a:t>的概念和体系结构，以此来强调</a:t>
            </a:r>
            <a:r>
              <a:rPr lang="zh-CN" altLang="en-US" sz="2400" b="1" dirty="0">
                <a:solidFill>
                  <a:srgbClr val="0000FF"/>
                </a:solidFill>
                <a:latin typeface="方正姚体" pitchFamily="2" charset="-122"/>
                <a:ea typeface="方正姚体" pitchFamily="2" charset="-122"/>
              </a:rPr>
              <a:t>系统观点</a:t>
            </a:r>
            <a:r>
              <a:rPr lang="zh-CN" altLang="en-US" sz="2400" b="1" dirty="0">
                <a:latin typeface="方正姚体" pitchFamily="2" charset="-122"/>
                <a:ea typeface="方正姚体" pitchFamily="2" charset="-122"/>
              </a:rPr>
              <a:t>，即从系统出发看控制原理、看协同设计、看功能实现</a:t>
            </a:r>
            <a:r>
              <a:rPr lang="zh-CN" altLang="en-US" sz="2400" b="1" dirty="0" smtClean="0">
                <a:latin typeface="方正姚体" pitchFamily="2" charset="-122"/>
                <a:ea typeface="方正姚体" pitchFamily="2" charset="-122"/>
              </a:rPr>
              <a:t>。</a:t>
            </a:r>
            <a:endParaRPr lang="en-US" altLang="zh-CN" sz="2400" b="1" dirty="0" smtClean="0">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zh-CN" altLang="en-US">
                <a:solidFill>
                  <a:srgbClr val="FFFF00"/>
                </a:solidFill>
                <a:latin typeface="方正姚体" pitchFamily="2" charset="-122"/>
                <a:ea typeface="方正姚体" pitchFamily="2" charset="-122"/>
              </a:rPr>
              <a:t>   作业</a:t>
            </a:r>
          </a:p>
        </p:txBody>
      </p:sp>
      <p:sp>
        <p:nvSpPr>
          <p:cNvPr id="204802" name="Rectangle 2"/>
          <p:cNvSpPr>
            <a:spLocks noChangeArrowheads="1"/>
          </p:cNvSpPr>
          <p:nvPr/>
        </p:nvSpPr>
        <p:spPr bwMode="auto">
          <a:xfrm>
            <a:off x="250825" y="765175"/>
            <a:ext cx="8424863" cy="461963"/>
          </a:xfrm>
          <a:prstGeom prst="rect">
            <a:avLst/>
          </a:prstGeom>
          <a:noFill/>
          <a:ln w="9525">
            <a:noFill/>
            <a:miter lim="800000"/>
            <a:headEnd/>
            <a:tailEnd/>
          </a:ln>
        </p:spPr>
        <p:txBody>
          <a:bodyPr>
            <a:spAutoFit/>
          </a:bodyPr>
          <a:lstStyle/>
          <a:p>
            <a:pPr marL="609600" indent="-609600" eaLnBrk="1" hangingPunct="1"/>
            <a:r>
              <a:rPr lang="zh-CN" altLang="en-US" sz="2400">
                <a:latin typeface="方正姚体" pitchFamily="2" charset="-122"/>
                <a:ea typeface="方正姚体" pitchFamily="2" charset="-122"/>
              </a:rPr>
              <a:t>       </a:t>
            </a:r>
            <a:endParaRPr lang="zh-CN" altLang="zh-CN" sz="2400">
              <a:latin typeface="方正姚体" pitchFamily="2" charset="-122"/>
              <a:ea typeface="方正姚体" pitchFamily="2" charset="-122"/>
            </a:endParaRPr>
          </a:p>
        </p:txBody>
      </p:sp>
      <p:sp>
        <p:nvSpPr>
          <p:cNvPr id="4" name="Text Box 19"/>
          <p:cNvSpPr txBox="1">
            <a:spLocks noChangeArrowheads="1"/>
          </p:cNvSpPr>
          <p:nvPr/>
        </p:nvSpPr>
        <p:spPr bwMode="auto">
          <a:xfrm>
            <a:off x="536575" y="1196752"/>
            <a:ext cx="8351838" cy="5080494"/>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defRPr/>
            </a:pPr>
            <a:r>
              <a:rPr lang="zh-CN" altLang="en-US" sz="3600" b="1" dirty="0" smtClean="0">
                <a:solidFill>
                  <a:srgbClr val="0033CC"/>
                </a:solidFill>
                <a:latin typeface="方正姚体" pitchFamily="2" charset="-122"/>
                <a:ea typeface="方正姚体" pitchFamily="2" charset="-122"/>
              </a:rPr>
              <a:t>自学：</a:t>
            </a: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chemeClr val="accent3">
                    <a:lumMod val="50000"/>
                  </a:schemeClr>
                </a:solidFill>
                <a:latin typeface="方正姚体" pitchFamily="2" charset="-122"/>
                <a:ea typeface="方正姚体" pitchFamily="2" charset="-122"/>
              </a:rPr>
              <a:t>教材</a:t>
            </a:r>
            <a:r>
              <a:rPr lang="en-US" altLang="zh-CN" sz="3600" b="1" dirty="0" smtClean="0">
                <a:solidFill>
                  <a:schemeClr val="accent3">
                    <a:lumMod val="50000"/>
                  </a:schemeClr>
                </a:solidFill>
                <a:latin typeface="方正姚体" pitchFamily="2" charset="-122"/>
                <a:ea typeface="方正姚体" pitchFamily="2" charset="-122"/>
              </a:rPr>
              <a:t>3.6</a:t>
            </a:r>
            <a:r>
              <a:rPr lang="zh-CN" altLang="en-US" sz="3600" b="1" dirty="0" smtClean="0">
                <a:solidFill>
                  <a:schemeClr val="accent3">
                    <a:lumMod val="50000"/>
                  </a:schemeClr>
                </a:solidFill>
                <a:latin typeface="方正姚体" pitchFamily="2" charset="-122"/>
                <a:ea typeface="方正姚体" pitchFamily="2" charset="-122"/>
              </a:rPr>
              <a:t>并行计算机体系结构，找应用实例</a:t>
            </a:r>
            <a:endParaRPr lang="en-US" altLang="zh-CN" sz="3600" b="1" dirty="0" smtClean="0">
              <a:solidFill>
                <a:schemeClr val="accent3">
                  <a:lumMod val="50000"/>
                </a:schemeClr>
              </a:solidFill>
              <a:latin typeface="方正姚体" pitchFamily="2" charset="-122"/>
              <a:ea typeface="方正姚体" pitchFamily="2" charset="-122"/>
            </a:endParaRPr>
          </a:p>
          <a:p>
            <a:pPr eaLnBrk="1" hangingPunct="1">
              <a:defRPr/>
            </a:pP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rgbClr val="0033CC"/>
                </a:solidFill>
                <a:latin typeface="方正姚体" pitchFamily="2" charset="-122"/>
                <a:ea typeface="方正姚体" pitchFamily="2" charset="-122"/>
              </a:rPr>
              <a:t>大作业</a:t>
            </a:r>
            <a:r>
              <a:rPr lang="en-US" altLang="zh-CN" sz="3600" b="1" dirty="0" smtClean="0">
                <a:solidFill>
                  <a:srgbClr val="0033CC"/>
                </a:solidFill>
                <a:latin typeface="方正姚体" pitchFamily="2" charset="-122"/>
                <a:ea typeface="方正姚体" pitchFamily="2" charset="-122"/>
              </a:rPr>
              <a:t>2</a:t>
            </a:r>
            <a:r>
              <a:rPr lang="zh-CN" altLang="en-US" sz="3600" b="1" dirty="0" smtClean="0">
                <a:solidFill>
                  <a:srgbClr val="0033CC"/>
                </a:solidFill>
                <a:latin typeface="方正姚体" pitchFamily="2" charset="-122"/>
                <a:ea typeface="方正姚体" pitchFamily="2" charset="-122"/>
              </a:rPr>
              <a:t>：</a:t>
            </a: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chemeClr val="accent3">
                    <a:lumMod val="50000"/>
                  </a:schemeClr>
                </a:solidFill>
                <a:latin typeface="方正姚体" pitchFamily="2" charset="-122"/>
                <a:ea typeface="方正姚体" pitchFamily="2" charset="-122"/>
              </a:rPr>
              <a:t>实验教材</a:t>
            </a:r>
            <a:r>
              <a:rPr lang="en-US" altLang="zh-CN" sz="3600" b="1" dirty="0" smtClean="0">
                <a:solidFill>
                  <a:schemeClr val="accent3">
                    <a:lumMod val="50000"/>
                  </a:schemeClr>
                </a:solidFill>
                <a:latin typeface="方正姚体" pitchFamily="2" charset="-122"/>
                <a:ea typeface="方正姚体" pitchFamily="2" charset="-122"/>
              </a:rPr>
              <a:t>P220</a:t>
            </a:r>
            <a:r>
              <a:rPr lang="zh-CN" altLang="en-US" sz="3600" b="1" dirty="0" smtClean="0">
                <a:solidFill>
                  <a:schemeClr val="accent3">
                    <a:lumMod val="50000"/>
                  </a:schemeClr>
                </a:solidFill>
                <a:latin typeface="方正姚体" pitchFamily="2" charset="-122"/>
                <a:ea typeface="方正姚体" pitchFamily="2" charset="-122"/>
              </a:rPr>
              <a:t>，</a:t>
            </a:r>
            <a:r>
              <a:rPr lang="en-US" altLang="zh-CN" sz="3600" b="1" dirty="0" smtClean="0">
                <a:solidFill>
                  <a:schemeClr val="accent3">
                    <a:lumMod val="50000"/>
                  </a:schemeClr>
                </a:solidFill>
                <a:latin typeface="方正姚体" pitchFamily="2" charset="-122"/>
                <a:ea typeface="方正姚体" pitchFamily="2" charset="-122"/>
              </a:rPr>
              <a:t>3.2 </a:t>
            </a:r>
            <a:r>
              <a:rPr lang="zh-CN" altLang="en-US" sz="3600" b="1" dirty="0" smtClean="0">
                <a:solidFill>
                  <a:schemeClr val="accent3">
                    <a:lumMod val="50000"/>
                  </a:schemeClr>
                </a:solidFill>
                <a:latin typeface="方正姚体" pitchFamily="2" charset="-122"/>
                <a:ea typeface="方正姚体" pitchFamily="2" charset="-122"/>
              </a:rPr>
              <a:t>综合应用与拓展学习，一、</a:t>
            </a:r>
            <a:r>
              <a:rPr lang="en-US" altLang="zh-CN" sz="3600" b="1" dirty="0" smtClean="0">
                <a:solidFill>
                  <a:schemeClr val="accent3">
                    <a:lumMod val="50000"/>
                  </a:schemeClr>
                </a:solidFill>
                <a:latin typeface="方正姚体" pitchFamily="2" charset="-122"/>
                <a:ea typeface="方正姚体" pitchFamily="2" charset="-122"/>
              </a:rPr>
              <a:t>3.</a:t>
            </a:r>
            <a:r>
              <a:rPr lang="zh-CN" altLang="en-US" sz="3600" b="1" dirty="0" smtClean="0">
                <a:solidFill>
                  <a:schemeClr val="accent3">
                    <a:lumMod val="50000"/>
                  </a:schemeClr>
                </a:solidFill>
                <a:latin typeface="方正姚体" pitchFamily="2" charset="-122"/>
                <a:ea typeface="方正姚体" pitchFamily="2" charset="-122"/>
              </a:rPr>
              <a:t>制定购买计算机方案</a:t>
            </a:r>
            <a:r>
              <a:rPr lang="zh-CN" altLang="en-US" sz="3600" b="1" dirty="0" smtClean="0">
                <a:solidFill>
                  <a:schemeClr val="accent3">
                    <a:lumMod val="50000"/>
                  </a:schemeClr>
                </a:solidFill>
                <a:latin typeface="方正姚体" pitchFamily="2" charset="-122"/>
                <a:ea typeface="方正姚体" pitchFamily="2" charset="-122"/>
              </a:rPr>
              <a:t>。</a:t>
            </a:r>
            <a:endParaRPr lang="en-US" altLang="zh-CN" sz="3600" b="1" dirty="0" smtClean="0">
              <a:solidFill>
                <a:schemeClr val="accent3">
                  <a:lumMod val="50000"/>
                </a:schemeClr>
              </a:solidFill>
              <a:latin typeface="方正姚体" pitchFamily="2" charset="-122"/>
              <a:ea typeface="方正姚体" pitchFamily="2" charset="-122"/>
            </a:endParaRPr>
          </a:p>
          <a:p>
            <a:pPr eaLnBrk="1" hangingPunct="1">
              <a:defRPr/>
            </a:pPr>
            <a:r>
              <a:rPr lang="zh-CN" altLang="en-US" sz="3600" b="1" dirty="0" smtClean="0">
                <a:solidFill>
                  <a:schemeClr val="accent1">
                    <a:lumMod val="75000"/>
                  </a:schemeClr>
                </a:solidFill>
                <a:latin typeface="方正姚体" pitchFamily="2" charset="-122"/>
                <a:ea typeface="方正姚体" pitchFamily="2" charset="-122"/>
              </a:rPr>
              <a:t>在“乐学”中提交</a:t>
            </a:r>
            <a:r>
              <a:rPr lang="en-US" altLang="zh-CN" sz="3600" b="1" dirty="0" smtClean="0">
                <a:solidFill>
                  <a:schemeClr val="accent1">
                    <a:lumMod val="75000"/>
                  </a:schemeClr>
                </a:solidFill>
                <a:latin typeface="方正姚体" pitchFamily="2" charset="-122"/>
                <a:ea typeface="方正姚体" pitchFamily="2" charset="-122"/>
              </a:rPr>
              <a:t>-</a:t>
            </a:r>
            <a:r>
              <a:rPr lang="zh-CN" altLang="en-US" sz="3600" b="1" dirty="0" smtClean="0">
                <a:solidFill>
                  <a:schemeClr val="accent1">
                    <a:lumMod val="75000"/>
                  </a:schemeClr>
                </a:solidFill>
                <a:latin typeface="方正姚体" pitchFamily="2" charset="-122"/>
                <a:ea typeface="方正姚体" pitchFamily="2" charset="-122"/>
              </a:rPr>
              <a:t>公共区</a:t>
            </a:r>
            <a:r>
              <a:rPr lang="en-US" altLang="zh-CN" sz="3600" b="1" dirty="0" smtClean="0">
                <a:solidFill>
                  <a:schemeClr val="accent1">
                    <a:lumMod val="75000"/>
                  </a:schemeClr>
                </a:solidFill>
                <a:latin typeface="方正姚体" pitchFamily="2" charset="-122"/>
                <a:ea typeface="方正姚体" pitchFamily="2" charset="-122"/>
              </a:rPr>
              <a:t>-</a:t>
            </a:r>
            <a:r>
              <a:rPr lang="zh-CN" altLang="en-US" sz="3600" b="1" dirty="0" smtClean="0">
                <a:solidFill>
                  <a:schemeClr val="accent1">
                    <a:lumMod val="75000"/>
                  </a:schemeClr>
                </a:solidFill>
                <a:latin typeface="方正姚体" pitchFamily="2" charset="-122"/>
                <a:ea typeface="方正姚体" pitchFamily="2" charset="-122"/>
              </a:rPr>
              <a:t>大作业</a:t>
            </a:r>
            <a:r>
              <a:rPr lang="en-US" altLang="zh-CN" sz="3600" b="1" dirty="0" smtClean="0">
                <a:solidFill>
                  <a:schemeClr val="accent1">
                    <a:lumMod val="75000"/>
                  </a:schemeClr>
                </a:solidFill>
                <a:latin typeface="方正姚体" pitchFamily="2" charset="-122"/>
                <a:ea typeface="方正姚体" pitchFamily="2" charset="-122"/>
              </a:rPr>
              <a:t>2</a:t>
            </a:r>
            <a:endParaRPr lang="en-US" altLang="zh-CN" sz="3600" b="1" dirty="0" smtClean="0">
              <a:solidFill>
                <a:schemeClr val="accent1">
                  <a:lumMod val="75000"/>
                </a:schemeClr>
              </a:solidFill>
              <a:latin typeface="方正姚体" pitchFamily="2" charset="-122"/>
              <a:ea typeface="方正姚体" pitchFamily="2" charset="-122"/>
            </a:endParaRPr>
          </a:p>
          <a:p>
            <a:pPr eaLnBrk="1" hangingPunct="1">
              <a:defRPr/>
            </a:pPr>
            <a:r>
              <a:rPr lang="zh-CN" altLang="en-US" sz="3600" b="1" dirty="0" smtClean="0">
                <a:solidFill>
                  <a:schemeClr val="accent3">
                    <a:lumMod val="50000"/>
                  </a:schemeClr>
                </a:solidFill>
                <a:latin typeface="方正姚体" pitchFamily="2" charset="-122"/>
                <a:ea typeface="方正姚体" pitchFamily="2" charset="-122"/>
              </a:rPr>
              <a:t>提交截止时间：</a:t>
            </a:r>
            <a:r>
              <a:rPr lang="en-US" altLang="zh-CN" sz="3600" b="1" dirty="0" smtClean="0">
                <a:solidFill>
                  <a:schemeClr val="accent1">
                    <a:lumMod val="75000"/>
                  </a:schemeClr>
                </a:solidFill>
                <a:latin typeface="方正姚体" pitchFamily="2" charset="-122"/>
                <a:ea typeface="方正姚体" pitchFamily="2" charset="-122"/>
              </a:rPr>
              <a:t>2015</a:t>
            </a:r>
            <a:r>
              <a:rPr lang="zh-CN" altLang="en-US" sz="3600" b="1" dirty="0" smtClean="0">
                <a:solidFill>
                  <a:schemeClr val="accent1">
                    <a:lumMod val="75000"/>
                  </a:schemeClr>
                </a:solidFill>
                <a:latin typeface="方正姚体" pitchFamily="2" charset="-122"/>
                <a:ea typeface="方正姚体" pitchFamily="2" charset="-122"/>
              </a:rPr>
              <a:t>年</a:t>
            </a:r>
            <a:r>
              <a:rPr lang="en-US" altLang="zh-CN" sz="3600" b="1" dirty="0" smtClean="0">
                <a:solidFill>
                  <a:schemeClr val="accent1">
                    <a:lumMod val="75000"/>
                  </a:schemeClr>
                </a:solidFill>
                <a:latin typeface="方正姚体" pitchFamily="2" charset="-122"/>
                <a:ea typeface="方正姚体" pitchFamily="2" charset="-122"/>
              </a:rPr>
              <a:t>12</a:t>
            </a:r>
            <a:r>
              <a:rPr lang="zh-CN" altLang="en-US" sz="3600" b="1" dirty="0" smtClean="0">
                <a:solidFill>
                  <a:schemeClr val="accent1">
                    <a:lumMod val="75000"/>
                  </a:schemeClr>
                </a:solidFill>
                <a:latin typeface="方正姚体" pitchFamily="2" charset="-122"/>
                <a:ea typeface="方正姚体" pitchFamily="2" charset="-122"/>
              </a:rPr>
              <a:t>月</a:t>
            </a:r>
            <a:r>
              <a:rPr lang="en-US" altLang="zh-CN" sz="3600" b="1" dirty="0" smtClean="0">
                <a:solidFill>
                  <a:schemeClr val="accent1">
                    <a:lumMod val="75000"/>
                  </a:schemeClr>
                </a:solidFill>
                <a:latin typeface="方正姚体" pitchFamily="2" charset="-122"/>
                <a:ea typeface="方正姚体" pitchFamily="2" charset="-122"/>
              </a:rPr>
              <a:t>31</a:t>
            </a:r>
            <a:r>
              <a:rPr lang="zh-CN" altLang="en-US" sz="3600" b="1" dirty="0" smtClean="0">
                <a:solidFill>
                  <a:schemeClr val="accent1">
                    <a:lumMod val="75000"/>
                  </a:schemeClr>
                </a:solidFill>
                <a:latin typeface="方正姚体" pitchFamily="2" charset="-122"/>
                <a:ea typeface="方正姚体" pitchFamily="2" charset="-122"/>
              </a:rPr>
              <a:t>日</a:t>
            </a:r>
            <a:r>
              <a:rPr lang="en-US" altLang="zh-CN" sz="3600" b="1" dirty="0" smtClean="0">
                <a:solidFill>
                  <a:schemeClr val="accent1">
                    <a:lumMod val="75000"/>
                  </a:schemeClr>
                </a:solidFill>
                <a:latin typeface="方正姚体" pitchFamily="2" charset="-122"/>
                <a:ea typeface="方正姚体" pitchFamily="2" charset="-122"/>
              </a:rPr>
              <a:t>22</a:t>
            </a:r>
            <a:r>
              <a:rPr lang="en-US" altLang="zh-CN" sz="3600" b="1" dirty="0" smtClean="0">
                <a:solidFill>
                  <a:schemeClr val="accent1">
                    <a:lumMod val="75000"/>
                  </a:schemeClr>
                </a:solidFill>
                <a:latin typeface="方正姚体" pitchFamily="2" charset="-122"/>
                <a:ea typeface="方正姚体" pitchFamily="2" charset="-122"/>
              </a:rPr>
              <a:t>:00</a:t>
            </a:r>
            <a:endParaRPr lang="en-US" altLang="zh-CN" sz="3600" b="1" dirty="0" smtClean="0">
              <a:solidFill>
                <a:schemeClr val="accent1">
                  <a:lumMod val="75000"/>
                </a:schemeClr>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theme/theme1.xml><?xml version="1.0" encoding="utf-8"?>
<a:theme xmlns:a="http://schemas.openxmlformats.org/drawingml/2006/main" name="默认设计模板">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默认设计模板">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FF00"/>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FF00"/>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10401</TotalTime>
  <Words>9973</Words>
  <Application>Microsoft Office PowerPoint</Application>
  <PresentationFormat>全屏显示(4:3)</PresentationFormat>
  <Paragraphs>917</Paragraphs>
  <Slides>99</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99</vt:i4>
      </vt:variant>
    </vt:vector>
  </HeadingPairs>
  <TitlesOfParts>
    <vt:vector size="103" baseType="lpstr">
      <vt:lpstr>默认设计模板</vt:lpstr>
      <vt:lpstr>Image</vt:lpstr>
      <vt:lpstr>Worksheet</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dc:title>
  <dc:creator>User</dc:creator>
  <cp:lastModifiedBy>dell</cp:lastModifiedBy>
  <cp:revision>393</cp:revision>
  <dcterms:created xsi:type="dcterms:W3CDTF">2009-08-05T14:30:03Z</dcterms:created>
  <dcterms:modified xsi:type="dcterms:W3CDTF">2015-10-25T10:57:48Z</dcterms:modified>
</cp:coreProperties>
</file>