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40"/>
  </p:notesMasterIdLst>
  <p:sldIdLst>
    <p:sldId id="363" r:id="rId2"/>
    <p:sldId id="390" r:id="rId3"/>
    <p:sldId id="391" r:id="rId4"/>
    <p:sldId id="392" r:id="rId5"/>
    <p:sldId id="393" r:id="rId6"/>
    <p:sldId id="394" r:id="rId7"/>
    <p:sldId id="395" r:id="rId8"/>
    <p:sldId id="396" r:id="rId9"/>
    <p:sldId id="397" r:id="rId10"/>
    <p:sldId id="398" r:id="rId11"/>
    <p:sldId id="364" r:id="rId12"/>
    <p:sldId id="365" r:id="rId13"/>
    <p:sldId id="366" r:id="rId14"/>
    <p:sldId id="367" r:id="rId15"/>
    <p:sldId id="368" r:id="rId16"/>
    <p:sldId id="369" r:id="rId17"/>
    <p:sldId id="370" r:id="rId18"/>
    <p:sldId id="431" r:id="rId19"/>
    <p:sldId id="432" r:id="rId20"/>
    <p:sldId id="433" r:id="rId21"/>
    <p:sldId id="434" r:id="rId22"/>
    <p:sldId id="435" r:id="rId23"/>
    <p:sldId id="436" r:id="rId24"/>
    <p:sldId id="399" r:id="rId25"/>
    <p:sldId id="400" r:id="rId26"/>
    <p:sldId id="401" r:id="rId27"/>
    <p:sldId id="402" r:id="rId28"/>
    <p:sldId id="403" r:id="rId29"/>
    <p:sldId id="378" r:id="rId30"/>
    <p:sldId id="379" r:id="rId31"/>
    <p:sldId id="380" r:id="rId32"/>
    <p:sldId id="381" r:id="rId33"/>
    <p:sldId id="382" r:id="rId34"/>
    <p:sldId id="383" r:id="rId35"/>
    <p:sldId id="384" r:id="rId36"/>
    <p:sldId id="385" r:id="rId37"/>
    <p:sldId id="423" r:id="rId38"/>
    <p:sldId id="424"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386" r:id="rId54"/>
    <p:sldId id="387" r:id="rId55"/>
    <p:sldId id="388" r:id="rId56"/>
    <p:sldId id="347" r:id="rId57"/>
    <p:sldId id="346" r:id="rId58"/>
    <p:sldId id="348" r:id="rId59"/>
    <p:sldId id="451" r:id="rId60"/>
    <p:sldId id="452" r:id="rId61"/>
    <p:sldId id="453" r:id="rId62"/>
    <p:sldId id="454" r:id="rId63"/>
    <p:sldId id="455" r:id="rId64"/>
    <p:sldId id="456" r:id="rId65"/>
    <p:sldId id="457" r:id="rId66"/>
    <p:sldId id="458" r:id="rId67"/>
    <p:sldId id="459" r:id="rId68"/>
    <p:sldId id="408" r:id="rId69"/>
    <p:sldId id="409" r:id="rId70"/>
    <p:sldId id="414" r:id="rId71"/>
    <p:sldId id="412" r:id="rId72"/>
    <p:sldId id="413" r:id="rId73"/>
    <p:sldId id="425" r:id="rId74"/>
    <p:sldId id="426" r:id="rId75"/>
    <p:sldId id="478" r:id="rId76"/>
    <p:sldId id="479" r:id="rId77"/>
    <p:sldId id="460" r:id="rId78"/>
    <p:sldId id="461" r:id="rId79"/>
    <p:sldId id="462" r:id="rId80"/>
    <p:sldId id="480" r:id="rId81"/>
    <p:sldId id="463" r:id="rId82"/>
    <p:sldId id="464" r:id="rId83"/>
    <p:sldId id="465" r:id="rId84"/>
    <p:sldId id="466" r:id="rId85"/>
    <p:sldId id="467" r:id="rId86"/>
    <p:sldId id="481" r:id="rId87"/>
    <p:sldId id="482" r:id="rId88"/>
    <p:sldId id="468" r:id="rId89"/>
    <p:sldId id="508" r:id="rId90"/>
    <p:sldId id="473" r:id="rId91"/>
    <p:sldId id="475" r:id="rId92"/>
    <p:sldId id="476" r:id="rId93"/>
    <p:sldId id="477" r:id="rId94"/>
    <p:sldId id="523" r:id="rId95"/>
    <p:sldId id="524" r:id="rId96"/>
    <p:sldId id="525" r:id="rId97"/>
    <p:sldId id="526" r:id="rId98"/>
    <p:sldId id="527" r:id="rId99"/>
    <p:sldId id="528" r:id="rId100"/>
    <p:sldId id="529" r:id="rId101"/>
    <p:sldId id="415" r:id="rId102"/>
    <p:sldId id="416" r:id="rId103"/>
    <p:sldId id="417" r:id="rId104"/>
    <p:sldId id="418" r:id="rId105"/>
    <p:sldId id="419" r:id="rId106"/>
    <p:sldId id="530" r:id="rId107"/>
    <p:sldId id="531" r:id="rId108"/>
    <p:sldId id="532" r:id="rId109"/>
    <p:sldId id="489" r:id="rId110"/>
    <p:sldId id="490" r:id="rId111"/>
    <p:sldId id="491" r:id="rId112"/>
    <p:sldId id="492" r:id="rId113"/>
    <p:sldId id="493" r:id="rId114"/>
    <p:sldId id="533" r:id="rId115"/>
    <p:sldId id="534" r:id="rId116"/>
    <p:sldId id="535" r:id="rId117"/>
    <p:sldId id="536" r:id="rId118"/>
    <p:sldId id="537" r:id="rId119"/>
    <p:sldId id="538" r:id="rId120"/>
    <p:sldId id="494" r:id="rId121"/>
    <p:sldId id="496" r:id="rId122"/>
    <p:sldId id="497" r:id="rId123"/>
    <p:sldId id="331" r:id="rId124"/>
    <p:sldId id="334" r:id="rId125"/>
    <p:sldId id="335" r:id="rId126"/>
    <p:sldId id="336" r:id="rId127"/>
    <p:sldId id="337" r:id="rId128"/>
    <p:sldId id="422" r:id="rId129"/>
    <p:sldId id="503" r:id="rId130"/>
    <p:sldId id="504" r:id="rId131"/>
    <p:sldId id="505" r:id="rId132"/>
    <p:sldId id="506" r:id="rId133"/>
    <p:sldId id="507" r:id="rId134"/>
    <p:sldId id="498" r:id="rId135"/>
    <p:sldId id="499" r:id="rId136"/>
    <p:sldId id="500" r:id="rId137"/>
    <p:sldId id="501" r:id="rId138"/>
    <p:sldId id="502" r:id="rId13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Garamond" panose="02020404030301010803" pitchFamily="18"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Garamond" panose="02020404030301010803" pitchFamily="18"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Garamond" panose="02020404030301010803" pitchFamily="18"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Garamond" panose="02020404030301010803" pitchFamily="18"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75" autoAdjust="0"/>
    <p:restoredTop sz="94648" autoAdjust="0"/>
  </p:normalViewPr>
  <p:slideViewPr>
    <p:cSldViewPr>
      <p:cViewPr varScale="1">
        <p:scale>
          <a:sx n="127" d="100"/>
          <a:sy n="127" d="100"/>
        </p:scale>
        <p:origin x="8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4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jiewu@gmail.com" userId="b2ed06bd58045056" providerId="LiveId" clId="{B8B3B334-5F06-1E44-A04E-554CA05054F1}"/>
    <pc:docChg chg="modSld">
      <pc:chgData name="vjiewu@gmail.com" userId="b2ed06bd58045056" providerId="LiveId" clId="{B8B3B334-5F06-1E44-A04E-554CA05054F1}" dt="2019-05-21T11:53:07.715" v="122" actId="20577"/>
      <pc:docMkLst>
        <pc:docMk/>
      </pc:docMkLst>
      <pc:sldChg chg="modSp">
        <pc:chgData name="vjiewu@gmail.com" userId="b2ed06bd58045056" providerId="LiveId" clId="{B8B3B334-5F06-1E44-A04E-554CA05054F1}" dt="2019-05-21T11:38:22.251" v="35" actId="404"/>
        <pc:sldMkLst>
          <pc:docMk/>
          <pc:sldMk cId="0" sldId="505"/>
        </pc:sldMkLst>
        <pc:spChg chg="mod">
          <ac:chgData name="vjiewu@gmail.com" userId="b2ed06bd58045056" providerId="LiveId" clId="{B8B3B334-5F06-1E44-A04E-554CA05054F1}" dt="2019-05-21T11:38:22.251" v="35" actId="404"/>
          <ac:spMkLst>
            <pc:docMk/>
            <pc:sldMk cId="0" sldId="505"/>
            <ac:spMk id="678914" creationId="{00000000-0000-0000-0000-000000000000}"/>
          </ac:spMkLst>
        </pc:spChg>
      </pc:sldChg>
      <pc:sldChg chg="modSp">
        <pc:chgData name="vjiewu@gmail.com" userId="b2ed06bd58045056" providerId="LiveId" clId="{B8B3B334-5F06-1E44-A04E-554CA05054F1}" dt="2019-05-21T11:47:53.738" v="78" actId="404"/>
        <pc:sldMkLst>
          <pc:docMk/>
          <pc:sldMk cId="0" sldId="506"/>
        </pc:sldMkLst>
        <pc:spChg chg="mod">
          <ac:chgData name="vjiewu@gmail.com" userId="b2ed06bd58045056" providerId="LiveId" clId="{B8B3B334-5F06-1E44-A04E-554CA05054F1}" dt="2019-05-21T11:47:53.738" v="78" actId="404"/>
          <ac:spMkLst>
            <pc:docMk/>
            <pc:sldMk cId="0" sldId="506"/>
            <ac:spMk id="679938" creationId="{00000000-0000-0000-0000-000000000000}"/>
          </ac:spMkLst>
        </pc:spChg>
      </pc:sldChg>
      <pc:sldChg chg="modSp">
        <pc:chgData name="vjiewu@gmail.com" userId="b2ed06bd58045056" providerId="LiveId" clId="{B8B3B334-5F06-1E44-A04E-554CA05054F1}" dt="2019-05-21T11:53:07.715" v="122" actId="20577"/>
        <pc:sldMkLst>
          <pc:docMk/>
          <pc:sldMk cId="0" sldId="507"/>
        </pc:sldMkLst>
        <pc:spChg chg="mod">
          <ac:chgData name="vjiewu@gmail.com" userId="b2ed06bd58045056" providerId="LiveId" clId="{B8B3B334-5F06-1E44-A04E-554CA05054F1}" dt="2019-05-21T11:53:07.715" v="122" actId="20577"/>
          <ac:spMkLst>
            <pc:docMk/>
            <pc:sldMk cId="0" sldId="507"/>
            <ac:spMk id="68096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defRPr>
            </a:lvl1pPr>
          </a:lstStyle>
          <a:p>
            <a:pPr>
              <a:defRPr/>
            </a:pPr>
            <a:endParaRPr lang="zh-CN" altLang="en-US"/>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defRPr>
            </a:lvl1pPr>
          </a:lstStyle>
          <a:p>
            <a:pPr>
              <a:defRPr/>
            </a:pPr>
            <a:endParaRPr lang="en-US" altLang="zh-CN"/>
          </a:p>
        </p:txBody>
      </p:sp>
      <p:sp>
        <p:nvSpPr>
          <p:cNvPr id="144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panose="02020603050405020304" pitchFamily="18" charset="0"/>
              </a:defRPr>
            </a:lvl1pPr>
          </a:lstStyle>
          <a:p>
            <a:fld id="{BE901A73-9648-43A1-B0C5-A8055793C063}" type="slidenum">
              <a:rPr lang="zh-CN" altLang="en-US"/>
              <a:pPr/>
              <a:t>‹#›</a:t>
            </a:fld>
            <a:endParaRPr lang="en-US" altLang="zh-CN"/>
          </a:p>
        </p:txBody>
      </p:sp>
    </p:spTree>
    <p:extLst>
      <p:ext uri="{BB962C8B-B14F-4D97-AF65-F5344CB8AC3E}">
        <p14:creationId xmlns:p14="http://schemas.microsoft.com/office/powerpoint/2010/main" val="1480297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中教</a:t>
            </a:r>
            <a:r>
              <a:rPr kumimoji="1" lang="en-US" altLang="zh-CN"/>
              <a:t>920</a:t>
            </a:r>
            <a:endParaRPr kumimoji="1" lang="zh-CN" altLang="en-US"/>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a:t>
            </a:fld>
            <a:endParaRPr lang="en-US" altLang="zh-CN"/>
          </a:p>
        </p:txBody>
      </p:sp>
    </p:spTree>
    <p:extLst>
      <p:ext uri="{BB962C8B-B14F-4D97-AF65-F5344CB8AC3E}">
        <p14:creationId xmlns:p14="http://schemas.microsoft.com/office/powerpoint/2010/main" val="95888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如果要是对公式拿捏不准，可以把图画出来再写公式</a:t>
            </a:r>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107</a:t>
            </a:fld>
            <a:endParaRPr lang="en-US" altLang="zh-CN"/>
          </a:p>
        </p:txBody>
      </p:sp>
    </p:spTree>
    <p:extLst>
      <p:ext uri="{BB962C8B-B14F-4D97-AF65-F5344CB8AC3E}">
        <p14:creationId xmlns:p14="http://schemas.microsoft.com/office/powerpoint/2010/main" val="9094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注意间歇的起始时间</a:t>
            </a:r>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113</a:t>
            </a:fld>
            <a:endParaRPr lang="en-US" altLang="zh-CN"/>
          </a:p>
        </p:txBody>
      </p:sp>
    </p:spTree>
    <p:extLst>
      <p:ext uri="{BB962C8B-B14F-4D97-AF65-F5344CB8AC3E}">
        <p14:creationId xmlns:p14="http://schemas.microsoft.com/office/powerpoint/2010/main" val="46153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细分或者重叠</a:t>
            </a:r>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116</a:t>
            </a:fld>
            <a:endParaRPr lang="en-US" altLang="zh-CN"/>
          </a:p>
        </p:txBody>
      </p:sp>
    </p:spTree>
    <p:extLst>
      <p:ext uri="{BB962C8B-B14F-4D97-AF65-F5344CB8AC3E}">
        <p14:creationId xmlns:p14="http://schemas.microsoft.com/office/powerpoint/2010/main" val="198666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禁止表内数字的含义，表示间隔的拍数</a:t>
            </a:r>
          </a:p>
          <a:p>
            <a:r>
              <a:rPr kumimoji="1" lang="zh-CN" altLang="en-US" dirty="0"/>
              <a:t>冲突向量的最低位在最右侧</a:t>
            </a:r>
          </a:p>
          <a:p>
            <a:endParaRPr kumimoji="1" lang="zh-CN" altLang="en-US" dirty="0"/>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123</a:t>
            </a:fld>
            <a:endParaRPr lang="en-US" altLang="zh-CN"/>
          </a:p>
        </p:txBody>
      </p:sp>
    </p:spTree>
    <p:extLst>
      <p:ext uri="{BB962C8B-B14F-4D97-AF65-F5344CB8AC3E}">
        <p14:creationId xmlns:p14="http://schemas.microsoft.com/office/powerpoint/2010/main" val="115542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所需拍数可以画图，但是建议直接进行计算</a:t>
            </a:r>
          </a:p>
        </p:txBody>
      </p:sp>
      <p:sp>
        <p:nvSpPr>
          <p:cNvPr id="4" name="幻灯片编号占位符 3"/>
          <p:cNvSpPr>
            <a:spLocks noGrp="1"/>
          </p:cNvSpPr>
          <p:nvPr>
            <p:ph type="sldNum" sz="quarter" idx="10"/>
          </p:nvPr>
        </p:nvSpPr>
        <p:spPr/>
        <p:txBody>
          <a:bodyPr/>
          <a:lstStyle/>
          <a:p>
            <a:fld id="{BE901A73-9648-43A1-B0C5-A8055793C063}" type="slidenum">
              <a:rPr lang="zh-CN" altLang="en-US" smtClean="0"/>
              <a:pPr/>
              <a:t>127</a:t>
            </a:fld>
            <a:endParaRPr lang="en-US" altLang="zh-CN"/>
          </a:p>
        </p:txBody>
      </p:sp>
    </p:spTree>
    <p:extLst>
      <p:ext uri="{BB962C8B-B14F-4D97-AF65-F5344CB8AC3E}">
        <p14:creationId xmlns:p14="http://schemas.microsoft.com/office/powerpoint/2010/main" val="110920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500747" name="Rectangle 11"/>
          <p:cNvSpPr>
            <a:spLocks noGrp="1" noChangeArrowheads="1"/>
          </p:cNvSpPr>
          <p:nvPr>
            <p:ph type="ctrTitle" sz="quarter"/>
          </p:nvPr>
        </p:nvSpPr>
        <p:spPr>
          <a:xfrm>
            <a:off x="685800" y="1736725"/>
            <a:ext cx="7772400" cy="1920875"/>
          </a:xfrm>
        </p:spPr>
        <p:txBody>
          <a:bodyPr/>
          <a:lstStyle>
            <a:lvl1pPr>
              <a:defRPr sz="6600"/>
            </a:lvl1pPr>
          </a:lstStyle>
          <a:p>
            <a:r>
              <a:rPr lang="zh-CN" altLang="en-US"/>
              <a:t>单击此处编辑母版标题样式</a:t>
            </a:r>
          </a:p>
        </p:txBody>
      </p:sp>
      <p:sp>
        <p:nvSpPr>
          <p:cNvPr id="50074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fld id="{B1563648-9DD0-40E6-99CC-0F1D3BDED57A}" type="slidenum">
              <a:rPr lang="zh-CN" altLang="en-US"/>
              <a:pPr/>
              <a:t>‹#›</a:t>
            </a:fld>
            <a:endParaRPr lang="en-US" altLang="zh-CN"/>
          </a:p>
        </p:txBody>
      </p:sp>
    </p:spTree>
    <p:extLst>
      <p:ext uri="{BB962C8B-B14F-4D97-AF65-F5344CB8AC3E}">
        <p14:creationId xmlns:p14="http://schemas.microsoft.com/office/powerpoint/2010/main" val="362074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0B5FA912-DECA-475F-B15D-FAA286BF5714}" type="slidenum">
              <a:rPr lang="zh-CN" altLang="en-US"/>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6834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0857D33-53AD-4D14-BA2B-47060EE4F5BF}" type="slidenum">
              <a:rPr lang="zh-CN" altLang="en-US"/>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12748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91EF432B-B281-491A-B448-E53045CDFA0C}" type="slidenum">
              <a:rPr lang="zh-CN" altLang="en-US"/>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704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3812320C-F125-4CAF-8EAF-E84AA1D68469}" type="slidenum">
              <a:rPr lang="zh-CN" altLang="en-US"/>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0807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10E94D65-E67F-4809-8E21-E9AAA08CDE37}" type="slidenum">
              <a:rPr lang="zh-CN" altLang="en-US"/>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955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5FE3E3C5-EDE0-41EF-BF3A-6212E9997839}" type="slidenum">
              <a:rPr lang="zh-CN" altLang="en-US"/>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840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9445CA9-ADEA-4950-A90B-356B2CE13DF7}" type="slidenum">
              <a:rPr lang="zh-CN" altLang="en-US"/>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011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6C5ACEB3-0839-4510-8BEC-492597F8D7AE}" type="slidenum">
              <a:rPr lang="zh-CN" altLang="en-US"/>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904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475C772E-3F4B-4B7E-BFED-72AA311D716D}" type="slidenum">
              <a:rPr lang="zh-CN" altLang="en-US"/>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0213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3D7324DD-0881-4D1A-8DD6-D2951A19E103}" type="slidenum">
              <a:rPr lang="zh-CN" altLang="en-US"/>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4602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EF1CE760-442D-47C3-B401-93FDA099A354}" type="slidenum">
              <a:rPr lang="zh-CN" altLang="en-US"/>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563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0F63D38D-C76A-48CC-AE7F-07DAF30FE0C9}" type="slidenum">
              <a:rPr lang="zh-CN" altLang="en-US"/>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337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9714"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499715"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421DC263-DCAF-4067-B05B-CF903399D3B7}" type="slidenum">
              <a:rPr lang="zh-CN" altLang="en-US"/>
              <a:pPr/>
              <a:t>‹#›</a:t>
            </a:fld>
            <a:endParaRPr lang="en-US" altLang="zh-CN"/>
          </a:p>
        </p:txBody>
      </p:sp>
      <p:grpSp>
        <p:nvGrpSpPr>
          <p:cNvPr id="18436" name="Group 4"/>
          <p:cNvGrpSpPr>
            <a:grpSpLocks/>
          </p:cNvGrpSpPr>
          <p:nvPr/>
        </p:nvGrpSpPr>
        <p:grpSpPr bwMode="auto">
          <a:xfrm>
            <a:off x="0" y="0"/>
            <a:ext cx="9140825" cy="6850063"/>
            <a:chOff x="0" y="0"/>
            <a:chExt cx="5758" cy="4315"/>
          </a:xfrm>
        </p:grpSpPr>
        <p:grpSp>
          <p:nvGrpSpPr>
            <p:cNvPr id="18440" name="Group 5"/>
            <p:cNvGrpSpPr>
              <a:grpSpLocks/>
            </p:cNvGrpSpPr>
            <p:nvPr userDrawn="1"/>
          </p:nvGrpSpPr>
          <p:grpSpPr bwMode="auto">
            <a:xfrm>
              <a:off x="1728" y="2230"/>
              <a:ext cx="4027" cy="2085"/>
              <a:chOff x="1728" y="2230"/>
              <a:chExt cx="4027" cy="2085"/>
            </a:xfrm>
          </p:grpSpPr>
          <p:sp>
            <p:nvSpPr>
              <p:cNvPr id="499718"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499719"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499720"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499721"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499722"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499723"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499724"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499725"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99726"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latin typeface="Arial" charset="0"/>
              </a:defRPr>
            </a:lvl1pPr>
          </a:lstStyle>
          <a:p>
            <a:pPr>
              <a:defRPr/>
            </a:pPr>
            <a:endParaRPr lang="en-US" altLang="zh-CN"/>
          </a:p>
        </p:txBody>
      </p:sp>
      <p:sp>
        <p:nvSpPr>
          <p:cNvPr id="499727"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754"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hdr="0" ftr="0" dt="0"/>
  <p:txStyles>
    <p:titleStyle>
      <a:lvl1pPr algn="ctr" rtl="0" eaLnBrk="0" fontAlgn="base" hangingPunct="0">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2pPr>
      <a:lvl3pPr algn="ctr" rtl="0" eaLnBrk="0" fontAlgn="base" hangingPunct="0">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3pPr>
      <a:lvl4pPr algn="ctr" rtl="0" eaLnBrk="0" fontAlgn="base" hangingPunct="0">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4pPr>
      <a:lvl5pPr algn="ctr" rtl="0" eaLnBrk="0" fontAlgn="base" hangingPunct="0">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5pPr>
      <a:lvl6pPr marL="457200" algn="ctr" rtl="0" fontAlgn="base">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6pPr>
      <a:lvl7pPr marL="914400" algn="ctr" rtl="0" fontAlgn="base">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7pPr>
      <a:lvl8pPr marL="1371600" algn="ctr" rtl="0" fontAlgn="base">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8pPr>
      <a:lvl9pPr marL="1828800" algn="ctr" rtl="0" fontAlgn="base">
        <a:spcBef>
          <a:spcPct val="0"/>
        </a:spcBef>
        <a:spcAft>
          <a:spcPct val="0"/>
        </a:spcAft>
        <a:defRPr sz="4800">
          <a:solidFill>
            <a:schemeClr val="tx2"/>
          </a:solidFill>
          <a:effectLst>
            <a:outerShdw blurRad="38100" dist="38100" dir="2700000" algn="tl">
              <a:srgbClr val="000000"/>
            </a:outerShdw>
          </a:effectLst>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40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36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8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8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07F56FE-BA60-443B-A813-F2D5634C361A}" type="slidenum">
              <a:rPr lang="zh-CN" altLang="en-US" b="0">
                <a:latin typeface="Arial" panose="020B0604020202020204" pitchFamily="34" charset="0"/>
              </a:rPr>
              <a:pPr eaLnBrk="1" hangingPunct="1"/>
              <a:t>1</a:t>
            </a:fld>
            <a:endParaRPr lang="en-US" altLang="zh-CN" b="0">
              <a:latin typeface="Arial" panose="020B0604020202020204" pitchFamily="34" charset="0"/>
            </a:endParaRPr>
          </a:p>
        </p:txBody>
      </p:sp>
      <p:sp>
        <p:nvSpPr>
          <p:cNvPr id="472066" name="Rectangle 2"/>
          <p:cNvSpPr>
            <a:spLocks noGrp="1" noChangeArrowheads="1"/>
          </p:cNvSpPr>
          <p:nvPr>
            <p:ph type="ctrTitle"/>
          </p:nvPr>
        </p:nvSpPr>
        <p:spPr>
          <a:xfrm>
            <a:off x="685800" y="1157288"/>
            <a:ext cx="7772400" cy="823912"/>
          </a:xfrm>
        </p:spPr>
        <p:txBody>
          <a:bodyPr/>
          <a:lstStyle/>
          <a:p>
            <a:pPr eaLnBrk="1" hangingPunct="1">
              <a:defRPr/>
            </a:pPr>
            <a:r>
              <a:rPr lang="zh-CN" altLang="en-US" sz="6000"/>
              <a:t>计算机体系结构</a:t>
            </a:r>
          </a:p>
        </p:txBody>
      </p:sp>
      <p:sp>
        <p:nvSpPr>
          <p:cNvPr id="472067" name="Rectangle 3"/>
          <p:cNvSpPr>
            <a:spLocks noGrp="1" noChangeArrowheads="1"/>
          </p:cNvSpPr>
          <p:nvPr>
            <p:ph type="subTitle" idx="1"/>
          </p:nvPr>
        </p:nvSpPr>
        <p:spPr>
          <a:xfrm>
            <a:off x="914400" y="2971800"/>
            <a:ext cx="7543800" cy="1676400"/>
          </a:xfrm>
        </p:spPr>
        <p:txBody>
          <a:bodyPr/>
          <a:lstStyle/>
          <a:p>
            <a:pPr eaLnBrk="1" hangingPunct="1">
              <a:defRPr/>
            </a:pPr>
            <a:r>
              <a:rPr lang="zh-CN" altLang="en-US" sz="6600" b="0"/>
              <a:t>习题解答</a:t>
            </a:r>
          </a:p>
          <a:p>
            <a:pPr eaLnBrk="1" hangingPunct="1">
              <a:defRPr/>
            </a:pPr>
            <a:endParaRPr lang="zh-CN" altLang="en-US" sz="2400" b="0"/>
          </a:p>
          <a:p>
            <a:pPr eaLnBrk="1" hangingPunct="1">
              <a:defRPr/>
            </a:pPr>
            <a:endParaRPr lang="zh-CN" altLang="en-US" sz="24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CD5A7F4-8589-4A11-8B53-755C18B0C471}" type="slidenum">
              <a:rPr lang="zh-CN" altLang="en-US" b="0">
                <a:latin typeface="Arial" panose="020B0604020202020204" pitchFamily="34" charset="0"/>
              </a:rPr>
              <a:pPr eaLnBrk="1" hangingPunct="1"/>
              <a:t>10</a:t>
            </a:fld>
            <a:endParaRPr lang="en-US" altLang="zh-CN" b="0">
              <a:latin typeface="Arial" panose="020B0604020202020204" pitchFamily="34" charset="0"/>
            </a:endParaRPr>
          </a:p>
        </p:txBody>
      </p:sp>
      <p:sp>
        <p:nvSpPr>
          <p:cNvPr id="52121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21219" name="Rectangle 3"/>
          <p:cNvSpPr>
            <a:spLocks noGrp="1" noChangeArrowheads="1"/>
          </p:cNvSpPr>
          <p:nvPr>
            <p:ph type="body" idx="1"/>
          </p:nvPr>
        </p:nvSpPr>
        <p:spPr/>
        <p:txBody>
          <a:bodyPr/>
          <a:lstStyle/>
          <a:p>
            <a:pPr algn="just" eaLnBrk="1" hangingPunct="1">
              <a:lnSpc>
                <a:spcPct val="90000"/>
              </a:lnSpc>
              <a:defRPr/>
            </a:pPr>
            <a:r>
              <a:rPr lang="zh-CN" altLang="en-US"/>
              <a:t>紧耦合系统</a:t>
            </a:r>
          </a:p>
          <a:p>
            <a:pPr lvl="1" algn="just" eaLnBrk="1" hangingPunct="1">
              <a:lnSpc>
                <a:spcPct val="90000"/>
              </a:lnSpc>
              <a:defRPr/>
            </a:pPr>
            <a:r>
              <a:rPr lang="zh-CN" altLang="en-US"/>
              <a:t>多台计算机之间通过总线或高速开关互连，共享主存，并有较高的信息传输速率的多机系统</a:t>
            </a:r>
          </a:p>
          <a:p>
            <a:pPr algn="just" eaLnBrk="1" hangingPunct="1">
              <a:lnSpc>
                <a:spcPct val="90000"/>
              </a:lnSpc>
              <a:defRPr/>
            </a:pPr>
            <a:r>
              <a:rPr lang="zh-CN" altLang="en-US" sz="3600"/>
              <a:t>时间重叠</a:t>
            </a:r>
          </a:p>
          <a:p>
            <a:pPr lvl="1" algn="just" eaLnBrk="1" hangingPunct="1">
              <a:lnSpc>
                <a:spcPct val="90000"/>
              </a:lnSpc>
              <a:defRPr/>
            </a:pPr>
            <a:r>
              <a:rPr lang="zh-CN" altLang="en-US" sz="3200"/>
              <a:t>引入时间概念，让多个处理过程轮流使用同一套硬件设备的各部分，基本上不需要重复设置硬件设备</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AAECAE3-4B2B-4B5E-88A1-10BDE2266D49}" type="slidenum">
              <a:rPr lang="zh-CN" altLang="en-US" b="0">
                <a:latin typeface="Arial" panose="020B0604020202020204" pitchFamily="34" charset="0"/>
              </a:rPr>
              <a:pPr eaLnBrk="1" hangingPunct="1"/>
              <a:t>100</a:t>
            </a:fld>
            <a:endParaRPr lang="en-US" altLang="zh-CN" b="0">
              <a:latin typeface="Arial" panose="020B0604020202020204" pitchFamily="34" charset="0"/>
            </a:endParaRPr>
          </a:p>
        </p:txBody>
      </p:sp>
      <p:sp>
        <p:nvSpPr>
          <p:cNvPr id="41369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413699" name="Rectangle 3"/>
          <p:cNvSpPr>
            <a:spLocks noGrp="1" noChangeArrowheads="1"/>
          </p:cNvSpPr>
          <p:nvPr>
            <p:ph type="body" idx="1"/>
          </p:nvPr>
        </p:nvSpPr>
        <p:spPr>
          <a:xfrm>
            <a:off x="323850" y="1700213"/>
            <a:ext cx="8569325" cy="4471987"/>
          </a:xfrm>
        </p:spPr>
        <p:txBody>
          <a:bodyPr/>
          <a:lstStyle/>
          <a:p>
            <a:pPr algn="just" eaLnBrk="1" hangingPunct="1">
              <a:buFont typeface="Wingdings" panose="05000000000000000000" pitchFamily="2" charset="2"/>
              <a:buNone/>
              <a:defRPr/>
            </a:pPr>
            <a:r>
              <a:rPr lang="zh-CN" altLang="en-US" dirty="0"/>
              <a:t>	块失效同时又发生块争用的时刻是：</a:t>
            </a:r>
          </a:p>
          <a:p>
            <a:pPr algn="just" eaLnBrk="1" hangingPunct="1">
              <a:buFont typeface="Wingdings" panose="05000000000000000000" pitchFamily="2" charset="2"/>
              <a:buNone/>
              <a:defRPr/>
            </a:pPr>
            <a:r>
              <a:rPr lang="zh-CN" altLang="en-US" dirty="0"/>
              <a:t>	6，7，</a:t>
            </a:r>
            <a:r>
              <a:rPr lang="en-US" altLang="zh-CN" dirty="0"/>
              <a:t>8</a:t>
            </a:r>
            <a:r>
              <a:rPr lang="zh-CN" altLang="en-US" dirty="0"/>
              <a:t>，9，10，11，12，14，15</a:t>
            </a:r>
          </a:p>
          <a:p>
            <a:pPr algn="just" eaLnBrk="1" hangingPunct="1">
              <a:buFont typeface="Wingdings" panose="05000000000000000000" pitchFamily="2" charset="2"/>
              <a:buNone/>
              <a:defRPr/>
            </a:pPr>
            <a:r>
              <a:rPr lang="en-US" altLang="zh-CN" dirty="0"/>
              <a:t>	Cache</a:t>
            </a:r>
            <a:r>
              <a:rPr lang="zh-CN" altLang="en-US" dirty="0"/>
              <a:t>的命中率为</a:t>
            </a:r>
          </a:p>
          <a:p>
            <a:pPr algn="just" eaLnBrk="1" hangingPunct="1">
              <a:buFont typeface="Wingdings" panose="05000000000000000000" pitchFamily="2" charset="2"/>
              <a:buNone/>
              <a:defRPr/>
            </a:pPr>
            <a:r>
              <a:rPr lang="zh-CN" altLang="en-US" dirty="0"/>
              <a:t>	</a:t>
            </a:r>
            <a:r>
              <a:rPr lang="en-US" altLang="zh-CN" dirty="0"/>
              <a:t>2</a:t>
            </a:r>
            <a:r>
              <a:rPr lang="zh-CN" altLang="en-US" dirty="0"/>
              <a:t>/15=</a:t>
            </a:r>
            <a:r>
              <a:rPr lang="en-US" altLang="zh-CN" dirty="0"/>
              <a:t>13.3</a:t>
            </a:r>
            <a:r>
              <a:rPr lang="zh-CN" altLang="en-US" dirty="0"/>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BB89AD8-9D84-4A14-961F-85A7A04F0C33}" type="slidenum">
              <a:rPr lang="zh-CN" altLang="en-US" b="0">
                <a:latin typeface="Arial" panose="020B0604020202020204" pitchFamily="34" charset="0"/>
              </a:rPr>
              <a:pPr eaLnBrk="1" hangingPunct="1"/>
              <a:t>101</a:t>
            </a:fld>
            <a:endParaRPr lang="en-US" altLang="zh-CN" b="0">
              <a:latin typeface="Arial" panose="020B0604020202020204" pitchFamily="34" charset="0"/>
            </a:endParaRPr>
          </a:p>
        </p:txBody>
      </p:sp>
      <p:sp>
        <p:nvSpPr>
          <p:cNvPr id="539650"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39651" name="Rectangle 3"/>
          <p:cNvSpPr>
            <a:spLocks noGrp="1" noChangeArrowheads="1"/>
          </p:cNvSpPr>
          <p:nvPr>
            <p:ph type="body" idx="1"/>
          </p:nvPr>
        </p:nvSpPr>
        <p:spPr>
          <a:xfrm>
            <a:off x="323850" y="1700213"/>
            <a:ext cx="8569325" cy="4471987"/>
          </a:xfrm>
        </p:spPr>
        <p:txBody>
          <a:bodyPr/>
          <a:lstStyle/>
          <a:p>
            <a:pPr algn="just" eaLnBrk="1" hangingPunct="1">
              <a:lnSpc>
                <a:spcPct val="90000"/>
              </a:lnSpc>
              <a:defRPr/>
            </a:pPr>
            <a:r>
              <a:rPr lang="zh-CN" altLang="en-US"/>
              <a:t>流水线吞吐率</a:t>
            </a:r>
          </a:p>
          <a:p>
            <a:pPr lvl="1" algn="just" eaLnBrk="1" hangingPunct="1">
              <a:lnSpc>
                <a:spcPct val="90000"/>
              </a:lnSpc>
              <a:defRPr/>
            </a:pPr>
            <a:r>
              <a:rPr lang="zh-CN" altLang="en-US"/>
              <a:t>指流水线单位时间内能处理的指令条数或能输出的结果数</a:t>
            </a:r>
            <a:endParaRPr lang="zh-CN" altLang="en-US" sz="4000"/>
          </a:p>
          <a:p>
            <a:pPr algn="just" eaLnBrk="1" hangingPunct="1">
              <a:lnSpc>
                <a:spcPct val="90000"/>
              </a:lnSpc>
              <a:defRPr/>
            </a:pPr>
            <a:r>
              <a:rPr lang="zh-CN" altLang="en-US"/>
              <a:t>流水线效率</a:t>
            </a:r>
          </a:p>
          <a:p>
            <a:pPr lvl="1" algn="just" eaLnBrk="1" hangingPunct="1">
              <a:lnSpc>
                <a:spcPct val="90000"/>
              </a:lnSpc>
              <a:defRPr/>
            </a:pPr>
            <a:r>
              <a:rPr lang="zh-CN" altLang="en-US"/>
              <a:t>指流水线中的设备实际使用时间占整个运行时间之比，也称为流水线的设备时间利用率</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4734D27-3D0C-4D91-8249-52C35FC49A56}" type="slidenum">
              <a:rPr lang="zh-CN" altLang="en-US" b="0">
                <a:latin typeface="Arial" panose="020B0604020202020204" pitchFamily="34" charset="0"/>
              </a:rPr>
              <a:pPr eaLnBrk="1" hangingPunct="1"/>
              <a:t>102</a:t>
            </a:fld>
            <a:endParaRPr lang="en-US" altLang="zh-CN" b="0">
              <a:latin typeface="Arial" panose="020B0604020202020204" pitchFamily="34" charset="0"/>
            </a:endParaRPr>
          </a:p>
        </p:txBody>
      </p:sp>
      <p:sp>
        <p:nvSpPr>
          <p:cNvPr id="540674"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40675" name="Rectangle 3"/>
          <p:cNvSpPr>
            <a:spLocks noGrp="1" noChangeArrowheads="1"/>
          </p:cNvSpPr>
          <p:nvPr>
            <p:ph type="body" idx="1"/>
          </p:nvPr>
        </p:nvSpPr>
        <p:spPr>
          <a:xfrm>
            <a:off x="395288" y="1557338"/>
            <a:ext cx="8424862" cy="4614862"/>
          </a:xfrm>
        </p:spPr>
        <p:txBody>
          <a:bodyPr/>
          <a:lstStyle/>
          <a:p>
            <a:pPr algn="just" eaLnBrk="1" hangingPunct="1">
              <a:defRPr/>
            </a:pPr>
            <a:r>
              <a:rPr lang="zh-CN" altLang="en-US"/>
              <a:t>全局性相关</a:t>
            </a:r>
          </a:p>
          <a:p>
            <a:pPr lvl="1" algn="just" eaLnBrk="1" hangingPunct="1">
              <a:defRPr/>
            </a:pPr>
            <a:r>
              <a:rPr lang="zh-CN" altLang="en-US"/>
              <a:t>由转移指令引起的相关，会影响后续指令和指缓中的指令。它对流水线的影响是全局的，指缓中的指令可能要全部作废，流水线会断流，使吞吐率和效率下降等。我们把由转移造成的指令之间关联称为全局性相关</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691D3BF-98CB-45A6-B40C-990BD6DBDACD}" type="slidenum">
              <a:rPr lang="zh-CN" altLang="en-US" b="0">
                <a:latin typeface="Arial" panose="020B0604020202020204" pitchFamily="34" charset="0"/>
              </a:rPr>
              <a:pPr eaLnBrk="1" hangingPunct="1"/>
              <a:t>103</a:t>
            </a:fld>
            <a:endParaRPr lang="en-US" altLang="zh-CN" b="0">
              <a:latin typeface="Arial" panose="020B0604020202020204" pitchFamily="34" charset="0"/>
            </a:endParaRPr>
          </a:p>
        </p:txBody>
      </p:sp>
      <p:sp>
        <p:nvSpPr>
          <p:cNvPr id="541698"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41699" name="Rectangle 3"/>
          <p:cNvSpPr>
            <a:spLocks noGrp="1" noChangeArrowheads="1"/>
          </p:cNvSpPr>
          <p:nvPr>
            <p:ph type="body" idx="1"/>
          </p:nvPr>
        </p:nvSpPr>
        <p:spPr>
          <a:xfrm>
            <a:off x="323850" y="1628775"/>
            <a:ext cx="8569325" cy="4543425"/>
          </a:xfrm>
        </p:spPr>
        <p:txBody>
          <a:bodyPr/>
          <a:lstStyle/>
          <a:p>
            <a:pPr algn="just" eaLnBrk="1" hangingPunct="1">
              <a:defRPr/>
            </a:pPr>
            <a:r>
              <a:rPr lang="zh-CN" altLang="en-US"/>
              <a:t>局部性相关</a:t>
            </a:r>
          </a:p>
          <a:p>
            <a:pPr lvl="1" algn="just" eaLnBrk="1" hangingPunct="1">
              <a:defRPr/>
            </a:pPr>
            <a:r>
              <a:rPr lang="zh-CN" altLang="en-US"/>
              <a:t>指令相关、主存操作数相关、通用寄存器组操作数相关和通用寄存器组基址或变址值相关等只影响相关的两条或几条指令，并不会改变已经预取到指令缓冲器中指令，其影响是局部的，因此称之为局部性相关</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856CB5A-D40C-4B5F-A2B5-93F0C5772E4F}" type="slidenum">
              <a:rPr lang="zh-CN" altLang="en-US" b="0">
                <a:latin typeface="Arial" panose="020B0604020202020204" pitchFamily="34" charset="0"/>
              </a:rPr>
              <a:pPr eaLnBrk="1" hangingPunct="1"/>
              <a:t>104</a:t>
            </a:fld>
            <a:endParaRPr lang="en-US" altLang="zh-CN" b="0">
              <a:latin typeface="Arial" panose="020B0604020202020204" pitchFamily="34" charset="0"/>
            </a:endParaRPr>
          </a:p>
        </p:txBody>
      </p:sp>
      <p:sp>
        <p:nvSpPr>
          <p:cNvPr id="542722"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42723" name="Rectangle 3"/>
          <p:cNvSpPr>
            <a:spLocks noGrp="1" noChangeArrowheads="1"/>
          </p:cNvSpPr>
          <p:nvPr>
            <p:ph type="body" idx="1"/>
          </p:nvPr>
        </p:nvSpPr>
        <p:spPr>
          <a:xfrm>
            <a:off x="323850" y="1557338"/>
            <a:ext cx="8569325" cy="4614862"/>
          </a:xfrm>
        </p:spPr>
        <p:txBody>
          <a:bodyPr/>
          <a:lstStyle/>
          <a:p>
            <a:pPr algn="just" eaLnBrk="1" hangingPunct="1">
              <a:defRPr/>
            </a:pPr>
            <a:r>
              <a:rPr lang="zh-CN" altLang="en-US"/>
              <a:t>先写后读相关</a:t>
            </a:r>
          </a:p>
          <a:p>
            <a:pPr lvl="1" algn="just" eaLnBrk="1" hangingPunct="1">
              <a:defRPr/>
            </a:pPr>
            <a:r>
              <a:rPr lang="zh-CN" altLang="en-US"/>
              <a:t>机器同时解释执行多条指令时，这些指令对同一存储单元要求先写入而后读出的关联</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3108FCF-E272-47E1-9CD8-AE9CC1EC6F1E}" type="slidenum">
              <a:rPr lang="zh-CN" altLang="en-US" b="0">
                <a:latin typeface="Arial" panose="020B0604020202020204" pitchFamily="34" charset="0"/>
              </a:rPr>
              <a:pPr eaLnBrk="1" hangingPunct="1"/>
              <a:t>105</a:t>
            </a:fld>
            <a:endParaRPr lang="en-US" altLang="zh-CN" b="0">
              <a:latin typeface="Arial" panose="020B0604020202020204" pitchFamily="34" charset="0"/>
            </a:endParaRPr>
          </a:p>
        </p:txBody>
      </p:sp>
      <p:sp>
        <p:nvSpPr>
          <p:cNvPr id="543746"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43747" name="Rectangle 3"/>
          <p:cNvSpPr>
            <a:spLocks noGrp="1" noChangeArrowheads="1"/>
          </p:cNvSpPr>
          <p:nvPr>
            <p:ph type="body" idx="1"/>
          </p:nvPr>
        </p:nvSpPr>
        <p:spPr>
          <a:xfrm>
            <a:off x="323850" y="1628775"/>
            <a:ext cx="8569325" cy="4543425"/>
          </a:xfrm>
        </p:spPr>
        <p:txBody>
          <a:bodyPr/>
          <a:lstStyle/>
          <a:p>
            <a:pPr algn="just" eaLnBrk="1" hangingPunct="1">
              <a:defRPr/>
            </a:pPr>
            <a:r>
              <a:rPr lang="zh-CN" altLang="en-US"/>
              <a:t>向量处理机</a:t>
            </a:r>
          </a:p>
          <a:p>
            <a:pPr lvl="1" algn="just" eaLnBrk="1" hangingPunct="1">
              <a:defRPr/>
            </a:pPr>
            <a:r>
              <a:rPr lang="zh-CN" altLang="en-US"/>
              <a:t>向量适合于流水处理。一般将向量数据表示与流水处理方式结合在一起，构成</a:t>
            </a:r>
            <a:r>
              <a:rPr lang="zh-CN" altLang="en-US" b="0"/>
              <a:t>向量流水处理机</a:t>
            </a:r>
            <a:r>
              <a:rPr lang="zh-CN" altLang="en-US"/>
              <a:t>，也称其为</a:t>
            </a:r>
            <a:r>
              <a:rPr lang="zh-CN" altLang="en-US" b="0"/>
              <a:t>向量处理机，以提高主要面向</a:t>
            </a:r>
            <a:r>
              <a:rPr lang="zh-CN" altLang="en-US"/>
              <a:t>向量数组计算类应用的计算机的速度性能</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184DB37-9924-4E5A-893F-39DE4C3F146A}" type="slidenum">
              <a:rPr lang="zh-CN" altLang="en-US" b="0">
                <a:latin typeface="Arial" panose="020B0604020202020204" pitchFamily="34" charset="0"/>
              </a:rPr>
              <a:pPr eaLnBrk="1" hangingPunct="1"/>
              <a:t>106</a:t>
            </a:fld>
            <a:endParaRPr lang="en-US" altLang="zh-CN" b="0">
              <a:latin typeface="Arial" panose="020B0604020202020204" pitchFamily="34" charset="0"/>
            </a:endParaRPr>
          </a:p>
        </p:txBody>
      </p:sp>
      <p:sp>
        <p:nvSpPr>
          <p:cNvPr id="625667" name="Rectangle 3"/>
          <p:cNvSpPr>
            <a:spLocks noGrp="1" noChangeArrowheads="1"/>
          </p:cNvSpPr>
          <p:nvPr>
            <p:ph type="subTitle" idx="1"/>
          </p:nvPr>
        </p:nvSpPr>
        <p:spPr>
          <a:xfrm>
            <a:off x="762000" y="685800"/>
            <a:ext cx="8077200" cy="5486400"/>
          </a:xfrm>
        </p:spPr>
        <p:txBody>
          <a:bodyPr/>
          <a:lstStyle/>
          <a:p>
            <a:pPr algn="l" eaLnBrk="1" hangingPunct="1">
              <a:defRPr/>
            </a:pPr>
            <a:r>
              <a:rPr lang="zh-CN" altLang="en-US" sz="3200" dirty="0">
                <a:effectLst/>
                <a:latin typeface="宋体" pitchFamily="2" charset="-122"/>
                <a:ea typeface="宋体" pitchFamily="2" charset="-122"/>
              </a:rPr>
              <a:t>5</a:t>
            </a:r>
            <a:r>
              <a:rPr lang="en-US" altLang="zh-CN" sz="3200" dirty="0">
                <a:effectLst/>
                <a:latin typeface="宋体" pitchFamily="2" charset="-122"/>
                <a:ea typeface="宋体" pitchFamily="2" charset="-122"/>
              </a:rPr>
              <a:t>-1</a:t>
            </a:r>
            <a:r>
              <a:rPr lang="zh-CN" altLang="en-US" sz="3200" dirty="0">
                <a:effectLst/>
                <a:latin typeface="宋体" pitchFamily="2" charset="-122"/>
                <a:ea typeface="宋体" pitchFamily="2" charset="-122"/>
              </a:rPr>
              <a:t>  假设一条指令的执行过程分为</a:t>
            </a:r>
            <a:r>
              <a:rPr lang="zh-CN" altLang="en-US" sz="3200" dirty="0">
                <a:effectLst/>
                <a:ea typeface="宋体" pitchFamily="2" charset="-122"/>
              </a:rPr>
              <a:t>“</a:t>
            </a:r>
            <a:r>
              <a:rPr lang="zh-CN" altLang="en-US" sz="3200" dirty="0">
                <a:effectLst/>
                <a:latin typeface="宋体" pitchFamily="2" charset="-122"/>
                <a:ea typeface="宋体" pitchFamily="2" charset="-122"/>
              </a:rPr>
              <a:t>取指令</a:t>
            </a:r>
            <a:r>
              <a:rPr lang="zh-CN" altLang="en-US" sz="3200" dirty="0">
                <a:effectLst/>
                <a:ea typeface="宋体" pitchFamily="2" charset="-122"/>
              </a:rPr>
              <a:t>”</a:t>
            </a:r>
            <a:r>
              <a:rPr lang="zh-CN" altLang="en-US" sz="3200" dirty="0">
                <a:effectLst/>
                <a:latin typeface="宋体" pitchFamily="2" charset="-122"/>
                <a:ea typeface="宋体" pitchFamily="2" charset="-122"/>
              </a:rPr>
              <a:t>、</a:t>
            </a:r>
            <a:r>
              <a:rPr lang="zh-CN" altLang="en-US" sz="3200" dirty="0">
                <a:effectLst/>
                <a:ea typeface="宋体" pitchFamily="2" charset="-122"/>
              </a:rPr>
              <a:t>“</a:t>
            </a:r>
            <a:r>
              <a:rPr lang="zh-CN" altLang="en-US" sz="3200" dirty="0">
                <a:effectLst/>
                <a:latin typeface="宋体" pitchFamily="2" charset="-122"/>
                <a:ea typeface="宋体" pitchFamily="2" charset="-122"/>
              </a:rPr>
              <a:t>分析</a:t>
            </a:r>
            <a:r>
              <a:rPr lang="zh-CN" altLang="en-US" sz="3200" dirty="0">
                <a:effectLst/>
                <a:ea typeface="宋体" pitchFamily="2" charset="-122"/>
              </a:rPr>
              <a:t>”</a:t>
            </a:r>
            <a:r>
              <a:rPr lang="zh-CN" altLang="en-US" sz="3200" dirty="0">
                <a:effectLst/>
                <a:latin typeface="宋体" pitchFamily="2" charset="-122"/>
                <a:ea typeface="宋体" pitchFamily="2" charset="-122"/>
              </a:rPr>
              <a:t>和</a:t>
            </a:r>
            <a:r>
              <a:rPr lang="zh-CN" altLang="en-US" sz="3200" dirty="0">
                <a:effectLst/>
                <a:ea typeface="宋体" pitchFamily="2" charset="-122"/>
              </a:rPr>
              <a:t>“</a:t>
            </a:r>
            <a:r>
              <a:rPr lang="zh-CN" altLang="en-US" sz="3200" dirty="0">
                <a:effectLst/>
                <a:latin typeface="宋体" pitchFamily="2" charset="-122"/>
                <a:ea typeface="宋体" pitchFamily="2" charset="-122"/>
              </a:rPr>
              <a:t>执行</a:t>
            </a:r>
            <a:r>
              <a:rPr lang="zh-CN" altLang="en-US" sz="3200" dirty="0">
                <a:effectLst/>
                <a:ea typeface="宋体" pitchFamily="2" charset="-122"/>
              </a:rPr>
              <a:t>”</a:t>
            </a:r>
            <a:r>
              <a:rPr lang="zh-CN" altLang="en-US" sz="3200" dirty="0">
                <a:effectLst/>
                <a:latin typeface="宋体" pitchFamily="2" charset="-122"/>
                <a:ea typeface="宋体" pitchFamily="2" charset="-122"/>
              </a:rPr>
              <a:t>三段，每一段的时间分别为</a:t>
            </a:r>
            <a:r>
              <a:rPr lang="en-US" altLang="zh-CN" dirty="0" err="1"/>
              <a:t>Δt</a:t>
            </a:r>
            <a:r>
              <a:rPr lang="en-US" altLang="zh-CN" sz="3200" dirty="0"/>
              <a:t> 、2 </a:t>
            </a:r>
            <a:r>
              <a:rPr lang="en-US" altLang="zh-CN" dirty="0" err="1"/>
              <a:t>Δt</a:t>
            </a:r>
            <a:r>
              <a:rPr lang="en-US" altLang="zh-CN" sz="3200" dirty="0"/>
              <a:t> </a:t>
            </a:r>
            <a:r>
              <a:rPr lang="zh-CN" altLang="en-US" sz="3200" dirty="0"/>
              <a:t>和3 </a:t>
            </a:r>
            <a:r>
              <a:rPr lang="en-US" altLang="zh-CN" dirty="0" err="1"/>
              <a:t>Δt</a:t>
            </a:r>
            <a:r>
              <a:rPr lang="en-US" altLang="zh-CN" sz="3200" dirty="0"/>
              <a:t> 。</a:t>
            </a:r>
            <a:r>
              <a:rPr lang="zh-CN" altLang="en-US" sz="3200" dirty="0"/>
              <a:t>在以下各种情况下，分别写出连续执行</a:t>
            </a:r>
            <a:r>
              <a:rPr lang="en-US" altLang="zh-CN" sz="3200" dirty="0"/>
              <a:t>n</a:t>
            </a:r>
            <a:r>
              <a:rPr lang="zh-CN" altLang="en-US" sz="3200" dirty="0"/>
              <a:t>条指令所需要的时间表达式。</a:t>
            </a:r>
          </a:p>
          <a:p>
            <a:pPr algn="l" eaLnBrk="1" hangingPunct="1">
              <a:defRPr/>
            </a:pPr>
            <a:r>
              <a:rPr lang="zh-CN" altLang="en-US" sz="3200" dirty="0"/>
              <a:t>（1）顺序执行方式。</a:t>
            </a:r>
          </a:p>
          <a:p>
            <a:pPr algn="l" eaLnBrk="1" hangingPunct="1">
              <a:defRPr/>
            </a:pPr>
            <a:r>
              <a:rPr lang="zh-CN" altLang="en-US" sz="3200" dirty="0"/>
              <a:t>（2）仅“取指令”和“执行”重叠。</a:t>
            </a:r>
          </a:p>
          <a:p>
            <a:pPr algn="l" eaLnBrk="1" hangingPunct="1">
              <a:defRPr/>
            </a:pPr>
            <a:r>
              <a:rPr lang="zh-CN" altLang="en-US" sz="3200" dirty="0"/>
              <a:t>（3）“取指令”、“分析”和“执行”重叠。</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4049776-ECFB-41B8-95CF-138FF8E0E8AB}" type="slidenum">
              <a:rPr lang="zh-CN" altLang="en-US" b="0">
                <a:latin typeface="Arial" panose="020B0604020202020204" pitchFamily="34" charset="0"/>
              </a:rPr>
              <a:pPr eaLnBrk="1" hangingPunct="1"/>
              <a:t>107</a:t>
            </a:fld>
            <a:endParaRPr lang="en-US" altLang="zh-CN" b="0">
              <a:latin typeface="Arial" panose="020B0604020202020204" pitchFamily="34" charset="0"/>
            </a:endParaRPr>
          </a:p>
        </p:txBody>
      </p:sp>
      <p:sp>
        <p:nvSpPr>
          <p:cNvPr id="9220" name="Text Box 2"/>
          <p:cNvSpPr txBox="1">
            <a:spLocks noChangeArrowheads="1"/>
          </p:cNvSpPr>
          <p:nvPr/>
        </p:nvSpPr>
        <p:spPr bwMode="auto">
          <a:xfrm>
            <a:off x="533400" y="8382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20000"/>
              </a:spcBef>
              <a:buSzPct val="90000"/>
            </a:pPr>
            <a:r>
              <a:rPr kumimoji="1" lang="zh-CN" altLang="en-US" sz="3200">
                <a:latin typeface="Times New Roman" panose="02020603050405020304" pitchFamily="18" charset="0"/>
              </a:rPr>
              <a:t>5</a:t>
            </a:r>
            <a:r>
              <a:rPr kumimoji="1" lang="en-US" altLang="zh-CN" sz="3200">
                <a:latin typeface="Times New Roman" panose="02020603050405020304" pitchFamily="18" charset="0"/>
              </a:rPr>
              <a:t>-1</a:t>
            </a:r>
            <a:r>
              <a:rPr kumimoji="1" lang="zh-CN" altLang="en-US" sz="3200">
                <a:latin typeface="Times New Roman" panose="02020603050405020304" pitchFamily="18" charset="0"/>
              </a:rPr>
              <a:t> 解：</a:t>
            </a:r>
          </a:p>
        </p:txBody>
      </p:sp>
      <p:sp>
        <p:nvSpPr>
          <p:cNvPr id="615427" name="Rectangle 3"/>
          <p:cNvSpPr>
            <a:spLocks noGrp="1" noRot="1" noChangeArrowheads="1"/>
          </p:cNvSpPr>
          <p:nvPr>
            <p:ph type="title" idx="4294967295"/>
          </p:nvPr>
        </p:nvSpPr>
        <p:spPr>
          <a:xfrm>
            <a:off x="468313" y="404813"/>
            <a:ext cx="8229600" cy="1143000"/>
          </a:xfrm>
        </p:spPr>
        <p:txBody>
          <a:bodyPr/>
          <a:lstStyle/>
          <a:p>
            <a:pPr eaLnBrk="1" hangingPunct="1">
              <a:defRPr/>
            </a:pPr>
            <a:r>
              <a:rPr lang="zh-CN" altLang="en-US" dirty="0"/>
              <a:t>第5章</a:t>
            </a:r>
          </a:p>
        </p:txBody>
      </p:sp>
      <p:graphicFrame>
        <p:nvGraphicFramePr>
          <p:cNvPr id="9218" name="Object 4"/>
          <p:cNvGraphicFramePr>
            <a:graphicFrameLocks noChangeAspect="1"/>
          </p:cNvGraphicFramePr>
          <p:nvPr/>
        </p:nvGraphicFramePr>
        <p:xfrm>
          <a:off x="0" y="1327150"/>
          <a:ext cx="9144000" cy="5530850"/>
        </p:xfrm>
        <a:graphic>
          <a:graphicData uri="http://schemas.openxmlformats.org/presentationml/2006/ole">
            <mc:AlternateContent xmlns:mc="http://schemas.openxmlformats.org/markup-compatibility/2006">
              <mc:Choice xmlns:v="urn:schemas-microsoft-com:vml" Requires="v">
                <p:oleObj spid="_x0000_s9219" name="Visio" r:id="rId4" imgW="4488180" imgH="2720340" progId="Visio.Drawing.11">
                  <p:embed/>
                </p:oleObj>
              </mc:Choice>
              <mc:Fallback>
                <p:oleObj name="Visio" r:id="rId4" imgW="4488180" imgH="2720340" progId="Visio.Drawing.11">
                  <p:embed/>
                  <p:pic>
                    <p:nvPicPr>
                      <p:cNvPr id="92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27150"/>
                        <a:ext cx="9144000" cy="553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E5A830C-E074-4011-84E8-46C3BDC89D03}" type="slidenum">
              <a:rPr lang="zh-CN" altLang="en-US" b="0">
                <a:latin typeface="Arial" panose="020B0604020202020204" pitchFamily="34" charset="0"/>
              </a:rPr>
              <a:pPr eaLnBrk="1" hangingPunct="1"/>
              <a:t>108</a:t>
            </a:fld>
            <a:endParaRPr lang="en-US" altLang="zh-CN" b="0">
              <a:latin typeface="Arial" panose="020B0604020202020204" pitchFamily="34" charset="0"/>
            </a:endParaRPr>
          </a:p>
        </p:txBody>
      </p:sp>
      <p:sp>
        <p:nvSpPr>
          <p:cNvPr id="616450" name="Text Box 2"/>
          <p:cNvSpPr txBox="1">
            <a:spLocks noChangeArrowheads="1"/>
          </p:cNvSpPr>
          <p:nvPr/>
        </p:nvSpPr>
        <p:spPr bwMode="auto">
          <a:xfrm>
            <a:off x="228600" y="990600"/>
            <a:ext cx="86868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lnSpc>
                <a:spcPct val="150000"/>
              </a:lnSpc>
              <a:buSzPct val="90000"/>
            </a:pPr>
            <a:r>
              <a:rPr kumimoji="1" lang="zh-CN" altLang="en-US" sz="3200">
                <a:latin typeface="Times New Roman" panose="02020603050405020304" pitchFamily="18" charset="0"/>
              </a:rPr>
              <a:t>（1）</a:t>
            </a:r>
            <a:r>
              <a:rPr kumimoji="1" lang="zh-CN" altLang="en-US" sz="3200">
                <a:solidFill>
                  <a:srgbClr val="660000"/>
                </a:solidFill>
                <a:latin typeface="Times New Roman" panose="02020603050405020304" pitchFamily="18" charset="0"/>
              </a:rPr>
              <a:t>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分析</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r>
              <a:rPr kumimoji="1" lang="zh-CN" altLang="en-US" sz="3200">
                <a:latin typeface="Times New Roman" panose="02020603050405020304" pitchFamily="18" charset="0"/>
              </a:rPr>
              <a:t>) ×</a:t>
            </a:r>
            <a:r>
              <a:rPr kumimoji="1" lang="en-US" altLang="zh-CN" sz="3200">
                <a:latin typeface="Times New Roman" panose="02020603050405020304" pitchFamily="18" charset="0"/>
              </a:rPr>
              <a:t>n</a:t>
            </a:r>
          </a:p>
          <a:p>
            <a:pPr eaLnBrk="1" hangingPunct="1">
              <a:lnSpc>
                <a:spcPct val="150000"/>
              </a:lnSpc>
              <a:buSzPct val="90000"/>
            </a:pPr>
            <a:r>
              <a:rPr kumimoji="1" lang="en-US" altLang="zh-CN" sz="3200">
                <a:latin typeface="Times New Roman" panose="02020603050405020304" pitchFamily="18" charset="0"/>
              </a:rPr>
              <a:t>      T=(Δt +2 Δt +3 Δt )×n=6nΔt </a:t>
            </a:r>
          </a:p>
          <a:p>
            <a:pPr algn="just" eaLnBrk="1" hangingPunct="1">
              <a:lnSpc>
                <a:spcPct val="150000"/>
              </a:lnSpc>
              <a:buSzPct val="90000"/>
            </a:pPr>
            <a:r>
              <a:rPr kumimoji="1" lang="en-US" altLang="zh-CN" sz="3200">
                <a:latin typeface="Times New Roman" panose="02020603050405020304" pitchFamily="18" charset="0"/>
              </a:rPr>
              <a:t>（2）t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n×t</a:t>
            </a:r>
            <a:r>
              <a:rPr kumimoji="1" lang="zh-CN" altLang="en-US" sz="3200" baseline="-30000">
                <a:latin typeface="Times New Roman" panose="02020603050405020304" pitchFamily="18" charset="0"/>
              </a:rPr>
              <a:t>分析</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n-1)×max{t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endParaRPr kumimoji="1" lang="zh-CN" altLang="en-US" sz="3200">
              <a:latin typeface="Times New Roman" panose="02020603050405020304" pitchFamily="18" charset="0"/>
            </a:endParaRPr>
          </a:p>
          <a:p>
            <a:pPr eaLnBrk="1" hangingPunct="1">
              <a:lnSpc>
                <a:spcPct val="150000"/>
              </a:lnSpc>
              <a:buSzPct val="90000"/>
            </a:pPr>
            <a:r>
              <a:rPr kumimoji="1" lang="zh-CN" altLang="en-US" sz="3200">
                <a:latin typeface="Times New Roman" panose="02020603050405020304" pitchFamily="18" charset="0"/>
              </a:rPr>
              <a:t>      </a:t>
            </a:r>
            <a:r>
              <a:rPr kumimoji="1" lang="en-US" altLang="zh-CN" sz="3200">
                <a:latin typeface="Times New Roman" panose="02020603050405020304" pitchFamily="18" charset="0"/>
              </a:rPr>
              <a:t>T= Δt+(2 Δt+3 Δt)×n=(1+5n)Δt </a:t>
            </a:r>
          </a:p>
          <a:p>
            <a:pPr algn="just" eaLnBrk="1" hangingPunct="1">
              <a:lnSpc>
                <a:spcPct val="150000"/>
              </a:lnSpc>
              <a:buSzPct val="90000"/>
            </a:pPr>
            <a:r>
              <a:rPr kumimoji="1" lang="en-US" altLang="zh-CN" sz="3200">
                <a:latin typeface="Times New Roman" panose="02020603050405020304" pitchFamily="18" charset="0"/>
              </a:rPr>
              <a:t>（3）t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max{t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分析</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n-2)×max{t</a:t>
            </a:r>
            <a:r>
              <a:rPr kumimoji="1" lang="zh-CN" altLang="en-US" sz="3200" baseline="-30000">
                <a:latin typeface="Times New Roman" panose="02020603050405020304" pitchFamily="18" charset="0"/>
              </a:rPr>
              <a:t>取指</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分析</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r>
              <a:rPr kumimoji="1" lang="zh-CN" altLang="en-US" sz="3200">
                <a:latin typeface="Times New Roman" panose="02020603050405020304" pitchFamily="18" charset="0"/>
              </a:rPr>
              <a:t>}+ </a:t>
            </a:r>
            <a:r>
              <a:rPr kumimoji="1" lang="en-US" altLang="zh-CN" sz="3200">
                <a:latin typeface="Times New Roman" panose="02020603050405020304" pitchFamily="18" charset="0"/>
              </a:rPr>
              <a:t>max{t</a:t>
            </a:r>
            <a:r>
              <a:rPr kumimoji="1" lang="zh-CN" altLang="en-US" sz="3200" baseline="-30000">
                <a:latin typeface="Times New Roman" panose="02020603050405020304" pitchFamily="18" charset="0"/>
              </a:rPr>
              <a:t>分析</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t</a:t>
            </a:r>
            <a:r>
              <a:rPr kumimoji="1" lang="zh-CN" altLang="en-US" sz="3200" baseline="-30000">
                <a:latin typeface="Times New Roman" panose="02020603050405020304" pitchFamily="18" charset="0"/>
              </a:rPr>
              <a:t>执行</a:t>
            </a:r>
            <a:endParaRPr kumimoji="1" lang="zh-CN" altLang="en-US" sz="3200">
              <a:latin typeface="Times New Roman" panose="02020603050405020304" pitchFamily="18" charset="0"/>
            </a:endParaRPr>
          </a:p>
          <a:p>
            <a:pPr eaLnBrk="1" hangingPunct="1">
              <a:lnSpc>
                <a:spcPct val="150000"/>
              </a:lnSpc>
              <a:buSzPct val="90000"/>
            </a:pPr>
            <a:r>
              <a:rPr kumimoji="1" lang="zh-CN" altLang="en-US" sz="3200">
                <a:latin typeface="Times New Roman" panose="02020603050405020304" pitchFamily="18" charset="0"/>
              </a:rPr>
              <a:t>     </a:t>
            </a:r>
            <a:r>
              <a:rPr kumimoji="1" lang="en-US" altLang="zh-CN" sz="3200">
                <a:latin typeface="Times New Roman" panose="02020603050405020304" pitchFamily="18" charset="0"/>
              </a:rPr>
              <a:t>T= Δt +2 Δt +3 Δt ×n=(3+3n)Δt </a:t>
            </a:r>
          </a:p>
        </p:txBody>
      </p:sp>
      <p:sp>
        <p:nvSpPr>
          <p:cNvPr id="616451" name="Rectangle 3"/>
          <p:cNvSpPr>
            <a:spLocks noGrp="1" noRot="1" noChangeArrowheads="1"/>
          </p:cNvSpPr>
          <p:nvPr>
            <p:ph type="title" idx="4294967295"/>
          </p:nvPr>
        </p:nvSpPr>
        <p:spPr>
          <a:xfrm>
            <a:off x="457200" y="0"/>
            <a:ext cx="8229600" cy="1143000"/>
          </a:xfrm>
        </p:spPr>
        <p:txBody>
          <a:bodyPr/>
          <a:lstStyle/>
          <a:p>
            <a:pPr eaLnBrk="1" hangingPunct="1">
              <a:defRPr/>
            </a:pPr>
            <a:r>
              <a:rPr lang="zh-CN" altLang="en-US"/>
              <a:t>第5章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64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64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64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64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64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6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0609B5B-90BC-4576-8AED-A3D5D1D77953}" type="slidenum">
              <a:rPr lang="zh-CN" altLang="en-US" b="0">
                <a:latin typeface="Arial" panose="020B0604020202020204" pitchFamily="34" charset="0"/>
              </a:rPr>
              <a:pPr eaLnBrk="1" hangingPunct="1"/>
              <a:t>109</a:t>
            </a:fld>
            <a:endParaRPr lang="en-US" altLang="zh-CN" b="0">
              <a:latin typeface="Arial" panose="020B0604020202020204" pitchFamily="34" charset="0"/>
            </a:endParaRPr>
          </a:p>
        </p:txBody>
      </p:sp>
      <p:sp>
        <p:nvSpPr>
          <p:cNvPr id="627714"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27715" name="Rectangle 3"/>
          <p:cNvSpPr>
            <a:spLocks noGrp="1" noChangeArrowheads="1"/>
          </p:cNvSpPr>
          <p:nvPr>
            <p:ph type="body" idx="1"/>
          </p:nvPr>
        </p:nvSpPr>
        <p:spPr>
          <a:xfrm>
            <a:off x="468313" y="1341438"/>
            <a:ext cx="8351837" cy="5327650"/>
          </a:xfrm>
        </p:spPr>
        <p:txBody>
          <a:bodyPr/>
          <a:lstStyle/>
          <a:p>
            <a:pPr algn="just" eaLnBrk="1" hangingPunct="1">
              <a:lnSpc>
                <a:spcPct val="80000"/>
              </a:lnSpc>
              <a:buFont typeface="Wingdings" panose="05000000000000000000" pitchFamily="2" charset="2"/>
              <a:buNone/>
              <a:defRPr/>
            </a:pPr>
            <a:r>
              <a:rPr lang="zh-CN" altLang="en-US" sz="3200" dirty="0"/>
              <a:t>5-</a:t>
            </a:r>
            <a:r>
              <a:rPr lang="en-US" altLang="zh-CN" sz="3200" dirty="0"/>
              <a:t>2</a:t>
            </a:r>
          </a:p>
          <a:p>
            <a:pPr eaLnBrk="1" hangingPunct="1">
              <a:lnSpc>
                <a:spcPct val="80000"/>
              </a:lnSpc>
              <a:buFont typeface="Wingdings" panose="05000000000000000000" pitchFamily="2" charset="2"/>
              <a:buNone/>
              <a:defRPr/>
            </a:pPr>
            <a:r>
              <a:rPr lang="zh-CN" altLang="en-US" sz="3200" dirty="0"/>
              <a:t>假设指令的解释分取指、分析和执行</a:t>
            </a:r>
            <a:r>
              <a:rPr lang="en-US" altLang="zh-CN" sz="3200" dirty="0"/>
              <a:t>3</a:t>
            </a:r>
            <a:r>
              <a:rPr lang="zh-CN" altLang="en-US" sz="3200" dirty="0"/>
              <a:t>步，每步的时间相应为</a:t>
            </a:r>
            <a:r>
              <a:rPr lang="en-US" altLang="zh-CN" sz="3200" dirty="0"/>
              <a:t>t</a:t>
            </a:r>
            <a:r>
              <a:rPr lang="zh-CN" altLang="en-US" sz="3200" dirty="0"/>
              <a:t>取指、</a:t>
            </a:r>
            <a:r>
              <a:rPr lang="en-US" altLang="zh-CN" sz="3200" dirty="0"/>
              <a:t>t</a:t>
            </a:r>
            <a:r>
              <a:rPr lang="zh-CN" altLang="en-US" sz="3200" dirty="0"/>
              <a:t>分析、</a:t>
            </a:r>
            <a:r>
              <a:rPr lang="en-US" altLang="zh-CN" sz="3200" dirty="0"/>
              <a:t>t</a:t>
            </a:r>
            <a:r>
              <a:rPr lang="zh-CN" altLang="en-US" sz="3200" dirty="0"/>
              <a:t>执行，</a:t>
            </a:r>
          </a:p>
          <a:p>
            <a:pPr eaLnBrk="1" hangingPunct="1">
              <a:lnSpc>
                <a:spcPct val="80000"/>
              </a:lnSpc>
              <a:buFont typeface="Wingdings" panose="05000000000000000000" pitchFamily="2" charset="2"/>
              <a:buNone/>
              <a:defRPr/>
            </a:pPr>
            <a:r>
              <a:rPr lang="en-US" altLang="zh-CN" sz="3200" dirty="0"/>
              <a:t>(1) </a:t>
            </a:r>
            <a:r>
              <a:rPr lang="zh-CN" altLang="en-US" sz="3200" dirty="0"/>
              <a:t>分别计算下列几种情况下，执行完</a:t>
            </a:r>
            <a:r>
              <a:rPr lang="en-US" altLang="zh-CN" sz="3200" dirty="0"/>
              <a:t>100</a:t>
            </a:r>
            <a:r>
              <a:rPr lang="zh-CN" altLang="en-US" sz="3200" dirty="0"/>
              <a:t>条指令所需时间的一般关系式：</a:t>
            </a:r>
          </a:p>
          <a:p>
            <a:pPr eaLnBrk="1" hangingPunct="1">
              <a:lnSpc>
                <a:spcPct val="80000"/>
              </a:lnSpc>
              <a:buFont typeface="Wingdings" panose="05000000000000000000" pitchFamily="2" charset="2"/>
              <a:buNone/>
              <a:defRPr/>
            </a:pPr>
            <a:r>
              <a:rPr lang="en-US" altLang="zh-CN" sz="3200" dirty="0"/>
              <a:t>① </a:t>
            </a:r>
            <a:r>
              <a:rPr lang="zh-CN" altLang="en-US" sz="3200" dirty="0"/>
              <a:t>顺序方式；</a:t>
            </a:r>
          </a:p>
          <a:p>
            <a:pPr eaLnBrk="1" hangingPunct="1">
              <a:lnSpc>
                <a:spcPct val="80000"/>
              </a:lnSpc>
              <a:buFont typeface="Wingdings" panose="05000000000000000000" pitchFamily="2" charset="2"/>
              <a:buNone/>
              <a:defRPr/>
            </a:pPr>
            <a:r>
              <a:rPr lang="en-US" altLang="zh-CN" sz="3200" dirty="0"/>
              <a:t>② </a:t>
            </a:r>
            <a:r>
              <a:rPr lang="zh-CN" altLang="en-US" sz="3200" dirty="0"/>
              <a:t>仅“执行</a:t>
            </a:r>
            <a:r>
              <a:rPr lang="en-US" altLang="zh-CN" sz="3200" dirty="0"/>
              <a:t>k”</a:t>
            </a:r>
            <a:r>
              <a:rPr lang="zh-CN" altLang="en-US" sz="3200" dirty="0"/>
              <a:t>与“取指</a:t>
            </a:r>
            <a:r>
              <a:rPr lang="en-US" altLang="zh-CN" sz="3200" dirty="0"/>
              <a:t>k+1”</a:t>
            </a:r>
            <a:r>
              <a:rPr lang="zh-CN" altLang="en-US" sz="3200" dirty="0"/>
              <a:t>重叠；</a:t>
            </a:r>
          </a:p>
          <a:p>
            <a:pPr eaLnBrk="1" hangingPunct="1">
              <a:lnSpc>
                <a:spcPct val="80000"/>
              </a:lnSpc>
              <a:buFont typeface="Wingdings" panose="05000000000000000000" pitchFamily="2" charset="2"/>
              <a:buNone/>
              <a:defRPr/>
            </a:pPr>
            <a:r>
              <a:rPr lang="en-US" altLang="zh-CN" sz="3200" dirty="0"/>
              <a:t>③ </a:t>
            </a:r>
            <a:r>
              <a:rPr lang="zh-CN" altLang="en-US" sz="3200" dirty="0"/>
              <a:t>仅“执行</a:t>
            </a:r>
            <a:r>
              <a:rPr lang="en-US" altLang="zh-CN" sz="3200" dirty="0"/>
              <a:t>k”</a:t>
            </a:r>
            <a:r>
              <a:rPr lang="zh-CN" altLang="en-US" sz="3200" dirty="0"/>
              <a:t>、“分析</a:t>
            </a:r>
            <a:r>
              <a:rPr lang="en-US" altLang="zh-CN" sz="3200" dirty="0"/>
              <a:t>k+1”</a:t>
            </a:r>
            <a:r>
              <a:rPr lang="zh-CN" altLang="en-US" sz="3200" dirty="0"/>
              <a:t>、“取指</a:t>
            </a:r>
            <a:r>
              <a:rPr lang="en-US" altLang="zh-CN" sz="3200" dirty="0"/>
              <a:t>k+2”</a:t>
            </a:r>
            <a:r>
              <a:rPr lang="zh-CN" altLang="en-US" sz="3200" dirty="0"/>
              <a:t>重叠。</a:t>
            </a:r>
          </a:p>
          <a:p>
            <a:pPr eaLnBrk="1" hangingPunct="1">
              <a:lnSpc>
                <a:spcPct val="80000"/>
              </a:lnSpc>
              <a:buFont typeface="Wingdings" panose="05000000000000000000" pitchFamily="2" charset="2"/>
              <a:buNone/>
              <a:defRPr/>
            </a:pPr>
            <a:r>
              <a:rPr lang="en-US" altLang="zh-CN" sz="3200" dirty="0"/>
              <a:t>(2) </a:t>
            </a:r>
            <a:r>
              <a:rPr lang="zh-CN" altLang="en-US" sz="3200" dirty="0"/>
              <a:t>分别在</a:t>
            </a:r>
            <a:r>
              <a:rPr lang="en-US" altLang="zh-CN" sz="3200" dirty="0"/>
              <a:t>t</a:t>
            </a:r>
            <a:r>
              <a:rPr lang="zh-CN" altLang="en-US" sz="3200" dirty="0"/>
              <a:t>取指</a:t>
            </a:r>
            <a:r>
              <a:rPr lang="en-US" altLang="zh-CN" sz="3200" dirty="0"/>
              <a:t>=t</a:t>
            </a:r>
            <a:r>
              <a:rPr lang="zh-CN" altLang="en-US" sz="3200" dirty="0"/>
              <a:t>分析</a:t>
            </a:r>
            <a:r>
              <a:rPr lang="en-US" altLang="zh-CN" sz="3200" dirty="0"/>
              <a:t>=2</a:t>
            </a:r>
            <a:r>
              <a:rPr lang="zh-CN" altLang="en-US" sz="3200" dirty="0"/>
              <a:t>、</a:t>
            </a:r>
            <a:r>
              <a:rPr lang="en-US" altLang="zh-CN" sz="3200" dirty="0"/>
              <a:t>t</a:t>
            </a:r>
            <a:r>
              <a:rPr lang="zh-CN" altLang="en-US" sz="3200" dirty="0"/>
              <a:t>执行</a:t>
            </a:r>
            <a:r>
              <a:rPr lang="en-US" altLang="zh-CN" sz="3200" dirty="0"/>
              <a:t>=1</a:t>
            </a:r>
            <a:r>
              <a:rPr lang="zh-CN" altLang="en-US" sz="3200" dirty="0"/>
              <a:t>及</a:t>
            </a:r>
            <a:r>
              <a:rPr lang="en-US" altLang="zh-CN" sz="3200" dirty="0"/>
              <a:t>t</a:t>
            </a:r>
            <a:r>
              <a:rPr lang="zh-CN" altLang="en-US" sz="3200" dirty="0"/>
              <a:t>取指</a:t>
            </a:r>
            <a:r>
              <a:rPr lang="en-US" altLang="zh-CN" sz="3200" dirty="0"/>
              <a:t>=t</a:t>
            </a:r>
            <a:r>
              <a:rPr lang="zh-CN" altLang="en-US" sz="3200" dirty="0"/>
              <a:t>执行</a:t>
            </a:r>
            <a:r>
              <a:rPr lang="en-US" altLang="zh-CN" sz="3200" dirty="0"/>
              <a:t>=5</a:t>
            </a:r>
            <a:r>
              <a:rPr lang="zh-CN" altLang="en-US" sz="3200" dirty="0"/>
              <a:t>、</a:t>
            </a:r>
            <a:r>
              <a:rPr lang="en-US" altLang="zh-CN" sz="3200" dirty="0"/>
              <a:t>t</a:t>
            </a:r>
            <a:r>
              <a:rPr lang="zh-CN" altLang="en-US" sz="3200" dirty="0"/>
              <a:t>分析</a:t>
            </a:r>
            <a:r>
              <a:rPr lang="en-US" altLang="zh-CN" sz="3200" dirty="0"/>
              <a:t>=2</a:t>
            </a:r>
            <a:r>
              <a:rPr lang="zh-CN" altLang="en-US" sz="3200" dirty="0"/>
              <a:t>两种情况下，计算出上述各结果。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A9DBC30-3508-41EF-8CC5-10439DD98617}" type="slidenum">
              <a:rPr lang="zh-CN" altLang="en-US" b="0">
                <a:latin typeface="Arial" panose="020B0604020202020204" pitchFamily="34" charset="0"/>
              </a:rPr>
              <a:pPr eaLnBrk="1" hangingPunct="1"/>
              <a:t>11</a:t>
            </a:fld>
            <a:endParaRPr lang="en-US" altLang="zh-CN" b="0">
              <a:latin typeface="Arial" panose="020B0604020202020204" pitchFamily="34" charset="0"/>
            </a:endParaRPr>
          </a:p>
        </p:txBody>
      </p:sp>
      <p:sp>
        <p:nvSpPr>
          <p:cNvPr id="47309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3091" name="Rectangle 3"/>
          <p:cNvSpPr>
            <a:spLocks noGrp="1" noChangeArrowheads="1"/>
          </p:cNvSpPr>
          <p:nvPr>
            <p:ph type="body" idx="1"/>
          </p:nvPr>
        </p:nvSpPr>
        <p:spPr/>
        <p:txBody>
          <a:bodyPr/>
          <a:lstStyle/>
          <a:p>
            <a:pPr algn="just" eaLnBrk="1" hangingPunct="1">
              <a:defRPr/>
            </a:pPr>
            <a:r>
              <a:rPr lang="zh-CN" altLang="en-US" sz="4400"/>
              <a:t>1-1</a:t>
            </a:r>
          </a:p>
        </p:txBody>
      </p:sp>
      <p:graphicFrame>
        <p:nvGraphicFramePr>
          <p:cNvPr id="473117" name="Group 29"/>
          <p:cNvGraphicFramePr>
            <a:graphicFrameLocks noGrp="1"/>
          </p:cNvGraphicFramePr>
          <p:nvPr/>
        </p:nvGraphicFramePr>
        <p:xfrm>
          <a:off x="611188" y="2420938"/>
          <a:ext cx="8137525" cy="3870324"/>
        </p:xfrm>
        <a:graphic>
          <a:graphicData uri="http://schemas.openxmlformats.org/drawingml/2006/table">
            <a:tbl>
              <a:tblPr/>
              <a:tblGrid>
                <a:gridCol w="1627187">
                  <a:extLst>
                    <a:ext uri="{9D8B030D-6E8A-4147-A177-3AD203B41FA5}">
                      <a16:colId xmlns:a16="http://schemas.microsoft.com/office/drawing/2014/main" val="20000"/>
                    </a:ext>
                  </a:extLst>
                </a:gridCol>
                <a:gridCol w="6510338">
                  <a:extLst>
                    <a:ext uri="{9D8B030D-6E8A-4147-A177-3AD203B41FA5}">
                      <a16:colId xmlns:a16="http://schemas.microsoft.com/office/drawing/2014/main" val="20001"/>
                    </a:ext>
                  </a:extLst>
                </a:gridCol>
              </a:tblGrid>
              <a:tr h="7462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第4级</a:t>
                      </a:r>
                    </a:p>
                  </a:txBody>
                  <a:tcPr marT="45728" marB="45728"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N</a:t>
                      </a:r>
                      <a:r>
                        <a:rPr kumimoji="0" lang="en-US" altLang="zh-CN" sz="3600" b="1" i="0" u="none" strike="noStrike" cap="none" normalizeH="0" baseline="30000">
                          <a:ln>
                            <a:noFill/>
                          </a:ln>
                          <a:solidFill>
                            <a:schemeClr val="tx1"/>
                          </a:solidFill>
                          <a:effectLst>
                            <a:outerShdw blurRad="38100" dist="38100" dir="2700000" algn="tl">
                              <a:srgbClr val="000000"/>
                            </a:outerShdw>
                          </a:effectLst>
                          <a:latin typeface="Tahoma" pitchFamily="34" charset="0"/>
                          <a:ea typeface="黑体" pitchFamily="2" charset="-122"/>
                        </a:rPr>
                        <a:t>3</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/M</a:t>
                      </a:r>
                      <a:r>
                        <a:rPr kumimoji="0" lang="en-US" altLang="zh-CN" sz="3600" b="1" i="0" u="none" strike="noStrike" cap="none" normalizeH="0" baseline="30000">
                          <a:ln>
                            <a:noFill/>
                          </a:ln>
                          <a:solidFill>
                            <a:schemeClr val="tx1"/>
                          </a:solidFill>
                          <a:effectLst>
                            <a:outerShdw blurRad="38100" dist="38100" dir="2700000" algn="tl">
                              <a:srgbClr val="000000"/>
                            </a:outerShdw>
                          </a:effectLst>
                          <a:latin typeface="Tahoma" pitchFamily="34" charset="0"/>
                          <a:ea typeface="黑体" pitchFamily="2" charset="-122"/>
                        </a:rPr>
                        <a:t>3</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a:t>
                      </a:r>
                      <a:endPar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28" marB="45728"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r h="7462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第3级</a:t>
                      </a:r>
                    </a:p>
                  </a:txBody>
                  <a:tcPr marT="45728" marB="45728"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N</a:t>
                      </a:r>
                      <a:r>
                        <a:rPr kumimoji="0" lang="en-US" altLang="zh-CN" sz="3600" b="1" i="0" u="none" strike="noStrike" cap="none" normalizeH="0" baseline="30000">
                          <a:ln>
                            <a:noFill/>
                          </a:ln>
                          <a:solidFill>
                            <a:schemeClr val="tx1"/>
                          </a:solidFill>
                          <a:effectLst>
                            <a:outerShdw blurRad="38100" dist="38100" dir="2700000" algn="tl">
                              <a:srgbClr val="000000"/>
                            </a:outerShdw>
                          </a:effectLst>
                          <a:latin typeface="Tahoma" pitchFamily="34" charset="0"/>
                          <a:ea typeface="黑体" pitchFamily="2" charset="-122"/>
                        </a:rPr>
                        <a:t>2</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/M</a:t>
                      </a:r>
                      <a:r>
                        <a:rPr kumimoji="0" lang="en-US" altLang="zh-CN" sz="3600" b="1" i="0" u="none" strike="noStrike" cap="none" normalizeH="0" baseline="30000">
                          <a:ln>
                            <a:noFill/>
                          </a:ln>
                          <a:solidFill>
                            <a:schemeClr val="tx1"/>
                          </a:solidFill>
                          <a:effectLst>
                            <a:outerShdw blurRad="38100" dist="38100" dir="2700000" algn="tl">
                              <a:srgbClr val="000000"/>
                            </a:outerShdw>
                          </a:effectLst>
                          <a:latin typeface="Tahoma" pitchFamily="34" charset="0"/>
                          <a:ea typeface="黑体" pitchFamily="2" charset="-122"/>
                        </a:rPr>
                        <a:t>2</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 （同理）</a:t>
                      </a:r>
                      <a:endPar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28" marB="45728"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889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第2级</a:t>
                      </a:r>
                    </a:p>
                  </a:txBody>
                  <a:tcPr marT="45728" marB="45728"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N/M*K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  (</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X/M * N*1/X*K=N/M*K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a:t>
                      </a:r>
                    </a:p>
                  </a:txBody>
                  <a:tcPr marT="45728" marB="45728"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889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第1级</a:t>
                      </a:r>
                    </a:p>
                  </a:txBody>
                  <a:tcPr marT="45728" marB="45728"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秒（设为</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X</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条，每条需要</a:t>
                      </a:r>
                      <a:r>
                        <a:rPr kumimoji="0" lang="en-US" alt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1/X*K</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秒）    </a:t>
                      </a:r>
                    </a:p>
                  </a:txBody>
                  <a:tcPr marT="45728" marB="45728"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3D14F92-38EB-4C77-889E-119E2C73BF49}" type="slidenum">
              <a:rPr lang="zh-CN" altLang="en-US" b="0">
                <a:latin typeface="Arial" panose="020B0604020202020204" pitchFamily="34" charset="0"/>
              </a:rPr>
              <a:pPr eaLnBrk="1" hangingPunct="1"/>
              <a:t>110</a:t>
            </a:fld>
            <a:endParaRPr lang="en-US" altLang="zh-CN" b="0">
              <a:latin typeface="Arial" panose="020B0604020202020204" pitchFamily="34" charset="0"/>
            </a:endParaRPr>
          </a:p>
        </p:txBody>
      </p:sp>
      <p:sp>
        <p:nvSpPr>
          <p:cNvPr id="628738"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28740" name="Rectangle 4"/>
          <p:cNvSpPr>
            <a:spLocks noGrp="1" noChangeArrowheads="1"/>
          </p:cNvSpPr>
          <p:nvPr>
            <p:ph type="body" idx="1"/>
          </p:nvPr>
        </p:nvSpPr>
        <p:spPr/>
        <p:txBody>
          <a:bodyPr/>
          <a:lstStyle/>
          <a:p>
            <a:pPr eaLnBrk="1" hangingPunct="1">
              <a:defRPr/>
            </a:pPr>
            <a:endParaRPr lang="zh-CN" altLang="en-US"/>
          </a:p>
        </p:txBody>
      </p:sp>
      <p:sp>
        <p:nvSpPr>
          <p:cNvPr id="10246" name="Rectangle 6"/>
          <p:cNvSpPr>
            <a:spLocks noChangeArrowheads="1"/>
          </p:cNvSpPr>
          <p:nvPr/>
        </p:nvSpPr>
        <p:spPr bwMode="auto">
          <a:xfrm>
            <a:off x="0" y="206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0242" name="Object 5"/>
          <p:cNvGraphicFramePr>
            <a:graphicFrameLocks noChangeAspect="1"/>
          </p:cNvGraphicFramePr>
          <p:nvPr/>
        </p:nvGraphicFramePr>
        <p:xfrm>
          <a:off x="323850" y="1484313"/>
          <a:ext cx="8243888" cy="4997450"/>
        </p:xfrm>
        <a:graphic>
          <a:graphicData uri="http://schemas.openxmlformats.org/presentationml/2006/ole">
            <mc:AlternateContent xmlns:mc="http://schemas.openxmlformats.org/markup-compatibility/2006">
              <mc:Choice xmlns:v="urn:schemas-microsoft-com:vml" Requires="v">
                <p:oleObj spid="_x0000_s10243" name="Visio" r:id="rId3" imgW="4488180" imgH="2720340" progId="Visio.Drawing.11">
                  <p:embed/>
                </p:oleObj>
              </mc:Choice>
              <mc:Fallback>
                <p:oleObj name="Visio" r:id="rId3" imgW="4488180" imgH="2720340" progId="Visio.Drawing.11">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84313"/>
                        <a:ext cx="8243888" cy="499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8D04753-BA38-4A4E-A408-8B580DA057E1}" type="slidenum">
              <a:rPr lang="zh-CN" altLang="en-US" b="0">
                <a:latin typeface="Arial" panose="020B0604020202020204" pitchFamily="34" charset="0"/>
              </a:rPr>
              <a:pPr eaLnBrk="1" hangingPunct="1"/>
              <a:t>111</a:t>
            </a:fld>
            <a:endParaRPr lang="en-US" altLang="zh-CN" b="0">
              <a:latin typeface="Arial" panose="020B0604020202020204" pitchFamily="34" charset="0"/>
            </a:endParaRPr>
          </a:p>
        </p:txBody>
      </p:sp>
      <p:sp>
        <p:nvSpPr>
          <p:cNvPr id="664578"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64579" name="Rectangle 3"/>
          <p:cNvSpPr>
            <a:spLocks noGrp="1" noChangeArrowheads="1"/>
          </p:cNvSpPr>
          <p:nvPr>
            <p:ph type="body" idx="1"/>
          </p:nvPr>
        </p:nvSpPr>
        <p:spPr>
          <a:xfrm>
            <a:off x="539750" y="1268413"/>
            <a:ext cx="8280400" cy="5400675"/>
          </a:xfrm>
        </p:spPr>
        <p:txBody>
          <a:bodyPr/>
          <a:lstStyle/>
          <a:p>
            <a:pPr eaLnBrk="1" hangingPunct="1">
              <a:lnSpc>
                <a:spcPct val="80000"/>
              </a:lnSpc>
              <a:buFont typeface="Wingdings" panose="05000000000000000000" pitchFamily="2" charset="2"/>
              <a:buNone/>
              <a:defRPr/>
            </a:pPr>
            <a:r>
              <a:rPr lang="en-US" altLang="zh-CN" sz="2400"/>
              <a:t>(1) </a:t>
            </a:r>
            <a:r>
              <a:rPr lang="zh-CN" altLang="en-US" sz="2400"/>
              <a:t>执行</a:t>
            </a:r>
            <a:r>
              <a:rPr lang="en-US" altLang="zh-CN" sz="2400"/>
              <a:t>100</a:t>
            </a:r>
            <a:r>
              <a:rPr lang="zh-CN" altLang="en-US" sz="2400"/>
              <a:t>条指令所需的时间：</a:t>
            </a:r>
          </a:p>
          <a:p>
            <a:pPr eaLnBrk="1" hangingPunct="1">
              <a:lnSpc>
                <a:spcPct val="80000"/>
              </a:lnSpc>
              <a:buFont typeface="Wingdings" panose="05000000000000000000" pitchFamily="2" charset="2"/>
              <a:buNone/>
              <a:defRPr/>
            </a:pPr>
            <a:r>
              <a:rPr lang="en-US" altLang="zh-CN" sz="2400"/>
              <a:t>① 100×(t</a:t>
            </a:r>
            <a:r>
              <a:rPr lang="zh-CN" altLang="en-US" sz="2400"/>
              <a:t>取指</a:t>
            </a:r>
            <a:r>
              <a:rPr lang="en-US" altLang="zh-CN" sz="2400"/>
              <a:t>+t</a:t>
            </a:r>
            <a:r>
              <a:rPr lang="zh-CN" altLang="en-US" sz="2400"/>
              <a:t>分析</a:t>
            </a:r>
            <a:r>
              <a:rPr lang="en-US" altLang="zh-CN" sz="2400"/>
              <a:t>+t</a:t>
            </a:r>
            <a:r>
              <a:rPr lang="zh-CN" altLang="en-US" sz="2400"/>
              <a:t>执行</a:t>
            </a:r>
            <a:r>
              <a:rPr lang="en-US" altLang="zh-CN" sz="2400"/>
              <a:t>)</a:t>
            </a:r>
          </a:p>
          <a:p>
            <a:pPr eaLnBrk="1" hangingPunct="1">
              <a:lnSpc>
                <a:spcPct val="80000"/>
              </a:lnSpc>
              <a:buFont typeface="Wingdings" panose="05000000000000000000" pitchFamily="2" charset="2"/>
              <a:buNone/>
              <a:defRPr/>
            </a:pPr>
            <a:r>
              <a:rPr lang="en-US" altLang="zh-CN" sz="2400"/>
              <a:t>② t</a:t>
            </a:r>
            <a:r>
              <a:rPr lang="zh-CN" altLang="en-US" sz="2400"/>
              <a:t>取指</a:t>
            </a:r>
            <a:r>
              <a:rPr lang="en-US" altLang="zh-CN" sz="2400"/>
              <a:t>+100×t</a:t>
            </a:r>
            <a:r>
              <a:rPr lang="zh-CN" altLang="en-US" sz="2400"/>
              <a:t>分析</a:t>
            </a:r>
            <a:r>
              <a:rPr lang="en-US" altLang="zh-CN" sz="2400"/>
              <a:t>+99×max{t</a:t>
            </a:r>
            <a:r>
              <a:rPr lang="zh-CN" altLang="en-US" sz="2400"/>
              <a:t>取指</a:t>
            </a:r>
            <a:r>
              <a:rPr lang="en-US" altLang="zh-CN" sz="2400"/>
              <a:t>,t</a:t>
            </a:r>
            <a:r>
              <a:rPr lang="zh-CN" altLang="en-US" sz="2400"/>
              <a:t>执行</a:t>
            </a:r>
            <a:r>
              <a:rPr lang="en-US" altLang="zh-CN" sz="2400"/>
              <a:t>}+t</a:t>
            </a:r>
            <a:r>
              <a:rPr lang="zh-CN" altLang="en-US" sz="2400"/>
              <a:t>执行</a:t>
            </a:r>
          </a:p>
          <a:p>
            <a:pPr eaLnBrk="1" hangingPunct="1">
              <a:lnSpc>
                <a:spcPct val="80000"/>
              </a:lnSpc>
              <a:buFont typeface="Wingdings" panose="05000000000000000000" pitchFamily="2" charset="2"/>
              <a:buNone/>
              <a:defRPr/>
            </a:pPr>
            <a:r>
              <a:rPr lang="en-US" altLang="zh-CN" sz="2400"/>
              <a:t>③ t</a:t>
            </a:r>
            <a:r>
              <a:rPr lang="zh-CN" altLang="en-US" sz="2400"/>
              <a:t>取指</a:t>
            </a:r>
            <a:r>
              <a:rPr lang="en-US" altLang="zh-CN" sz="2400"/>
              <a:t>+ max{t</a:t>
            </a:r>
            <a:r>
              <a:rPr lang="zh-CN" altLang="en-US" sz="2400"/>
              <a:t>取指</a:t>
            </a:r>
            <a:r>
              <a:rPr lang="en-US" altLang="zh-CN" sz="2400"/>
              <a:t>,t</a:t>
            </a:r>
            <a:r>
              <a:rPr lang="zh-CN" altLang="en-US" sz="2400"/>
              <a:t>分析</a:t>
            </a:r>
            <a:r>
              <a:rPr lang="en-US" altLang="zh-CN" sz="2400"/>
              <a:t>} +98×max{t</a:t>
            </a:r>
            <a:r>
              <a:rPr lang="zh-CN" altLang="en-US" sz="2400"/>
              <a:t>取指</a:t>
            </a:r>
            <a:r>
              <a:rPr lang="en-US" altLang="zh-CN" sz="2400"/>
              <a:t>,t</a:t>
            </a:r>
            <a:r>
              <a:rPr lang="zh-CN" altLang="en-US" sz="2400"/>
              <a:t>分析</a:t>
            </a:r>
            <a:r>
              <a:rPr lang="en-US" altLang="zh-CN" sz="2400"/>
              <a:t>,t</a:t>
            </a:r>
            <a:r>
              <a:rPr lang="zh-CN" altLang="en-US" sz="2400"/>
              <a:t>执行</a:t>
            </a:r>
            <a:r>
              <a:rPr lang="en-US" altLang="zh-CN" sz="2400"/>
              <a:t>}+ max{t</a:t>
            </a:r>
            <a:r>
              <a:rPr lang="zh-CN" altLang="en-US" sz="2400"/>
              <a:t>分析</a:t>
            </a:r>
            <a:r>
              <a:rPr lang="en-US" altLang="zh-CN" sz="2400"/>
              <a:t>,t</a:t>
            </a:r>
            <a:r>
              <a:rPr lang="zh-CN" altLang="en-US" sz="2400"/>
              <a:t>执行</a:t>
            </a:r>
            <a:r>
              <a:rPr lang="en-US" altLang="zh-CN" sz="2400"/>
              <a:t>}+t</a:t>
            </a:r>
            <a:r>
              <a:rPr lang="zh-CN" altLang="en-US" sz="2400"/>
              <a:t>执行</a:t>
            </a:r>
          </a:p>
          <a:p>
            <a:pPr eaLnBrk="1" hangingPunct="1">
              <a:lnSpc>
                <a:spcPct val="80000"/>
              </a:lnSpc>
              <a:buFont typeface="Wingdings" panose="05000000000000000000" pitchFamily="2" charset="2"/>
              <a:buNone/>
              <a:defRPr/>
            </a:pPr>
            <a:r>
              <a:rPr lang="zh-CN" altLang="en-US" sz="2400"/>
              <a:t>    </a:t>
            </a:r>
            <a:r>
              <a:rPr lang="en-US" altLang="zh-CN" sz="2400"/>
              <a:t>(2) </a:t>
            </a:r>
            <a:r>
              <a:rPr lang="zh-CN" altLang="en-US" sz="2400"/>
              <a:t>当</a:t>
            </a:r>
            <a:r>
              <a:rPr lang="en-US" altLang="zh-CN" sz="2400"/>
              <a:t>t</a:t>
            </a:r>
            <a:r>
              <a:rPr lang="zh-CN" altLang="en-US" sz="2400"/>
              <a:t>取指</a:t>
            </a:r>
            <a:r>
              <a:rPr lang="en-US" altLang="zh-CN" sz="2400"/>
              <a:t>=t</a:t>
            </a:r>
            <a:r>
              <a:rPr lang="zh-CN" altLang="en-US" sz="2400"/>
              <a:t>分析</a:t>
            </a:r>
            <a:r>
              <a:rPr lang="en-US" altLang="zh-CN" sz="2400"/>
              <a:t>=2</a:t>
            </a:r>
            <a:r>
              <a:rPr lang="zh-CN" altLang="en-US" sz="2400"/>
              <a:t>、</a:t>
            </a:r>
            <a:r>
              <a:rPr lang="en-US" altLang="zh-CN" sz="2400"/>
              <a:t>t</a:t>
            </a:r>
            <a:r>
              <a:rPr lang="zh-CN" altLang="en-US" sz="2400"/>
              <a:t>执行</a:t>
            </a:r>
            <a:r>
              <a:rPr lang="en-US" altLang="zh-CN" sz="2400"/>
              <a:t>=1</a:t>
            </a:r>
            <a:r>
              <a:rPr lang="zh-CN" altLang="en-US" sz="2400"/>
              <a:t>时，可求得执行</a:t>
            </a:r>
            <a:r>
              <a:rPr lang="en-US" altLang="zh-CN" sz="2400"/>
              <a:t>100</a:t>
            </a:r>
            <a:r>
              <a:rPr lang="zh-CN" altLang="en-US" sz="2400"/>
              <a:t>条指令所需时间：</a:t>
            </a:r>
          </a:p>
          <a:p>
            <a:pPr eaLnBrk="1" hangingPunct="1">
              <a:lnSpc>
                <a:spcPct val="80000"/>
              </a:lnSpc>
              <a:buFont typeface="Wingdings" panose="05000000000000000000" pitchFamily="2" charset="2"/>
              <a:buNone/>
              <a:defRPr/>
            </a:pPr>
            <a:r>
              <a:rPr lang="en-US" altLang="zh-CN" sz="2400"/>
              <a:t>① 500</a:t>
            </a:r>
          </a:p>
          <a:p>
            <a:pPr eaLnBrk="1" hangingPunct="1">
              <a:lnSpc>
                <a:spcPct val="80000"/>
              </a:lnSpc>
              <a:buFont typeface="Wingdings" panose="05000000000000000000" pitchFamily="2" charset="2"/>
              <a:buNone/>
              <a:defRPr/>
            </a:pPr>
            <a:r>
              <a:rPr lang="en-US" altLang="zh-CN" sz="2400"/>
              <a:t>② 401</a:t>
            </a:r>
          </a:p>
          <a:p>
            <a:pPr eaLnBrk="1" hangingPunct="1">
              <a:lnSpc>
                <a:spcPct val="80000"/>
              </a:lnSpc>
              <a:buFont typeface="Wingdings" panose="05000000000000000000" pitchFamily="2" charset="2"/>
              <a:buNone/>
              <a:defRPr/>
            </a:pPr>
            <a:r>
              <a:rPr lang="en-US" altLang="zh-CN" sz="2400"/>
              <a:t>③ 203</a:t>
            </a:r>
          </a:p>
          <a:p>
            <a:pPr eaLnBrk="1" hangingPunct="1">
              <a:lnSpc>
                <a:spcPct val="80000"/>
              </a:lnSpc>
              <a:buFont typeface="Wingdings" panose="05000000000000000000" pitchFamily="2" charset="2"/>
              <a:buNone/>
              <a:defRPr/>
            </a:pPr>
            <a:r>
              <a:rPr lang="zh-CN" altLang="en-US" sz="2400"/>
              <a:t>　　</a:t>
            </a:r>
            <a:r>
              <a:rPr lang="en-US" altLang="zh-CN" sz="2400"/>
              <a:t>t</a:t>
            </a:r>
            <a:r>
              <a:rPr lang="zh-CN" altLang="en-US" sz="2400"/>
              <a:t>取指</a:t>
            </a:r>
            <a:r>
              <a:rPr lang="en-US" altLang="zh-CN" sz="2400"/>
              <a:t>=t</a:t>
            </a:r>
            <a:r>
              <a:rPr lang="zh-CN" altLang="en-US" sz="2400"/>
              <a:t>执行</a:t>
            </a:r>
            <a:r>
              <a:rPr lang="en-US" altLang="zh-CN" sz="2400"/>
              <a:t>=5</a:t>
            </a:r>
            <a:r>
              <a:rPr lang="zh-CN" altLang="en-US" sz="2400"/>
              <a:t>、</a:t>
            </a:r>
            <a:r>
              <a:rPr lang="en-US" altLang="zh-CN" sz="2400"/>
              <a:t>t</a:t>
            </a:r>
            <a:r>
              <a:rPr lang="zh-CN" altLang="en-US" sz="2400"/>
              <a:t>分析</a:t>
            </a:r>
            <a:r>
              <a:rPr lang="en-US" altLang="zh-CN" sz="2400"/>
              <a:t>=2</a:t>
            </a:r>
            <a:r>
              <a:rPr lang="zh-CN" altLang="en-US" sz="2400"/>
              <a:t>时，可求得执行</a:t>
            </a:r>
            <a:r>
              <a:rPr lang="en-US" altLang="zh-CN" sz="2400"/>
              <a:t>100</a:t>
            </a:r>
            <a:r>
              <a:rPr lang="zh-CN" altLang="en-US" sz="2400"/>
              <a:t>条指令所需时间：</a:t>
            </a:r>
          </a:p>
          <a:p>
            <a:pPr eaLnBrk="1" hangingPunct="1">
              <a:lnSpc>
                <a:spcPct val="80000"/>
              </a:lnSpc>
              <a:buFont typeface="Wingdings" panose="05000000000000000000" pitchFamily="2" charset="2"/>
              <a:buNone/>
              <a:defRPr/>
            </a:pPr>
            <a:r>
              <a:rPr lang="en-US" altLang="zh-CN" sz="2400"/>
              <a:t>① 1200</a:t>
            </a:r>
          </a:p>
          <a:p>
            <a:pPr eaLnBrk="1" hangingPunct="1">
              <a:lnSpc>
                <a:spcPct val="80000"/>
              </a:lnSpc>
              <a:buFont typeface="Wingdings" panose="05000000000000000000" pitchFamily="2" charset="2"/>
              <a:buNone/>
              <a:defRPr/>
            </a:pPr>
            <a:r>
              <a:rPr lang="en-US" altLang="zh-CN" sz="2400"/>
              <a:t>② 705</a:t>
            </a:r>
          </a:p>
          <a:p>
            <a:pPr eaLnBrk="1" hangingPunct="1">
              <a:lnSpc>
                <a:spcPct val="80000"/>
              </a:lnSpc>
              <a:buFont typeface="Wingdings" panose="05000000000000000000" pitchFamily="2" charset="2"/>
              <a:buNone/>
              <a:defRPr/>
            </a:pPr>
            <a:r>
              <a:rPr lang="en-US" altLang="zh-CN" sz="2400"/>
              <a:t>③ 510</a:t>
            </a:r>
            <a:endParaRPr lang="zh-CN" altLang="en-US" sz="2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0DBE4F5-BB71-4743-9B18-8E313FAAD742}" type="slidenum">
              <a:rPr lang="zh-CN" altLang="en-US" b="0">
                <a:latin typeface="Arial" panose="020B0604020202020204" pitchFamily="34" charset="0"/>
              </a:rPr>
              <a:pPr eaLnBrk="1" hangingPunct="1"/>
              <a:t>112</a:t>
            </a:fld>
            <a:endParaRPr lang="en-US" altLang="zh-CN" b="0">
              <a:latin typeface="Arial" panose="020B0604020202020204" pitchFamily="34" charset="0"/>
            </a:endParaRPr>
          </a:p>
        </p:txBody>
      </p:sp>
      <p:sp>
        <p:nvSpPr>
          <p:cNvPr id="665602"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65603" name="Rectangle 3"/>
          <p:cNvSpPr>
            <a:spLocks noGrp="1" noChangeArrowheads="1"/>
          </p:cNvSpPr>
          <p:nvPr>
            <p:ph type="body" idx="1"/>
          </p:nvPr>
        </p:nvSpPr>
        <p:spPr>
          <a:xfrm>
            <a:off x="539750" y="1557338"/>
            <a:ext cx="8280400" cy="4614862"/>
          </a:xfrm>
        </p:spPr>
        <p:txBody>
          <a:bodyPr/>
          <a:lstStyle/>
          <a:p>
            <a:pPr algn="just" eaLnBrk="1" hangingPunct="1">
              <a:buFont typeface="Wingdings" panose="05000000000000000000" pitchFamily="2" charset="2"/>
              <a:buNone/>
              <a:defRPr/>
            </a:pPr>
            <a:r>
              <a:rPr lang="zh-CN" altLang="en-US" dirty="0"/>
              <a:t>5-</a:t>
            </a:r>
            <a:r>
              <a:rPr lang="en-US" altLang="zh-CN" dirty="0"/>
              <a:t>3</a:t>
            </a:r>
          </a:p>
          <a:p>
            <a:pPr algn="just" eaLnBrk="1" hangingPunct="1">
              <a:buFont typeface="Wingdings" panose="05000000000000000000" pitchFamily="2" charset="2"/>
              <a:buNone/>
              <a:defRPr/>
            </a:pPr>
            <a:r>
              <a:rPr lang="zh-CN" altLang="en-US" dirty="0"/>
              <a:t>          流水线由</a:t>
            </a:r>
            <a:r>
              <a:rPr lang="en-US" altLang="zh-CN" dirty="0"/>
              <a:t>4</a:t>
            </a:r>
            <a:r>
              <a:rPr lang="zh-CN" altLang="en-US" dirty="0"/>
              <a:t>个功能部件组成，每个功能部件的延迟时间为</a:t>
            </a:r>
            <a:r>
              <a:rPr lang="en-US" altLang="zh-CN" dirty="0" err="1"/>
              <a:t>Δt</a:t>
            </a:r>
            <a:r>
              <a:rPr lang="zh-CN" altLang="en-US" dirty="0"/>
              <a:t>。当输入</a:t>
            </a:r>
            <a:r>
              <a:rPr lang="en-US" altLang="zh-CN" dirty="0"/>
              <a:t>10</a:t>
            </a:r>
            <a:r>
              <a:rPr lang="zh-CN" altLang="en-US" dirty="0"/>
              <a:t>个数据后，间歇</a:t>
            </a:r>
            <a:r>
              <a:rPr lang="en-US" altLang="zh-CN" dirty="0"/>
              <a:t>5Δt</a:t>
            </a:r>
            <a:r>
              <a:rPr lang="zh-CN" altLang="en-US" dirty="0"/>
              <a:t>，又输入</a:t>
            </a:r>
            <a:r>
              <a:rPr lang="en-US" altLang="zh-CN" dirty="0"/>
              <a:t>10</a:t>
            </a:r>
            <a:r>
              <a:rPr lang="zh-CN" altLang="en-US" dirty="0"/>
              <a:t>个数据，如此周期性地工作，求此时流水线的吞吐率，并画出时空图。</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5B0E5BF-5568-4132-AE47-BC5BCA9D15D2}" type="slidenum">
              <a:rPr lang="zh-CN" altLang="en-US" b="0">
                <a:latin typeface="Arial" panose="020B0604020202020204" pitchFamily="34" charset="0"/>
              </a:rPr>
              <a:pPr eaLnBrk="1" hangingPunct="1"/>
              <a:t>113</a:t>
            </a:fld>
            <a:endParaRPr lang="en-US" altLang="zh-CN" b="0">
              <a:latin typeface="Arial" panose="020B0604020202020204" pitchFamily="34" charset="0"/>
            </a:endParaRPr>
          </a:p>
        </p:txBody>
      </p:sp>
      <p:sp>
        <p:nvSpPr>
          <p:cNvPr id="666626"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66627" name="Rectangle 3"/>
          <p:cNvSpPr>
            <a:spLocks noGrp="1" noChangeArrowheads="1"/>
          </p:cNvSpPr>
          <p:nvPr>
            <p:ph type="body" idx="1"/>
          </p:nvPr>
        </p:nvSpPr>
        <p:spPr>
          <a:xfrm>
            <a:off x="539750" y="1557338"/>
            <a:ext cx="8280400" cy="4614862"/>
          </a:xfrm>
        </p:spPr>
        <p:txBody>
          <a:bodyPr/>
          <a:lstStyle/>
          <a:p>
            <a:pPr algn="just" eaLnBrk="1" hangingPunct="1">
              <a:buFont typeface="Wingdings" panose="05000000000000000000" pitchFamily="2" charset="2"/>
              <a:buNone/>
              <a:defRPr/>
            </a:pPr>
            <a:r>
              <a:rPr lang="en-US" altLang="zh-CN"/>
              <a:t>TP=10/14 Δt = 5/7 Δt</a:t>
            </a:r>
            <a:endParaRPr lang="zh-CN" altLang="en-US"/>
          </a:p>
        </p:txBody>
      </p:sp>
      <p:sp>
        <p:nvSpPr>
          <p:cNvPr id="11271" name="Rectangle 5"/>
          <p:cNvSpPr>
            <a:spLocks noChangeArrowheads="1"/>
          </p:cNvSpPr>
          <p:nvPr/>
        </p:nvSpPr>
        <p:spPr bwMode="auto">
          <a:xfrm>
            <a:off x="0"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1266" name="Object 4"/>
          <p:cNvGraphicFramePr>
            <a:graphicFrameLocks noChangeAspect="1"/>
          </p:cNvGraphicFramePr>
          <p:nvPr/>
        </p:nvGraphicFramePr>
        <p:xfrm>
          <a:off x="0" y="2916238"/>
          <a:ext cx="9144000" cy="3073400"/>
        </p:xfrm>
        <a:graphic>
          <a:graphicData uri="http://schemas.openxmlformats.org/presentationml/2006/ole">
            <mc:AlternateContent xmlns:mc="http://schemas.openxmlformats.org/markup-compatibility/2006">
              <mc:Choice xmlns:v="urn:schemas-microsoft-com:vml" Requires="v">
                <p:oleObj spid="_x0000_s11269" name="Visio" r:id="rId4" imgW="4424680" imgH="1490980" progId="Visio.Drawing.11">
                  <p:embed/>
                </p:oleObj>
              </mc:Choice>
              <mc:Fallback>
                <p:oleObj name="Visio" r:id="rId4" imgW="4424680" imgH="1490980" progId="Visio.Drawing.11">
                  <p:embed/>
                  <p:pic>
                    <p:nvPicPr>
                      <p:cNvPr id="112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16238"/>
                        <a:ext cx="9144000" cy="3073400"/>
                      </a:xfrm>
                      <a:prstGeom prst="rect">
                        <a:avLst/>
                      </a:prstGeom>
                      <a:solidFill>
                        <a:schemeClr val="tx1"/>
                      </a:solidFill>
                    </p:spPr>
                  </p:pic>
                </p:oleObj>
              </mc:Fallback>
            </mc:AlternateContent>
          </a:graphicData>
        </a:graphic>
      </p:graphicFrame>
      <p:sp>
        <p:nvSpPr>
          <p:cNvPr id="1127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1267" name="Object 6"/>
          <p:cNvGraphicFramePr>
            <a:graphicFrameLocks noChangeAspect="1"/>
          </p:cNvGraphicFramePr>
          <p:nvPr/>
        </p:nvGraphicFramePr>
        <p:xfrm>
          <a:off x="0" y="0"/>
          <a:ext cx="320675" cy="327025"/>
        </p:xfrm>
        <a:graphic>
          <a:graphicData uri="http://schemas.openxmlformats.org/presentationml/2006/ole">
            <mc:AlternateContent xmlns:mc="http://schemas.openxmlformats.org/markup-compatibility/2006">
              <mc:Choice xmlns:v="urn:schemas-microsoft-com:vml" Requires="v">
                <p:oleObj spid="_x0000_s11270" name="公式" r:id="rId6" imgW="317362" imgH="330057" progId="Equation.3">
                  <p:embed/>
                </p:oleObj>
              </mc:Choice>
              <mc:Fallback>
                <p:oleObj name="公式" r:id="rId6" imgW="317362" imgH="330057" progId="Equation.3">
                  <p:embed/>
                  <p:pic>
                    <p:nvPicPr>
                      <p:cNvPr id="1126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206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5116912-6479-4625-B460-7D84E54AA790}" type="slidenum">
              <a:rPr lang="zh-CN" altLang="en-US" b="0">
                <a:latin typeface="Arial" panose="020B0604020202020204" pitchFamily="34" charset="0"/>
              </a:rPr>
              <a:pPr eaLnBrk="1" hangingPunct="1"/>
              <a:t>114</a:t>
            </a:fld>
            <a:endParaRPr lang="en-US" altLang="zh-CN" b="0">
              <a:latin typeface="Arial" panose="020B0604020202020204" pitchFamily="34" charset="0"/>
            </a:endParaRPr>
          </a:p>
        </p:txBody>
      </p:sp>
      <p:sp>
        <p:nvSpPr>
          <p:cNvPr id="552962"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52963" name="Rectangle 3"/>
          <p:cNvSpPr>
            <a:spLocks noGrp="1" noChangeArrowheads="1"/>
          </p:cNvSpPr>
          <p:nvPr>
            <p:ph type="body" idx="1"/>
          </p:nvPr>
        </p:nvSpPr>
        <p:spPr>
          <a:xfrm>
            <a:off x="250825" y="1557338"/>
            <a:ext cx="8569325" cy="4614862"/>
          </a:xfrm>
        </p:spPr>
        <p:txBody>
          <a:bodyPr/>
          <a:lstStyle/>
          <a:p>
            <a:pPr algn="just" eaLnBrk="1" hangingPunct="1">
              <a:defRPr/>
            </a:pPr>
            <a:r>
              <a:rPr lang="zh-CN" altLang="en-US" dirty="0"/>
              <a:t>5</a:t>
            </a:r>
            <a:r>
              <a:rPr lang="en-US" altLang="zh-CN" dirty="0"/>
              <a:t>-4</a:t>
            </a:r>
            <a:endParaRPr lang="zh-CN" altLang="en-US" dirty="0"/>
          </a:p>
        </p:txBody>
      </p:sp>
      <p:grpSp>
        <p:nvGrpSpPr>
          <p:cNvPr id="124933" name="Group 4"/>
          <p:cNvGrpSpPr>
            <a:grpSpLocks/>
          </p:cNvGrpSpPr>
          <p:nvPr/>
        </p:nvGrpSpPr>
        <p:grpSpPr bwMode="auto">
          <a:xfrm>
            <a:off x="457200" y="2708275"/>
            <a:ext cx="8362950" cy="3448050"/>
            <a:chOff x="288" y="1700"/>
            <a:chExt cx="5136" cy="2180"/>
          </a:xfrm>
        </p:grpSpPr>
        <p:sp>
          <p:nvSpPr>
            <p:cNvPr id="124934" name="Line 5"/>
            <p:cNvSpPr>
              <a:spLocks noChangeShapeType="1"/>
            </p:cNvSpPr>
            <p:nvPr/>
          </p:nvSpPr>
          <p:spPr bwMode="auto">
            <a:xfrm>
              <a:off x="816" y="1700"/>
              <a:ext cx="0" cy="21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35" name="Line 6"/>
            <p:cNvSpPr>
              <a:spLocks noChangeShapeType="1"/>
            </p:cNvSpPr>
            <p:nvPr/>
          </p:nvSpPr>
          <p:spPr bwMode="auto">
            <a:xfrm>
              <a:off x="480" y="3568"/>
              <a:ext cx="44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4936" name="Line 7"/>
            <p:cNvSpPr>
              <a:spLocks noChangeShapeType="1"/>
            </p:cNvSpPr>
            <p:nvPr/>
          </p:nvSpPr>
          <p:spPr bwMode="auto">
            <a:xfrm>
              <a:off x="1056" y="357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37" name="Text Box 8"/>
            <p:cNvSpPr txBox="1">
              <a:spLocks noChangeArrowheads="1"/>
            </p:cNvSpPr>
            <p:nvPr/>
          </p:nvSpPr>
          <p:spPr bwMode="auto">
            <a:xfrm>
              <a:off x="816" y="3236"/>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1</a:t>
              </a:r>
            </a:p>
          </p:txBody>
        </p:sp>
        <p:sp>
          <p:nvSpPr>
            <p:cNvPr id="124938" name="Text Box 9"/>
            <p:cNvSpPr txBox="1">
              <a:spLocks noChangeArrowheads="1"/>
            </p:cNvSpPr>
            <p:nvPr/>
          </p:nvSpPr>
          <p:spPr bwMode="auto">
            <a:xfrm>
              <a:off x="1152" y="2900"/>
              <a:ext cx="336" cy="3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1</a:t>
              </a:r>
            </a:p>
          </p:txBody>
        </p:sp>
        <p:sp>
          <p:nvSpPr>
            <p:cNvPr id="124939" name="Text Box 10"/>
            <p:cNvSpPr txBox="1">
              <a:spLocks noChangeArrowheads="1"/>
            </p:cNvSpPr>
            <p:nvPr/>
          </p:nvSpPr>
          <p:spPr bwMode="auto">
            <a:xfrm>
              <a:off x="1488" y="3236"/>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2</a:t>
              </a:r>
            </a:p>
          </p:txBody>
        </p:sp>
        <p:sp>
          <p:nvSpPr>
            <p:cNvPr id="124940" name="Text Box 11"/>
            <p:cNvSpPr txBox="1">
              <a:spLocks noChangeArrowheads="1"/>
            </p:cNvSpPr>
            <p:nvPr/>
          </p:nvSpPr>
          <p:spPr bwMode="auto">
            <a:xfrm>
              <a:off x="1824" y="2900"/>
              <a:ext cx="336" cy="3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2</a:t>
              </a:r>
            </a:p>
          </p:txBody>
        </p:sp>
        <p:sp>
          <p:nvSpPr>
            <p:cNvPr id="124941" name="Text Box 12"/>
            <p:cNvSpPr txBox="1">
              <a:spLocks noChangeArrowheads="1"/>
            </p:cNvSpPr>
            <p:nvPr/>
          </p:nvSpPr>
          <p:spPr bwMode="auto">
            <a:xfrm>
              <a:off x="2160" y="3236"/>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3</a:t>
              </a:r>
            </a:p>
          </p:txBody>
        </p:sp>
        <p:sp>
          <p:nvSpPr>
            <p:cNvPr id="124942" name="Text Box 13"/>
            <p:cNvSpPr txBox="1">
              <a:spLocks noChangeArrowheads="1"/>
            </p:cNvSpPr>
            <p:nvPr/>
          </p:nvSpPr>
          <p:spPr bwMode="auto">
            <a:xfrm>
              <a:off x="2496" y="2900"/>
              <a:ext cx="336" cy="3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3</a:t>
              </a:r>
            </a:p>
          </p:txBody>
        </p:sp>
        <p:sp>
          <p:nvSpPr>
            <p:cNvPr id="124943" name="Text Box 14"/>
            <p:cNvSpPr txBox="1">
              <a:spLocks noChangeArrowheads="1"/>
            </p:cNvSpPr>
            <p:nvPr/>
          </p:nvSpPr>
          <p:spPr bwMode="auto">
            <a:xfrm>
              <a:off x="2832" y="3236"/>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4</a:t>
              </a:r>
            </a:p>
          </p:txBody>
        </p:sp>
        <p:sp>
          <p:nvSpPr>
            <p:cNvPr id="124944" name="Text Box 15"/>
            <p:cNvSpPr txBox="1">
              <a:spLocks noChangeArrowheads="1"/>
            </p:cNvSpPr>
            <p:nvPr/>
          </p:nvSpPr>
          <p:spPr bwMode="auto">
            <a:xfrm>
              <a:off x="3168" y="2900"/>
              <a:ext cx="336" cy="3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4</a:t>
              </a:r>
            </a:p>
          </p:txBody>
        </p:sp>
        <p:sp>
          <p:nvSpPr>
            <p:cNvPr id="124945" name="Text Box 16"/>
            <p:cNvSpPr txBox="1">
              <a:spLocks noChangeArrowheads="1"/>
            </p:cNvSpPr>
            <p:nvPr/>
          </p:nvSpPr>
          <p:spPr bwMode="auto">
            <a:xfrm>
              <a:off x="1488" y="2572"/>
              <a:ext cx="672"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1</a:t>
              </a:r>
            </a:p>
          </p:txBody>
        </p:sp>
        <p:sp>
          <p:nvSpPr>
            <p:cNvPr id="124946" name="Text Box 17"/>
            <p:cNvSpPr txBox="1">
              <a:spLocks noChangeArrowheads="1"/>
            </p:cNvSpPr>
            <p:nvPr/>
          </p:nvSpPr>
          <p:spPr bwMode="auto">
            <a:xfrm>
              <a:off x="2160" y="2572"/>
              <a:ext cx="672"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2</a:t>
              </a:r>
            </a:p>
          </p:txBody>
        </p:sp>
        <p:sp>
          <p:nvSpPr>
            <p:cNvPr id="124947" name="Text Box 18"/>
            <p:cNvSpPr txBox="1">
              <a:spLocks noChangeArrowheads="1"/>
            </p:cNvSpPr>
            <p:nvPr/>
          </p:nvSpPr>
          <p:spPr bwMode="auto">
            <a:xfrm>
              <a:off x="2832" y="2572"/>
              <a:ext cx="672"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3</a:t>
              </a:r>
            </a:p>
          </p:txBody>
        </p:sp>
        <p:sp>
          <p:nvSpPr>
            <p:cNvPr id="124948" name="Text Box 19"/>
            <p:cNvSpPr txBox="1">
              <a:spLocks noChangeArrowheads="1"/>
            </p:cNvSpPr>
            <p:nvPr/>
          </p:nvSpPr>
          <p:spPr bwMode="auto">
            <a:xfrm>
              <a:off x="3504" y="2572"/>
              <a:ext cx="624"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4</a:t>
              </a:r>
            </a:p>
          </p:txBody>
        </p:sp>
        <p:sp>
          <p:nvSpPr>
            <p:cNvPr id="124949" name="Text Box 20"/>
            <p:cNvSpPr txBox="1">
              <a:spLocks noChangeArrowheads="1"/>
            </p:cNvSpPr>
            <p:nvPr/>
          </p:nvSpPr>
          <p:spPr bwMode="auto">
            <a:xfrm>
              <a:off x="2160" y="2240"/>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1</a:t>
              </a:r>
            </a:p>
          </p:txBody>
        </p:sp>
        <p:sp>
          <p:nvSpPr>
            <p:cNvPr id="124950" name="Text Box 21"/>
            <p:cNvSpPr txBox="1">
              <a:spLocks noChangeArrowheads="1"/>
            </p:cNvSpPr>
            <p:nvPr/>
          </p:nvSpPr>
          <p:spPr bwMode="auto">
            <a:xfrm>
              <a:off x="2832" y="2240"/>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2</a:t>
              </a:r>
            </a:p>
          </p:txBody>
        </p:sp>
        <p:sp>
          <p:nvSpPr>
            <p:cNvPr id="124951" name="Text Box 22"/>
            <p:cNvSpPr txBox="1">
              <a:spLocks noChangeArrowheads="1"/>
            </p:cNvSpPr>
            <p:nvPr/>
          </p:nvSpPr>
          <p:spPr bwMode="auto">
            <a:xfrm>
              <a:off x="3504" y="2240"/>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3</a:t>
              </a:r>
            </a:p>
          </p:txBody>
        </p:sp>
        <p:sp>
          <p:nvSpPr>
            <p:cNvPr id="124952" name="Text Box 23"/>
            <p:cNvSpPr txBox="1">
              <a:spLocks noChangeArrowheads="1"/>
            </p:cNvSpPr>
            <p:nvPr/>
          </p:nvSpPr>
          <p:spPr bwMode="auto">
            <a:xfrm>
              <a:off x="4128" y="2240"/>
              <a:ext cx="336"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 4</a:t>
              </a:r>
            </a:p>
          </p:txBody>
        </p:sp>
        <p:sp>
          <p:nvSpPr>
            <p:cNvPr id="124953" name="Line 24"/>
            <p:cNvSpPr>
              <a:spLocks noChangeShapeType="1"/>
            </p:cNvSpPr>
            <p:nvPr/>
          </p:nvSpPr>
          <p:spPr bwMode="auto">
            <a:xfrm>
              <a:off x="3504" y="34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4" name="Line 25"/>
            <p:cNvSpPr>
              <a:spLocks noChangeShapeType="1"/>
            </p:cNvSpPr>
            <p:nvPr/>
          </p:nvSpPr>
          <p:spPr bwMode="auto">
            <a:xfrm>
              <a:off x="3840" y="34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5" name="Line 26"/>
            <p:cNvSpPr>
              <a:spLocks noChangeShapeType="1"/>
            </p:cNvSpPr>
            <p:nvPr/>
          </p:nvSpPr>
          <p:spPr bwMode="auto">
            <a:xfrm>
              <a:off x="4128" y="34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6" name="Line 27"/>
            <p:cNvSpPr>
              <a:spLocks noChangeShapeType="1"/>
            </p:cNvSpPr>
            <p:nvPr/>
          </p:nvSpPr>
          <p:spPr bwMode="auto">
            <a:xfrm>
              <a:off x="4416" y="34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7" name="Line 28"/>
            <p:cNvSpPr>
              <a:spLocks noChangeShapeType="1"/>
            </p:cNvSpPr>
            <p:nvPr/>
          </p:nvSpPr>
          <p:spPr bwMode="auto">
            <a:xfrm flipH="1">
              <a:off x="816" y="29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8" name="Line 29"/>
            <p:cNvSpPr>
              <a:spLocks noChangeShapeType="1"/>
            </p:cNvSpPr>
            <p:nvPr/>
          </p:nvSpPr>
          <p:spPr bwMode="auto">
            <a:xfrm flipH="1">
              <a:off x="816" y="256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59" name="Line 30"/>
            <p:cNvSpPr>
              <a:spLocks noChangeShapeType="1"/>
            </p:cNvSpPr>
            <p:nvPr/>
          </p:nvSpPr>
          <p:spPr bwMode="auto">
            <a:xfrm flipH="1">
              <a:off x="816" y="22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60" name="Text Box 31"/>
            <p:cNvSpPr txBox="1">
              <a:spLocks noChangeArrowheads="1"/>
            </p:cNvSpPr>
            <p:nvPr/>
          </p:nvSpPr>
          <p:spPr bwMode="auto">
            <a:xfrm>
              <a:off x="336" y="1728"/>
              <a:ext cx="57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部件</a:t>
              </a:r>
            </a:p>
          </p:txBody>
        </p:sp>
        <p:sp>
          <p:nvSpPr>
            <p:cNvPr id="124961" name="Text Box 32"/>
            <p:cNvSpPr txBox="1">
              <a:spLocks noChangeArrowheads="1"/>
            </p:cNvSpPr>
            <p:nvPr/>
          </p:nvSpPr>
          <p:spPr bwMode="auto">
            <a:xfrm>
              <a:off x="4656" y="3581"/>
              <a:ext cx="76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时间</a:t>
              </a:r>
            </a:p>
          </p:txBody>
        </p:sp>
        <p:sp>
          <p:nvSpPr>
            <p:cNvPr id="124962" name="Text Box 33"/>
            <p:cNvSpPr txBox="1">
              <a:spLocks noChangeArrowheads="1"/>
            </p:cNvSpPr>
            <p:nvPr/>
          </p:nvSpPr>
          <p:spPr bwMode="auto">
            <a:xfrm>
              <a:off x="288" y="2228"/>
              <a:ext cx="4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en-US" altLang="zh-CN" sz="2800">
                  <a:latin typeface="Times New Roman" panose="02020603050405020304" pitchFamily="18" charset="0"/>
                </a:rPr>
                <a:t> IV</a:t>
              </a:r>
              <a:endParaRPr kumimoji="1" lang="zh-CN" altLang="en-US" sz="2800">
                <a:latin typeface="Times New Roman" panose="02020603050405020304" pitchFamily="18" charset="0"/>
              </a:endParaRPr>
            </a:p>
          </p:txBody>
        </p:sp>
        <p:sp>
          <p:nvSpPr>
            <p:cNvPr id="124963" name="Text Box 34"/>
            <p:cNvSpPr txBox="1">
              <a:spLocks noChangeArrowheads="1"/>
            </p:cNvSpPr>
            <p:nvPr/>
          </p:nvSpPr>
          <p:spPr bwMode="auto">
            <a:xfrm>
              <a:off x="432" y="3140"/>
              <a:ext cx="28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en-US" altLang="zh-CN" sz="2800">
                  <a:latin typeface="Times New Roman" panose="02020603050405020304" pitchFamily="18" charset="0"/>
                </a:rPr>
                <a:t>I</a:t>
              </a:r>
              <a:r>
                <a:rPr kumimoji="1" lang="en-US" altLang="zh-CN" sz="3600">
                  <a:latin typeface="Times New Roman" panose="02020603050405020304" pitchFamily="18" charset="0"/>
                </a:rPr>
                <a:t> </a:t>
              </a:r>
            </a:p>
          </p:txBody>
        </p:sp>
        <p:sp>
          <p:nvSpPr>
            <p:cNvPr id="124964" name="Text Box 35"/>
            <p:cNvSpPr txBox="1">
              <a:spLocks noChangeArrowheads="1"/>
            </p:cNvSpPr>
            <p:nvPr/>
          </p:nvSpPr>
          <p:spPr bwMode="auto">
            <a:xfrm>
              <a:off x="336" y="2900"/>
              <a:ext cx="33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en-US" altLang="zh-CN" sz="2800">
                  <a:latin typeface="Times New Roman" panose="02020603050405020304" pitchFamily="18" charset="0"/>
                </a:rPr>
                <a:t>II </a:t>
              </a:r>
              <a:endParaRPr kumimoji="1" lang="zh-CN" altLang="en-US" sz="2800">
                <a:latin typeface="Times New Roman" panose="02020603050405020304" pitchFamily="18" charset="0"/>
              </a:endParaRPr>
            </a:p>
          </p:txBody>
        </p:sp>
        <p:sp>
          <p:nvSpPr>
            <p:cNvPr id="124965" name="Text Box 36"/>
            <p:cNvSpPr txBox="1">
              <a:spLocks noChangeArrowheads="1"/>
            </p:cNvSpPr>
            <p:nvPr/>
          </p:nvSpPr>
          <p:spPr bwMode="auto">
            <a:xfrm>
              <a:off x="336" y="2612"/>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en-US" altLang="zh-CN" sz="2800">
                  <a:latin typeface="Times New Roman" panose="02020603050405020304" pitchFamily="18" charset="0"/>
                </a:rPr>
                <a:t>III</a:t>
              </a:r>
              <a:endParaRPr kumimoji="1" lang="zh-CN" altLang="en-US" sz="2800">
                <a:latin typeface="Times New Roman" panose="02020603050405020304" pitchFamily="18" charset="0"/>
              </a:endParaRPr>
            </a:p>
          </p:txBody>
        </p:sp>
        <p:sp>
          <p:nvSpPr>
            <p:cNvPr id="124966" name="Line 37"/>
            <p:cNvSpPr>
              <a:spLocks noChangeShapeType="1"/>
            </p:cNvSpPr>
            <p:nvPr/>
          </p:nvSpPr>
          <p:spPr bwMode="auto">
            <a:xfrm>
              <a:off x="1056" y="35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67" name="Text Box 38"/>
            <p:cNvSpPr txBox="1">
              <a:spLocks noChangeArrowheads="1"/>
            </p:cNvSpPr>
            <p:nvPr/>
          </p:nvSpPr>
          <p:spPr bwMode="auto">
            <a:xfrm>
              <a:off x="1056" y="3552"/>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2</a:t>
              </a:r>
            </a:p>
          </p:txBody>
        </p:sp>
        <p:sp>
          <p:nvSpPr>
            <p:cNvPr id="124968" name="Text Box 39"/>
            <p:cNvSpPr txBox="1">
              <a:spLocks noChangeArrowheads="1"/>
            </p:cNvSpPr>
            <p:nvPr/>
          </p:nvSpPr>
          <p:spPr bwMode="auto">
            <a:xfrm>
              <a:off x="1392" y="3552"/>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4</a:t>
              </a:r>
            </a:p>
          </p:txBody>
        </p:sp>
        <p:sp>
          <p:nvSpPr>
            <p:cNvPr id="124969" name="Text Box 40"/>
            <p:cNvSpPr txBox="1">
              <a:spLocks noChangeArrowheads="1"/>
            </p:cNvSpPr>
            <p:nvPr/>
          </p:nvSpPr>
          <p:spPr bwMode="auto">
            <a:xfrm>
              <a:off x="2064" y="3552"/>
              <a:ext cx="33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8</a:t>
              </a:r>
            </a:p>
          </p:txBody>
        </p:sp>
        <p:sp>
          <p:nvSpPr>
            <p:cNvPr id="124970" name="Text Box 41"/>
            <p:cNvSpPr txBox="1">
              <a:spLocks noChangeArrowheads="1"/>
            </p:cNvSpPr>
            <p:nvPr/>
          </p:nvSpPr>
          <p:spPr bwMode="auto">
            <a:xfrm>
              <a:off x="2640"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12</a:t>
              </a:r>
            </a:p>
          </p:txBody>
        </p:sp>
        <p:sp>
          <p:nvSpPr>
            <p:cNvPr id="124971" name="Text Box 42"/>
            <p:cNvSpPr txBox="1">
              <a:spLocks noChangeArrowheads="1"/>
            </p:cNvSpPr>
            <p:nvPr/>
          </p:nvSpPr>
          <p:spPr bwMode="auto">
            <a:xfrm>
              <a:off x="2976"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14</a:t>
              </a:r>
            </a:p>
          </p:txBody>
        </p:sp>
        <p:sp>
          <p:nvSpPr>
            <p:cNvPr id="124972" name="Text Box 43"/>
            <p:cNvSpPr txBox="1">
              <a:spLocks noChangeArrowheads="1"/>
            </p:cNvSpPr>
            <p:nvPr/>
          </p:nvSpPr>
          <p:spPr bwMode="auto">
            <a:xfrm>
              <a:off x="3312"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16</a:t>
              </a:r>
            </a:p>
          </p:txBody>
        </p:sp>
        <p:sp>
          <p:nvSpPr>
            <p:cNvPr id="124973" name="Text Box 44"/>
            <p:cNvSpPr txBox="1">
              <a:spLocks noChangeArrowheads="1"/>
            </p:cNvSpPr>
            <p:nvPr/>
          </p:nvSpPr>
          <p:spPr bwMode="auto">
            <a:xfrm>
              <a:off x="3648"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18</a:t>
              </a:r>
            </a:p>
          </p:txBody>
        </p:sp>
        <p:sp>
          <p:nvSpPr>
            <p:cNvPr id="124974" name="Text Box 45"/>
            <p:cNvSpPr txBox="1">
              <a:spLocks noChangeArrowheads="1"/>
            </p:cNvSpPr>
            <p:nvPr/>
          </p:nvSpPr>
          <p:spPr bwMode="auto">
            <a:xfrm>
              <a:off x="3936"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20</a:t>
              </a:r>
            </a:p>
          </p:txBody>
        </p:sp>
        <p:sp>
          <p:nvSpPr>
            <p:cNvPr id="124975" name="Text Box 46"/>
            <p:cNvSpPr txBox="1">
              <a:spLocks noChangeArrowheads="1"/>
            </p:cNvSpPr>
            <p:nvPr/>
          </p:nvSpPr>
          <p:spPr bwMode="auto">
            <a:xfrm>
              <a:off x="4272" y="3552"/>
              <a:ext cx="4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22</a:t>
              </a:r>
            </a:p>
          </p:txBody>
        </p:sp>
        <p:sp>
          <p:nvSpPr>
            <p:cNvPr id="124976" name="Text Box 47"/>
            <p:cNvSpPr txBox="1">
              <a:spLocks noChangeArrowheads="1"/>
            </p:cNvSpPr>
            <p:nvPr/>
          </p:nvSpPr>
          <p:spPr bwMode="auto">
            <a:xfrm>
              <a:off x="1728" y="3552"/>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6</a:t>
              </a:r>
            </a:p>
          </p:txBody>
        </p:sp>
        <p:sp>
          <p:nvSpPr>
            <p:cNvPr id="124977" name="Text Box 48"/>
            <p:cNvSpPr txBox="1">
              <a:spLocks noChangeArrowheads="1"/>
            </p:cNvSpPr>
            <p:nvPr/>
          </p:nvSpPr>
          <p:spPr bwMode="auto">
            <a:xfrm>
              <a:off x="2304" y="3552"/>
              <a:ext cx="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10</a:t>
              </a: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DED8AF4-2BA7-4A9B-A984-715E0B32F811}" type="slidenum">
              <a:rPr lang="zh-CN" altLang="en-US" b="0">
                <a:latin typeface="Arial" panose="020B0604020202020204" pitchFamily="34" charset="0"/>
              </a:rPr>
              <a:pPr eaLnBrk="1" hangingPunct="1"/>
              <a:t>115</a:t>
            </a:fld>
            <a:endParaRPr lang="en-US" altLang="zh-CN" b="0">
              <a:latin typeface="Arial" panose="020B0604020202020204" pitchFamily="34" charset="0"/>
            </a:endParaRPr>
          </a:p>
        </p:txBody>
      </p:sp>
      <p:sp>
        <p:nvSpPr>
          <p:cNvPr id="553986"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53987" name="Rectangle 3"/>
          <p:cNvSpPr>
            <a:spLocks noGrp="1" noChangeArrowheads="1"/>
          </p:cNvSpPr>
          <p:nvPr>
            <p:ph type="body" idx="1"/>
          </p:nvPr>
        </p:nvSpPr>
        <p:spPr>
          <a:xfrm>
            <a:off x="250825" y="1484313"/>
            <a:ext cx="8642350" cy="4687887"/>
          </a:xfrm>
        </p:spPr>
        <p:txBody>
          <a:bodyPr/>
          <a:lstStyle/>
          <a:p>
            <a:pPr algn="just" eaLnBrk="1" hangingPunct="1">
              <a:defRPr/>
            </a:pPr>
            <a:r>
              <a:rPr lang="zh-CN" altLang="en-US"/>
              <a:t>实际吞吐率</a:t>
            </a:r>
          </a:p>
          <a:p>
            <a:pPr algn="just" eaLnBrk="1" hangingPunct="1">
              <a:buFont typeface="Wingdings" panose="05000000000000000000" pitchFamily="2" charset="2"/>
              <a:buNone/>
              <a:defRPr/>
            </a:pPr>
            <a:r>
              <a:rPr lang="zh-CN" altLang="en-US"/>
              <a:t>	</a:t>
            </a:r>
            <a:r>
              <a:rPr lang="en-US" altLang="zh-CN"/>
              <a:t>TP=4/22Δt =2/11Δt</a:t>
            </a:r>
          </a:p>
          <a:p>
            <a:pPr algn="just" eaLnBrk="1" hangingPunct="1">
              <a:defRPr/>
            </a:pPr>
            <a:r>
              <a:rPr lang="zh-CN" altLang="en-US"/>
              <a:t>效率</a:t>
            </a:r>
          </a:p>
          <a:p>
            <a:pPr algn="just" eaLnBrk="1" hangingPunct="1">
              <a:buFont typeface="Wingdings" panose="05000000000000000000" pitchFamily="2" charset="2"/>
              <a:buNone/>
              <a:defRPr/>
            </a:pPr>
            <a:r>
              <a:rPr lang="zh-CN" altLang="en-US" sz="3600"/>
              <a:t>	</a:t>
            </a:r>
            <a:r>
              <a:rPr lang="en-US" altLang="zh-CN" sz="3200"/>
              <a:t>η=(3×4×2Δt + 4×4Δt) / 4×22Δt </a:t>
            </a:r>
          </a:p>
          <a:p>
            <a:pPr algn="just" eaLnBrk="1" hangingPunct="1">
              <a:buFont typeface="Wingdings" panose="05000000000000000000" pitchFamily="2" charset="2"/>
              <a:buNone/>
              <a:defRPr/>
            </a:pPr>
            <a:r>
              <a:rPr lang="en-US" altLang="zh-CN" sz="3600"/>
              <a:t>	   = 40Δt /88Δt = 5/11=45.5%</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3EE31AC-65B5-42EB-8DAE-6AA23DE3F51B}" type="slidenum">
              <a:rPr lang="zh-CN" altLang="en-US" b="0">
                <a:latin typeface="Arial" panose="020B0604020202020204" pitchFamily="34" charset="0"/>
              </a:rPr>
              <a:pPr eaLnBrk="1" hangingPunct="1"/>
              <a:t>116</a:t>
            </a:fld>
            <a:endParaRPr lang="en-US" altLang="zh-CN" b="0">
              <a:latin typeface="Arial" panose="020B0604020202020204" pitchFamily="34" charset="0"/>
            </a:endParaRPr>
          </a:p>
        </p:txBody>
      </p:sp>
      <p:sp>
        <p:nvSpPr>
          <p:cNvPr id="555010"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555011" name="Rectangle 3"/>
          <p:cNvSpPr>
            <a:spLocks noGrp="1" noChangeArrowheads="1"/>
          </p:cNvSpPr>
          <p:nvPr>
            <p:ph type="body" idx="1"/>
          </p:nvPr>
        </p:nvSpPr>
        <p:spPr>
          <a:xfrm>
            <a:off x="323850" y="1557338"/>
            <a:ext cx="8569325" cy="4614862"/>
          </a:xfrm>
        </p:spPr>
        <p:txBody>
          <a:bodyPr/>
          <a:lstStyle/>
          <a:p>
            <a:pPr algn="just" eaLnBrk="1" hangingPunct="1">
              <a:lnSpc>
                <a:spcPct val="90000"/>
              </a:lnSpc>
              <a:defRPr/>
            </a:pPr>
            <a:r>
              <a:rPr lang="zh-CN" altLang="en-US"/>
              <a:t>为加快流水，使流水线每隔</a:t>
            </a:r>
            <a:r>
              <a:rPr lang="en-US" altLang="zh-CN"/>
              <a:t>2Δt </a:t>
            </a:r>
            <a:r>
              <a:rPr lang="zh-CN" altLang="en-US"/>
              <a:t>流出一个结果，应减少Ⅲ段的经过时间至</a:t>
            </a:r>
            <a:r>
              <a:rPr lang="en-US" altLang="zh-CN"/>
              <a:t>Δt</a:t>
            </a:r>
            <a:r>
              <a:rPr lang="zh-CN" altLang="en-US"/>
              <a:t>。此时，流水线的实际吞吐率和效率为：</a:t>
            </a:r>
          </a:p>
          <a:p>
            <a:pPr algn="just" eaLnBrk="1" hangingPunct="1">
              <a:lnSpc>
                <a:spcPct val="90000"/>
              </a:lnSpc>
              <a:buFont typeface="Wingdings" panose="05000000000000000000" pitchFamily="2" charset="2"/>
              <a:buNone/>
              <a:defRPr/>
            </a:pPr>
            <a:r>
              <a:rPr lang="en-US" altLang="zh-CN"/>
              <a:t>	TP=4/14Δt</a:t>
            </a:r>
            <a:r>
              <a:rPr lang="en-US" altLang="zh-CN" sz="3200"/>
              <a:t> </a:t>
            </a:r>
            <a:r>
              <a:rPr lang="en-US" altLang="zh-CN"/>
              <a:t>=2/7Δt</a:t>
            </a:r>
          </a:p>
          <a:p>
            <a:pPr algn="just" eaLnBrk="1" hangingPunct="1">
              <a:lnSpc>
                <a:spcPct val="90000"/>
              </a:lnSpc>
              <a:buFont typeface="Wingdings" panose="05000000000000000000" pitchFamily="2" charset="2"/>
              <a:buNone/>
              <a:defRPr/>
            </a:pPr>
            <a:r>
              <a:rPr lang="en-US" altLang="zh-CN" sz="4400"/>
              <a:t>	</a:t>
            </a:r>
            <a:r>
              <a:rPr lang="en-US" altLang="zh-CN" sz="3200"/>
              <a:t>η=(3×4×2Δt + 8×1Δt) / 4×14Δt</a:t>
            </a:r>
            <a:r>
              <a:rPr lang="en-US" altLang="zh-CN" sz="3600"/>
              <a:t> </a:t>
            </a:r>
          </a:p>
          <a:p>
            <a:pPr algn="just" eaLnBrk="1" hangingPunct="1">
              <a:lnSpc>
                <a:spcPct val="90000"/>
              </a:lnSpc>
              <a:buFont typeface="Wingdings" panose="05000000000000000000" pitchFamily="2" charset="2"/>
              <a:buNone/>
              <a:defRPr/>
            </a:pPr>
            <a:r>
              <a:rPr lang="en-US" altLang="zh-CN" sz="3600"/>
              <a:t>	   = 32Δt /56Δt = 4/7=57%</a:t>
            </a:r>
            <a:endParaRPr lang="en-US" altLang="zh-CN" sz="4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3FFFA6D-AE23-4355-8EDA-24D7B691EA36}" type="slidenum">
              <a:rPr lang="zh-CN" altLang="en-US" b="0">
                <a:latin typeface="Arial" panose="020B0604020202020204" pitchFamily="34" charset="0"/>
              </a:rPr>
              <a:pPr eaLnBrk="1" hangingPunct="1"/>
              <a:t>117</a:t>
            </a:fld>
            <a:endParaRPr lang="en-US" altLang="zh-CN" b="0">
              <a:latin typeface="Arial" panose="020B0604020202020204" pitchFamily="34" charset="0"/>
            </a:endParaRPr>
          </a:p>
        </p:txBody>
      </p:sp>
      <p:sp>
        <p:nvSpPr>
          <p:cNvPr id="626691" name="Rectangle 3"/>
          <p:cNvSpPr>
            <a:spLocks noGrp="1" noChangeArrowheads="1"/>
          </p:cNvSpPr>
          <p:nvPr>
            <p:ph type="subTitle" idx="1"/>
          </p:nvPr>
        </p:nvSpPr>
        <p:spPr>
          <a:xfrm>
            <a:off x="457200" y="1371600"/>
            <a:ext cx="8077200" cy="3581400"/>
          </a:xfrm>
        </p:spPr>
        <p:txBody>
          <a:bodyPr/>
          <a:lstStyle/>
          <a:p>
            <a:pPr algn="l" eaLnBrk="1" hangingPunct="1">
              <a:spcBef>
                <a:spcPct val="0"/>
              </a:spcBef>
              <a:defRPr/>
            </a:pPr>
            <a:r>
              <a:rPr lang="zh-CN" altLang="en-US" sz="3200" dirty="0">
                <a:ea typeface="宋体" pitchFamily="2" charset="-122"/>
              </a:rPr>
              <a:t>5</a:t>
            </a:r>
            <a:r>
              <a:rPr lang="en-US" altLang="zh-CN" sz="3200" dirty="0">
                <a:ea typeface="宋体" pitchFamily="2" charset="-122"/>
              </a:rPr>
              <a:t>-5</a:t>
            </a:r>
            <a:r>
              <a:rPr lang="zh-CN" altLang="en-US" sz="3200" dirty="0">
                <a:ea typeface="宋体" pitchFamily="2" charset="-122"/>
              </a:rPr>
              <a:t>一条线性流水线由4个流水段组成，每个流水段的延迟时间都相等，都为</a:t>
            </a:r>
            <a:r>
              <a:rPr lang="en-US" altLang="zh-CN" sz="3200" dirty="0" err="1"/>
              <a:t>Δt</a:t>
            </a:r>
            <a:r>
              <a:rPr lang="en-US" altLang="zh-CN" sz="3200" dirty="0"/>
              <a:t> 。</a:t>
            </a:r>
            <a:r>
              <a:rPr lang="zh-CN" altLang="en-US" sz="3200" dirty="0">
                <a:effectLst/>
                <a:latin typeface="宋体" pitchFamily="2" charset="-122"/>
                <a:ea typeface="宋体" pitchFamily="2" charset="-122"/>
              </a:rPr>
              <a:t>开始5个</a:t>
            </a:r>
            <a:r>
              <a:rPr lang="en-US" altLang="zh-CN" sz="3200" dirty="0" err="1">
                <a:effectLst/>
                <a:latin typeface="宋体" pitchFamily="2" charset="-122"/>
                <a:ea typeface="宋体" pitchFamily="2" charset="-122"/>
              </a:rPr>
              <a:t>Δt</a:t>
            </a:r>
            <a:r>
              <a:rPr lang="en-US" altLang="zh-CN" sz="3200" dirty="0">
                <a:effectLst/>
                <a:latin typeface="宋体" pitchFamily="2" charset="-122"/>
                <a:ea typeface="宋体" pitchFamily="2" charset="-122"/>
              </a:rPr>
              <a:t> ，</a:t>
            </a:r>
            <a:r>
              <a:rPr lang="zh-CN" altLang="en-US" sz="3200" dirty="0">
                <a:effectLst/>
                <a:latin typeface="宋体" pitchFamily="2" charset="-122"/>
                <a:ea typeface="宋体" pitchFamily="2" charset="-122"/>
              </a:rPr>
              <a:t>每隔一个</a:t>
            </a:r>
            <a:r>
              <a:rPr lang="en-US" altLang="zh-CN" sz="3200" dirty="0" err="1">
                <a:effectLst/>
                <a:latin typeface="宋体" pitchFamily="2" charset="-122"/>
                <a:ea typeface="宋体" pitchFamily="2" charset="-122"/>
              </a:rPr>
              <a:t>Δt</a:t>
            </a:r>
            <a:r>
              <a:rPr lang="en-US" altLang="zh-CN" sz="3200" dirty="0">
                <a:effectLst/>
                <a:latin typeface="宋体" pitchFamily="2" charset="-122"/>
                <a:ea typeface="宋体" pitchFamily="2" charset="-122"/>
              </a:rPr>
              <a:t> </a:t>
            </a:r>
            <a:r>
              <a:rPr lang="zh-CN" altLang="en-US" sz="3200" dirty="0">
                <a:effectLst/>
                <a:latin typeface="宋体" pitchFamily="2" charset="-122"/>
                <a:ea typeface="宋体" pitchFamily="2" charset="-122"/>
              </a:rPr>
              <a:t>向流水线输入一个任务，然后停顿2个</a:t>
            </a:r>
            <a:r>
              <a:rPr lang="en-US" altLang="zh-CN" sz="3200" dirty="0" err="1">
                <a:effectLst/>
                <a:latin typeface="宋体" pitchFamily="2" charset="-122"/>
                <a:ea typeface="宋体" pitchFamily="2" charset="-122"/>
              </a:rPr>
              <a:t>Δt</a:t>
            </a:r>
            <a:r>
              <a:rPr lang="en-US" altLang="zh-CN" sz="3200" dirty="0">
                <a:effectLst/>
                <a:latin typeface="宋体" pitchFamily="2" charset="-122"/>
                <a:ea typeface="宋体" pitchFamily="2" charset="-122"/>
              </a:rPr>
              <a:t> ，</a:t>
            </a:r>
            <a:r>
              <a:rPr lang="zh-CN" altLang="en-US" sz="3200" dirty="0">
                <a:effectLst/>
                <a:latin typeface="宋体" pitchFamily="2" charset="-122"/>
                <a:ea typeface="宋体" pitchFamily="2" charset="-122"/>
              </a:rPr>
              <a:t>如此重复。求流水线的实际吞吐率、加速比和效率。</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DFD473D-A471-4A5D-BEA3-6AA0919C00EB}" type="slidenum">
              <a:rPr lang="zh-CN" altLang="en-US" b="0">
                <a:latin typeface="Arial" panose="020B0604020202020204" pitchFamily="34" charset="0"/>
              </a:rPr>
              <a:pPr eaLnBrk="1" hangingPunct="1"/>
              <a:t>118</a:t>
            </a:fld>
            <a:endParaRPr lang="en-US" altLang="zh-CN" b="0">
              <a:latin typeface="Arial" panose="020B0604020202020204" pitchFamily="34" charset="0"/>
            </a:endParaRPr>
          </a:p>
        </p:txBody>
      </p:sp>
      <p:sp>
        <p:nvSpPr>
          <p:cNvPr id="129027" name="Text Box 2"/>
          <p:cNvSpPr txBox="1">
            <a:spLocks noChangeArrowheads="1"/>
          </p:cNvSpPr>
          <p:nvPr/>
        </p:nvSpPr>
        <p:spPr bwMode="auto">
          <a:xfrm>
            <a:off x="381000" y="8382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5</a:t>
            </a:r>
            <a:r>
              <a:rPr kumimoji="1" lang="en-US" altLang="zh-CN" sz="3200">
                <a:latin typeface="Times New Roman" panose="02020603050405020304" pitchFamily="18" charset="0"/>
              </a:rPr>
              <a:t>-5</a:t>
            </a:r>
            <a:r>
              <a:rPr kumimoji="1" lang="zh-CN" altLang="en-US" sz="3200">
                <a:latin typeface="Times New Roman" panose="02020603050405020304" pitchFamily="18" charset="0"/>
              </a:rPr>
              <a:t> 解：</a:t>
            </a:r>
          </a:p>
        </p:txBody>
      </p:sp>
      <p:grpSp>
        <p:nvGrpSpPr>
          <p:cNvPr id="129028" name="Group 3"/>
          <p:cNvGrpSpPr>
            <a:grpSpLocks/>
          </p:cNvGrpSpPr>
          <p:nvPr/>
        </p:nvGrpSpPr>
        <p:grpSpPr bwMode="auto">
          <a:xfrm>
            <a:off x="381000" y="1828800"/>
            <a:ext cx="8534400" cy="4329113"/>
            <a:chOff x="192" y="1392"/>
            <a:chExt cx="5376" cy="2727"/>
          </a:xfrm>
        </p:grpSpPr>
        <p:sp>
          <p:nvSpPr>
            <p:cNvPr id="129030" name="Line 4"/>
            <p:cNvSpPr>
              <a:spLocks noChangeShapeType="1"/>
            </p:cNvSpPr>
            <p:nvPr/>
          </p:nvSpPr>
          <p:spPr bwMode="auto">
            <a:xfrm>
              <a:off x="816" y="1488"/>
              <a:ext cx="0" cy="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31" name="Line 5"/>
            <p:cNvSpPr>
              <a:spLocks noChangeShapeType="1"/>
            </p:cNvSpPr>
            <p:nvPr/>
          </p:nvSpPr>
          <p:spPr bwMode="auto">
            <a:xfrm>
              <a:off x="480" y="3744"/>
              <a:ext cx="48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32" name="Line 6"/>
            <p:cNvSpPr>
              <a:spLocks noChangeShapeType="1"/>
            </p:cNvSpPr>
            <p:nvPr/>
          </p:nvSpPr>
          <p:spPr bwMode="auto">
            <a:xfrm>
              <a:off x="5280" y="374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9033" name="Line 7"/>
            <p:cNvSpPr>
              <a:spLocks noChangeShapeType="1"/>
            </p:cNvSpPr>
            <p:nvPr/>
          </p:nvSpPr>
          <p:spPr bwMode="auto">
            <a:xfrm flipV="1">
              <a:off x="816"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9034" name="Line 8"/>
            <p:cNvSpPr>
              <a:spLocks noChangeShapeType="1"/>
            </p:cNvSpPr>
            <p:nvPr/>
          </p:nvSpPr>
          <p:spPr bwMode="auto">
            <a:xfrm>
              <a:off x="1056" y="374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35" name="Text Box 9"/>
            <p:cNvSpPr txBox="1">
              <a:spLocks noChangeArrowheads="1"/>
            </p:cNvSpPr>
            <p:nvPr/>
          </p:nvSpPr>
          <p:spPr bwMode="auto">
            <a:xfrm>
              <a:off x="816" y="3408"/>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a:t>
              </a:r>
            </a:p>
          </p:txBody>
        </p:sp>
        <p:sp>
          <p:nvSpPr>
            <p:cNvPr id="129036" name="Text Box 10"/>
            <p:cNvSpPr txBox="1">
              <a:spLocks noChangeArrowheads="1"/>
            </p:cNvSpPr>
            <p:nvPr/>
          </p:nvSpPr>
          <p:spPr bwMode="auto">
            <a:xfrm>
              <a:off x="1152" y="3072"/>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a:t>
              </a:r>
            </a:p>
          </p:txBody>
        </p:sp>
        <p:sp>
          <p:nvSpPr>
            <p:cNvPr id="129037" name="Text Box 11"/>
            <p:cNvSpPr txBox="1">
              <a:spLocks noChangeArrowheads="1"/>
            </p:cNvSpPr>
            <p:nvPr/>
          </p:nvSpPr>
          <p:spPr bwMode="auto">
            <a:xfrm>
              <a:off x="1488" y="3408"/>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3</a:t>
              </a:r>
            </a:p>
          </p:txBody>
        </p:sp>
        <p:sp>
          <p:nvSpPr>
            <p:cNvPr id="129038" name="Text Box 12"/>
            <p:cNvSpPr txBox="1">
              <a:spLocks noChangeArrowheads="1"/>
            </p:cNvSpPr>
            <p:nvPr/>
          </p:nvSpPr>
          <p:spPr bwMode="auto">
            <a:xfrm>
              <a:off x="1824" y="3072"/>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3</a:t>
              </a:r>
            </a:p>
          </p:txBody>
        </p:sp>
        <p:sp>
          <p:nvSpPr>
            <p:cNvPr id="129039" name="Text Box 13"/>
            <p:cNvSpPr txBox="1">
              <a:spLocks noChangeArrowheads="1"/>
            </p:cNvSpPr>
            <p:nvPr/>
          </p:nvSpPr>
          <p:spPr bwMode="auto">
            <a:xfrm>
              <a:off x="2496" y="2400"/>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3</a:t>
              </a:r>
            </a:p>
          </p:txBody>
        </p:sp>
        <p:sp>
          <p:nvSpPr>
            <p:cNvPr id="129040" name="Text Box 14"/>
            <p:cNvSpPr txBox="1">
              <a:spLocks noChangeArrowheads="1"/>
            </p:cNvSpPr>
            <p:nvPr/>
          </p:nvSpPr>
          <p:spPr bwMode="auto">
            <a:xfrm>
              <a:off x="2496" y="3072"/>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5</a:t>
              </a:r>
            </a:p>
          </p:txBody>
        </p:sp>
        <p:sp>
          <p:nvSpPr>
            <p:cNvPr id="129041" name="Text Box 15"/>
            <p:cNvSpPr txBox="1">
              <a:spLocks noChangeArrowheads="1"/>
            </p:cNvSpPr>
            <p:nvPr/>
          </p:nvSpPr>
          <p:spPr bwMode="auto">
            <a:xfrm>
              <a:off x="2832" y="3408"/>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a:t>
              </a:r>
            </a:p>
          </p:txBody>
        </p:sp>
        <p:sp>
          <p:nvSpPr>
            <p:cNvPr id="129042" name="Text Box 16"/>
            <p:cNvSpPr txBox="1">
              <a:spLocks noChangeArrowheads="1"/>
            </p:cNvSpPr>
            <p:nvPr/>
          </p:nvSpPr>
          <p:spPr bwMode="auto">
            <a:xfrm>
              <a:off x="3168" y="3072"/>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a:t>
              </a:r>
            </a:p>
          </p:txBody>
        </p:sp>
        <p:sp>
          <p:nvSpPr>
            <p:cNvPr id="129043" name="Text Box 17"/>
            <p:cNvSpPr txBox="1">
              <a:spLocks noChangeArrowheads="1"/>
            </p:cNvSpPr>
            <p:nvPr/>
          </p:nvSpPr>
          <p:spPr bwMode="auto">
            <a:xfrm>
              <a:off x="1488" y="2736"/>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a:t>
              </a:r>
            </a:p>
          </p:txBody>
        </p:sp>
        <p:sp>
          <p:nvSpPr>
            <p:cNvPr id="129044" name="Text Box 18"/>
            <p:cNvSpPr txBox="1">
              <a:spLocks noChangeArrowheads="1"/>
            </p:cNvSpPr>
            <p:nvPr/>
          </p:nvSpPr>
          <p:spPr bwMode="auto">
            <a:xfrm>
              <a:off x="2160" y="2736"/>
              <a:ext cx="672"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3 </a:t>
              </a:r>
            </a:p>
          </p:txBody>
        </p:sp>
        <p:sp>
          <p:nvSpPr>
            <p:cNvPr id="129045" name="Text Box 19"/>
            <p:cNvSpPr txBox="1">
              <a:spLocks noChangeArrowheads="1"/>
            </p:cNvSpPr>
            <p:nvPr/>
          </p:nvSpPr>
          <p:spPr bwMode="auto">
            <a:xfrm>
              <a:off x="2832" y="2736"/>
              <a:ext cx="672"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a:t>
              </a:r>
            </a:p>
          </p:txBody>
        </p:sp>
        <p:sp>
          <p:nvSpPr>
            <p:cNvPr id="129046" name="Text Box 20"/>
            <p:cNvSpPr txBox="1">
              <a:spLocks noChangeArrowheads="1"/>
            </p:cNvSpPr>
            <p:nvPr/>
          </p:nvSpPr>
          <p:spPr bwMode="auto">
            <a:xfrm>
              <a:off x="2160" y="2400"/>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2</a:t>
              </a:r>
            </a:p>
          </p:txBody>
        </p:sp>
        <p:sp>
          <p:nvSpPr>
            <p:cNvPr id="129047" name="Text Box 21"/>
            <p:cNvSpPr txBox="1">
              <a:spLocks noChangeArrowheads="1"/>
            </p:cNvSpPr>
            <p:nvPr/>
          </p:nvSpPr>
          <p:spPr bwMode="auto">
            <a:xfrm>
              <a:off x="2832" y="2400"/>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4</a:t>
              </a:r>
            </a:p>
          </p:txBody>
        </p:sp>
        <p:sp>
          <p:nvSpPr>
            <p:cNvPr id="129048" name="Text Box 22"/>
            <p:cNvSpPr txBox="1">
              <a:spLocks noChangeArrowheads="1"/>
            </p:cNvSpPr>
            <p:nvPr/>
          </p:nvSpPr>
          <p:spPr bwMode="auto">
            <a:xfrm>
              <a:off x="3504" y="2400"/>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129049" name="Line 23"/>
            <p:cNvSpPr>
              <a:spLocks noChangeShapeType="1"/>
            </p:cNvSpPr>
            <p:nvPr/>
          </p:nvSpPr>
          <p:spPr bwMode="auto">
            <a:xfrm>
              <a:off x="3504" y="364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50" name="Line 24"/>
            <p:cNvSpPr>
              <a:spLocks noChangeShapeType="1"/>
            </p:cNvSpPr>
            <p:nvPr/>
          </p:nvSpPr>
          <p:spPr bwMode="auto">
            <a:xfrm>
              <a:off x="3840" y="364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51" name="Text Box 25"/>
            <p:cNvSpPr txBox="1">
              <a:spLocks noChangeArrowheads="1"/>
            </p:cNvSpPr>
            <p:nvPr/>
          </p:nvSpPr>
          <p:spPr bwMode="auto">
            <a:xfrm>
              <a:off x="1056" y="37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129052" name="Text Box 26"/>
            <p:cNvSpPr txBox="1">
              <a:spLocks noChangeArrowheads="1"/>
            </p:cNvSpPr>
            <p:nvPr/>
          </p:nvSpPr>
          <p:spPr bwMode="auto">
            <a:xfrm>
              <a:off x="1392" y="37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2</a:t>
              </a:r>
            </a:p>
          </p:txBody>
        </p:sp>
        <p:sp>
          <p:nvSpPr>
            <p:cNvPr id="129053" name="Text Box 27"/>
            <p:cNvSpPr txBox="1">
              <a:spLocks noChangeArrowheads="1"/>
            </p:cNvSpPr>
            <p:nvPr/>
          </p:nvSpPr>
          <p:spPr bwMode="auto">
            <a:xfrm>
              <a:off x="2064" y="379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4</a:t>
              </a:r>
            </a:p>
          </p:txBody>
        </p:sp>
        <p:sp>
          <p:nvSpPr>
            <p:cNvPr id="129054" name="Text Box 28"/>
            <p:cNvSpPr txBox="1">
              <a:spLocks noChangeArrowheads="1"/>
            </p:cNvSpPr>
            <p:nvPr/>
          </p:nvSpPr>
          <p:spPr bwMode="auto">
            <a:xfrm>
              <a:off x="2640"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6</a:t>
              </a:r>
            </a:p>
          </p:txBody>
        </p:sp>
        <p:sp>
          <p:nvSpPr>
            <p:cNvPr id="129055" name="Text Box 29"/>
            <p:cNvSpPr txBox="1">
              <a:spLocks noChangeArrowheads="1"/>
            </p:cNvSpPr>
            <p:nvPr/>
          </p:nvSpPr>
          <p:spPr bwMode="auto">
            <a:xfrm>
              <a:off x="2976"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7</a:t>
              </a:r>
            </a:p>
          </p:txBody>
        </p:sp>
        <p:sp>
          <p:nvSpPr>
            <p:cNvPr id="129056" name="Text Box 30"/>
            <p:cNvSpPr txBox="1">
              <a:spLocks noChangeArrowheads="1"/>
            </p:cNvSpPr>
            <p:nvPr/>
          </p:nvSpPr>
          <p:spPr bwMode="auto">
            <a:xfrm>
              <a:off x="3312"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8</a:t>
              </a:r>
            </a:p>
          </p:txBody>
        </p:sp>
        <p:sp>
          <p:nvSpPr>
            <p:cNvPr id="129057" name="Text Box 31"/>
            <p:cNvSpPr txBox="1">
              <a:spLocks noChangeArrowheads="1"/>
            </p:cNvSpPr>
            <p:nvPr/>
          </p:nvSpPr>
          <p:spPr bwMode="auto">
            <a:xfrm>
              <a:off x="3648"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9</a:t>
              </a:r>
            </a:p>
          </p:txBody>
        </p:sp>
        <p:sp>
          <p:nvSpPr>
            <p:cNvPr id="129058" name="Text Box 32"/>
            <p:cNvSpPr txBox="1">
              <a:spLocks noChangeArrowheads="1"/>
            </p:cNvSpPr>
            <p:nvPr/>
          </p:nvSpPr>
          <p:spPr bwMode="auto">
            <a:xfrm>
              <a:off x="3936"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10  </a:t>
              </a:r>
            </a:p>
          </p:txBody>
        </p:sp>
        <p:sp>
          <p:nvSpPr>
            <p:cNvPr id="129059" name="Text Box 33"/>
            <p:cNvSpPr txBox="1">
              <a:spLocks noChangeArrowheads="1"/>
            </p:cNvSpPr>
            <p:nvPr/>
          </p:nvSpPr>
          <p:spPr bwMode="auto">
            <a:xfrm>
              <a:off x="4272" y="379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11</a:t>
              </a:r>
            </a:p>
          </p:txBody>
        </p:sp>
        <p:sp>
          <p:nvSpPr>
            <p:cNvPr id="129060" name="Text Box 34"/>
            <p:cNvSpPr txBox="1">
              <a:spLocks noChangeArrowheads="1"/>
            </p:cNvSpPr>
            <p:nvPr/>
          </p:nvSpPr>
          <p:spPr bwMode="auto">
            <a:xfrm>
              <a:off x="1728" y="37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3</a:t>
              </a:r>
            </a:p>
          </p:txBody>
        </p:sp>
        <p:sp>
          <p:nvSpPr>
            <p:cNvPr id="129061" name="Text Box 35"/>
            <p:cNvSpPr txBox="1">
              <a:spLocks noChangeArrowheads="1"/>
            </p:cNvSpPr>
            <p:nvPr/>
          </p:nvSpPr>
          <p:spPr bwMode="auto">
            <a:xfrm>
              <a:off x="2304" y="37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5</a:t>
              </a:r>
            </a:p>
          </p:txBody>
        </p:sp>
        <p:sp>
          <p:nvSpPr>
            <p:cNvPr id="129062" name="Line 36"/>
            <p:cNvSpPr>
              <a:spLocks noChangeShapeType="1"/>
            </p:cNvSpPr>
            <p:nvPr/>
          </p:nvSpPr>
          <p:spPr bwMode="auto">
            <a:xfrm flipH="1">
              <a:off x="816" y="307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63" name="Line 37"/>
            <p:cNvSpPr>
              <a:spLocks noChangeShapeType="1"/>
            </p:cNvSpPr>
            <p:nvPr/>
          </p:nvSpPr>
          <p:spPr bwMode="auto">
            <a:xfrm flipH="1">
              <a:off x="816" y="273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64" name="Line 38"/>
            <p:cNvSpPr>
              <a:spLocks noChangeShapeType="1"/>
            </p:cNvSpPr>
            <p:nvPr/>
          </p:nvSpPr>
          <p:spPr bwMode="auto">
            <a:xfrm flipH="1">
              <a:off x="816" y="24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65" name="Text Box 39"/>
            <p:cNvSpPr txBox="1">
              <a:spLocks noChangeArrowheads="1"/>
            </p:cNvSpPr>
            <p:nvPr/>
          </p:nvSpPr>
          <p:spPr bwMode="auto">
            <a:xfrm>
              <a:off x="432" y="1440"/>
              <a:ext cx="3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黑体" panose="02010609060101010101" pitchFamily="49" charset="-122"/>
                </a:rPr>
                <a:t>空间</a:t>
              </a:r>
            </a:p>
          </p:txBody>
        </p:sp>
        <p:sp>
          <p:nvSpPr>
            <p:cNvPr id="129066" name="Text Box 40"/>
            <p:cNvSpPr txBox="1">
              <a:spLocks noChangeArrowheads="1"/>
            </p:cNvSpPr>
            <p:nvPr/>
          </p:nvSpPr>
          <p:spPr bwMode="auto">
            <a:xfrm>
              <a:off x="4800" y="3312"/>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黑体" panose="02010609060101010101" pitchFamily="49" charset="-122"/>
                </a:rPr>
                <a:t>时间</a:t>
              </a:r>
            </a:p>
          </p:txBody>
        </p:sp>
        <p:sp>
          <p:nvSpPr>
            <p:cNvPr id="129067" name="Text Box 41"/>
            <p:cNvSpPr txBox="1">
              <a:spLocks noChangeArrowheads="1"/>
            </p:cNvSpPr>
            <p:nvPr/>
          </p:nvSpPr>
          <p:spPr bwMode="auto">
            <a:xfrm>
              <a:off x="192" y="24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zh-CN" altLang="en-US" sz="2800" b="0">
                  <a:latin typeface="Times New Roman" panose="02020603050405020304" pitchFamily="18" charset="0"/>
                </a:rPr>
                <a:t>  </a:t>
              </a:r>
              <a:r>
                <a:rPr kumimoji="1" lang="en-US" altLang="zh-CN" sz="2800" b="0">
                  <a:latin typeface="Times New Roman" panose="02020603050405020304" pitchFamily="18" charset="0"/>
                </a:rPr>
                <a:t>S4</a:t>
              </a:r>
            </a:p>
          </p:txBody>
        </p:sp>
        <p:sp>
          <p:nvSpPr>
            <p:cNvPr id="129068" name="Text Box 42"/>
            <p:cNvSpPr txBox="1">
              <a:spLocks noChangeArrowheads="1"/>
            </p:cNvSpPr>
            <p:nvPr/>
          </p:nvSpPr>
          <p:spPr bwMode="auto">
            <a:xfrm>
              <a:off x="288" y="3312"/>
              <a:ext cx="3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en-US" altLang="zh-CN" sz="2800" b="0">
                  <a:latin typeface="Times New Roman" panose="02020603050405020304" pitchFamily="18" charset="0"/>
                </a:rPr>
                <a:t>S1</a:t>
              </a:r>
              <a:r>
                <a:rPr kumimoji="1" lang="en-US" altLang="zh-CN" sz="3600" b="0">
                  <a:latin typeface="Times New Roman" panose="02020603050405020304" pitchFamily="18" charset="0"/>
                </a:rPr>
                <a:t> </a:t>
              </a:r>
            </a:p>
          </p:txBody>
        </p:sp>
        <p:sp>
          <p:nvSpPr>
            <p:cNvPr id="129069" name="Text Box 43"/>
            <p:cNvSpPr txBox="1">
              <a:spLocks noChangeArrowheads="1"/>
            </p:cNvSpPr>
            <p:nvPr/>
          </p:nvSpPr>
          <p:spPr bwMode="auto">
            <a:xfrm>
              <a:off x="240" y="30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zh-CN" altLang="en-US" sz="2800" b="0">
                  <a:latin typeface="Times New Roman" panose="02020603050405020304" pitchFamily="18" charset="0"/>
                </a:rPr>
                <a:t> </a:t>
              </a:r>
              <a:r>
                <a:rPr kumimoji="1" lang="en-US" altLang="zh-CN" sz="2800" b="0">
                  <a:latin typeface="Times New Roman" panose="02020603050405020304" pitchFamily="18" charset="0"/>
                </a:rPr>
                <a:t>S2</a:t>
              </a:r>
            </a:p>
          </p:txBody>
        </p:sp>
        <p:sp>
          <p:nvSpPr>
            <p:cNvPr id="129070" name="Text Box 44"/>
            <p:cNvSpPr txBox="1">
              <a:spLocks noChangeArrowheads="1"/>
            </p:cNvSpPr>
            <p:nvPr/>
          </p:nvSpPr>
          <p:spPr bwMode="auto">
            <a:xfrm>
              <a:off x="192" y="2736"/>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just" eaLnBrk="1" hangingPunct="1">
                <a:spcBef>
                  <a:spcPct val="50000"/>
                </a:spcBef>
              </a:pPr>
              <a:r>
                <a:rPr kumimoji="1" lang="zh-CN" altLang="en-US" sz="2800" b="0">
                  <a:latin typeface="Times New Roman" panose="02020603050405020304" pitchFamily="18" charset="0"/>
                </a:rPr>
                <a:t>  </a:t>
              </a:r>
              <a:r>
                <a:rPr kumimoji="1" lang="en-US" altLang="zh-CN" sz="2800" b="0">
                  <a:latin typeface="Times New Roman" panose="02020603050405020304" pitchFamily="18" charset="0"/>
                </a:rPr>
                <a:t>S3</a:t>
              </a:r>
            </a:p>
          </p:txBody>
        </p:sp>
        <p:sp>
          <p:nvSpPr>
            <p:cNvPr id="129071" name="Line 45"/>
            <p:cNvSpPr>
              <a:spLocks noChangeShapeType="1"/>
            </p:cNvSpPr>
            <p:nvPr/>
          </p:nvSpPr>
          <p:spPr bwMode="auto">
            <a:xfrm>
              <a:off x="864" y="2400"/>
              <a:ext cx="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2" name="Line 46"/>
            <p:cNvSpPr>
              <a:spLocks noChangeShapeType="1"/>
            </p:cNvSpPr>
            <p:nvPr/>
          </p:nvSpPr>
          <p:spPr bwMode="auto">
            <a:xfrm>
              <a:off x="864" y="273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3" name="Line 47"/>
            <p:cNvSpPr>
              <a:spLocks noChangeShapeType="1"/>
            </p:cNvSpPr>
            <p:nvPr/>
          </p:nvSpPr>
          <p:spPr bwMode="auto">
            <a:xfrm>
              <a:off x="912"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4" name="Line 48"/>
            <p:cNvSpPr>
              <a:spLocks noChangeShapeType="1"/>
            </p:cNvSpPr>
            <p:nvPr/>
          </p:nvSpPr>
          <p:spPr bwMode="auto">
            <a:xfrm flipV="1">
              <a:off x="1152" y="240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5" name="Line 49"/>
            <p:cNvSpPr>
              <a:spLocks noChangeShapeType="1"/>
            </p:cNvSpPr>
            <p:nvPr/>
          </p:nvSpPr>
          <p:spPr bwMode="auto">
            <a:xfrm flipV="1">
              <a:off x="1488" y="24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6" name="Line 50"/>
            <p:cNvSpPr>
              <a:spLocks noChangeShapeType="1"/>
            </p:cNvSpPr>
            <p:nvPr/>
          </p:nvSpPr>
          <p:spPr bwMode="auto">
            <a:xfrm flipV="1">
              <a:off x="1824" y="240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7" name="Line 51"/>
            <p:cNvSpPr>
              <a:spLocks noChangeShapeType="1"/>
            </p:cNvSpPr>
            <p:nvPr/>
          </p:nvSpPr>
          <p:spPr bwMode="auto">
            <a:xfrm flipV="1">
              <a:off x="2496" y="273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8" name="Line 52"/>
            <p:cNvSpPr>
              <a:spLocks noChangeShapeType="1"/>
            </p:cNvSpPr>
            <p:nvPr/>
          </p:nvSpPr>
          <p:spPr bwMode="auto">
            <a:xfrm flipV="1">
              <a:off x="3168" y="273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79" name="Line 53"/>
            <p:cNvSpPr>
              <a:spLocks noChangeShapeType="1"/>
            </p:cNvSpPr>
            <p:nvPr/>
          </p:nvSpPr>
          <p:spPr bwMode="auto">
            <a:xfrm>
              <a:off x="4512" y="27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0" name="Line 54"/>
            <p:cNvSpPr>
              <a:spLocks noChangeShapeType="1"/>
            </p:cNvSpPr>
            <p:nvPr/>
          </p:nvSpPr>
          <p:spPr bwMode="auto">
            <a:xfrm>
              <a:off x="3504"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1" name="Line 55"/>
            <p:cNvSpPr>
              <a:spLocks noChangeShapeType="1"/>
            </p:cNvSpPr>
            <p:nvPr/>
          </p:nvSpPr>
          <p:spPr bwMode="auto">
            <a:xfrm>
              <a:off x="3840" y="2736"/>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2" name="Line 56"/>
            <p:cNvSpPr>
              <a:spLocks noChangeShapeType="1"/>
            </p:cNvSpPr>
            <p:nvPr/>
          </p:nvSpPr>
          <p:spPr bwMode="auto">
            <a:xfrm>
              <a:off x="4176" y="27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3" name="Line 57"/>
            <p:cNvSpPr>
              <a:spLocks noChangeShapeType="1"/>
            </p:cNvSpPr>
            <p:nvPr/>
          </p:nvSpPr>
          <p:spPr bwMode="auto">
            <a:xfrm>
              <a:off x="3504" y="340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4" name="Line 58"/>
            <p:cNvSpPr>
              <a:spLocks noChangeShapeType="1"/>
            </p:cNvSpPr>
            <p:nvPr/>
          </p:nvSpPr>
          <p:spPr bwMode="auto">
            <a:xfrm>
              <a:off x="3504" y="307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5" name="Line 59"/>
            <p:cNvSpPr>
              <a:spLocks noChangeShapeType="1"/>
            </p:cNvSpPr>
            <p:nvPr/>
          </p:nvSpPr>
          <p:spPr bwMode="auto">
            <a:xfrm>
              <a:off x="3840" y="273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6" name="Line 60"/>
            <p:cNvSpPr>
              <a:spLocks noChangeShapeType="1"/>
            </p:cNvSpPr>
            <p:nvPr/>
          </p:nvSpPr>
          <p:spPr bwMode="auto">
            <a:xfrm flipV="1">
              <a:off x="4512" y="24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7" name="Line 61"/>
            <p:cNvSpPr>
              <a:spLocks noChangeShapeType="1"/>
            </p:cNvSpPr>
            <p:nvPr/>
          </p:nvSpPr>
          <p:spPr bwMode="auto">
            <a:xfrm flipH="1">
              <a:off x="4416" y="24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8" name="Line 62"/>
            <p:cNvSpPr>
              <a:spLocks noChangeShapeType="1"/>
            </p:cNvSpPr>
            <p:nvPr/>
          </p:nvSpPr>
          <p:spPr bwMode="auto">
            <a:xfrm flipV="1">
              <a:off x="4176" y="24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89" name="Text Box 63"/>
            <p:cNvSpPr txBox="1">
              <a:spLocks noChangeArrowheads="1"/>
            </p:cNvSpPr>
            <p:nvPr/>
          </p:nvSpPr>
          <p:spPr bwMode="auto">
            <a:xfrm>
              <a:off x="1824" y="240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3200" b="0">
                  <a:latin typeface="Times New Roman" panose="02020603050405020304" pitchFamily="18" charset="0"/>
                </a:rPr>
                <a:t> 1</a:t>
              </a:r>
            </a:p>
          </p:txBody>
        </p:sp>
        <p:sp>
          <p:nvSpPr>
            <p:cNvPr id="129090" name="Text Box 64"/>
            <p:cNvSpPr txBox="1">
              <a:spLocks noChangeArrowheads="1"/>
            </p:cNvSpPr>
            <p:nvPr/>
          </p:nvSpPr>
          <p:spPr bwMode="auto">
            <a:xfrm>
              <a:off x="1200" y="340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2</a:t>
              </a:r>
            </a:p>
          </p:txBody>
        </p:sp>
        <p:sp>
          <p:nvSpPr>
            <p:cNvPr id="129091" name="Text Box 65"/>
            <p:cNvSpPr txBox="1">
              <a:spLocks noChangeArrowheads="1"/>
            </p:cNvSpPr>
            <p:nvPr/>
          </p:nvSpPr>
          <p:spPr bwMode="auto">
            <a:xfrm>
              <a:off x="1488" y="307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2</a:t>
              </a:r>
            </a:p>
          </p:txBody>
        </p:sp>
        <p:sp>
          <p:nvSpPr>
            <p:cNvPr id="129092" name="Line 66"/>
            <p:cNvSpPr>
              <a:spLocks noChangeShapeType="1"/>
            </p:cNvSpPr>
            <p:nvPr/>
          </p:nvSpPr>
          <p:spPr bwMode="auto">
            <a:xfrm>
              <a:off x="1824"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093" name="Text Box 67"/>
            <p:cNvSpPr txBox="1">
              <a:spLocks noChangeArrowheads="1"/>
            </p:cNvSpPr>
            <p:nvPr/>
          </p:nvSpPr>
          <p:spPr bwMode="auto">
            <a:xfrm>
              <a:off x="1824"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2</a:t>
              </a:r>
            </a:p>
          </p:txBody>
        </p:sp>
        <p:sp>
          <p:nvSpPr>
            <p:cNvPr id="129094" name="Text Box 68"/>
            <p:cNvSpPr txBox="1">
              <a:spLocks noChangeArrowheads="1"/>
            </p:cNvSpPr>
            <p:nvPr/>
          </p:nvSpPr>
          <p:spPr bwMode="auto">
            <a:xfrm>
              <a:off x="1824" y="34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4</a:t>
              </a:r>
            </a:p>
          </p:txBody>
        </p:sp>
        <p:sp>
          <p:nvSpPr>
            <p:cNvPr id="129095" name="Text Box 69"/>
            <p:cNvSpPr txBox="1">
              <a:spLocks noChangeArrowheads="1"/>
            </p:cNvSpPr>
            <p:nvPr/>
          </p:nvSpPr>
          <p:spPr bwMode="auto">
            <a:xfrm>
              <a:off x="2160" y="3408"/>
              <a:ext cx="33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5 </a:t>
              </a:r>
            </a:p>
          </p:txBody>
        </p:sp>
        <p:sp>
          <p:nvSpPr>
            <p:cNvPr id="129096" name="Text Box 70"/>
            <p:cNvSpPr txBox="1">
              <a:spLocks noChangeArrowheads="1"/>
            </p:cNvSpPr>
            <p:nvPr/>
          </p:nvSpPr>
          <p:spPr bwMode="auto">
            <a:xfrm>
              <a:off x="2160" y="307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4</a:t>
              </a:r>
            </a:p>
          </p:txBody>
        </p:sp>
        <p:sp>
          <p:nvSpPr>
            <p:cNvPr id="129097" name="Text Box 71"/>
            <p:cNvSpPr txBox="1">
              <a:spLocks noChangeArrowheads="1"/>
            </p:cNvSpPr>
            <p:nvPr/>
          </p:nvSpPr>
          <p:spPr bwMode="auto">
            <a:xfrm>
              <a:off x="2496"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4</a:t>
              </a:r>
            </a:p>
          </p:txBody>
        </p:sp>
        <p:sp>
          <p:nvSpPr>
            <p:cNvPr id="129098" name="Text Box 72"/>
            <p:cNvSpPr txBox="1">
              <a:spLocks noChangeArrowheads="1"/>
            </p:cNvSpPr>
            <p:nvPr/>
          </p:nvSpPr>
          <p:spPr bwMode="auto">
            <a:xfrm>
              <a:off x="2832"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5</a:t>
              </a:r>
            </a:p>
          </p:txBody>
        </p:sp>
        <p:sp>
          <p:nvSpPr>
            <p:cNvPr id="129099" name="Text Box 73"/>
            <p:cNvSpPr txBox="1">
              <a:spLocks noChangeArrowheads="1"/>
            </p:cNvSpPr>
            <p:nvPr/>
          </p:nvSpPr>
          <p:spPr bwMode="auto">
            <a:xfrm>
              <a:off x="3168"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5</a:t>
              </a:r>
            </a:p>
          </p:txBody>
        </p:sp>
        <p:sp>
          <p:nvSpPr>
            <p:cNvPr id="129100" name="Text Box 74"/>
            <p:cNvSpPr txBox="1">
              <a:spLocks noChangeArrowheads="1"/>
            </p:cNvSpPr>
            <p:nvPr/>
          </p:nvSpPr>
          <p:spPr bwMode="auto">
            <a:xfrm>
              <a:off x="3168" y="34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6</a:t>
              </a:r>
            </a:p>
          </p:txBody>
        </p:sp>
        <p:sp>
          <p:nvSpPr>
            <p:cNvPr id="129101" name="Text Box 75"/>
            <p:cNvSpPr txBox="1">
              <a:spLocks noChangeArrowheads="1"/>
            </p:cNvSpPr>
            <p:nvPr/>
          </p:nvSpPr>
          <p:spPr bwMode="auto">
            <a:xfrm>
              <a:off x="3504" y="307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6</a:t>
              </a:r>
            </a:p>
          </p:txBody>
        </p:sp>
        <p:sp>
          <p:nvSpPr>
            <p:cNvPr id="129102" name="Text Box 76"/>
            <p:cNvSpPr txBox="1">
              <a:spLocks noChangeArrowheads="1"/>
            </p:cNvSpPr>
            <p:nvPr/>
          </p:nvSpPr>
          <p:spPr bwMode="auto">
            <a:xfrm>
              <a:off x="3840"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b="0">
                  <a:latin typeface="Times New Roman" panose="02020603050405020304" pitchFamily="18" charset="0"/>
                </a:rPr>
                <a:t> 6</a:t>
              </a:r>
            </a:p>
          </p:txBody>
        </p:sp>
        <p:sp>
          <p:nvSpPr>
            <p:cNvPr id="129103" name="Text Box 77"/>
            <p:cNvSpPr txBox="1">
              <a:spLocks noChangeArrowheads="1"/>
            </p:cNvSpPr>
            <p:nvPr/>
          </p:nvSpPr>
          <p:spPr bwMode="auto">
            <a:xfrm>
              <a:off x="4176"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6</a:t>
              </a:r>
            </a:p>
          </p:txBody>
        </p:sp>
        <p:sp>
          <p:nvSpPr>
            <p:cNvPr id="129104" name="Text Box 78"/>
            <p:cNvSpPr txBox="1">
              <a:spLocks noChangeArrowheads="1"/>
            </p:cNvSpPr>
            <p:nvPr/>
          </p:nvSpPr>
          <p:spPr bwMode="auto">
            <a:xfrm>
              <a:off x="3504" y="34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7</a:t>
              </a:r>
            </a:p>
          </p:txBody>
        </p:sp>
        <p:sp>
          <p:nvSpPr>
            <p:cNvPr id="129105" name="Text Box 79"/>
            <p:cNvSpPr txBox="1">
              <a:spLocks noChangeArrowheads="1"/>
            </p:cNvSpPr>
            <p:nvPr/>
          </p:nvSpPr>
          <p:spPr bwMode="auto">
            <a:xfrm>
              <a:off x="3840" y="307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7</a:t>
              </a:r>
            </a:p>
          </p:txBody>
        </p:sp>
        <p:sp>
          <p:nvSpPr>
            <p:cNvPr id="129106" name="Text Box 80"/>
            <p:cNvSpPr txBox="1">
              <a:spLocks noChangeArrowheads="1"/>
            </p:cNvSpPr>
            <p:nvPr/>
          </p:nvSpPr>
          <p:spPr bwMode="auto">
            <a:xfrm>
              <a:off x="4176"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7</a:t>
              </a:r>
            </a:p>
          </p:txBody>
        </p:sp>
        <p:sp>
          <p:nvSpPr>
            <p:cNvPr id="129107" name="Text Box 81"/>
            <p:cNvSpPr txBox="1">
              <a:spLocks noChangeArrowheads="1"/>
            </p:cNvSpPr>
            <p:nvPr/>
          </p:nvSpPr>
          <p:spPr bwMode="auto">
            <a:xfrm>
              <a:off x="3840" y="34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8</a:t>
              </a:r>
            </a:p>
          </p:txBody>
        </p:sp>
        <p:sp>
          <p:nvSpPr>
            <p:cNvPr id="129108" name="Text Box 82"/>
            <p:cNvSpPr txBox="1">
              <a:spLocks noChangeArrowheads="1"/>
            </p:cNvSpPr>
            <p:nvPr/>
          </p:nvSpPr>
          <p:spPr bwMode="auto">
            <a:xfrm>
              <a:off x="4176" y="307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8</a:t>
              </a:r>
            </a:p>
          </p:txBody>
        </p:sp>
        <p:sp>
          <p:nvSpPr>
            <p:cNvPr id="129109" name="Text Box 83"/>
            <p:cNvSpPr txBox="1">
              <a:spLocks noChangeArrowheads="1"/>
            </p:cNvSpPr>
            <p:nvPr/>
          </p:nvSpPr>
          <p:spPr bwMode="auto">
            <a:xfrm>
              <a:off x="4176" y="34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9</a:t>
              </a:r>
            </a:p>
          </p:txBody>
        </p:sp>
      </p:grpSp>
      <p:sp>
        <p:nvSpPr>
          <p:cNvPr id="617556" name="Rectangle 84"/>
          <p:cNvSpPr>
            <a:spLocks noGrp="1" noRot="1" noChangeArrowheads="1"/>
          </p:cNvSpPr>
          <p:nvPr>
            <p:ph type="title" idx="4294967295"/>
          </p:nvPr>
        </p:nvSpPr>
        <p:spPr>
          <a:xfrm>
            <a:off x="611188" y="260350"/>
            <a:ext cx="8229600" cy="1143000"/>
          </a:xfrm>
        </p:spPr>
        <p:txBody>
          <a:bodyPr/>
          <a:lstStyle/>
          <a:p>
            <a:pPr eaLnBrk="1" hangingPunct="1">
              <a:defRPr/>
            </a:pPr>
            <a:r>
              <a:rPr lang="zh-CN" altLang="en-US" dirty="0"/>
              <a:t>第5章</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6B59261-FB67-407C-A7EA-8E161E667B1C}" type="slidenum">
              <a:rPr lang="zh-CN" altLang="en-US" b="0">
                <a:latin typeface="Arial" panose="020B0604020202020204" pitchFamily="34" charset="0"/>
              </a:rPr>
              <a:pPr eaLnBrk="1" hangingPunct="1"/>
              <a:t>119</a:t>
            </a:fld>
            <a:endParaRPr lang="en-US" altLang="zh-CN" b="0">
              <a:latin typeface="Arial" panose="020B0604020202020204" pitchFamily="34" charset="0"/>
            </a:endParaRPr>
          </a:p>
        </p:txBody>
      </p:sp>
      <p:sp>
        <p:nvSpPr>
          <p:cNvPr id="618498" name="Text Box 2"/>
          <p:cNvSpPr txBox="1">
            <a:spLocks noChangeArrowheads="1"/>
          </p:cNvSpPr>
          <p:nvPr/>
        </p:nvSpPr>
        <p:spPr bwMode="auto">
          <a:xfrm>
            <a:off x="685800" y="1828800"/>
            <a:ext cx="8153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a:latin typeface="Times New Roman" panose="02020603050405020304" pitchFamily="18" charset="0"/>
              </a:rPr>
              <a:t>TP =5/(7Δt) =0.714/Δt </a:t>
            </a:r>
          </a:p>
          <a:p>
            <a:pPr eaLnBrk="1" hangingPunct="1">
              <a:spcBef>
                <a:spcPct val="50000"/>
              </a:spcBef>
            </a:pPr>
            <a:r>
              <a:rPr kumimoji="1" lang="en-US" altLang="zh-CN" sz="3200">
                <a:latin typeface="Times New Roman" panose="02020603050405020304" pitchFamily="18" charset="0"/>
              </a:rPr>
              <a:t>S=(5×4Δt +2Δt )/7Δt =22Δt/(7Δt) =  3.14         </a:t>
            </a:r>
          </a:p>
          <a:p>
            <a:pPr eaLnBrk="1" hangingPunct="1">
              <a:spcBef>
                <a:spcPct val="50000"/>
              </a:spcBef>
            </a:pPr>
            <a:r>
              <a:rPr kumimoji="1" lang="en-US" altLang="zh-CN" sz="3200">
                <a:latin typeface="Times New Roman" panose="02020603050405020304" pitchFamily="18" charset="0"/>
              </a:rPr>
              <a:t>E= 4×5Δt /(4×7Δt) = 0.714=71.4%</a:t>
            </a:r>
          </a:p>
        </p:txBody>
      </p:sp>
      <p:sp>
        <p:nvSpPr>
          <p:cNvPr id="618499" name="Rectangle 3"/>
          <p:cNvSpPr>
            <a:spLocks noGrp="1" noRot="1" noChangeArrowheads="1"/>
          </p:cNvSpPr>
          <p:nvPr>
            <p:ph type="title" idx="4294967295"/>
          </p:nvPr>
        </p:nvSpPr>
        <p:spPr/>
        <p:txBody>
          <a:bodyPr/>
          <a:lstStyle/>
          <a:p>
            <a:pPr eaLnBrk="1" hangingPunct="1">
              <a:defRPr/>
            </a:pPr>
            <a:r>
              <a:rPr lang="zh-CN" altLang="en-US"/>
              <a:t>第5章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8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AC3D454-9608-439B-8C9D-FA79A4C8B38B}" type="slidenum">
              <a:rPr lang="zh-CN" altLang="en-US" b="0">
                <a:latin typeface="Arial" panose="020B0604020202020204" pitchFamily="34" charset="0"/>
              </a:rPr>
              <a:pPr eaLnBrk="1" hangingPunct="1"/>
              <a:t>12</a:t>
            </a:fld>
            <a:endParaRPr lang="en-US" altLang="zh-CN" b="0">
              <a:latin typeface="Arial" panose="020B0604020202020204" pitchFamily="34" charset="0"/>
            </a:endParaRPr>
          </a:p>
        </p:txBody>
      </p:sp>
      <p:sp>
        <p:nvSpPr>
          <p:cNvPr id="47411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4115" name="Rectangle 3"/>
          <p:cNvSpPr>
            <a:spLocks noGrp="1" noChangeArrowheads="1"/>
          </p:cNvSpPr>
          <p:nvPr>
            <p:ph type="body" idx="1"/>
          </p:nvPr>
        </p:nvSpPr>
        <p:spPr/>
        <p:txBody>
          <a:bodyPr/>
          <a:lstStyle/>
          <a:p>
            <a:pPr eaLnBrk="1" hangingPunct="1">
              <a:lnSpc>
                <a:spcPct val="80000"/>
              </a:lnSpc>
              <a:defRPr/>
            </a:pPr>
            <a:r>
              <a:rPr lang="zh-CN" altLang="en-US" sz="3600" dirty="0"/>
              <a:t>1-</a:t>
            </a:r>
            <a:r>
              <a:rPr lang="en-US" altLang="zh-CN" sz="3600" dirty="0"/>
              <a:t>6</a:t>
            </a:r>
            <a:endParaRPr lang="zh-CN" altLang="en-US" sz="3600" dirty="0"/>
          </a:p>
          <a:p>
            <a:pPr eaLnBrk="1" hangingPunct="1">
              <a:lnSpc>
                <a:spcPct val="80000"/>
              </a:lnSpc>
              <a:defRPr/>
            </a:pPr>
            <a:r>
              <a:rPr lang="zh-CN" altLang="en-US" sz="3600" dirty="0"/>
              <a:t>透明的是：</a:t>
            </a:r>
            <a:endParaRPr lang="en-US" altLang="zh-CN" sz="3600" dirty="0"/>
          </a:p>
          <a:p>
            <a:pPr eaLnBrk="1" hangingPunct="1">
              <a:lnSpc>
                <a:spcPct val="80000"/>
              </a:lnSpc>
              <a:buFont typeface="Wingdings" panose="05000000000000000000" pitchFamily="2" charset="2"/>
              <a:buNone/>
              <a:defRPr/>
            </a:pPr>
            <a:r>
              <a:rPr lang="zh-CN" altLang="en-US" sz="3600" dirty="0"/>
              <a:t>	指令缓冲器</a:t>
            </a:r>
          </a:p>
          <a:p>
            <a:pPr eaLnBrk="1" hangingPunct="1">
              <a:lnSpc>
                <a:spcPct val="80000"/>
              </a:lnSpc>
              <a:buFont typeface="Wingdings" panose="05000000000000000000" pitchFamily="2" charset="2"/>
              <a:buNone/>
              <a:defRPr/>
            </a:pPr>
            <a:r>
              <a:rPr lang="zh-CN" altLang="en-US" sz="3600" dirty="0"/>
              <a:t>	时标发生器</a:t>
            </a:r>
          </a:p>
          <a:p>
            <a:pPr eaLnBrk="1" hangingPunct="1">
              <a:lnSpc>
                <a:spcPct val="80000"/>
              </a:lnSpc>
              <a:buFont typeface="Wingdings" panose="05000000000000000000" pitchFamily="2" charset="2"/>
              <a:buNone/>
              <a:defRPr/>
            </a:pPr>
            <a:r>
              <a:rPr lang="zh-CN" altLang="en-US" sz="3600" dirty="0"/>
              <a:t>	乘法器</a:t>
            </a:r>
          </a:p>
          <a:p>
            <a:pPr eaLnBrk="1" hangingPunct="1">
              <a:lnSpc>
                <a:spcPct val="80000"/>
              </a:lnSpc>
              <a:buFont typeface="Wingdings" panose="05000000000000000000" pitchFamily="2" charset="2"/>
              <a:buNone/>
              <a:defRPr/>
            </a:pPr>
            <a:r>
              <a:rPr lang="zh-CN" altLang="en-US" sz="3600" dirty="0"/>
              <a:t>	主存地址寄存器</a:t>
            </a:r>
          </a:p>
          <a:p>
            <a:pPr eaLnBrk="1" hangingPunct="1">
              <a:lnSpc>
                <a:spcPct val="80000"/>
              </a:lnSpc>
              <a:buFont typeface="Wingdings" panose="05000000000000000000" pitchFamily="2" charset="2"/>
              <a:buNone/>
              <a:defRPr/>
            </a:pPr>
            <a:r>
              <a:rPr lang="zh-CN" altLang="en-US" sz="3600" dirty="0"/>
              <a:t>   先行进位链</a:t>
            </a:r>
          </a:p>
          <a:p>
            <a:pPr eaLnBrk="1" hangingPunct="1">
              <a:lnSpc>
                <a:spcPct val="80000"/>
              </a:lnSpc>
              <a:buFont typeface="Wingdings" panose="05000000000000000000" pitchFamily="2" charset="2"/>
              <a:buNone/>
              <a:defRPr/>
            </a:pPr>
            <a:r>
              <a:rPr lang="zh-CN" altLang="en-US" sz="3600" dirty="0"/>
              <a:t>	移位器</a:t>
            </a:r>
            <a:endParaRPr lang="en-US" altLang="zh-CN" sz="36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AA0DAB1-3211-4317-9637-AA5A0593670A}" type="slidenum">
              <a:rPr lang="zh-CN" altLang="en-US" b="0">
                <a:latin typeface="Arial" panose="020B0604020202020204" pitchFamily="34" charset="0"/>
              </a:rPr>
              <a:pPr eaLnBrk="1" hangingPunct="1"/>
              <a:t>120</a:t>
            </a:fld>
            <a:endParaRPr lang="en-US" altLang="zh-CN" b="0">
              <a:latin typeface="Arial" panose="020B0604020202020204" pitchFamily="34" charset="0"/>
            </a:endParaRPr>
          </a:p>
        </p:txBody>
      </p:sp>
      <p:sp>
        <p:nvSpPr>
          <p:cNvPr id="667650"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667651" name="Rectangle 3"/>
          <p:cNvSpPr>
            <a:spLocks noGrp="1" noChangeArrowheads="1"/>
          </p:cNvSpPr>
          <p:nvPr>
            <p:ph type="body" idx="1"/>
          </p:nvPr>
        </p:nvSpPr>
        <p:spPr>
          <a:xfrm>
            <a:off x="539750" y="1557338"/>
            <a:ext cx="8280400" cy="4614862"/>
          </a:xfrm>
        </p:spPr>
        <p:txBody>
          <a:bodyPr/>
          <a:lstStyle/>
          <a:p>
            <a:pPr algn="just" eaLnBrk="1" hangingPunct="1">
              <a:lnSpc>
                <a:spcPct val="90000"/>
              </a:lnSpc>
              <a:buFont typeface="Wingdings" panose="05000000000000000000" pitchFamily="2" charset="2"/>
              <a:buNone/>
              <a:defRPr/>
            </a:pPr>
            <a:r>
              <a:rPr lang="zh-CN" altLang="en-US" sz="3200" dirty="0"/>
              <a:t>5-</a:t>
            </a:r>
            <a:r>
              <a:rPr lang="en-US" altLang="zh-CN" sz="3200" dirty="0"/>
              <a:t>6</a:t>
            </a:r>
          </a:p>
          <a:p>
            <a:pPr eaLnBrk="1" hangingPunct="1">
              <a:lnSpc>
                <a:spcPct val="90000"/>
              </a:lnSpc>
              <a:defRPr/>
            </a:pPr>
            <a:r>
              <a:rPr lang="zh-CN" altLang="en-US" sz="3200" dirty="0"/>
              <a:t>为提高流水线效率可采用哪两种主要途径来克服速度瓶颈？现有</a:t>
            </a:r>
            <a:r>
              <a:rPr lang="en-US" altLang="zh-CN" sz="3200" dirty="0"/>
              <a:t>3</a:t>
            </a:r>
            <a:r>
              <a:rPr lang="zh-CN" altLang="en-US" sz="3200" dirty="0"/>
              <a:t>段流水线，各段经过时间依次为</a:t>
            </a:r>
            <a:r>
              <a:rPr lang="en-US" altLang="zh-CN" sz="3200" dirty="0" err="1"/>
              <a:t>Δt</a:t>
            </a:r>
            <a:r>
              <a:rPr lang="zh-CN" altLang="en-US" sz="3200" dirty="0"/>
              <a:t>、</a:t>
            </a:r>
            <a:r>
              <a:rPr lang="en-US" altLang="zh-CN" sz="3200" dirty="0"/>
              <a:t>3Δt</a:t>
            </a:r>
            <a:r>
              <a:rPr lang="zh-CN" altLang="en-US" sz="3200" dirty="0"/>
              <a:t>、</a:t>
            </a:r>
            <a:r>
              <a:rPr lang="en-US" altLang="zh-CN" sz="3200" dirty="0" err="1"/>
              <a:t>Δt</a:t>
            </a:r>
            <a:r>
              <a:rPr lang="zh-CN" altLang="en-US" sz="3200" dirty="0"/>
              <a:t>。</a:t>
            </a:r>
          </a:p>
          <a:p>
            <a:pPr eaLnBrk="1" hangingPunct="1">
              <a:lnSpc>
                <a:spcPct val="90000"/>
              </a:lnSpc>
              <a:defRPr/>
            </a:pPr>
            <a:r>
              <a:rPr lang="en-US" altLang="zh-CN" sz="3200" dirty="0"/>
              <a:t>(1) </a:t>
            </a:r>
            <a:r>
              <a:rPr lang="zh-CN" altLang="en-US" sz="3200" dirty="0"/>
              <a:t>分别计算在连续输入</a:t>
            </a:r>
            <a:r>
              <a:rPr lang="en-US" altLang="zh-CN" sz="3200" dirty="0"/>
              <a:t>3</a:t>
            </a:r>
            <a:r>
              <a:rPr lang="zh-CN" altLang="en-US" sz="3200" dirty="0"/>
              <a:t>条指令时和</a:t>
            </a:r>
            <a:r>
              <a:rPr lang="en-US" altLang="zh-CN" sz="3200" dirty="0"/>
              <a:t>30</a:t>
            </a:r>
            <a:r>
              <a:rPr lang="zh-CN" altLang="en-US" sz="3200" dirty="0"/>
              <a:t>条指令时的吞吐率和效率。</a:t>
            </a:r>
          </a:p>
          <a:p>
            <a:pPr eaLnBrk="1" hangingPunct="1">
              <a:lnSpc>
                <a:spcPct val="90000"/>
              </a:lnSpc>
              <a:defRPr/>
            </a:pPr>
            <a:r>
              <a:rPr lang="en-US" altLang="zh-CN" sz="3200" dirty="0"/>
              <a:t>(2) </a:t>
            </a:r>
            <a:r>
              <a:rPr lang="zh-CN" altLang="en-US" sz="3200" dirty="0"/>
              <a:t>按两种途径之一改进，画出流水线结构示意图，同时计算连续输入</a:t>
            </a:r>
            <a:r>
              <a:rPr lang="en-US" altLang="zh-CN" sz="3200" dirty="0"/>
              <a:t>3</a:t>
            </a:r>
            <a:r>
              <a:rPr lang="zh-CN" altLang="en-US" sz="3200" dirty="0"/>
              <a:t>条指令和</a:t>
            </a:r>
            <a:r>
              <a:rPr lang="en-US" altLang="zh-CN" sz="3200" dirty="0"/>
              <a:t>30</a:t>
            </a:r>
            <a:r>
              <a:rPr lang="zh-CN" altLang="en-US" sz="3200" dirty="0"/>
              <a:t>条指令时的吞吐率和效率。</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0ECBFAC-5E94-4D68-92BE-DCAD8FD3106E}" type="slidenum">
              <a:rPr lang="zh-CN" altLang="en-US" b="0">
                <a:latin typeface="Arial" panose="020B0604020202020204" pitchFamily="34" charset="0"/>
              </a:rPr>
              <a:pPr eaLnBrk="1" hangingPunct="1"/>
              <a:t>121</a:t>
            </a:fld>
            <a:endParaRPr lang="en-US" altLang="zh-CN" b="0">
              <a:latin typeface="Arial" panose="020B0604020202020204" pitchFamily="34" charset="0"/>
            </a:endParaRPr>
          </a:p>
        </p:txBody>
      </p:sp>
      <p:sp>
        <p:nvSpPr>
          <p:cNvPr id="669699" name="Rectangle 3"/>
          <p:cNvSpPr>
            <a:spLocks noGrp="1" noChangeArrowheads="1"/>
          </p:cNvSpPr>
          <p:nvPr>
            <p:ph type="body" idx="1"/>
          </p:nvPr>
        </p:nvSpPr>
        <p:spPr>
          <a:xfrm>
            <a:off x="395288" y="692150"/>
            <a:ext cx="8424862" cy="5616575"/>
          </a:xfrm>
        </p:spPr>
        <p:txBody>
          <a:bodyPr/>
          <a:lstStyle/>
          <a:p>
            <a:pPr eaLnBrk="1" hangingPunct="1">
              <a:lnSpc>
                <a:spcPct val="90000"/>
              </a:lnSpc>
              <a:buFont typeface="Wingdings" panose="05000000000000000000" pitchFamily="2" charset="2"/>
              <a:buNone/>
              <a:defRPr/>
            </a:pPr>
            <a:r>
              <a:rPr lang="en-US" altLang="zh-CN" sz="3200"/>
              <a:t>(1) </a:t>
            </a:r>
            <a:r>
              <a:rPr lang="zh-CN" altLang="en-US" sz="3200"/>
              <a:t>连续输入</a:t>
            </a:r>
            <a:r>
              <a:rPr lang="en-US" altLang="zh-CN" sz="3200"/>
              <a:t>3</a:t>
            </a:r>
            <a:r>
              <a:rPr lang="zh-CN" altLang="en-US" sz="3200"/>
              <a:t>条指令时的吞吐率</a:t>
            </a:r>
          </a:p>
          <a:p>
            <a:pPr eaLnBrk="1" hangingPunct="1">
              <a:lnSpc>
                <a:spcPct val="90000"/>
              </a:lnSpc>
              <a:buFont typeface="Wingdings" panose="05000000000000000000" pitchFamily="2" charset="2"/>
              <a:buNone/>
              <a:defRPr/>
            </a:pPr>
            <a:r>
              <a:rPr lang="en-US" altLang="zh-CN" sz="3200"/>
              <a:t>TP3=3/(5△t+(3-1)*3 △t)</a:t>
            </a:r>
          </a:p>
          <a:p>
            <a:pPr eaLnBrk="1" hangingPunct="1">
              <a:lnSpc>
                <a:spcPct val="90000"/>
              </a:lnSpc>
              <a:buFont typeface="Wingdings" panose="05000000000000000000" pitchFamily="2" charset="2"/>
              <a:buNone/>
              <a:defRPr/>
            </a:pPr>
            <a:r>
              <a:rPr lang="en-US" altLang="zh-CN" sz="3200"/>
              <a:t>       =  3/11 Δt</a:t>
            </a:r>
          </a:p>
          <a:p>
            <a:pPr eaLnBrk="1" hangingPunct="1">
              <a:lnSpc>
                <a:spcPct val="90000"/>
              </a:lnSpc>
              <a:buFont typeface="Wingdings" panose="05000000000000000000" pitchFamily="2" charset="2"/>
              <a:buNone/>
              <a:defRPr/>
            </a:pPr>
            <a:r>
              <a:rPr lang="zh-CN" altLang="en-US" sz="3200"/>
              <a:t>效率</a:t>
            </a:r>
            <a:r>
              <a:rPr lang="en-US" altLang="zh-CN" sz="3200"/>
              <a:t>η3=(3*5△t)/(3*11△t)= 5/11</a:t>
            </a:r>
          </a:p>
          <a:p>
            <a:pPr eaLnBrk="1" hangingPunct="1">
              <a:lnSpc>
                <a:spcPct val="90000"/>
              </a:lnSpc>
              <a:buFont typeface="Wingdings" panose="05000000000000000000" pitchFamily="2" charset="2"/>
              <a:buNone/>
              <a:defRPr/>
            </a:pPr>
            <a:r>
              <a:rPr lang="en-US" altLang="zh-CN" sz="3200"/>
              <a:t>            =45.5%</a:t>
            </a:r>
          </a:p>
          <a:p>
            <a:pPr eaLnBrk="1" hangingPunct="1">
              <a:lnSpc>
                <a:spcPct val="90000"/>
              </a:lnSpc>
              <a:buFont typeface="Wingdings" panose="05000000000000000000" pitchFamily="2" charset="2"/>
              <a:buNone/>
              <a:defRPr/>
            </a:pPr>
            <a:r>
              <a:rPr lang="zh-CN" altLang="en-US" sz="3200"/>
              <a:t>连续输入</a:t>
            </a:r>
            <a:r>
              <a:rPr lang="en-US" altLang="zh-CN" sz="3200"/>
              <a:t>30</a:t>
            </a:r>
            <a:r>
              <a:rPr lang="zh-CN" altLang="en-US" sz="3200"/>
              <a:t>条指令时的吞吐</a:t>
            </a:r>
          </a:p>
          <a:p>
            <a:pPr eaLnBrk="1" hangingPunct="1">
              <a:lnSpc>
                <a:spcPct val="90000"/>
              </a:lnSpc>
              <a:buFont typeface="Wingdings" panose="05000000000000000000" pitchFamily="2" charset="2"/>
              <a:buNone/>
              <a:defRPr/>
            </a:pPr>
            <a:r>
              <a:rPr lang="en-US" altLang="zh-CN" sz="3200"/>
              <a:t>TP30=30/(5△t+(30-1)* 3△t)</a:t>
            </a:r>
          </a:p>
          <a:p>
            <a:pPr eaLnBrk="1" hangingPunct="1">
              <a:lnSpc>
                <a:spcPct val="90000"/>
              </a:lnSpc>
              <a:buFont typeface="Wingdings" panose="05000000000000000000" pitchFamily="2" charset="2"/>
              <a:buNone/>
              <a:defRPr/>
            </a:pPr>
            <a:r>
              <a:rPr lang="en-US" altLang="zh-CN" sz="3200"/>
              <a:t>         = 15/46 Δt</a:t>
            </a:r>
          </a:p>
          <a:p>
            <a:pPr eaLnBrk="1" hangingPunct="1">
              <a:lnSpc>
                <a:spcPct val="90000"/>
              </a:lnSpc>
              <a:buFont typeface="Wingdings" panose="05000000000000000000" pitchFamily="2" charset="2"/>
              <a:buNone/>
              <a:defRPr/>
            </a:pPr>
            <a:r>
              <a:rPr lang="zh-CN" altLang="en-US" sz="3200"/>
              <a:t>效率</a:t>
            </a:r>
            <a:r>
              <a:rPr lang="en-US" altLang="zh-CN" sz="3200"/>
              <a:t>η30=(30*5△t)/(3*92△t)= 25/46</a:t>
            </a:r>
          </a:p>
          <a:p>
            <a:pPr eaLnBrk="1" hangingPunct="1">
              <a:lnSpc>
                <a:spcPct val="90000"/>
              </a:lnSpc>
              <a:buFont typeface="Wingdings" panose="05000000000000000000" pitchFamily="2" charset="2"/>
              <a:buNone/>
              <a:defRPr/>
            </a:pPr>
            <a:r>
              <a:rPr lang="en-US" altLang="zh-CN" sz="3200"/>
              <a:t>        =54.3%</a:t>
            </a:r>
          </a:p>
          <a:p>
            <a:pPr eaLnBrk="1" hangingPunct="1">
              <a:lnSpc>
                <a:spcPct val="90000"/>
              </a:lnSpc>
              <a:buFont typeface="Wingdings" panose="05000000000000000000" pitchFamily="2" charset="2"/>
              <a:buNone/>
              <a:defRPr/>
            </a:pPr>
            <a:endParaRPr lang="zh-CN" altLang="en-US" sz="32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D7BE8C2-774D-4B83-BC44-C5509002FFD4}" type="slidenum">
              <a:rPr lang="zh-CN" altLang="en-US" b="0">
                <a:latin typeface="Arial" panose="020B0604020202020204" pitchFamily="34" charset="0"/>
              </a:rPr>
              <a:pPr eaLnBrk="1" hangingPunct="1"/>
              <a:t>122</a:t>
            </a:fld>
            <a:endParaRPr lang="en-US" altLang="zh-CN" b="0">
              <a:latin typeface="Arial" panose="020B0604020202020204" pitchFamily="34" charset="0"/>
            </a:endParaRPr>
          </a:p>
        </p:txBody>
      </p:sp>
      <p:sp>
        <p:nvSpPr>
          <p:cNvPr id="670723" name="Rectangle 3"/>
          <p:cNvSpPr>
            <a:spLocks noGrp="1" noChangeArrowheads="1"/>
          </p:cNvSpPr>
          <p:nvPr>
            <p:ph type="body" idx="1"/>
          </p:nvPr>
        </p:nvSpPr>
        <p:spPr>
          <a:xfrm>
            <a:off x="468313" y="692150"/>
            <a:ext cx="8351837" cy="5832475"/>
          </a:xfrm>
        </p:spPr>
        <p:txBody>
          <a:bodyPr/>
          <a:lstStyle/>
          <a:p>
            <a:pPr eaLnBrk="1" hangingPunct="1">
              <a:buFont typeface="Wingdings" panose="05000000000000000000" pitchFamily="2" charset="2"/>
              <a:buNone/>
              <a:defRPr/>
            </a:pPr>
            <a:r>
              <a:rPr lang="zh-CN" altLang="en-US" sz="3600" dirty="0"/>
              <a:t> </a:t>
            </a:r>
            <a:r>
              <a:rPr lang="zh-CN" altLang="en-US" sz="3200" dirty="0"/>
              <a:t>为提高流水线效率，可采取瓶颈段再细分和瓶颈段并联两种途径。连续输入</a:t>
            </a:r>
            <a:r>
              <a:rPr lang="en-US" altLang="zh-CN" sz="3200" dirty="0"/>
              <a:t>3</a:t>
            </a:r>
            <a:r>
              <a:rPr lang="zh-CN" altLang="en-US" sz="3200" dirty="0"/>
              <a:t>条指令和</a:t>
            </a:r>
            <a:r>
              <a:rPr lang="en-US" altLang="zh-CN" sz="3200" dirty="0"/>
              <a:t>30</a:t>
            </a:r>
            <a:r>
              <a:rPr lang="zh-CN" altLang="en-US" sz="3200" dirty="0"/>
              <a:t>条指令时的吞吐率和效率分别为</a:t>
            </a:r>
          </a:p>
          <a:p>
            <a:pPr eaLnBrk="1" hangingPunct="1">
              <a:buFont typeface="Wingdings" panose="05000000000000000000" pitchFamily="2" charset="2"/>
              <a:buNone/>
              <a:defRPr/>
            </a:pPr>
            <a:r>
              <a:rPr lang="en-US" altLang="zh-CN" sz="3200" dirty="0"/>
              <a:t>TP3=3/(5△t+(3-1)△t) =3/7 </a:t>
            </a:r>
            <a:r>
              <a:rPr lang="en-US" altLang="zh-CN" sz="3200" dirty="0" err="1"/>
              <a:t>Δt</a:t>
            </a:r>
            <a:endParaRPr lang="en-US" altLang="zh-CN" sz="3200" dirty="0"/>
          </a:p>
          <a:p>
            <a:pPr eaLnBrk="1" hangingPunct="1">
              <a:buFont typeface="Wingdings" panose="05000000000000000000" pitchFamily="2" charset="2"/>
              <a:buNone/>
              <a:defRPr/>
            </a:pPr>
            <a:r>
              <a:rPr lang="en-US" altLang="zh-CN" sz="3200" dirty="0"/>
              <a:t>η3=(3*5△t)/(5*7△t)=3/7</a:t>
            </a:r>
          </a:p>
          <a:p>
            <a:pPr eaLnBrk="1" hangingPunct="1">
              <a:buFont typeface="Wingdings" panose="05000000000000000000" pitchFamily="2" charset="2"/>
              <a:buNone/>
              <a:defRPr/>
            </a:pPr>
            <a:r>
              <a:rPr lang="en-US" altLang="zh-CN" sz="3200" dirty="0"/>
              <a:t>      =42.9% </a:t>
            </a:r>
          </a:p>
          <a:p>
            <a:pPr eaLnBrk="1" hangingPunct="1">
              <a:buFont typeface="Wingdings" panose="05000000000000000000" pitchFamily="2" charset="2"/>
              <a:buNone/>
              <a:defRPr/>
            </a:pPr>
            <a:r>
              <a:rPr lang="en-US" altLang="zh-CN" sz="3200" dirty="0"/>
              <a:t>TP30=30/(5△t+(30-1)* △t) </a:t>
            </a:r>
          </a:p>
          <a:p>
            <a:pPr eaLnBrk="1" hangingPunct="1">
              <a:buFont typeface="Wingdings" panose="05000000000000000000" pitchFamily="2" charset="2"/>
              <a:buNone/>
              <a:defRPr/>
            </a:pPr>
            <a:r>
              <a:rPr lang="en-US" altLang="zh-CN" sz="3200" dirty="0"/>
              <a:t>        =15/17 </a:t>
            </a:r>
            <a:r>
              <a:rPr lang="en-US" altLang="zh-CN" sz="3200" dirty="0" err="1"/>
              <a:t>Δt</a:t>
            </a:r>
            <a:endParaRPr lang="en-US" altLang="zh-CN" sz="3200" dirty="0"/>
          </a:p>
          <a:p>
            <a:pPr eaLnBrk="1" hangingPunct="1">
              <a:buFont typeface="Wingdings" panose="05000000000000000000" pitchFamily="2" charset="2"/>
              <a:buNone/>
              <a:defRPr/>
            </a:pPr>
            <a:r>
              <a:rPr lang="en-US" altLang="zh-CN" sz="3200" dirty="0"/>
              <a:t>η30=(30*5△t)/(5*34△t)=15/17</a:t>
            </a:r>
          </a:p>
          <a:p>
            <a:pPr eaLnBrk="1" hangingPunct="1">
              <a:buFont typeface="Wingdings" panose="05000000000000000000" pitchFamily="2" charset="2"/>
              <a:buNone/>
              <a:defRPr/>
            </a:pPr>
            <a:r>
              <a:rPr lang="en-US" altLang="zh-CN" sz="3200" dirty="0"/>
              <a:t>       =88.2%</a:t>
            </a:r>
            <a:endParaRPr lang="zh-CN" altLang="en-US" sz="32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800CE0C-C1CA-4B4A-B574-B4A6A1913650}" type="slidenum">
              <a:rPr lang="zh-CN" altLang="en-US" b="0">
                <a:latin typeface="Arial" panose="020B0604020202020204" pitchFamily="34" charset="0"/>
              </a:rPr>
              <a:pPr eaLnBrk="1" hangingPunct="1"/>
              <a:t>123</a:t>
            </a:fld>
            <a:endParaRPr lang="en-US" altLang="zh-CN" b="0">
              <a:latin typeface="Arial" panose="020B0604020202020204" pitchFamily="34" charset="0"/>
            </a:endParaRPr>
          </a:p>
        </p:txBody>
      </p:sp>
      <p:sp>
        <p:nvSpPr>
          <p:cNvPr id="422914"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422915" name="Rectangle 3"/>
          <p:cNvSpPr>
            <a:spLocks noGrp="1" noChangeArrowheads="1"/>
          </p:cNvSpPr>
          <p:nvPr>
            <p:ph type="body" idx="1"/>
          </p:nvPr>
        </p:nvSpPr>
        <p:spPr>
          <a:xfrm>
            <a:off x="539750" y="1557338"/>
            <a:ext cx="8280400" cy="4614862"/>
          </a:xfrm>
        </p:spPr>
        <p:txBody>
          <a:bodyPr/>
          <a:lstStyle/>
          <a:p>
            <a:pPr algn="just" eaLnBrk="1" hangingPunct="1">
              <a:buFont typeface="Wingdings" panose="05000000000000000000" pitchFamily="2" charset="2"/>
              <a:buNone/>
              <a:defRPr/>
            </a:pPr>
            <a:r>
              <a:rPr lang="zh-CN" altLang="en-US" dirty="0"/>
              <a:t>5-</a:t>
            </a:r>
            <a:r>
              <a:rPr lang="en-US" altLang="zh-CN" dirty="0"/>
              <a:t>12</a:t>
            </a:r>
            <a:endParaRPr lang="zh-CN" altLang="en-US" dirty="0"/>
          </a:p>
          <a:p>
            <a:pPr algn="just" eaLnBrk="1" hangingPunct="1">
              <a:defRPr/>
            </a:pPr>
            <a:r>
              <a:rPr lang="zh-CN" altLang="en-US" dirty="0"/>
              <a:t>禁止表</a:t>
            </a:r>
            <a:r>
              <a:rPr lang="en-US" altLang="zh-CN" dirty="0"/>
              <a:t>F={1，3，4，8}</a:t>
            </a:r>
          </a:p>
          <a:p>
            <a:pPr algn="just" eaLnBrk="1" hangingPunct="1">
              <a:defRPr/>
            </a:pPr>
            <a:r>
              <a:rPr lang="zh-CN" altLang="en-US" dirty="0"/>
              <a:t>冲突向量</a:t>
            </a:r>
            <a:r>
              <a:rPr lang="en-US" altLang="zh-CN" dirty="0"/>
              <a:t>C=(10001101)</a:t>
            </a:r>
          </a:p>
          <a:p>
            <a:pPr algn="just" eaLnBrk="1" hangingPunct="1">
              <a:defRPr/>
            </a:pPr>
            <a:r>
              <a:rPr lang="zh-CN" altLang="en-US" dirty="0"/>
              <a:t>流水线状态图如下：</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4307371-8443-429D-B302-189B06AE51BF}" type="slidenum">
              <a:rPr lang="zh-CN" altLang="en-US" b="0">
                <a:latin typeface="Arial" panose="020B0604020202020204" pitchFamily="34" charset="0"/>
              </a:rPr>
              <a:pPr eaLnBrk="1" hangingPunct="1"/>
              <a:t>124</a:t>
            </a:fld>
            <a:endParaRPr lang="en-US" altLang="zh-CN" b="0">
              <a:latin typeface="Arial" panose="020B0604020202020204" pitchFamily="34" charset="0"/>
            </a:endParaRPr>
          </a:p>
        </p:txBody>
      </p:sp>
      <p:sp>
        <p:nvSpPr>
          <p:cNvPr id="425986"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135172" name="Text Box 30"/>
          <p:cNvSpPr txBox="1">
            <a:spLocks noChangeArrowheads="1"/>
          </p:cNvSpPr>
          <p:nvPr/>
        </p:nvSpPr>
        <p:spPr bwMode="auto">
          <a:xfrm>
            <a:off x="3657600" y="141287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5</a:t>
            </a:r>
          </a:p>
        </p:txBody>
      </p:sp>
      <p:sp>
        <p:nvSpPr>
          <p:cNvPr id="135173" name="Text Box 31"/>
          <p:cNvSpPr txBox="1">
            <a:spLocks noChangeArrowheads="1"/>
          </p:cNvSpPr>
          <p:nvPr/>
        </p:nvSpPr>
        <p:spPr bwMode="auto">
          <a:xfrm>
            <a:off x="4876800" y="141287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7</a:t>
            </a:r>
          </a:p>
        </p:txBody>
      </p:sp>
      <p:grpSp>
        <p:nvGrpSpPr>
          <p:cNvPr id="135174" name="Group 39"/>
          <p:cNvGrpSpPr>
            <a:grpSpLocks/>
          </p:cNvGrpSpPr>
          <p:nvPr/>
        </p:nvGrpSpPr>
        <p:grpSpPr bwMode="auto">
          <a:xfrm>
            <a:off x="914400" y="1936750"/>
            <a:ext cx="7545388" cy="4732338"/>
            <a:chOff x="576" y="1211"/>
            <a:chExt cx="4608" cy="2798"/>
          </a:xfrm>
        </p:grpSpPr>
        <p:sp>
          <p:nvSpPr>
            <p:cNvPr id="135175" name="AutoShape 6"/>
            <p:cNvSpPr>
              <a:spLocks noChangeArrowheads="1"/>
            </p:cNvSpPr>
            <p:nvPr/>
          </p:nvSpPr>
          <p:spPr bwMode="auto">
            <a:xfrm>
              <a:off x="3264" y="2707"/>
              <a:ext cx="1296" cy="336"/>
            </a:xfrm>
            <a:prstGeom prst="roundRect">
              <a:avLst>
                <a:gd name="adj" fmla="val 16667"/>
              </a:avLst>
            </a:prstGeom>
            <a:solidFill>
              <a:schemeClr val="accent1"/>
            </a:solidFill>
            <a:ln w="19050" cap="sq">
              <a:solidFill>
                <a:schemeClr val="tx1"/>
              </a:solidFill>
              <a:miter lim="800000"/>
              <a:headEnd type="none" w="sm" len="sm"/>
              <a:tailEnd type="none" w="sm" len="sm"/>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a:latin typeface="Tahoma" panose="020B0604030504040204" pitchFamily="34" charset="0"/>
                </a:rPr>
                <a:t>100011</a:t>
              </a:r>
              <a:r>
                <a:rPr kumimoji="1" lang="en-US" altLang="zh-CN" sz="3200">
                  <a:latin typeface="Tahoma" panose="020B0604030504040204" pitchFamily="34" charset="0"/>
                </a:rPr>
                <a:t>11</a:t>
              </a:r>
            </a:p>
          </p:txBody>
        </p:sp>
        <p:sp>
          <p:nvSpPr>
            <p:cNvPr id="135176" name="AutoShape 7"/>
            <p:cNvSpPr>
              <a:spLocks noChangeArrowheads="1"/>
            </p:cNvSpPr>
            <p:nvPr/>
          </p:nvSpPr>
          <p:spPr bwMode="auto">
            <a:xfrm>
              <a:off x="2112" y="1651"/>
              <a:ext cx="1296" cy="336"/>
            </a:xfrm>
            <a:prstGeom prst="roundRect">
              <a:avLst>
                <a:gd name="adj" fmla="val 16667"/>
              </a:avLst>
            </a:prstGeom>
            <a:solidFill>
              <a:schemeClr val="accent1"/>
            </a:solidFill>
            <a:ln w="19050" cap="sq">
              <a:solidFill>
                <a:schemeClr val="tx1"/>
              </a:solidFill>
              <a:miter lim="800000"/>
              <a:headEnd type="none" w="sm" len="sm"/>
              <a:tailEnd type="none" w="sm" len="sm"/>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a:latin typeface="Tahoma" panose="020B0604030504040204" pitchFamily="34" charset="0"/>
                </a:rPr>
                <a:t>10001101</a:t>
              </a:r>
            </a:p>
          </p:txBody>
        </p:sp>
        <p:sp>
          <p:nvSpPr>
            <p:cNvPr id="135177" name="AutoShape 8"/>
            <p:cNvSpPr>
              <a:spLocks noChangeArrowheads="1"/>
            </p:cNvSpPr>
            <p:nvPr/>
          </p:nvSpPr>
          <p:spPr bwMode="auto">
            <a:xfrm>
              <a:off x="1152" y="2707"/>
              <a:ext cx="1296" cy="336"/>
            </a:xfrm>
            <a:prstGeom prst="roundRect">
              <a:avLst>
                <a:gd name="adj" fmla="val 16667"/>
              </a:avLst>
            </a:prstGeom>
            <a:solidFill>
              <a:schemeClr val="accent1"/>
            </a:solidFill>
            <a:ln w="19050" cap="sq">
              <a:solidFill>
                <a:schemeClr val="tx1"/>
              </a:solidFill>
              <a:miter lim="800000"/>
              <a:headEnd type="none" w="sm" len="sm"/>
              <a:tailEnd type="none" w="sm" len="sm"/>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a:latin typeface="Tahoma" panose="020B0604030504040204" pitchFamily="34" charset="0"/>
                </a:rPr>
                <a:t>10</a:t>
              </a:r>
              <a:r>
                <a:rPr kumimoji="1" lang="en-US" altLang="zh-CN" sz="3200">
                  <a:latin typeface="Tahoma" panose="020B0604030504040204" pitchFamily="34" charset="0"/>
                </a:rPr>
                <a:t>101111</a:t>
              </a:r>
            </a:p>
          </p:txBody>
        </p:sp>
        <p:sp>
          <p:nvSpPr>
            <p:cNvPr id="135178" name="Line 9"/>
            <p:cNvSpPr>
              <a:spLocks noChangeShapeType="1"/>
            </p:cNvSpPr>
            <p:nvPr/>
          </p:nvSpPr>
          <p:spPr bwMode="auto">
            <a:xfrm flipH="1">
              <a:off x="1872" y="1987"/>
              <a:ext cx="480" cy="720"/>
            </a:xfrm>
            <a:prstGeom prst="line">
              <a:avLst/>
            </a:prstGeom>
            <a:noFill/>
            <a:ln w="1905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79" name="Line 10"/>
            <p:cNvSpPr>
              <a:spLocks noChangeShapeType="1"/>
            </p:cNvSpPr>
            <p:nvPr/>
          </p:nvSpPr>
          <p:spPr bwMode="auto">
            <a:xfrm flipV="1">
              <a:off x="816" y="1843"/>
              <a:ext cx="1296" cy="0"/>
            </a:xfrm>
            <a:prstGeom prst="line">
              <a:avLst/>
            </a:prstGeom>
            <a:noFill/>
            <a:ln w="1905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0" name="Line 11"/>
            <p:cNvSpPr>
              <a:spLocks noChangeShapeType="1"/>
            </p:cNvSpPr>
            <p:nvPr/>
          </p:nvSpPr>
          <p:spPr bwMode="auto">
            <a:xfrm flipV="1">
              <a:off x="2640" y="1987"/>
              <a:ext cx="0" cy="1392"/>
            </a:xfrm>
            <a:prstGeom prst="line">
              <a:avLst/>
            </a:prstGeom>
            <a:noFill/>
            <a:ln w="1905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1" name="Line 12"/>
            <p:cNvSpPr>
              <a:spLocks noChangeShapeType="1"/>
            </p:cNvSpPr>
            <p:nvPr/>
          </p:nvSpPr>
          <p:spPr bwMode="auto">
            <a:xfrm>
              <a:off x="816" y="1843"/>
              <a:ext cx="0" cy="15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2" name="Line 13"/>
            <p:cNvSpPr>
              <a:spLocks noChangeShapeType="1"/>
            </p:cNvSpPr>
            <p:nvPr/>
          </p:nvSpPr>
          <p:spPr bwMode="auto">
            <a:xfrm>
              <a:off x="816" y="3379"/>
              <a:ext cx="624" cy="0"/>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3" name="Line 14"/>
            <p:cNvSpPr>
              <a:spLocks noChangeShapeType="1"/>
            </p:cNvSpPr>
            <p:nvPr/>
          </p:nvSpPr>
          <p:spPr bwMode="auto">
            <a:xfrm>
              <a:off x="1440" y="3043"/>
              <a:ext cx="0" cy="3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4" name="Line 15"/>
            <p:cNvSpPr>
              <a:spLocks noChangeShapeType="1"/>
            </p:cNvSpPr>
            <p:nvPr/>
          </p:nvSpPr>
          <p:spPr bwMode="auto">
            <a:xfrm>
              <a:off x="2064" y="3379"/>
              <a:ext cx="576" cy="0"/>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5" name="Line 16"/>
            <p:cNvSpPr>
              <a:spLocks noChangeShapeType="1"/>
            </p:cNvSpPr>
            <p:nvPr/>
          </p:nvSpPr>
          <p:spPr bwMode="auto">
            <a:xfrm>
              <a:off x="2064" y="3043"/>
              <a:ext cx="0" cy="3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6" name="Line 17"/>
            <p:cNvSpPr>
              <a:spLocks noChangeShapeType="1"/>
            </p:cNvSpPr>
            <p:nvPr/>
          </p:nvSpPr>
          <p:spPr bwMode="auto">
            <a:xfrm>
              <a:off x="3168" y="1987"/>
              <a:ext cx="480" cy="720"/>
            </a:xfrm>
            <a:prstGeom prst="line">
              <a:avLst/>
            </a:prstGeom>
            <a:noFill/>
            <a:ln w="1905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7" name="Line 18"/>
            <p:cNvSpPr>
              <a:spLocks noChangeShapeType="1"/>
            </p:cNvSpPr>
            <p:nvPr/>
          </p:nvSpPr>
          <p:spPr bwMode="auto">
            <a:xfrm flipV="1">
              <a:off x="2976" y="1987"/>
              <a:ext cx="0" cy="1392"/>
            </a:xfrm>
            <a:prstGeom prst="line">
              <a:avLst/>
            </a:prstGeom>
            <a:noFill/>
            <a:ln w="1905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8" name="Line 19"/>
            <p:cNvSpPr>
              <a:spLocks noChangeShapeType="1"/>
            </p:cNvSpPr>
            <p:nvPr/>
          </p:nvSpPr>
          <p:spPr bwMode="auto">
            <a:xfrm>
              <a:off x="2976" y="3379"/>
              <a:ext cx="576" cy="0"/>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89" name="Line 20"/>
            <p:cNvSpPr>
              <a:spLocks noChangeShapeType="1"/>
            </p:cNvSpPr>
            <p:nvPr/>
          </p:nvSpPr>
          <p:spPr bwMode="auto">
            <a:xfrm>
              <a:off x="3552" y="3043"/>
              <a:ext cx="0" cy="3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90" name="Line 21"/>
            <p:cNvSpPr>
              <a:spLocks noChangeShapeType="1"/>
            </p:cNvSpPr>
            <p:nvPr/>
          </p:nvSpPr>
          <p:spPr bwMode="auto">
            <a:xfrm flipV="1">
              <a:off x="3408" y="1843"/>
              <a:ext cx="1488" cy="0"/>
            </a:xfrm>
            <a:prstGeom prst="line">
              <a:avLst/>
            </a:prstGeom>
            <a:noFill/>
            <a:ln w="19050" cap="sq">
              <a:solidFill>
                <a:schemeClr val="tx1"/>
              </a:solidFill>
              <a:miter lim="800000"/>
              <a:headEnd type="triangl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91" name="Line 22"/>
            <p:cNvSpPr>
              <a:spLocks noChangeShapeType="1"/>
            </p:cNvSpPr>
            <p:nvPr/>
          </p:nvSpPr>
          <p:spPr bwMode="auto">
            <a:xfrm>
              <a:off x="4896" y="1843"/>
              <a:ext cx="0" cy="15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92" name="Line 23"/>
            <p:cNvSpPr>
              <a:spLocks noChangeShapeType="1"/>
            </p:cNvSpPr>
            <p:nvPr/>
          </p:nvSpPr>
          <p:spPr bwMode="auto">
            <a:xfrm>
              <a:off x="4272" y="3379"/>
              <a:ext cx="624" cy="0"/>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93" name="Line 24"/>
            <p:cNvSpPr>
              <a:spLocks noChangeShapeType="1"/>
            </p:cNvSpPr>
            <p:nvPr/>
          </p:nvSpPr>
          <p:spPr bwMode="auto">
            <a:xfrm>
              <a:off x="4272" y="3043"/>
              <a:ext cx="0" cy="336"/>
            </a:xfrm>
            <a:prstGeom prst="line">
              <a:avLst/>
            </a:prstGeom>
            <a:noFill/>
            <a:ln w="1905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5194" name="Freeform 25"/>
            <p:cNvSpPr>
              <a:spLocks/>
            </p:cNvSpPr>
            <p:nvPr/>
          </p:nvSpPr>
          <p:spPr bwMode="auto">
            <a:xfrm>
              <a:off x="3600" y="3043"/>
              <a:ext cx="648" cy="720"/>
            </a:xfrm>
            <a:custGeom>
              <a:avLst/>
              <a:gdLst>
                <a:gd name="T0" fmla="*/ 140 w 760"/>
                <a:gd name="T1" fmla="*/ 0 h 720"/>
                <a:gd name="T2" fmla="*/ 38 w 760"/>
                <a:gd name="T3" fmla="*/ 576 h 720"/>
                <a:gd name="T4" fmla="*/ 367 w 760"/>
                <a:gd name="T5" fmla="*/ 624 h 720"/>
                <a:gd name="T6" fmla="*/ 241 w 760"/>
                <a:gd name="T7" fmla="*/ 0 h 720"/>
                <a:gd name="T8" fmla="*/ 0 60000 65536"/>
                <a:gd name="T9" fmla="*/ 0 60000 65536"/>
                <a:gd name="T10" fmla="*/ 0 60000 65536"/>
                <a:gd name="T11" fmla="*/ 0 60000 65536"/>
                <a:gd name="T12" fmla="*/ 0 w 760"/>
                <a:gd name="T13" fmla="*/ 0 h 720"/>
                <a:gd name="T14" fmla="*/ 760 w 760"/>
                <a:gd name="T15" fmla="*/ 720 h 720"/>
              </a:gdLst>
              <a:ahLst/>
              <a:cxnLst>
                <a:cxn ang="T8">
                  <a:pos x="T0" y="T1"/>
                </a:cxn>
                <a:cxn ang="T9">
                  <a:pos x="T2" y="T3"/>
                </a:cxn>
                <a:cxn ang="T10">
                  <a:pos x="T4" y="T5"/>
                </a:cxn>
                <a:cxn ang="T11">
                  <a:pos x="T6" y="T7"/>
                </a:cxn>
              </a:cxnLst>
              <a:rect l="T12" t="T13" r="T14" b="T15"/>
              <a:pathLst>
                <a:path w="760" h="720">
                  <a:moveTo>
                    <a:pt x="264" y="0"/>
                  </a:moveTo>
                  <a:cubicBezTo>
                    <a:pt x="132" y="236"/>
                    <a:pt x="0" y="472"/>
                    <a:pt x="72" y="576"/>
                  </a:cubicBezTo>
                  <a:cubicBezTo>
                    <a:pt x="144" y="680"/>
                    <a:pt x="632" y="720"/>
                    <a:pt x="696" y="624"/>
                  </a:cubicBezTo>
                  <a:cubicBezTo>
                    <a:pt x="760" y="528"/>
                    <a:pt x="496" y="104"/>
                    <a:pt x="456" y="0"/>
                  </a:cubicBezTo>
                </a:path>
              </a:pathLst>
            </a:custGeom>
            <a:noFill/>
            <a:ln w="19050" cap="sq">
              <a:solidFill>
                <a:schemeClr val="tx1"/>
              </a:solidFill>
              <a:miter lim="800000"/>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5195" name="Freeform 27"/>
            <p:cNvSpPr>
              <a:spLocks/>
            </p:cNvSpPr>
            <p:nvPr/>
          </p:nvSpPr>
          <p:spPr bwMode="auto">
            <a:xfrm>
              <a:off x="2000" y="1211"/>
              <a:ext cx="760" cy="440"/>
            </a:xfrm>
            <a:custGeom>
              <a:avLst/>
              <a:gdLst>
                <a:gd name="T0" fmla="*/ 304 w 760"/>
                <a:gd name="T1" fmla="*/ 440 h 440"/>
                <a:gd name="T2" fmla="*/ 64 w 760"/>
                <a:gd name="T3" fmla="*/ 104 h 440"/>
                <a:gd name="T4" fmla="*/ 688 w 760"/>
                <a:gd name="T5" fmla="*/ 56 h 440"/>
                <a:gd name="T6" fmla="*/ 496 w 760"/>
                <a:gd name="T7" fmla="*/ 440 h 440"/>
                <a:gd name="T8" fmla="*/ 0 60000 65536"/>
                <a:gd name="T9" fmla="*/ 0 60000 65536"/>
                <a:gd name="T10" fmla="*/ 0 60000 65536"/>
                <a:gd name="T11" fmla="*/ 0 60000 65536"/>
                <a:gd name="T12" fmla="*/ 0 w 760"/>
                <a:gd name="T13" fmla="*/ 0 h 440"/>
                <a:gd name="T14" fmla="*/ 760 w 760"/>
                <a:gd name="T15" fmla="*/ 440 h 440"/>
              </a:gdLst>
              <a:ahLst/>
              <a:cxnLst>
                <a:cxn ang="T8">
                  <a:pos x="T0" y="T1"/>
                </a:cxn>
                <a:cxn ang="T9">
                  <a:pos x="T2" y="T3"/>
                </a:cxn>
                <a:cxn ang="T10">
                  <a:pos x="T4" y="T5"/>
                </a:cxn>
                <a:cxn ang="T11">
                  <a:pos x="T6" y="T7"/>
                </a:cxn>
              </a:cxnLst>
              <a:rect l="T12" t="T13" r="T14" b="T15"/>
              <a:pathLst>
                <a:path w="760" h="440">
                  <a:moveTo>
                    <a:pt x="304" y="440"/>
                  </a:moveTo>
                  <a:cubicBezTo>
                    <a:pt x="152" y="304"/>
                    <a:pt x="0" y="168"/>
                    <a:pt x="64" y="104"/>
                  </a:cubicBezTo>
                  <a:cubicBezTo>
                    <a:pt x="128" y="40"/>
                    <a:pt x="616" y="0"/>
                    <a:pt x="688" y="56"/>
                  </a:cubicBezTo>
                  <a:cubicBezTo>
                    <a:pt x="760" y="112"/>
                    <a:pt x="628" y="276"/>
                    <a:pt x="496" y="440"/>
                  </a:cubicBezTo>
                </a:path>
              </a:pathLst>
            </a:custGeom>
            <a:noFill/>
            <a:ln w="19050" cap="sq">
              <a:solidFill>
                <a:schemeClr val="tx1"/>
              </a:solidFill>
              <a:miter lim="800000"/>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5196" name="Freeform 28"/>
            <p:cNvSpPr>
              <a:spLocks/>
            </p:cNvSpPr>
            <p:nvPr/>
          </p:nvSpPr>
          <p:spPr bwMode="auto">
            <a:xfrm>
              <a:off x="2784" y="1211"/>
              <a:ext cx="760" cy="440"/>
            </a:xfrm>
            <a:custGeom>
              <a:avLst/>
              <a:gdLst>
                <a:gd name="T0" fmla="*/ 304 w 760"/>
                <a:gd name="T1" fmla="*/ 440 h 440"/>
                <a:gd name="T2" fmla="*/ 64 w 760"/>
                <a:gd name="T3" fmla="*/ 104 h 440"/>
                <a:gd name="T4" fmla="*/ 688 w 760"/>
                <a:gd name="T5" fmla="*/ 56 h 440"/>
                <a:gd name="T6" fmla="*/ 496 w 760"/>
                <a:gd name="T7" fmla="*/ 440 h 440"/>
                <a:gd name="T8" fmla="*/ 0 60000 65536"/>
                <a:gd name="T9" fmla="*/ 0 60000 65536"/>
                <a:gd name="T10" fmla="*/ 0 60000 65536"/>
                <a:gd name="T11" fmla="*/ 0 60000 65536"/>
                <a:gd name="T12" fmla="*/ 0 w 760"/>
                <a:gd name="T13" fmla="*/ 0 h 440"/>
                <a:gd name="T14" fmla="*/ 760 w 760"/>
                <a:gd name="T15" fmla="*/ 440 h 440"/>
              </a:gdLst>
              <a:ahLst/>
              <a:cxnLst>
                <a:cxn ang="T8">
                  <a:pos x="T0" y="T1"/>
                </a:cxn>
                <a:cxn ang="T9">
                  <a:pos x="T2" y="T3"/>
                </a:cxn>
                <a:cxn ang="T10">
                  <a:pos x="T4" y="T5"/>
                </a:cxn>
                <a:cxn ang="T11">
                  <a:pos x="T6" y="T7"/>
                </a:cxn>
              </a:cxnLst>
              <a:rect l="T12" t="T13" r="T14" b="T15"/>
              <a:pathLst>
                <a:path w="760" h="440">
                  <a:moveTo>
                    <a:pt x="304" y="440"/>
                  </a:moveTo>
                  <a:cubicBezTo>
                    <a:pt x="152" y="304"/>
                    <a:pt x="0" y="168"/>
                    <a:pt x="64" y="104"/>
                  </a:cubicBezTo>
                  <a:cubicBezTo>
                    <a:pt x="128" y="40"/>
                    <a:pt x="616" y="0"/>
                    <a:pt x="688" y="56"/>
                  </a:cubicBezTo>
                  <a:cubicBezTo>
                    <a:pt x="760" y="112"/>
                    <a:pt x="628" y="276"/>
                    <a:pt x="496" y="440"/>
                  </a:cubicBezTo>
                </a:path>
              </a:pathLst>
            </a:custGeom>
            <a:noFill/>
            <a:ln w="19050" cap="sq">
              <a:solidFill>
                <a:schemeClr val="tx1"/>
              </a:solidFill>
              <a:miter lim="800000"/>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5197" name="Text Box 29"/>
            <p:cNvSpPr txBox="1">
              <a:spLocks noChangeArrowheads="1"/>
            </p:cNvSpPr>
            <p:nvPr/>
          </p:nvSpPr>
          <p:spPr bwMode="auto">
            <a:xfrm>
              <a:off x="1872"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2</a:t>
              </a:r>
            </a:p>
          </p:txBody>
        </p:sp>
        <p:sp>
          <p:nvSpPr>
            <p:cNvPr id="135198" name="Text Box 32"/>
            <p:cNvSpPr txBox="1">
              <a:spLocks noChangeArrowheads="1"/>
            </p:cNvSpPr>
            <p:nvPr/>
          </p:nvSpPr>
          <p:spPr bwMode="auto">
            <a:xfrm>
              <a:off x="2400"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5</a:t>
              </a:r>
            </a:p>
          </p:txBody>
        </p:sp>
        <p:sp>
          <p:nvSpPr>
            <p:cNvPr id="135199" name="Text Box 33"/>
            <p:cNvSpPr txBox="1">
              <a:spLocks noChangeArrowheads="1"/>
            </p:cNvSpPr>
            <p:nvPr/>
          </p:nvSpPr>
          <p:spPr bwMode="auto">
            <a:xfrm>
              <a:off x="576"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7</a:t>
              </a:r>
            </a:p>
          </p:txBody>
        </p:sp>
        <p:sp>
          <p:nvSpPr>
            <p:cNvPr id="135200" name="Text Box 34"/>
            <p:cNvSpPr txBox="1">
              <a:spLocks noChangeArrowheads="1"/>
            </p:cNvSpPr>
            <p:nvPr/>
          </p:nvSpPr>
          <p:spPr bwMode="auto">
            <a:xfrm>
              <a:off x="3120"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6</a:t>
              </a:r>
            </a:p>
          </p:txBody>
        </p:sp>
        <p:sp>
          <p:nvSpPr>
            <p:cNvPr id="135201" name="Text Box 35"/>
            <p:cNvSpPr txBox="1">
              <a:spLocks noChangeArrowheads="1"/>
            </p:cNvSpPr>
            <p:nvPr/>
          </p:nvSpPr>
          <p:spPr bwMode="auto">
            <a:xfrm>
              <a:off x="2736"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5</a:t>
              </a:r>
            </a:p>
          </p:txBody>
        </p:sp>
        <p:sp>
          <p:nvSpPr>
            <p:cNvPr id="135202" name="Text Box 36"/>
            <p:cNvSpPr txBox="1">
              <a:spLocks noChangeArrowheads="1"/>
            </p:cNvSpPr>
            <p:nvPr/>
          </p:nvSpPr>
          <p:spPr bwMode="auto">
            <a:xfrm>
              <a:off x="4896" y="2131"/>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7</a:t>
              </a:r>
            </a:p>
          </p:txBody>
        </p:sp>
        <p:sp>
          <p:nvSpPr>
            <p:cNvPr id="135203" name="Text Box 37"/>
            <p:cNvSpPr txBox="1">
              <a:spLocks noChangeArrowheads="1"/>
            </p:cNvSpPr>
            <p:nvPr/>
          </p:nvSpPr>
          <p:spPr bwMode="auto">
            <a:xfrm>
              <a:off x="3792" y="3667"/>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ahoma" panose="020B0604030504040204" pitchFamily="34" charset="0"/>
                </a:rPr>
                <a:t>6</a:t>
              </a:r>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E886D9F-7A50-43E8-A126-D9A7E45D8D0A}" type="slidenum">
              <a:rPr lang="zh-CN" altLang="en-US" b="0">
                <a:latin typeface="Arial" panose="020B0604020202020204" pitchFamily="34" charset="0"/>
              </a:rPr>
              <a:pPr eaLnBrk="1" hangingPunct="1"/>
              <a:t>125</a:t>
            </a:fld>
            <a:endParaRPr lang="en-US" altLang="zh-CN" b="0">
              <a:latin typeface="Arial" panose="020B0604020202020204" pitchFamily="34" charset="0"/>
            </a:endParaRPr>
          </a:p>
        </p:txBody>
      </p:sp>
      <p:sp>
        <p:nvSpPr>
          <p:cNvPr id="427010"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graphicFrame>
        <p:nvGraphicFramePr>
          <p:cNvPr id="456710" name="Group 6"/>
          <p:cNvGraphicFramePr>
            <a:graphicFrameLocks noGrp="1"/>
          </p:cNvGraphicFramePr>
          <p:nvPr/>
        </p:nvGraphicFramePr>
        <p:xfrm>
          <a:off x="228600" y="1524000"/>
          <a:ext cx="8713788" cy="4446649"/>
        </p:xfrm>
        <a:graphic>
          <a:graphicData uri="http://schemas.openxmlformats.org/drawingml/2006/table">
            <a:tbl>
              <a:tblPr/>
              <a:tblGrid>
                <a:gridCol w="2233613">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gridCol w="2411412">
                  <a:extLst>
                    <a:ext uri="{9D8B030D-6E8A-4147-A177-3AD203B41FA5}">
                      <a16:colId xmlns:a16="http://schemas.microsoft.com/office/drawing/2014/main" val="20002"/>
                    </a:ext>
                  </a:extLst>
                </a:gridCol>
                <a:gridCol w="1944688">
                  <a:extLst>
                    <a:ext uri="{9D8B030D-6E8A-4147-A177-3AD203B41FA5}">
                      <a16:colId xmlns:a16="http://schemas.microsoft.com/office/drawing/2014/main" val="20003"/>
                    </a:ext>
                  </a:extLst>
                </a:gridCol>
              </a:tblGrid>
              <a:tr h="944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调度方案</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平均间隔拍数</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调度方案</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平均间隔拍数</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1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2</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2</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7</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endPar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7</a:t>
                      </a:r>
                      <a:endPar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3.50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4</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6</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6</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6</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5</a:t>
                      </a: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6.50</a:t>
                      </a:r>
                      <a:endPar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6</a:t>
                      </a:r>
                      <a:endPar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3C80D81-BB6E-467D-9FF4-682137EEDAFC}" type="slidenum">
              <a:rPr lang="zh-CN" altLang="en-US" b="0">
                <a:latin typeface="Arial" panose="020B0604020202020204" pitchFamily="34" charset="0"/>
              </a:rPr>
              <a:pPr eaLnBrk="1" hangingPunct="1"/>
              <a:t>126</a:t>
            </a:fld>
            <a:endParaRPr lang="en-US" altLang="zh-CN" b="0">
              <a:latin typeface="Arial" panose="020B0604020202020204" pitchFamily="34" charset="0"/>
            </a:endParaRPr>
          </a:p>
        </p:txBody>
      </p:sp>
      <p:sp>
        <p:nvSpPr>
          <p:cNvPr id="428034"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428035" name="Rectangle 3"/>
          <p:cNvSpPr>
            <a:spLocks noGrp="1" noChangeArrowheads="1"/>
          </p:cNvSpPr>
          <p:nvPr>
            <p:ph type="body" idx="1"/>
          </p:nvPr>
        </p:nvSpPr>
        <p:spPr>
          <a:xfrm>
            <a:off x="250825" y="1628775"/>
            <a:ext cx="8642350" cy="4467225"/>
          </a:xfrm>
        </p:spPr>
        <p:txBody>
          <a:bodyPr/>
          <a:lstStyle/>
          <a:p>
            <a:pPr eaLnBrk="1" hangingPunct="1">
              <a:spcBef>
                <a:spcPct val="50000"/>
              </a:spcBef>
              <a:defRPr/>
            </a:pPr>
            <a:r>
              <a:rPr lang="zh-CN" altLang="en-US"/>
              <a:t>最小平均延迟</a:t>
            </a:r>
            <a:r>
              <a:rPr lang="zh-CN"/>
              <a:t>=</a:t>
            </a:r>
            <a:r>
              <a:rPr lang="zh-CN" altLang="en-US"/>
              <a:t>3.5 拍</a:t>
            </a:r>
          </a:p>
          <a:p>
            <a:pPr eaLnBrk="1" hangingPunct="1">
              <a:spcBef>
                <a:spcPct val="50000"/>
              </a:spcBef>
              <a:defRPr/>
            </a:pPr>
            <a:r>
              <a:rPr lang="zh-CN" altLang="en-US"/>
              <a:t>最大吞吐率</a:t>
            </a:r>
            <a:r>
              <a:rPr lang="en-US" altLang="zh-CN"/>
              <a:t>TP</a:t>
            </a:r>
            <a:r>
              <a:rPr lang="en-US" altLang="zh-CN" baseline="-25000"/>
              <a:t>MAX</a:t>
            </a:r>
            <a:r>
              <a:rPr lang="en-US" altLang="zh-CN"/>
              <a:t>=</a:t>
            </a:r>
            <a:r>
              <a:rPr lang="zh-CN" altLang="zh-CN"/>
              <a:t>1/3.5</a:t>
            </a:r>
            <a:r>
              <a:rPr lang="en-US" altLang="zh-CN"/>
              <a:t>Δt</a:t>
            </a:r>
            <a:endParaRPr lang="zh-CN" altLang="zh-CN"/>
          </a:p>
          <a:p>
            <a:pPr eaLnBrk="1" hangingPunct="1">
              <a:spcBef>
                <a:spcPct val="50000"/>
              </a:spcBef>
              <a:defRPr/>
            </a:pPr>
            <a:r>
              <a:rPr lang="zh-CN" altLang="en-US"/>
              <a:t>调度方案</a:t>
            </a:r>
            <a:r>
              <a:rPr lang="zh-CN"/>
              <a:t>为</a:t>
            </a:r>
            <a:r>
              <a:rPr lang="en-US" altLang="zh-CN"/>
              <a:t>（2，5）</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D94ACB4-3CAE-4A13-8F8B-0BAA57ACF27F}" type="slidenum">
              <a:rPr lang="zh-CN" altLang="en-US" b="0">
                <a:latin typeface="Arial" panose="020B0604020202020204" pitchFamily="34" charset="0"/>
              </a:rPr>
              <a:pPr eaLnBrk="1" hangingPunct="1"/>
              <a:t>127</a:t>
            </a:fld>
            <a:endParaRPr lang="en-US" altLang="zh-CN" b="0">
              <a:latin typeface="Arial" panose="020B0604020202020204" pitchFamily="34" charset="0"/>
            </a:endParaRPr>
          </a:p>
        </p:txBody>
      </p:sp>
      <p:sp>
        <p:nvSpPr>
          <p:cNvPr id="430082"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sp>
        <p:nvSpPr>
          <p:cNvPr id="430083" name="Rectangle 3"/>
          <p:cNvSpPr>
            <a:spLocks noGrp="1" noChangeArrowheads="1"/>
          </p:cNvSpPr>
          <p:nvPr>
            <p:ph type="body" idx="1"/>
          </p:nvPr>
        </p:nvSpPr>
        <p:spPr/>
        <p:txBody>
          <a:bodyPr/>
          <a:lstStyle/>
          <a:p>
            <a:pPr eaLnBrk="1" hangingPunct="1">
              <a:defRPr/>
            </a:pPr>
            <a:r>
              <a:rPr lang="zh-CN" altLang="en-US" sz="3600"/>
              <a:t>按（2，5）调度方案，当输入6个任务时，任务调度及完成情况如下：</a:t>
            </a:r>
          </a:p>
          <a:p>
            <a:pPr eaLnBrk="1" hangingPunct="1">
              <a:buFont typeface="Wingdings" panose="05000000000000000000" pitchFamily="2" charset="2"/>
              <a:buNone/>
              <a:defRPr/>
            </a:pPr>
            <a:r>
              <a:rPr lang="zh-CN" altLang="en-US" sz="3600"/>
              <a:t>	      任务：1   2   3   4   5   6</a:t>
            </a:r>
          </a:p>
          <a:p>
            <a:pPr eaLnBrk="1" hangingPunct="1">
              <a:buFont typeface="Wingdings" panose="05000000000000000000" pitchFamily="2" charset="2"/>
              <a:buNone/>
              <a:defRPr/>
            </a:pPr>
            <a:r>
              <a:rPr lang="zh-CN" altLang="en-US" sz="3600"/>
              <a:t>	所需拍数：  9   2   5   2   5   2</a:t>
            </a:r>
          </a:p>
          <a:p>
            <a:pPr eaLnBrk="1" hangingPunct="1">
              <a:defRPr/>
            </a:pPr>
            <a:r>
              <a:rPr lang="zh-CN" altLang="en-US" sz="3600"/>
              <a:t>实际吞吐率</a:t>
            </a:r>
          </a:p>
          <a:p>
            <a:pPr eaLnBrk="1" hangingPunct="1">
              <a:buFont typeface="Wingdings" panose="05000000000000000000" pitchFamily="2" charset="2"/>
              <a:buNone/>
              <a:defRPr/>
            </a:pPr>
            <a:r>
              <a:rPr lang="en-US" altLang="zh-CN" sz="3200"/>
              <a:t>	TP=6/(9+2+5+2+5+2)Δt</a:t>
            </a:r>
            <a:r>
              <a:rPr lang="en-US" altLang="zh-CN" sz="2400"/>
              <a:t> </a:t>
            </a:r>
            <a:r>
              <a:rPr lang="en-US" altLang="zh-CN" sz="3200"/>
              <a:t>=6/25Δt</a:t>
            </a:r>
            <a:r>
              <a:rPr lang="en-US" altLang="zh-CN" sz="2400"/>
              <a:t> </a:t>
            </a:r>
            <a:endParaRPr lang="zh-CN" alt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979D795-D9A5-4E58-AC03-79405E7BDB31}" type="slidenum">
              <a:rPr lang="zh-CN" altLang="en-US" b="0">
                <a:latin typeface="Arial" panose="020B0604020202020204" pitchFamily="34" charset="0"/>
              </a:rPr>
              <a:pPr eaLnBrk="1" hangingPunct="1"/>
              <a:t>128</a:t>
            </a:fld>
            <a:endParaRPr lang="en-US" altLang="zh-CN" b="0">
              <a:latin typeface="Arial" panose="020B0604020202020204" pitchFamily="34" charset="0"/>
            </a:endParaRPr>
          </a:p>
        </p:txBody>
      </p:sp>
      <p:sp>
        <p:nvSpPr>
          <p:cNvPr id="546818" name="Rectangle 2"/>
          <p:cNvSpPr>
            <a:spLocks noGrp="1" noRot="1" noChangeArrowheads="1"/>
          </p:cNvSpPr>
          <p:nvPr>
            <p:ph type="title"/>
          </p:nvPr>
        </p:nvSpPr>
        <p:spPr/>
        <p:txBody>
          <a:bodyPr/>
          <a:lstStyle/>
          <a:p>
            <a:pPr eaLnBrk="1" hangingPunct="1">
              <a:defRPr/>
            </a:pPr>
            <a:r>
              <a:rPr lang="zh-CN" altLang="en-US" sz="4000" b="1">
                <a:latin typeface="黑体" pitchFamily="2" charset="-122"/>
              </a:rPr>
              <a:t>第5章  </a:t>
            </a:r>
            <a:r>
              <a:rPr lang="zh-CN" altLang="en-US" sz="4000" b="1"/>
              <a:t>重叠、流水、向量处理机</a:t>
            </a:r>
          </a:p>
        </p:txBody>
      </p:sp>
      <p:pic>
        <p:nvPicPr>
          <p:cNvPr id="139268" name="Picture 4" descr="fl_P31_GRAY"/>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3921" t="27675" r="23921" b="53244"/>
          <a:stretch>
            <a:fillRect/>
          </a:stretch>
        </p:blipFill>
        <p:spPr>
          <a:xfrm>
            <a:off x="179388" y="1484313"/>
            <a:ext cx="8964612" cy="468153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9376E1B-7FCB-47BC-9A2F-339BE54C10C5}" type="slidenum">
              <a:rPr lang="zh-CN" altLang="en-US" b="0">
                <a:latin typeface="Arial" panose="020B0604020202020204" pitchFamily="34" charset="0"/>
              </a:rPr>
              <a:pPr eaLnBrk="1" hangingPunct="1"/>
              <a:t>129</a:t>
            </a:fld>
            <a:endParaRPr lang="en-US" altLang="zh-CN" b="0">
              <a:latin typeface="Arial" panose="020B0604020202020204" pitchFamily="34" charset="0"/>
            </a:endParaRPr>
          </a:p>
        </p:txBody>
      </p:sp>
      <p:sp>
        <p:nvSpPr>
          <p:cNvPr id="676866" name="Text Box 2"/>
          <p:cNvSpPr txBox="1">
            <a:spLocks noChangeArrowheads="1"/>
          </p:cNvSpPr>
          <p:nvPr/>
        </p:nvSpPr>
        <p:spPr bwMode="auto">
          <a:xfrm>
            <a:off x="684213" y="1628775"/>
            <a:ext cx="8153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a:t>5-17 </a:t>
            </a:r>
            <a:r>
              <a:rPr kumimoji="1" lang="zh-CN" altLang="en-US" sz="3200"/>
              <a:t>设指令由取指、分析、执行三个子部件组成。每个子部件经过时间为</a:t>
            </a:r>
            <a:r>
              <a:rPr kumimoji="1" lang="en-US" altLang="zh-CN" sz="3200"/>
              <a:t>Δt</a:t>
            </a:r>
            <a:r>
              <a:rPr kumimoji="1" lang="zh-CN" altLang="en-US" sz="3200"/>
              <a:t>，连续执行</a:t>
            </a:r>
            <a:r>
              <a:rPr kumimoji="1" lang="en-US" altLang="zh-CN" sz="3200"/>
              <a:t>12</a:t>
            </a:r>
            <a:r>
              <a:rPr kumimoji="1" lang="zh-CN" altLang="en-US" sz="3200"/>
              <a:t>条指令。请分别画出在常规标量流水处理机及度</a:t>
            </a:r>
            <a:r>
              <a:rPr kumimoji="1" lang="en-US" altLang="zh-CN" sz="3200"/>
              <a:t>m</a:t>
            </a:r>
            <a:r>
              <a:rPr kumimoji="1" lang="zh-CN" altLang="en-US" sz="3200"/>
              <a:t>均为</a:t>
            </a:r>
            <a:r>
              <a:rPr kumimoji="1" lang="en-US" altLang="zh-CN" sz="3200"/>
              <a:t>4</a:t>
            </a:r>
            <a:r>
              <a:rPr kumimoji="1" lang="zh-CN" altLang="en-US" sz="3200"/>
              <a:t>的超标量处理机、超长指令字处理机、超流水线处理机上工作的时空图，分别计算它们相对常规标量处理机的加速比</a:t>
            </a:r>
            <a:r>
              <a:rPr kumimoji="1" lang="en-US" altLang="zh-CN" sz="3200"/>
              <a:t>SP</a:t>
            </a:r>
            <a:r>
              <a:rPr kumimoji="1" lang="zh-CN" altLang="en-US" sz="3200"/>
              <a:t>。 </a:t>
            </a:r>
            <a:endParaRPr kumimoji="1" lang="en-US" altLang="zh-CN" sz="3200"/>
          </a:p>
        </p:txBody>
      </p:sp>
      <p:sp>
        <p:nvSpPr>
          <p:cNvPr id="676867" name="Rectangle 3"/>
          <p:cNvSpPr>
            <a:spLocks noGrp="1" noRot="1" noChangeArrowheads="1"/>
          </p:cNvSpPr>
          <p:nvPr>
            <p:ph type="title" idx="4294967295"/>
          </p:nvPr>
        </p:nvSpPr>
        <p:spPr/>
        <p:txBody>
          <a:bodyPr/>
          <a:lstStyle/>
          <a:p>
            <a:pPr eaLnBrk="1" hangingPunct="1">
              <a:defRPr/>
            </a:pPr>
            <a:r>
              <a:rPr lang="zh-CN" altLang="en-US"/>
              <a:t>第5章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A832C76-AEE1-4430-8CEF-93E44895FBE1}" type="slidenum">
              <a:rPr lang="zh-CN" altLang="en-US" b="0">
                <a:latin typeface="Arial" panose="020B0604020202020204" pitchFamily="34" charset="0"/>
              </a:rPr>
              <a:pPr eaLnBrk="1" hangingPunct="1"/>
              <a:t>13</a:t>
            </a:fld>
            <a:endParaRPr lang="en-US" altLang="zh-CN" b="0">
              <a:latin typeface="Arial" panose="020B0604020202020204" pitchFamily="34" charset="0"/>
            </a:endParaRPr>
          </a:p>
        </p:txBody>
      </p:sp>
      <p:sp>
        <p:nvSpPr>
          <p:cNvPr id="47513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5139" name="Rectangle 3"/>
          <p:cNvSpPr>
            <a:spLocks noGrp="1" noChangeArrowheads="1"/>
          </p:cNvSpPr>
          <p:nvPr>
            <p:ph type="body" idx="1"/>
          </p:nvPr>
        </p:nvSpPr>
        <p:spPr/>
        <p:txBody>
          <a:bodyPr/>
          <a:lstStyle/>
          <a:p>
            <a:pPr eaLnBrk="1" hangingPunct="1">
              <a:defRPr/>
            </a:pPr>
            <a:r>
              <a:rPr lang="zh-CN" altLang="en-US" dirty="0"/>
              <a:t>1-</a:t>
            </a:r>
            <a:r>
              <a:rPr lang="en-US" altLang="zh-CN" dirty="0"/>
              <a:t>8</a:t>
            </a:r>
          </a:p>
          <a:p>
            <a:pPr eaLnBrk="1" hangingPunct="1">
              <a:buFont typeface="Wingdings" panose="05000000000000000000" pitchFamily="2" charset="2"/>
              <a:buNone/>
              <a:defRPr/>
            </a:pPr>
            <a:r>
              <a:rPr lang="zh-CN" altLang="en-US" dirty="0"/>
              <a:t>（</a:t>
            </a:r>
            <a:r>
              <a:rPr lang="en-US" altLang="zh-CN" dirty="0"/>
              <a:t>1</a:t>
            </a:r>
            <a:r>
              <a:rPr lang="zh-CN" altLang="en-US" dirty="0"/>
              <a:t>）可以。因为它虽然是属于计算机系统结构的内容。新增加的数据类型和指令，不会影响到已有指令所写的程序正确运行，只是现在用新增加的指令来写程序，会使计算机的性能和效率变得更好。</a:t>
            </a:r>
            <a:endParaRPr lang="en-US" altLang="zh-C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B16EA98-9122-4DF1-877F-BBC57E635B51}" type="slidenum">
              <a:rPr lang="zh-CN" altLang="en-US" b="0">
                <a:latin typeface="Arial" panose="020B0604020202020204" pitchFamily="34" charset="0"/>
              </a:rPr>
              <a:pPr eaLnBrk="1" hangingPunct="1"/>
              <a:t>130</a:t>
            </a:fld>
            <a:endParaRPr lang="en-US" altLang="zh-CN" b="0">
              <a:latin typeface="Arial" panose="020B0604020202020204" pitchFamily="34" charset="0"/>
            </a:endParaRPr>
          </a:p>
        </p:txBody>
      </p:sp>
      <p:sp>
        <p:nvSpPr>
          <p:cNvPr id="677890" name="Text Box 2"/>
          <p:cNvSpPr txBox="1">
            <a:spLocks noChangeArrowheads="1"/>
          </p:cNvSpPr>
          <p:nvPr/>
        </p:nvSpPr>
        <p:spPr bwMode="auto">
          <a:xfrm>
            <a:off x="684213" y="1628775"/>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t>常规标量流水处理机</a:t>
            </a:r>
            <a:endParaRPr kumimoji="1" lang="en-US" altLang="zh-CN" sz="3200"/>
          </a:p>
        </p:txBody>
      </p:sp>
      <p:sp>
        <p:nvSpPr>
          <p:cNvPr id="677891" name="Rectangle 3"/>
          <p:cNvSpPr>
            <a:spLocks noGrp="1" noRot="1" noChangeArrowheads="1"/>
          </p:cNvSpPr>
          <p:nvPr>
            <p:ph type="title" idx="4294967295"/>
          </p:nvPr>
        </p:nvSpPr>
        <p:spPr/>
        <p:txBody>
          <a:bodyPr/>
          <a:lstStyle/>
          <a:p>
            <a:pPr eaLnBrk="1" hangingPunct="1">
              <a:defRPr/>
            </a:pPr>
            <a:r>
              <a:rPr lang="zh-CN" altLang="en-US"/>
              <a:t>第5章</a:t>
            </a:r>
          </a:p>
        </p:txBody>
      </p:sp>
      <p:sp>
        <p:nvSpPr>
          <p:cNvPr id="12294" name="Rectangle 5"/>
          <p:cNvSpPr>
            <a:spLocks noChangeArrowheads="1"/>
          </p:cNvSpPr>
          <p:nvPr/>
        </p:nvSpPr>
        <p:spPr bwMode="auto">
          <a:xfrm>
            <a:off x="0" y="2873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2290" name="Object 4"/>
          <p:cNvGraphicFramePr>
            <a:graphicFrameLocks noChangeAspect="1"/>
          </p:cNvGraphicFramePr>
          <p:nvPr/>
        </p:nvGraphicFramePr>
        <p:xfrm>
          <a:off x="107950" y="2852738"/>
          <a:ext cx="8964613" cy="2222500"/>
        </p:xfrm>
        <a:graphic>
          <a:graphicData uri="http://schemas.openxmlformats.org/presentationml/2006/ole">
            <mc:AlternateContent xmlns:mc="http://schemas.openxmlformats.org/markup-compatibility/2006">
              <mc:Choice xmlns:v="urn:schemas-microsoft-com:vml" Requires="v">
                <p:oleObj spid="_x0000_s12291" name="Visio" r:id="rId3" imgW="4488180" imgH="1117600" progId="Visio.Drawing.11">
                  <p:embed/>
                </p:oleObj>
              </mc:Choice>
              <mc:Fallback>
                <p:oleObj name="Visio" r:id="rId3" imgW="4488180" imgH="1117600" progId="Visio.Drawing.11">
                  <p:embed/>
                  <p:pic>
                    <p:nvPicPr>
                      <p:cNvPr id="12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852738"/>
                        <a:ext cx="8964613" cy="22225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0"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A71190E-22C2-432F-8F2D-170050001FA8}" type="slidenum">
              <a:rPr lang="zh-CN" altLang="en-US" b="0">
                <a:latin typeface="Arial" panose="020B0604020202020204" pitchFamily="34" charset="0"/>
              </a:rPr>
              <a:pPr eaLnBrk="1" hangingPunct="1"/>
              <a:t>131</a:t>
            </a:fld>
            <a:endParaRPr lang="en-US" altLang="zh-CN" b="0">
              <a:latin typeface="Arial" panose="020B0604020202020204" pitchFamily="34" charset="0"/>
            </a:endParaRPr>
          </a:p>
        </p:txBody>
      </p:sp>
      <p:sp>
        <p:nvSpPr>
          <p:cNvPr id="678914" name="Text Box 2"/>
          <p:cNvSpPr txBox="1">
            <a:spLocks noChangeArrowheads="1"/>
          </p:cNvSpPr>
          <p:nvPr/>
        </p:nvSpPr>
        <p:spPr bwMode="auto">
          <a:xfrm>
            <a:off x="611188" y="1196975"/>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dirty="0"/>
              <a:t>度</a:t>
            </a:r>
            <a:r>
              <a:rPr kumimoji="1" lang="en-US" altLang="zh-CN" sz="2800" dirty="0"/>
              <a:t>m=4</a:t>
            </a:r>
            <a:r>
              <a:rPr kumimoji="1" lang="zh-CN" altLang="en-US" sz="2800" dirty="0"/>
              <a:t>的超标量处理机（每个周期发射</a:t>
            </a:r>
            <a:r>
              <a:rPr kumimoji="1" lang="en-US" altLang="zh-CN" sz="2800" dirty="0"/>
              <a:t>m</a:t>
            </a:r>
            <a:r>
              <a:rPr kumimoji="1" lang="zh-CN" altLang="en-US" sz="2800" dirty="0"/>
              <a:t>条指令</a:t>
            </a:r>
            <a:r>
              <a:rPr kumimoji="1" lang="zh-CN" altLang="en-US" sz="3200" dirty="0"/>
              <a:t>）</a:t>
            </a:r>
            <a:endParaRPr kumimoji="1" lang="en-US" altLang="zh-CN" sz="3200" dirty="0"/>
          </a:p>
        </p:txBody>
      </p:sp>
      <p:sp>
        <p:nvSpPr>
          <p:cNvPr id="678915" name="Rectangle 3"/>
          <p:cNvSpPr>
            <a:spLocks noGrp="1" noRot="1" noChangeArrowheads="1"/>
          </p:cNvSpPr>
          <p:nvPr>
            <p:ph type="title" idx="4294967295"/>
          </p:nvPr>
        </p:nvSpPr>
        <p:spPr/>
        <p:txBody>
          <a:bodyPr/>
          <a:lstStyle/>
          <a:p>
            <a:pPr eaLnBrk="1" hangingPunct="1">
              <a:defRPr/>
            </a:pPr>
            <a:r>
              <a:rPr lang="zh-CN" altLang="en-US" dirty="0"/>
              <a:t>第5章</a:t>
            </a:r>
          </a:p>
        </p:txBody>
      </p:sp>
      <p:sp>
        <p:nvSpPr>
          <p:cNvPr id="678916" name="Text Box 4"/>
          <p:cNvSpPr txBox="1">
            <a:spLocks noChangeArrowheads="1"/>
          </p:cNvSpPr>
          <p:nvPr/>
        </p:nvSpPr>
        <p:spPr bwMode="auto">
          <a:xfrm>
            <a:off x="611188" y="6021388"/>
            <a:ext cx="815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t>加速比</a:t>
            </a:r>
            <a:r>
              <a:rPr kumimoji="1" lang="en-US" altLang="zh-CN" sz="3200"/>
              <a:t>SP=14 Δt /5Δt =2.8</a:t>
            </a:r>
          </a:p>
        </p:txBody>
      </p:sp>
      <p:sp>
        <p:nvSpPr>
          <p:cNvPr id="1331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3314" name="Object 5"/>
          <p:cNvGraphicFramePr>
            <a:graphicFrameLocks noChangeAspect="1"/>
          </p:cNvGraphicFramePr>
          <p:nvPr/>
        </p:nvGraphicFramePr>
        <p:xfrm>
          <a:off x="971550" y="1773238"/>
          <a:ext cx="6121400" cy="4198937"/>
        </p:xfrm>
        <a:graphic>
          <a:graphicData uri="http://schemas.openxmlformats.org/presentationml/2006/ole">
            <mc:AlternateContent xmlns:mc="http://schemas.openxmlformats.org/markup-compatibility/2006">
              <mc:Choice xmlns:v="urn:schemas-microsoft-com:vml" Requires="v">
                <p:oleObj spid="_x0000_s13315" name="Visio" r:id="rId3" imgW="3830320" imgH="2628900" progId="Visio.Drawing.11">
                  <p:embed/>
                </p:oleObj>
              </mc:Choice>
              <mc:Fallback>
                <p:oleObj name="Visio" r:id="rId3" imgW="3830320" imgH="2628900" progId="Visio.Drawing.11">
                  <p:embed/>
                  <p:pic>
                    <p:nvPicPr>
                      <p:cNvPr id="133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73238"/>
                        <a:ext cx="6121400" cy="4198937"/>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8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utoUpdateAnimBg="0"/>
      <p:bldP spid="678916"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96DC155-B945-4551-837A-30253E8966FA}" type="slidenum">
              <a:rPr lang="zh-CN" altLang="en-US" b="0">
                <a:latin typeface="Arial" panose="020B0604020202020204" pitchFamily="34" charset="0"/>
              </a:rPr>
              <a:pPr eaLnBrk="1" hangingPunct="1"/>
              <a:t>132</a:t>
            </a:fld>
            <a:endParaRPr lang="en-US" altLang="zh-CN" b="0">
              <a:latin typeface="Arial" panose="020B0604020202020204" pitchFamily="34" charset="0"/>
            </a:endParaRPr>
          </a:p>
        </p:txBody>
      </p:sp>
      <p:sp>
        <p:nvSpPr>
          <p:cNvPr id="679938" name="Text Box 2"/>
          <p:cNvSpPr txBox="1">
            <a:spLocks noChangeArrowheads="1"/>
          </p:cNvSpPr>
          <p:nvPr/>
        </p:nvSpPr>
        <p:spPr bwMode="auto">
          <a:xfrm>
            <a:off x="611188" y="1196975"/>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dirty="0"/>
              <a:t>度</a:t>
            </a:r>
            <a:r>
              <a:rPr kumimoji="1" lang="en-US" altLang="zh-CN" sz="2400" dirty="0"/>
              <a:t>m=4</a:t>
            </a:r>
            <a:r>
              <a:rPr kumimoji="1" lang="zh-CN" altLang="en-US" sz="2400" dirty="0"/>
              <a:t>的超长指令字处理机（一条指令完成</a:t>
            </a:r>
            <a:r>
              <a:rPr kumimoji="1" lang="en-US" altLang="zh-CN" sz="2400" dirty="0"/>
              <a:t>4</a:t>
            </a:r>
            <a:r>
              <a:rPr kumimoji="1" lang="zh-CN" altLang="en-US" sz="2400" dirty="0"/>
              <a:t>个功能）</a:t>
            </a:r>
            <a:endParaRPr kumimoji="1" lang="en-US" altLang="zh-CN" sz="2400" dirty="0"/>
          </a:p>
        </p:txBody>
      </p:sp>
      <p:sp>
        <p:nvSpPr>
          <p:cNvPr id="679939" name="Rectangle 3"/>
          <p:cNvSpPr>
            <a:spLocks noGrp="1" noRot="1" noChangeArrowheads="1"/>
          </p:cNvSpPr>
          <p:nvPr>
            <p:ph type="title" idx="4294967295"/>
          </p:nvPr>
        </p:nvSpPr>
        <p:spPr/>
        <p:txBody>
          <a:bodyPr/>
          <a:lstStyle/>
          <a:p>
            <a:pPr eaLnBrk="1" hangingPunct="1">
              <a:defRPr/>
            </a:pPr>
            <a:r>
              <a:rPr lang="zh-CN" altLang="en-US" dirty="0"/>
              <a:t>第5章</a:t>
            </a:r>
          </a:p>
        </p:txBody>
      </p:sp>
      <p:sp>
        <p:nvSpPr>
          <p:cNvPr id="679940" name="Text Box 4"/>
          <p:cNvSpPr txBox="1">
            <a:spLocks noChangeArrowheads="1"/>
          </p:cNvSpPr>
          <p:nvPr/>
        </p:nvSpPr>
        <p:spPr bwMode="auto">
          <a:xfrm>
            <a:off x="611188" y="6021388"/>
            <a:ext cx="815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t>加速比</a:t>
            </a:r>
            <a:r>
              <a:rPr kumimoji="1" lang="en-US" altLang="zh-CN" sz="3200"/>
              <a:t>SP=14 Δt /5Δt =2.8</a:t>
            </a:r>
          </a:p>
        </p:txBody>
      </p:sp>
      <p:sp>
        <p:nvSpPr>
          <p:cNvPr id="1434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4344" name="Rectangle 8"/>
          <p:cNvSpPr>
            <a:spLocks noChangeArrowheads="1"/>
          </p:cNvSpPr>
          <p:nvPr/>
        </p:nvSpPr>
        <p:spPr bwMode="auto">
          <a:xfrm>
            <a:off x="0" y="254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4338" name="Object 7"/>
          <p:cNvGraphicFramePr>
            <a:graphicFrameLocks noChangeAspect="1"/>
          </p:cNvGraphicFramePr>
          <p:nvPr/>
        </p:nvGraphicFramePr>
        <p:xfrm>
          <a:off x="179388" y="1844675"/>
          <a:ext cx="8208962" cy="3832225"/>
        </p:xfrm>
        <a:graphic>
          <a:graphicData uri="http://schemas.openxmlformats.org/presentationml/2006/ole">
            <mc:AlternateContent xmlns:mc="http://schemas.openxmlformats.org/markup-compatibility/2006">
              <mc:Choice xmlns:v="urn:schemas-microsoft-com:vml" Requires="v">
                <p:oleObj spid="_x0000_s14339" name="Visio" r:id="rId3" imgW="3802380" imgH="1772920" progId="Visio.Drawing.11">
                  <p:embed/>
                </p:oleObj>
              </mc:Choice>
              <mc:Fallback>
                <p:oleObj name="Visio" r:id="rId3" imgW="3802380" imgH="1772920" progId="Visio.Drawing.11">
                  <p:embed/>
                  <p:pic>
                    <p:nvPicPr>
                      <p:cNvPr id="1433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44675"/>
                        <a:ext cx="8208962" cy="38322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9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autoUpdateAnimBg="0"/>
      <p:bldP spid="679940"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49244FB-0664-41EC-AD02-5610A7671274}" type="slidenum">
              <a:rPr lang="zh-CN" altLang="en-US" b="0">
                <a:latin typeface="Arial" panose="020B0604020202020204" pitchFamily="34" charset="0"/>
              </a:rPr>
              <a:pPr eaLnBrk="1" hangingPunct="1"/>
              <a:t>133</a:t>
            </a:fld>
            <a:endParaRPr lang="en-US" altLang="zh-CN" b="0">
              <a:latin typeface="Arial" panose="020B0604020202020204" pitchFamily="34" charset="0"/>
            </a:endParaRPr>
          </a:p>
        </p:txBody>
      </p:sp>
      <p:sp>
        <p:nvSpPr>
          <p:cNvPr id="680962" name="Text Box 2"/>
          <p:cNvSpPr txBox="1">
            <a:spLocks noChangeArrowheads="1"/>
          </p:cNvSpPr>
          <p:nvPr/>
        </p:nvSpPr>
        <p:spPr bwMode="auto">
          <a:xfrm>
            <a:off x="611188" y="1196975"/>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dirty="0"/>
              <a:t>度</a:t>
            </a:r>
            <a:r>
              <a:rPr kumimoji="1" lang="en-US" altLang="zh-CN" sz="3200" dirty="0"/>
              <a:t>m=4</a:t>
            </a:r>
            <a:r>
              <a:rPr kumimoji="1" lang="zh-CN" altLang="en-US" sz="3200" dirty="0"/>
              <a:t>的超流水线处理机</a:t>
            </a:r>
            <a:r>
              <a:rPr kumimoji="1" lang="en-US" altLang="zh-CN" sz="3200" dirty="0"/>
              <a:t>(</a:t>
            </a:r>
            <a:r>
              <a:rPr kumimoji="1" lang="zh-CN" altLang="en-US" sz="3200" dirty="0"/>
              <a:t>每个周期细分</a:t>
            </a:r>
            <a:r>
              <a:rPr kumimoji="1" lang="en-US" altLang="zh-CN" sz="3200" dirty="0"/>
              <a:t>m</a:t>
            </a:r>
            <a:r>
              <a:rPr kumimoji="1" lang="zh-CN" altLang="en-US" sz="3200" dirty="0"/>
              <a:t>）</a:t>
            </a:r>
            <a:endParaRPr kumimoji="1" lang="en-US" altLang="zh-CN" sz="3200" dirty="0"/>
          </a:p>
        </p:txBody>
      </p:sp>
      <p:sp>
        <p:nvSpPr>
          <p:cNvPr id="680963" name="Rectangle 3"/>
          <p:cNvSpPr>
            <a:spLocks noGrp="1" noRot="1" noChangeArrowheads="1"/>
          </p:cNvSpPr>
          <p:nvPr>
            <p:ph type="title" idx="4294967295"/>
          </p:nvPr>
        </p:nvSpPr>
        <p:spPr>
          <a:xfrm>
            <a:off x="468313" y="260350"/>
            <a:ext cx="8229600" cy="1143000"/>
          </a:xfrm>
        </p:spPr>
        <p:txBody>
          <a:bodyPr/>
          <a:lstStyle/>
          <a:p>
            <a:pPr eaLnBrk="1" hangingPunct="1">
              <a:defRPr/>
            </a:pPr>
            <a:r>
              <a:rPr lang="zh-CN" altLang="en-US"/>
              <a:t>第5章</a:t>
            </a:r>
          </a:p>
        </p:txBody>
      </p:sp>
      <p:sp>
        <p:nvSpPr>
          <p:cNvPr id="680964" name="Text Box 4"/>
          <p:cNvSpPr txBox="1">
            <a:spLocks noChangeArrowheads="1"/>
          </p:cNvSpPr>
          <p:nvPr/>
        </p:nvSpPr>
        <p:spPr bwMode="auto">
          <a:xfrm>
            <a:off x="611188" y="6021388"/>
            <a:ext cx="815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t>加速比</a:t>
            </a:r>
            <a:r>
              <a:rPr kumimoji="1" lang="en-US" altLang="zh-CN" sz="3200"/>
              <a:t>SP=14 Δt /5.75Δt =2.43</a:t>
            </a:r>
          </a:p>
        </p:txBody>
      </p:sp>
      <p:sp>
        <p:nvSpPr>
          <p:cNvPr id="1536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5368" name="Rectangle 8"/>
          <p:cNvSpPr>
            <a:spLocks noChangeArrowheads="1"/>
          </p:cNvSpPr>
          <p:nvPr/>
        </p:nvSpPr>
        <p:spPr bwMode="auto">
          <a:xfrm>
            <a:off x="0" y="2114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5362" name="Object 7"/>
          <p:cNvGraphicFramePr>
            <a:graphicFrameLocks noChangeAspect="1"/>
          </p:cNvGraphicFramePr>
          <p:nvPr/>
        </p:nvGraphicFramePr>
        <p:xfrm>
          <a:off x="395288" y="1773238"/>
          <a:ext cx="6624637" cy="4232275"/>
        </p:xfrm>
        <a:graphic>
          <a:graphicData uri="http://schemas.openxmlformats.org/presentationml/2006/ole">
            <mc:AlternateContent xmlns:mc="http://schemas.openxmlformats.org/markup-compatibility/2006">
              <mc:Choice xmlns:v="urn:schemas-microsoft-com:vml" Requires="v">
                <p:oleObj spid="_x0000_s15363" name="Visio" r:id="rId3" imgW="4114800" imgH="2628900" progId="Visio.Drawing.11">
                  <p:embed/>
                </p:oleObj>
              </mc:Choice>
              <mc:Fallback>
                <p:oleObj name="Visio" r:id="rId3" imgW="4114800" imgH="2628900" progId="Visio.Drawing.11">
                  <p:embed/>
                  <p:pic>
                    <p:nvPicPr>
                      <p:cNvPr id="1536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6624637" cy="42322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2" grpId="0" autoUpdateAnimBg="0"/>
      <p:bldP spid="680964"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A4B3DC9-D179-4A0C-B4A9-BD773FACA0AD}" type="slidenum">
              <a:rPr lang="zh-CN" altLang="en-US" b="0">
                <a:latin typeface="Arial" panose="020B0604020202020204" pitchFamily="34" charset="0"/>
              </a:rPr>
              <a:pPr eaLnBrk="1" hangingPunct="1"/>
              <a:t>134</a:t>
            </a:fld>
            <a:endParaRPr lang="en-US" altLang="zh-CN" b="0">
              <a:latin typeface="Arial" panose="020B0604020202020204" pitchFamily="34" charset="0"/>
            </a:endParaRPr>
          </a:p>
        </p:txBody>
      </p:sp>
      <p:sp>
        <p:nvSpPr>
          <p:cNvPr id="671746" name="Text Box 2"/>
          <p:cNvSpPr txBox="1">
            <a:spLocks noChangeArrowheads="1"/>
          </p:cNvSpPr>
          <p:nvPr/>
        </p:nvSpPr>
        <p:spPr bwMode="auto">
          <a:xfrm>
            <a:off x="685800" y="1268413"/>
            <a:ext cx="8153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a:t>6-1 </a:t>
            </a:r>
            <a:r>
              <a:rPr kumimoji="1" lang="zh-CN" altLang="en-US" sz="3200"/>
              <a:t>画出</a:t>
            </a:r>
            <a:r>
              <a:rPr kumimoji="1" lang="en-US" altLang="zh-CN" sz="3200"/>
              <a:t>16</a:t>
            </a:r>
            <a:r>
              <a:rPr kumimoji="1" lang="zh-CN" altLang="en-US" sz="3200"/>
              <a:t>台处理器仿</a:t>
            </a:r>
            <a:r>
              <a:rPr kumimoji="1" lang="en-US" altLang="zh-CN" sz="3200"/>
              <a:t>ILLIAC Ⅳ</a:t>
            </a:r>
            <a:r>
              <a:rPr kumimoji="1" lang="zh-CN" altLang="en-US" sz="3200"/>
              <a:t>的连接模式进行互连的互连结构图，列出</a:t>
            </a:r>
            <a:r>
              <a:rPr kumimoji="1" lang="en-US" altLang="zh-CN" sz="3200"/>
              <a:t>PE0</a:t>
            </a:r>
            <a:r>
              <a:rPr kumimoji="1" lang="zh-CN" altLang="en-US" sz="3200"/>
              <a:t>分别经一步、二步和三步传送，能将信息传送到的各处理器号。 </a:t>
            </a:r>
            <a:endParaRPr kumimoji="1" lang="en-US" altLang="zh-CN" sz="3200"/>
          </a:p>
        </p:txBody>
      </p:sp>
      <p:sp>
        <p:nvSpPr>
          <p:cNvPr id="671747" name="Rectangle 3"/>
          <p:cNvSpPr>
            <a:spLocks noGrp="1" noRot="1" noChangeArrowheads="1"/>
          </p:cNvSpPr>
          <p:nvPr>
            <p:ph type="title" idx="4294967295"/>
          </p:nvPr>
        </p:nvSpPr>
        <p:spPr/>
        <p:txBody>
          <a:bodyPr/>
          <a:lstStyle/>
          <a:p>
            <a:pPr eaLnBrk="1" hangingPunct="1">
              <a:defRPr/>
            </a:pPr>
            <a:r>
              <a:rPr lang="zh-CN" altLang="en-US"/>
              <a:t>第</a:t>
            </a:r>
            <a:r>
              <a:rPr lang="en-US" altLang="zh-CN"/>
              <a:t>6</a:t>
            </a:r>
            <a:r>
              <a:rPr lang="zh-CN" altLang="en-US"/>
              <a:t>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F71854C-2A9E-40CA-9D9F-539E4794D2B0}" type="slidenum">
              <a:rPr lang="zh-CN" altLang="en-US" b="0">
                <a:latin typeface="Arial" panose="020B0604020202020204" pitchFamily="34" charset="0"/>
              </a:rPr>
              <a:pPr eaLnBrk="1" hangingPunct="1"/>
              <a:t>135</a:t>
            </a:fld>
            <a:endParaRPr lang="en-US" altLang="zh-CN" b="0">
              <a:latin typeface="Arial" panose="020B0604020202020204" pitchFamily="34" charset="0"/>
            </a:endParaRPr>
          </a:p>
        </p:txBody>
      </p:sp>
      <p:sp>
        <p:nvSpPr>
          <p:cNvPr id="672771" name="Rectangle 3"/>
          <p:cNvSpPr>
            <a:spLocks noGrp="1" noRot="1" noChangeArrowheads="1"/>
          </p:cNvSpPr>
          <p:nvPr>
            <p:ph type="title" idx="4294967295"/>
          </p:nvPr>
        </p:nvSpPr>
        <p:spPr/>
        <p:txBody>
          <a:bodyPr/>
          <a:lstStyle/>
          <a:p>
            <a:pPr eaLnBrk="1" hangingPunct="1">
              <a:defRPr/>
            </a:pPr>
            <a:r>
              <a:rPr lang="zh-CN" altLang="en-US"/>
              <a:t>第</a:t>
            </a:r>
            <a:r>
              <a:rPr lang="en-US" altLang="zh-CN"/>
              <a:t>6</a:t>
            </a:r>
            <a:r>
              <a:rPr lang="zh-CN" altLang="en-US"/>
              <a:t>章</a:t>
            </a:r>
          </a:p>
        </p:txBody>
      </p:sp>
      <p:sp>
        <p:nvSpPr>
          <p:cNvPr id="16389" name="Rectangle 5"/>
          <p:cNvSpPr>
            <a:spLocks noChangeArrowheads="1"/>
          </p:cNvSpPr>
          <p:nvPr/>
        </p:nvSpPr>
        <p:spPr bwMode="auto">
          <a:xfrm>
            <a:off x="0" y="2449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6386" name="Object 4"/>
          <p:cNvGraphicFramePr>
            <a:graphicFrameLocks noChangeAspect="1"/>
          </p:cNvGraphicFramePr>
          <p:nvPr/>
        </p:nvGraphicFramePr>
        <p:xfrm>
          <a:off x="1763713" y="1412875"/>
          <a:ext cx="5400675" cy="4872038"/>
        </p:xfrm>
        <a:graphic>
          <a:graphicData uri="http://schemas.openxmlformats.org/presentationml/2006/ole">
            <mc:AlternateContent xmlns:mc="http://schemas.openxmlformats.org/markup-compatibility/2006">
              <mc:Choice xmlns:v="urn:schemas-microsoft-com:vml" Requires="v">
                <p:oleObj spid="_x0000_s16387" name="Visio" r:id="rId3" imgW="2171700" imgH="1963420" progId="Visio.Drawing.11">
                  <p:embed/>
                </p:oleObj>
              </mc:Choice>
              <mc:Fallback>
                <p:oleObj name="Visio" r:id="rId3" imgW="2171700" imgH="1963420" progId="Visio.Drawing.11">
                  <p:embed/>
                  <p:pic>
                    <p:nvPicPr>
                      <p:cNvPr id="163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12875"/>
                        <a:ext cx="5400675" cy="487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FE5A97A-5683-476E-8969-5B4247342EDE}" type="slidenum">
              <a:rPr lang="zh-CN" altLang="en-US" b="0">
                <a:latin typeface="Arial" panose="020B0604020202020204" pitchFamily="34" charset="0"/>
              </a:rPr>
              <a:pPr eaLnBrk="1" hangingPunct="1"/>
              <a:t>136</a:t>
            </a:fld>
            <a:endParaRPr lang="en-US" altLang="zh-CN" b="0">
              <a:latin typeface="Arial" panose="020B0604020202020204" pitchFamily="34" charset="0"/>
            </a:endParaRPr>
          </a:p>
        </p:txBody>
      </p:sp>
      <p:sp>
        <p:nvSpPr>
          <p:cNvPr id="673794" name="Text Box 2"/>
          <p:cNvSpPr txBox="1">
            <a:spLocks noChangeArrowheads="1"/>
          </p:cNvSpPr>
          <p:nvPr/>
        </p:nvSpPr>
        <p:spPr bwMode="auto">
          <a:xfrm>
            <a:off x="685800" y="1268413"/>
            <a:ext cx="81534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3200"/>
              <a:t>      PE0</a:t>
            </a:r>
            <a:r>
              <a:rPr kumimoji="1" lang="zh-CN" altLang="en-US" sz="3200"/>
              <a:t>（</a:t>
            </a:r>
            <a:r>
              <a:rPr kumimoji="1" lang="en-US" altLang="zh-CN" sz="3200"/>
              <a:t>PU0</a:t>
            </a:r>
            <a:r>
              <a:rPr kumimoji="1" lang="zh-CN" altLang="en-US" sz="3200"/>
              <a:t>）经一步可将信息传送至</a:t>
            </a:r>
            <a:r>
              <a:rPr kumimoji="1" lang="en-US" altLang="zh-CN" sz="3200"/>
              <a:t>PU1</a:t>
            </a:r>
            <a:r>
              <a:rPr kumimoji="1" lang="zh-CN" altLang="en-US" sz="3200"/>
              <a:t>、</a:t>
            </a:r>
            <a:r>
              <a:rPr kumimoji="1" lang="en-US" altLang="zh-CN" sz="3200"/>
              <a:t>PU4</a:t>
            </a:r>
            <a:r>
              <a:rPr kumimoji="1" lang="zh-CN" altLang="en-US" sz="3200"/>
              <a:t>、</a:t>
            </a:r>
            <a:r>
              <a:rPr kumimoji="1" lang="en-US" altLang="zh-CN" sz="3200"/>
              <a:t>PU12</a:t>
            </a:r>
            <a:r>
              <a:rPr kumimoji="1" lang="zh-CN" altLang="en-US" sz="3200"/>
              <a:t>、</a:t>
            </a:r>
            <a:r>
              <a:rPr kumimoji="1" lang="en-US" altLang="zh-CN" sz="3200"/>
              <a:t>PU15</a:t>
            </a:r>
            <a:r>
              <a:rPr kumimoji="1" lang="zh-CN" altLang="en-US" sz="3200"/>
              <a:t>。</a:t>
            </a:r>
          </a:p>
          <a:p>
            <a:pPr eaLnBrk="1" hangingPunct="1"/>
            <a:r>
              <a:rPr kumimoji="1" lang="en-US" altLang="zh-CN" sz="3200"/>
              <a:t>      PE0</a:t>
            </a:r>
            <a:r>
              <a:rPr kumimoji="1" lang="zh-CN" altLang="en-US" sz="3200"/>
              <a:t>（</a:t>
            </a:r>
            <a:r>
              <a:rPr kumimoji="1" lang="en-US" altLang="zh-CN" sz="3200"/>
              <a:t>PU0</a:t>
            </a:r>
            <a:r>
              <a:rPr kumimoji="1" lang="zh-CN" altLang="en-US" sz="3200"/>
              <a:t>）至少需经二步才能将信息传送至</a:t>
            </a:r>
            <a:r>
              <a:rPr kumimoji="1" lang="en-US" altLang="zh-CN" sz="3200"/>
              <a:t>PU2</a:t>
            </a:r>
            <a:r>
              <a:rPr kumimoji="1" lang="zh-CN" altLang="en-US" sz="3200"/>
              <a:t>、</a:t>
            </a:r>
            <a:r>
              <a:rPr kumimoji="1" lang="en-US" altLang="zh-CN" sz="3200"/>
              <a:t>PU3</a:t>
            </a:r>
            <a:r>
              <a:rPr kumimoji="1" lang="zh-CN" altLang="en-US" sz="3200"/>
              <a:t>、</a:t>
            </a:r>
            <a:r>
              <a:rPr kumimoji="1" lang="en-US" altLang="zh-CN" sz="3200"/>
              <a:t>PU5</a:t>
            </a:r>
            <a:r>
              <a:rPr kumimoji="1" lang="zh-CN" altLang="en-US" sz="3200"/>
              <a:t>、</a:t>
            </a:r>
            <a:r>
              <a:rPr kumimoji="1" lang="en-US" altLang="zh-CN" sz="3200"/>
              <a:t>PU8</a:t>
            </a:r>
            <a:r>
              <a:rPr kumimoji="1" lang="zh-CN" altLang="en-US" sz="3200"/>
              <a:t>、</a:t>
            </a:r>
            <a:r>
              <a:rPr kumimoji="1" lang="en-US" altLang="zh-CN" sz="3200"/>
              <a:t>PU11</a:t>
            </a:r>
            <a:r>
              <a:rPr kumimoji="1" lang="zh-CN" altLang="en-US" sz="3200"/>
              <a:t>、</a:t>
            </a:r>
            <a:r>
              <a:rPr kumimoji="1" lang="en-US" altLang="zh-CN" sz="3200"/>
              <a:t>PU13</a:t>
            </a:r>
            <a:r>
              <a:rPr kumimoji="1" lang="zh-CN" altLang="en-US" sz="3200"/>
              <a:t>、</a:t>
            </a:r>
            <a:r>
              <a:rPr kumimoji="1" lang="en-US" altLang="zh-CN" sz="3200"/>
              <a:t>PU14</a:t>
            </a:r>
            <a:r>
              <a:rPr kumimoji="1" lang="zh-CN" altLang="en-US" sz="3200"/>
              <a:t>。</a:t>
            </a:r>
          </a:p>
          <a:p>
            <a:pPr eaLnBrk="1" hangingPunct="1"/>
            <a:r>
              <a:rPr kumimoji="1" lang="en-US" altLang="zh-CN" sz="3200"/>
              <a:t>      PE0</a:t>
            </a:r>
            <a:r>
              <a:rPr kumimoji="1" lang="zh-CN" altLang="en-US" sz="3200"/>
              <a:t>（</a:t>
            </a:r>
            <a:r>
              <a:rPr kumimoji="1" lang="en-US" altLang="zh-CN" sz="3200"/>
              <a:t>PU0</a:t>
            </a:r>
            <a:r>
              <a:rPr kumimoji="1" lang="zh-CN" altLang="en-US" sz="3200"/>
              <a:t>）至少需经三步才能将信息传送至</a:t>
            </a:r>
            <a:r>
              <a:rPr kumimoji="1" lang="en-US" altLang="zh-CN" sz="3200"/>
              <a:t>PU6</a:t>
            </a:r>
            <a:r>
              <a:rPr kumimoji="1" lang="zh-CN" altLang="en-US" sz="3200"/>
              <a:t>、</a:t>
            </a:r>
            <a:r>
              <a:rPr kumimoji="1" lang="en-US" altLang="zh-CN" sz="3200"/>
              <a:t>PU7</a:t>
            </a:r>
            <a:r>
              <a:rPr kumimoji="1" lang="zh-CN" altLang="en-US" sz="3200"/>
              <a:t>、</a:t>
            </a:r>
            <a:r>
              <a:rPr kumimoji="1" lang="en-US" altLang="zh-CN" sz="3200"/>
              <a:t>PU9</a:t>
            </a:r>
            <a:r>
              <a:rPr kumimoji="1" lang="zh-CN" altLang="en-US" sz="3200"/>
              <a:t>、</a:t>
            </a:r>
            <a:r>
              <a:rPr kumimoji="1" lang="en-US" altLang="zh-CN" sz="3200"/>
              <a:t>PU10</a:t>
            </a:r>
            <a:r>
              <a:rPr kumimoji="1" lang="zh-CN" altLang="en-US" sz="3200"/>
              <a:t>。 </a:t>
            </a:r>
            <a:endParaRPr kumimoji="1" lang="en-US" altLang="zh-CN" sz="3200"/>
          </a:p>
        </p:txBody>
      </p:sp>
      <p:sp>
        <p:nvSpPr>
          <p:cNvPr id="673795" name="Rectangle 3"/>
          <p:cNvSpPr>
            <a:spLocks noGrp="1" noRot="1" noChangeArrowheads="1"/>
          </p:cNvSpPr>
          <p:nvPr>
            <p:ph type="title" idx="4294967295"/>
          </p:nvPr>
        </p:nvSpPr>
        <p:spPr/>
        <p:txBody>
          <a:bodyPr/>
          <a:lstStyle/>
          <a:p>
            <a:pPr eaLnBrk="1" hangingPunct="1">
              <a:defRPr/>
            </a:pPr>
            <a:r>
              <a:rPr lang="zh-CN" altLang="en-US"/>
              <a:t>第</a:t>
            </a:r>
            <a:r>
              <a:rPr lang="en-US" altLang="zh-CN"/>
              <a:t>6</a:t>
            </a:r>
            <a:r>
              <a:rPr lang="zh-CN" altLang="en-US"/>
              <a:t>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ECE176B-60E7-4568-B221-C8DE9268F9C9}" type="slidenum">
              <a:rPr lang="zh-CN" altLang="en-US" b="0">
                <a:latin typeface="Arial" panose="020B0604020202020204" pitchFamily="34" charset="0"/>
              </a:rPr>
              <a:pPr eaLnBrk="1" hangingPunct="1"/>
              <a:t>137</a:t>
            </a:fld>
            <a:endParaRPr lang="en-US" altLang="zh-CN" b="0">
              <a:latin typeface="Arial" panose="020B0604020202020204" pitchFamily="34" charset="0"/>
            </a:endParaRPr>
          </a:p>
        </p:txBody>
      </p:sp>
      <p:sp>
        <p:nvSpPr>
          <p:cNvPr id="674818" name="Text Box 2"/>
          <p:cNvSpPr txBox="1">
            <a:spLocks noChangeArrowheads="1"/>
          </p:cNvSpPr>
          <p:nvPr/>
        </p:nvSpPr>
        <p:spPr bwMode="auto">
          <a:xfrm>
            <a:off x="685800" y="1268413"/>
            <a:ext cx="81534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3200"/>
              <a:t>6-2 </a:t>
            </a:r>
            <a:r>
              <a:rPr kumimoji="1" lang="zh-CN" altLang="en-US" sz="3200"/>
              <a:t>编号为</a:t>
            </a:r>
            <a:r>
              <a:rPr kumimoji="1" lang="en-US" altLang="zh-CN" sz="3200"/>
              <a:t>0</a:t>
            </a:r>
            <a:r>
              <a:rPr kumimoji="1" lang="zh-CN" altLang="en-US" sz="3200"/>
              <a:t>、</a:t>
            </a:r>
            <a:r>
              <a:rPr kumimoji="1" lang="en-US" altLang="zh-CN" sz="3200"/>
              <a:t>1</a:t>
            </a:r>
            <a:r>
              <a:rPr kumimoji="1" lang="zh-CN" altLang="en-US" sz="3200"/>
              <a:t>、</a:t>
            </a:r>
            <a:r>
              <a:rPr kumimoji="1" lang="en-US" altLang="zh-CN" sz="3200">
                <a:latin typeface="Arial" panose="020B0604020202020204" pitchFamily="34" charset="0"/>
              </a:rPr>
              <a:t>…</a:t>
            </a:r>
            <a:r>
              <a:rPr kumimoji="1" lang="zh-CN" altLang="en-US" sz="3200"/>
              <a:t>、</a:t>
            </a:r>
            <a:r>
              <a:rPr kumimoji="1" lang="en-US" altLang="zh-CN" sz="3200"/>
              <a:t>15</a:t>
            </a:r>
            <a:r>
              <a:rPr kumimoji="1" lang="zh-CN" altLang="en-US" sz="3200"/>
              <a:t>的</a:t>
            </a:r>
            <a:r>
              <a:rPr kumimoji="1" lang="en-US" altLang="zh-CN" sz="3200"/>
              <a:t>16</a:t>
            </a:r>
            <a:r>
              <a:rPr kumimoji="1" lang="zh-CN" altLang="en-US" sz="3200"/>
              <a:t>个处理器用单级互连网络互连。当互连函数分别为</a:t>
            </a:r>
          </a:p>
          <a:p>
            <a:pPr eaLnBrk="1" hangingPunct="1"/>
            <a:r>
              <a:rPr kumimoji="1" lang="en-US" altLang="zh-CN" sz="3200"/>
              <a:t>(1) Cube3</a:t>
            </a:r>
          </a:p>
          <a:p>
            <a:pPr eaLnBrk="1" hangingPunct="1"/>
            <a:r>
              <a:rPr kumimoji="1" lang="en-US" altLang="zh-CN" sz="3200"/>
              <a:t>(2) PM2+3</a:t>
            </a:r>
          </a:p>
          <a:p>
            <a:pPr eaLnBrk="1" hangingPunct="1"/>
            <a:r>
              <a:rPr kumimoji="1" lang="en-US" altLang="zh-CN" sz="3200"/>
              <a:t>(3) PM2-0</a:t>
            </a:r>
          </a:p>
          <a:p>
            <a:pPr eaLnBrk="1" hangingPunct="1"/>
            <a:r>
              <a:rPr kumimoji="1" lang="en-US" altLang="zh-CN" sz="3200"/>
              <a:t>(4) Shuffle</a:t>
            </a:r>
          </a:p>
          <a:p>
            <a:pPr eaLnBrk="1" hangingPunct="1"/>
            <a:r>
              <a:rPr kumimoji="1" lang="en-US" altLang="zh-CN" sz="3200"/>
              <a:t>(5) Shuffle(Shuffle) </a:t>
            </a:r>
          </a:p>
        </p:txBody>
      </p:sp>
      <p:sp>
        <p:nvSpPr>
          <p:cNvPr id="674819" name="Rectangle 3"/>
          <p:cNvSpPr>
            <a:spLocks noGrp="1" noRot="1" noChangeArrowheads="1"/>
          </p:cNvSpPr>
          <p:nvPr>
            <p:ph type="title" idx="4294967295"/>
          </p:nvPr>
        </p:nvSpPr>
        <p:spPr/>
        <p:txBody>
          <a:bodyPr/>
          <a:lstStyle/>
          <a:p>
            <a:pPr eaLnBrk="1" hangingPunct="1">
              <a:defRPr/>
            </a:pPr>
            <a:r>
              <a:rPr lang="zh-CN" altLang="en-US"/>
              <a:t>第</a:t>
            </a:r>
            <a:r>
              <a:rPr lang="en-US" altLang="zh-CN"/>
              <a:t>6</a:t>
            </a:r>
            <a:r>
              <a:rPr lang="zh-CN" altLang="en-US"/>
              <a:t>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8"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06F334C-D0BF-4859-855E-85BD81C989C6}" type="slidenum">
              <a:rPr lang="zh-CN" altLang="en-US" b="0">
                <a:latin typeface="Arial" panose="020B0604020202020204" pitchFamily="34" charset="0"/>
              </a:rPr>
              <a:pPr eaLnBrk="1" hangingPunct="1"/>
              <a:t>138</a:t>
            </a:fld>
            <a:endParaRPr lang="en-US" altLang="zh-CN" b="0">
              <a:latin typeface="Arial" panose="020B0604020202020204" pitchFamily="34" charset="0"/>
            </a:endParaRPr>
          </a:p>
        </p:txBody>
      </p:sp>
      <p:sp>
        <p:nvSpPr>
          <p:cNvPr id="675842" name="Text Box 2"/>
          <p:cNvSpPr txBox="1">
            <a:spLocks noChangeArrowheads="1"/>
          </p:cNvSpPr>
          <p:nvPr/>
        </p:nvSpPr>
        <p:spPr bwMode="auto">
          <a:xfrm>
            <a:off x="685800" y="1268413"/>
            <a:ext cx="81534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3200"/>
              <a:t>16</a:t>
            </a:r>
            <a:r>
              <a:rPr kumimoji="1" lang="zh-CN" altLang="en-US" sz="3200"/>
              <a:t>个处理器的编号可用</a:t>
            </a:r>
            <a:r>
              <a:rPr kumimoji="1" lang="en-US" altLang="zh-CN" sz="3200"/>
              <a:t>4</a:t>
            </a:r>
            <a:r>
              <a:rPr kumimoji="1" lang="zh-CN" altLang="en-US" sz="3200"/>
              <a:t>位二进制</a:t>
            </a:r>
            <a:r>
              <a:rPr kumimoji="1" lang="en-US" altLang="zh-CN" sz="3200"/>
              <a:t>P3P2P1P0</a:t>
            </a:r>
            <a:r>
              <a:rPr kumimoji="1" lang="zh-CN" altLang="en-US" sz="3200"/>
              <a:t>表示，其中第</a:t>
            </a:r>
            <a:r>
              <a:rPr kumimoji="1" lang="en-US" altLang="zh-CN" sz="3200"/>
              <a:t>13</a:t>
            </a:r>
            <a:r>
              <a:rPr kumimoji="1" lang="zh-CN" altLang="en-US" sz="3200"/>
              <a:t>号处理器的二进制编号为</a:t>
            </a:r>
            <a:r>
              <a:rPr kumimoji="1" lang="en-US" altLang="zh-CN" sz="3200"/>
              <a:t>1101</a:t>
            </a:r>
            <a:r>
              <a:rPr kumimoji="1" lang="zh-CN" altLang="en-US" sz="3200"/>
              <a:t>。</a:t>
            </a:r>
          </a:p>
          <a:p>
            <a:pPr eaLnBrk="1" hangingPunct="1"/>
            <a:r>
              <a:rPr kumimoji="1" lang="en-US" altLang="zh-CN" sz="3200"/>
              <a:t>(1) Cube3=P3</a:t>
            </a:r>
            <a:r>
              <a:rPr kumimoji="1" lang="en-US" altLang="zh-CN" sz="3200">
                <a:latin typeface="Arial" panose="020B0604020202020204" pitchFamily="34" charset="0"/>
              </a:rPr>
              <a:t>’</a:t>
            </a:r>
            <a:r>
              <a:rPr kumimoji="1" lang="en-US" altLang="zh-CN" sz="3200"/>
              <a:t>P2P1P0=0101</a:t>
            </a:r>
            <a:r>
              <a:rPr kumimoji="1" lang="en-US" altLang="zh-CN" sz="3200" baseline="-25000"/>
              <a:t>2</a:t>
            </a:r>
            <a:r>
              <a:rPr kumimoji="1" lang="en-US" altLang="zh-CN" sz="3200"/>
              <a:t>=5</a:t>
            </a:r>
            <a:r>
              <a:rPr kumimoji="1" lang="zh-CN" altLang="en-US" sz="3200"/>
              <a:t>。</a:t>
            </a:r>
          </a:p>
          <a:p>
            <a:pPr eaLnBrk="1" hangingPunct="1"/>
            <a:r>
              <a:rPr kumimoji="1" lang="en-US" altLang="zh-CN" sz="3200"/>
              <a:t>(2) PM2+3=j+2</a:t>
            </a:r>
            <a:r>
              <a:rPr kumimoji="1" lang="en-US" altLang="zh-CN" sz="3200" baseline="30000"/>
              <a:t>3</a:t>
            </a:r>
            <a:r>
              <a:rPr kumimoji="1" lang="en-US" altLang="zh-CN" sz="3200"/>
              <a:t>(mod 16)=13+8(mod 16)=5</a:t>
            </a:r>
          </a:p>
          <a:p>
            <a:pPr eaLnBrk="1" hangingPunct="1"/>
            <a:r>
              <a:rPr kumimoji="1" lang="en-US" altLang="zh-CN" sz="3200"/>
              <a:t>(3) PM2-0=j-2</a:t>
            </a:r>
            <a:r>
              <a:rPr kumimoji="1" lang="en-US" altLang="zh-CN" sz="3200" baseline="30000"/>
              <a:t>0</a:t>
            </a:r>
            <a:r>
              <a:rPr kumimoji="1" lang="en-US" altLang="zh-CN" sz="3200"/>
              <a:t>(mod 16)=13-1(mod 16)=12</a:t>
            </a:r>
          </a:p>
          <a:p>
            <a:pPr eaLnBrk="1" hangingPunct="1"/>
            <a:r>
              <a:rPr kumimoji="1" lang="en-US" altLang="zh-CN" sz="3200"/>
              <a:t>(4) Shuffle=P2P1P0P3=1011</a:t>
            </a:r>
            <a:r>
              <a:rPr kumimoji="1" lang="en-US" altLang="zh-CN" sz="3200" baseline="-25000"/>
              <a:t>2</a:t>
            </a:r>
            <a:r>
              <a:rPr kumimoji="1" lang="en-US" altLang="zh-CN" sz="3200"/>
              <a:t>=11</a:t>
            </a:r>
          </a:p>
          <a:p>
            <a:pPr eaLnBrk="1" hangingPunct="1"/>
            <a:r>
              <a:rPr kumimoji="1" lang="en-US" altLang="zh-CN" sz="3200"/>
              <a:t>(5) Shuffle(Shuffle)=P1P0P3P2=0111</a:t>
            </a:r>
            <a:r>
              <a:rPr kumimoji="1" lang="en-US" altLang="zh-CN" sz="3200" baseline="-25000"/>
              <a:t>2</a:t>
            </a:r>
            <a:r>
              <a:rPr kumimoji="1" lang="en-US" altLang="zh-CN" sz="3200"/>
              <a:t>=7</a:t>
            </a:r>
          </a:p>
        </p:txBody>
      </p:sp>
      <p:sp>
        <p:nvSpPr>
          <p:cNvPr id="675843" name="Rectangle 3"/>
          <p:cNvSpPr>
            <a:spLocks noGrp="1" noRot="1" noChangeArrowheads="1"/>
          </p:cNvSpPr>
          <p:nvPr>
            <p:ph type="title" idx="4294967295"/>
          </p:nvPr>
        </p:nvSpPr>
        <p:spPr/>
        <p:txBody>
          <a:bodyPr/>
          <a:lstStyle/>
          <a:p>
            <a:pPr eaLnBrk="1" hangingPunct="1">
              <a:defRPr/>
            </a:pPr>
            <a:r>
              <a:rPr lang="zh-CN" altLang="en-US"/>
              <a:t>第</a:t>
            </a:r>
            <a:r>
              <a:rPr lang="en-US" altLang="zh-CN"/>
              <a:t>6</a:t>
            </a:r>
            <a:r>
              <a:rPr lang="zh-CN" altLang="en-US"/>
              <a:t>章</a:t>
            </a:r>
          </a:p>
        </p:txBody>
      </p:sp>
      <p:sp>
        <p:nvSpPr>
          <p:cNvPr id="1741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aphicFrame>
        <p:nvGraphicFramePr>
          <p:cNvPr id="17410" name="Object 0"/>
          <p:cNvGraphicFramePr>
            <a:graphicFrameLocks noChangeAspect="1"/>
          </p:cNvGraphicFramePr>
          <p:nvPr/>
        </p:nvGraphicFramePr>
        <p:xfrm>
          <a:off x="0" y="0"/>
          <a:ext cx="174625" cy="212725"/>
        </p:xfrm>
        <a:graphic>
          <a:graphicData uri="http://schemas.openxmlformats.org/presentationml/2006/ole">
            <mc:AlternateContent xmlns:mc="http://schemas.openxmlformats.org/markup-compatibility/2006">
              <mc:Choice xmlns:v="urn:schemas-microsoft-com:vml" Requires="v">
                <p:oleObj spid="_x0000_s17411" name="公式" r:id="rId3" imgW="177569" imgH="215619" progId="Equation.3">
                  <p:embed/>
                </p:oleObj>
              </mc:Choice>
              <mc:Fallback>
                <p:oleObj name="公式" r:id="rId3" imgW="177569" imgH="215619" progId="Equation.3">
                  <p:embed/>
                  <p:pic>
                    <p:nvPicPr>
                      <p:cNvPr id="1741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4625"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Rectangle 7"/>
          <p:cNvSpPr>
            <a:spLocks noChangeArrowheads="1"/>
          </p:cNvSpPr>
          <p:nvPr/>
        </p:nvSpPr>
        <p:spPr bwMode="auto">
          <a:xfrm>
            <a:off x="0" y="332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E1D2479-E835-46CC-96D0-3D8B4AF612B7}" type="slidenum">
              <a:rPr lang="zh-CN" altLang="en-US" b="0">
                <a:latin typeface="Arial" panose="020B0604020202020204" pitchFamily="34" charset="0"/>
              </a:rPr>
              <a:pPr eaLnBrk="1" hangingPunct="1"/>
              <a:t>14</a:t>
            </a:fld>
            <a:endParaRPr lang="en-US" altLang="zh-CN" b="0">
              <a:latin typeface="Arial" panose="020B0604020202020204" pitchFamily="34" charset="0"/>
            </a:endParaRPr>
          </a:p>
        </p:txBody>
      </p:sp>
      <p:sp>
        <p:nvSpPr>
          <p:cNvPr id="476162"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616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zh-CN" altLang="en-US"/>
              <a:t>（</a:t>
            </a:r>
            <a:r>
              <a:rPr lang="en-US" altLang="zh-CN"/>
              <a:t>2</a:t>
            </a:r>
            <a:r>
              <a:rPr lang="zh-CN" altLang="en-US"/>
              <a:t>）不可以。中断的分级和中断的响应次序等中断机构都属于计算机系统结构的内容。中断分级由原来的</a:t>
            </a:r>
            <a:r>
              <a:rPr lang="en-US" altLang="zh-CN"/>
              <a:t>4</a:t>
            </a:r>
            <a:r>
              <a:rPr lang="zh-CN" altLang="en-US"/>
              <a:t>级增加到</a:t>
            </a:r>
            <a:r>
              <a:rPr lang="en-US" altLang="zh-CN"/>
              <a:t>5</a:t>
            </a:r>
            <a:r>
              <a:rPr lang="zh-CN" altLang="en-US"/>
              <a:t>级应当还是允许的，关键是重新调整了中断响应的优先次序，这就使原有程序的中断响应次序发生了改变，会影响原有程序工作的正确性。</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CFA0307-725C-457D-A8D9-B3F3B829CB87}" type="slidenum">
              <a:rPr lang="zh-CN" altLang="en-US" b="0">
                <a:latin typeface="Arial" panose="020B0604020202020204" pitchFamily="34" charset="0"/>
              </a:rPr>
              <a:pPr eaLnBrk="1" hangingPunct="1"/>
              <a:t>15</a:t>
            </a:fld>
            <a:endParaRPr lang="en-US" altLang="zh-CN" b="0">
              <a:latin typeface="Arial" panose="020B0604020202020204" pitchFamily="34" charset="0"/>
            </a:endParaRPr>
          </a:p>
        </p:txBody>
      </p:sp>
      <p:sp>
        <p:nvSpPr>
          <p:cNvPr id="47718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718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altLang="zh-CN" sz="3600"/>
              <a:t>	(3)</a:t>
            </a:r>
            <a:r>
              <a:rPr lang="zh-CN" altLang="en-US" sz="3600"/>
              <a:t>可以。</a:t>
            </a:r>
            <a:r>
              <a:rPr lang="en-US" altLang="zh-CN" sz="3600"/>
              <a:t>Cache</a:t>
            </a:r>
            <a:r>
              <a:rPr lang="zh-CN" altLang="en-US" sz="3600"/>
              <a:t>存储器属于计算机组成，它不会改变原有的系统程序和应用程序，不会影响到它们的正确性。只是有了它之后，系统的性能会显著的提高。</a:t>
            </a:r>
          </a:p>
          <a:p>
            <a:pPr eaLnBrk="1" hangingPunct="1">
              <a:lnSpc>
                <a:spcPct val="90000"/>
              </a:lnSpc>
              <a:buFont typeface="Wingdings" panose="05000000000000000000" pitchFamily="2" charset="2"/>
              <a:buNone/>
              <a:defRPr/>
            </a:pPr>
            <a:r>
              <a:rPr lang="en-US" altLang="zh-CN" sz="3600"/>
              <a:t>	(4)</a:t>
            </a:r>
            <a:r>
              <a:rPr lang="zh-CN" altLang="en-US" sz="3600"/>
              <a:t>可以。浮点数尾数的下溢处理不属于计算机系统结构，而是计算机组成设计所需要考虑的内容。</a:t>
            </a:r>
            <a:endParaRPr lang="en-US" altLang="zh-CN"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41EAAB6-E125-49C4-90D7-87D1BA3E4741}" type="slidenum">
              <a:rPr lang="zh-CN" altLang="en-US" b="0">
                <a:latin typeface="Arial" panose="020B0604020202020204" pitchFamily="34" charset="0"/>
              </a:rPr>
              <a:pPr eaLnBrk="1" hangingPunct="1"/>
              <a:t>16</a:t>
            </a:fld>
            <a:endParaRPr lang="en-US" altLang="zh-CN" b="0">
              <a:latin typeface="Arial" panose="020B0604020202020204" pitchFamily="34" charset="0"/>
            </a:endParaRPr>
          </a:p>
        </p:txBody>
      </p:sp>
      <p:sp>
        <p:nvSpPr>
          <p:cNvPr id="47821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8211"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a:t>  (5)</a:t>
            </a:r>
            <a:r>
              <a:rPr lang="zh-CN" altLang="en-US"/>
              <a:t>不可以。指令的操作码、字段格式、寻址方式等都是计算机系统结构的内容。如果将它们改变，就会直接影响以前编写的程序不能正确运行。</a:t>
            </a:r>
          </a:p>
          <a:p>
            <a:pPr eaLnBrk="1" hangingPunct="1">
              <a:buFont typeface="Wingdings" panose="05000000000000000000" pitchFamily="2" charset="2"/>
              <a:buNone/>
              <a:defRPr/>
            </a:pPr>
            <a:r>
              <a:rPr lang="en-US" altLang="zh-CN"/>
              <a:t>	(6)</a:t>
            </a:r>
            <a:r>
              <a:rPr lang="zh-CN" altLang="en-US"/>
              <a:t>可以。数据通路宽度是计算机组成的内容。</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999145B-203E-4CB1-B737-4ED0E770C04B}" type="slidenum">
              <a:rPr lang="zh-CN" altLang="en-US" b="0">
                <a:latin typeface="Arial" panose="020B0604020202020204" pitchFamily="34" charset="0"/>
              </a:rPr>
              <a:pPr eaLnBrk="1" hangingPunct="1"/>
              <a:t>17</a:t>
            </a:fld>
            <a:endParaRPr lang="en-US" altLang="zh-CN" b="0">
              <a:latin typeface="Arial" panose="020B0604020202020204" pitchFamily="34" charset="0"/>
            </a:endParaRPr>
          </a:p>
        </p:txBody>
      </p:sp>
      <p:sp>
        <p:nvSpPr>
          <p:cNvPr id="47923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47923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altLang="zh-CN" sz="3600"/>
              <a:t>	(7)</a:t>
            </a:r>
            <a:r>
              <a:rPr lang="zh-CN" altLang="en-US" sz="3600"/>
              <a:t>可以。单总线改为多总线是计算机组成的内容。</a:t>
            </a:r>
          </a:p>
          <a:p>
            <a:pPr eaLnBrk="1" hangingPunct="1">
              <a:lnSpc>
                <a:spcPct val="90000"/>
              </a:lnSpc>
              <a:buFont typeface="Wingdings" panose="05000000000000000000" pitchFamily="2" charset="2"/>
              <a:buNone/>
              <a:defRPr/>
            </a:pPr>
            <a:r>
              <a:rPr lang="en-US" altLang="zh-CN" sz="3600"/>
              <a:t>	(8)</a:t>
            </a:r>
            <a:r>
              <a:rPr lang="zh-CN" altLang="en-US" sz="3600"/>
              <a:t>不可以。通用寄存器的使用是属于计算机系统结构的内容。</a:t>
            </a:r>
            <a:r>
              <a:rPr lang="en-US" altLang="zh-CN" sz="3600"/>
              <a:t>0</a:t>
            </a:r>
            <a:r>
              <a:rPr lang="zh-CN" altLang="en-US" sz="3600"/>
              <a:t>号通用寄存器改为堆栈指示器，将使原先程序中</a:t>
            </a:r>
            <a:r>
              <a:rPr lang="en-US" altLang="zh-CN" sz="3600"/>
              <a:t>0</a:t>
            </a:r>
            <a:r>
              <a:rPr lang="zh-CN" altLang="en-US" sz="3600"/>
              <a:t>号寄存器中的内容改变直接影响到堆栈指针的位置发生变化，造成程序无法正常工作。</a:t>
            </a:r>
            <a:endParaRPr lang="en-US" altLang="zh-CN"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B37004F-DFF6-48F8-87E9-FF9DAFB02473}" type="slidenum">
              <a:rPr lang="zh-CN" altLang="en-US" b="0">
                <a:latin typeface="Arial" panose="020B0604020202020204" pitchFamily="34" charset="0"/>
              </a:rPr>
              <a:pPr eaLnBrk="1" hangingPunct="1"/>
              <a:t>18</a:t>
            </a:fld>
            <a:endParaRPr lang="en-US" altLang="zh-CN" b="0">
              <a:latin typeface="Arial" panose="020B0604020202020204" pitchFamily="34" charset="0"/>
            </a:endParaRPr>
          </a:p>
        </p:txBody>
      </p:sp>
      <p:sp>
        <p:nvSpPr>
          <p:cNvPr id="556034" name="Rectangle 2"/>
          <p:cNvSpPr>
            <a:spLocks noGrp="1" noChangeArrowheads="1"/>
          </p:cNvSpPr>
          <p:nvPr>
            <p:ph type="body" idx="1"/>
          </p:nvPr>
        </p:nvSpPr>
        <p:spPr>
          <a:xfrm>
            <a:off x="381000" y="838200"/>
            <a:ext cx="8382000" cy="5638800"/>
          </a:xfrm>
        </p:spPr>
        <p:txBody>
          <a:bodyPr/>
          <a:lstStyle/>
          <a:p>
            <a:pPr marL="93663" indent="0" algn="just" eaLnBrk="1" hangingPunct="1">
              <a:lnSpc>
                <a:spcPct val="130000"/>
              </a:lnSpc>
              <a:buFont typeface="Wingdings" panose="05000000000000000000" pitchFamily="2" charset="2"/>
              <a:buNone/>
              <a:defRPr/>
            </a:pPr>
            <a:r>
              <a:rPr lang="zh-CN" altLang="en-US" sz="3600" dirty="0">
                <a:latin typeface="Times New Roman" pitchFamily="18" charset="0"/>
              </a:rPr>
              <a:t>1</a:t>
            </a:r>
            <a:r>
              <a:rPr lang="en-US" altLang="zh-CN" sz="3600" dirty="0">
                <a:latin typeface="Times New Roman" pitchFamily="18" charset="0"/>
              </a:rPr>
              <a:t>-9</a:t>
            </a:r>
            <a:r>
              <a:rPr lang="zh-CN" altLang="en-US" sz="3600" dirty="0">
                <a:latin typeface="Times New Roman" pitchFamily="18" charset="0"/>
              </a:rPr>
              <a:t> 如果某一计算任务用向量方式求解比用标量方式求解要快20倍，称可用向量方式求解部分所花费时间占总的百分比为可向量化百分比。请写出加速比与可向量化比例两者的关系曲线。</a:t>
            </a:r>
          </a:p>
          <a:p>
            <a:pPr marL="93663" indent="0" algn="just" eaLnBrk="1" hangingPunct="1">
              <a:lnSpc>
                <a:spcPct val="130000"/>
              </a:lnSpc>
              <a:buFont typeface="Wingdings" panose="05000000000000000000" pitchFamily="2" charset="2"/>
              <a:buNone/>
              <a:defRPr/>
            </a:pPr>
            <a:r>
              <a:rPr lang="zh-CN" altLang="en-US" sz="3600" dirty="0">
                <a:latin typeface="Times New Roman" pitchFamily="18" charset="0"/>
              </a:rPr>
              <a:t>解：</a:t>
            </a:r>
          </a:p>
        </p:txBody>
      </p:sp>
      <p:graphicFrame>
        <p:nvGraphicFramePr>
          <p:cNvPr id="556035" name="Object 3"/>
          <p:cNvGraphicFramePr>
            <a:graphicFrameLocks noChangeAspect="1"/>
          </p:cNvGraphicFramePr>
          <p:nvPr/>
        </p:nvGraphicFramePr>
        <p:xfrm>
          <a:off x="1600200" y="4724400"/>
          <a:ext cx="6553200" cy="1341438"/>
        </p:xfrm>
        <a:graphic>
          <a:graphicData uri="http://schemas.openxmlformats.org/presentationml/2006/ole">
            <mc:AlternateContent xmlns:mc="http://schemas.openxmlformats.org/markup-compatibility/2006">
              <mc:Choice xmlns:v="urn:schemas-microsoft-com:vml" Requires="v">
                <p:oleObj spid="_x0000_s1027" name="Equation" r:id="rId3" imgW="2044440" imgH="419040" progId="Equation.DSMT4">
                  <p:embed/>
                </p:oleObj>
              </mc:Choice>
              <mc:Fallback>
                <p:oleObj name="Equation" r:id="rId3" imgW="2044440" imgH="419040" progId="Equation.DSMT4">
                  <p:embed/>
                  <p:pic>
                    <p:nvPicPr>
                      <p:cNvPr id="5560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724400"/>
                        <a:ext cx="6553200" cy="1341438"/>
                      </a:xfrm>
                      <a:prstGeom prst="rect">
                        <a:avLst/>
                      </a:prstGeom>
                      <a:solidFill>
                        <a:schemeClr val="tx1"/>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6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60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56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CD57998-DA0F-4BDE-B23E-15A44D60A9CC}" type="slidenum">
              <a:rPr lang="zh-CN" altLang="en-US" b="0">
                <a:latin typeface="Arial" panose="020B0604020202020204" pitchFamily="34" charset="0"/>
              </a:rPr>
              <a:pPr eaLnBrk="1" hangingPunct="1"/>
              <a:t>19</a:t>
            </a:fld>
            <a:endParaRPr lang="en-US" altLang="zh-CN" b="0">
              <a:latin typeface="Arial" panose="020B0604020202020204" pitchFamily="34" charset="0"/>
            </a:endParaRPr>
          </a:p>
        </p:txBody>
      </p:sp>
      <p:sp>
        <p:nvSpPr>
          <p:cNvPr id="557058" name="Rectangle 1026"/>
          <p:cNvSpPr>
            <a:spLocks noGrp="1" noChangeArrowheads="1"/>
          </p:cNvSpPr>
          <p:nvPr>
            <p:ph type="body" idx="1"/>
          </p:nvPr>
        </p:nvSpPr>
        <p:spPr>
          <a:xfrm>
            <a:off x="381000" y="838200"/>
            <a:ext cx="8382000" cy="5638800"/>
          </a:xfrm>
        </p:spPr>
        <p:txBody>
          <a:bodyPr/>
          <a:lstStyle/>
          <a:p>
            <a:pPr marL="93663" indent="0" algn="just" eaLnBrk="1" hangingPunct="1">
              <a:lnSpc>
                <a:spcPct val="130000"/>
              </a:lnSpc>
              <a:buFont typeface="Wingdings" panose="05000000000000000000" pitchFamily="2" charset="2"/>
              <a:buNone/>
              <a:defRPr/>
            </a:pPr>
            <a:r>
              <a:rPr lang="zh-CN" altLang="en-US" b="0" dirty="0">
                <a:latin typeface="Times New Roman" pitchFamily="18" charset="0"/>
              </a:rPr>
              <a:t>在习题1</a:t>
            </a:r>
            <a:r>
              <a:rPr lang="en-US" altLang="zh-CN" b="0" dirty="0">
                <a:latin typeface="Times New Roman" pitchFamily="18" charset="0"/>
              </a:rPr>
              <a:t>-9</a:t>
            </a:r>
            <a:r>
              <a:rPr lang="zh-CN" altLang="en-US" b="0" dirty="0">
                <a:latin typeface="Times New Roman" pitchFamily="18" charset="0"/>
              </a:rPr>
              <a:t>中，为达到加速比2，可向量化的百分比应为多少?</a:t>
            </a:r>
          </a:p>
          <a:p>
            <a:pPr marL="93663" indent="0" algn="just" eaLnBrk="1" hangingPunct="1">
              <a:lnSpc>
                <a:spcPct val="130000"/>
              </a:lnSpc>
              <a:buFont typeface="Wingdings" panose="05000000000000000000" pitchFamily="2" charset="2"/>
              <a:buNone/>
              <a:defRPr/>
            </a:pPr>
            <a:r>
              <a:rPr lang="zh-CN" altLang="en-US" b="0" dirty="0">
                <a:latin typeface="Times New Roman" pitchFamily="18" charset="0"/>
              </a:rPr>
              <a:t>解：</a:t>
            </a:r>
            <a:endParaRPr lang="zh-CN" altLang="zh-CN" b="0" dirty="0">
              <a:latin typeface="Times New Roman" pitchFamily="18" charset="0"/>
            </a:endParaRPr>
          </a:p>
        </p:txBody>
      </p:sp>
      <p:graphicFrame>
        <p:nvGraphicFramePr>
          <p:cNvPr id="557059" name="Object 1027"/>
          <p:cNvGraphicFramePr>
            <a:graphicFrameLocks noChangeAspect="1"/>
          </p:cNvGraphicFramePr>
          <p:nvPr/>
        </p:nvGraphicFramePr>
        <p:xfrm>
          <a:off x="2286000" y="2895600"/>
          <a:ext cx="4724400" cy="1527175"/>
        </p:xfrm>
        <a:graphic>
          <a:graphicData uri="http://schemas.openxmlformats.org/presentationml/2006/ole">
            <mc:AlternateContent xmlns:mc="http://schemas.openxmlformats.org/markup-compatibility/2006">
              <mc:Choice xmlns:v="urn:schemas-microsoft-com:vml" Requires="v">
                <p:oleObj spid="_x0000_s2053" name="公式" r:id="rId3" imgW="1295280" imgH="419040" progId="Equation.3">
                  <p:embed/>
                </p:oleObj>
              </mc:Choice>
              <mc:Fallback>
                <p:oleObj name="公式" r:id="rId3" imgW="1295280" imgH="419040" progId="Equation.3">
                  <p:embed/>
                  <p:pic>
                    <p:nvPicPr>
                      <p:cNvPr id="557059"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895600"/>
                        <a:ext cx="4724400" cy="152717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7060" name="Object 1028"/>
          <p:cNvGraphicFramePr>
            <a:graphicFrameLocks noChangeAspect="1"/>
          </p:cNvGraphicFramePr>
          <p:nvPr/>
        </p:nvGraphicFramePr>
        <p:xfrm>
          <a:off x="2743200" y="4800600"/>
          <a:ext cx="3733800" cy="1647825"/>
        </p:xfrm>
        <a:graphic>
          <a:graphicData uri="http://schemas.openxmlformats.org/presentationml/2006/ole">
            <mc:AlternateContent xmlns:mc="http://schemas.openxmlformats.org/markup-compatibility/2006">
              <mc:Choice xmlns:v="urn:schemas-microsoft-com:vml" Requires="v">
                <p:oleObj spid="_x0000_s2054" name="公式" r:id="rId5" imgW="888840" imgH="393480" progId="Equation.3">
                  <p:embed/>
                </p:oleObj>
              </mc:Choice>
              <mc:Fallback>
                <p:oleObj name="公式" r:id="rId5" imgW="888840" imgH="393480" progId="Equation.3">
                  <p:embed/>
                  <p:pic>
                    <p:nvPicPr>
                      <p:cNvPr id="55706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800600"/>
                        <a:ext cx="3733800" cy="16478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7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7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570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57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FAD0BB5-98CF-4EBE-B85E-51D960AE299A}" type="slidenum">
              <a:rPr lang="zh-CN" altLang="en-US" b="0">
                <a:latin typeface="Arial" panose="020B0604020202020204" pitchFamily="34" charset="0"/>
              </a:rPr>
              <a:pPr eaLnBrk="1" hangingPunct="1"/>
              <a:t>2</a:t>
            </a:fld>
            <a:endParaRPr lang="en-US" altLang="zh-CN" b="0">
              <a:latin typeface="Arial" panose="020B0604020202020204" pitchFamily="34" charset="0"/>
            </a:endParaRPr>
          </a:p>
        </p:txBody>
      </p:sp>
      <p:sp>
        <p:nvSpPr>
          <p:cNvPr id="51302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3027" name="Rectangle 3"/>
          <p:cNvSpPr>
            <a:spLocks noGrp="1" noChangeArrowheads="1"/>
          </p:cNvSpPr>
          <p:nvPr>
            <p:ph type="body" idx="1"/>
          </p:nvPr>
        </p:nvSpPr>
        <p:spPr/>
        <p:txBody>
          <a:bodyPr/>
          <a:lstStyle/>
          <a:p>
            <a:pPr algn="just" eaLnBrk="1" hangingPunct="1">
              <a:buFont typeface="Wingdings" panose="05000000000000000000" pitchFamily="2" charset="2"/>
              <a:buNone/>
              <a:defRPr/>
            </a:pPr>
            <a:endParaRPr lang="zh-CN" altLang="en-US" sz="4400"/>
          </a:p>
          <a:p>
            <a:pPr algn="just" eaLnBrk="1" hangingPunct="1">
              <a:defRPr/>
            </a:pPr>
            <a:r>
              <a:rPr lang="zh-CN" altLang="en-US" sz="4400"/>
              <a:t>翻译</a:t>
            </a:r>
          </a:p>
          <a:p>
            <a:pPr lvl="1" algn="just" eaLnBrk="1" hangingPunct="1">
              <a:defRPr/>
            </a:pPr>
            <a:r>
              <a:rPr lang="zh-CN" altLang="en-US" sz="4000"/>
              <a:t>先用转换程序将高一级机器级上的程序整个地变换成低一级机器级上可运行的等效程序，然后再在低一级机器级上去实现的技术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AC35450-DC6F-4511-934E-6F6E4E3A8846}" type="slidenum">
              <a:rPr lang="zh-CN" altLang="en-US" b="0">
                <a:latin typeface="Arial" panose="020B0604020202020204" pitchFamily="34" charset="0"/>
              </a:rPr>
              <a:pPr eaLnBrk="1" hangingPunct="1"/>
              <a:t>20</a:t>
            </a:fld>
            <a:endParaRPr lang="en-US" altLang="zh-CN" b="0">
              <a:latin typeface="Arial" panose="020B0604020202020204" pitchFamily="34" charset="0"/>
            </a:endParaRPr>
          </a:p>
        </p:txBody>
      </p:sp>
      <p:sp>
        <p:nvSpPr>
          <p:cNvPr id="558082" name="Rectangle 1026"/>
          <p:cNvSpPr>
            <a:spLocks noGrp="1" noChangeArrowheads="1"/>
          </p:cNvSpPr>
          <p:nvPr>
            <p:ph type="body" idx="1"/>
          </p:nvPr>
        </p:nvSpPr>
        <p:spPr>
          <a:xfrm>
            <a:off x="533400" y="838200"/>
            <a:ext cx="8077200" cy="5334000"/>
          </a:xfrm>
        </p:spPr>
        <p:txBody>
          <a:bodyPr/>
          <a:lstStyle/>
          <a:p>
            <a:pPr marL="93663" indent="0" algn="just" eaLnBrk="1" hangingPunct="1">
              <a:lnSpc>
                <a:spcPct val="90000"/>
              </a:lnSpc>
              <a:buFont typeface="Wingdings" panose="05000000000000000000" pitchFamily="2" charset="2"/>
              <a:buNone/>
              <a:defRPr/>
            </a:pPr>
            <a:r>
              <a:rPr lang="zh-CN" altLang="en-US" sz="3600" dirty="0">
                <a:latin typeface="Times New Roman" pitchFamily="18" charset="0"/>
              </a:rPr>
              <a:t>1</a:t>
            </a:r>
            <a:r>
              <a:rPr lang="en-US" altLang="zh-CN" sz="3600" dirty="0">
                <a:latin typeface="Times New Roman" pitchFamily="18" charset="0"/>
              </a:rPr>
              <a:t>-10</a:t>
            </a:r>
            <a:r>
              <a:rPr lang="zh-CN" altLang="en-US" sz="3600" dirty="0">
                <a:latin typeface="Times New Roman" pitchFamily="18" charset="0"/>
              </a:rPr>
              <a:t> 用一台40</a:t>
            </a:r>
            <a:r>
              <a:rPr lang="en-US" altLang="zh-CN" sz="3600" dirty="0">
                <a:latin typeface="Times New Roman" pitchFamily="18" charset="0"/>
              </a:rPr>
              <a:t>MHz</a:t>
            </a:r>
            <a:r>
              <a:rPr lang="zh-CN" altLang="en-US" sz="3600" dirty="0">
                <a:latin typeface="Times New Roman" pitchFamily="18" charset="0"/>
              </a:rPr>
              <a:t>处理机执行标准测试程序，它含的混合指令数和相应所需的时钟周期数如下：</a:t>
            </a:r>
          </a:p>
          <a:p>
            <a:pPr marL="93663" indent="0" eaLnBrk="1" hangingPunct="1">
              <a:lnSpc>
                <a:spcPct val="90000"/>
              </a:lnSpc>
              <a:buFont typeface="Wingdings" panose="05000000000000000000" pitchFamily="2" charset="2"/>
              <a:buNone/>
              <a:defRPr/>
            </a:pPr>
            <a:r>
              <a:rPr lang="zh-CN" altLang="en-US" sz="3600" dirty="0">
                <a:latin typeface="Times New Roman" pitchFamily="18" charset="0"/>
              </a:rPr>
              <a:t>指令类型	 指令数	时钟周期数	</a:t>
            </a:r>
          </a:p>
          <a:p>
            <a:pPr marL="93663" indent="0" eaLnBrk="1" hangingPunct="1">
              <a:lnSpc>
                <a:spcPct val="90000"/>
              </a:lnSpc>
              <a:buFont typeface="Wingdings" panose="05000000000000000000" pitchFamily="2" charset="2"/>
              <a:buNone/>
              <a:defRPr/>
            </a:pPr>
            <a:r>
              <a:rPr lang="zh-CN" altLang="en-US" sz="3600" dirty="0">
                <a:latin typeface="Times New Roman" pitchFamily="18" charset="0"/>
              </a:rPr>
              <a:t>整数运算	 45000		1	</a:t>
            </a:r>
          </a:p>
          <a:p>
            <a:pPr marL="93663" indent="0" eaLnBrk="1" hangingPunct="1">
              <a:lnSpc>
                <a:spcPct val="90000"/>
              </a:lnSpc>
              <a:buFont typeface="Wingdings" panose="05000000000000000000" pitchFamily="2" charset="2"/>
              <a:buNone/>
              <a:defRPr/>
            </a:pPr>
            <a:r>
              <a:rPr lang="zh-CN" altLang="en-US" sz="3600" dirty="0">
                <a:latin typeface="Times New Roman" pitchFamily="18" charset="0"/>
              </a:rPr>
              <a:t>数据传送	 32000		2	</a:t>
            </a:r>
          </a:p>
          <a:p>
            <a:pPr marL="93663" indent="0" eaLnBrk="1" hangingPunct="1">
              <a:lnSpc>
                <a:spcPct val="90000"/>
              </a:lnSpc>
              <a:buFont typeface="Wingdings" panose="05000000000000000000" pitchFamily="2" charset="2"/>
              <a:buNone/>
              <a:defRPr/>
            </a:pPr>
            <a:r>
              <a:rPr lang="zh-CN" altLang="en-US" sz="3600" dirty="0">
                <a:latin typeface="Times New Roman" pitchFamily="18" charset="0"/>
              </a:rPr>
              <a:t>浮点		 15000		2	</a:t>
            </a:r>
          </a:p>
          <a:p>
            <a:pPr marL="93663" indent="0" eaLnBrk="1" hangingPunct="1">
              <a:lnSpc>
                <a:spcPct val="90000"/>
              </a:lnSpc>
              <a:buFont typeface="Wingdings" panose="05000000000000000000" pitchFamily="2" charset="2"/>
              <a:buNone/>
              <a:defRPr/>
            </a:pPr>
            <a:r>
              <a:rPr lang="zh-CN" altLang="en-US" sz="3600" dirty="0">
                <a:latin typeface="Times New Roman" pitchFamily="18" charset="0"/>
              </a:rPr>
              <a:t>控制传送	   8000		2	</a:t>
            </a:r>
          </a:p>
          <a:p>
            <a:pPr marL="93663" indent="0" algn="just" eaLnBrk="1" hangingPunct="1">
              <a:lnSpc>
                <a:spcPct val="90000"/>
              </a:lnSpc>
              <a:buFont typeface="Wingdings" panose="05000000000000000000" pitchFamily="2" charset="2"/>
              <a:buNone/>
              <a:defRPr/>
            </a:pPr>
            <a:r>
              <a:rPr lang="zh-CN" altLang="en-US" sz="3600" dirty="0">
                <a:latin typeface="Times New Roman" pitchFamily="18" charset="0"/>
              </a:rPr>
              <a:t>求有效</a:t>
            </a:r>
            <a:r>
              <a:rPr lang="en-US" altLang="zh-CN" sz="3600" dirty="0">
                <a:latin typeface="Times New Roman" pitchFamily="18" charset="0"/>
              </a:rPr>
              <a:t>CPI、MIPS</a:t>
            </a:r>
            <a:r>
              <a:rPr lang="zh-CN" altLang="en-US" sz="3600" dirty="0">
                <a:latin typeface="Times New Roman" pitchFamily="18" charset="0"/>
              </a:rPr>
              <a:t>速率和程序的执行时间。</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28FC97B-232F-44DF-8FE6-2995C4D58B6E}" type="slidenum">
              <a:rPr lang="zh-CN" altLang="en-US" b="0">
                <a:latin typeface="Arial" panose="020B0604020202020204" pitchFamily="34" charset="0"/>
              </a:rPr>
              <a:pPr eaLnBrk="1" hangingPunct="1"/>
              <a:t>21</a:t>
            </a:fld>
            <a:endParaRPr lang="en-US" altLang="zh-CN" b="0">
              <a:latin typeface="Arial" panose="020B0604020202020204" pitchFamily="34" charset="0"/>
            </a:endParaRPr>
          </a:p>
        </p:txBody>
      </p:sp>
      <p:sp>
        <p:nvSpPr>
          <p:cNvPr id="559106" name="Rectangle 1026"/>
          <p:cNvSpPr>
            <a:spLocks noGrp="1" noChangeArrowheads="1"/>
          </p:cNvSpPr>
          <p:nvPr>
            <p:ph type="body" idx="1"/>
          </p:nvPr>
        </p:nvSpPr>
        <p:spPr>
          <a:xfrm>
            <a:off x="381000" y="685800"/>
            <a:ext cx="8382000" cy="5638800"/>
          </a:xfrm>
        </p:spPr>
        <p:txBody>
          <a:bodyPr/>
          <a:lstStyle/>
          <a:p>
            <a:pPr marL="93663" indent="0" algn="just" eaLnBrk="1" hangingPunct="1">
              <a:buFont typeface="Wingdings" panose="05000000000000000000" pitchFamily="2" charset="2"/>
              <a:buNone/>
              <a:defRPr/>
            </a:pPr>
            <a:r>
              <a:rPr lang="zh-CN" altLang="en-US" sz="3200" b="0">
                <a:latin typeface="Times New Roman" pitchFamily="18" charset="0"/>
              </a:rPr>
              <a:t>[解答]</a:t>
            </a:r>
          </a:p>
          <a:p>
            <a:pPr marL="93663" indent="0" algn="just" eaLnBrk="1" hangingPunct="1">
              <a:lnSpc>
                <a:spcPct val="120000"/>
              </a:lnSpc>
              <a:buFont typeface="Wingdings" panose="05000000000000000000" pitchFamily="2" charset="2"/>
              <a:buNone/>
              <a:defRPr/>
            </a:pPr>
            <a:r>
              <a:rPr lang="en-US" altLang="zh-CN" sz="3200" b="0">
                <a:latin typeface="Times New Roman" pitchFamily="18" charset="0"/>
              </a:rPr>
              <a:t>CPI=</a:t>
            </a:r>
          </a:p>
          <a:p>
            <a:pPr marL="93663" indent="0" algn="just" eaLnBrk="1" hangingPunct="1">
              <a:lnSpc>
                <a:spcPct val="120000"/>
              </a:lnSpc>
              <a:buFont typeface="Wingdings" panose="05000000000000000000" pitchFamily="2" charset="2"/>
              <a:buNone/>
              <a:defRPr/>
            </a:pPr>
            <a:r>
              <a:rPr lang="en-US" altLang="zh-CN" sz="3200" b="0">
                <a:latin typeface="Times New Roman" pitchFamily="18" charset="0"/>
              </a:rPr>
              <a:t>＝(45000*1+32000*2+15000*2+8000*2)/</a:t>
            </a:r>
          </a:p>
          <a:p>
            <a:pPr marL="93663" indent="0" algn="just" eaLnBrk="1" hangingPunct="1">
              <a:lnSpc>
                <a:spcPct val="120000"/>
              </a:lnSpc>
              <a:buFont typeface="Wingdings" panose="05000000000000000000" pitchFamily="2" charset="2"/>
              <a:buNone/>
              <a:defRPr/>
            </a:pPr>
            <a:r>
              <a:rPr lang="en-US" altLang="zh-CN" b="0">
                <a:latin typeface="Times New Roman" pitchFamily="18" charset="0"/>
              </a:rPr>
              <a:t>  </a:t>
            </a:r>
            <a:r>
              <a:rPr lang="en-US" altLang="zh-CN" sz="3200" b="0">
                <a:latin typeface="Times New Roman" pitchFamily="18" charset="0"/>
              </a:rPr>
              <a:t>(45000+32000+15000+8000) = 1.55</a:t>
            </a:r>
            <a:r>
              <a:rPr lang="zh-CN" altLang="en-US" sz="3200" b="0">
                <a:latin typeface="Times New Roman" pitchFamily="18" charset="0"/>
              </a:rPr>
              <a:t>周期/指令</a:t>
            </a:r>
            <a:r>
              <a:rPr lang="zh-CN" altLang="en-US" b="0">
                <a:latin typeface="Times New Roman" pitchFamily="18" charset="0"/>
              </a:rPr>
              <a:t>                                                                                                     </a:t>
            </a:r>
          </a:p>
        </p:txBody>
      </p:sp>
      <p:graphicFrame>
        <p:nvGraphicFramePr>
          <p:cNvPr id="3074" name="Object 1027"/>
          <p:cNvGraphicFramePr>
            <a:graphicFrameLocks noChangeAspect="1"/>
          </p:cNvGraphicFramePr>
          <p:nvPr/>
        </p:nvGraphicFramePr>
        <p:xfrm>
          <a:off x="1524000" y="1066800"/>
          <a:ext cx="2362200" cy="1181100"/>
        </p:xfrm>
        <a:graphic>
          <a:graphicData uri="http://schemas.openxmlformats.org/presentationml/2006/ole">
            <mc:AlternateContent xmlns:mc="http://schemas.openxmlformats.org/markup-compatibility/2006">
              <mc:Choice xmlns:v="urn:schemas-microsoft-com:vml" Requires="v">
                <p:oleObj spid="_x0000_s3079" name="公式" r:id="rId3" imgW="939600" imgH="469800" progId="Equation.3">
                  <p:embed/>
                </p:oleObj>
              </mc:Choice>
              <mc:Fallback>
                <p:oleObj name="公式" r:id="rId3" imgW="939600" imgH="469800" progId="Equation.3">
                  <p:embed/>
                  <p:pic>
                    <p:nvPicPr>
                      <p:cNvPr id="3074"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66800"/>
                        <a:ext cx="23622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028"/>
          <p:cNvGraphicFramePr>
            <a:graphicFrameLocks noChangeAspect="1"/>
          </p:cNvGraphicFramePr>
          <p:nvPr/>
        </p:nvGraphicFramePr>
        <p:xfrm>
          <a:off x="0" y="3810000"/>
          <a:ext cx="9144000" cy="850900"/>
        </p:xfrm>
        <a:graphic>
          <a:graphicData uri="http://schemas.openxmlformats.org/presentationml/2006/ole">
            <mc:AlternateContent xmlns:mc="http://schemas.openxmlformats.org/markup-compatibility/2006">
              <mc:Choice xmlns:v="urn:schemas-microsoft-com:vml" Requires="v">
                <p:oleObj spid="_x0000_s3080" name="公式" r:id="rId5" imgW="2882880" imgH="215640" progId="Equation.3">
                  <p:embed/>
                </p:oleObj>
              </mc:Choice>
              <mc:Fallback>
                <p:oleObj name="公式" r:id="rId5" imgW="2882880" imgH="215640" progId="Equation.3">
                  <p:embed/>
                  <p:pic>
                    <p:nvPicPr>
                      <p:cNvPr id="3075"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810000"/>
                        <a:ext cx="9144000" cy="85090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1029"/>
          <p:cNvGraphicFramePr>
            <a:graphicFrameLocks noChangeAspect="1"/>
          </p:cNvGraphicFramePr>
          <p:nvPr/>
        </p:nvGraphicFramePr>
        <p:xfrm>
          <a:off x="152400" y="4648200"/>
          <a:ext cx="8763000" cy="1647825"/>
        </p:xfrm>
        <a:graphic>
          <a:graphicData uri="http://schemas.openxmlformats.org/presentationml/2006/ole">
            <mc:AlternateContent xmlns:mc="http://schemas.openxmlformats.org/markup-compatibility/2006">
              <mc:Choice xmlns:v="urn:schemas-microsoft-com:vml" Requires="v">
                <p:oleObj spid="_x0000_s3081" name="公式" r:id="rId7" imgW="3581280" imgH="634680" progId="Equation.3">
                  <p:embed/>
                </p:oleObj>
              </mc:Choice>
              <mc:Fallback>
                <p:oleObj name="公式" r:id="rId7" imgW="3581280" imgH="634680" progId="Equation.3">
                  <p:embed/>
                  <p:pic>
                    <p:nvPicPr>
                      <p:cNvPr id="3076"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648200"/>
                        <a:ext cx="876300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9DCD43C-9760-4581-9958-8EE81472EF73}" type="slidenum">
              <a:rPr lang="zh-CN" altLang="en-US" b="0">
                <a:latin typeface="Arial" panose="020B0604020202020204" pitchFamily="34" charset="0"/>
              </a:rPr>
              <a:pPr eaLnBrk="1" hangingPunct="1"/>
              <a:t>22</a:t>
            </a:fld>
            <a:endParaRPr lang="en-US" altLang="zh-CN" b="0">
              <a:latin typeface="Arial" panose="020B0604020202020204" pitchFamily="34" charset="0"/>
            </a:endParaRPr>
          </a:p>
        </p:txBody>
      </p:sp>
      <p:sp>
        <p:nvSpPr>
          <p:cNvPr id="560130" name="Rectangle 2"/>
          <p:cNvSpPr>
            <a:spLocks noGrp="1" noChangeArrowheads="1"/>
          </p:cNvSpPr>
          <p:nvPr>
            <p:ph type="body" idx="1"/>
          </p:nvPr>
        </p:nvSpPr>
        <p:spPr>
          <a:xfrm>
            <a:off x="304800" y="457200"/>
            <a:ext cx="8686800" cy="6096000"/>
          </a:xfrm>
        </p:spPr>
        <p:txBody>
          <a:bodyPr/>
          <a:lstStyle/>
          <a:p>
            <a:pPr marL="93663" indent="0" algn="just" eaLnBrk="1" hangingPunct="1">
              <a:lnSpc>
                <a:spcPct val="90000"/>
              </a:lnSpc>
              <a:buFont typeface="Wingdings" panose="05000000000000000000" pitchFamily="2" charset="2"/>
              <a:buNone/>
            </a:pPr>
            <a:r>
              <a:rPr lang="zh-CN" altLang="en-US" sz="3200">
                <a:effectLst/>
                <a:latin typeface="Times New Roman" panose="02020603050405020304" pitchFamily="18" charset="0"/>
              </a:rPr>
              <a:t>1</a:t>
            </a:r>
            <a:r>
              <a:rPr lang="en-US" altLang="zh-CN" sz="3200">
                <a:effectLst/>
                <a:latin typeface="Times New Roman" panose="02020603050405020304" pitchFamily="18" charset="0"/>
              </a:rPr>
              <a:t>-11</a:t>
            </a:r>
            <a:r>
              <a:rPr lang="zh-CN" altLang="en-US" sz="3200">
                <a:effectLst/>
                <a:latin typeface="Times New Roman" panose="02020603050405020304" pitchFamily="18" charset="0"/>
              </a:rPr>
              <a:t> 假设在一台</a:t>
            </a:r>
            <a:r>
              <a:rPr lang="zh-CN" altLang="en-US" sz="3200" noProof="1">
                <a:effectLst/>
                <a:latin typeface="Times New Roman" panose="02020603050405020304" pitchFamily="18" charset="0"/>
              </a:rPr>
              <a:t>40</a:t>
            </a:r>
            <a:r>
              <a:rPr lang="en-US" altLang="zh-CN" sz="3200" noProof="1">
                <a:effectLst/>
                <a:latin typeface="Times New Roman" panose="02020603050405020304" pitchFamily="18" charset="0"/>
              </a:rPr>
              <a:t>MH</a:t>
            </a:r>
            <a:r>
              <a:rPr lang="en-US" altLang="zh-CN" sz="3200">
                <a:effectLst/>
                <a:latin typeface="Times New Roman" panose="02020603050405020304" pitchFamily="18" charset="0"/>
              </a:rPr>
              <a:t>z</a:t>
            </a:r>
            <a:r>
              <a:rPr lang="zh-CN" altLang="en-US" sz="3200" noProof="1">
                <a:effectLst/>
                <a:latin typeface="Times New Roman" panose="02020603050405020304" pitchFamily="18" charset="0"/>
              </a:rPr>
              <a:t>处理机上运行200,000条指令的目标代码，程序主要由四种指令组成。根据程序跟踪实验结果，已知指令混合比和每种指令所需的指令数如下：</a:t>
            </a:r>
          </a:p>
          <a:p>
            <a:pPr marL="93663" indent="0" algn="just" eaLnBrk="1" hangingPunct="1">
              <a:lnSpc>
                <a:spcPct val="90000"/>
              </a:lnSpc>
              <a:buFont typeface="Wingdings" panose="05000000000000000000" pitchFamily="2" charset="2"/>
              <a:buNone/>
            </a:pPr>
            <a:r>
              <a:rPr lang="zh-CN" altLang="en-US" sz="3200">
                <a:effectLst/>
                <a:latin typeface="Times New Roman" panose="02020603050405020304" pitchFamily="18" charset="0"/>
              </a:rPr>
              <a:t>指令类型			           </a:t>
            </a:r>
            <a:r>
              <a:rPr lang="en-US" altLang="zh-CN" sz="3200">
                <a:effectLst/>
                <a:latin typeface="Times New Roman" panose="02020603050405020304" pitchFamily="18" charset="0"/>
              </a:rPr>
              <a:t>CPI	   </a:t>
            </a:r>
            <a:r>
              <a:rPr lang="zh-CN" altLang="en-US" sz="3200">
                <a:effectLst/>
                <a:latin typeface="Times New Roman" panose="02020603050405020304" pitchFamily="18" charset="0"/>
              </a:rPr>
              <a:t>指令混合比	</a:t>
            </a:r>
          </a:p>
          <a:p>
            <a:pPr marL="93663" indent="0" eaLnBrk="1" hangingPunct="1">
              <a:lnSpc>
                <a:spcPct val="90000"/>
              </a:lnSpc>
              <a:buFont typeface="Wingdings" panose="05000000000000000000" pitchFamily="2" charset="2"/>
              <a:buNone/>
            </a:pPr>
            <a:r>
              <a:rPr lang="zh-CN" altLang="en-US" sz="3200">
                <a:effectLst/>
                <a:latin typeface="Times New Roman" panose="02020603050405020304" pitchFamily="18" charset="0"/>
              </a:rPr>
              <a:t>算术和逻辑			     1		60%	</a:t>
            </a:r>
          </a:p>
          <a:p>
            <a:pPr marL="93663" indent="0" eaLnBrk="1" hangingPunct="1">
              <a:lnSpc>
                <a:spcPct val="90000"/>
              </a:lnSpc>
              <a:buFont typeface="Wingdings" panose="05000000000000000000" pitchFamily="2" charset="2"/>
              <a:buNone/>
            </a:pPr>
            <a:r>
              <a:rPr lang="zh-CN" altLang="en-US" sz="3200">
                <a:effectLst/>
                <a:latin typeface="Times New Roman" panose="02020603050405020304" pitchFamily="18" charset="0"/>
              </a:rPr>
              <a:t>高速缓存命中的加载/存储   2		18%	</a:t>
            </a:r>
          </a:p>
          <a:p>
            <a:pPr marL="93663" indent="0" eaLnBrk="1" hangingPunct="1">
              <a:lnSpc>
                <a:spcPct val="90000"/>
              </a:lnSpc>
              <a:buFont typeface="Wingdings" panose="05000000000000000000" pitchFamily="2" charset="2"/>
              <a:buNone/>
            </a:pPr>
            <a:r>
              <a:rPr lang="zh-CN" altLang="en-US" sz="3200">
                <a:effectLst/>
                <a:latin typeface="Times New Roman" panose="02020603050405020304" pitchFamily="18" charset="0"/>
              </a:rPr>
              <a:t>转移				              4		12%	</a:t>
            </a:r>
          </a:p>
          <a:p>
            <a:pPr marL="93663" indent="0" eaLnBrk="1" hangingPunct="1">
              <a:lnSpc>
                <a:spcPct val="90000"/>
              </a:lnSpc>
              <a:buFont typeface="Wingdings" panose="05000000000000000000" pitchFamily="2" charset="2"/>
              <a:buNone/>
            </a:pPr>
            <a:r>
              <a:rPr lang="zh-CN" altLang="en-US" sz="3200">
                <a:effectLst/>
                <a:latin typeface="Times New Roman" panose="02020603050405020304" pitchFamily="18" charset="0"/>
              </a:rPr>
              <a:t>高速存储缺失的存储器访问 8		10%	</a:t>
            </a:r>
          </a:p>
          <a:p>
            <a:pPr marL="93663" indent="0" algn="just" eaLnBrk="1" hangingPunct="1">
              <a:lnSpc>
                <a:spcPct val="90000"/>
              </a:lnSpc>
              <a:buFont typeface="Wingdings" panose="05000000000000000000" pitchFamily="2" charset="2"/>
              <a:buNone/>
            </a:pPr>
            <a:r>
              <a:rPr lang="zh-CN" altLang="en-US" sz="3200">
                <a:effectLst/>
                <a:latin typeface="Times New Roman" panose="02020603050405020304" pitchFamily="18" charset="0"/>
              </a:rPr>
              <a:t>(</a:t>
            </a:r>
            <a:r>
              <a:rPr lang="en-US" altLang="zh-CN" sz="3200">
                <a:effectLst/>
                <a:latin typeface="Times New Roman" panose="02020603050405020304" pitchFamily="18" charset="0"/>
              </a:rPr>
              <a:t>a)</a:t>
            </a:r>
            <a:r>
              <a:rPr lang="zh-CN" altLang="en-US" sz="3200">
                <a:effectLst/>
                <a:latin typeface="Times New Roman" panose="02020603050405020304" pitchFamily="18" charset="0"/>
              </a:rPr>
              <a:t>计算在单处理机上用上述跟踪数据运行程序的平均</a:t>
            </a:r>
            <a:r>
              <a:rPr lang="en-US" altLang="zh-CN" sz="3200">
                <a:effectLst/>
                <a:latin typeface="Times New Roman" panose="02020603050405020304" pitchFamily="18" charset="0"/>
              </a:rPr>
              <a:t>CPI。</a:t>
            </a:r>
          </a:p>
          <a:p>
            <a:pPr marL="93663" indent="0" algn="just" eaLnBrk="1" hangingPunct="1">
              <a:lnSpc>
                <a:spcPct val="90000"/>
              </a:lnSpc>
              <a:buFont typeface="Wingdings" panose="05000000000000000000" pitchFamily="2" charset="2"/>
              <a:buNone/>
            </a:pPr>
            <a:r>
              <a:rPr lang="en-US" altLang="zh-CN" sz="3200">
                <a:effectLst/>
                <a:latin typeface="Times New Roman" panose="02020603050405020304" pitchFamily="18" charset="0"/>
              </a:rPr>
              <a:t>(b)</a:t>
            </a:r>
            <a:r>
              <a:rPr lang="zh-CN" altLang="en-US" sz="3200">
                <a:effectLst/>
                <a:latin typeface="Times New Roman" panose="02020603050405020304" pitchFamily="18" charset="0"/>
              </a:rPr>
              <a:t>根据(</a:t>
            </a:r>
            <a:r>
              <a:rPr lang="en-US" altLang="zh-CN" sz="3200">
                <a:effectLst/>
                <a:latin typeface="Times New Roman" panose="02020603050405020304" pitchFamily="18" charset="0"/>
              </a:rPr>
              <a:t>a)</a:t>
            </a:r>
            <a:r>
              <a:rPr lang="zh-CN" altLang="en-US" sz="3200">
                <a:effectLst/>
                <a:latin typeface="Times New Roman" panose="02020603050405020304" pitchFamily="18" charset="0"/>
              </a:rPr>
              <a:t>所得的</a:t>
            </a:r>
            <a:r>
              <a:rPr lang="en-US" altLang="zh-CN" sz="3200">
                <a:effectLst/>
                <a:latin typeface="Times New Roman" panose="02020603050405020304" pitchFamily="18" charset="0"/>
              </a:rPr>
              <a:t>CPI,</a:t>
            </a:r>
            <a:r>
              <a:rPr lang="zh-CN" altLang="en-US" sz="3200">
                <a:effectLst/>
                <a:latin typeface="Times New Roman" panose="02020603050405020304" pitchFamily="18" charset="0"/>
              </a:rPr>
              <a:t>计算相应的</a:t>
            </a:r>
            <a:r>
              <a:rPr lang="en-US" altLang="zh-CN" sz="3200">
                <a:effectLst/>
                <a:latin typeface="Times New Roman" panose="02020603050405020304" pitchFamily="18" charset="0"/>
              </a:rPr>
              <a:t>MIPS</a:t>
            </a:r>
            <a:r>
              <a:rPr lang="zh-CN" altLang="en-US" sz="3200">
                <a:effectLst/>
                <a:latin typeface="Times New Roman" panose="02020603050405020304" pitchFamily="18" charset="0"/>
              </a:rPr>
              <a:t>速率。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01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01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01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01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601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601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601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60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1B2760E-15EF-451E-A870-329BFFE84B3D}" type="slidenum">
              <a:rPr lang="zh-CN" altLang="en-US" b="0">
                <a:latin typeface="Arial" panose="020B0604020202020204" pitchFamily="34" charset="0"/>
              </a:rPr>
              <a:pPr eaLnBrk="1" hangingPunct="1"/>
              <a:t>23</a:t>
            </a:fld>
            <a:endParaRPr lang="en-US" altLang="zh-CN" b="0">
              <a:latin typeface="Arial" panose="020B0604020202020204" pitchFamily="34" charset="0"/>
            </a:endParaRPr>
          </a:p>
        </p:txBody>
      </p:sp>
      <p:sp>
        <p:nvSpPr>
          <p:cNvPr id="561154" name="Rectangle 2"/>
          <p:cNvSpPr>
            <a:spLocks noGrp="1" noChangeArrowheads="1"/>
          </p:cNvSpPr>
          <p:nvPr>
            <p:ph type="body" idx="1"/>
          </p:nvPr>
        </p:nvSpPr>
        <p:spPr>
          <a:xfrm>
            <a:off x="533400" y="838200"/>
            <a:ext cx="8229600" cy="5638800"/>
          </a:xfrm>
        </p:spPr>
        <p:txBody>
          <a:bodyPr/>
          <a:lstStyle/>
          <a:p>
            <a:pPr marL="93663" indent="0" algn="just" eaLnBrk="1" hangingPunct="1">
              <a:buFont typeface="Wingdings" panose="05000000000000000000" pitchFamily="2" charset="2"/>
              <a:buNone/>
              <a:defRPr/>
            </a:pPr>
            <a:r>
              <a:rPr lang="zh-CN" altLang="en-US" b="0">
                <a:latin typeface="Times New Roman" pitchFamily="18" charset="0"/>
              </a:rPr>
              <a:t>[解答]</a:t>
            </a:r>
          </a:p>
          <a:p>
            <a:pPr marL="477838" lvl="2" indent="-3175" algn="just" eaLnBrk="1" hangingPunct="1">
              <a:buFont typeface="Wingdings" panose="05000000000000000000" pitchFamily="2" charset="2"/>
              <a:buNone/>
              <a:defRPr/>
            </a:pPr>
            <a:r>
              <a:rPr lang="zh-CN" altLang="en-US" sz="4000" b="0">
                <a:latin typeface="Times New Roman" pitchFamily="18" charset="0"/>
              </a:rPr>
              <a:t>(</a:t>
            </a:r>
            <a:r>
              <a:rPr lang="en-US" altLang="zh-CN" sz="4000" b="0">
                <a:latin typeface="Times New Roman" pitchFamily="18" charset="0"/>
              </a:rPr>
              <a:t>a)                                                         </a:t>
            </a:r>
          </a:p>
          <a:p>
            <a:pPr marL="477838" lvl="2" indent="-3175" algn="just" eaLnBrk="1" hangingPunct="1">
              <a:buFont typeface="Wingdings" panose="05000000000000000000" pitchFamily="2" charset="2"/>
              <a:buNone/>
              <a:defRPr/>
            </a:pPr>
            <a:r>
              <a:rPr lang="en-US" altLang="zh-CN" sz="4000" b="0">
                <a:latin typeface="Times New Roman" pitchFamily="18" charset="0"/>
              </a:rPr>
              <a:t> </a:t>
            </a:r>
            <a:r>
              <a:rPr lang="en-US" altLang="zh-CN" sz="4000">
                <a:latin typeface="Times New Roman" pitchFamily="18" charset="0"/>
              </a:rPr>
              <a:t>=2.24</a:t>
            </a:r>
            <a:endParaRPr lang="en-US" altLang="zh-CN" sz="4000" b="0">
              <a:latin typeface="Times New Roman" pitchFamily="18" charset="0"/>
            </a:endParaRPr>
          </a:p>
          <a:p>
            <a:pPr marL="477838" lvl="2" indent="-3175" algn="just" eaLnBrk="1" hangingPunct="1">
              <a:buFont typeface="Wingdings" panose="05000000000000000000" pitchFamily="2" charset="2"/>
              <a:buNone/>
              <a:defRPr/>
            </a:pPr>
            <a:r>
              <a:rPr lang="en-US" altLang="zh-CN" sz="4000" b="0">
                <a:latin typeface="Times New Roman" pitchFamily="18" charset="0"/>
              </a:rPr>
              <a:t>(b)</a:t>
            </a:r>
          </a:p>
        </p:txBody>
      </p:sp>
      <p:graphicFrame>
        <p:nvGraphicFramePr>
          <p:cNvPr id="4098" name="Object 3"/>
          <p:cNvGraphicFramePr>
            <a:graphicFrameLocks noChangeAspect="1"/>
          </p:cNvGraphicFramePr>
          <p:nvPr/>
        </p:nvGraphicFramePr>
        <p:xfrm>
          <a:off x="1752600" y="1752600"/>
          <a:ext cx="7162800" cy="533400"/>
        </p:xfrm>
        <a:graphic>
          <a:graphicData uri="http://schemas.openxmlformats.org/presentationml/2006/ole">
            <mc:AlternateContent xmlns:mc="http://schemas.openxmlformats.org/markup-compatibility/2006">
              <mc:Choice xmlns:v="urn:schemas-microsoft-com:vml" Requires="v">
                <p:oleObj spid="_x0000_s4101" name="公式" r:id="rId3" imgW="2197080" imgH="164880" progId="Equation.3">
                  <p:embed/>
                </p:oleObj>
              </mc:Choice>
              <mc:Fallback>
                <p:oleObj name="公式" r:id="rId3" imgW="2197080" imgH="164880" progId="Equation.3">
                  <p:embed/>
                  <p:pic>
                    <p:nvPicPr>
                      <p:cNvPr id="40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752600"/>
                        <a:ext cx="7162800" cy="53340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noChangeAspect="1"/>
          </p:cNvGraphicFramePr>
          <p:nvPr/>
        </p:nvGraphicFramePr>
        <p:xfrm>
          <a:off x="1905000" y="3200400"/>
          <a:ext cx="5607050" cy="982663"/>
        </p:xfrm>
        <a:graphic>
          <a:graphicData uri="http://schemas.openxmlformats.org/presentationml/2006/ole">
            <mc:AlternateContent xmlns:mc="http://schemas.openxmlformats.org/markup-compatibility/2006">
              <mc:Choice xmlns:v="urn:schemas-microsoft-com:vml" Requires="v">
                <p:oleObj spid="_x0000_s4102" name="Equation" r:id="rId5" imgW="2019240" imgH="355320" progId="Equation.DSMT4">
                  <p:embed/>
                </p:oleObj>
              </mc:Choice>
              <mc:Fallback>
                <p:oleObj name="Equation" r:id="rId5" imgW="2019240" imgH="355320" progId="Equation.DSMT4">
                  <p:embed/>
                  <p:pic>
                    <p:nvPicPr>
                      <p:cNvPr id="409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200400"/>
                        <a:ext cx="5607050" cy="982663"/>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1157" name="Rectangle 5"/>
          <p:cNvSpPr>
            <a:spLocks noGrp="1" noRot="1" noChangeArrowheads="1"/>
          </p:cNvSpPr>
          <p:nvPr>
            <p:ph type="title"/>
          </p:nvPr>
        </p:nvSpPr>
        <p:spPr/>
        <p:txBody>
          <a:bodyPr/>
          <a:lstStyle/>
          <a:p>
            <a:pPr eaLnBrk="1" hangingPunct="1">
              <a:defRPr/>
            </a:pPr>
            <a:r>
              <a:rPr lang="zh-CN" altLang="en-US"/>
              <a:t>第一章</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32F11BB-1BAC-4A0A-93B4-5EAAF38B78FA}" type="slidenum">
              <a:rPr lang="zh-CN" altLang="en-US" b="0">
                <a:latin typeface="Arial" panose="020B0604020202020204" pitchFamily="34" charset="0"/>
              </a:rPr>
              <a:pPr eaLnBrk="1" hangingPunct="1"/>
              <a:t>24</a:t>
            </a:fld>
            <a:endParaRPr lang="en-US" altLang="zh-CN" b="0">
              <a:latin typeface="Arial" panose="020B0604020202020204" pitchFamily="34" charset="0"/>
            </a:endParaRPr>
          </a:p>
        </p:txBody>
      </p:sp>
      <p:sp>
        <p:nvSpPr>
          <p:cNvPr id="522242"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22243" name="Rectangle 1027"/>
          <p:cNvSpPr>
            <a:spLocks noGrp="1" noChangeArrowheads="1"/>
          </p:cNvSpPr>
          <p:nvPr>
            <p:ph type="body" idx="1"/>
          </p:nvPr>
        </p:nvSpPr>
        <p:spPr/>
        <p:txBody>
          <a:bodyPr/>
          <a:lstStyle/>
          <a:p>
            <a:pPr eaLnBrk="1" hangingPunct="1">
              <a:buFont typeface="Wingdings" panose="05000000000000000000" pitchFamily="2" charset="2"/>
              <a:buNone/>
              <a:defRPr/>
            </a:pPr>
            <a:endParaRPr lang="zh-CN" altLang="en-US" sz="4400"/>
          </a:p>
          <a:p>
            <a:pPr eaLnBrk="1" hangingPunct="1">
              <a:defRPr/>
            </a:pPr>
            <a:r>
              <a:rPr lang="zh-CN" altLang="en-US" sz="4400"/>
              <a:t>数据表示</a:t>
            </a:r>
          </a:p>
          <a:p>
            <a:pPr lvl="1" eaLnBrk="1" hangingPunct="1">
              <a:defRPr/>
            </a:pPr>
            <a:r>
              <a:rPr lang="zh-CN" altLang="en-US" sz="4000"/>
              <a:t>由硬件直接识别和引用的数据类型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9BB84F5-1ABE-4DBB-819B-B7FD267E3A60}" type="slidenum">
              <a:rPr lang="zh-CN" altLang="en-US" b="0">
                <a:latin typeface="Arial" panose="020B0604020202020204" pitchFamily="34" charset="0"/>
              </a:rPr>
              <a:pPr eaLnBrk="1" hangingPunct="1"/>
              <a:t>25</a:t>
            </a:fld>
            <a:endParaRPr lang="en-US" altLang="zh-CN" b="0">
              <a:latin typeface="Arial" panose="020B0604020202020204" pitchFamily="34" charset="0"/>
            </a:endParaRPr>
          </a:p>
        </p:txBody>
      </p:sp>
      <p:sp>
        <p:nvSpPr>
          <p:cNvPr id="52326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23267" name="Rectangle 3"/>
          <p:cNvSpPr>
            <a:spLocks noGrp="1" noChangeArrowheads="1"/>
          </p:cNvSpPr>
          <p:nvPr>
            <p:ph type="body" idx="1"/>
          </p:nvPr>
        </p:nvSpPr>
        <p:spPr/>
        <p:txBody>
          <a:bodyPr/>
          <a:lstStyle/>
          <a:p>
            <a:pPr eaLnBrk="1" hangingPunct="1">
              <a:lnSpc>
                <a:spcPct val="90000"/>
              </a:lnSpc>
              <a:defRPr/>
            </a:pPr>
            <a:r>
              <a:rPr lang="zh-CN" altLang="en-US" sz="3600"/>
              <a:t>动态再定位</a:t>
            </a:r>
          </a:p>
          <a:p>
            <a:pPr lvl="1" eaLnBrk="1" hangingPunct="1">
              <a:lnSpc>
                <a:spcPct val="90000"/>
              </a:lnSpc>
              <a:defRPr/>
            </a:pPr>
            <a:r>
              <a:rPr lang="zh-CN" altLang="en-US" sz="3200"/>
              <a:t>动态再定位采用基址寻址方法。当把程序装入主存时，对程序不做任何修改（变换），直接装入主存，同时将程序在主存中的起始地址</a:t>
            </a:r>
            <a:r>
              <a:rPr lang="en-US" altLang="zh-CN" sz="3200"/>
              <a:t>a</a:t>
            </a:r>
            <a:r>
              <a:rPr lang="zh-CN" altLang="en-US" sz="3200"/>
              <a:t>存入对应该道程序的基址寄存器。</a:t>
            </a:r>
            <a:r>
              <a:rPr lang="zh-CN" altLang="en-US" sz="3200" b="0"/>
              <a:t>在执行指令时，</a:t>
            </a:r>
            <a:r>
              <a:rPr lang="zh-CN" altLang="en-US" sz="3200"/>
              <a:t>通过地址加法器将逻辑地址加上基址寄存器的内容(程序基点地址)，形成物理地址，然后访存</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288E38A-E989-41DB-B97C-6D320ED55FB3}" type="slidenum">
              <a:rPr lang="zh-CN" altLang="en-US" b="0">
                <a:latin typeface="Arial" panose="020B0604020202020204" pitchFamily="34" charset="0"/>
              </a:rPr>
              <a:pPr eaLnBrk="1" hangingPunct="1"/>
              <a:t>26</a:t>
            </a:fld>
            <a:endParaRPr lang="en-US" altLang="zh-CN" b="0">
              <a:latin typeface="Arial" panose="020B0604020202020204" pitchFamily="34" charset="0"/>
            </a:endParaRPr>
          </a:p>
        </p:txBody>
      </p:sp>
      <p:sp>
        <p:nvSpPr>
          <p:cNvPr id="52429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24291" name="Rectangle 3"/>
          <p:cNvSpPr>
            <a:spLocks noGrp="1" noChangeArrowheads="1"/>
          </p:cNvSpPr>
          <p:nvPr>
            <p:ph type="body" idx="1"/>
          </p:nvPr>
        </p:nvSpPr>
        <p:spPr/>
        <p:txBody>
          <a:bodyPr/>
          <a:lstStyle/>
          <a:p>
            <a:pPr eaLnBrk="1" hangingPunct="1">
              <a:lnSpc>
                <a:spcPct val="90000"/>
              </a:lnSpc>
              <a:defRPr/>
            </a:pPr>
            <a:r>
              <a:rPr lang="zh-CN" altLang="en-US" sz="3600"/>
              <a:t>功能型指令</a:t>
            </a:r>
          </a:p>
          <a:p>
            <a:pPr lvl="1" eaLnBrk="1" hangingPunct="1">
              <a:lnSpc>
                <a:spcPct val="90000"/>
              </a:lnSpc>
              <a:defRPr/>
            </a:pPr>
            <a:r>
              <a:rPr lang="zh-CN" altLang="en-US" sz="3200"/>
              <a:t>真正执行数据变换的指令，如加、减、乘、除等</a:t>
            </a:r>
          </a:p>
          <a:p>
            <a:pPr eaLnBrk="1" hangingPunct="1">
              <a:lnSpc>
                <a:spcPct val="90000"/>
              </a:lnSpc>
              <a:defRPr/>
            </a:pPr>
            <a:r>
              <a:rPr lang="zh-CN" altLang="en-US" sz="3600"/>
              <a:t>哈夫曼压缩概念</a:t>
            </a:r>
          </a:p>
          <a:p>
            <a:pPr lvl="1" eaLnBrk="1" hangingPunct="1">
              <a:lnSpc>
                <a:spcPct val="90000"/>
              </a:lnSpc>
              <a:defRPr/>
            </a:pPr>
            <a:r>
              <a:rPr lang="zh-CN" altLang="en-US" sz="3200"/>
              <a:t>当各种事件发生的概率不均等时，使用概率高的事件用短代码表示，使用概率低的事件用长代码表示，就会使平均位数缩短。哈夫曼编码是最优化的编码方法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2F7BE6F-6476-4B9D-9F7B-284BE29B09F6}" type="slidenum">
              <a:rPr lang="zh-CN" altLang="en-US" b="0">
                <a:latin typeface="Arial" panose="020B0604020202020204" pitchFamily="34" charset="0"/>
              </a:rPr>
              <a:pPr eaLnBrk="1" hangingPunct="1"/>
              <a:t>27</a:t>
            </a:fld>
            <a:endParaRPr lang="en-US" altLang="zh-CN" b="0">
              <a:latin typeface="Arial" panose="020B0604020202020204" pitchFamily="34" charset="0"/>
            </a:endParaRPr>
          </a:p>
        </p:txBody>
      </p:sp>
      <p:sp>
        <p:nvSpPr>
          <p:cNvPr id="525314"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25315" name="Rectangle 1027"/>
          <p:cNvSpPr>
            <a:spLocks noGrp="1" noChangeArrowheads="1"/>
          </p:cNvSpPr>
          <p:nvPr>
            <p:ph type="body" idx="1"/>
          </p:nvPr>
        </p:nvSpPr>
        <p:spPr/>
        <p:txBody>
          <a:bodyPr/>
          <a:lstStyle/>
          <a:p>
            <a:pPr eaLnBrk="1" hangingPunct="1">
              <a:lnSpc>
                <a:spcPct val="90000"/>
              </a:lnSpc>
              <a:defRPr/>
            </a:pPr>
            <a:r>
              <a:rPr lang="en-US" altLang="zh-CN"/>
              <a:t>CISC</a:t>
            </a:r>
          </a:p>
          <a:p>
            <a:pPr lvl="1" eaLnBrk="1" hangingPunct="1">
              <a:lnSpc>
                <a:spcPct val="90000"/>
              </a:lnSpc>
              <a:defRPr/>
            </a:pPr>
            <a:r>
              <a:rPr lang="zh-CN" altLang="en-US"/>
              <a:t>增强原有指令的功能，设置更为复杂、但功能更强的新指令以取代原先由软件子程序完成的功能，实现软件功能的硬化。按这种途径和方向发展，会使机器的指令系统越来越庞大和复杂，因此称采用这种途径设计而成的</a:t>
            </a:r>
            <a:r>
              <a:rPr lang="en-US" altLang="zh-CN"/>
              <a:t>CPU</a:t>
            </a:r>
            <a:r>
              <a:rPr lang="zh-CN" altLang="en-US"/>
              <a:t>的计算机为复杂指令集计算机</a:t>
            </a:r>
            <a:r>
              <a:rPr lang="en-US" altLang="zh-CN"/>
              <a:t>CISC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E2A9227-8F03-4F1E-8671-BDBAB10DFCEE}" type="slidenum">
              <a:rPr lang="zh-CN" altLang="en-US" b="0">
                <a:latin typeface="Arial" panose="020B0604020202020204" pitchFamily="34" charset="0"/>
              </a:rPr>
              <a:pPr eaLnBrk="1" hangingPunct="1"/>
              <a:t>28</a:t>
            </a:fld>
            <a:endParaRPr lang="en-US" altLang="zh-CN" b="0">
              <a:latin typeface="Arial" panose="020B0604020202020204" pitchFamily="34" charset="0"/>
            </a:endParaRPr>
          </a:p>
        </p:txBody>
      </p:sp>
      <p:sp>
        <p:nvSpPr>
          <p:cNvPr id="52633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26339" name="Rectangle 3"/>
          <p:cNvSpPr>
            <a:spLocks noGrp="1" noChangeArrowheads="1"/>
          </p:cNvSpPr>
          <p:nvPr>
            <p:ph type="body" idx="1"/>
          </p:nvPr>
        </p:nvSpPr>
        <p:spPr/>
        <p:txBody>
          <a:bodyPr/>
          <a:lstStyle/>
          <a:p>
            <a:pPr eaLnBrk="1" hangingPunct="1">
              <a:defRPr/>
            </a:pPr>
            <a:r>
              <a:rPr lang="en-US" altLang="zh-CN"/>
              <a:t>RISC</a:t>
            </a:r>
          </a:p>
          <a:p>
            <a:pPr lvl="1" eaLnBrk="1" hangingPunct="1">
              <a:defRPr/>
            </a:pPr>
            <a:r>
              <a:rPr lang="zh-CN" altLang="en-US"/>
              <a:t>减少指令总数，简化指令功能，以降低硬件设计的复杂度，提高指令的执行速度。按这种途径和方向发展，会使机器的指令系统精炼简单，因此称采用这种途径设计而成的</a:t>
            </a:r>
            <a:r>
              <a:rPr lang="en-US" altLang="zh-CN"/>
              <a:t>CPU</a:t>
            </a:r>
            <a:r>
              <a:rPr lang="zh-CN" altLang="en-US"/>
              <a:t>的计算机为精简指令集计算机</a:t>
            </a:r>
            <a:r>
              <a:rPr lang="en-US" altLang="zh-CN"/>
              <a:t>RISC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1067B8B-5EB0-437E-93E1-DF478F795485}" type="slidenum">
              <a:rPr lang="zh-CN" altLang="en-US" b="0">
                <a:latin typeface="Arial" panose="020B0604020202020204" pitchFamily="34" charset="0"/>
              </a:rPr>
              <a:pPr eaLnBrk="1" hangingPunct="1"/>
              <a:t>29</a:t>
            </a:fld>
            <a:endParaRPr lang="en-US" altLang="zh-CN" b="0">
              <a:latin typeface="Arial" panose="020B0604020202020204" pitchFamily="34" charset="0"/>
            </a:endParaRPr>
          </a:p>
        </p:txBody>
      </p:sp>
      <p:sp>
        <p:nvSpPr>
          <p:cNvPr id="48742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87427"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zh-CN" altLang="en-US" sz="4400"/>
              <a:t>2-1</a:t>
            </a:r>
          </a:p>
          <a:p>
            <a:pPr marL="609600" indent="-609600" eaLnBrk="1" hangingPunct="1">
              <a:defRPr/>
            </a:pPr>
            <a:r>
              <a:rPr lang="zh-CN" altLang="en-US" sz="4400">
                <a:solidFill>
                  <a:schemeClr val="hlink"/>
                </a:solidFill>
              </a:rPr>
              <a:t>数据表示</a:t>
            </a:r>
            <a:r>
              <a:rPr lang="zh-CN" altLang="en-US" sz="4400"/>
              <a:t>是指由硬件直接识别和引用的数据类型</a:t>
            </a:r>
          </a:p>
          <a:p>
            <a:pPr marL="609600" indent="-609600" eaLnBrk="1" hangingPunct="1">
              <a:defRPr/>
            </a:pPr>
            <a:r>
              <a:rPr lang="zh-CN" altLang="en-US" sz="4400">
                <a:solidFill>
                  <a:schemeClr val="hlink"/>
                </a:solidFill>
              </a:rPr>
              <a:t>数据结构</a:t>
            </a:r>
            <a:r>
              <a:rPr lang="zh-CN" altLang="en-US" sz="4400"/>
              <a:t>反映的是各种数据元素或信息单元之间的结构关系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E26826B-F6DA-4A61-A0C2-0D53EA298D78}" type="slidenum">
              <a:rPr lang="zh-CN" altLang="en-US" b="0">
                <a:latin typeface="Arial" panose="020B0604020202020204" pitchFamily="34" charset="0"/>
              </a:rPr>
              <a:pPr eaLnBrk="1" hangingPunct="1"/>
              <a:t>3</a:t>
            </a:fld>
            <a:endParaRPr lang="en-US" altLang="zh-CN" b="0">
              <a:latin typeface="Arial" panose="020B0604020202020204" pitchFamily="34" charset="0"/>
            </a:endParaRPr>
          </a:p>
        </p:txBody>
      </p:sp>
      <p:sp>
        <p:nvSpPr>
          <p:cNvPr id="51405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4051" name="Rectangle 3"/>
          <p:cNvSpPr>
            <a:spLocks noGrp="1" noChangeArrowheads="1"/>
          </p:cNvSpPr>
          <p:nvPr>
            <p:ph type="body" idx="1"/>
          </p:nvPr>
        </p:nvSpPr>
        <p:spPr/>
        <p:txBody>
          <a:bodyPr/>
          <a:lstStyle/>
          <a:p>
            <a:pPr algn="just" eaLnBrk="1" hangingPunct="1">
              <a:defRPr/>
            </a:pPr>
            <a:r>
              <a:rPr lang="zh-CN" altLang="en-US" sz="4400"/>
              <a:t>解释</a:t>
            </a:r>
          </a:p>
          <a:p>
            <a:pPr lvl="1" algn="just" eaLnBrk="1" hangingPunct="1">
              <a:defRPr/>
            </a:pPr>
            <a:r>
              <a:rPr lang="zh-CN" altLang="en-US" sz="4000"/>
              <a:t>在低一级机器级上用它的一串语句或指令来仿真高一级机器上的一条语句或指令的功能，通过对高一级机器语言程序中的每条语句或指令逐条解释来实现的技术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E8502D2-19D7-4640-9976-CBAA560EAF40}" type="slidenum">
              <a:rPr lang="zh-CN" altLang="en-US" b="0">
                <a:latin typeface="Arial" panose="020B0604020202020204" pitchFamily="34" charset="0"/>
              </a:rPr>
              <a:pPr eaLnBrk="1" hangingPunct="1"/>
              <a:t>30</a:t>
            </a:fld>
            <a:endParaRPr lang="en-US" altLang="zh-CN" b="0">
              <a:latin typeface="Arial" panose="020B0604020202020204" pitchFamily="34" charset="0"/>
            </a:endParaRPr>
          </a:p>
        </p:txBody>
      </p:sp>
      <p:sp>
        <p:nvSpPr>
          <p:cNvPr id="488450"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88451" name="Rectangle 1027"/>
          <p:cNvSpPr>
            <a:spLocks noGrp="1" noChangeArrowheads="1"/>
          </p:cNvSpPr>
          <p:nvPr>
            <p:ph type="body" idx="1"/>
          </p:nvPr>
        </p:nvSpPr>
        <p:spPr/>
        <p:txBody>
          <a:bodyPr/>
          <a:lstStyle/>
          <a:p>
            <a:pPr marL="609600" indent="-609600" eaLnBrk="1" hangingPunct="1">
              <a:defRPr/>
            </a:pPr>
            <a:r>
              <a:rPr lang="zh-CN" altLang="en-US" sz="3600"/>
              <a:t>数据结构是通过软件映像成机器所具有的各种数据表示实现的</a:t>
            </a:r>
          </a:p>
          <a:p>
            <a:pPr marL="609600" indent="-609600" eaLnBrk="1" hangingPunct="1">
              <a:defRPr/>
            </a:pPr>
            <a:r>
              <a:rPr lang="zh-CN" altLang="en-US" sz="3600"/>
              <a:t>数据表示是数据结构的组成元素</a:t>
            </a:r>
          </a:p>
          <a:p>
            <a:pPr marL="609600" indent="-609600" eaLnBrk="1" hangingPunct="1">
              <a:defRPr/>
            </a:pPr>
            <a:r>
              <a:rPr lang="zh-CN" altLang="en-US" sz="3600"/>
              <a:t>数据表示为数据结构提供不同程度的支持，反映在效率和方便程度的不同</a:t>
            </a:r>
          </a:p>
          <a:p>
            <a:pPr marL="609600" indent="-609600" eaLnBrk="1" hangingPunct="1">
              <a:defRPr/>
            </a:pPr>
            <a:r>
              <a:rPr lang="zh-CN" altLang="en-US" sz="3600">
                <a:solidFill>
                  <a:schemeClr val="hlink"/>
                </a:solidFill>
              </a:rPr>
              <a:t>因此，数据结构与数据表示是软、硬交界面</a:t>
            </a:r>
          </a:p>
          <a:p>
            <a:pPr marL="609600" indent="-609600" eaLnBrk="1" hangingPunct="1">
              <a:defRPr/>
            </a:pPr>
            <a:endParaRPr lang="zh-CN" altLang="en-US" sz="3600">
              <a:solidFill>
                <a:schemeClr val="hlin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75DEDA4-067A-4FE9-9DE7-0FB2F68DE454}" type="slidenum">
              <a:rPr lang="zh-CN" altLang="en-US" b="0">
                <a:latin typeface="Arial" panose="020B0604020202020204" pitchFamily="34" charset="0"/>
              </a:rPr>
              <a:pPr eaLnBrk="1" hangingPunct="1"/>
              <a:t>31</a:t>
            </a:fld>
            <a:endParaRPr lang="en-US" altLang="zh-CN" b="0">
              <a:latin typeface="Arial" panose="020B0604020202020204" pitchFamily="34" charset="0"/>
            </a:endParaRPr>
          </a:p>
        </p:txBody>
      </p:sp>
      <p:sp>
        <p:nvSpPr>
          <p:cNvPr id="48947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89475"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zh-CN" altLang="en-US" sz="4400" dirty="0"/>
              <a:t>习题2-</a:t>
            </a:r>
            <a:r>
              <a:rPr lang="en-US" altLang="zh-CN" sz="4400" dirty="0"/>
              <a:t>4</a:t>
            </a:r>
            <a:endParaRPr lang="zh-CN" altLang="en-US" sz="4400" dirty="0"/>
          </a:p>
          <a:p>
            <a:pPr eaLnBrk="1" hangingPunct="1">
              <a:buFont typeface="Wingdings" panose="05000000000000000000" pitchFamily="2" charset="2"/>
              <a:buNone/>
              <a:defRPr/>
            </a:pPr>
            <a:r>
              <a:rPr lang="zh-CN" altLang="en-US" sz="4400" dirty="0"/>
              <a:t>1、等长二进制编码</a:t>
            </a:r>
          </a:p>
          <a:p>
            <a:pPr eaLnBrk="1" hangingPunct="1">
              <a:buFont typeface="Wingdings" panose="05000000000000000000" pitchFamily="2" charset="2"/>
              <a:buNone/>
              <a:defRPr/>
            </a:pPr>
            <a:r>
              <a:rPr lang="en-US" altLang="zh-CN" sz="4400" dirty="0"/>
              <a:t>	</a:t>
            </a:r>
            <a:r>
              <a:rPr lang="zh-CN" altLang="en-US" sz="4400" dirty="0"/>
              <a:t>平均码长为 [</a:t>
            </a:r>
            <a:r>
              <a:rPr lang="en-US" altLang="zh-CN" sz="4400" dirty="0"/>
              <a:t>log</a:t>
            </a:r>
            <a:r>
              <a:rPr lang="en-US" altLang="zh-CN" sz="4400" baseline="-25000" dirty="0"/>
              <a:t>2</a:t>
            </a:r>
            <a:r>
              <a:rPr lang="en-US" altLang="zh-CN" sz="4400" dirty="0"/>
              <a:t>14] + 1 = 4</a:t>
            </a:r>
          </a:p>
          <a:p>
            <a:pPr eaLnBrk="1" hangingPunct="1">
              <a:buFont typeface="Wingdings" panose="05000000000000000000" pitchFamily="2" charset="2"/>
              <a:buNone/>
              <a:defRPr/>
            </a:pPr>
            <a:r>
              <a:rPr lang="en-US" altLang="zh-CN" sz="4400" dirty="0"/>
              <a:t>2、Huffman</a:t>
            </a:r>
            <a:r>
              <a:rPr lang="zh-CN" altLang="en-US" sz="4400" dirty="0"/>
              <a:t>编码</a:t>
            </a:r>
          </a:p>
          <a:p>
            <a:pPr eaLnBrk="1" hangingPunct="1">
              <a:buFont typeface="Wingdings" panose="05000000000000000000" pitchFamily="2" charset="2"/>
              <a:buNone/>
              <a:defRPr/>
            </a:pPr>
            <a:r>
              <a:rPr lang="zh-CN" altLang="en-US" sz="4400" dirty="0"/>
              <a:t>	首先构造</a:t>
            </a:r>
            <a:r>
              <a:rPr lang="en-US" altLang="zh-CN" sz="4400" dirty="0"/>
              <a:t>Huffman</a:t>
            </a:r>
            <a:r>
              <a:rPr lang="zh-CN" altLang="en-US" sz="4400" dirty="0"/>
              <a:t>树</a:t>
            </a:r>
          </a:p>
          <a:p>
            <a:pPr eaLnBrk="1" hangingPunct="1">
              <a:defRPr/>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92809E7-B174-4DA8-8163-4685BD13D8D6}" type="slidenum">
              <a:rPr lang="zh-CN" altLang="en-US" b="0">
                <a:latin typeface="Arial" panose="020B0604020202020204" pitchFamily="34" charset="0"/>
              </a:rPr>
              <a:pPr eaLnBrk="1" hangingPunct="1"/>
              <a:t>32</a:t>
            </a:fld>
            <a:endParaRPr lang="en-US" altLang="zh-CN" b="0">
              <a:latin typeface="Arial" panose="020B0604020202020204" pitchFamily="34" charset="0"/>
            </a:endParaRPr>
          </a:p>
        </p:txBody>
      </p:sp>
      <p:sp>
        <p:nvSpPr>
          <p:cNvPr id="49049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grpSp>
        <p:nvGrpSpPr>
          <p:cNvPr id="48132" name="Group 4"/>
          <p:cNvGrpSpPr>
            <a:grpSpLocks/>
          </p:cNvGrpSpPr>
          <p:nvPr/>
        </p:nvGrpSpPr>
        <p:grpSpPr bwMode="auto">
          <a:xfrm>
            <a:off x="250825" y="1341438"/>
            <a:ext cx="8569325" cy="5194300"/>
            <a:chOff x="144" y="144"/>
            <a:chExt cx="5472" cy="4220"/>
          </a:xfrm>
        </p:grpSpPr>
        <p:sp>
          <p:nvSpPr>
            <p:cNvPr id="48133" name="Text Box 5"/>
            <p:cNvSpPr txBox="1">
              <a:spLocks noChangeArrowheads="1"/>
            </p:cNvSpPr>
            <p:nvPr/>
          </p:nvSpPr>
          <p:spPr bwMode="auto">
            <a:xfrm>
              <a:off x="240" y="3598"/>
              <a:ext cx="528"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0.01</a:t>
              </a:r>
            </a:p>
          </p:txBody>
        </p:sp>
        <p:sp>
          <p:nvSpPr>
            <p:cNvPr id="48134" name="Oval 6"/>
            <p:cNvSpPr>
              <a:spLocks noChangeArrowheads="1"/>
            </p:cNvSpPr>
            <p:nvPr/>
          </p:nvSpPr>
          <p:spPr bwMode="auto">
            <a:xfrm>
              <a:off x="4656" y="100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.3</a:t>
              </a:r>
              <a:endParaRPr kumimoji="1" lang="zh-CN" altLang="en-US" sz="3200">
                <a:latin typeface="Times New Roman" panose="02020603050405020304" pitchFamily="18" charset="0"/>
              </a:endParaRPr>
            </a:p>
          </p:txBody>
        </p:sp>
        <p:sp>
          <p:nvSpPr>
            <p:cNvPr id="48135" name="Text Box 7"/>
            <p:cNvSpPr txBox="1">
              <a:spLocks noChangeArrowheads="1"/>
            </p:cNvSpPr>
            <p:nvPr/>
          </p:nvSpPr>
          <p:spPr bwMode="auto">
            <a:xfrm>
              <a:off x="864" y="3598"/>
              <a:ext cx="527"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0.01</a:t>
              </a:r>
            </a:p>
          </p:txBody>
        </p:sp>
        <p:sp>
          <p:nvSpPr>
            <p:cNvPr id="48136" name="Text Box 8"/>
            <p:cNvSpPr txBox="1">
              <a:spLocks noChangeArrowheads="1"/>
            </p:cNvSpPr>
            <p:nvPr/>
          </p:nvSpPr>
          <p:spPr bwMode="auto">
            <a:xfrm>
              <a:off x="815" y="3027"/>
              <a:ext cx="529" cy="386"/>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0.02</a:t>
              </a:r>
            </a:p>
          </p:txBody>
        </p:sp>
        <p:sp>
          <p:nvSpPr>
            <p:cNvPr id="48137" name="Text Box 9"/>
            <p:cNvSpPr txBox="1">
              <a:spLocks noChangeArrowheads="1"/>
            </p:cNvSpPr>
            <p:nvPr/>
          </p:nvSpPr>
          <p:spPr bwMode="auto">
            <a:xfrm>
              <a:off x="1536" y="3027"/>
              <a:ext cx="528" cy="386"/>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0.02</a:t>
              </a:r>
            </a:p>
          </p:txBody>
        </p:sp>
        <p:sp>
          <p:nvSpPr>
            <p:cNvPr id="48138" name="Text Box 10"/>
            <p:cNvSpPr txBox="1">
              <a:spLocks noChangeArrowheads="1"/>
            </p:cNvSpPr>
            <p:nvPr/>
          </p:nvSpPr>
          <p:spPr bwMode="auto">
            <a:xfrm>
              <a:off x="2209" y="3027"/>
              <a:ext cx="527" cy="386"/>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0.03</a:t>
              </a:r>
            </a:p>
          </p:txBody>
        </p:sp>
        <p:sp>
          <p:nvSpPr>
            <p:cNvPr id="48139" name="Text Box 11"/>
            <p:cNvSpPr txBox="1">
              <a:spLocks noChangeArrowheads="1"/>
            </p:cNvSpPr>
            <p:nvPr/>
          </p:nvSpPr>
          <p:spPr bwMode="auto">
            <a:xfrm>
              <a:off x="2832" y="3027"/>
              <a:ext cx="528" cy="386"/>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0.03</a:t>
              </a:r>
            </a:p>
          </p:txBody>
        </p:sp>
        <p:sp>
          <p:nvSpPr>
            <p:cNvPr id="48140" name="Text Box 12"/>
            <p:cNvSpPr txBox="1">
              <a:spLocks noChangeArrowheads="1"/>
            </p:cNvSpPr>
            <p:nvPr/>
          </p:nvSpPr>
          <p:spPr bwMode="auto">
            <a:xfrm>
              <a:off x="960" y="2304"/>
              <a:ext cx="528"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0.04</a:t>
              </a:r>
            </a:p>
          </p:txBody>
        </p:sp>
        <p:sp>
          <p:nvSpPr>
            <p:cNvPr id="48141" name="Text Box 13"/>
            <p:cNvSpPr txBox="1">
              <a:spLocks noChangeArrowheads="1"/>
            </p:cNvSpPr>
            <p:nvPr/>
          </p:nvSpPr>
          <p:spPr bwMode="auto">
            <a:xfrm>
              <a:off x="1248" y="1585"/>
              <a:ext cx="528"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0.11</a:t>
              </a:r>
            </a:p>
          </p:txBody>
        </p:sp>
        <p:sp>
          <p:nvSpPr>
            <p:cNvPr id="48142" name="Text Box 14"/>
            <p:cNvSpPr txBox="1">
              <a:spLocks noChangeArrowheads="1"/>
            </p:cNvSpPr>
            <p:nvPr/>
          </p:nvSpPr>
          <p:spPr bwMode="auto">
            <a:xfrm>
              <a:off x="3215" y="1966"/>
              <a:ext cx="529"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0.13</a:t>
              </a:r>
            </a:p>
          </p:txBody>
        </p:sp>
        <p:sp>
          <p:nvSpPr>
            <p:cNvPr id="48143" name="Text Box 15"/>
            <p:cNvSpPr txBox="1">
              <a:spLocks noChangeArrowheads="1"/>
            </p:cNvSpPr>
            <p:nvPr/>
          </p:nvSpPr>
          <p:spPr bwMode="auto">
            <a:xfrm>
              <a:off x="3840" y="1966"/>
              <a:ext cx="529"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0.14</a:t>
              </a:r>
            </a:p>
          </p:txBody>
        </p:sp>
        <p:sp>
          <p:nvSpPr>
            <p:cNvPr id="48144" name="Text Box 16"/>
            <p:cNvSpPr txBox="1">
              <a:spLocks noChangeArrowheads="1"/>
            </p:cNvSpPr>
            <p:nvPr/>
          </p:nvSpPr>
          <p:spPr bwMode="auto">
            <a:xfrm>
              <a:off x="4463" y="1966"/>
              <a:ext cx="529"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0.15</a:t>
              </a:r>
            </a:p>
          </p:txBody>
        </p:sp>
        <p:sp>
          <p:nvSpPr>
            <p:cNvPr id="48145" name="Text Box 17"/>
            <p:cNvSpPr txBox="1">
              <a:spLocks noChangeArrowheads="1"/>
            </p:cNvSpPr>
            <p:nvPr/>
          </p:nvSpPr>
          <p:spPr bwMode="auto">
            <a:xfrm>
              <a:off x="5088" y="1966"/>
              <a:ext cx="528"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0.15</a:t>
              </a:r>
            </a:p>
          </p:txBody>
        </p:sp>
        <p:sp>
          <p:nvSpPr>
            <p:cNvPr id="48146" name="Text Box 18"/>
            <p:cNvSpPr txBox="1">
              <a:spLocks noChangeArrowheads="1"/>
            </p:cNvSpPr>
            <p:nvPr/>
          </p:nvSpPr>
          <p:spPr bwMode="auto">
            <a:xfrm>
              <a:off x="3408" y="3027"/>
              <a:ext cx="528" cy="386"/>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0.04</a:t>
              </a:r>
            </a:p>
          </p:txBody>
        </p:sp>
        <p:sp>
          <p:nvSpPr>
            <p:cNvPr id="48147" name="Text Box 19"/>
            <p:cNvSpPr txBox="1">
              <a:spLocks noChangeArrowheads="1"/>
            </p:cNvSpPr>
            <p:nvPr/>
          </p:nvSpPr>
          <p:spPr bwMode="auto">
            <a:xfrm>
              <a:off x="2496" y="1630"/>
              <a:ext cx="528" cy="387"/>
            </a:xfrm>
            <a:prstGeom prst="rect">
              <a:avLst/>
            </a:prstGeom>
            <a:solidFill>
              <a:schemeClr val="accent1"/>
            </a:solidFill>
            <a:ln w="19050">
              <a:solidFill>
                <a:schemeClr val="tx1"/>
              </a:solidFill>
              <a:miter lim="800000"/>
              <a:headEnd/>
              <a:tailEnd/>
            </a:ln>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0.12</a:t>
              </a:r>
            </a:p>
          </p:txBody>
        </p:sp>
        <p:sp>
          <p:nvSpPr>
            <p:cNvPr id="48148" name="Oval 20"/>
            <p:cNvSpPr>
              <a:spLocks noChangeArrowheads="1"/>
            </p:cNvSpPr>
            <p:nvPr/>
          </p:nvSpPr>
          <p:spPr bwMode="auto">
            <a:xfrm>
              <a:off x="2928" y="144"/>
              <a:ext cx="528" cy="336"/>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1.00</a:t>
              </a:r>
              <a:endParaRPr kumimoji="1" lang="zh-CN" altLang="en-US" sz="3200">
                <a:latin typeface="Times New Roman" panose="02020603050405020304" pitchFamily="18" charset="0"/>
              </a:endParaRPr>
            </a:p>
          </p:txBody>
        </p:sp>
        <p:sp>
          <p:nvSpPr>
            <p:cNvPr id="48149" name="Oval 21"/>
            <p:cNvSpPr>
              <a:spLocks noChangeArrowheads="1"/>
            </p:cNvSpPr>
            <p:nvPr/>
          </p:nvSpPr>
          <p:spPr bwMode="auto">
            <a:xfrm>
              <a:off x="4080" y="576"/>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.57</a:t>
              </a:r>
              <a:endParaRPr kumimoji="1" lang="zh-CN" altLang="en-US" sz="3200">
                <a:latin typeface="Times New Roman" panose="02020603050405020304" pitchFamily="18" charset="0"/>
              </a:endParaRPr>
            </a:p>
          </p:txBody>
        </p:sp>
        <p:sp>
          <p:nvSpPr>
            <p:cNvPr id="48150" name="Oval 22"/>
            <p:cNvSpPr>
              <a:spLocks noChangeArrowheads="1"/>
            </p:cNvSpPr>
            <p:nvPr/>
          </p:nvSpPr>
          <p:spPr bwMode="auto">
            <a:xfrm>
              <a:off x="3456" y="100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.27</a:t>
              </a:r>
              <a:endParaRPr kumimoji="1" lang="zh-CN" altLang="en-US" sz="3200">
                <a:latin typeface="Times New Roman" panose="02020603050405020304" pitchFamily="18" charset="0"/>
              </a:endParaRPr>
            </a:p>
          </p:txBody>
        </p:sp>
        <p:sp>
          <p:nvSpPr>
            <p:cNvPr id="48151" name="Oval 23"/>
            <p:cNvSpPr>
              <a:spLocks noChangeArrowheads="1"/>
            </p:cNvSpPr>
            <p:nvPr/>
          </p:nvSpPr>
          <p:spPr bwMode="auto">
            <a:xfrm>
              <a:off x="144" y="3024"/>
              <a:ext cx="528" cy="336"/>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.02</a:t>
              </a:r>
              <a:endParaRPr kumimoji="1" lang="zh-CN" altLang="en-US" sz="3200">
                <a:latin typeface="Times New Roman" panose="02020603050405020304" pitchFamily="18" charset="0"/>
              </a:endParaRPr>
            </a:p>
          </p:txBody>
        </p:sp>
        <p:sp>
          <p:nvSpPr>
            <p:cNvPr id="48152" name="Oval 24"/>
            <p:cNvSpPr>
              <a:spLocks noChangeArrowheads="1"/>
            </p:cNvSpPr>
            <p:nvPr/>
          </p:nvSpPr>
          <p:spPr bwMode="auto">
            <a:xfrm>
              <a:off x="1680" y="52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.43</a:t>
              </a:r>
              <a:endParaRPr kumimoji="1" lang="zh-CN" altLang="en-US" sz="3200">
                <a:latin typeface="Times New Roman" panose="02020603050405020304" pitchFamily="18" charset="0"/>
              </a:endParaRPr>
            </a:p>
          </p:txBody>
        </p:sp>
        <p:sp>
          <p:nvSpPr>
            <p:cNvPr id="48153" name="Oval 25"/>
            <p:cNvSpPr>
              <a:spLocks noChangeArrowheads="1"/>
            </p:cNvSpPr>
            <p:nvPr/>
          </p:nvSpPr>
          <p:spPr bwMode="auto">
            <a:xfrm>
              <a:off x="1008" y="1008"/>
              <a:ext cx="528" cy="336"/>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.19</a:t>
              </a:r>
              <a:endParaRPr kumimoji="1" lang="zh-CN" altLang="en-US" sz="3200">
                <a:latin typeface="Times New Roman" panose="02020603050405020304" pitchFamily="18" charset="0"/>
              </a:endParaRPr>
            </a:p>
          </p:txBody>
        </p:sp>
        <p:sp>
          <p:nvSpPr>
            <p:cNvPr id="48154" name="Oval 26"/>
            <p:cNvSpPr>
              <a:spLocks noChangeArrowheads="1"/>
            </p:cNvSpPr>
            <p:nvPr/>
          </p:nvSpPr>
          <p:spPr bwMode="auto">
            <a:xfrm>
              <a:off x="2160" y="100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.24</a:t>
              </a:r>
              <a:endParaRPr kumimoji="1" lang="zh-CN" altLang="en-US" sz="3200">
                <a:latin typeface="Times New Roman" panose="02020603050405020304" pitchFamily="18" charset="0"/>
              </a:endParaRPr>
            </a:p>
          </p:txBody>
        </p:sp>
        <p:sp>
          <p:nvSpPr>
            <p:cNvPr id="48155" name="Oval 27"/>
            <p:cNvSpPr>
              <a:spLocks noChangeArrowheads="1"/>
            </p:cNvSpPr>
            <p:nvPr/>
          </p:nvSpPr>
          <p:spPr bwMode="auto">
            <a:xfrm>
              <a:off x="1872" y="244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.05</a:t>
              </a:r>
              <a:endParaRPr kumimoji="1" lang="zh-CN" altLang="en-US" sz="3200">
                <a:latin typeface="Times New Roman" panose="02020603050405020304" pitchFamily="18" charset="0"/>
              </a:endParaRPr>
            </a:p>
          </p:txBody>
        </p:sp>
        <p:sp>
          <p:nvSpPr>
            <p:cNvPr id="48156" name="Oval 28"/>
            <p:cNvSpPr>
              <a:spLocks noChangeArrowheads="1"/>
            </p:cNvSpPr>
            <p:nvPr/>
          </p:nvSpPr>
          <p:spPr bwMode="auto">
            <a:xfrm>
              <a:off x="2880" y="2448"/>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.07</a:t>
              </a:r>
              <a:endParaRPr kumimoji="1" lang="zh-CN" altLang="en-US" sz="3200">
                <a:latin typeface="Times New Roman" panose="02020603050405020304" pitchFamily="18" charset="0"/>
              </a:endParaRPr>
            </a:p>
          </p:txBody>
        </p:sp>
        <p:sp>
          <p:nvSpPr>
            <p:cNvPr id="48157" name="Oval 29"/>
            <p:cNvSpPr>
              <a:spLocks noChangeArrowheads="1"/>
            </p:cNvSpPr>
            <p:nvPr/>
          </p:nvSpPr>
          <p:spPr bwMode="auto">
            <a:xfrm>
              <a:off x="288" y="2352"/>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.04</a:t>
              </a:r>
              <a:endParaRPr kumimoji="1" lang="zh-CN" altLang="en-US" sz="3200">
                <a:latin typeface="Times New Roman" panose="02020603050405020304" pitchFamily="18" charset="0"/>
              </a:endParaRPr>
            </a:p>
          </p:txBody>
        </p:sp>
        <p:sp>
          <p:nvSpPr>
            <p:cNvPr id="48158" name="Oval 30"/>
            <p:cNvSpPr>
              <a:spLocks noChangeArrowheads="1"/>
            </p:cNvSpPr>
            <p:nvPr/>
          </p:nvSpPr>
          <p:spPr bwMode="auto">
            <a:xfrm>
              <a:off x="576" y="1584"/>
              <a:ext cx="528" cy="336"/>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.08</a:t>
              </a:r>
              <a:endParaRPr kumimoji="1" lang="zh-CN" altLang="en-US" sz="3200">
                <a:latin typeface="Times New Roman" panose="02020603050405020304" pitchFamily="18" charset="0"/>
              </a:endParaRPr>
            </a:p>
          </p:txBody>
        </p:sp>
        <p:sp>
          <p:nvSpPr>
            <p:cNvPr id="48159" name="Oval 31"/>
            <p:cNvSpPr>
              <a:spLocks noChangeArrowheads="1"/>
            </p:cNvSpPr>
            <p:nvPr/>
          </p:nvSpPr>
          <p:spPr bwMode="auto">
            <a:xfrm>
              <a:off x="1872" y="1632"/>
              <a:ext cx="528" cy="288"/>
            </a:xfrm>
            <a:prstGeom prst="ellipse">
              <a:avLst/>
            </a:prstGeom>
            <a:solidFill>
              <a:schemeClr val="bg1"/>
            </a:solidFill>
            <a:ln w="19050">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0</a:t>
              </a:r>
              <a:r>
                <a:rPr kumimoji="1" lang="zh-CN" altLang="en-US" sz="2400">
                  <a:latin typeface="Times New Roman" panose="02020603050405020304" pitchFamily="18" charset="0"/>
                </a:rPr>
                <a:t>.12</a:t>
              </a:r>
              <a:endParaRPr kumimoji="1" lang="zh-CN" altLang="en-US" sz="3200">
                <a:latin typeface="Times New Roman" panose="02020603050405020304" pitchFamily="18" charset="0"/>
              </a:endParaRPr>
            </a:p>
          </p:txBody>
        </p:sp>
        <p:sp>
          <p:nvSpPr>
            <p:cNvPr id="48160" name="Line 32"/>
            <p:cNvSpPr>
              <a:spLocks noChangeShapeType="1"/>
            </p:cNvSpPr>
            <p:nvPr/>
          </p:nvSpPr>
          <p:spPr bwMode="auto">
            <a:xfrm flipH="1" flipV="1">
              <a:off x="432" y="3360"/>
              <a:ext cx="48"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1" name="Line 33"/>
            <p:cNvSpPr>
              <a:spLocks noChangeShapeType="1"/>
            </p:cNvSpPr>
            <p:nvPr/>
          </p:nvSpPr>
          <p:spPr bwMode="auto">
            <a:xfrm flipH="1" flipV="1">
              <a:off x="528" y="3312"/>
              <a:ext cx="57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2" name="Line 34"/>
            <p:cNvSpPr>
              <a:spLocks noChangeShapeType="1"/>
            </p:cNvSpPr>
            <p:nvPr/>
          </p:nvSpPr>
          <p:spPr bwMode="auto">
            <a:xfrm flipH="1" flipV="1">
              <a:off x="576" y="2640"/>
              <a:ext cx="52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3" name="Line 35"/>
            <p:cNvSpPr>
              <a:spLocks noChangeShapeType="1"/>
            </p:cNvSpPr>
            <p:nvPr/>
          </p:nvSpPr>
          <p:spPr bwMode="auto">
            <a:xfrm flipV="1">
              <a:off x="384" y="2640"/>
              <a:ext cx="96"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4" name="Line 36"/>
            <p:cNvSpPr>
              <a:spLocks noChangeShapeType="1"/>
            </p:cNvSpPr>
            <p:nvPr/>
          </p:nvSpPr>
          <p:spPr bwMode="auto">
            <a:xfrm flipV="1">
              <a:off x="1776" y="2736"/>
              <a:ext cx="288"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5" name="Line 37"/>
            <p:cNvSpPr>
              <a:spLocks noChangeShapeType="1"/>
            </p:cNvSpPr>
            <p:nvPr/>
          </p:nvSpPr>
          <p:spPr bwMode="auto">
            <a:xfrm flipH="1" flipV="1">
              <a:off x="2208" y="2736"/>
              <a:ext cx="24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6" name="Line 38"/>
            <p:cNvSpPr>
              <a:spLocks noChangeShapeType="1"/>
            </p:cNvSpPr>
            <p:nvPr/>
          </p:nvSpPr>
          <p:spPr bwMode="auto">
            <a:xfrm flipV="1">
              <a:off x="3072" y="2736"/>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7" name="Line 39"/>
            <p:cNvSpPr>
              <a:spLocks noChangeShapeType="1"/>
            </p:cNvSpPr>
            <p:nvPr/>
          </p:nvSpPr>
          <p:spPr bwMode="auto">
            <a:xfrm flipH="1" flipV="1">
              <a:off x="3312" y="2688"/>
              <a:ext cx="336"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8" name="Line 40"/>
            <p:cNvSpPr>
              <a:spLocks noChangeShapeType="1"/>
            </p:cNvSpPr>
            <p:nvPr/>
          </p:nvSpPr>
          <p:spPr bwMode="auto">
            <a:xfrm flipV="1">
              <a:off x="576" y="1920"/>
              <a:ext cx="24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9" name="Line 41"/>
            <p:cNvSpPr>
              <a:spLocks noChangeShapeType="1"/>
            </p:cNvSpPr>
            <p:nvPr/>
          </p:nvSpPr>
          <p:spPr bwMode="auto">
            <a:xfrm flipH="1" flipV="1">
              <a:off x="960" y="1920"/>
              <a:ext cx="24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0" name="Line 42"/>
            <p:cNvSpPr>
              <a:spLocks noChangeShapeType="1"/>
            </p:cNvSpPr>
            <p:nvPr/>
          </p:nvSpPr>
          <p:spPr bwMode="auto">
            <a:xfrm flipV="1">
              <a:off x="912" y="1344"/>
              <a:ext cx="288"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1" name="Line 43"/>
            <p:cNvSpPr>
              <a:spLocks noChangeShapeType="1"/>
            </p:cNvSpPr>
            <p:nvPr/>
          </p:nvSpPr>
          <p:spPr bwMode="auto">
            <a:xfrm flipH="1" flipV="1">
              <a:off x="1296" y="1344"/>
              <a:ext cx="24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2" name="Line 44"/>
            <p:cNvSpPr>
              <a:spLocks noChangeShapeType="1"/>
            </p:cNvSpPr>
            <p:nvPr/>
          </p:nvSpPr>
          <p:spPr bwMode="auto">
            <a:xfrm flipV="1">
              <a:off x="2112" y="1920"/>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3" name="Line 45"/>
            <p:cNvSpPr>
              <a:spLocks noChangeShapeType="1"/>
            </p:cNvSpPr>
            <p:nvPr/>
          </p:nvSpPr>
          <p:spPr bwMode="auto">
            <a:xfrm flipH="1" flipV="1">
              <a:off x="2208" y="1920"/>
              <a:ext cx="91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4" name="Line 46"/>
            <p:cNvSpPr>
              <a:spLocks noChangeShapeType="1"/>
            </p:cNvSpPr>
            <p:nvPr/>
          </p:nvSpPr>
          <p:spPr bwMode="auto">
            <a:xfrm flipV="1">
              <a:off x="2160" y="1296"/>
              <a:ext cx="192"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5" name="Line 47"/>
            <p:cNvSpPr>
              <a:spLocks noChangeShapeType="1"/>
            </p:cNvSpPr>
            <p:nvPr/>
          </p:nvSpPr>
          <p:spPr bwMode="auto">
            <a:xfrm flipH="1" flipV="1">
              <a:off x="2496" y="1296"/>
              <a:ext cx="288"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6" name="Line 48"/>
            <p:cNvSpPr>
              <a:spLocks noChangeShapeType="1"/>
            </p:cNvSpPr>
            <p:nvPr/>
          </p:nvSpPr>
          <p:spPr bwMode="auto">
            <a:xfrm flipV="1">
              <a:off x="1344" y="768"/>
              <a:ext cx="38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7" name="Line 49"/>
            <p:cNvSpPr>
              <a:spLocks noChangeShapeType="1"/>
            </p:cNvSpPr>
            <p:nvPr/>
          </p:nvSpPr>
          <p:spPr bwMode="auto">
            <a:xfrm flipH="1" flipV="1">
              <a:off x="2160" y="768"/>
              <a:ext cx="24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8" name="Line 50"/>
            <p:cNvSpPr>
              <a:spLocks noChangeShapeType="1"/>
            </p:cNvSpPr>
            <p:nvPr/>
          </p:nvSpPr>
          <p:spPr bwMode="auto">
            <a:xfrm flipV="1">
              <a:off x="3456" y="1296"/>
              <a:ext cx="192"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9" name="Line 51"/>
            <p:cNvSpPr>
              <a:spLocks noChangeShapeType="1"/>
            </p:cNvSpPr>
            <p:nvPr/>
          </p:nvSpPr>
          <p:spPr bwMode="auto">
            <a:xfrm flipH="1" flipV="1">
              <a:off x="3792" y="1296"/>
              <a:ext cx="288"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0" name="Line 52"/>
            <p:cNvSpPr>
              <a:spLocks noChangeShapeType="1"/>
            </p:cNvSpPr>
            <p:nvPr/>
          </p:nvSpPr>
          <p:spPr bwMode="auto">
            <a:xfrm flipV="1">
              <a:off x="4704" y="1296"/>
              <a:ext cx="144"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1" name="Line 53"/>
            <p:cNvSpPr>
              <a:spLocks noChangeShapeType="1"/>
            </p:cNvSpPr>
            <p:nvPr/>
          </p:nvSpPr>
          <p:spPr bwMode="auto">
            <a:xfrm flipH="1" flipV="1">
              <a:off x="4992" y="1296"/>
              <a:ext cx="384"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2" name="Line 54"/>
            <p:cNvSpPr>
              <a:spLocks noChangeShapeType="1"/>
            </p:cNvSpPr>
            <p:nvPr/>
          </p:nvSpPr>
          <p:spPr bwMode="auto">
            <a:xfrm flipV="1">
              <a:off x="3792" y="816"/>
              <a:ext cx="336"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3" name="Line 55"/>
            <p:cNvSpPr>
              <a:spLocks noChangeShapeType="1"/>
            </p:cNvSpPr>
            <p:nvPr/>
          </p:nvSpPr>
          <p:spPr bwMode="auto">
            <a:xfrm flipH="1" flipV="1">
              <a:off x="4464" y="816"/>
              <a:ext cx="432"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4" name="Line 56"/>
            <p:cNvSpPr>
              <a:spLocks noChangeShapeType="1"/>
            </p:cNvSpPr>
            <p:nvPr/>
          </p:nvSpPr>
          <p:spPr bwMode="auto">
            <a:xfrm flipV="1">
              <a:off x="2160" y="336"/>
              <a:ext cx="768"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5" name="Line 57"/>
            <p:cNvSpPr>
              <a:spLocks noChangeShapeType="1"/>
            </p:cNvSpPr>
            <p:nvPr/>
          </p:nvSpPr>
          <p:spPr bwMode="auto">
            <a:xfrm flipH="1" flipV="1">
              <a:off x="3456" y="384"/>
              <a:ext cx="768"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6" name="Text Box 58"/>
            <p:cNvSpPr txBox="1">
              <a:spLocks noChangeArrowheads="1"/>
            </p:cNvSpPr>
            <p:nvPr/>
          </p:nvSpPr>
          <p:spPr bwMode="auto">
            <a:xfrm>
              <a:off x="1440" y="1871"/>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87" name="Text Box 59"/>
            <p:cNvSpPr txBox="1">
              <a:spLocks noChangeArrowheads="1"/>
            </p:cNvSpPr>
            <p:nvPr/>
          </p:nvSpPr>
          <p:spPr bwMode="auto">
            <a:xfrm>
              <a:off x="960" y="3993"/>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6</a:t>
              </a:r>
            </a:p>
          </p:txBody>
        </p:sp>
        <p:sp>
          <p:nvSpPr>
            <p:cNvPr id="48188" name="Text Box 60"/>
            <p:cNvSpPr txBox="1">
              <a:spLocks noChangeArrowheads="1"/>
            </p:cNvSpPr>
            <p:nvPr/>
          </p:nvSpPr>
          <p:spPr bwMode="auto">
            <a:xfrm>
              <a:off x="1680" y="3359"/>
              <a:ext cx="29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5</a:t>
              </a:r>
            </a:p>
          </p:txBody>
        </p:sp>
        <p:sp>
          <p:nvSpPr>
            <p:cNvPr id="48189" name="Text Box 61"/>
            <p:cNvSpPr txBox="1">
              <a:spLocks noChangeArrowheads="1"/>
            </p:cNvSpPr>
            <p:nvPr/>
          </p:nvSpPr>
          <p:spPr bwMode="auto">
            <a:xfrm>
              <a:off x="2352" y="3359"/>
              <a:ext cx="20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5</a:t>
              </a:r>
            </a:p>
          </p:txBody>
        </p:sp>
        <p:sp>
          <p:nvSpPr>
            <p:cNvPr id="48190" name="Text Box 62"/>
            <p:cNvSpPr txBox="1">
              <a:spLocks noChangeArrowheads="1"/>
            </p:cNvSpPr>
            <p:nvPr/>
          </p:nvSpPr>
          <p:spPr bwMode="auto">
            <a:xfrm>
              <a:off x="2928" y="3359"/>
              <a:ext cx="29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5</a:t>
              </a:r>
            </a:p>
          </p:txBody>
        </p:sp>
        <p:sp>
          <p:nvSpPr>
            <p:cNvPr id="48191" name="Text Box 63"/>
            <p:cNvSpPr txBox="1">
              <a:spLocks noChangeArrowheads="1"/>
            </p:cNvSpPr>
            <p:nvPr/>
          </p:nvSpPr>
          <p:spPr bwMode="auto">
            <a:xfrm>
              <a:off x="3504" y="3314"/>
              <a:ext cx="29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5</a:t>
              </a:r>
            </a:p>
          </p:txBody>
        </p:sp>
        <p:sp>
          <p:nvSpPr>
            <p:cNvPr id="48192" name="Text Box 64"/>
            <p:cNvSpPr txBox="1">
              <a:spLocks noChangeArrowheads="1"/>
            </p:cNvSpPr>
            <p:nvPr/>
          </p:nvSpPr>
          <p:spPr bwMode="auto">
            <a:xfrm>
              <a:off x="960" y="3314"/>
              <a:ext cx="29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5</a:t>
              </a:r>
            </a:p>
          </p:txBody>
        </p:sp>
        <p:sp>
          <p:nvSpPr>
            <p:cNvPr id="48193" name="Text Box 65"/>
            <p:cNvSpPr txBox="1">
              <a:spLocks noChangeArrowheads="1"/>
            </p:cNvSpPr>
            <p:nvPr/>
          </p:nvSpPr>
          <p:spPr bwMode="auto">
            <a:xfrm>
              <a:off x="3408" y="2257"/>
              <a:ext cx="29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94" name="Text Box 66"/>
            <p:cNvSpPr txBox="1">
              <a:spLocks noChangeArrowheads="1"/>
            </p:cNvSpPr>
            <p:nvPr/>
          </p:nvSpPr>
          <p:spPr bwMode="auto">
            <a:xfrm>
              <a:off x="3984" y="2257"/>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95" name="Text Box 67"/>
            <p:cNvSpPr txBox="1">
              <a:spLocks noChangeArrowheads="1"/>
            </p:cNvSpPr>
            <p:nvPr/>
          </p:nvSpPr>
          <p:spPr bwMode="auto">
            <a:xfrm>
              <a:off x="4608" y="2257"/>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96" name="Text Box 68"/>
            <p:cNvSpPr txBox="1">
              <a:spLocks noChangeArrowheads="1"/>
            </p:cNvSpPr>
            <p:nvPr/>
          </p:nvSpPr>
          <p:spPr bwMode="auto">
            <a:xfrm>
              <a:off x="5184" y="2257"/>
              <a:ext cx="29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97" name="Text Box 69"/>
            <p:cNvSpPr txBox="1">
              <a:spLocks noChangeArrowheads="1"/>
            </p:cNvSpPr>
            <p:nvPr/>
          </p:nvSpPr>
          <p:spPr bwMode="auto">
            <a:xfrm>
              <a:off x="1104" y="2591"/>
              <a:ext cx="29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4</a:t>
              </a:r>
            </a:p>
          </p:txBody>
        </p:sp>
        <p:sp>
          <p:nvSpPr>
            <p:cNvPr id="48198" name="Text Box 70"/>
            <p:cNvSpPr txBox="1">
              <a:spLocks noChangeArrowheads="1"/>
            </p:cNvSpPr>
            <p:nvPr/>
          </p:nvSpPr>
          <p:spPr bwMode="auto">
            <a:xfrm>
              <a:off x="2688" y="1966"/>
              <a:ext cx="29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3</a:t>
              </a:r>
            </a:p>
          </p:txBody>
        </p:sp>
        <p:sp>
          <p:nvSpPr>
            <p:cNvPr id="48199" name="Text Box 71"/>
            <p:cNvSpPr txBox="1">
              <a:spLocks noChangeArrowheads="1"/>
            </p:cNvSpPr>
            <p:nvPr/>
          </p:nvSpPr>
          <p:spPr bwMode="auto">
            <a:xfrm>
              <a:off x="336" y="3993"/>
              <a:ext cx="29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6</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E98BEDE-A981-4DD0-B48B-2C6F8B36CA3A}" type="slidenum">
              <a:rPr lang="zh-CN" altLang="en-US" b="0">
                <a:latin typeface="Arial" panose="020B0604020202020204" pitchFamily="34" charset="0"/>
              </a:rPr>
              <a:pPr eaLnBrk="1" hangingPunct="1"/>
              <a:t>33</a:t>
            </a:fld>
            <a:endParaRPr lang="en-US" altLang="zh-CN" b="0">
              <a:latin typeface="Arial" panose="020B0604020202020204" pitchFamily="34" charset="0"/>
            </a:endParaRPr>
          </a:p>
        </p:txBody>
      </p:sp>
      <p:sp>
        <p:nvSpPr>
          <p:cNvPr id="491522"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91523"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sz="4400"/>
              <a:t>	</a:t>
            </a:r>
            <a:r>
              <a:rPr lang="zh-CN" altLang="en-US" sz="3600"/>
              <a:t>平均码长为</a:t>
            </a:r>
            <a:endParaRPr lang="en-US" altLang="zh-CN" sz="3600"/>
          </a:p>
          <a:p>
            <a:pPr algn="just" eaLnBrk="1" hangingPunct="1">
              <a:buFont typeface="Wingdings" panose="05000000000000000000" pitchFamily="2" charset="2"/>
              <a:buNone/>
              <a:defRPr/>
            </a:pPr>
            <a:r>
              <a:rPr lang="en-US" altLang="zh-CN" sz="3600"/>
              <a:t>	∑Pi*Li = (0.01+0.01)×6</a:t>
            </a:r>
          </a:p>
          <a:p>
            <a:pPr algn="just" eaLnBrk="1" hangingPunct="1">
              <a:buFont typeface="Wingdings" panose="05000000000000000000" pitchFamily="2" charset="2"/>
              <a:buNone/>
              <a:defRPr/>
            </a:pPr>
            <a:r>
              <a:rPr lang="en-US" altLang="zh-CN" sz="3600"/>
              <a:t>	+ </a:t>
            </a:r>
            <a:r>
              <a:rPr lang="en-US" altLang="zh-CN" sz="3200"/>
              <a:t>(0.02+0.02+0.03+0.03+0.04)×5</a:t>
            </a:r>
          </a:p>
          <a:p>
            <a:pPr algn="just" eaLnBrk="1" hangingPunct="1">
              <a:buFont typeface="Wingdings" panose="05000000000000000000" pitchFamily="2" charset="2"/>
              <a:buNone/>
              <a:defRPr/>
            </a:pPr>
            <a:r>
              <a:rPr lang="en-US" altLang="zh-CN" sz="3600"/>
              <a:t>	+ 0.04×4 + (0.11 + 0.12 + 0.13</a:t>
            </a:r>
          </a:p>
          <a:p>
            <a:pPr algn="just" eaLnBrk="1" hangingPunct="1">
              <a:buFont typeface="Wingdings" panose="05000000000000000000" pitchFamily="2" charset="2"/>
              <a:buNone/>
              <a:defRPr/>
            </a:pPr>
            <a:r>
              <a:rPr lang="en-US" altLang="zh-CN" sz="3600"/>
              <a:t>	+ 0.14 + 0.15+0.15)×3</a:t>
            </a:r>
          </a:p>
          <a:p>
            <a:pPr algn="just" eaLnBrk="1" hangingPunct="1">
              <a:buFont typeface="Wingdings" panose="05000000000000000000" pitchFamily="2" charset="2"/>
              <a:buNone/>
              <a:defRPr/>
            </a:pPr>
            <a:r>
              <a:rPr lang="en-US" altLang="zh-CN" sz="3600"/>
              <a:t>	=3.38</a:t>
            </a:r>
            <a:endParaRPr lang="zh-CN" altLang="en-US"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57AA3AA-A6B1-47A8-BC44-34B1CE21817E}" type="slidenum">
              <a:rPr lang="zh-CN" altLang="en-US" b="0">
                <a:latin typeface="Arial" panose="020B0604020202020204" pitchFamily="34" charset="0"/>
              </a:rPr>
              <a:pPr eaLnBrk="1" hangingPunct="1"/>
              <a:t>34</a:t>
            </a:fld>
            <a:endParaRPr lang="en-US" altLang="zh-CN" b="0">
              <a:latin typeface="Arial" panose="020B0604020202020204" pitchFamily="34" charset="0"/>
            </a:endParaRPr>
          </a:p>
        </p:txBody>
      </p:sp>
      <p:sp>
        <p:nvSpPr>
          <p:cNvPr id="49254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92547" name="Rectangle 3"/>
          <p:cNvSpPr>
            <a:spLocks noGrp="1" noChangeArrowheads="1"/>
          </p:cNvSpPr>
          <p:nvPr>
            <p:ph type="body" idx="1"/>
          </p:nvPr>
        </p:nvSpPr>
        <p:spPr/>
        <p:txBody>
          <a:bodyPr/>
          <a:lstStyle/>
          <a:p>
            <a:pPr algn="just" eaLnBrk="1" hangingPunct="1">
              <a:defRPr/>
            </a:pPr>
            <a:r>
              <a:rPr lang="zh-CN" altLang="en-US"/>
              <a:t>3、只有两种码长的扩展操作码编码</a:t>
            </a:r>
          </a:p>
          <a:p>
            <a:pPr algn="just" eaLnBrk="1" hangingPunct="1">
              <a:buFont typeface="Wingdings" panose="05000000000000000000" pitchFamily="2" charset="2"/>
              <a:buNone/>
              <a:defRPr/>
            </a:pPr>
            <a:r>
              <a:rPr lang="zh-CN" altLang="en-US"/>
              <a:t>	使用频度高的用短代码表示。根据</a:t>
            </a:r>
            <a:r>
              <a:rPr lang="en-US" altLang="zh-CN"/>
              <a:t>Huffman</a:t>
            </a:r>
            <a:r>
              <a:rPr lang="zh-CN" altLang="en-US"/>
              <a:t>编码和指令使用频度</a:t>
            </a:r>
            <a:r>
              <a:rPr lang="en-US" altLang="zh-CN"/>
              <a:t>，</a:t>
            </a:r>
            <a:r>
              <a:rPr lang="zh-CN" altLang="en-US"/>
              <a:t>可以设计出具有3位和6位码长的操作码。操作码编码如下：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D222D16-45DE-4E3D-8409-1F327E5EC313}" type="slidenum">
              <a:rPr lang="zh-CN" altLang="en-US" b="0">
                <a:latin typeface="Arial" panose="020B0604020202020204" pitchFamily="34" charset="0"/>
              </a:rPr>
              <a:pPr eaLnBrk="1" hangingPunct="1"/>
              <a:t>35</a:t>
            </a:fld>
            <a:endParaRPr lang="en-US" altLang="zh-CN" b="0">
              <a:latin typeface="Arial" panose="020B0604020202020204" pitchFamily="34" charset="0"/>
            </a:endParaRPr>
          </a:p>
        </p:txBody>
      </p:sp>
      <p:sp>
        <p:nvSpPr>
          <p:cNvPr id="49357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graphicFrame>
        <p:nvGraphicFramePr>
          <p:cNvPr id="493595" name="Group 27"/>
          <p:cNvGraphicFramePr>
            <a:graphicFrameLocks noGrp="1"/>
          </p:cNvGraphicFramePr>
          <p:nvPr/>
        </p:nvGraphicFramePr>
        <p:xfrm>
          <a:off x="457200" y="1600200"/>
          <a:ext cx="8424863" cy="4779963"/>
        </p:xfrm>
        <a:graphic>
          <a:graphicData uri="http://schemas.openxmlformats.org/drawingml/2006/table">
            <a:tbl>
              <a:tblPr/>
              <a:tblGrid>
                <a:gridCol w="1790700">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gridCol w="2765425">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tblGrid>
              <a:tr h="11888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编码</a:t>
                      </a:r>
                    </a:p>
                  </a:txBody>
                  <a:tcPr marT="45727" marB="45727"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指令使用频度</a:t>
                      </a:r>
                    </a:p>
                  </a:txBody>
                  <a:tcPr marT="45727" marB="45727"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编码</a:t>
                      </a:r>
                    </a:p>
                  </a:txBody>
                  <a:tcPr marT="45727" marB="45727"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指令使用频度</a:t>
                      </a:r>
                    </a:p>
                  </a:txBody>
                  <a:tcPr marT="45727" marB="45727"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9106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110</a:t>
                      </a:r>
                    </a:p>
                  </a:txBody>
                  <a:tcPr marT="45727" marB="45727"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0.04</a:t>
                      </a:r>
                    </a:p>
                  </a:txBody>
                  <a:tcPr marT="45727" marB="45727"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111010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111100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111101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111110</a:t>
                      </a:r>
                    </a:p>
                  </a:txBody>
                  <a:tcPr marT="45727" marB="45727"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txBody>
                  <a:tcPr marT="45727" marB="45727"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D7DAA8D-99FE-4090-92A7-ACDCA8857E62}" type="slidenum">
              <a:rPr lang="zh-CN" altLang="en-US" b="0">
                <a:latin typeface="Arial" panose="020B0604020202020204" pitchFamily="34" charset="0"/>
              </a:rPr>
              <a:pPr eaLnBrk="1" hangingPunct="1"/>
              <a:t>36</a:t>
            </a:fld>
            <a:endParaRPr lang="en-US" altLang="zh-CN" b="0">
              <a:latin typeface="Arial" panose="020B0604020202020204" pitchFamily="34" charset="0"/>
            </a:endParaRPr>
          </a:p>
        </p:txBody>
      </p:sp>
      <p:sp>
        <p:nvSpPr>
          <p:cNvPr id="49459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94595"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sz="4400"/>
              <a:t>	</a:t>
            </a:r>
            <a:r>
              <a:rPr lang="zh-CN" altLang="en-US" sz="3600"/>
              <a:t>平均码长为</a:t>
            </a:r>
            <a:endParaRPr lang="en-US" altLang="zh-CN" sz="3600"/>
          </a:p>
          <a:p>
            <a:pPr algn="just" eaLnBrk="1" hangingPunct="1">
              <a:buFont typeface="Wingdings" panose="05000000000000000000" pitchFamily="2" charset="2"/>
              <a:buNone/>
              <a:defRPr/>
            </a:pPr>
            <a:r>
              <a:rPr lang="en-US" altLang="zh-CN" sz="3600"/>
              <a:t>	∑Pi*Li = </a:t>
            </a:r>
            <a:r>
              <a:rPr lang="zh-CN" altLang="en-US" sz="3600"/>
              <a:t>(0.15+0.15+0.14+0.13</a:t>
            </a:r>
          </a:p>
          <a:p>
            <a:pPr algn="just" eaLnBrk="1" hangingPunct="1">
              <a:buFont typeface="Wingdings" panose="05000000000000000000" pitchFamily="2" charset="2"/>
              <a:buNone/>
              <a:defRPr/>
            </a:pPr>
            <a:r>
              <a:rPr lang="zh-CN" altLang="en-US" sz="3600"/>
              <a:t>	+ 0.12+0.11+0.04)×</a:t>
            </a:r>
            <a:r>
              <a:rPr lang="en-US" altLang="zh-CN" sz="3600"/>
              <a:t>3</a:t>
            </a:r>
          </a:p>
          <a:p>
            <a:pPr algn="just" eaLnBrk="1" hangingPunct="1">
              <a:buFont typeface="Wingdings" panose="05000000000000000000" pitchFamily="2" charset="2"/>
              <a:buNone/>
              <a:defRPr/>
            </a:pPr>
            <a:r>
              <a:rPr lang="zh-CN" altLang="en-US" sz="3600"/>
              <a:t>	+ (0.04+0.03+0.03+0.02</a:t>
            </a:r>
          </a:p>
          <a:p>
            <a:pPr algn="just" eaLnBrk="1" hangingPunct="1">
              <a:buFont typeface="Wingdings" panose="05000000000000000000" pitchFamily="2" charset="2"/>
              <a:buNone/>
              <a:defRPr/>
            </a:pPr>
            <a:r>
              <a:rPr lang="zh-CN" altLang="en-US" sz="3600"/>
              <a:t>	+ 0.02+0.01+0.01)×6</a:t>
            </a:r>
          </a:p>
          <a:p>
            <a:pPr algn="just" eaLnBrk="1" hangingPunct="1">
              <a:buFont typeface="Wingdings" panose="05000000000000000000" pitchFamily="2" charset="2"/>
              <a:buNone/>
              <a:defRPr/>
            </a:pPr>
            <a:r>
              <a:rPr lang="zh-CN" altLang="en-US" sz="3600"/>
              <a:t>	=3.48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8D68D0D-2394-4FEF-883D-3455569F920D}" type="slidenum">
              <a:rPr lang="zh-CN" altLang="en-US" b="0">
                <a:latin typeface="Arial" panose="020B0604020202020204" pitchFamily="34" charset="0"/>
              </a:rPr>
              <a:pPr eaLnBrk="1" hangingPunct="1"/>
              <a:t>37</a:t>
            </a:fld>
            <a:endParaRPr lang="en-US" altLang="zh-CN" b="0">
              <a:latin typeface="Arial" panose="020B0604020202020204" pitchFamily="34" charset="0"/>
            </a:endParaRPr>
          </a:p>
        </p:txBody>
      </p:sp>
      <p:graphicFrame>
        <p:nvGraphicFramePr>
          <p:cNvPr id="547866" name="Group 26"/>
          <p:cNvGraphicFramePr>
            <a:graphicFrameLocks noGrp="1"/>
          </p:cNvGraphicFramePr>
          <p:nvPr/>
        </p:nvGraphicFramePr>
        <p:xfrm>
          <a:off x="457200" y="1371600"/>
          <a:ext cx="8424863" cy="5291320"/>
        </p:xfrm>
        <a:graphic>
          <a:graphicData uri="http://schemas.openxmlformats.org/drawingml/2006/table">
            <a:tbl>
              <a:tblPr/>
              <a:tblGrid>
                <a:gridCol w="1790700">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gridCol w="2765425">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tblGrid>
              <a:tr h="11886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编码</a:t>
                      </a:r>
                    </a:p>
                  </a:txBody>
                  <a:tcPr marT="45718" marB="45718"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指令使用频度</a:t>
                      </a:r>
                    </a:p>
                  </a:txBody>
                  <a:tcPr marT="45718" marB="45718"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编码</a:t>
                      </a:r>
                    </a:p>
                  </a:txBody>
                  <a:tcPr marT="45718" marB="45718"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指令使用频度</a:t>
                      </a:r>
                    </a:p>
                  </a:txBody>
                  <a:tcPr marT="45718" marB="45718"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r h="41024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101</a:t>
                      </a:r>
                    </a:p>
                  </a:txBody>
                  <a:tcPr marT="45718" marB="45718"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18" marB="45718"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11010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11110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11111</a:t>
                      </a:r>
                    </a:p>
                  </a:txBody>
                  <a:tcPr marT="45718" marB="45718"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0.01</a:t>
                      </a:r>
                    </a:p>
                  </a:txBody>
                  <a:tcPr marT="45718" marB="45718"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8" name="Text Box 24"/>
          <p:cNvSpPr txBox="1">
            <a:spLocks noChangeArrowheads="1"/>
          </p:cNvSpPr>
          <p:nvPr/>
        </p:nvSpPr>
        <p:spPr bwMode="auto">
          <a:xfrm>
            <a:off x="914400" y="533400"/>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lang="zh-CN" altLang="en-US"/>
          </a:p>
        </p:txBody>
      </p:sp>
      <p:sp>
        <p:nvSpPr>
          <p:cNvPr id="547865" name="Text Box 25"/>
          <p:cNvSpPr txBox="1">
            <a:spLocks noChangeArrowheads="1"/>
          </p:cNvSpPr>
          <p:nvPr/>
        </p:nvSpPr>
        <p:spPr bwMode="auto">
          <a:xfrm>
            <a:off x="533400" y="533400"/>
            <a:ext cx="7848600" cy="7016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4000">
                <a:effectLst>
                  <a:outerShdw blurRad="38100" dist="38100" dir="2700000" algn="tl">
                    <a:srgbClr val="000000"/>
                  </a:outerShdw>
                </a:effectLst>
                <a:latin typeface="Tahoma" pitchFamily="34" charset="0"/>
                <a:ea typeface="黑体" pitchFamily="2" charset="-122"/>
              </a:rPr>
              <a:t>3-5位操作码编码如下：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818AF8F-EF57-4DBE-8BA9-22B97EDE94D8}" type="slidenum">
              <a:rPr lang="zh-CN" altLang="en-US" b="0">
                <a:latin typeface="Arial" panose="020B0604020202020204" pitchFamily="34" charset="0"/>
              </a:rPr>
              <a:pPr eaLnBrk="1" hangingPunct="1"/>
              <a:t>38</a:t>
            </a:fld>
            <a:endParaRPr lang="en-US" altLang="zh-CN" b="0">
              <a:latin typeface="Arial" panose="020B0604020202020204" pitchFamily="34" charset="0"/>
            </a:endParaRPr>
          </a:p>
        </p:txBody>
      </p:sp>
      <p:sp>
        <p:nvSpPr>
          <p:cNvPr id="54886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548867"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sz="4400"/>
              <a:t>	</a:t>
            </a:r>
            <a:r>
              <a:rPr lang="zh-CN" altLang="en-US" sz="3600"/>
              <a:t>平均码长为</a:t>
            </a:r>
            <a:endParaRPr lang="en-US" altLang="zh-CN" sz="3600"/>
          </a:p>
          <a:p>
            <a:pPr algn="just" eaLnBrk="1" hangingPunct="1">
              <a:buFont typeface="Wingdings" panose="05000000000000000000" pitchFamily="2" charset="2"/>
              <a:buNone/>
              <a:defRPr/>
            </a:pPr>
            <a:r>
              <a:rPr lang="en-US" altLang="zh-CN" sz="3600"/>
              <a:t>	∑Pi*Li = </a:t>
            </a:r>
            <a:r>
              <a:rPr lang="zh-CN" altLang="en-US" sz="3600"/>
              <a:t>(0.15+0.15+0.14+0.13</a:t>
            </a:r>
          </a:p>
          <a:p>
            <a:pPr algn="just" eaLnBrk="1" hangingPunct="1">
              <a:buFont typeface="Wingdings" panose="05000000000000000000" pitchFamily="2" charset="2"/>
              <a:buNone/>
              <a:defRPr/>
            </a:pPr>
            <a:r>
              <a:rPr lang="zh-CN" altLang="en-US" sz="3600"/>
              <a:t>	+ 0.12+0.11)×</a:t>
            </a:r>
            <a:r>
              <a:rPr lang="en-US" altLang="zh-CN" sz="3600"/>
              <a:t>3</a:t>
            </a:r>
          </a:p>
          <a:p>
            <a:pPr algn="just" eaLnBrk="1" hangingPunct="1">
              <a:buFont typeface="Wingdings" panose="05000000000000000000" pitchFamily="2" charset="2"/>
              <a:buNone/>
              <a:defRPr/>
            </a:pPr>
            <a:r>
              <a:rPr lang="zh-CN" altLang="en-US" sz="3600"/>
              <a:t>	+ (0.04+0.04 +0.03+0.03+0.02</a:t>
            </a:r>
          </a:p>
          <a:p>
            <a:pPr algn="just" eaLnBrk="1" hangingPunct="1">
              <a:buFont typeface="Wingdings" panose="05000000000000000000" pitchFamily="2" charset="2"/>
              <a:buNone/>
              <a:defRPr/>
            </a:pPr>
            <a:r>
              <a:rPr lang="zh-CN" altLang="en-US" sz="3600"/>
              <a:t>	+ 0.02+0.01+0.01)×5</a:t>
            </a:r>
          </a:p>
          <a:p>
            <a:pPr algn="just" eaLnBrk="1" hangingPunct="1">
              <a:buFont typeface="Wingdings" panose="05000000000000000000" pitchFamily="2" charset="2"/>
              <a:buNone/>
              <a:defRPr/>
            </a:pPr>
            <a:r>
              <a:rPr lang="zh-CN" altLang="en-US" sz="3600"/>
              <a:t>	=3.40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10AE423-3692-49EC-9111-CB662F396068}" type="slidenum">
              <a:rPr lang="zh-CN" altLang="en-US" b="0">
                <a:latin typeface="Arial" panose="020B0604020202020204" pitchFamily="34" charset="0"/>
              </a:rPr>
              <a:pPr eaLnBrk="1" hangingPunct="1"/>
              <a:t>39</a:t>
            </a:fld>
            <a:endParaRPr lang="en-US" altLang="zh-CN" b="0">
              <a:latin typeface="Arial" panose="020B0604020202020204" pitchFamily="34" charset="0"/>
            </a:endParaRPr>
          </a:p>
        </p:txBody>
      </p:sp>
      <p:sp>
        <p:nvSpPr>
          <p:cNvPr id="55299" name="Rectangle 2"/>
          <p:cNvSpPr>
            <a:spLocks noChangeArrowheads="1"/>
          </p:cNvSpPr>
          <p:nvPr/>
        </p:nvSpPr>
        <p:spPr bwMode="auto">
          <a:xfrm>
            <a:off x="381000" y="685800"/>
            <a:ext cx="8077200"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
              </a:spcBef>
              <a:buSzPct val="90000"/>
            </a:pPr>
            <a:r>
              <a:rPr kumimoji="1" lang="zh-CN" altLang="en-US" sz="2800">
                <a:latin typeface="Times New Roman" panose="02020603050405020304" pitchFamily="18" charset="0"/>
              </a:rPr>
              <a:t>2</a:t>
            </a:r>
            <a:r>
              <a:rPr kumimoji="1" lang="en-US" altLang="zh-CN" sz="2800">
                <a:latin typeface="Times New Roman" panose="02020603050405020304" pitchFamily="18" charset="0"/>
              </a:rPr>
              <a:t>-5</a:t>
            </a:r>
            <a:r>
              <a:rPr kumimoji="1" lang="zh-CN" altLang="en-US" sz="2800">
                <a:latin typeface="Times New Roman" panose="02020603050405020304" pitchFamily="18" charset="0"/>
              </a:rPr>
              <a:t>  一个处理机共有10条指令，各指令在程序中出现的概率如下：</a:t>
            </a:r>
          </a:p>
          <a:p>
            <a:pPr eaLnBrk="1" hangingPunct="1">
              <a:spcBef>
                <a:spcPct val="5000"/>
              </a:spcBef>
              <a:buSzPct val="90000"/>
            </a:pPr>
            <a:r>
              <a:rPr kumimoji="1" lang="zh-CN" altLang="en-US" sz="2800">
                <a:latin typeface="Times New Roman" panose="02020603050405020304" pitchFamily="18" charset="0"/>
              </a:rPr>
              <a:t>指令   概率    </a:t>
            </a:r>
            <a:r>
              <a:rPr kumimoji="1" lang="en-US" altLang="zh-CN" sz="2800">
                <a:latin typeface="Times New Roman" panose="02020603050405020304" pitchFamily="18" charset="0"/>
              </a:rPr>
              <a:t>Huffman       2/8</a:t>
            </a:r>
            <a:r>
              <a:rPr kumimoji="1" lang="zh-CN" altLang="en-US" sz="2800">
                <a:latin typeface="Times New Roman" panose="02020603050405020304" pitchFamily="18" charset="0"/>
              </a:rPr>
              <a:t>扩展       3/7扩展</a:t>
            </a:r>
          </a:p>
          <a:p>
            <a:pPr eaLnBrk="1" hangingPunct="1">
              <a:spcBef>
                <a:spcPct val="5000"/>
              </a:spcBef>
              <a:buSzPct val="90000"/>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I1      0.25</a:t>
            </a:r>
          </a:p>
          <a:p>
            <a:pPr eaLnBrk="1" hangingPunct="1">
              <a:spcBef>
                <a:spcPct val="5000"/>
              </a:spcBef>
              <a:buSzPct val="90000"/>
            </a:pPr>
            <a:r>
              <a:rPr kumimoji="1" lang="en-US" altLang="zh-CN" sz="2800">
                <a:latin typeface="Times New Roman" panose="02020603050405020304" pitchFamily="18" charset="0"/>
              </a:rPr>
              <a:t>  I2      0.20 </a:t>
            </a:r>
          </a:p>
          <a:p>
            <a:pPr eaLnBrk="1" hangingPunct="1">
              <a:spcBef>
                <a:spcPct val="5000"/>
              </a:spcBef>
              <a:buSzPct val="90000"/>
            </a:pPr>
            <a:r>
              <a:rPr kumimoji="1" lang="en-US" altLang="zh-CN" sz="2800">
                <a:latin typeface="Times New Roman" panose="02020603050405020304" pitchFamily="18" charset="0"/>
              </a:rPr>
              <a:t>  I3      0.15 </a:t>
            </a:r>
          </a:p>
          <a:p>
            <a:pPr eaLnBrk="1" hangingPunct="1">
              <a:spcBef>
                <a:spcPct val="5000"/>
              </a:spcBef>
              <a:buSzPct val="90000"/>
            </a:pPr>
            <a:r>
              <a:rPr kumimoji="1" lang="en-US" altLang="zh-CN" sz="2800">
                <a:latin typeface="Times New Roman" panose="02020603050405020304" pitchFamily="18" charset="0"/>
              </a:rPr>
              <a:t>  I4      0.10 </a:t>
            </a:r>
          </a:p>
          <a:p>
            <a:pPr eaLnBrk="1" hangingPunct="1">
              <a:spcBef>
                <a:spcPct val="5000"/>
              </a:spcBef>
              <a:buSzPct val="90000"/>
            </a:pPr>
            <a:r>
              <a:rPr kumimoji="1" lang="en-US" altLang="zh-CN" sz="2800">
                <a:latin typeface="Times New Roman" panose="02020603050405020304" pitchFamily="18" charset="0"/>
              </a:rPr>
              <a:t>  I5      0.08</a:t>
            </a:r>
          </a:p>
          <a:p>
            <a:pPr eaLnBrk="1" hangingPunct="1">
              <a:spcBef>
                <a:spcPct val="5000"/>
              </a:spcBef>
              <a:buSzPct val="90000"/>
            </a:pPr>
            <a:r>
              <a:rPr kumimoji="1" lang="en-US" altLang="zh-CN" sz="2800">
                <a:latin typeface="Times New Roman" panose="02020603050405020304" pitchFamily="18" charset="0"/>
              </a:rPr>
              <a:t>  I6      0.08</a:t>
            </a:r>
          </a:p>
          <a:p>
            <a:pPr eaLnBrk="1" hangingPunct="1">
              <a:spcBef>
                <a:spcPct val="5000"/>
              </a:spcBef>
              <a:buSzPct val="90000"/>
            </a:pPr>
            <a:r>
              <a:rPr kumimoji="1" lang="en-US" altLang="zh-CN" sz="2800">
                <a:latin typeface="Times New Roman" panose="02020603050405020304" pitchFamily="18" charset="0"/>
              </a:rPr>
              <a:t>  I7      0.05</a:t>
            </a:r>
          </a:p>
          <a:p>
            <a:pPr eaLnBrk="1" hangingPunct="1">
              <a:spcBef>
                <a:spcPct val="5000"/>
              </a:spcBef>
              <a:buSzPct val="90000"/>
            </a:pPr>
            <a:r>
              <a:rPr kumimoji="1" lang="en-US" altLang="zh-CN" sz="2800">
                <a:latin typeface="Times New Roman" panose="02020603050405020304" pitchFamily="18" charset="0"/>
              </a:rPr>
              <a:t>  I8      0.04</a:t>
            </a:r>
          </a:p>
          <a:p>
            <a:pPr eaLnBrk="1" hangingPunct="1">
              <a:spcBef>
                <a:spcPct val="5000"/>
              </a:spcBef>
              <a:buSzPct val="90000"/>
            </a:pPr>
            <a:r>
              <a:rPr kumimoji="1" lang="en-US" altLang="zh-CN" sz="2800">
                <a:latin typeface="Times New Roman" panose="02020603050405020304" pitchFamily="18" charset="0"/>
              </a:rPr>
              <a:t>  I9      0.03</a:t>
            </a:r>
          </a:p>
          <a:p>
            <a:pPr eaLnBrk="1" hangingPunct="1">
              <a:spcBef>
                <a:spcPct val="5000"/>
              </a:spcBef>
              <a:buSzPct val="90000"/>
            </a:pPr>
            <a:r>
              <a:rPr kumimoji="1" lang="en-US" altLang="zh-CN" sz="2800">
                <a:latin typeface="Times New Roman" panose="02020603050405020304" pitchFamily="18" charset="0"/>
              </a:rPr>
              <a:t>  I10    0.02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B8378B2-A618-4C76-B1F3-1667C99BC5B1}" type="slidenum">
              <a:rPr lang="zh-CN" altLang="en-US" b="0">
                <a:latin typeface="Arial" panose="020B0604020202020204" pitchFamily="34" charset="0"/>
              </a:rPr>
              <a:pPr eaLnBrk="1" hangingPunct="1"/>
              <a:t>4</a:t>
            </a:fld>
            <a:endParaRPr lang="en-US" altLang="zh-CN" b="0">
              <a:latin typeface="Arial" panose="020B0604020202020204" pitchFamily="34" charset="0"/>
            </a:endParaRPr>
          </a:p>
        </p:txBody>
      </p:sp>
      <p:sp>
        <p:nvSpPr>
          <p:cNvPr id="51507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5075" name="Rectangle 3"/>
          <p:cNvSpPr>
            <a:spLocks noGrp="1" noChangeArrowheads="1"/>
          </p:cNvSpPr>
          <p:nvPr>
            <p:ph type="body" idx="1"/>
          </p:nvPr>
        </p:nvSpPr>
        <p:spPr/>
        <p:txBody>
          <a:bodyPr/>
          <a:lstStyle/>
          <a:p>
            <a:pPr algn="just" eaLnBrk="1" hangingPunct="1">
              <a:lnSpc>
                <a:spcPct val="90000"/>
              </a:lnSpc>
              <a:defRPr/>
            </a:pPr>
            <a:r>
              <a:rPr lang="zh-CN" altLang="en-US"/>
              <a:t>计算机系统结构</a:t>
            </a:r>
          </a:p>
          <a:p>
            <a:pPr lvl="1" algn="just" eaLnBrk="1" hangingPunct="1">
              <a:lnSpc>
                <a:spcPct val="90000"/>
              </a:lnSpc>
              <a:defRPr/>
            </a:pPr>
            <a:r>
              <a:rPr lang="zh-CN" altLang="en-US"/>
              <a:t>程序员所看到的计算机的属性，即程序员为编写出能在机器上正确运行的程序所必须了解到的机器的</a:t>
            </a:r>
            <a:r>
              <a:rPr lang="zh-CN" altLang="en-US">
                <a:solidFill>
                  <a:schemeClr val="hlink"/>
                </a:solidFill>
              </a:rPr>
              <a:t>概念性结构和功能特性</a:t>
            </a:r>
            <a:r>
              <a:rPr lang="zh-CN" altLang="en-US"/>
              <a:t>。从层次结构出发，</a:t>
            </a:r>
            <a:r>
              <a:rPr lang="zh-CN" altLang="en-US" sz="4000"/>
              <a:t>计算机系统结构</a:t>
            </a:r>
            <a:r>
              <a:rPr lang="zh-CN" altLang="en-US"/>
              <a:t>指层次结构中传统机器级的系统结构，研究的是软、硬件之间的功能分配，以及对传统机器级界面的定义</a:t>
            </a:r>
            <a:endParaRPr lang="zh-CN" altLang="en-US" sz="4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BDF15C6-0C22-4A96-BB77-143AC8620323}" type="slidenum">
              <a:rPr lang="zh-CN" altLang="en-US" b="0">
                <a:latin typeface="Arial" panose="020B0604020202020204" pitchFamily="34" charset="0"/>
              </a:rPr>
              <a:pPr eaLnBrk="1" hangingPunct="1"/>
              <a:t>40</a:t>
            </a:fld>
            <a:endParaRPr lang="en-US" altLang="zh-CN" b="0">
              <a:latin typeface="Arial" panose="020B0604020202020204" pitchFamily="34" charset="0"/>
            </a:endParaRPr>
          </a:p>
        </p:txBody>
      </p:sp>
      <p:sp>
        <p:nvSpPr>
          <p:cNvPr id="56323" name="Rectangle 2"/>
          <p:cNvSpPr>
            <a:spLocks noChangeArrowheads="1"/>
          </p:cNvSpPr>
          <p:nvPr/>
        </p:nvSpPr>
        <p:spPr bwMode="auto">
          <a:xfrm>
            <a:off x="381000" y="914400"/>
            <a:ext cx="82296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r>
              <a:rPr kumimoji="1" lang="zh-CN" altLang="en-US" sz="3200">
                <a:latin typeface="Times New Roman" panose="02020603050405020304" pitchFamily="18" charset="0"/>
              </a:rPr>
              <a:t>（1）计算这10条的操作码最短平均长度。</a:t>
            </a:r>
          </a:p>
          <a:p>
            <a:r>
              <a:rPr kumimoji="1" lang="zh-CN" altLang="en-US" sz="3200">
                <a:latin typeface="Times New Roman" panose="02020603050405020304" pitchFamily="18" charset="0"/>
              </a:rPr>
              <a:t>（2）采用</a:t>
            </a:r>
            <a:r>
              <a:rPr kumimoji="1" lang="en-US" altLang="zh-CN" sz="3200">
                <a:latin typeface="Times New Roman" panose="02020603050405020304" pitchFamily="18" charset="0"/>
              </a:rPr>
              <a:t>Huffman</a:t>
            </a:r>
            <a:r>
              <a:rPr kumimoji="1" lang="zh-CN" altLang="en-US" sz="3200">
                <a:latin typeface="Times New Roman" panose="02020603050405020304" pitchFamily="18" charset="0"/>
              </a:rPr>
              <a:t>编码法编写这10条指令的操作码，并计算操作码的平均长度和信息冗余量。</a:t>
            </a:r>
          </a:p>
          <a:p>
            <a:r>
              <a:rPr kumimoji="1" lang="zh-CN" altLang="en-US" sz="3200">
                <a:latin typeface="Times New Roman" panose="02020603050405020304" pitchFamily="18" charset="0"/>
              </a:rPr>
              <a:t>（3）采用2/8扩展编码法编写这10条指令的操作码，并计算操作码的平均长度和信息冗余量。</a:t>
            </a:r>
          </a:p>
          <a:p>
            <a:r>
              <a:rPr kumimoji="1" lang="zh-CN" altLang="en-US" sz="3200">
                <a:latin typeface="Times New Roman" panose="02020603050405020304" pitchFamily="18" charset="0"/>
              </a:rPr>
              <a:t>（4）采用3/7扩展编码法编写这10条指令的操作码，并计算操作码的平均长度和信息冗余量。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D3666F6-CC83-400E-9436-CE86C8005214}" type="slidenum">
              <a:rPr lang="zh-CN" altLang="en-US" b="0">
                <a:latin typeface="Arial" panose="020B0604020202020204" pitchFamily="34" charset="0"/>
              </a:rPr>
              <a:pPr eaLnBrk="1" hangingPunct="1"/>
              <a:t>41</a:t>
            </a:fld>
            <a:endParaRPr lang="en-US" altLang="zh-CN" b="0">
              <a:latin typeface="Arial" panose="020B0604020202020204" pitchFamily="34" charset="0"/>
            </a:endParaRPr>
          </a:p>
        </p:txBody>
      </p:sp>
      <p:sp>
        <p:nvSpPr>
          <p:cNvPr id="564226" name="Rectangle 1026"/>
          <p:cNvSpPr>
            <a:spLocks noGrp="1" noRot="1" noChangeArrowheads="1"/>
          </p:cNvSpPr>
          <p:nvPr>
            <p:ph type="title"/>
          </p:nvPr>
        </p:nvSpPr>
        <p:spPr/>
        <p:txBody>
          <a:bodyPr/>
          <a:lstStyle/>
          <a:p>
            <a:pPr eaLnBrk="1" hangingPunct="1">
              <a:defRPr/>
            </a:pPr>
            <a:r>
              <a:rPr lang="zh-CN" altLang="en-US"/>
              <a:t>第2章　</a:t>
            </a:r>
          </a:p>
        </p:txBody>
      </p:sp>
      <p:sp>
        <p:nvSpPr>
          <p:cNvPr id="564227" name="Rectangle 1027"/>
          <p:cNvSpPr>
            <a:spLocks noGrp="1" noChangeArrowheads="1"/>
          </p:cNvSpPr>
          <p:nvPr>
            <p:ph type="body" idx="1"/>
          </p:nvPr>
        </p:nvSpPr>
        <p:spPr>
          <a:xfrm>
            <a:off x="990600" y="1600200"/>
            <a:ext cx="7620000" cy="4322763"/>
          </a:xfrm>
        </p:spPr>
        <p:txBody>
          <a:bodyPr/>
          <a:lstStyle/>
          <a:p>
            <a:pPr eaLnBrk="1" hangingPunct="1">
              <a:buFont typeface="Wingdings" panose="05000000000000000000" pitchFamily="2" charset="2"/>
              <a:buNone/>
              <a:defRPr/>
            </a:pPr>
            <a:r>
              <a:rPr lang="zh-CN" altLang="en-US" sz="3600">
                <a:latin typeface="Times New Roman" pitchFamily="18" charset="0"/>
              </a:rPr>
              <a:t>（1）最优</a:t>
            </a:r>
            <a:r>
              <a:rPr lang="en-US" altLang="zh-CN" sz="3600">
                <a:latin typeface="Times New Roman" pitchFamily="18" charset="0"/>
              </a:rPr>
              <a:t>Huffman</a:t>
            </a:r>
          </a:p>
          <a:p>
            <a:pPr eaLnBrk="1" hangingPunct="1">
              <a:buFont typeface="Wingdings" panose="05000000000000000000" pitchFamily="2" charset="2"/>
              <a:buNone/>
              <a:defRPr/>
            </a:pPr>
            <a:r>
              <a:rPr lang="en-US" altLang="zh-CN" sz="3600" b="0">
                <a:latin typeface="Times New Roman" pitchFamily="18" charset="0"/>
              </a:rPr>
              <a:t>  H=- ∑Pi×log</a:t>
            </a:r>
            <a:r>
              <a:rPr lang="en-US" altLang="zh-CN" sz="3600" b="0" baseline="-30000">
                <a:latin typeface="Times New Roman" pitchFamily="18" charset="0"/>
              </a:rPr>
              <a:t>2</a:t>
            </a:r>
            <a:r>
              <a:rPr lang="en-US" altLang="zh-CN" sz="3600" b="0">
                <a:latin typeface="Times New Roman" pitchFamily="18" charset="0"/>
              </a:rPr>
              <a:t>Pi</a:t>
            </a:r>
          </a:p>
          <a:p>
            <a:pPr eaLnBrk="1" hangingPunct="1">
              <a:buFont typeface="Wingdings" panose="05000000000000000000" pitchFamily="2" charset="2"/>
              <a:buNone/>
              <a:defRPr/>
            </a:pPr>
            <a:r>
              <a:rPr lang="en-US" altLang="zh-CN" sz="3600" b="0">
                <a:latin typeface="Times New Roman" pitchFamily="18" charset="0"/>
              </a:rPr>
              <a:t>     =0.25×2+0.20×2.322+0.15×2.737+</a:t>
            </a:r>
          </a:p>
          <a:p>
            <a:pPr eaLnBrk="1" hangingPunct="1">
              <a:buFont typeface="Wingdings" panose="05000000000000000000" pitchFamily="2" charset="2"/>
              <a:buNone/>
              <a:defRPr/>
            </a:pPr>
            <a:r>
              <a:rPr lang="en-US" altLang="zh-CN" sz="3600" b="0">
                <a:latin typeface="Times New Roman" pitchFamily="18" charset="0"/>
              </a:rPr>
              <a:t>          </a:t>
            </a:r>
            <a:r>
              <a:rPr lang="en-US" altLang="zh-CN" sz="3600" b="0"/>
              <a:t>……</a:t>
            </a:r>
            <a:endParaRPr lang="en-US" altLang="zh-CN" sz="3600" b="0">
              <a:latin typeface="Times New Roman" pitchFamily="18" charset="0"/>
            </a:endParaRPr>
          </a:p>
          <a:p>
            <a:pPr eaLnBrk="1" hangingPunct="1">
              <a:buFont typeface="Wingdings" panose="05000000000000000000" pitchFamily="2" charset="2"/>
              <a:buNone/>
              <a:defRPr/>
            </a:pPr>
            <a:r>
              <a:rPr lang="en-US" altLang="zh-CN" sz="3600" b="0">
                <a:latin typeface="Times New Roman" pitchFamily="18" charset="0"/>
              </a:rPr>
              <a:t>   =2.96</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DA3BDBD-B9FB-445E-9B11-CE0A52DAB186}" type="slidenum">
              <a:rPr lang="zh-CN" altLang="en-US" b="0">
                <a:latin typeface="Arial" panose="020B0604020202020204" pitchFamily="34" charset="0"/>
              </a:rPr>
              <a:pPr eaLnBrk="1" hangingPunct="1"/>
              <a:t>42</a:t>
            </a:fld>
            <a:endParaRPr lang="en-US" altLang="zh-CN" b="0">
              <a:latin typeface="Arial" panose="020B0604020202020204" pitchFamily="34" charset="0"/>
            </a:endParaRPr>
          </a:p>
        </p:txBody>
      </p:sp>
      <p:sp>
        <p:nvSpPr>
          <p:cNvPr id="58371" name="Text Box 2"/>
          <p:cNvSpPr txBox="1">
            <a:spLocks noChangeArrowheads="1"/>
          </p:cNvSpPr>
          <p:nvPr/>
        </p:nvSpPr>
        <p:spPr bwMode="auto">
          <a:xfrm>
            <a:off x="64008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0.15</a:t>
            </a:r>
          </a:p>
        </p:txBody>
      </p:sp>
      <p:sp>
        <p:nvSpPr>
          <p:cNvPr id="58372" name="Oval 3"/>
          <p:cNvSpPr>
            <a:spLocks noChangeArrowheads="1"/>
          </p:cNvSpPr>
          <p:nvPr/>
        </p:nvSpPr>
        <p:spPr bwMode="auto">
          <a:xfrm>
            <a:off x="6172200" y="57912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1</a:t>
            </a:r>
            <a:r>
              <a:rPr kumimoji="1" lang="zh-CN" altLang="en-US" sz="2800" b="0">
                <a:latin typeface="Times New Roman" panose="02020603050405020304" pitchFamily="18" charset="0"/>
              </a:rPr>
              <a:t>.00</a:t>
            </a:r>
            <a:endParaRPr kumimoji="1" lang="zh-CN" altLang="en-US" sz="3600" b="0">
              <a:latin typeface="Times New Roman" panose="02020603050405020304" pitchFamily="18" charset="0"/>
            </a:endParaRPr>
          </a:p>
        </p:txBody>
      </p:sp>
      <p:sp>
        <p:nvSpPr>
          <p:cNvPr id="58373" name="Oval 4"/>
          <p:cNvSpPr>
            <a:spLocks noChangeArrowheads="1"/>
          </p:cNvSpPr>
          <p:nvPr/>
        </p:nvSpPr>
        <p:spPr bwMode="auto">
          <a:xfrm>
            <a:off x="5486400" y="51054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.43</a:t>
            </a:r>
            <a:endParaRPr kumimoji="1" lang="zh-CN" altLang="en-US" sz="3600" b="0">
              <a:latin typeface="Times New Roman" panose="02020603050405020304" pitchFamily="18" charset="0"/>
            </a:endParaRPr>
          </a:p>
        </p:txBody>
      </p:sp>
      <p:sp>
        <p:nvSpPr>
          <p:cNvPr id="58374" name="Oval 5"/>
          <p:cNvSpPr>
            <a:spLocks noChangeArrowheads="1"/>
          </p:cNvSpPr>
          <p:nvPr/>
        </p:nvSpPr>
        <p:spPr bwMode="auto">
          <a:xfrm>
            <a:off x="6858000" y="51054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.57</a:t>
            </a:r>
            <a:endParaRPr kumimoji="1" lang="zh-CN" altLang="en-US" sz="3600" b="0">
              <a:latin typeface="Times New Roman" panose="02020603050405020304" pitchFamily="18" charset="0"/>
            </a:endParaRPr>
          </a:p>
        </p:txBody>
      </p:sp>
      <p:sp>
        <p:nvSpPr>
          <p:cNvPr id="58375" name="Text Box 6"/>
          <p:cNvSpPr txBox="1">
            <a:spLocks noChangeArrowheads="1"/>
          </p:cNvSpPr>
          <p:nvPr/>
        </p:nvSpPr>
        <p:spPr bwMode="auto">
          <a:xfrm>
            <a:off x="9144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0.03</a:t>
            </a:r>
          </a:p>
        </p:txBody>
      </p:sp>
      <p:sp>
        <p:nvSpPr>
          <p:cNvPr id="58376" name="Text Box 7"/>
          <p:cNvSpPr txBox="1">
            <a:spLocks noChangeArrowheads="1"/>
          </p:cNvSpPr>
          <p:nvPr/>
        </p:nvSpPr>
        <p:spPr bwMode="auto">
          <a:xfrm>
            <a:off x="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0.02</a:t>
            </a:r>
          </a:p>
        </p:txBody>
      </p:sp>
      <p:sp>
        <p:nvSpPr>
          <p:cNvPr id="58377" name="Text Box 8"/>
          <p:cNvSpPr txBox="1">
            <a:spLocks noChangeArrowheads="1"/>
          </p:cNvSpPr>
          <p:nvPr/>
        </p:nvSpPr>
        <p:spPr bwMode="auto">
          <a:xfrm>
            <a:off x="36576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0.08</a:t>
            </a:r>
          </a:p>
        </p:txBody>
      </p:sp>
      <p:sp>
        <p:nvSpPr>
          <p:cNvPr id="58378" name="Text Box 9"/>
          <p:cNvSpPr txBox="1">
            <a:spLocks noChangeArrowheads="1"/>
          </p:cNvSpPr>
          <p:nvPr/>
        </p:nvSpPr>
        <p:spPr bwMode="auto">
          <a:xfrm>
            <a:off x="27432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0.05</a:t>
            </a:r>
          </a:p>
        </p:txBody>
      </p:sp>
      <p:sp>
        <p:nvSpPr>
          <p:cNvPr id="58379" name="Text Box 10"/>
          <p:cNvSpPr txBox="1">
            <a:spLocks noChangeArrowheads="1"/>
          </p:cNvSpPr>
          <p:nvPr/>
        </p:nvSpPr>
        <p:spPr bwMode="auto">
          <a:xfrm>
            <a:off x="18288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0.04</a:t>
            </a:r>
          </a:p>
        </p:txBody>
      </p:sp>
      <p:sp>
        <p:nvSpPr>
          <p:cNvPr id="58380" name="Oval 11"/>
          <p:cNvSpPr>
            <a:spLocks noChangeArrowheads="1"/>
          </p:cNvSpPr>
          <p:nvPr/>
        </p:nvSpPr>
        <p:spPr bwMode="auto">
          <a:xfrm>
            <a:off x="3733800" y="41148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.23</a:t>
            </a:r>
            <a:endParaRPr kumimoji="1" lang="zh-CN" altLang="en-US" sz="3600" b="0">
              <a:latin typeface="Times New Roman" panose="02020603050405020304" pitchFamily="18" charset="0"/>
            </a:endParaRPr>
          </a:p>
        </p:txBody>
      </p:sp>
      <p:sp>
        <p:nvSpPr>
          <p:cNvPr id="58381" name="Oval 12"/>
          <p:cNvSpPr>
            <a:spLocks noChangeArrowheads="1"/>
          </p:cNvSpPr>
          <p:nvPr/>
        </p:nvSpPr>
        <p:spPr bwMode="auto">
          <a:xfrm>
            <a:off x="3581400" y="31242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.17</a:t>
            </a:r>
            <a:endParaRPr kumimoji="1" lang="zh-CN" altLang="en-US" sz="3600" b="0">
              <a:latin typeface="Times New Roman" panose="02020603050405020304" pitchFamily="18" charset="0"/>
            </a:endParaRPr>
          </a:p>
        </p:txBody>
      </p:sp>
      <p:sp>
        <p:nvSpPr>
          <p:cNvPr id="58382" name="Oval 13"/>
          <p:cNvSpPr>
            <a:spLocks noChangeArrowheads="1"/>
          </p:cNvSpPr>
          <p:nvPr/>
        </p:nvSpPr>
        <p:spPr bwMode="auto">
          <a:xfrm>
            <a:off x="5257800" y="41148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.32</a:t>
            </a:r>
            <a:endParaRPr kumimoji="1" lang="zh-CN" altLang="en-US" sz="3600" b="0">
              <a:latin typeface="Times New Roman" panose="02020603050405020304" pitchFamily="18" charset="0"/>
            </a:endParaRPr>
          </a:p>
        </p:txBody>
      </p:sp>
      <p:sp>
        <p:nvSpPr>
          <p:cNvPr id="58383" name="Oval 14"/>
          <p:cNvSpPr>
            <a:spLocks noChangeArrowheads="1"/>
          </p:cNvSpPr>
          <p:nvPr/>
        </p:nvSpPr>
        <p:spPr bwMode="auto">
          <a:xfrm>
            <a:off x="1981200" y="32766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.13</a:t>
            </a:r>
            <a:endParaRPr kumimoji="1" lang="zh-CN" altLang="en-US" sz="3600" b="0">
              <a:latin typeface="Times New Roman" panose="02020603050405020304" pitchFamily="18" charset="0"/>
            </a:endParaRPr>
          </a:p>
        </p:txBody>
      </p:sp>
      <p:sp>
        <p:nvSpPr>
          <p:cNvPr id="58384" name="Oval 15"/>
          <p:cNvSpPr>
            <a:spLocks noChangeArrowheads="1"/>
          </p:cNvSpPr>
          <p:nvPr/>
        </p:nvSpPr>
        <p:spPr bwMode="auto">
          <a:xfrm>
            <a:off x="2286000" y="22860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.09</a:t>
            </a:r>
            <a:endParaRPr kumimoji="1" lang="zh-CN" altLang="en-US" sz="3600" b="0">
              <a:latin typeface="Times New Roman" panose="02020603050405020304" pitchFamily="18" charset="0"/>
            </a:endParaRPr>
          </a:p>
        </p:txBody>
      </p:sp>
      <p:sp>
        <p:nvSpPr>
          <p:cNvPr id="58385" name="Oval 16"/>
          <p:cNvSpPr>
            <a:spLocks noChangeArrowheads="1"/>
          </p:cNvSpPr>
          <p:nvPr/>
        </p:nvSpPr>
        <p:spPr bwMode="auto">
          <a:xfrm>
            <a:off x="457200" y="2286000"/>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.05</a:t>
            </a:r>
            <a:endParaRPr kumimoji="1" lang="zh-CN" altLang="en-US" sz="3600" b="0">
              <a:latin typeface="Times New Roman" panose="02020603050405020304" pitchFamily="18" charset="0"/>
            </a:endParaRPr>
          </a:p>
        </p:txBody>
      </p:sp>
      <p:sp>
        <p:nvSpPr>
          <p:cNvPr id="58386" name="Text Box 17"/>
          <p:cNvSpPr txBox="1">
            <a:spLocks noChangeArrowheads="1"/>
          </p:cNvSpPr>
          <p:nvPr/>
        </p:nvSpPr>
        <p:spPr bwMode="auto">
          <a:xfrm>
            <a:off x="45720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0.08</a:t>
            </a:r>
          </a:p>
        </p:txBody>
      </p:sp>
      <p:sp>
        <p:nvSpPr>
          <p:cNvPr id="58387" name="Text Box 18"/>
          <p:cNvSpPr txBox="1">
            <a:spLocks noChangeArrowheads="1"/>
          </p:cNvSpPr>
          <p:nvPr/>
        </p:nvSpPr>
        <p:spPr bwMode="auto">
          <a:xfrm>
            <a:off x="82296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0.25</a:t>
            </a:r>
          </a:p>
        </p:txBody>
      </p:sp>
      <p:sp>
        <p:nvSpPr>
          <p:cNvPr id="58388" name="Text Box 19"/>
          <p:cNvSpPr txBox="1">
            <a:spLocks noChangeArrowheads="1"/>
          </p:cNvSpPr>
          <p:nvPr/>
        </p:nvSpPr>
        <p:spPr bwMode="auto">
          <a:xfrm>
            <a:off x="73152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0.20</a:t>
            </a:r>
          </a:p>
        </p:txBody>
      </p:sp>
      <p:sp>
        <p:nvSpPr>
          <p:cNvPr id="58389" name="Text Box 20"/>
          <p:cNvSpPr txBox="1">
            <a:spLocks noChangeArrowheads="1"/>
          </p:cNvSpPr>
          <p:nvPr/>
        </p:nvSpPr>
        <p:spPr bwMode="auto">
          <a:xfrm>
            <a:off x="5486400" y="1371600"/>
            <a:ext cx="838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0.10</a:t>
            </a:r>
          </a:p>
        </p:txBody>
      </p:sp>
      <p:sp>
        <p:nvSpPr>
          <p:cNvPr id="58390" name="Line 21"/>
          <p:cNvSpPr>
            <a:spLocks noChangeShapeType="1"/>
          </p:cNvSpPr>
          <p:nvPr/>
        </p:nvSpPr>
        <p:spPr bwMode="auto">
          <a:xfrm>
            <a:off x="2971800" y="2743200"/>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1" name="Line 22"/>
          <p:cNvSpPr>
            <a:spLocks noChangeShapeType="1"/>
          </p:cNvSpPr>
          <p:nvPr/>
        </p:nvSpPr>
        <p:spPr bwMode="auto">
          <a:xfrm flipH="1">
            <a:off x="7467600" y="1905000"/>
            <a:ext cx="129540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2" name="Line 23"/>
          <p:cNvSpPr>
            <a:spLocks noChangeShapeType="1"/>
          </p:cNvSpPr>
          <p:nvPr/>
        </p:nvSpPr>
        <p:spPr bwMode="auto">
          <a:xfrm>
            <a:off x="381000" y="1905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3" name="Line 24"/>
          <p:cNvSpPr>
            <a:spLocks noChangeShapeType="1"/>
          </p:cNvSpPr>
          <p:nvPr/>
        </p:nvSpPr>
        <p:spPr bwMode="auto">
          <a:xfrm flipH="1">
            <a:off x="2590800" y="1905000"/>
            <a:ext cx="14478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4" name="Line 25"/>
          <p:cNvSpPr>
            <a:spLocks noChangeShapeType="1"/>
          </p:cNvSpPr>
          <p:nvPr/>
        </p:nvSpPr>
        <p:spPr bwMode="auto">
          <a:xfrm>
            <a:off x="2209800" y="1905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5" name="Line 26"/>
          <p:cNvSpPr>
            <a:spLocks noChangeShapeType="1"/>
          </p:cNvSpPr>
          <p:nvPr/>
        </p:nvSpPr>
        <p:spPr bwMode="auto">
          <a:xfrm flipH="1">
            <a:off x="1066800" y="1905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6" name="Line 27"/>
          <p:cNvSpPr>
            <a:spLocks noChangeShapeType="1"/>
          </p:cNvSpPr>
          <p:nvPr/>
        </p:nvSpPr>
        <p:spPr bwMode="auto">
          <a:xfrm>
            <a:off x="2743200" y="3733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7" name="Line 28"/>
          <p:cNvSpPr>
            <a:spLocks noChangeShapeType="1"/>
          </p:cNvSpPr>
          <p:nvPr/>
        </p:nvSpPr>
        <p:spPr bwMode="auto">
          <a:xfrm flipH="1">
            <a:off x="2819400" y="1905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8" name="Line 29"/>
          <p:cNvSpPr>
            <a:spLocks noChangeShapeType="1"/>
          </p:cNvSpPr>
          <p:nvPr/>
        </p:nvSpPr>
        <p:spPr bwMode="auto">
          <a:xfrm>
            <a:off x="4419600" y="45720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99" name="Line 30"/>
          <p:cNvSpPr>
            <a:spLocks noChangeShapeType="1"/>
          </p:cNvSpPr>
          <p:nvPr/>
        </p:nvSpPr>
        <p:spPr bwMode="auto">
          <a:xfrm flipH="1">
            <a:off x="4343400" y="1905000"/>
            <a:ext cx="15240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0" name="Line 31"/>
          <p:cNvSpPr>
            <a:spLocks noChangeShapeType="1"/>
          </p:cNvSpPr>
          <p:nvPr/>
        </p:nvSpPr>
        <p:spPr bwMode="auto">
          <a:xfrm>
            <a:off x="4267200" y="35814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1" name="Line 32"/>
          <p:cNvSpPr>
            <a:spLocks noChangeShapeType="1"/>
          </p:cNvSpPr>
          <p:nvPr/>
        </p:nvSpPr>
        <p:spPr bwMode="auto">
          <a:xfrm flipH="1">
            <a:off x="5791200" y="1905000"/>
            <a:ext cx="9906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2" name="Line 33"/>
          <p:cNvSpPr>
            <a:spLocks noChangeShapeType="1"/>
          </p:cNvSpPr>
          <p:nvPr/>
        </p:nvSpPr>
        <p:spPr bwMode="auto">
          <a:xfrm>
            <a:off x="6096000" y="4495800"/>
            <a:ext cx="990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3" name="Line 34"/>
          <p:cNvSpPr>
            <a:spLocks noChangeShapeType="1"/>
          </p:cNvSpPr>
          <p:nvPr/>
        </p:nvSpPr>
        <p:spPr bwMode="auto">
          <a:xfrm flipH="1">
            <a:off x="6019800" y="1905000"/>
            <a:ext cx="175260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4" name="Line 35"/>
          <p:cNvSpPr>
            <a:spLocks noChangeShapeType="1"/>
          </p:cNvSpPr>
          <p:nvPr/>
        </p:nvSpPr>
        <p:spPr bwMode="auto">
          <a:xfrm>
            <a:off x="1219200" y="2743200"/>
            <a:ext cx="990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5" name="Line 36"/>
          <p:cNvSpPr>
            <a:spLocks noChangeShapeType="1"/>
          </p:cNvSpPr>
          <p:nvPr/>
        </p:nvSpPr>
        <p:spPr bwMode="auto">
          <a:xfrm flipH="1">
            <a:off x="4114800" y="1905000"/>
            <a:ext cx="8382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6" name="Line 37"/>
          <p:cNvSpPr>
            <a:spLocks noChangeShapeType="1"/>
          </p:cNvSpPr>
          <p:nvPr/>
        </p:nvSpPr>
        <p:spPr bwMode="auto">
          <a:xfrm>
            <a:off x="6172200" y="556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7" name="Line 38"/>
          <p:cNvSpPr>
            <a:spLocks noChangeShapeType="1"/>
          </p:cNvSpPr>
          <p:nvPr/>
        </p:nvSpPr>
        <p:spPr bwMode="auto">
          <a:xfrm flipH="1">
            <a:off x="6858000" y="56388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08" name="Text Box 39"/>
          <p:cNvSpPr txBox="1">
            <a:spLocks noChangeArrowheads="1"/>
          </p:cNvSpPr>
          <p:nvPr/>
        </p:nvSpPr>
        <p:spPr bwMode="auto">
          <a:xfrm>
            <a:off x="6934200" y="556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09" name="Text Box 40"/>
          <p:cNvSpPr txBox="1">
            <a:spLocks noChangeArrowheads="1"/>
          </p:cNvSpPr>
          <p:nvPr/>
        </p:nvSpPr>
        <p:spPr bwMode="auto">
          <a:xfrm>
            <a:off x="6019800" y="5486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10" name="Text Box 41"/>
          <p:cNvSpPr txBox="1">
            <a:spLocks noChangeArrowheads="1"/>
          </p:cNvSpPr>
          <p:nvPr/>
        </p:nvSpPr>
        <p:spPr bwMode="auto">
          <a:xfrm>
            <a:off x="8458200" y="914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I1</a:t>
            </a:r>
          </a:p>
        </p:txBody>
      </p:sp>
      <p:sp>
        <p:nvSpPr>
          <p:cNvPr id="58411" name="Text Box 42"/>
          <p:cNvSpPr txBox="1">
            <a:spLocks noChangeArrowheads="1"/>
          </p:cNvSpPr>
          <p:nvPr/>
        </p:nvSpPr>
        <p:spPr bwMode="auto">
          <a:xfrm>
            <a:off x="7391400" y="914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I2</a:t>
            </a:r>
          </a:p>
        </p:txBody>
      </p:sp>
      <p:sp>
        <p:nvSpPr>
          <p:cNvPr id="58412" name="Text Box 43"/>
          <p:cNvSpPr txBox="1">
            <a:spLocks noChangeArrowheads="1"/>
          </p:cNvSpPr>
          <p:nvPr/>
        </p:nvSpPr>
        <p:spPr bwMode="auto">
          <a:xfrm>
            <a:off x="65532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I3</a:t>
            </a:r>
          </a:p>
        </p:txBody>
      </p:sp>
      <p:sp>
        <p:nvSpPr>
          <p:cNvPr id="58413" name="Text Box 44"/>
          <p:cNvSpPr txBox="1">
            <a:spLocks noChangeArrowheads="1"/>
          </p:cNvSpPr>
          <p:nvPr/>
        </p:nvSpPr>
        <p:spPr bwMode="auto">
          <a:xfrm>
            <a:off x="5715000" y="914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I4</a:t>
            </a:r>
          </a:p>
        </p:txBody>
      </p:sp>
      <p:sp>
        <p:nvSpPr>
          <p:cNvPr id="58414" name="Text Box 45"/>
          <p:cNvSpPr txBox="1">
            <a:spLocks noChangeArrowheads="1"/>
          </p:cNvSpPr>
          <p:nvPr/>
        </p:nvSpPr>
        <p:spPr bwMode="auto">
          <a:xfrm>
            <a:off x="4191000" y="762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58415" name="Text Box 46"/>
          <p:cNvSpPr txBox="1">
            <a:spLocks noChangeArrowheads="1"/>
          </p:cNvSpPr>
          <p:nvPr/>
        </p:nvSpPr>
        <p:spPr bwMode="auto">
          <a:xfrm>
            <a:off x="47244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I5</a:t>
            </a:r>
          </a:p>
        </p:txBody>
      </p:sp>
      <p:sp>
        <p:nvSpPr>
          <p:cNvPr id="58416" name="Text Box 47"/>
          <p:cNvSpPr txBox="1">
            <a:spLocks noChangeArrowheads="1"/>
          </p:cNvSpPr>
          <p:nvPr/>
        </p:nvSpPr>
        <p:spPr bwMode="auto">
          <a:xfrm>
            <a:off x="38100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I6</a:t>
            </a:r>
          </a:p>
        </p:txBody>
      </p:sp>
      <p:sp>
        <p:nvSpPr>
          <p:cNvPr id="58417" name="Text Box 48"/>
          <p:cNvSpPr txBox="1">
            <a:spLocks noChangeArrowheads="1"/>
          </p:cNvSpPr>
          <p:nvPr/>
        </p:nvSpPr>
        <p:spPr bwMode="auto">
          <a:xfrm>
            <a:off x="29718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I7</a:t>
            </a:r>
          </a:p>
        </p:txBody>
      </p:sp>
      <p:sp>
        <p:nvSpPr>
          <p:cNvPr id="58418" name="Text Box 49"/>
          <p:cNvSpPr txBox="1">
            <a:spLocks noChangeArrowheads="1"/>
          </p:cNvSpPr>
          <p:nvPr/>
        </p:nvSpPr>
        <p:spPr bwMode="auto">
          <a:xfrm>
            <a:off x="914400" y="3733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58419" name="Text Box 50"/>
          <p:cNvSpPr txBox="1">
            <a:spLocks noChangeArrowheads="1"/>
          </p:cNvSpPr>
          <p:nvPr/>
        </p:nvSpPr>
        <p:spPr bwMode="auto">
          <a:xfrm>
            <a:off x="19050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I8</a:t>
            </a:r>
          </a:p>
        </p:txBody>
      </p:sp>
      <p:sp>
        <p:nvSpPr>
          <p:cNvPr id="58420" name="Text Box 51"/>
          <p:cNvSpPr txBox="1">
            <a:spLocks noChangeArrowheads="1"/>
          </p:cNvSpPr>
          <p:nvPr/>
        </p:nvSpPr>
        <p:spPr bwMode="auto">
          <a:xfrm>
            <a:off x="152400" y="2590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58421" name="Text Box 52"/>
          <p:cNvSpPr txBox="1">
            <a:spLocks noChangeArrowheads="1"/>
          </p:cNvSpPr>
          <p:nvPr/>
        </p:nvSpPr>
        <p:spPr bwMode="auto">
          <a:xfrm>
            <a:off x="1066800" y="914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I9</a:t>
            </a:r>
          </a:p>
        </p:txBody>
      </p:sp>
      <p:sp>
        <p:nvSpPr>
          <p:cNvPr id="58422" name="Text Box 53"/>
          <p:cNvSpPr txBox="1">
            <a:spLocks noChangeArrowheads="1"/>
          </p:cNvSpPr>
          <p:nvPr/>
        </p:nvSpPr>
        <p:spPr bwMode="auto">
          <a:xfrm>
            <a:off x="152400" y="914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I10</a:t>
            </a:r>
          </a:p>
        </p:txBody>
      </p:sp>
      <p:sp>
        <p:nvSpPr>
          <p:cNvPr id="58423" name="Text Box 54"/>
          <p:cNvSpPr txBox="1">
            <a:spLocks noChangeArrowheads="1"/>
          </p:cNvSpPr>
          <p:nvPr/>
        </p:nvSpPr>
        <p:spPr bwMode="auto">
          <a:xfrm>
            <a:off x="7620000" y="4572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24" name="Text Box 55"/>
          <p:cNvSpPr txBox="1">
            <a:spLocks noChangeArrowheads="1"/>
          </p:cNvSpPr>
          <p:nvPr/>
        </p:nvSpPr>
        <p:spPr bwMode="auto">
          <a:xfrm>
            <a:off x="6705600" y="4495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25" name="Text Box 56"/>
          <p:cNvSpPr txBox="1">
            <a:spLocks noChangeArrowheads="1"/>
          </p:cNvSpPr>
          <p:nvPr/>
        </p:nvSpPr>
        <p:spPr bwMode="auto">
          <a:xfrm>
            <a:off x="5867400" y="3581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26" name="Text Box 57"/>
          <p:cNvSpPr txBox="1">
            <a:spLocks noChangeArrowheads="1"/>
          </p:cNvSpPr>
          <p:nvPr/>
        </p:nvSpPr>
        <p:spPr bwMode="auto">
          <a:xfrm>
            <a:off x="4953000" y="3505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27" name="Text Box 58"/>
          <p:cNvSpPr txBox="1">
            <a:spLocks noChangeArrowheads="1"/>
          </p:cNvSpPr>
          <p:nvPr/>
        </p:nvSpPr>
        <p:spPr bwMode="auto">
          <a:xfrm>
            <a:off x="41910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28" name="Text Box 59"/>
          <p:cNvSpPr txBox="1">
            <a:spLocks noChangeArrowheads="1"/>
          </p:cNvSpPr>
          <p:nvPr/>
        </p:nvSpPr>
        <p:spPr bwMode="auto">
          <a:xfrm>
            <a:off x="3276600" y="2590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29" name="Text Box 60"/>
          <p:cNvSpPr txBox="1">
            <a:spLocks noChangeArrowheads="1"/>
          </p:cNvSpPr>
          <p:nvPr/>
        </p:nvSpPr>
        <p:spPr bwMode="auto">
          <a:xfrm>
            <a:off x="3048000" y="18288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30" name="Text Box 61"/>
          <p:cNvSpPr txBox="1">
            <a:spLocks noChangeArrowheads="1"/>
          </p:cNvSpPr>
          <p:nvPr/>
        </p:nvSpPr>
        <p:spPr bwMode="auto">
          <a:xfrm>
            <a:off x="1981200" y="17526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31" name="Text Box 62"/>
          <p:cNvSpPr txBox="1">
            <a:spLocks noChangeArrowheads="1"/>
          </p:cNvSpPr>
          <p:nvPr/>
        </p:nvSpPr>
        <p:spPr bwMode="auto">
          <a:xfrm>
            <a:off x="1143000" y="1905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32" name="Text Box 63"/>
          <p:cNvSpPr txBox="1">
            <a:spLocks noChangeArrowheads="1"/>
          </p:cNvSpPr>
          <p:nvPr/>
        </p:nvSpPr>
        <p:spPr bwMode="auto">
          <a:xfrm>
            <a:off x="228600" y="1828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33" name="Text Box 64"/>
          <p:cNvSpPr txBox="1">
            <a:spLocks noChangeArrowheads="1"/>
          </p:cNvSpPr>
          <p:nvPr/>
        </p:nvSpPr>
        <p:spPr bwMode="auto">
          <a:xfrm>
            <a:off x="2743200" y="2971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34" name="Text Box 65"/>
          <p:cNvSpPr txBox="1">
            <a:spLocks noChangeArrowheads="1"/>
          </p:cNvSpPr>
          <p:nvPr/>
        </p:nvSpPr>
        <p:spPr bwMode="auto">
          <a:xfrm>
            <a:off x="1600200" y="2971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35" name="Text Box 66"/>
          <p:cNvSpPr txBox="1">
            <a:spLocks noChangeArrowheads="1"/>
          </p:cNvSpPr>
          <p:nvPr/>
        </p:nvSpPr>
        <p:spPr bwMode="auto">
          <a:xfrm>
            <a:off x="44196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36" name="Text Box 67"/>
          <p:cNvSpPr txBox="1">
            <a:spLocks noChangeArrowheads="1"/>
          </p:cNvSpPr>
          <p:nvPr/>
        </p:nvSpPr>
        <p:spPr bwMode="auto">
          <a:xfrm>
            <a:off x="33528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58437" name="Text Box 68"/>
          <p:cNvSpPr txBox="1">
            <a:spLocks noChangeArrowheads="1"/>
          </p:cNvSpPr>
          <p:nvPr/>
        </p:nvSpPr>
        <p:spPr bwMode="auto">
          <a:xfrm>
            <a:off x="6096000" y="472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58438" name="Text Box 69"/>
          <p:cNvSpPr txBox="1">
            <a:spLocks noChangeArrowheads="1"/>
          </p:cNvSpPr>
          <p:nvPr/>
        </p:nvSpPr>
        <p:spPr bwMode="auto">
          <a:xfrm>
            <a:off x="5029200" y="4876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D75E7AA-A81A-4C91-B9F8-864AE87D4095}" type="slidenum">
              <a:rPr lang="zh-CN" altLang="en-US" b="0">
                <a:latin typeface="Arial" panose="020B0604020202020204" pitchFamily="34" charset="0"/>
              </a:rPr>
              <a:pPr eaLnBrk="1" hangingPunct="1"/>
              <a:t>43</a:t>
            </a:fld>
            <a:endParaRPr lang="en-US" altLang="zh-CN" b="0">
              <a:latin typeface="Arial" panose="020B0604020202020204" pitchFamily="34" charset="0"/>
            </a:endParaRPr>
          </a:p>
        </p:txBody>
      </p:sp>
      <p:sp>
        <p:nvSpPr>
          <p:cNvPr id="566275" name="Rectangle 1027"/>
          <p:cNvSpPr>
            <a:spLocks noGrp="1" noChangeArrowheads="1"/>
          </p:cNvSpPr>
          <p:nvPr>
            <p:ph type="body" idx="1"/>
          </p:nvPr>
        </p:nvSpPr>
        <p:spPr>
          <a:xfrm>
            <a:off x="381000" y="838200"/>
            <a:ext cx="8305800" cy="5029200"/>
          </a:xfrm>
        </p:spPr>
        <p:txBody>
          <a:bodyPr/>
          <a:lstStyle/>
          <a:p>
            <a:pPr eaLnBrk="1" hangingPunct="1">
              <a:buFont typeface="Wingdings" panose="05000000000000000000" pitchFamily="2" charset="2"/>
              <a:buNone/>
              <a:defRPr/>
            </a:pPr>
            <a:r>
              <a:rPr lang="zh-CN" altLang="en-US" sz="3600">
                <a:latin typeface="Times New Roman" pitchFamily="18" charset="0"/>
              </a:rPr>
              <a:t>(2) 采用最小概率合并法</a:t>
            </a:r>
          </a:p>
          <a:p>
            <a:pPr eaLnBrk="1" hangingPunct="1">
              <a:buFont typeface="Wingdings" panose="05000000000000000000" pitchFamily="2" charset="2"/>
              <a:buNone/>
              <a:defRPr/>
            </a:pPr>
            <a:r>
              <a:rPr lang="en-US" altLang="zh-CN" sz="3600" b="0">
                <a:latin typeface="Times New Roman" pitchFamily="18" charset="0"/>
              </a:rPr>
              <a:t>H</a:t>
            </a:r>
            <a:r>
              <a:rPr lang="en-US" altLang="zh-CN" sz="3600" b="0"/>
              <a:t>’</a:t>
            </a:r>
            <a:r>
              <a:rPr lang="en-US" altLang="zh-CN" sz="3600" b="0">
                <a:latin typeface="Times New Roman" pitchFamily="18" charset="0"/>
              </a:rPr>
              <a:t>=∑Pi×Li</a:t>
            </a:r>
          </a:p>
          <a:p>
            <a:pPr eaLnBrk="1" hangingPunct="1">
              <a:buFont typeface="Wingdings" panose="05000000000000000000" pitchFamily="2" charset="2"/>
              <a:buNone/>
              <a:defRPr/>
            </a:pPr>
            <a:r>
              <a:rPr lang="en-US" altLang="zh-CN" sz="3600" b="0">
                <a:latin typeface="Times New Roman" pitchFamily="18" charset="0"/>
              </a:rPr>
              <a:t>    =0.25×2+0.20×2+0.15×3+0.10×3+</a:t>
            </a:r>
          </a:p>
          <a:p>
            <a:pPr eaLnBrk="1" hangingPunct="1">
              <a:buFont typeface="Wingdings" panose="05000000000000000000" pitchFamily="2" charset="2"/>
              <a:buNone/>
              <a:defRPr/>
            </a:pPr>
            <a:r>
              <a:rPr lang="en-US" altLang="zh-CN" sz="3600" b="0">
                <a:latin typeface="Times New Roman" pitchFamily="18" charset="0"/>
              </a:rPr>
              <a:t>       0.08×4+0.08×4+0.05×5+0.04×5+</a:t>
            </a:r>
          </a:p>
          <a:p>
            <a:pPr eaLnBrk="1" hangingPunct="1">
              <a:buFont typeface="Wingdings" panose="05000000000000000000" pitchFamily="2" charset="2"/>
              <a:buNone/>
              <a:defRPr/>
            </a:pPr>
            <a:r>
              <a:rPr lang="en-US" altLang="zh-CN" sz="3600" b="0">
                <a:latin typeface="Times New Roman" pitchFamily="18" charset="0"/>
              </a:rPr>
              <a:t>       0.03×5+0.02×5</a:t>
            </a:r>
          </a:p>
          <a:p>
            <a:pPr eaLnBrk="1" hangingPunct="1">
              <a:buFont typeface="Wingdings" panose="05000000000000000000" pitchFamily="2" charset="2"/>
              <a:buNone/>
              <a:defRPr/>
            </a:pPr>
            <a:r>
              <a:rPr lang="en-US" altLang="zh-CN" sz="3600" b="0">
                <a:latin typeface="Times New Roman" pitchFamily="18" charset="0"/>
              </a:rPr>
              <a:t>     =</a:t>
            </a:r>
            <a:r>
              <a:rPr lang="en-US" altLang="zh-CN" sz="3600" b="0">
                <a:solidFill>
                  <a:srgbClr val="FF0000"/>
                </a:solidFill>
                <a:latin typeface="Times New Roman" pitchFamily="18" charset="0"/>
              </a:rPr>
              <a:t>2.99</a:t>
            </a:r>
          </a:p>
          <a:p>
            <a:pPr eaLnBrk="1" hangingPunct="1">
              <a:buFont typeface="Wingdings" panose="05000000000000000000" pitchFamily="2" charset="2"/>
              <a:buNone/>
              <a:defRPr/>
            </a:pPr>
            <a:r>
              <a:rPr lang="zh-CN" altLang="en-US" sz="3600" b="0">
                <a:latin typeface="Times New Roman" pitchFamily="18" charset="0"/>
              </a:rPr>
              <a:t>信息冗余=1-2.96/2.99=1%</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813287C-34E4-42B5-A299-C19C4717031E}" type="slidenum">
              <a:rPr lang="zh-CN" altLang="en-US" b="0">
                <a:latin typeface="Arial" panose="020B0604020202020204" pitchFamily="34" charset="0"/>
              </a:rPr>
              <a:pPr eaLnBrk="1" hangingPunct="1"/>
              <a:t>44</a:t>
            </a:fld>
            <a:endParaRPr lang="en-US" altLang="zh-CN" b="0">
              <a:latin typeface="Arial" panose="020B0604020202020204" pitchFamily="34" charset="0"/>
            </a:endParaRPr>
          </a:p>
        </p:txBody>
      </p:sp>
      <p:sp>
        <p:nvSpPr>
          <p:cNvPr id="567299" name="Rectangle 1027"/>
          <p:cNvSpPr>
            <a:spLocks noGrp="1" noChangeArrowheads="1"/>
          </p:cNvSpPr>
          <p:nvPr>
            <p:ph type="body" idx="1"/>
          </p:nvPr>
        </p:nvSpPr>
        <p:spPr>
          <a:xfrm>
            <a:off x="457200" y="304800"/>
            <a:ext cx="8153400" cy="6553200"/>
          </a:xfrm>
        </p:spPr>
        <p:txBody>
          <a:bodyPr/>
          <a:lstStyle/>
          <a:p>
            <a:pPr eaLnBrk="1" hangingPunct="1">
              <a:lnSpc>
                <a:spcPct val="90000"/>
              </a:lnSpc>
              <a:buFont typeface="Wingdings" panose="05000000000000000000" pitchFamily="2" charset="2"/>
              <a:buNone/>
              <a:defRPr/>
            </a:pPr>
            <a:r>
              <a:rPr lang="zh-CN" altLang="en-US" sz="3600" b="0">
                <a:latin typeface="Times New Roman" pitchFamily="18" charset="0"/>
              </a:rPr>
              <a:t>指令   概率    </a:t>
            </a:r>
            <a:r>
              <a:rPr lang="en-US" altLang="zh-CN" sz="3600" b="0">
                <a:latin typeface="Times New Roman" pitchFamily="18" charset="0"/>
              </a:rPr>
              <a:t>Huffman</a:t>
            </a:r>
          </a:p>
          <a:p>
            <a:pPr eaLnBrk="1" hangingPunct="1">
              <a:lnSpc>
                <a:spcPct val="90000"/>
              </a:lnSpc>
              <a:buFont typeface="Wingdings" panose="05000000000000000000" pitchFamily="2" charset="2"/>
              <a:buNone/>
              <a:defRPr/>
            </a:pPr>
            <a:r>
              <a:rPr lang="en-US" altLang="zh-CN" sz="3600" b="0">
                <a:latin typeface="Times New Roman" pitchFamily="18" charset="0"/>
              </a:rPr>
              <a:t>  I1      0.25    </a:t>
            </a:r>
            <a:r>
              <a:rPr lang="en-US" altLang="zh-CN" sz="3600" b="0">
                <a:solidFill>
                  <a:srgbClr val="FF0000"/>
                </a:solidFill>
                <a:latin typeface="Times New Roman" pitchFamily="18" charset="0"/>
              </a:rPr>
              <a:t>00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I2      0.20    </a:t>
            </a:r>
            <a:r>
              <a:rPr lang="en-US" altLang="zh-CN" sz="3600" b="0">
                <a:solidFill>
                  <a:srgbClr val="FF0000"/>
                </a:solidFill>
                <a:latin typeface="Times New Roman" pitchFamily="18" charset="0"/>
              </a:rPr>
              <a:t>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I3      0.15    </a:t>
            </a:r>
            <a:r>
              <a:rPr lang="en-US" altLang="zh-CN" sz="3600" b="0">
                <a:solidFill>
                  <a:srgbClr val="FF0000"/>
                </a:solidFill>
                <a:latin typeface="Times New Roman" pitchFamily="18" charset="0"/>
              </a:rPr>
              <a:t>010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I4      0.10    </a:t>
            </a:r>
            <a:r>
              <a:rPr lang="en-US" altLang="zh-CN" sz="3600" b="0">
                <a:solidFill>
                  <a:srgbClr val="FF0000"/>
                </a:solidFill>
                <a:latin typeface="Times New Roman" pitchFamily="18" charset="0"/>
              </a:rPr>
              <a:t>110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I5      0.08    </a:t>
            </a:r>
            <a:r>
              <a:rPr lang="en-US" altLang="zh-CN" sz="3600" b="0">
                <a:solidFill>
                  <a:srgbClr val="FF0000"/>
                </a:solidFill>
                <a:latin typeface="Times New Roman" pitchFamily="18" charset="0"/>
              </a:rPr>
              <a:t>0110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I6      0.08    </a:t>
            </a:r>
            <a:r>
              <a:rPr lang="en-US" altLang="zh-CN" sz="3600" b="0">
                <a:solidFill>
                  <a:srgbClr val="FF0000"/>
                </a:solidFill>
                <a:latin typeface="Times New Roman" pitchFamily="18" charset="0"/>
              </a:rPr>
              <a:t>1110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I7      0.05    </a:t>
            </a:r>
            <a:r>
              <a:rPr lang="en-US" altLang="zh-CN" sz="3600" b="0">
                <a:solidFill>
                  <a:srgbClr val="FF0000"/>
                </a:solidFill>
                <a:latin typeface="Times New Roman" pitchFamily="18" charset="0"/>
              </a:rPr>
              <a:t>01110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I8      0.04    </a:t>
            </a:r>
            <a:r>
              <a:rPr lang="en-US" altLang="zh-CN" sz="3600" b="0">
                <a:solidFill>
                  <a:srgbClr val="FF0000"/>
                </a:solidFill>
                <a:latin typeface="Times New Roman" pitchFamily="18" charset="0"/>
              </a:rPr>
              <a:t>01111</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I9      0.03    </a:t>
            </a:r>
            <a:r>
              <a:rPr lang="en-US" altLang="zh-CN" sz="3600" b="0">
                <a:solidFill>
                  <a:srgbClr val="FF0000"/>
                </a:solidFill>
                <a:latin typeface="Times New Roman" pitchFamily="18" charset="0"/>
              </a:rPr>
              <a:t>11110</a:t>
            </a:r>
            <a:endParaRPr lang="en-US" altLang="zh-CN" sz="3600" b="0">
              <a:latin typeface="Times New Roman" pitchFamily="18" charset="0"/>
            </a:endParaRPr>
          </a:p>
          <a:p>
            <a:pPr eaLnBrk="1" hangingPunct="1">
              <a:lnSpc>
                <a:spcPct val="90000"/>
              </a:lnSpc>
              <a:buFont typeface="Wingdings" panose="05000000000000000000" pitchFamily="2" charset="2"/>
              <a:buNone/>
              <a:defRPr/>
            </a:pPr>
            <a:r>
              <a:rPr lang="en-US" altLang="zh-CN" sz="3600" b="0">
                <a:latin typeface="Times New Roman" pitchFamily="18" charset="0"/>
              </a:rPr>
              <a:t>  I10    0.02    </a:t>
            </a:r>
            <a:r>
              <a:rPr lang="en-US" altLang="zh-CN" sz="3600" b="0">
                <a:solidFill>
                  <a:srgbClr val="FF0000"/>
                </a:solidFill>
                <a:latin typeface="Times New Roman" pitchFamily="18" charset="0"/>
              </a:rPr>
              <a:t>11111</a:t>
            </a:r>
            <a:endParaRPr lang="en-US" altLang="zh-CN" sz="3600" b="0">
              <a:latin typeface="Times New Roman"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8BF4724-AE16-4546-BC68-A129939F0C45}" type="slidenum">
              <a:rPr lang="zh-CN" altLang="en-US" b="0">
                <a:latin typeface="Arial" panose="020B0604020202020204" pitchFamily="34" charset="0"/>
              </a:rPr>
              <a:pPr eaLnBrk="1" hangingPunct="1"/>
              <a:t>45</a:t>
            </a:fld>
            <a:endParaRPr lang="en-US" altLang="zh-CN" b="0">
              <a:latin typeface="Arial" panose="020B0604020202020204" pitchFamily="34" charset="0"/>
            </a:endParaRPr>
          </a:p>
        </p:txBody>
      </p:sp>
      <p:sp>
        <p:nvSpPr>
          <p:cNvPr id="61443" name="Text Box 2"/>
          <p:cNvSpPr txBox="1">
            <a:spLocks noChangeArrowheads="1"/>
          </p:cNvSpPr>
          <p:nvPr/>
        </p:nvSpPr>
        <p:spPr bwMode="auto">
          <a:xfrm>
            <a:off x="7543800" y="32908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0.15</a:t>
            </a:r>
          </a:p>
        </p:txBody>
      </p:sp>
      <p:sp>
        <p:nvSpPr>
          <p:cNvPr id="61444" name="Oval 3"/>
          <p:cNvSpPr>
            <a:spLocks noChangeArrowheads="1"/>
          </p:cNvSpPr>
          <p:nvPr/>
        </p:nvSpPr>
        <p:spPr bwMode="auto">
          <a:xfrm>
            <a:off x="4343400" y="60340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1</a:t>
            </a:r>
            <a:r>
              <a:rPr kumimoji="1" lang="zh-CN" altLang="en-US" sz="2800" b="0">
                <a:latin typeface="Times New Roman" panose="02020603050405020304" pitchFamily="18" charset="0"/>
              </a:rPr>
              <a:t>.00</a:t>
            </a:r>
            <a:endParaRPr kumimoji="1" lang="zh-CN" altLang="en-US" sz="3600" b="0">
              <a:latin typeface="Times New Roman" panose="02020603050405020304" pitchFamily="18" charset="0"/>
            </a:endParaRPr>
          </a:p>
        </p:txBody>
      </p:sp>
      <p:sp>
        <p:nvSpPr>
          <p:cNvPr id="61445" name="Oval 4"/>
          <p:cNvSpPr>
            <a:spLocks noChangeArrowheads="1"/>
          </p:cNvSpPr>
          <p:nvPr/>
        </p:nvSpPr>
        <p:spPr bwMode="auto">
          <a:xfrm>
            <a:off x="2819400" y="45862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.43</a:t>
            </a:r>
            <a:endParaRPr kumimoji="1" lang="zh-CN" altLang="en-US" sz="3600" b="0">
              <a:latin typeface="Times New Roman" panose="02020603050405020304" pitchFamily="18" charset="0"/>
            </a:endParaRPr>
          </a:p>
        </p:txBody>
      </p:sp>
      <p:sp>
        <p:nvSpPr>
          <p:cNvPr id="61446" name="Oval 5"/>
          <p:cNvSpPr>
            <a:spLocks noChangeArrowheads="1"/>
          </p:cNvSpPr>
          <p:nvPr/>
        </p:nvSpPr>
        <p:spPr bwMode="auto">
          <a:xfrm>
            <a:off x="7010400" y="54244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.57</a:t>
            </a:r>
            <a:endParaRPr kumimoji="1" lang="zh-CN" altLang="en-US" sz="3600" b="0">
              <a:latin typeface="Times New Roman" panose="02020603050405020304" pitchFamily="18" charset="0"/>
            </a:endParaRPr>
          </a:p>
        </p:txBody>
      </p:sp>
      <p:sp>
        <p:nvSpPr>
          <p:cNvPr id="61447" name="Text Box 6"/>
          <p:cNvSpPr txBox="1">
            <a:spLocks noChangeArrowheads="1"/>
          </p:cNvSpPr>
          <p:nvPr/>
        </p:nvSpPr>
        <p:spPr bwMode="auto">
          <a:xfrm>
            <a:off x="3886200" y="8524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0.03</a:t>
            </a:r>
          </a:p>
        </p:txBody>
      </p:sp>
      <p:sp>
        <p:nvSpPr>
          <p:cNvPr id="61448" name="Text Box 7"/>
          <p:cNvSpPr txBox="1">
            <a:spLocks noChangeArrowheads="1"/>
          </p:cNvSpPr>
          <p:nvPr/>
        </p:nvSpPr>
        <p:spPr bwMode="auto">
          <a:xfrm>
            <a:off x="5334000" y="8524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0.02</a:t>
            </a:r>
          </a:p>
        </p:txBody>
      </p:sp>
      <p:sp>
        <p:nvSpPr>
          <p:cNvPr id="61449" name="Text Box 8"/>
          <p:cNvSpPr txBox="1">
            <a:spLocks noChangeArrowheads="1"/>
          </p:cNvSpPr>
          <p:nvPr/>
        </p:nvSpPr>
        <p:spPr bwMode="auto">
          <a:xfrm>
            <a:off x="762000" y="16906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0.08</a:t>
            </a:r>
          </a:p>
        </p:txBody>
      </p:sp>
      <p:sp>
        <p:nvSpPr>
          <p:cNvPr id="61450" name="Text Box 9"/>
          <p:cNvSpPr txBox="1">
            <a:spLocks noChangeArrowheads="1"/>
          </p:cNvSpPr>
          <p:nvPr/>
        </p:nvSpPr>
        <p:spPr bwMode="auto">
          <a:xfrm>
            <a:off x="2133600" y="16906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0.05</a:t>
            </a:r>
          </a:p>
        </p:txBody>
      </p:sp>
      <p:sp>
        <p:nvSpPr>
          <p:cNvPr id="61451" name="Text Box 10"/>
          <p:cNvSpPr txBox="1">
            <a:spLocks noChangeArrowheads="1"/>
          </p:cNvSpPr>
          <p:nvPr/>
        </p:nvSpPr>
        <p:spPr bwMode="auto">
          <a:xfrm>
            <a:off x="6248400" y="16144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0.04</a:t>
            </a:r>
          </a:p>
        </p:txBody>
      </p:sp>
      <p:sp>
        <p:nvSpPr>
          <p:cNvPr id="61452" name="Oval 11"/>
          <p:cNvSpPr>
            <a:spLocks noChangeArrowheads="1"/>
          </p:cNvSpPr>
          <p:nvPr/>
        </p:nvSpPr>
        <p:spPr bwMode="auto">
          <a:xfrm>
            <a:off x="2057400" y="35194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.23</a:t>
            </a:r>
            <a:endParaRPr kumimoji="1" lang="zh-CN" altLang="en-US" sz="3600" b="0">
              <a:latin typeface="Times New Roman" panose="02020603050405020304" pitchFamily="18" charset="0"/>
            </a:endParaRPr>
          </a:p>
        </p:txBody>
      </p:sp>
      <p:sp>
        <p:nvSpPr>
          <p:cNvPr id="61453" name="Oval 12"/>
          <p:cNvSpPr>
            <a:spLocks noChangeArrowheads="1"/>
          </p:cNvSpPr>
          <p:nvPr/>
        </p:nvSpPr>
        <p:spPr bwMode="auto">
          <a:xfrm>
            <a:off x="5943600" y="32908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.17</a:t>
            </a:r>
            <a:endParaRPr kumimoji="1" lang="zh-CN" altLang="en-US" sz="3600" b="0">
              <a:latin typeface="Times New Roman" panose="02020603050405020304" pitchFamily="18" charset="0"/>
            </a:endParaRPr>
          </a:p>
        </p:txBody>
      </p:sp>
      <p:sp>
        <p:nvSpPr>
          <p:cNvPr id="61454" name="Oval 13"/>
          <p:cNvSpPr>
            <a:spLocks noChangeArrowheads="1"/>
          </p:cNvSpPr>
          <p:nvPr/>
        </p:nvSpPr>
        <p:spPr bwMode="auto">
          <a:xfrm>
            <a:off x="6248400" y="44338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.32</a:t>
            </a:r>
            <a:endParaRPr kumimoji="1" lang="zh-CN" altLang="en-US" sz="3600" b="0">
              <a:latin typeface="Times New Roman" panose="02020603050405020304" pitchFamily="18" charset="0"/>
            </a:endParaRPr>
          </a:p>
        </p:txBody>
      </p:sp>
      <p:sp>
        <p:nvSpPr>
          <p:cNvPr id="61455" name="Oval 14"/>
          <p:cNvSpPr>
            <a:spLocks noChangeArrowheads="1"/>
          </p:cNvSpPr>
          <p:nvPr/>
        </p:nvSpPr>
        <p:spPr bwMode="auto">
          <a:xfrm>
            <a:off x="1371600" y="26050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.13</a:t>
            </a:r>
            <a:endParaRPr kumimoji="1" lang="zh-CN" altLang="en-US" sz="3600" b="0">
              <a:latin typeface="Times New Roman" panose="02020603050405020304" pitchFamily="18" charset="0"/>
            </a:endParaRPr>
          </a:p>
        </p:txBody>
      </p:sp>
      <p:sp>
        <p:nvSpPr>
          <p:cNvPr id="61456" name="Oval 15"/>
          <p:cNvSpPr>
            <a:spLocks noChangeArrowheads="1"/>
          </p:cNvSpPr>
          <p:nvPr/>
        </p:nvSpPr>
        <p:spPr bwMode="auto">
          <a:xfrm>
            <a:off x="5257800" y="24526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.09</a:t>
            </a:r>
            <a:endParaRPr kumimoji="1" lang="zh-CN" altLang="en-US" sz="3600" b="0">
              <a:latin typeface="Times New Roman" panose="02020603050405020304" pitchFamily="18" charset="0"/>
            </a:endParaRPr>
          </a:p>
        </p:txBody>
      </p:sp>
      <p:sp>
        <p:nvSpPr>
          <p:cNvPr id="61457" name="Oval 16"/>
          <p:cNvSpPr>
            <a:spLocks noChangeArrowheads="1"/>
          </p:cNvSpPr>
          <p:nvPr/>
        </p:nvSpPr>
        <p:spPr bwMode="auto">
          <a:xfrm>
            <a:off x="4419600" y="1690688"/>
            <a:ext cx="838200" cy="53340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r>
              <a:rPr kumimoji="1" lang="zh-CN" altLang="en-US" sz="3200" b="0">
                <a:latin typeface="Times New Roman" panose="02020603050405020304" pitchFamily="18" charset="0"/>
              </a:rPr>
              <a:t>0</a:t>
            </a:r>
            <a:r>
              <a:rPr kumimoji="1" lang="zh-CN" altLang="en-US" sz="2800" b="0">
                <a:latin typeface="Times New Roman" panose="02020603050405020304" pitchFamily="18" charset="0"/>
              </a:rPr>
              <a:t>.05</a:t>
            </a:r>
            <a:endParaRPr kumimoji="1" lang="zh-CN" altLang="en-US" sz="3600" b="0">
              <a:latin typeface="Times New Roman" panose="02020603050405020304" pitchFamily="18" charset="0"/>
            </a:endParaRPr>
          </a:p>
        </p:txBody>
      </p:sp>
      <p:sp>
        <p:nvSpPr>
          <p:cNvPr id="61458" name="Text Box 17"/>
          <p:cNvSpPr txBox="1">
            <a:spLocks noChangeArrowheads="1"/>
          </p:cNvSpPr>
          <p:nvPr/>
        </p:nvSpPr>
        <p:spPr bwMode="auto">
          <a:xfrm>
            <a:off x="7162800" y="23764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0.08</a:t>
            </a:r>
          </a:p>
        </p:txBody>
      </p:sp>
      <p:sp>
        <p:nvSpPr>
          <p:cNvPr id="61459" name="Text Box 18"/>
          <p:cNvSpPr txBox="1">
            <a:spLocks noChangeArrowheads="1"/>
          </p:cNvSpPr>
          <p:nvPr/>
        </p:nvSpPr>
        <p:spPr bwMode="auto">
          <a:xfrm>
            <a:off x="8001000" y="43576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0.25</a:t>
            </a:r>
          </a:p>
        </p:txBody>
      </p:sp>
      <p:sp>
        <p:nvSpPr>
          <p:cNvPr id="61460" name="Text Box 19"/>
          <p:cNvSpPr txBox="1">
            <a:spLocks noChangeArrowheads="1"/>
          </p:cNvSpPr>
          <p:nvPr/>
        </p:nvSpPr>
        <p:spPr bwMode="auto">
          <a:xfrm>
            <a:off x="3581400" y="35194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0.20</a:t>
            </a:r>
          </a:p>
        </p:txBody>
      </p:sp>
      <p:sp>
        <p:nvSpPr>
          <p:cNvPr id="61461" name="Text Box 20"/>
          <p:cNvSpPr txBox="1">
            <a:spLocks noChangeArrowheads="1"/>
          </p:cNvSpPr>
          <p:nvPr/>
        </p:nvSpPr>
        <p:spPr bwMode="auto">
          <a:xfrm>
            <a:off x="2971800" y="2605088"/>
            <a:ext cx="838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0.10</a:t>
            </a:r>
          </a:p>
        </p:txBody>
      </p:sp>
      <p:sp>
        <p:nvSpPr>
          <p:cNvPr id="61462" name="Line 21"/>
          <p:cNvSpPr>
            <a:spLocks noChangeShapeType="1"/>
          </p:cNvSpPr>
          <p:nvPr/>
        </p:nvSpPr>
        <p:spPr bwMode="auto">
          <a:xfrm>
            <a:off x="4343400" y="138588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3" name="Line 22"/>
          <p:cNvSpPr>
            <a:spLocks noChangeShapeType="1"/>
          </p:cNvSpPr>
          <p:nvPr/>
        </p:nvSpPr>
        <p:spPr bwMode="auto">
          <a:xfrm flipH="1">
            <a:off x="5029200" y="1385888"/>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4" name="Line 23"/>
          <p:cNvSpPr>
            <a:spLocks noChangeShapeType="1"/>
          </p:cNvSpPr>
          <p:nvPr/>
        </p:nvSpPr>
        <p:spPr bwMode="auto">
          <a:xfrm>
            <a:off x="1219200" y="2224088"/>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Line 24"/>
          <p:cNvSpPr>
            <a:spLocks noChangeShapeType="1"/>
          </p:cNvSpPr>
          <p:nvPr/>
        </p:nvSpPr>
        <p:spPr bwMode="auto">
          <a:xfrm flipH="1">
            <a:off x="1981200" y="2224088"/>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6" name="Line 25"/>
          <p:cNvSpPr>
            <a:spLocks noChangeShapeType="1"/>
          </p:cNvSpPr>
          <p:nvPr/>
        </p:nvSpPr>
        <p:spPr bwMode="auto">
          <a:xfrm>
            <a:off x="1981200" y="31384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7" name="Line 26"/>
          <p:cNvSpPr>
            <a:spLocks noChangeShapeType="1"/>
          </p:cNvSpPr>
          <p:nvPr/>
        </p:nvSpPr>
        <p:spPr bwMode="auto">
          <a:xfrm flipH="1">
            <a:off x="2743200" y="3138488"/>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8" name="Line 27"/>
          <p:cNvSpPr>
            <a:spLocks noChangeShapeType="1"/>
          </p:cNvSpPr>
          <p:nvPr/>
        </p:nvSpPr>
        <p:spPr bwMode="auto">
          <a:xfrm>
            <a:off x="5105400" y="2224088"/>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Line 28"/>
          <p:cNvSpPr>
            <a:spLocks noChangeShapeType="1"/>
          </p:cNvSpPr>
          <p:nvPr/>
        </p:nvSpPr>
        <p:spPr bwMode="auto">
          <a:xfrm flipH="1">
            <a:off x="6019800" y="2147888"/>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0" name="Line 29"/>
          <p:cNvSpPr>
            <a:spLocks noChangeShapeType="1"/>
          </p:cNvSpPr>
          <p:nvPr/>
        </p:nvSpPr>
        <p:spPr bwMode="auto">
          <a:xfrm>
            <a:off x="5867400" y="2986088"/>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1" name="Line 30"/>
          <p:cNvSpPr>
            <a:spLocks noChangeShapeType="1"/>
          </p:cNvSpPr>
          <p:nvPr/>
        </p:nvSpPr>
        <p:spPr bwMode="auto">
          <a:xfrm flipH="1">
            <a:off x="6781800" y="2909888"/>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2" name="Line 31"/>
          <p:cNvSpPr>
            <a:spLocks noChangeShapeType="1"/>
          </p:cNvSpPr>
          <p:nvPr/>
        </p:nvSpPr>
        <p:spPr bwMode="auto">
          <a:xfrm>
            <a:off x="6400800" y="3824288"/>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3" name="Line 32"/>
          <p:cNvSpPr>
            <a:spLocks noChangeShapeType="1"/>
          </p:cNvSpPr>
          <p:nvPr/>
        </p:nvSpPr>
        <p:spPr bwMode="auto">
          <a:xfrm flipH="1">
            <a:off x="6934200" y="3824288"/>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4" name="Line 33"/>
          <p:cNvSpPr>
            <a:spLocks noChangeShapeType="1"/>
          </p:cNvSpPr>
          <p:nvPr/>
        </p:nvSpPr>
        <p:spPr bwMode="auto">
          <a:xfrm>
            <a:off x="6858000" y="4967288"/>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5" name="Line 34"/>
          <p:cNvSpPr>
            <a:spLocks noChangeShapeType="1"/>
          </p:cNvSpPr>
          <p:nvPr/>
        </p:nvSpPr>
        <p:spPr bwMode="auto">
          <a:xfrm flipH="1">
            <a:off x="7620000" y="4891088"/>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6" name="Line 35"/>
          <p:cNvSpPr>
            <a:spLocks noChangeShapeType="1"/>
          </p:cNvSpPr>
          <p:nvPr/>
        </p:nvSpPr>
        <p:spPr bwMode="auto">
          <a:xfrm>
            <a:off x="2667000" y="4052888"/>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7" name="Line 36"/>
          <p:cNvSpPr>
            <a:spLocks noChangeShapeType="1"/>
          </p:cNvSpPr>
          <p:nvPr/>
        </p:nvSpPr>
        <p:spPr bwMode="auto">
          <a:xfrm flipH="1">
            <a:off x="3429000" y="4052888"/>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8" name="Line 37"/>
          <p:cNvSpPr>
            <a:spLocks noChangeShapeType="1"/>
          </p:cNvSpPr>
          <p:nvPr/>
        </p:nvSpPr>
        <p:spPr bwMode="auto">
          <a:xfrm>
            <a:off x="3505200" y="5043488"/>
            <a:ext cx="1066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9" name="Line 38"/>
          <p:cNvSpPr>
            <a:spLocks noChangeShapeType="1"/>
          </p:cNvSpPr>
          <p:nvPr/>
        </p:nvSpPr>
        <p:spPr bwMode="auto">
          <a:xfrm flipH="1">
            <a:off x="5105400" y="5805488"/>
            <a:ext cx="1981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80" name="Text Box 39"/>
          <p:cNvSpPr txBox="1">
            <a:spLocks noChangeArrowheads="1"/>
          </p:cNvSpPr>
          <p:nvPr/>
        </p:nvSpPr>
        <p:spPr bwMode="auto">
          <a:xfrm>
            <a:off x="5486400" y="5715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a:t>
            </a:r>
          </a:p>
        </p:txBody>
      </p:sp>
      <p:sp>
        <p:nvSpPr>
          <p:cNvPr id="61481" name="Text Box 40"/>
          <p:cNvSpPr txBox="1">
            <a:spLocks noChangeArrowheads="1"/>
          </p:cNvSpPr>
          <p:nvPr/>
        </p:nvSpPr>
        <p:spPr bwMode="auto">
          <a:xfrm>
            <a:off x="3886200" y="556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1</a:t>
            </a:r>
          </a:p>
        </p:txBody>
      </p:sp>
      <p:sp>
        <p:nvSpPr>
          <p:cNvPr id="61482" name="Text Box 41"/>
          <p:cNvSpPr txBox="1">
            <a:spLocks noChangeArrowheads="1"/>
          </p:cNvSpPr>
          <p:nvPr/>
        </p:nvSpPr>
        <p:spPr bwMode="auto">
          <a:xfrm>
            <a:off x="8229600" y="39004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I1</a:t>
            </a:r>
          </a:p>
        </p:txBody>
      </p:sp>
      <p:sp>
        <p:nvSpPr>
          <p:cNvPr id="61483" name="Text Box 42"/>
          <p:cNvSpPr txBox="1">
            <a:spLocks noChangeArrowheads="1"/>
          </p:cNvSpPr>
          <p:nvPr/>
        </p:nvSpPr>
        <p:spPr bwMode="auto">
          <a:xfrm>
            <a:off x="3886200" y="30622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I2</a:t>
            </a:r>
          </a:p>
        </p:txBody>
      </p:sp>
      <p:sp>
        <p:nvSpPr>
          <p:cNvPr id="61484" name="Text Box 43"/>
          <p:cNvSpPr txBox="1">
            <a:spLocks noChangeArrowheads="1"/>
          </p:cNvSpPr>
          <p:nvPr/>
        </p:nvSpPr>
        <p:spPr bwMode="auto">
          <a:xfrm>
            <a:off x="7772400" y="29098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I3</a:t>
            </a:r>
          </a:p>
        </p:txBody>
      </p:sp>
      <p:sp>
        <p:nvSpPr>
          <p:cNvPr id="61485" name="Text Box 44"/>
          <p:cNvSpPr txBox="1">
            <a:spLocks noChangeArrowheads="1"/>
          </p:cNvSpPr>
          <p:nvPr/>
        </p:nvSpPr>
        <p:spPr bwMode="auto">
          <a:xfrm>
            <a:off x="3200400" y="20716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I4</a:t>
            </a:r>
          </a:p>
        </p:txBody>
      </p:sp>
      <p:sp>
        <p:nvSpPr>
          <p:cNvPr id="61486" name="Text Box 45"/>
          <p:cNvSpPr txBox="1">
            <a:spLocks noChangeArrowheads="1"/>
          </p:cNvSpPr>
          <p:nvPr/>
        </p:nvSpPr>
        <p:spPr bwMode="auto">
          <a:xfrm>
            <a:off x="7391400" y="17668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61487" name="Text Box 46"/>
          <p:cNvSpPr txBox="1">
            <a:spLocks noChangeArrowheads="1"/>
          </p:cNvSpPr>
          <p:nvPr/>
        </p:nvSpPr>
        <p:spPr bwMode="auto">
          <a:xfrm>
            <a:off x="7315200" y="18430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I5</a:t>
            </a:r>
          </a:p>
        </p:txBody>
      </p:sp>
      <p:sp>
        <p:nvSpPr>
          <p:cNvPr id="61488" name="Text Box 47"/>
          <p:cNvSpPr txBox="1">
            <a:spLocks noChangeArrowheads="1"/>
          </p:cNvSpPr>
          <p:nvPr/>
        </p:nvSpPr>
        <p:spPr bwMode="auto">
          <a:xfrm>
            <a:off x="914400" y="11572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I6</a:t>
            </a:r>
          </a:p>
        </p:txBody>
      </p:sp>
      <p:sp>
        <p:nvSpPr>
          <p:cNvPr id="61489" name="Text Box 48"/>
          <p:cNvSpPr txBox="1">
            <a:spLocks noChangeArrowheads="1"/>
          </p:cNvSpPr>
          <p:nvPr/>
        </p:nvSpPr>
        <p:spPr bwMode="auto">
          <a:xfrm>
            <a:off x="2286000" y="11572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I7</a:t>
            </a:r>
          </a:p>
        </p:txBody>
      </p:sp>
      <p:sp>
        <p:nvSpPr>
          <p:cNvPr id="61490" name="Text Box 49"/>
          <p:cNvSpPr txBox="1">
            <a:spLocks noChangeArrowheads="1"/>
          </p:cNvSpPr>
          <p:nvPr/>
        </p:nvSpPr>
        <p:spPr bwMode="auto">
          <a:xfrm>
            <a:off x="6477000" y="108108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61491" name="Text Box 50"/>
          <p:cNvSpPr txBox="1">
            <a:spLocks noChangeArrowheads="1"/>
          </p:cNvSpPr>
          <p:nvPr/>
        </p:nvSpPr>
        <p:spPr bwMode="auto">
          <a:xfrm>
            <a:off x="6477000" y="100488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I8</a:t>
            </a:r>
          </a:p>
        </p:txBody>
      </p:sp>
      <p:sp>
        <p:nvSpPr>
          <p:cNvPr id="61492" name="Text Box 51"/>
          <p:cNvSpPr txBox="1">
            <a:spLocks noChangeArrowheads="1"/>
          </p:cNvSpPr>
          <p:nvPr/>
        </p:nvSpPr>
        <p:spPr bwMode="auto">
          <a:xfrm>
            <a:off x="4038600" y="54768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2800" b="0">
              <a:latin typeface="Times New Roman" panose="02020603050405020304" pitchFamily="18" charset="0"/>
            </a:endParaRPr>
          </a:p>
        </p:txBody>
      </p:sp>
      <p:sp>
        <p:nvSpPr>
          <p:cNvPr id="61493" name="Text Box 52"/>
          <p:cNvSpPr txBox="1">
            <a:spLocks noChangeArrowheads="1"/>
          </p:cNvSpPr>
          <p:nvPr/>
        </p:nvSpPr>
        <p:spPr bwMode="auto">
          <a:xfrm>
            <a:off x="3962400" y="319088"/>
            <a:ext cx="838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I9</a:t>
            </a:r>
          </a:p>
          <a:p>
            <a:pPr eaLnBrk="1" hangingPunct="1">
              <a:spcBef>
                <a:spcPct val="50000"/>
              </a:spcBef>
            </a:pPr>
            <a:endParaRPr kumimoji="1" lang="zh-CN" altLang="en-US" sz="2800" b="0">
              <a:latin typeface="Times New Roman" panose="02020603050405020304" pitchFamily="18" charset="0"/>
            </a:endParaRPr>
          </a:p>
        </p:txBody>
      </p:sp>
      <p:sp>
        <p:nvSpPr>
          <p:cNvPr id="61494" name="Text Box 53"/>
          <p:cNvSpPr txBox="1">
            <a:spLocks noChangeArrowheads="1"/>
          </p:cNvSpPr>
          <p:nvPr/>
        </p:nvSpPr>
        <p:spPr bwMode="auto">
          <a:xfrm>
            <a:off x="5486400" y="3190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I10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47A8D10-1699-4790-8723-9382C695B1CA}" type="slidenum">
              <a:rPr lang="zh-CN" altLang="en-US" b="0">
                <a:latin typeface="Arial" panose="020B0604020202020204" pitchFamily="34" charset="0"/>
              </a:rPr>
              <a:pPr eaLnBrk="1" hangingPunct="1"/>
              <a:t>46</a:t>
            </a:fld>
            <a:endParaRPr lang="en-US" altLang="zh-CN" b="0">
              <a:latin typeface="Arial" panose="020B0604020202020204" pitchFamily="34" charset="0"/>
            </a:endParaRPr>
          </a:p>
        </p:txBody>
      </p:sp>
      <p:sp>
        <p:nvSpPr>
          <p:cNvPr id="569347" name="Rectangle 1027"/>
          <p:cNvSpPr>
            <a:spLocks noGrp="1" noChangeArrowheads="1"/>
          </p:cNvSpPr>
          <p:nvPr>
            <p:ph type="body" idx="1"/>
          </p:nvPr>
        </p:nvSpPr>
        <p:spPr>
          <a:xfrm>
            <a:off x="381000" y="838200"/>
            <a:ext cx="8305800" cy="5029200"/>
          </a:xfrm>
        </p:spPr>
        <p:txBody>
          <a:bodyPr/>
          <a:lstStyle/>
          <a:p>
            <a:pPr eaLnBrk="1" hangingPunct="1">
              <a:buFont typeface="Wingdings" panose="05000000000000000000" pitchFamily="2" charset="2"/>
              <a:buNone/>
              <a:defRPr/>
            </a:pPr>
            <a:r>
              <a:rPr lang="zh-CN" altLang="en-US" sz="3600">
                <a:latin typeface="Times New Roman" pitchFamily="18" charset="0"/>
              </a:rPr>
              <a:t>(2) 采用最小概率合并法</a:t>
            </a:r>
          </a:p>
          <a:p>
            <a:pPr eaLnBrk="1" hangingPunct="1">
              <a:buFont typeface="Wingdings" panose="05000000000000000000" pitchFamily="2" charset="2"/>
              <a:buNone/>
              <a:defRPr/>
            </a:pPr>
            <a:r>
              <a:rPr lang="en-US" altLang="zh-CN" sz="3600" b="0">
                <a:latin typeface="Times New Roman" pitchFamily="18" charset="0"/>
              </a:rPr>
              <a:t>H</a:t>
            </a:r>
            <a:r>
              <a:rPr lang="en-US" altLang="zh-CN" sz="3600" b="0"/>
              <a:t>’</a:t>
            </a:r>
            <a:r>
              <a:rPr lang="en-US" altLang="zh-CN" sz="3600" b="0">
                <a:latin typeface="Times New Roman" pitchFamily="18" charset="0"/>
              </a:rPr>
              <a:t>=∑Pi×Li</a:t>
            </a:r>
          </a:p>
          <a:p>
            <a:pPr eaLnBrk="1" hangingPunct="1">
              <a:buFont typeface="Wingdings" panose="05000000000000000000" pitchFamily="2" charset="2"/>
              <a:buNone/>
              <a:defRPr/>
            </a:pPr>
            <a:r>
              <a:rPr lang="en-US" altLang="zh-CN" sz="3600" b="0">
                <a:latin typeface="Times New Roman" pitchFamily="18" charset="0"/>
              </a:rPr>
              <a:t>    =0.25×2+0.20×2+0.15×3+0.10×3+</a:t>
            </a:r>
          </a:p>
          <a:p>
            <a:pPr eaLnBrk="1" hangingPunct="1">
              <a:buFont typeface="Wingdings" panose="05000000000000000000" pitchFamily="2" charset="2"/>
              <a:buNone/>
              <a:defRPr/>
            </a:pPr>
            <a:r>
              <a:rPr lang="en-US" altLang="zh-CN" sz="3600" b="0">
                <a:latin typeface="Times New Roman" pitchFamily="18" charset="0"/>
              </a:rPr>
              <a:t>       0.08×4+0.08×4+0.05×4+0.04×5+</a:t>
            </a:r>
          </a:p>
          <a:p>
            <a:pPr eaLnBrk="1" hangingPunct="1">
              <a:buFont typeface="Wingdings" panose="05000000000000000000" pitchFamily="2" charset="2"/>
              <a:buNone/>
              <a:defRPr/>
            </a:pPr>
            <a:r>
              <a:rPr lang="en-US" altLang="zh-CN" sz="3600" b="0">
                <a:latin typeface="Times New Roman" pitchFamily="18" charset="0"/>
              </a:rPr>
              <a:t>       0.03×6+0.02×6</a:t>
            </a:r>
          </a:p>
          <a:p>
            <a:pPr eaLnBrk="1" hangingPunct="1">
              <a:buFont typeface="Wingdings" panose="05000000000000000000" pitchFamily="2" charset="2"/>
              <a:buNone/>
              <a:defRPr/>
            </a:pPr>
            <a:r>
              <a:rPr lang="en-US" altLang="zh-CN" sz="3600" b="0">
                <a:latin typeface="Times New Roman" pitchFamily="18" charset="0"/>
              </a:rPr>
              <a:t>     =</a:t>
            </a:r>
            <a:r>
              <a:rPr lang="en-US" altLang="zh-CN" sz="3600" b="0">
                <a:solidFill>
                  <a:srgbClr val="FF0000"/>
                </a:solidFill>
                <a:latin typeface="Times New Roman" pitchFamily="18" charset="0"/>
              </a:rPr>
              <a:t>2.99</a:t>
            </a:r>
          </a:p>
          <a:p>
            <a:pPr eaLnBrk="1" hangingPunct="1">
              <a:buFont typeface="Wingdings" panose="05000000000000000000" pitchFamily="2" charset="2"/>
              <a:buNone/>
              <a:defRPr/>
            </a:pPr>
            <a:r>
              <a:rPr lang="zh-CN" altLang="en-US" sz="3600" b="0">
                <a:latin typeface="Times New Roman" pitchFamily="18" charset="0"/>
              </a:rPr>
              <a:t>信息冗余=1-2.96/2.99=1%</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A4715B4-B429-4EB5-AEB5-CC3E0A33931F}" type="slidenum">
              <a:rPr lang="zh-CN" altLang="en-US" b="0">
                <a:latin typeface="Arial" panose="020B0604020202020204" pitchFamily="34" charset="0"/>
              </a:rPr>
              <a:pPr eaLnBrk="1" hangingPunct="1"/>
              <a:t>47</a:t>
            </a:fld>
            <a:endParaRPr lang="en-US" altLang="zh-CN" b="0">
              <a:latin typeface="Arial" panose="020B0604020202020204" pitchFamily="34" charset="0"/>
            </a:endParaRPr>
          </a:p>
        </p:txBody>
      </p:sp>
      <p:sp>
        <p:nvSpPr>
          <p:cNvPr id="570371" name="Rectangle 1027"/>
          <p:cNvSpPr>
            <a:spLocks noGrp="1" noChangeArrowheads="1"/>
          </p:cNvSpPr>
          <p:nvPr>
            <p:ph type="body" idx="1"/>
          </p:nvPr>
        </p:nvSpPr>
        <p:spPr>
          <a:xfrm>
            <a:off x="381000" y="152400"/>
            <a:ext cx="8305800" cy="6477000"/>
          </a:xfrm>
        </p:spPr>
        <p:txBody>
          <a:bodyPr/>
          <a:lstStyle/>
          <a:p>
            <a:pPr eaLnBrk="1" hangingPunct="1">
              <a:lnSpc>
                <a:spcPct val="90000"/>
              </a:lnSpc>
              <a:buFont typeface="Wingdings" panose="05000000000000000000" pitchFamily="2" charset="2"/>
              <a:buNone/>
              <a:defRPr/>
            </a:pPr>
            <a:r>
              <a:rPr lang="zh-CN" altLang="en-US" sz="3600">
                <a:latin typeface="Times New Roman" pitchFamily="18" charset="0"/>
              </a:rPr>
              <a:t>指令   概率    </a:t>
            </a:r>
            <a:r>
              <a:rPr lang="en-US" altLang="zh-CN" sz="3600">
                <a:latin typeface="Times New Roman" pitchFamily="18" charset="0"/>
              </a:rPr>
              <a:t>Huffman</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I1      0.25 	</a:t>
            </a:r>
            <a:r>
              <a:rPr lang="en-US" altLang="zh-CN" sz="3600" b="0">
                <a:solidFill>
                  <a:srgbClr val="FF0000"/>
                </a:solidFill>
                <a:latin typeface="Times New Roman" pitchFamily="18" charset="0"/>
              </a:rPr>
              <a:t>00 </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I2      0.20    </a:t>
            </a:r>
            <a:r>
              <a:rPr lang="en-US" altLang="zh-CN" sz="3600" b="0">
                <a:solidFill>
                  <a:srgbClr val="FF0000"/>
                </a:solidFill>
                <a:latin typeface="Times New Roman" pitchFamily="18" charset="0"/>
              </a:rPr>
              <a:t>	10 </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I3      0.15   	</a:t>
            </a:r>
            <a:r>
              <a:rPr lang="en-US" altLang="zh-CN" sz="3600" b="0">
                <a:solidFill>
                  <a:srgbClr val="FF0000"/>
                </a:solidFill>
                <a:latin typeface="Times New Roman" pitchFamily="18" charset="0"/>
              </a:rPr>
              <a:t>010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I4      0.10  	</a:t>
            </a:r>
            <a:r>
              <a:rPr lang="en-US" altLang="zh-CN" sz="3600" b="0">
                <a:solidFill>
                  <a:srgbClr val="FF0000"/>
                </a:solidFill>
                <a:latin typeface="Times New Roman" pitchFamily="18" charset="0"/>
              </a:rPr>
              <a:t>110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I5      0.08    </a:t>
            </a:r>
            <a:r>
              <a:rPr lang="en-US" altLang="zh-CN" sz="3600" b="0">
                <a:solidFill>
                  <a:srgbClr val="FF0000"/>
                </a:solidFill>
                <a:latin typeface="Times New Roman" pitchFamily="18" charset="0"/>
              </a:rPr>
              <a:t>	0110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I6      0.08    </a:t>
            </a:r>
            <a:r>
              <a:rPr lang="en-US" altLang="zh-CN" sz="3600" b="0">
                <a:solidFill>
                  <a:srgbClr val="FF0000"/>
                </a:solidFill>
                <a:latin typeface="Times New Roman" pitchFamily="18" charset="0"/>
              </a:rPr>
              <a:t>	1111</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I7      0.05    </a:t>
            </a:r>
            <a:r>
              <a:rPr lang="en-US" altLang="zh-CN" sz="3600" b="0">
                <a:solidFill>
                  <a:srgbClr val="FF0000"/>
                </a:solidFill>
                <a:latin typeface="Times New Roman" pitchFamily="18" charset="0"/>
              </a:rPr>
              <a:t>	1110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I8      0.04    </a:t>
            </a:r>
            <a:r>
              <a:rPr lang="en-US" altLang="zh-CN" sz="3600" b="0">
                <a:solidFill>
                  <a:srgbClr val="FF0000"/>
                </a:solidFill>
                <a:latin typeface="Times New Roman" pitchFamily="18" charset="0"/>
              </a:rPr>
              <a:t>	01110 </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I9      0.03    </a:t>
            </a:r>
            <a:r>
              <a:rPr lang="en-US" altLang="zh-CN" sz="3600" b="0">
                <a:solidFill>
                  <a:srgbClr val="FF0000"/>
                </a:solidFill>
                <a:latin typeface="Times New Roman" pitchFamily="18" charset="0"/>
              </a:rPr>
              <a:t>	011111</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I10    0.02    </a:t>
            </a:r>
            <a:r>
              <a:rPr lang="en-US" altLang="zh-CN" sz="3600" b="0">
                <a:solidFill>
                  <a:srgbClr val="FF0000"/>
                </a:solidFill>
                <a:latin typeface="Times New Roman" pitchFamily="18" charset="0"/>
              </a:rPr>
              <a:t>	011110</a:t>
            </a:r>
            <a:r>
              <a:rPr lang="en-US" altLang="zh-CN" sz="3600" b="0">
                <a:latin typeface="Times New Roman" pitchFamily="18" charset="0"/>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373EF04-C39F-4242-96FE-AE837276649F}" type="slidenum">
              <a:rPr lang="zh-CN" altLang="en-US" b="0">
                <a:latin typeface="Arial" panose="020B0604020202020204" pitchFamily="34" charset="0"/>
              </a:rPr>
              <a:pPr eaLnBrk="1" hangingPunct="1"/>
              <a:t>48</a:t>
            </a:fld>
            <a:endParaRPr lang="en-US" altLang="zh-CN" b="0">
              <a:latin typeface="Arial" panose="020B0604020202020204" pitchFamily="34" charset="0"/>
            </a:endParaRPr>
          </a:p>
        </p:txBody>
      </p:sp>
      <p:sp>
        <p:nvSpPr>
          <p:cNvPr id="571395" name="Rectangle 1027"/>
          <p:cNvSpPr>
            <a:spLocks noGrp="1" noChangeArrowheads="1"/>
          </p:cNvSpPr>
          <p:nvPr>
            <p:ph type="body" idx="1"/>
          </p:nvPr>
        </p:nvSpPr>
        <p:spPr>
          <a:xfrm>
            <a:off x="381000" y="838200"/>
            <a:ext cx="8305800" cy="5029200"/>
          </a:xfrm>
        </p:spPr>
        <p:txBody>
          <a:bodyPr/>
          <a:lstStyle/>
          <a:p>
            <a:pPr eaLnBrk="1" hangingPunct="1">
              <a:buFont typeface="Wingdings" panose="05000000000000000000" pitchFamily="2" charset="2"/>
              <a:buNone/>
              <a:defRPr/>
            </a:pPr>
            <a:r>
              <a:rPr lang="zh-CN" altLang="en-US" sz="3600">
                <a:latin typeface="Times New Roman" pitchFamily="18" charset="0"/>
              </a:rPr>
              <a:t>（3）采用2/8扩展法</a:t>
            </a:r>
          </a:p>
          <a:p>
            <a:pPr eaLnBrk="1" hangingPunct="1">
              <a:buFont typeface="Wingdings" panose="05000000000000000000" pitchFamily="2" charset="2"/>
              <a:buNone/>
              <a:defRPr/>
            </a:pPr>
            <a:r>
              <a:rPr lang="zh-CN" altLang="en-US" sz="3600" b="0">
                <a:latin typeface="Times New Roman" pitchFamily="18" charset="0"/>
              </a:rPr>
              <a:t>   </a:t>
            </a:r>
            <a:r>
              <a:rPr lang="en-US" altLang="zh-CN" sz="3600" b="0">
                <a:latin typeface="Times New Roman" pitchFamily="18" charset="0"/>
              </a:rPr>
              <a:t>H=∑Pi×Li</a:t>
            </a:r>
          </a:p>
          <a:p>
            <a:pPr eaLnBrk="1" hangingPunct="1">
              <a:buFont typeface="Wingdings" panose="05000000000000000000" pitchFamily="2" charset="2"/>
              <a:buNone/>
              <a:defRPr/>
            </a:pPr>
            <a:r>
              <a:rPr lang="en-US" altLang="zh-CN" sz="3600" b="0">
                <a:latin typeface="Times New Roman" pitchFamily="18" charset="0"/>
              </a:rPr>
              <a:t>        =(0.25+0.20) ×2+</a:t>
            </a:r>
          </a:p>
          <a:p>
            <a:pPr eaLnBrk="1" hangingPunct="1">
              <a:buFont typeface="Wingdings" panose="05000000000000000000" pitchFamily="2" charset="2"/>
              <a:buNone/>
              <a:defRPr/>
            </a:pPr>
            <a:r>
              <a:rPr lang="en-US" altLang="zh-CN" sz="3600" b="0">
                <a:latin typeface="Times New Roman" pitchFamily="18" charset="0"/>
              </a:rPr>
              <a:t>          (0.15+0.10+0.08+0.08+0.05+0.04+</a:t>
            </a:r>
          </a:p>
          <a:p>
            <a:pPr eaLnBrk="1" hangingPunct="1">
              <a:buFont typeface="Wingdings" panose="05000000000000000000" pitchFamily="2" charset="2"/>
              <a:buNone/>
              <a:defRPr/>
            </a:pPr>
            <a:r>
              <a:rPr lang="en-US" altLang="zh-CN" sz="3600" b="0">
                <a:latin typeface="Times New Roman" pitchFamily="18" charset="0"/>
              </a:rPr>
              <a:t>           0.03+0.02) ×4</a:t>
            </a:r>
          </a:p>
          <a:p>
            <a:pPr eaLnBrk="1" hangingPunct="1">
              <a:buFont typeface="Wingdings" panose="05000000000000000000" pitchFamily="2" charset="2"/>
              <a:buNone/>
              <a:defRPr/>
            </a:pPr>
            <a:r>
              <a:rPr lang="en-US" altLang="zh-CN" sz="3600" b="0">
                <a:latin typeface="Times New Roman" pitchFamily="18" charset="0"/>
              </a:rPr>
              <a:t>        =</a:t>
            </a:r>
            <a:r>
              <a:rPr lang="en-US" altLang="zh-CN" sz="3600" b="0">
                <a:solidFill>
                  <a:srgbClr val="FF0000"/>
                </a:solidFill>
                <a:latin typeface="Times New Roman" pitchFamily="18" charset="0"/>
              </a:rPr>
              <a:t>3.1</a:t>
            </a:r>
          </a:p>
          <a:p>
            <a:pPr eaLnBrk="1" hangingPunct="1">
              <a:buFont typeface="Wingdings" panose="05000000000000000000" pitchFamily="2" charset="2"/>
              <a:buNone/>
              <a:defRPr/>
            </a:pPr>
            <a:r>
              <a:rPr lang="en-US" altLang="zh-CN" sz="3600" b="0">
                <a:latin typeface="Times New Roman" pitchFamily="18" charset="0"/>
              </a:rPr>
              <a:t>  </a:t>
            </a:r>
            <a:r>
              <a:rPr lang="zh-CN" altLang="en-US" sz="3600" b="0">
                <a:latin typeface="Times New Roman" pitchFamily="18" charset="0"/>
              </a:rPr>
              <a:t>信息冗余=1-2.96/3.1=4.5%</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4ECC424-09CA-412D-AF17-685154CE4451}" type="slidenum">
              <a:rPr lang="zh-CN" altLang="en-US" b="0">
                <a:latin typeface="Arial" panose="020B0604020202020204" pitchFamily="34" charset="0"/>
              </a:rPr>
              <a:pPr eaLnBrk="1" hangingPunct="1"/>
              <a:t>49</a:t>
            </a:fld>
            <a:endParaRPr lang="en-US" altLang="zh-CN" b="0">
              <a:latin typeface="Arial" panose="020B0604020202020204" pitchFamily="34" charset="0"/>
            </a:endParaRPr>
          </a:p>
        </p:txBody>
      </p:sp>
      <p:sp>
        <p:nvSpPr>
          <p:cNvPr id="572419" name="Rectangle 1027"/>
          <p:cNvSpPr>
            <a:spLocks noGrp="1" noChangeArrowheads="1"/>
          </p:cNvSpPr>
          <p:nvPr>
            <p:ph type="body" idx="1"/>
          </p:nvPr>
        </p:nvSpPr>
        <p:spPr>
          <a:xfrm>
            <a:off x="381000" y="152400"/>
            <a:ext cx="8305800" cy="5029200"/>
          </a:xfrm>
        </p:spPr>
        <p:txBody>
          <a:bodyPr/>
          <a:lstStyle/>
          <a:p>
            <a:pPr eaLnBrk="1" hangingPunct="1">
              <a:lnSpc>
                <a:spcPct val="90000"/>
              </a:lnSpc>
              <a:buFont typeface="Wingdings" panose="05000000000000000000" pitchFamily="2" charset="2"/>
              <a:buNone/>
              <a:defRPr/>
            </a:pPr>
            <a:r>
              <a:rPr lang="zh-CN" altLang="en-US" sz="3600">
                <a:latin typeface="Times New Roman" pitchFamily="18" charset="0"/>
              </a:rPr>
              <a:t>指令   概率    	2/8扩展</a:t>
            </a:r>
            <a:r>
              <a:rPr lang="zh-CN" altLang="en-US" sz="3600" b="0">
                <a:latin typeface="Times New Roman" pitchFamily="18" charset="0"/>
              </a:rPr>
              <a:t>        </a:t>
            </a:r>
          </a:p>
          <a:p>
            <a:pPr eaLnBrk="1" hangingPunct="1">
              <a:lnSpc>
                <a:spcPct val="90000"/>
              </a:lnSpc>
              <a:buFont typeface="Wingdings" panose="05000000000000000000" pitchFamily="2" charset="2"/>
              <a:buNone/>
              <a:defRPr/>
            </a:pPr>
            <a:r>
              <a:rPr lang="zh-CN" altLang="en-US" sz="3600" b="0">
                <a:latin typeface="Times New Roman" pitchFamily="18" charset="0"/>
              </a:rPr>
              <a:t>  </a:t>
            </a:r>
            <a:r>
              <a:rPr lang="en-US" altLang="zh-CN" sz="3600" b="0">
                <a:latin typeface="Times New Roman" pitchFamily="18" charset="0"/>
              </a:rPr>
              <a:t>I1      0.25    </a:t>
            </a:r>
            <a:r>
              <a:rPr lang="en-US" altLang="zh-CN" sz="3600" b="0">
                <a:solidFill>
                  <a:srgbClr val="FF0000"/>
                </a:solidFill>
                <a:latin typeface="Times New Roman" pitchFamily="18" charset="0"/>
              </a:rPr>
              <a:t>	00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I2      0.20    </a:t>
            </a:r>
            <a:r>
              <a:rPr lang="en-US" altLang="zh-CN" sz="3600" b="0">
                <a:solidFill>
                  <a:srgbClr val="FF0000"/>
                </a:solidFill>
                <a:latin typeface="Times New Roman" pitchFamily="18" charset="0"/>
              </a:rPr>
              <a:t>	01 </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I3      0.15    </a:t>
            </a:r>
            <a:r>
              <a:rPr lang="en-US" altLang="zh-CN" sz="3600" b="0">
                <a:solidFill>
                  <a:srgbClr val="FF0000"/>
                </a:solidFill>
                <a:latin typeface="Times New Roman" pitchFamily="18" charset="0"/>
              </a:rPr>
              <a:t>	1000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I4      0.10    </a:t>
            </a:r>
            <a:r>
              <a:rPr lang="en-US" altLang="zh-CN" sz="3600" b="0">
                <a:solidFill>
                  <a:srgbClr val="FF0000"/>
                </a:solidFill>
                <a:latin typeface="Times New Roman" pitchFamily="18" charset="0"/>
              </a:rPr>
              <a:t>	1001 </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I5      0.08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1010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I6      0.08      </a:t>
            </a:r>
            <a:r>
              <a:rPr lang="en-US" altLang="zh-CN" sz="3600" b="0">
                <a:solidFill>
                  <a:srgbClr val="FF0000"/>
                </a:solidFill>
                <a:latin typeface="Times New Roman" pitchFamily="18" charset="0"/>
              </a:rPr>
              <a:t>1011</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I7      0.05      </a:t>
            </a:r>
            <a:r>
              <a:rPr lang="en-US" altLang="zh-CN" sz="3600" b="0">
                <a:solidFill>
                  <a:srgbClr val="FF0000"/>
                </a:solidFill>
                <a:latin typeface="Times New Roman" pitchFamily="18" charset="0"/>
              </a:rPr>
              <a:t>1100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I8      0.04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1101</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I9      0.03      </a:t>
            </a:r>
            <a:r>
              <a:rPr lang="en-US" altLang="zh-CN" sz="3600" b="0">
                <a:solidFill>
                  <a:srgbClr val="FF0000"/>
                </a:solidFill>
                <a:latin typeface="Times New Roman" pitchFamily="18" charset="0"/>
              </a:rPr>
              <a:t>1110</a:t>
            </a:r>
            <a:r>
              <a:rPr lang="en-US" altLang="zh-CN" sz="3600" b="0">
                <a:latin typeface="Times New Roman" pitchFamily="18" charset="0"/>
              </a:rPr>
              <a:t>             </a:t>
            </a:r>
          </a:p>
          <a:p>
            <a:pPr eaLnBrk="1" hangingPunct="1">
              <a:lnSpc>
                <a:spcPct val="90000"/>
              </a:lnSpc>
              <a:buFont typeface="Wingdings" panose="05000000000000000000" pitchFamily="2" charset="2"/>
              <a:buNone/>
              <a:defRPr/>
            </a:pPr>
            <a:r>
              <a:rPr lang="en-US" altLang="zh-CN" sz="3600" b="0">
                <a:latin typeface="Times New Roman" pitchFamily="18" charset="0"/>
              </a:rPr>
              <a:t>  I10    0.02      </a:t>
            </a:r>
            <a:r>
              <a:rPr lang="en-US" altLang="zh-CN" sz="3600" b="0">
                <a:solidFill>
                  <a:srgbClr val="FF0000"/>
                </a:solidFill>
                <a:latin typeface="Times New Roman" pitchFamily="18" charset="0"/>
              </a:rPr>
              <a:t>1111 </a:t>
            </a:r>
            <a:r>
              <a:rPr lang="en-US" altLang="zh-CN" sz="3600" b="0">
                <a:latin typeface="Times New Roman" pitchFamily="18" charset="0"/>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EC82FDF-0DC3-4ECB-AD32-3BF50B4F3E10}" type="slidenum">
              <a:rPr lang="zh-CN" altLang="en-US" b="0">
                <a:latin typeface="Arial" panose="020B0604020202020204" pitchFamily="34" charset="0"/>
              </a:rPr>
              <a:pPr eaLnBrk="1" hangingPunct="1"/>
              <a:t>5</a:t>
            </a:fld>
            <a:endParaRPr lang="en-US" altLang="zh-CN" b="0">
              <a:latin typeface="Arial" panose="020B0604020202020204" pitchFamily="34" charset="0"/>
            </a:endParaRPr>
          </a:p>
        </p:txBody>
      </p:sp>
      <p:sp>
        <p:nvSpPr>
          <p:cNvPr id="516098"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6099" name="Rectangle 1027"/>
          <p:cNvSpPr>
            <a:spLocks noGrp="1" noChangeArrowheads="1"/>
          </p:cNvSpPr>
          <p:nvPr>
            <p:ph type="body" idx="1"/>
          </p:nvPr>
        </p:nvSpPr>
        <p:spPr/>
        <p:txBody>
          <a:bodyPr/>
          <a:lstStyle/>
          <a:p>
            <a:pPr algn="just" eaLnBrk="1" hangingPunct="1">
              <a:lnSpc>
                <a:spcPct val="90000"/>
              </a:lnSpc>
              <a:defRPr/>
            </a:pPr>
            <a:r>
              <a:rPr lang="zh-CN" altLang="en-US"/>
              <a:t>透明性  </a:t>
            </a:r>
          </a:p>
          <a:p>
            <a:pPr lvl="1" algn="just" eaLnBrk="1" hangingPunct="1">
              <a:lnSpc>
                <a:spcPct val="90000"/>
              </a:lnSpc>
              <a:defRPr/>
            </a:pPr>
            <a:r>
              <a:rPr lang="zh-CN" altLang="en-US"/>
              <a:t>本来存在的事物或属性，从某个角度看却好象不存在</a:t>
            </a:r>
            <a:endParaRPr lang="zh-CN" altLang="en-US" sz="4000"/>
          </a:p>
          <a:p>
            <a:pPr algn="just" eaLnBrk="1" hangingPunct="1">
              <a:lnSpc>
                <a:spcPct val="90000"/>
              </a:lnSpc>
              <a:defRPr/>
            </a:pPr>
            <a:r>
              <a:rPr lang="zh-CN" altLang="en-US"/>
              <a:t>软件兼容</a:t>
            </a:r>
          </a:p>
          <a:p>
            <a:pPr lvl="1" algn="just" eaLnBrk="1" hangingPunct="1">
              <a:lnSpc>
                <a:spcPct val="90000"/>
              </a:lnSpc>
              <a:defRPr/>
            </a:pPr>
            <a:r>
              <a:rPr lang="zh-CN" altLang="en-US"/>
              <a:t>程序可以不加修改地运行在各档机器上，区别仅在于运行时间不同</a:t>
            </a:r>
          </a:p>
          <a:p>
            <a:pPr lvl="1" algn="just" eaLnBrk="1" hangingPunct="1">
              <a:lnSpc>
                <a:spcPct val="90000"/>
              </a:lnSpc>
              <a:defRPr/>
            </a:pPr>
            <a:r>
              <a:rPr lang="zh-CN" altLang="en-US"/>
              <a:t>它分为向上兼容和向下兼容，以及向前兼容和向后兼容</a:t>
            </a:r>
            <a:endParaRPr lang="zh-CN" alt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9EB7446-BEA8-4794-8065-C6F7C4294D45}" type="slidenum">
              <a:rPr lang="zh-CN" altLang="en-US" b="0">
                <a:latin typeface="Arial" panose="020B0604020202020204" pitchFamily="34" charset="0"/>
              </a:rPr>
              <a:pPr eaLnBrk="1" hangingPunct="1"/>
              <a:t>50</a:t>
            </a:fld>
            <a:endParaRPr lang="en-US" altLang="zh-CN" b="0">
              <a:latin typeface="Arial" panose="020B0604020202020204" pitchFamily="34" charset="0"/>
            </a:endParaRPr>
          </a:p>
        </p:txBody>
      </p:sp>
      <p:sp>
        <p:nvSpPr>
          <p:cNvPr id="573443" name="Rectangle 1027"/>
          <p:cNvSpPr>
            <a:spLocks noGrp="1" noChangeArrowheads="1"/>
          </p:cNvSpPr>
          <p:nvPr>
            <p:ph type="body" idx="1"/>
          </p:nvPr>
        </p:nvSpPr>
        <p:spPr>
          <a:xfrm>
            <a:off x="381000" y="838200"/>
            <a:ext cx="8305800" cy="5029200"/>
          </a:xfrm>
        </p:spPr>
        <p:txBody>
          <a:bodyPr/>
          <a:lstStyle/>
          <a:p>
            <a:pPr eaLnBrk="1" hangingPunct="1">
              <a:lnSpc>
                <a:spcPct val="90000"/>
              </a:lnSpc>
              <a:buFont typeface="Wingdings" panose="05000000000000000000" pitchFamily="2" charset="2"/>
              <a:buNone/>
              <a:defRPr/>
            </a:pPr>
            <a:r>
              <a:rPr lang="zh-CN" altLang="en-US">
                <a:latin typeface="Times New Roman" pitchFamily="18" charset="0"/>
              </a:rPr>
              <a:t>（4）采用3/7扩展法</a:t>
            </a:r>
          </a:p>
          <a:p>
            <a:pPr eaLnBrk="1" hangingPunct="1">
              <a:lnSpc>
                <a:spcPct val="90000"/>
              </a:lnSpc>
              <a:buFont typeface="Wingdings" panose="05000000000000000000" pitchFamily="2" charset="2"/>
              <a:buNone/>
              <a:defRPr/>
            </a:pPr>
            <a:r>
              <a:rPr lang="zh-CN" altLang="en-US" b="0">
                <a:latin typeface="Times New Roman" pitchFamily="18" charset="0"/>
              </a:rPr>
              <a:t>   </a:t>
            </a:r>
            <a:r>
              <a:rPr lang="en-US" altLang="zh-CN" b="0">
                <a:latin typeface="Times New Roman" pitchFamily="18" charset="0"/>
              </a:rPr>
              <a:t>H=∑Pi×Li</a:t>
            </a:r>
          </a:p>
          <a:p>
            <a:pPr eaLnBrk="1" hangingPunct="1">
              <a:lnSpc>
                <a:spcPct val="90000"/>
              </a:lnSpc>
              <a:buFont typeface="Wingdings" panose="05000000000000000000" pitchFamily="2" charset="2"/>
              <a:buNone/>
              <a:defRPr/>
            </a:pPr>
            <a:r>
              <a:rPr lang="en-US" altLang="zh-CN" b="0">
                <a:latin typeface="Times New Roman" pitchFamily="18" charset="0"/>
              </a:rPr>
              <a:t>        =(0.25+0.20+ 0.15) ×2+</a:t>
            </a:r>
          </a:p>
          <a:p>
            <a:pPr eaLnBrk="1" hangingPunct="1">
              <a:lnSpc>
                <a:spcPct val="90000"/>
              </a:lnSpc>
              <a:buFont typeface="Wingdings" panose="05000000000000000000" pitchFamily="2" charset="2"/>
              <a:buNone/>
              <a:defRPr/>
            </a:pPr>
            <a:r>
              <a:rPr lang="en-US" altLang="zh-CN" b="0">
                <a:latin typeface="Times New Roman" pitchFamily="18" charset="0"/>
              </a:rPr>
              <a:t>          (0.10+0.08+0.08+0.05+0.04+</a:t>
            </a:r>
          </a:p>
          <a:p>
            <a:pPr eaLnBrk="1" hangingPunct="1">
              <a:lnSpc>
                <a:spcPct val="90000"/>
              </a:lnSpc>
              <a:buFont typeface="Wingdings" panose="05000000000000000000" pitchFamily="2" charset="2"/>
              <a:buNone/>
              <a:defRPr/>
            </a:pPr>
            <a:r>
              <a:rPr lang="en-US" altLang="zh-CN" b="0">
                <a:latin typeface="Times New Roman" pitchFamily="18" charset="0"/>
              </a:rPr>
              <a:t>           0.03+0.02) ×5</a:t>
            </a:r>
          </a:p>
          <a:p>
            <a:pPr eaLnBrk="1" hangingPunct="1">
              <a:lnSpc>
                <a:spcPct val="90000"/>
              </a:lnSpc>
              <a:buFont typeface="Wingdings" panose="05000000000000000000" pitchFamily="2" charset="2"/>
              <a:buNone/>
              <a:defRPr/>
            </a:pPr>
            <a:r>
              <a:rPr lang="en-US" altLang="zh-CN" b="0">
                <a:latin typeface="Times New Roman" pitchFamily="18" charset="0"/>
              </a:rPr>
              <a:t>        =</a:t>
            </a:r>
            <a:r>
              <a:rPr lang="en-US" altLang="zh-CN" b="0">
                <a:solidFill>
                  <a:srgbClr val="FF0000"/>
                </a:solidFill>
                <a:latin typeface="Times New Roman" pitchFamily="18" charset="0"/>
              </a:rPr>
              <a:t>3.2</a:t>
            </a:r>
          </a:p>
          <a:p>
            <a:pPr eaLnBrk="1" hangingPunct="1">
              <a:lnSpc>
                <a:spcPct val="90000"/>
              </a:lnSpc>
              <a:buFont typeface="Wingdings" panose="05000000000000000000" pitchFamily="2" charset="2"/>
              <a:buNone/>
              <a:defRPr/>
            </a:pPr>
            <a:r>
              <a:rPr lang="en-US" altLang="zh-CN" b="0">
                <a:latin typeface="Times New Roman" pitchFamily="18" charset="0"/>
              </a:rPr>
              <a:t>  </a:t>
            </a:r>
            <a:r>
              <a:rPr lang="zh-CN" altLang="en-US" b="0">
                <a:latin typeface="Times New Roman" pitchFamily="18" charset="0"/>
              </a:rPr>
              <a:t>信息冗余=1-2.96/3.2=7.5%</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2BAD2C5-9ABF-43B3-B728-4F34430DB56E}" type="slidenum">
              <a:rPr lang="zh-CN" altLang="en-US" b="0">
                <a:latin typeface="Arial" panose="020B0604020202020204" pitchFamily="34" charset="0"/>
              </a:rPr>
              <a:pPr eaLnBrk="1" hangingPunct="1"/>
              <a:t>51</a:t>
            </a:fld>
            <a:endParaRPr lang="en-US" altLang="zh-CN" b="0">
              <a:latin typeface="Arial" panose="020B0604020202020204" pitchFamily="34" charset="0"/>
            </a:endParaRPr>
          </a:p>
        </p:txBody>
      </p:sp>
      <p:sp>
        <p:nvSpPr>
          <p:cNvPr id="574467" name="Rectangle 1027"/>
          <p:cNvSpPr>
            <a:spLocks noGrp="1" noChangeArrowheads="1"/>
          </p:cNvSpPr>
          <p:nvPr>
            <p:ph type="body" idx="1"/>
          </p:nvPr>
        </p:nvSpPr>
        <p:spPr>
          <a:xfrm>
            <a:off x="838200" y="228600"/>
            <a:ext cx="8305800" cy="5029200"/>
          </a:xfrm>
        </p:spPr>
        <p:txBody>
          <a:bodyPr/>
          <a:lstStyle/>
          <a:p>
            <a:pPr eaLnBrk="1" hangingPunct="1">
              <a:lnSpc>
                <a:spcPct val="90000"/>
              </a:lnSpc>
              <a:buFont typeface="Wingdings" panose="05000000000000000000" pitchFamily="2" charset="2"/>
              <a:buNone/>
              <a:defRPr/>
            </a:pPr>
            <a:r>
              <a:rPr lang="zh-CN" altLang="en-US" sz="3600">
                <a:latin typeface="Times New Roman" pitchFamily="18" charset="0"/>
              </a:rPr>
              <a:t>指令   概率            3/7扩展</a:t>
            </a:r>
          </a:p>
          <a:p>
            <a:pPr eaLnBrk="1" hangingPunct="1">
              <a:lnSpc>
                <a:spcPct val="90000"/>
              </a:lnSpc>
              <a:buFont typeface="Wingdings" panose="05000000000000000000" pitchFamily="2" charset="2"/>
              <a:buNone/>
              <a:defRPr/>
            </a:pPr>
            <a:r>
              <a:rPr lang="zh-CN" altLang="en-US" sz="3600" b="0">
                <a:latin typeface="Times New Roman" pitchFamily="18" charset="0"/>
              </a:rPr>
              <a:t>  </a:t>
            </a:r>
            <a:r>
              <a:rPr lang="en-US" altLang="zh-CN" sz="3600" b="0">
                <a:latin typeface="Times New Roman" pitchFamily="18" charset="0"/>
              </a:rPr>
              <a:t>I1      0.25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00</a:t>
            </a:r>
          </a:p>
          <a:p>
            <a:pPr eaLnBrk="1" hangingPunct="1">
              <a:lnSpc>
                <a:spcPct val="90000"/>
              </a:lnSpc>
              <a:buFont typeface="Wingdings" panose="05000000000000000000" pitchFamily="2" charset="2"/>
              <a:buNone/>
              <a:defRPr/>
            </a:pPr>
            <a:r>
              <a:rPr lang="en-US" altLang="zh-CN" sz="3600" b="0">
                <a:latin typeface="Times New Roman" pitchFamily="18" charset="0"/>
              </a:rPr>
              <a:t>  I2      0.20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01</a:t>
            </a:r>
          </a:p>
          <a:p>
            <a:pPr eaLnBrk="1" hangingPunct="1">
              <a:lnSpc>
                <a:spcPct val="90000"/>
              </a:lnSpc>
              <a:buFont typeface="Wingdings" panose="05000000000000000000" pitchFamily="2" charset="2"/>
              <a:buNone/>
              <a:defRPr/>
            </a:pPr>
            <a:r>
              <a:rPr lang="en-US" altLang="zh-CN" sz="3600" b="0">
                <a:latin typeface="Times New Roman" pitchFamily="18" charset="0"/>
              </a:rPr>
              <a:t>  I3      0.15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10</a:t>
            </a:r>
          </a:p>
          <a:p>
            <a:pPr eaLnBrk="1" hangingPunct="1">
              <a:lnSpc>
                <a:spcPct val="90000"/>
              </a:lnSpc>
              <a:buFont typeface="Wingdings" panose="05000000000000000000" pitchFamily="2" charset="2"/>
              <a:buNone/>
              <a:defRPr/>
            </a:pPr>
            <a:r>
              <a:rPr lang="en-US" altLang="zh-CN" sz="3600" b="0">
                <a:latin typeface="Times New Roman" pitchFamily="18" charset="0"/>
              </a:rPr>
              <a:t>  I4      0.10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11000</a:t>
            </a:r>
          </a:p>
          <a:p>
            <a:pPr eaLnBrk="1" hangingPunct="1">
              <a:lnSpc>
                <a:spcPct val="90000"/>
              </a:lnSpc>
              <a:buFont typeface="Wingdings" panose="05000000000000000000" pitchFamily="2" charset="2"/>
              <a:buNone/>
              <a:defRPr/>
            </a:pPr>
            <a:r>
              <a:rPr lang="en-US" altLang="zh-CN" sz="3600" b="0">
                <a:latin typeface="Times New Roman" pitchFamily="18" charset="0"/>
              </a:rPr>
              <a:t>  I5      0.08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11001</a:t>
            </a:r>
          </a:p>
          <a:p>
            <a:pPr eaLnBrk="1" hangingPunct="1">
              <a:lnSpc>
                <a:spcPct val="90000"/>
              </a:lnSpc>
              <a:buFont typeface="Wingdings" panose="05000000000000000000" pitchFamily="2" charset="2"/>
              <a:buNone/>
              <a:defRPr/>
            </a:pPr>
            <a:r>
              <a:rPr lang="en-US" altLang="zh-CN" sz="3600" b="0">
                <a:latin typeface="Times New Roman" pitchFamily="18" charset="0"/>
              </a:rPr>
              <a:t>  I6      0.08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11010</a:t>
            </a:r>
          </a:p>
          <a:p>
            <a:pPr eaLnBrk="1" hangingPunct="1">
              <a:lnSpc>
                <a:spcPct val="90000"/>
              </a:lnSpc>
              <a:buFont typeface="Wingdings" panose="05000000000000000000" pitchFamily="2" charset="2"/>
              <a:buNone/>
              <a:defRPr/>
            </a:pPr>
            <a:r>
              <a:rPr lang="en-US" altLang="zh-CN" sz="3600" b="0">
                <a:latin typeface="Times New Roman" pitchFamily="18" charset="0"/>
              </a:rPr>
              <a:t>  I7      0.05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11011</a:t>
            </a:r>
          </a:p>
          <a:p>
            <a:pPr eaLnBrk="1" hangingPunct="1">
              <a:lnSpc>
                <a:spcPct val="90000"/>
              </a:lnSpc>
              <a:buFont typeface="Wingdings" panose="05000000000000000000" pitchFamily="2" charset="2"/>
              <a:buNone/>
              <a:defRPr/>
            </a:pPr>
            <a:r>
              <a:rPr lang="en-US" altLang="zh-CN" sz="3600" b="0">
                <a:latin typeface="Times New Roman" pitchFamily="18" charset="0"/>
              </a:rPr>
              <a:t>  I8      0.04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11100</a:t>
            </a:r>
          </a:p>
          <a:p>
            <a:pPr eaLnBrk="1" hangingPunct="1">
              <a:lnSpc>
                <a:spcPct val="90000"/>
              </a:lnSpc>
              <a:buFont typeface="Wingdings" panose="05000000000000000000" pitchFamily="2" charset="2"/>
              <a:buNone/>
              <a:defRPr/>
            </a:pPr>
            <a:r>
              <a:rPr lang="en-US" altLang="zh-CN" sz="3600" b="0">
                <a:latin typeface="Times New Roman" pitchFamily="18" charset="0"/>
              </a:rPr>
              <a:t>  I9      0.03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11101</a:t>
            </a:r>
          </a:p>
          <a:p>
            <a:pPr eaLnBrk="1" hangingPunct="1">
              <a:lnSpc>
                <a:spcPct val="90000"/>
              </a:lnSpc>
              <a:buFont typeface="Wingdings" panose="05000000000000000000" pitchFamily="2" charset="2"/>
              <a:buNone/>
              <a:defRPr/>
            </a:pPr>
            <a:r>
              <a:rPr lang="en-US" altLang="zh-CN" sz="3600" b="0">
                <a:latin typeface="Times New Roman" pitchFamily="18" charset="0"/>
              </a:rPr>
              <a:t>  I10    0.02    </a:t>
            </a:r>
            <a:r>
              <a:rPr lang="en-US" altLang="zh-CN" sz="3600" b="0">
                <a:solidFill>
                  <a:srgbClr val="FF0000"/>
                </a:solidFill>
                <a:latin typeface="Times New Roman" pitchFamily="18" charset="0"/>
              </a:rPr>
              <a:t> </a:t>
            </a:r>
            <a:r>
              <a:rPr lang="en-US" altLang="zh-CN" sz="3600" b="0">
                <a:latin typeface="Times New Roman" pitchFamily="18" charset="0"/>
              </a:rPr>
              <a:t>            </a:t>
            </a:r>
            <a:r>
              <a:rPr lang="en-US" altLang="zh-CN" sz="3600" b="0">
                <a:solidFill>
                  <a:srgbClr val="FF0000"/>
                </a:solidFill>
                <a:latin typeface="Times New Roman" pitchFamily="18" charset="0"/>
              </a:rPr>
              <a:t>11110</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7DE7834-3E60-4205-90C2-BFCCD4116A4E}" type="slidenum">
              <a:rPr lang="zh-CN" altLang="en-US" b="0">
                <a:latin typeface="Arial" panose="020B0604020202020204" pitchFamily="34" charset="0"/>
              </a:rPr>
              <a:pPr eaLnBrk="1" hangingPunct="1"/>
              <a:t>52</a:t>
            </a:fld>
            <a:endParaRPr lang="en-US" altLang="zh-CN" b="0">
              <a:latin typeface="Arial" panose="020B0604020202020204" pitchFamily="34" charset="0"/>
            </a:endParaRPr>
          </a:p>
        </p:txBody>
      </p:sp>
      <p:sp>
        <p:nvSpPr>
          <p:cNvPr id="575491" name="Rectangle 1027"/>
          <p:cNvSpPr>
            <a:spLocks noGrp="1" noChangeArrowheads="1"/>
          </p:cNvSpPr>
          <p:nvPr>
            <p:ph type="body" idx="1"/>
          </p:nvPr>
        </p:nvSpPr>
        <p:spPr>
          <a:xfrm>
            <a:off x="381000" y="838200"/>
            <a:ext cx="8305800" cy="5029200"/>
          </a:xfrm>
        </p:spPr>
        <p:txBody>
          <a:bodyPr/>
          <a:lstStyle/>
          <a:p>
            <a:pPr eaLnBrk="1" hangingPunct="1">
              <a:lnSpc>
                <a:spcPct val="90000"/>
              </a:lnSpc>
              <a:buFont typeface="Wingdings" panose="05000000000000000000" pitchFamily="2" charset="2"/>
              <a:buNone/>
              <a:defRPr/>
            </a:pPr>
            <a:r>
              <a:rPr lang="zh-CN" altLang="en-US" sz="2800">
                <a:latin typeface="Times New Roman" pitchFamily="18" charset="0"/>
              </a:rPr>
              <a:t>指令   概率    </a:t>
            </a:r>
            <a:r>
              <a:rPr lang="en-US" altLang="zh-CN" sz="2800">
                <a:latin typeface="Times New Roman" pitchFamily="18" charset="0"/>
              </a:rPr>
              <a:t>Huffman              2/8</a:t>
            </a:r>
            <a:r>
              <a:rPr lang="zh-CN" altLang="en-US" sz="2800">
                <a:latin typeface="Times New Roman" pitchFamily="18" charset="0"/>
              </a:rPr>
              <a:t>扩展       3/7扩展</a:t>
            </a:r>
          </a:p>
          <a:p>
            <a:pPr eaLnBrk="1" hangingPunct="1">
              <a:lnSpc>
                <a:spcPct val="90000"/>
              </a:lnSpc>
              <a:buFont typeface="Wingdings" panose="05000000000000000000" pitchFamily="2" charset="2"/>
              <a:buNone/>
              <a:defRPr/>
            </a:pPr>
            <a:r>
              <a:rPr lang="zh-CN" altLang="en-US" sz="2800" b="0">
                <a:latin typeface="Times New Roman" pitchFamily="18" charset="0"/>
              </a:rPr>
              <a:t>  </a:t>
            </a:r>
            <a:r>
              <a:rPr lang="en-US" altLang="zh-CN" sz="2800" b="0">
                <a:latin typeface="Times New Roman" pitchFamily="18" charset="0"/>
              </a:rPr>
              <a:t>I1      0.25    </a:t>
            </a:r>
            <a:r>
              <a:rPr lang="en-US" altLang="zh-CN" sz="2800" b="0">
                <a:solidFill>
                  <a:srgbClr val="FF0000"/>
                </a:solidFill>
                <a:latin typeface="Times New Roman" pitchFamily="18" charset="0"/>
              </a:rPr>
              <a:t>00</a:t>
            </a:r>
            <a:r>
              <a:rPr lang="en-US" altLang="zh-CN" sz="2800" b="0">
                <a:latin typeface="Times New Roman" pitchFamily="18" charset="0"/>
              </a:rPr>
              <a:t>         00                 00                00</a:t>
            </a:r>
          </a:p>
          <a:p>
            <a:pPr eaLnBrk="1" hangingPunct="1">
              <a:lnSpc>
                <a:spcPct val="90000"/>
              </a:lnSpc>
              <a:buFont typeface="Wingdings" panose="05000000000000000000" pitchFamily="2" charset="2"/>
              <a:buNone/>
              <a:defRPr/>
            </a:pPr>
            <a:r>
              <a:rPr lang="en-US" altLang="zh-CN" sz="2800" b="0">
                <a:latin typeface="Times New Roman" pitchFamily="18" charset="0"/>
              </a:rPr>
              <a:t>  I2      0.20    </a:t>
            </a:r>
            <a:r>
              <a:rPr lang="en-US" altLang="zh-CN" sz="2800" b="0">
                <a:solidFill>
                  <a:srgbClr val="FF0000"/>
                </a:solidFill>
                <a:latin typeface="Times New Roman" pitchFamily="18" charset="0"/>
              </a:rPr>
              <a:t>10</a:t>
            </a:r>
            <a:r>
              <a:rPr lang="en-US" altLang="zh-CN" sz="2800" b="0">
                <a:latin typeface="Times New Roman" pitchFamily="18" charset="0"/>
              </a:rPr>
              <a:t>         10                 01                01</a:t>
            </a:r>
          </a:p>
          <a:p>
            <a:pPr eaLnBrk="1" hangingPunct="1">
              <a:lnSpc>
                <a:spcPct val="90000"/>
              </a:lnSpc>
              <a:buFont typeface="Wingdings" panose="05000000000000000000" pitchFamily="2" charset="2"/>
              <a:buNone/>
              <a:defRPr/>
            </a:pPr>
            <a:r>
              <a:rPr lang="en-US" altLang="zh-CN" sz="2800" b="0">
                <a:latin typeface="Times New Roman" pitchFamily="18" charset="0"/>
              </a:rPr>
              <a:t>  I3      0.15    </a:t>
            </a:r>
            <a:r>
              <a:rPr lang="en-US" altLang="zh-CN" sz="2800" b="0">
                <a:solidFill>
                  <a:srgbClr val="FF0000"/>
                </a:solidFill>
                <a:latin typeface="Times New Roman" pitchFamily="18" charset="0"/>
              </a:rPr>
              <a:t>010</a:t>
            </a:r>
            <a:r>
              <a:rPr lang="en-US" altLang="zh-CN" sz="2800" b="0">
                <a:latin typeface="Times New Roman" pitchFamily="18" charset="0"/>
              </a:rPr>
              <a:t>       010               1000            10</a:t>
            </a:r>
          </a:p>
          <a:p>
            <a:pPr eaLnBrk="1" hangingPunct="1">
              <a:lnSpc>
                <a:spcPct val="90000"/>
              </a:lnSpc>
              <a:buFont typeface="Wingdings" panose="05000000000000000000" pitchFamily="2" charset="2"/>
              <a:buNone/>
              <a:defRPr/>
            </a:pPr>
            <a:r>
              <a:rPr lang="en-US" altLang="zh-CN" sz="2800" b="0">
                <a:latin typeface="Times New Roman" pitchFamily="18" charset="0"/>
              </a:rPr>
              <a:t>  I4      0.10    </a:t>
            </a:r>
            <a:r>
              <a:rPr lang="en-US" altLang="zh-CN" sz="2800" b="0">
                <a:solidFill>
                  <a:srgbClr val="FF0000"/>
                </a:solidFill>
                <a:latin typeface="Times New Roman" pitchFamily="18" charset="0"/>
              </a:rPr>
              <a:t>110</a:t>
            </a:r>
            <a:r>
              <a:rPr lang="en-US" altLang="zh-CN" sz="2800" b="0">
                <a:latin typeface="Times New Roman" pitchFamily="18" charset="0"/>
              </a:rPr>
              <a:t>       110               1001            11000</a:t>
            </a:r>
          </a:p>
          <a:p>
            <a:pPr eaLnBrk="1" hangingPunct="1">
              <a:lnSpc>
                <a:spcPct val="90000"/>
              </a:lnSpc>
              <a:buFont typeface="Wingdings" panose="05000000000000000000" pitchFamily="2" charset="2"/>
              <a:buNone/>
              <a:defRPr/>
            </a:pPr>
            <a:r>
              <a:rPr lang="en-US" altLang="zh-CN" sz="2800" b="0">
                <a:latin typeface="Times New Roman" pitchFamily="18" charset="0"/>
              </a:rPr>
              <a:t>  I5      0.08    </a:t>
            </a:r>
            <a:r>
              <a:rPr lang="en-US" altLang="zh-CN" sz="2800" b="0">
                <a:solidFill>
                  <a:srgbClr val="FF0000"/>
                </a:solidFill>
                <a:latin typeface="Times New Roman" pitchFamily="18" charset="0"/>
              </a:rPr>
              <a:t>0110</a:t>
            </a:r>
            <a:r>
              <a:rPr lang="en-US" altLang="zh-CN" sz="2800" b="0">
                <a:latin typeface="Times New Roman" pitchFamily="18" charset="0"/>
              </a:rPr>
              <a:t>     0110             1010            11001</a:t>
            </a:r>
          </a:p>
          <a:p>
            <a:pPr eaLnBrk="1" hangingPunct="1">
              <a:lnSpc>
                <a:spcPct val="90000"/>
              </a:lnSpc>
              <a:buFont typeface="Wingdings" panose="05000000000000000000" pitchFamily="2" charset="2"/>
              <a:buNone/>
              <a:defRPr/>
            </a:pPr>
            <a:r>
              <a:rPr lang="en-US" altLang="zh-CN" sz="2800" b="0">
                <a:latin typeface="Times New Roman" pitchFamily="18" charset="0"/>
              </a:rPr>
              <a:t>  I6      0.08    </a:t>
            </a:r>
            <a:r>
              <a:rPr lang="en-US" altLang="zh-CN" sz="2800" b="0">
                <a:solidFill>
                  <a:srgbClr val="FF0000"/>
                </a:solidFill>
                <a:latin typeface="Times New Roman" pitchFamily="18" charset="0"/>
              </a:rPr>
              <a:t>1110</a:t>
            </a:r>
            <a:r>
              <a:rPr lang="en-US" altLang="zh-CN" sz="2800" b="0">
                <a:latin typeface="Times New Roman" pitchFamily="18" charset="0"/>
              </a:rPr>
              <a:t>     1111             1011            11010</a:t>
            </a:r>
          </a:p>
          <a:p>
            <a:pPr eaLnBrk="1" hangingPunct="1">
              <a:lnSpc>
                <a:spcPct val="90000"/>
              </a:lnSpc>
              <a:buFont typeface="Wingdings" panose="05000000000000000000" pitchFamily="2" charset="2"/>
              <a:buNone/>
              <a:defRPr/>
            </a:pPr>
            <a:r>
              <a:rPr lang="en-US" altLang="zh-CN" sz="2800" b="0">
                <a:latin typeface="Times New Roman" pitchFamily="18" charset="0"/>
              </a:rPr>
              <a:t>  I7      0.05    </a:t>
            </a:r>
            <a:r>
              <a:rPr lang="en-US" altLang="zh-CN" sz="2800" b="0">
                <a:solidFill>
                  <a:srgbClr val="FF0000"/>
                </a:solidFill>
                <a:latin typeface="Times New Roman" pitchFamily="18" charset="0"/>
              </a:rPr>
              <a:t>01110</a:t>
            </a:r>
            <a:r>
              <a:rPr lang="en-US" altLang="zh-CN" sz="2800" b="0">
                <a:latin typeface="Times New Roman" pitchFamily="18" charset="0"/>
              </a:rPr>
              <a:t>   1110             1100            11011</a:t>
            </a:r>
          </a:p>
          <a:p>
            <a:pPr eaLnBrk="1" hangingPunct="1">
              <a:lnSpc>
                <a:spcPct val="90000"/>
              </a:lnSpc>
              <a:buFont typeface="Wingdings" panose="05000000000000000000" pitchFamily="2" charset="2"/>
              <a:buNone/>
              <a:defRPr/>
            </a:pPr>
            <a:r>
              <a:rPr lang="en-US" altLang="zh-CN" sz="2800" b="0">
                <a:latin typeface="Times New Roman" pitchFamily="18" charset="0"/>
              </a:rPr>
              <a:t>  I8      0.04    </a:t>
            </a:r>
            <a:r>
              <a:rPr lang="en-US" altLang="zh-CN" sz="2800" b="0">
                <a:solidFill>
                  <a:srgbClr val="FF0000"/>
                </a:solidFill>
                <a:latin typeface="Times New Roman" pitchFamily="18" charset="0"/>
              </a:rPr>
              <a:t>01111</a:t>
            </a:r>
            <a:r>
              <a:rPr lang="en-US" altLang="zh-CN" sz="2800" b="0">
                <a:latin typeface="Times New Roman" pitchFamily="18" charset="0"/>
              </a:rPr>
              <a:t>   01110           1101            11100</a:t>
            </a:r>
          </a:p>
          <a:p>
            <a:pPr eaLnBrk="1" hangingPunct="1">
              <a:lnSpc>
                <a:spcPct val="90000"/>
              </a:lnSpc>
              <a:buFont typeface="Wingdings" panose="05000000000000000000" pitchFamily="2" charset="2"/>
              <a:buNone/>
              <a:defRPr/>
            </a:pPr>
            <a:r>
              <a:rPr lang="en-US" altLang="zh-CN" sz="2800" b="0">
                <a:latin typeface="Times New Roman" pitchFamily="18" charset="0"/>
              </a:rPr>
              <a:t>  I9      0.03    </a:t>
            </a:r>
            <a:r>
              <a:rPr lang="en-US" altLang="zh-CN" sz="2800" b="0">
                <a:solidFill>
                  <a:srgbClr val="FF0000"/>
                </a:solidFill>
                <a:latin typeface="Times New Roman" pitchFamily="18" charset="0"/>
              </a:rPr>
              <a:t>11110</a:t>
            </a:r>
            <a:r>
              <a:rPr lang="en-US" altLang="zh-CN" sz="2800" b="0">
                <a:latin typeface="Times New Roman" pitchFamily="18" charset="0"/>
              </a:rPr>
              <a:t>   011111         1110            11101</a:t>
            </a:r>
          </a:p>
          <a:p>
            <a:pPr eaLnBrk="1" hangingPunct="1">
              <a:lnSpc>
                <a:spcPct val="90000"/>
              </a:lnSpc>
              <a:buFont typeface="Wingdings" panose="05000000000000000000" pitchFamily="2" charset="2"/>
              <a:buNone/>
              <a:defRPr/>
            </a:pPr>
            <a:r>
              <a:rPr lang="en-US" altLang="zh-CN" sz="2800" b="0">
                <a:latin typeface="Times New Roman" pitchFamily="18" charset="0"/>
              </a:rPr>
              <a:t>  I10    0.02    </a:t>
            </a:r>
            <a:r>
              <a:rPr lang="en-US" altLang="zh-CN" sz="2800" b="0">
                <a:solidFill>
                  <a:srgbClr val="FF0000"/>
                </a:solidFill>
                <a:latin typeface="Times New Roman" pitchFamily="18" charset="0"/>
              </a:rPr>
              <a:t>11111</a:t>
            </a:r>
            <a:r>
              <a:rPr lang="en-US" altLang="zh-CN" sz="2800" b="0">
                <a:latin typeface="Times New Roman" pitchFamily="18" charset="0"/>
              </a:rPr>
              <a:t>   011110         1111            11110</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464E80B-F81B-4733-8F3C-BEFB17C7AEC2}" type="slidenum">
              <a:rPr lang="zh-CN" altLang="en-US" b="0">
                <a:latin typeface="Arial" panose="020B0604020202020204" pitchFamily="34" charset="0"/>
              </a:rPr>
              <a:pPr eaLnBrk="1" hangingPunct="1"/>
              <a:t>53</a:t>
            </a:fld>
            <a:endParaRPr lang="en-US" altLang="zh-CN" b="0">
              <a:latin typeface="Arial" panose="020B0604020202020204" pitchFamily="34" charset="0"/>
            </a:endParaRPr>
          </a:p>
        </p:txBody>
      </p:sp>
      <p:sp>
        <p:nvSpPr>
          <p:cNvPr id="49561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9561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zh-CN" altLang="en-US" sz="3600" dirty="0"/>
              <a:t>习题2-</a:t>
            </a:r>
            <a:r>
              <a:rPr lang="en-US" altLang="zh-CN" sz="3600" dirty="0"/>
              <a:t>6</a:t>
            </a:r>
            <a:endParaRPr lang="zh-CN" altLang="en-US" sz="3600" dirty="0"/>
          </a:p>
          <a:p>
            <a:pPr eaLnBrk="1" hangingPunct="1">
              <a:lnSpc>
                <a:spcPct val="90000"/>
              </a:lnSpc>
              <a:defRPr/>
            </a:pPr>
            <a:r>
              <a:rPr lang="zh-CN" altLang="en-US" sz="3600" dirty="0"/>
              <a:t>已知指令字长为12位，地址码长为3位</a:t>
            </a:r>
          </a:p>
          <a:p>
            <a:pPr eaLnBrk="1" hangingPunct="1">
              <a:lnSpc>
                <a:spcPct val="90000"/>
              </a:lnSpc>
              <a:defRPr/>
            </a:pPr>
            <a:r>
              <a:rPr lang="zh-CN" altLang="en-US" sz="3600" dirty="0">
                <a:solidFill>
                  <a:schemeClr val="hlink"/>
                </a:solidFill>
              </a:rPr>
              <a:t>则三地址指令的操作码码长为3位，单地址指令的操作码码长为9位，零地址指令的操作码码长为12位</a:t>
            </a:r>
          </a:p>
          <a:p>
            <a:pPr eaLnBrk="1" hangingPunct="1">
              <a:lnSpc>
                <a:spcPct val="90000"/>
              </a:lnSpc>
              <a:defRPr/>
            </a:pPr>
            <a:r>
              <a:rPr lang="zh-CN" altLang="en-US" sz="3600" dirty="0"/>
              <a:t>因此，只要按3-9-12扩展操作码进行编码，看是否能容纳所有指令即可。一种可能的编码方案如下：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346DD40-D36A-4A07-B9C0-97AB75B3D7CD}" type="slidenum">
              <a:rPr lang="zh-CN" altLang="en-US" b="0">
                <a:latin typeface="Arial" panose="020B0604020202020204" pitchFamily="34" charset="0"/>
              </a:rPr>
              <a:pPr eaLnBrk="1" hangingPunct="1"/>
              <a:t>54</a:t>
            </a:fld>
            <a:endParaRPr lang="en-US" altLang="zh-CN" b="0">
              <a:latin typeface="Arial" panose="020B0604020202020204" pitchFamily="34" charset="0"/>
            </a:endParaRPr>
          </a:p>
        </p:txBody>
      </p:sp>
      <p:sp>
        <p:nvSpPr>
          <p:cNvPr id="496642"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graphicFrame>
        <p:nvGraphicFramePr>
          <p:cNvPr id="496664" name="Group 24"/>
          <p:cNvGraphicFramePr>
            <a:graphicFrameLocks noGrp="1"/>
          </p:cNvGraphicFramePr>
          <p:nvPr/>
        </p:nvGraphicFramePr>
        <p:xfrm>
          <a:off x="381000" y="1600200"/>
          <a:ext cx="8353425" cy="4700588"/>
        </p:xfrm>
        <a:graphic>
          <a:graphicData uri="http://schemas.openxmlformats.org/drawingml/2006/table">
            <a:tbl>
              <a:tblPr/>
              <a:tblGrid>
                <a:gridCol w="4267200">
                  <a:extLst>
                    <a:ext uri="{9D8B030D-6E8A-4147-A177-3AD203B41FA5}">
                      <a16:colId xmlns:a16="http://schemas.microsoft.com/office/drawing/2014/main" val="20000"/>
                    </a:ext>
                  </a:extLst>
                </a:gridCol>
                <a:gridCol w="4086225">
                  <a:extLst>
                    <a:ext uri="{9D8B030D-6E8A-4147-A177-3AD203B41FA5}">
                      <a16:colId xmlns:a16="http://schemas.microsoft.com/office/drawing/2014/main" val="20001"/>
                    </a:ext>
                  </a:extLst>
                </a:gridCol>
              </a:tblGrid>
              <a:tr h="4700588">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marT="45726" marB="45726"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011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100 000 000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111 111 101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111 111 110 000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111 111 110 111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111 111 111 000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111 111 111 111</a:t>
                      </a:r>
                    </a:p>
                  </a:txBody>
                  <a:tcPr marT="45726" marB="45726"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68" name="AutoShape 12"/>
          <p:cNvSpPr>
            <a:spLocks/>
          </p:cNvSpPr>
          <p:nvPr/>
        </p:nvSpPr>
        <p:spPr bwMode="auto">
          <a:xfrm flipH="1">
            <a:off x="3994150" y="1752600"/>
            <a:ext cx="381000" cy="914400"/>
          </a:xfrm>
          <a:prstGeom prst="rightBrace">
            <a:avLst>
              <a:gd name="adj1" fmla="val 20000"/>
              <a:gd name="adj2"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0669" name="AutoShape 13"/>
          <p:cNvSpPr>
            <a:spLocks/>
          </p:cNvSpPr>
          <p:nvPr/>
        </p:nvSpPr>
        <p:spPr bwMode="auto">
          <a:xfrm flipH="1">
            <a:off x="3994150" y="2971800"/>
            <a:ext cx="381000" cy="914400"/>
          </a:xfrm>
          <a:prstGeom prst="rightBrace">
            <a:avLst>
              <a:gd name="adj1" fmla="val 20000"/>
              <a:gd name="adj2"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0670" name="AutoShape 14"/>
          <p:cNvSpPr>
            <a:spLocks/>
          </p:cNvSpPr>
          <p:nvPr/>
        </p:nvSpPr>
        <p:spPr bwMode="auto">
          <a:xfrm flipH="1">
            <a:off x="3994150" y="4114800"/>
            <a:ext cx="381000" cy="914400"/>
          </a:xfrm>
          <a:prstGeom prst="rightBrace">
            <a:avLst>
              <a:gd name="adj1" fmla="val 20000"/>
              <a:gd name="adj2"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0671" name="AutoShape 15"/>
          <p:cNvSpPr>
            <a:spLocks/>
          </p:cNvSpPr>
          <p:nvPr/>
        </p:nvSpPr>
        <p:spPr bwMode="auto">
          <a:xfrm flipH="1">
            <a:off x="3994150" y="5257800"/>
            <a:ext cx="381000" cy="914400"/>
          </a:xfrm>
          <a:prstGeom prst="rightBrace">
            <a:avLst>
              <a:gd name="adj1" fmla="val 20000"/>
              <a:gd name="adj2"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0672" name="Text Box 16"/>
          <p:cNvSpPr txBox="1">
            <a:spLocks noChangeArrowheads="1"/>
          </p:cNvSpPr>
          <p:nvPr/>
        </p:nvSpPr>
        <p:spPr bwMode="auto">
          <a:xfrm flipH="1">
            <a:off x="1524000" y="194627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r>
              <a:rPr kumimoji="1" lang="zh-CN" altLang="en-US" sz="2800">
                <a:latin typeface="Tahoma" panose="020B0604030504040204" pitchFamily="34" charset="0"/>
                <a:ea typeface="黑体" panose="02010609060101010101" pitchFamily="49" charset="-122"/>
              </a:rPr>
              <a:t>4条</a:t>
            </a:r>
            <a:endParaRPr kumimoji="1" lang="en-US" altLang="zh-CN" sz="2800">
              <a:latin typeface="Tahoma" panose="020B0604030504040204" pitchFamily="34" charset="0"/>
              <a:ea typeface="黑体" panose="02010609060101010101" pitchFamily="49" charset="-122"/>
            </a:endParaRPr>
          </a:p>
        </p:txBody>
      </p:sp>
      <p:sp>
        <p:nvSpPr>
          <p:cNvPr id="70673" name="Text Box 17"/>
          <p:cNvSpPr txBox="1">
            <a:spLocks noChangeArrowheads="1"/>
          </p:cNvSpPr>
          <p:nvPr/>
        </p:nvSpPr>
        <p:spPr bwMode="auto">
          <a:xfrm flipH="1">
            <a:off x="1524000" y="32004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r>
              <a:rPr kumimoji="1" lang="zh-CN" altLang="en-US" sz="2800">
                <a:latin typeface="Tahoma" panose="020B0604030504040204" pitchFamily="34" charset="0"/>
                <a:ea typeface="黑体" panose="02010609060101010101" pitchFamily="49" charset="-122"/>
              </a:rPr>
              <a:t>254条</a:t>
            </a:r>
            <a:endParaRPr kumimoji="1" lang="en-US" altLang="zh-CN" sz="2800">
              <a:latin typeface="Tahoma" panose="020B0604030504040204" pitchFamily="34" charset="0"/>
              <a:ea typeface="黑体" panose="02010609060101010101" pitchFamily="49" charset="-122"/>
            </a:endParaRPr>
          </a:p>
        </p:txBody>
      </p:sp>
      <p:sp>
        <p:nvSpPr>
          <p:cNvPr id="70674" name="Text Box 18"/>
          <p:cNvSpPr txBox="1">
            <a:spLocks noChangeArrowheads="1"/>
          </p:cNvSpPr>
          <p:nvPr/>
        </p:nvSpPr>
        <p:spPr bwMode="auto">
          <a:xfrm flipH="1">
            <a:off x="3124200" y="4343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r>
              <a:rPr kumimoji="1" lang="zh-CN" altLang="en-US" sz="2800">
                <a:latin typeface="Tahoma" panose="020B0604030504040204" pitchFamily="34" charset="0"/>
                <a:ea typeface="黑体" panose="02010609060101010101" pitchFamily="49" charset="-122"/>
              </a:rPr>
              <a:t>8条</a:t>
            </a:r>
            <a:endParaRPr kumimoji="1" lang="en-US" altLang="zh-CN" sz="2800">
              <a:latin typeface="Tahoma" panose="020B0604030504040204" pitchFamily="34" charset="0"/>
              <a:ea typeface="黑体" panose="02010609060101010101" pitchFamily="49" charset="-122"/>
            </a:endParaRPr>
          </a:p>
        </p:txBody>
      </p:sp>
      <p:sp>
        <p:nvSpPr>
          <p:cNvPr id="70675" name="Text Box 19"/>
          <p:cNvSpPr txBox="1">
            <a:spLocks noChangeArrowheads="1"/>
          </p:cNvSpPr>
          <p:nvPr/>
        </p:nvSpPr>
        <p:spPr bwMode="auto">
          <a:xfrm flipH="1">
            <a:off x="3124200" y="5410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r>
              <a:rPr kumimoji="1" lang="zh-CN" altLang="en-US" sz="2800">
                <a:latin typeface="Tahoma" panose="020B0604030504040204" pitchFamily="34" charset="0"/>
                <a:ea typeface="黑体" panose="02010609060101010101" pitchFamily="49" charset="-122"/>
              </a:rPr>
              <a:t>8条</a:t>
            </a:r>
            <a:endParaRPr kumimoji="1" lang="en-US" altLang="zh-CN" sz="2800">
              <a:latin typeface="Tahoma" panose="020B0604030504040204" pitchFamily="34" charset="0"/>
              <a:ea typeface="黑体" panose="02010609060101010101" pitchFamily="49" charset="-122"/>
            </a:endParaRPr>
          </a:p>
        </p:txBody>
      </p:sp>
      <p:sp>
        <p:nvSpPr>
          <p:cNvPr id="70676" name="AutoShape 20"/>
          <p:cNvSpPr>
            <a:spLocks/>
          </p:cNvSpPr>
          <p:nvPr/>
        </p:nvSpPr>
        <p:spPr bwMode="auto">
          <a:xfrm flipH="1">
            <a:off x="2819400" y="4673600"/>
            <a:ext cx="381000" cy="914400"/>
          </a:xfrm>
          <a:prstGeom prst="rightBrace">
            <a:avLst>
              <a:gd name="adj1" fmla="val 20000"/>
              <a:gd name="adj2"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0677" name="Text Box 21"/>
          <p:cNvSpPr txBox="1">
            <a:spLocks noChangeArrowheads="1"/>
          </p:cNvSpPr>
          <p:nvPr/>
        </p:nvSpPr>
        <p:spPr bwMode="auto">
          <a:xfrm flipH="1">
            <a:off x="1371600" y="48768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r>
              <a:rPr kumimoji="1" lang="zh-CN" altLang="en-US" sz="2800">
                <a:latin typeface="Tahoma" panose="020B0604030504040204" pitchFamily="34" charset="0"/>
                <a:ea typeface="黑体" panose="02010609060101010101" pitchFamily="49" charset="-122"/>
              </a:rPr>
              <a:t>16条</a:t>
            </a:r>
            <a:endParaRPr kumimoji="1" lang="en-US" altLang="zh-CN" sz="2800">
              <a:latin typeface="Tahoma" panose="020B0604030504040204" pitchFamily="34" charset="0"/>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5F22F85-0BF0-4B4E-B947-0ACE56D81E46}" type="slidenum">
              <a:rPr lang="zh-CN" altLang="en-US" b="0">
                <a:latin typeface="Arial" panose="020B0604020202020204" pitchFamily="34" charset="0"/>
              </a:rPr>
              <a:pPr eaLnBrk="1" hangingPunct="1"/>
              <a:t>55</a:t>
            </a:fld>
            <a:endParaRPr lang="en-US" altLang="zh-CN" b="0">
              <a:latin typeface="Arial" panose="020B0604020202020204" pitchFamily="34" charset="0"/>
            </a:endParaRPr>
          </a:p>
        </p:txBody>
      </p:sp>
      <p:sp>
        <p:nvSpPr>
          <p:cNvPr id="49766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第2章  指令系统</a:t>
            </a:r>
            <a:endParaRPr lang="zh-CN" altLang="en-US" sz="5400" b="1"/>
          </a:p>
        </p:txBody>
      </p:sp>
      <p:sp>
        <p:nvSpPr>
          <p:cNvPr id="497667" name="Rectangle 3"/>
          <p:cNvSpPr>
            <a:spLocks noGrp="1" noChangeArrowheads="1"/>
          </p:cNvSpPr>
          <p:nvPr>
            <p:ph type="body" idx="1"/>
          </p:nvPr>
        </p:nvSpPr>
        <p:spPr/>
        <p:txBody>
          <a:bodyPr/>
          <a:lstStyle/>
          <a:p>
            <a:pPr eaLnBrk="1" hangingPunct="1">
              <a:defRPr/>
            </a:pPr>
            <a:r>
              <a:rPr lang="zh-CN" altLang="en-US"/>
              <a:t>可以看出，三地址指令和零地址指令不存在问题，但无法容纳255条单地址指令。但能容纳254条单地址指令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108EC41-05B5-4D80-9059-14926F5033A7}" type="slidenum">
              <a:rPr lang="zh-CN" altLang="en-US" b="0">
                <a:latin typeface="Arial" panose="020B0604020202020204" pitchFamily="34" charset="0"/>
              </a:rPr>
              <a:pPr eaLnBrk="1" hangingPunct="1"/>
              <a:t>56</a:t>
            </a:fld>
            <a:endParaRPr lang="en-US" altLang="zh-CN" b="0">
              <a:latin typeface="Arial" panose="020B0604020202020204" pitchFamily="34" charset="0"/>
            </a:endParaRPr>
          </a:p>
        </p:txBody>
      </p:sp>
      <p:sp>
        <p:nvSpPr>
          <p:cNvPr id="440322" name="Rectangle 2"/>
          <p:cNvSpPr>
            <a:spLocks noGrp="1" noRot="1" noChangeArrowheads="1"/>
          </p:cNvSpPr>
          <p:nvPr>
            <p:ph type="title"/>
          </p:nvPr>
        </p:nvSpPr>
        <p:spPr/>
        <p:txBody>
          <a:bodyPr/>
          <a:lstStyle/>
          <a:p>
            <a:pPr eaLnBrk="1" hangingPunct="1">
              <a:defRPr/>
            </a:pPr>
            <a:r>
              <a:rPr lang="zh-CN" altLang="en-US" sz="3600" b="1">
                <a:latin typeface="黑体" pitchFamily="2" charset="-122"/>
              </a:rPr>
              <a:t>第3章  总线、中断、输入输出</a:t>
            </a:r>
            <a:r>
              <a:rPr lang="zh-CN" altLang="en-US" sz="3600" b="1"/>
              <a:t>系统</a:t>
            </a:r>
          </a:p>
        </p:txBody>
      </p:sp>
      <p:sp>
        <p:nvSpPr>
          <p:cNvPr id="440323"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defRPr/>
            </a:pPr>
            <a:r>
              <a:rPr lang="zh-CN" altLang="en-US" sz="3600" dirty="0"/>
              <a:t>3-</a:t>
            </a:r>
            <a:r>
              <a:rPr lang="en-US" altLang="zh-CN" sz="3600" dirty="0"/>
              <a:t>3</a:t>
            </a:r>
          </a:p>
          <a:p>
            <a:pPr algn="just" eaLnBrk="1" hangingPunct="1">
              <a:lnSpc>
                <a:spcPct val="90000"/>
              </a:lnSpc>
              <a:buFont typeface="Wingdings" panose="05000000000000000000" pitchFamily="2" charset="2"/>
              <a:buNone/>
              <a:defRPr/>
            </a:pPr>
            <a:r>
              <a:rPr lang="zh-CN" altLang="en-US" sz="3200" dirty="0"/>
              <a:t>  根据题意， </a:t>
            </a:r>
            <a:endParaRPr lang="en-US" altLang="zh-CN" sz="3200" dirty="0"/>
          </a:p>
          <a:p>
            <a:pPr algn="just" eaLnBrk="1" hangingPunct="1">
              <a:lnSpc>
                <a:spcPct val="90000"/>
              </a:lnSpc>
              <a:buFont typeface="Wingdings" panose="05000000000000000000" pitchFamily="2" charset="2"/>
              <a:buNone/>
              <a:defRPr/>
            </a:pPr>
            <a:r>
              <a:rPr lang="en-US" altLang="zh-CN" sz="3200" dirty="0"/>
              <a:t>	T</a:t>
            </a:r>
            <a:r>
              <a:rPr lang="en-US" altLang="zh-CN" sz="3200" baseline="-25000" dirty="0"/>
              <a:t>S</a:t>
            </a:r>
            <a:r>
              <a:rPr lang="en-US" altLang="zh-CN" sz="3200" dirty="0"/>
              <a:t>= 9.8μs,  T</a:t>
            </a:r>
            <a:r>
              <a:rPr lang="en-US" altLang="zh-CN" sz="3200" baseline="-25000" dirty="0"/>
              <a:t>D</a:t>
            </a:r>
            <a:r>
              <a:rPr lang="en-US" altLang="zh-CN" sz="3200" dirty="0"/>
              <a:t>= 0.2 </a:t>
            </a:r>
            <a:r>
              <a:rPr lang="en-US" altLang="zh-CN" sz="3200" dirty="0" err="1"/>
              <a:t>μs</a:t>
            </a:r>
            <a:endParaRPr lang="en-US" altLang="zh-CN" sz="3200" dirty="0"/>
          </a:p>
          <a:p>
            <a:pPr eaLnBrk="1" hangingPunct="1">
              <a:lnSpc>
                <a:spcPct val="90000"/>
              </a:lnSpc>
              <a:buFont typeface="Wingdings" panose="05000000000000000000" pitchFamily="2" charset="2"/>
              <a:buNone/>
              <a:defRPr/>
            </a:pPr>
            <a:r>
              <a:rPr lang="en-US" altLang="zh-CN" sz="3200" dirty="0"/>
              <a:t>	</a:t>
            </a:r>
            <a:r>
              <a:rPr lang="zh-CN" altLang="en-US" sz="3200" dirty="0"/>
              <a:t>因此，该通道的极限流量为</a:t>
            </a:r>
          </a:p>
          <a:p>
            <a:pPr eaLnBrk="1" hangingPunct="1">
              <a:lnSpc>
                <a:spcPct val="90000"/>
              </a:lnSpc>
              <a:buFont typeface="Wingdings" panose="05000000000000000000" pitchFamily="2" charset="2"/>
              <a:buNone/>
              <a:defRPr/>
            </a:pPr>
            <a:r>
              <a:rPr lang="zh-CN" altLang="en-US" sz="3200" dirty="0"/>
              <a:t>	</a:t>
            </a:r>
            <a:r>
              <a:rPr lang="zh-CN" altLang="en-US" sz="3200" dirty="0">
                <a:solidFill>
                  <a:schemeClr val="hlink"/>
                </a:solidFill>
              </a:rPr>
              <a:t>1/ </a:t>
            </a:r>
            <a:r>
              <a:rPr lang="en-US" altLang="zh-CN" sz="3200" dirty="0">
                <a:solidFill>
                  <a:schemeClr val="hlink"/>
                </a:solidFill>
              </a:rPr>
              <a:t>(T</a:t>
            </a:r>
            <a:r>
              <a:rPr lang="en-US" altLang="zh-CN" sz="3200" baseline="-25000" dirty="0">
                <a:solidFill>
                  <a:schemeClr val="hlink"/>
                </a:solidFill>
              </a:rPr>
              <a:t>S</a:t>
            </a:r>
            <a:r>
              <a:rPr lang="en-US" altLang="zh-CN" sz="3200" dirty="0">
                <a:solidFill>
                  <a:schemeClr val="hlink"/>
                </a:solidFill>
              </a:rPr>
              <a:t>+T</a:t>
            </a:r>
            <a:r>
              <a:rPr lang="en-US" altLang="zh-CN" sz="3200" baseline="-25000" dirty="0">
                <a:solidFill>
                  <a:schemeClr val="hlink"/>
                </a:solidFill>
              </a:rPr>
              <a:t>D</a:t>
            </a:r>
            <a:r>
              <a:rPr lang="en-US" altLang="zh-CN" sz="3200" dirty="0">
                <a:solidFill>
                  <a:schemeClr val="hlink"/>
                </a:solidFill>
              </a:rPr>
              <a:t> )</a:t>
            </a:r>
            <a:r>
              <a:rPr lang="zh-CN" altLang="en-US" sz="3200" dirty="0">
                <a:solidFill>
                  <a:schemeClr val="hlink"/>
                </a:solidFill>
              </a:rPr>
              <a:t>= 1/</a:t>
            </a:r>
            <a:r>
              <a:rPr lang="en-US" altLang="zh-CN" sz="3200" dirty="0">
                <a:solidFill>
                  <a:schemeClr val="hlink"/>
                </a:solidFill>
              </a:rPr>
              <a:t>(</a:t>
            </a:r>
            <a:r>
              <a:rPr lang="zh-CN" altLang="en-US" sz="3200" dirty="0">
                <a:solidFill>
                  <a:schemeClr val="hlink"/>
                </a:solidFill>
              </a:rPr>
              <a:t>9.8+0.2</a:t>
            </a:r>
            <a:r>
              <a:rPr lang="en-US" altLang="zh-CN" sz="3200" dirty="0">
                <a:solidFill>
                  <a:schemeClr val="hlink"/>
                </a:solidFill>
              </a:rPr>
              <a:t>)</a:t>
            </a:r>
            <a:r>
              <a:rPr lang="zh-CN" altLang="en-US" sz="3200" dirty="0">
                <a:solidFill>
                  <a:schemeClr val="hlink"/>
                </a:solidFill>
              </a:rPr>
              <a:t> = 100</a:t>
            </a:r>
            <a:r>
              <a:rPr lang="en-US" altLang="zh-CN" sz="3200" dirty="0" err="1">
                <a:solidFill>
                  <a:schemeClr val="hlink"/>
                </a:solidFill>
              </a:rPr>
              <a:t>KBps</a:t>
            </a:r>
            <a:endParaRPr lang="en-US" altLang="zh-CN" sz="3200" dirty="0">
              <a:solidFill>
                <a:schemeClr val="hlink"/>
              </a:solidFill>
            </a:endParaRPr>
          </a:p>
          <a:p>
            <a:pPr eaLnBrk="1" hangingPunct="1">
              <a:lnSpc>
                <a:spcPct val="90000"/>
              </a:lnSpc>
              <a:buFont typeface="Wingdings" panose="05000000000000000000" pitchFamily="2" charset="2"/>
              <a:buNone/>
              <a:defRPr/>
            </a:pPr>
            <a:r>
              <a:rPr lang="en-US" altLang="zh-CN" sz="3200" dirty="0"/>
              <a:t>	</a:t>
            </a:r>
            <a:r>
              <a:rPr lang="zh-CN" altLang="en-US" sz="3200" dirty="0"/>
              <a:t>低速设备每隔500 </a:t>
            </a:r>
            <a:r>
              <a:rPr lang="en-US" altLang="zh-CN" sz="3200" dirty="0" err="1"/>
              <a:t>μs</a:t>
            </a:r>
            <a:r>
              <a:rPr lang="zh-CN" altLang="en-US" sz="3200" dirty="0"/>
              <a:t>发送一个字节数据传送请求，因此，每个设备的实际流量为</a:t>
            </a:r>
          </a:p>
          <a:p>
            <a:pPr eaLnBrk="1" hangingPunct="1">
              <a:lnSpc>
                <a:spcPct val="90000"/>
              </a:lnSpc>
              <a:buFont typeface="Wingdings" panose="05000000000000000000" pitchFamily="2" charset="2"/>
              <a:buNone/>
              <a:defRPr/>
            </a:pPr>
            <a:r>
              <a:rPr lang="zh-CN" altLang="en-US" sz="3200" dirty="0"/>
              <a:t>		1/500 = 2</a:t>
            </a:r>
            <a:r>
              <a:rPr lang="en-US" altLang="zh-CN" sz="3200" dirty="0" err="1"/>
              <a:t>KBps</a:t>
            </a:r>
            <a:endParaRPr lang="en-US" altLang="zh-CN" sz="3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5FAD214-FDE7-472C-A387-56205C04B4AF}" type="slidenum">
              <a:rPr lang="zh-CN" altLang="en-US" b="0">
                <a:latin typeface="Arial" panose="020B0604020202020204" pitchFamily="34" charset="0"/>
              </a:rPr>
              <a:pPr eaLnBrk="1" hangingPunct="1"/>
              <a:t>57</a:t>
            </a:fld>
            <a:endParaRPr lang="en-US" altLang="zh-CN" b="0">
              <a:latin typeface="Arial" panose="020B0604020202020204" pitchFamily="34" charset="0"/>
            </a:endParaRPr>
          </a:p>
        </p:txBody>
      </p:sp>
      <p:sp>
        <p:nvSpPr>
          <p:cNvPr id="439298" name="Rectangle 2"/>
          <p:cNvSpPr>
            <a:spLocks noGrp="1" noRot="1" noChangeArrowheads="1"/>
          </p:cNvSpPr>
          <p:nvPr>
            <p:ph type="title"/>
          </p:nvPr>
        </p:nvSpPr>
        <p:spPr/>
        <p:txBody>
          <a:bodyPr/>
          <a:lstStyle/>
          <a:p>
            <a:pPr eaLnBrk="1" hangingPunct="1">
              <a:defRPr/>
            </a:pPr>
            <a:r>
              <a:rPr lang="zh-CN" altLang="en-US" sz="3600" b="1">
                <a:latin typeface="黑体" pitchFamily="2" charset="-122"/>
              </a:rPr>
              <a:t>第3章  总线、中断、输入输出</a:t>
            </a:r>
            <a:r>
              <a:rPr lang="zh-CN" altLang="en-US" sz="3600" b="1"/>
              <a:t>系统</a:t>
            </a:r>
          </a:p>
        </p:txBody>
      </p:sp>
      <p:sp>
        <p:nvSpPr>
          <p:cNvPr id="439299"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a:t>  根据 </a:t>
            </a:r>
            <a:r>
              <a:rPr lang="en-US" altLang="zh-CN"/>
              <a:t>f</a:t>
            </a:r>
            <a:r>
              <a:rPr lang="en-US" altLang="zh-CN" baseline="-25000"/>
              <a:t>max</a:t>
            </a:r>
            <a:r>
              <a:rPr lang="en-US" altLang="zh-CN"/>
              <a:t>&gt;=f</a:t>
            </a:r>
            <a:r>
              <a:rPr lang="zh-CN" altLang="en-US" baseline="-25000"/>
              <a:t>实际</a:t>
            </a:r>
            <a:r>
              <a:rPr lang="zh-CN" altLang="en-US"/>
              <a:t>，该通道最多可以连接</a:t>
            </a:r>
          </a:p>
          <a:p>
            <a:pPr algn="just" eaLnBrk="1" hangingPunct="1">
              <a:buFont typeface="Wingdings" panose="05000000000000000000" pitchFamily="2" charset="2"/>
              <a:buNone/>
              <a:defRPr/>
            </a:pPr>
            <a:r>
              <a:rPr lang="zh-CN" altLang="en-US"/>
              <a:t>		100/2=50台</a:t>
            </a:r>
          </a:p>
          <a:p>
            <a:pPr algn="just" eaLnBrk="1" hangingPunct="1">
              <a:buFont typeface="Wingdings" panose="05000000000000000000" pitchFamily="2" charset="2"/>
              <a:buNone/>
              <a:defRPr/>
            </a:pPr>
            <a:r>
              <a:rPr lang="zh-CN" altLang="en-US"/>
              <a:t>	这样的低速设备</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0068482-1CCB-4390-A63A-2B85BA58AE2E}" type="slidenum">
              <a:rPr lang="zh-CN" altLang="en-US" b="0">
                <a:latin typeface="Arial" panose="020B0604020202020204" pitchFamily="34" charset="0"/>
              </a:rPr>
              <a:pPr eaLnBrk="1" hangingPunct="1"/>
              <a:t>58</a:t>
            </a:fld>
            <a:endParaRPr lang="en-US" altLang="zh-CN" b="0">
              <a:latin typeface="Arial" panose="020B0604020202020204" pitchFamily="34" charset="0"/>
            </a:endParaRPr>
          </a:p>
        </p:txBody>
      </p:sp>
      <p:sp>
        <p:nvSpPr>
          <p:cNvPr id="441346" name="Rectangle 2"/>
          <p:cNvSpPr>
            <a:spLocks noGrp="1" noRot="1" noChangeArrowheads="1"/>
          </p:cNvSpPr>
          <p:nvPr>
            <p:ph type="title"/>
          </p:nvPr>
        </p:nvSpPr>
        <p:spPr/>
        <p:txBody>
          <a:bodyPr/>
          <a:lstStyle/>
          <a:p>
            <a:pPr eaLnBrk="1" hangingPunct="1">
              <a:defRPr/>
            </a:pPr>
            <a:r>
              <a:rPr lang="zh-CN" altLang="en-US" sz="3600" b="1">
                <a:latin typeface="黑体" pitchFamily="2" charset="-122"/>
              </a:rPr>
              <a:t>第3章  总线、中断、输入输出</a:t>
            </a:r>
            <a:r>
              <a:rPr lang="zh-CN" altLang="en-US" sz="3600" b="1"/>
              <a:t>系统</a:t>
            </a:r>
          </a:p>
        </p:txBody>
      </p:sp>
      <p:sp>
        <p:nvSpPr>
          <p:cNvPr id="441347" name="Rectangle 3"/>
          <p:cNvSpPr>
            <a:spLocks noGrp="1" noChangeArrowheads="1"/>
          </p:cNvSpPr>
          <p:nvPr>
            <p:ph type="body" idx="1"/>
          </p:nvPr>
        </p:nvSpPr>
        <p:spPr>
          <a:xfrm>
            <a:off x="685800" y="1600200"/>
            <a:ext cx="8229600" cy="4525963"/>
          </a:xfrm>
        </p:spPr>
        <p:txBody>
          <a:bodyPr/>
          <a:lstStyle/>
          <a:p>
            <a:pPr algn="just" eaLnBrk="1" hangingPunct="1">
              <a:lnSpc>
                <a:spcPct val="90000"/>
              </a:lnSpc>
              <a:buFont typeface="Wingdings" panose="05000000000000000000" pitchFamily="2" charset="2"/>
              <a:buNone/>
              <a:defRPr/>
            </a:pPr>
            <a:r>
              <a:rPr lang="zh-CN" altLang="en-US"/>
              <a:t>  根据题意，该通道的极限流量为</a:t>
            </a:r>
          </a:p>
          <a:p>
            <a:pPr algn="just" eaLnBrk="1" hangingPunct="1">
              <a:lnSpc>
                <a:spcPct val="90000"/>
              </a:lnSpc>
              <a:buFont typeface="Wingdings" panose="05000000000000000000" pitchFamily="2" charset="2"/>
              <a:buNone/>
              <a:defRPr/>
            </a:pPr>
            <a:r>
              <a:rPr lang="en-US" altLang="zh-CN"/>
              <a:t>	</a:t>
            </a:r>
            <a:r>
              <a:rPr lang="en-US" altLang="zh-CN" sz="3600"/>
              <a:t>f</a:t>
            </a:r>
            <a:r>
              <a:rPr lang="en-US" altLang="zh-CN" sz="3600" baseline="-25000"/>
              <a:t>max </a:t>
            </a:r>
            <a:r>
              <a:rPr lang="en-US" altLang="zh-CN" sz="3600"/>
              <a:t>=</a:t>
            </a:r>
          </a:p>
          <a:p>
            <a:pPr algn="just" eaLnBrk="1" hangingPunct="1">
              <a:lnSpc>
                <a:spcPct val="90000"/>
              </a:lnSpc>
              <a:buFont typeface="Wingdings" panose="05000000000000000000" pitchFamily="2" charset="2"/>
              <a:buNone/>
              <a:defRPr/>
            </a:pPr>
            <a:r>
              <a:rPr lang="en-US" altLang="zh-CN" sz="3600"/>
              <a:t>   1024/9.8+1024*0.2=1/0.2096</a:t>
            </a:r>
          </a:p>
          <a:p>
            <a:pPr algn="just" eaLnBrk="1" hangingPunct="1">
              <a:lnSpc>
                <a:spcPct val="90000"/>
              </a:lnSpc>
              <a:buFont typeface="Wingdings" panose="05000000000000000000" pitchFamily="2" charset="2"/>
              <a:buNone/>
              <a:defRPr/>
            </a:pPr>
            <a:r>
              <a:rPr lang="en-US" altLang="zh-CN" sz="3600"/>
              <a:t>	</a:t>
            </a:r>
            <a:r>
              <a:rPr lang="zh-CN" altLang="en-US"/>
              <a:t>对比给出的数据传送请求的时间间隔，可以确定：</a:t>
            </a:r>
          </a:p>
          <a:p>
            <a:pPr algn="just" eaLnBrk="1" hangingPunct="1">
              <a:lnSpc>
                <a:spcPct val="90000"/>
              </a:lnSpc>
              <a:buFont typeface="Wingdings" panose="05000000000000000000" pitchFamily="2" charset="2"/>
              <a:buNone/>
              <a:defRPr/>
            </a:pPr>
            <a:r>
              <a:rPr lang="zh-CN" altLang="en-US"/>
              <a:t>	</a:t>
            </a:r>
            <a:r>
              <a:rPr lang="en-US" altLang="zh-CN"/>
              <a:t>B、C、E、F </a:t>
            </a:r>
            <a:r>
              <a:rPr lang="zh-CN" altLang="en-US"/>
              <a:t>可以挂在此通道上，</a:t>
            </a:r>
          </a:p>
          <a:p>
            <a:pPr algn="just" eaLnBrk="1" hangingPunct="1">
              <a:lnSpc>
                <a:spcPct val="90000"/>
              </a:lnSpc>
              <a:buFont typeface="Wingdings" panose="05000000000000000000" pitchFamily="2" charset="2"/>
              <a:buNone/>
              <a:defRPr/>
            </a:pPr>
            <a:r>
              <a:rPr lang="en-US" altLang="zh-CN"/>
              <a:t>	A、D </a:t>
            </a:r>
            <a:r>
              <a:rPr lang="zh-CN" altLang="en-US"/>
              <a:t>不可以（比0.2096快）</a:t>
            </a:r>
            <a:endParaRPr lang="zh-CN" altLang="en-US" sz="4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840C440-A3CC-4353-A5A7-7423A828E5BA}" type="slidenum">
              <a:rPr lang="zh-CN" altLang="en-US" b="0">
                <a:latin typeface="Arial" panose="020B0604020202020204" pitchFamily="34" charset="0"/>
              </a:rPr>
              <a:pPr eaLnBrk="1" hangingPunct="1"/>
              <a:t>59</a:t>
            </a:fld>
            <a:endParaRPr lang="en-US" altLang="zh-CN" b="0">
              <a:latin typeface="Arial" panose="020B0604020202020204" pitchFamily="34" charset="0"/>
            </a:endParaRPr>
          </a:p>
        </p:txBody>
      </p:sp>
      <p:sp>
        <p:nvSpPr>
          <p:cNvPr id="577538" name="Rectangle 2"/>
          <p:cNvSpPr>
            <a:spLocks noGrp="1" noChangeArrowheads="1"/>
          </p:cNvSpPr>
          <p:nvPr>
            <p:ph type="body" idx="1"/>
          </p:nvPr>
        </p:nvSpPr>
        <p:spPr>
          <a:xfrm>
            <a:off x="457200" y="457200"/>
            <a:ext cx="7848600" cy="1524000"/>
          </a:xfrm>
        </p:spPr>
        <p:txBody>
          <a:bodyPr/>
          <a:lstStyle/>
          <a:p>
            <a:pPr eaLnBrk="1" hangingPunct="1">
              <a:spcBef>
                <a:spcPct val="50000"/>
              </a:spcBef>
              <a:buClr>
                <a:schemeClr val="bg1"/>
              </a:buClr>
              <a:buSzTx/>
              <a:buFont typeface="Wingdings" panose="05000000000000000000" pitchFamily="2" charset="2"/>
              <a:buNone/>
              <a:defRPr/>
            </a:pPr>
            <a:r>
              <a:rPr lang="zh-CN" altLang="en-US" dirty="0">
                <a:latin typeface="Times New Roman" pitchFamily="18" charset="0"/>
              </a:rPr>
              <a:t>3</a:t>
            </a:r>
            <a:r>
              <a:rPr lang="en-US" altLang="zh-CN" dirty="0">
                <a:latin typeface="Times New Roman" pitchFamily="18" charset="0"/>
              </a:rPr>
              <a:t>-8</a:t>
            </a:r>
            <a:r>
              <a:rPr lang="zh-CN" altLang="en-US" dirty="0">
                <a:latin typeface="Times New Roman" pitchFamily="18" charset="0"/>
              </a:rPr>
              <a:t> 一个字节多路通道连接有5台设备，它们的数据传输率如下表：</a:t>
            </a:r>
          </a:p>
        </p:txBody>
      </p:sp>
      <p:graphicFrame>
        <p:nvGraphicFramePr>
          <p:cNvPr id="577572" name="Group 36"/>
          <p:cNvGraphicFramePr>
            <a:graphicFrameLocks noGrp="1"/>
          </p:cNvGraphicFramePr>
          <p:nvPr/>
        </p:nvGraphicFramePr>
        <p:xfrm>
          <a:off x="1066800" y="1905000"/>
          <a:ext cx="7010400" cy="4364355"/>
        </p:xfrm>
        <a:graphic>
          <a:graphicData uri="http://schemas.openxmlformats.org/drawingml/2006/table">
            <a:tbl>
              <a:tblPr/>
              <a:tblGrid>
                <a:gridCol w="1752600">
                  <a:extLst>
                    <a:ext uri="{9D8B030D-6E8A-4147-A177-3AD203B41FA5}">
                      <a16:colId xmlns:a16="http://schemas.microsoft.com/office/drawing/2014/main" val="3451975306"/>
                    </a:ext>
                  </a:extLst>
                </a:gridCol>
                <a:gridCol w="1143000">
                  <a:extLst>
                    <a:ext uri="{9D8B030D-6E8A-4147-A177-3AD203B41FA5}">
                      <a16:colId xmlns:a16="http://schemas.microsoft.com/office/drawing/2014/main" val="591944415"/>
                    </a:ext>
                  </a:extLst>
                </a:gridCol>
                <a:gridCol w="1143000">
                  <a:extLst>
                    <a:ext uri="{9D8B030D-6E8A-4147-A177-3AD203B41FA5}">
                      <a16:colId xmlns:a16="http://schemas.microsoft.com/office/drawing/2014/main" val="1077741872"/>
                    </a:ext>
                  </a:extLst>
                </a:gridCol>
                <a:gridCol w="1066800">
                  <a:extLst>
                    <a:ext uri="{9D8B030D-6E8A-4147-A177-3AD203B41FA5}">
                      <a16:colId xmlns:a16="http://schemas.microsoft.com/office/drawing/2014/main" val="3839007579"/>
                    </a:ext>
                  </a:extLst>
                </a:gridCol>
                <a:gridCol w="990600">
                  <a:extLst>
                    <a:ext uri="{9D8B030D-6E8A-4147-A177-3AD203B41FA5}">
                      <a16:colId xmlns:a16="http://schemas.microsoft.com/office/drawing/2014/main" val="641483713"/>
                    </a:ext>
                  </a:extLst>
                </a:gridCol>
                <a:gridCol w="914400">
                  <a:extLst>
                    <a:ext uri="{9D8B030D-6E8A-4147-A177-3AD203B41FA5}">
                      <a16:colId xmlns:a16="http://schemas.microsoft.com/office/drawing/2014/main" val="1881633980"/>
                    </a:ext>
                  </a:extLst>
                </a:gridCol>
              </a:tblGrid>
              <a:tr h="14382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设备名称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7150194"/>
                  </a:ext>
                </a:extLst>
              </a:tr>
              <a:tr h="1060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数据传输速率（</a:t>
                      </a:r>
                      <a:r>
                        <a:rPr kumimoji="0" lang="en-US" altLang="zh-CN"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KB/S）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33.3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33.3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6644258"/>
                  </a:ext>
                </a:extLst>
              </a:tr>
              <a:tr h="10572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服务优先级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6001179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75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1E2A09E-F1BC-4515-AA7D-DB8A36F97254}" type="slidenum">
              <a:rPr lang="zh-CN" altLang="en-US" b="0">
                <a:latin typeface="Arial" panose="020B0604020202020204" pitchFamily="34" charset="0"/>
              </a:rPr>
              <a:pPr eaLnBrk="1" hangingPunct="1"/>
              <a:t>6</a:t>
            </a:fld>
            <a:endParaRPr lang="en-US" altLang="zh-CN" b="0">
              <a:latin typeface="Arial" panose="020B0604020202020204" pitchFamily="34" charset="0"/>
            </a:endParaRPr>
          </a:p>
        </p:txBody>
      </p:sp>
      <p:sp>
        <p:nvSpPr>
          <p:cNvPr id="517122"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7123" name="Rectangle 1027"/>
          <p:cNvSpPr>
            <a:spLocks noGrp="1" noChangeArrowheads="1"/>
          </p:cNvSpPr>
          <p:nvPr>
            <p:ph type="body" idx="1"/>
          </p:nvPr>
        </p:nvSpPr>
        <p:spPr/>
        <p:txBody>
          <a:bodyPr/>
          <a:lstStyle/>
          <a:p>
            <a:pPr algn="just" eaLnBrk="1" hangingPunct="1">
              <a:defRPr/>
            </a:pPr>
            <a:r>
              <a:rPr lang="zh-CN" altLang="en-US" sz="4400"/>
              <a:t>模拟</a:t>
            </a:r>
          </a:p>
          <a:p>
            <a:pPr lvl="1" algn="just" eaLnBrk="1" hangingPunct="1">
              <a:defRPr/>
            </a:pPr>
            <a:r>
              <a:rPr lang="zh-CN" altLang="en-US" sz="4000"/>
              <a:t>用一种机器(</a:t>
            </a:r>
            <a:r>
              <a:rPr lang="en-US" altLang="zh-CN" sz="4000"/>
              <a:t>A)</a:t>
            </a:r>
            <a:r>
              <a:rPr lang="zh-CN" altLang="en-US" sz="4000"/>
              <a:t>的机器语言解释实现另一种机器(</a:t>
            </a:r>
            <a:r>
              <a:rPr lang="en-US" altLang="zh-CN" sz="4000"/>
              <a:t>B)</a:t>
            </a:r>
            <a:r>
              <a:rPr lang="zh-CN" altLang="en-US" sz="4000"/>
              <a:t>的指令系统，使</a:t>
            </a:r>
            <a:r>
              <a:rPr lang="en-US" altLang="zh-CN" sz="4000"/>
              <a:t>A</a:t>
            </a:r>
            <a:r>
              <a:rPr lang="zh-CN" altLang="en-US" sz="4000"/>
              <a:t>具有</a:t>
            </a:r>
            <a:r>
              <a:rPr lang="en-US" altLang="zh-CN" sz="4000"/>
              <a:t>B</a:t>
            </a:r>
            <a:r>
              <a:rPr lang="zh-CN" altLang="en-US" sz="4000"/>
              <a:t>的指令系统，从而实现软件移植的方法。被模拟的机器称为虚拟机，模拟用的机器称为宿主机，解释程序称为模拟程序</a:t>
            </a:r>
            <a:endParaRPr lang="zh-CN" altLang="en-US" sz="4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828D6DC-8C51-4609-B2FB-0D19EAA6CE20}" type="slidenum">
              <a:rPr lang="zh-CN" altLang="en-US" b="0">
                <a:latin typeface="Arial" panose="020B0604020202020204" pitchFamily="34" charset="0"/>
              </a:rPr>
              <a:pPr eaLnBrk="1" hangingPunct="1"/>
              <a:t>60</a:t>
            </a:fld>
            <a:endParaRPr lang="en-US" altLang="zh-CN" b="0">
              <a:latin typeface="Arial" panose="020B0604020202020204" pitchFamily="34" charset="0"/>
            </a:endParaRPr>
          </a:p>
        </p:txBody>
      </p:sp>
      <p:sp>
        <p:nvSpPr>
          <p:cNvPr id="578562" name="Rectangle 2"/>
          <p:cNvSpPr>
            <a:spLocks noGrp="1" noChangeArrowheads="1"/>
          </p:cNvSpPr>
          <p:nvPr>
            <p:ph type="body" idx="1"/>
          </p:nvPr>
        </p:nvSpPr>
        <p:spPr>
          <a:xfrm>
            <a:off x="762000" y="762000"/>
            <a:ext cx="7772400" cy="5410200"/>
          </a:xfrm>
        </p:spPr>
        <p:txBody>
          <a:bodyPr/>
          <a:lstStyle/>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（1）计算这个字节多路通道的实际工作流量。</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（2）为了使通道能够正常工作，请设计通道的最大流量和工作周期。</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3）当这个字节多路通道工作在最大流量时，5台设备都在0时刻同时向通道发出第一次传送数据的请求，并在以后的时间里按照各自的数据传输速率连续工作。画出通道分时为各台设备服务的时间关系图，并计算这个字节多路通道处理完各台设备的第一次数据服务请求的时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85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85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85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D493AA2-900A-4BF6-9468-C3F69D398295}" type="slidenum">
              <a:rPr lang="zh-CN" altLang="en-US" b="0">
                <a:latin typeface="Arial" panose="020B0604020202020204" pitchFamily="34" charset="0"/>
              </a:rPr>
              <a:pPr eaLnBrk="1" hangingPunct="1"/>
              <a:t>61</a:t>
            </a:fld>
            <a:endParaRPr lang="en-US" altLang="zh-CN" b="0">
              <a:latin typeface="Arial" panose="020B0604020202020204" pitchFamily="34" charset="0"/>
            </a:endParaRPr>
          </a:p>
        </p:txBody>
      </p:sp>
      <p:sp>
        <p:nvSpPr>
          <p:cNvPr id="579586" name="Rectangle 2"/>
          <p:cNvSpPr>
            <a:spLocks noGrp="1" noChangeArrowheads="1"/>
          </p:cNvSpPr>
          <p:nvPr>
            <p:ph type="body" idx="1"/>
          </p:nvPr>
        </p:nvSpPr>
        <p:spPr>
          <a:xfrm>
            <a:off x="533400" y="914400"/>
            <a:ext cx="7772400" cy="5410200"/>
          </a:xfrm>
        </p:spPr>
        <p:txBody>
          <a:bodyPr/>
          <a:lstStyle/>
          <a:p>
            <a:pPr eaLnBrk="1" hangingPunct="1">
              <a:spcBef>
                <a:spcPct val="50000"/>
              </a:spcBef>
              <a:buClr>
                <a:schemeClr val="bg1"/>
              </a:buClr>
              <a:buSzTx/>
              <a:buFont typeface="Wingdings" panose="05000000000000000000" pitchFamily="2" charset="2"/>
              <a:buNone/>
              <a:defRPr/>
            </a:pPr>
            <a:r>
              <a:rPr lang="zh-CN" altLang="en-US" b="0">
                <a:latin typeface="Times New Roman" pitchFamily="18" charset="0"/>
              </a:rPr>
              <a:t>解：</a:t>
            </a:r>
          </a:p>
          <a:p>
            <a:pPr eaLnBrk="1" hangingPunct="1">
              <a:spcBef>
                <a:spcPct val="50000"/>
              </a:spcBef>
              <a:buClr>
                <a:schemeClr val="bg1"/>
              </a:buClr>
              <a:buSzTx/>
              <a:buFont typeface="Wingdings" panose="05000000000000000000" pitchFamily="2" charset="2"/>
              <a:buNone/>
              <a:defRPr/>
            </a:pPr>
            <a:r>
              <a:rPr lang="zh-CN" altLang="en-US" b="0">
                <a:latin typeface="Times New Roman" pitchFamily="18" charset="0"/>
              </a:rPr>
              <a:t>（1）实际工作流量</a:t>
            </a:r>
            <a:r>
              <a:rPr lang="en-US" altLang="zh-CN" b="0">
                <a:latin typeface="Times New Roman" pitchFamily="18" charset="0"/>
              </a:rPr>
              <a:t>f</a:t>
            </a:r>
            <a:r>
              <a:rPr lang="en-US" altLang="zh-CN" b="0" baseline="-25000">
                <a:latin typeface="Times New Roman" pitchFamily="18" charset="0"/>
              </a:rPr>
              <a:t>BYTE</a:t>
            </a:r>
            <a:r>
              <a:rPr lang="en-US" altLang="zh-CN" b="0">
                <a:latin typeface="Times New Roman" pitchFamily="18" charset="0"/>
              </a:rPr>
              <a:t>=100+33.3+33.3+20+10=196.6KB/s</a:t>
            </a:r>
          </a:p>
          <a:p>
            <a:pPr eaLnBrk="1" hangingPunct="1">
              <a:spcBef>
                <a:spcPct val="50000"/>
              </a:spcBef>
              <a:buClr>
                <a:schemeClr val="bg1"/>
              </a:buClr>
              <a:buSzTx/>
              <a:buFont typeface="Wingdings" panose="05000000000000000000" pitchFamily="2" charset="2"/>
              <a:buNone/>
              <a:defRPr/>
            </a:pPr>
            <a:r>
              <a:rPr lang="en-US" altLang="zh-CN" b="0">
                <a:latin typeface="Times New Roman" pitchFamily="18" charset="0"/>
              </a:rPr>
              <a:t>（2）</a:t>
            </a:r>
            <a:r>
              <a:rPr lang="zh-CN" altLang="en-US" b="0">
                <a:latin typeface="Times New Roman" pitchFamily="18" charset="0"/>
              </a:rPr>
              <a:t>最大流量=200 </a:t>
            </a:r>
            <a:r>
              <a:rPr lang="en-US" altLang="zh-CN" b="0">
                <a:latin typeface="Times New Roman" pitchFamily="18" charset="0"/>
              </a:rPr>
              <a:t>KB/s</a:t>
            </a:r>
          </a:p>
          <a:p>
            <a:pPr eaLnBrk="1" hangingPunct="1">
              <a:spcBef>
                <a:spcPct val="50000"/>
              </a:spcBef>
              <a:buClr>
                <a:schemeClr val="bg1"/>
              </a:buClr>
              <a:buSzTx/>
              <a:buFont typeface="Wingdings" panose="05000000000000000000" pitchFamily="2" charset="2"/>
              <a:buNone/>
              <a:defRPr/>
            </a:pPr>
            <a:r>
              <a:rPr lang="en-US" altLang="zh-CN" b="0">
                <a:latin typeface="Times New Roman" pitchFamily="18" charset="0"/>
              </a:rPr>
              <a:t>   </a:t>
            </a:r>
            <a:r>
              <a:rPr lang="zh-CN" altLang="en-US" b="0">
                <a:latin typeface="Times New Roman" pitchFamily="18" charset="0"/>
              </a:rPr>
              <a:t>工作周期  </a:t>
            </a:r>
            <a:r>
              <a:rPr lang="en-US" altLang="zh-CN" b="0">
                <a:latin typeface="Times New Roman" pitchFamily="18" charset="0"/>
              </a:rPr>
              <a:t>t=1/ f</a:t>
            </a:r>
            <a:r>
              <a:rPr lang="en-US" altLang="zh-CN" b="0" baseline="-25000">
                <a:latin typeface="Times New Roman" pitchFamily="18" charset="0"/>
              </a:rPr>
              <a:t>BYTE</a:t>
            </a:r>
            <a:r>
              <a:rPr lang="en-US" altLang="zh-CN" b="0">
                <a:latin typeface="Times New Roman" pitchFamily="18" charset="0"/>
              </a:rPr>
              <a:t> =1/200K=5</a:t>
            </a:r>
            <a:r>
              <a:rPr lang="en-US" altLang="zh-CN" b="0">
                <a:cs typeface="Times New Roman" pitchFamily="18" charset="0"/>
              </a:rPr>
              <a:t>µ</a:t>
            </a:r>
            <a:r>
              <a:rPr lang="en-US" altLang="zh-CN" b="0">
                <a:latin typeface="Times New Roman" pitchFamily="18" charset="0"/>
              </a:rPr>
              <a:t>s</a:t>
            </a:r>
          </a:p>
        </p:txBody>
      </p:sp>
      <p:sp>
        <p:nvSpPr>
          <p:cNvPr id="579587" name="Rectangle 3"/>
          <p:cNvSpPr>
            <a:spLocks noGrp="1" noRot="1" noChangeArrowheads="1"/>
          </p:cNvSpPr>
          <p:nvPr>
            <p:ph type="title"/>
          </p:nvPr>
        </p:nvSpPr>
        <p:spPr/>
        <p:txBody>
          <a:bodyPr/>
          <a:lstStyle/>
          <a:p>
            <a:pPr eaLnBrk="1" hangingPunct="1">
              <a:defRPr/>
            </a:pPr>
            <a:r>
              <a:rPr lang="zh-CN" altLang="en-US"/>
              <a:t>第3章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5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95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95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95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B600E1A-D3F1-434C-960F-D5BC3B9FB665}" type="slidenum">
              <a:rPr lang="zh-CN" altLang="en-US" b="0">
                <a:latin typeface="Arial" panose="020B0604020202020204" pitchFamily="34" charset="0"/>
              </a:rPr>
              <a:pPr eaLnBrk="1" hangingPunct="1"/>
              <a:t>62</a:t>
            </a:fld>
            <a:endParaRPr lang="en-US" altLang="zh-CN" b="0">
              <a:latin typeface="Arial" panose="020B0604020202020204" pitchFamily="34" charset="0"/>
            </a:endParaRPr>
          </a:p>
        </p:txBody>
      </p:sp>
      <p:sp>
        <p:nvSpPr>
          <p:cNvPr id="580610" name="Rectangle 2"/>
          <p:cNvSpPr>
            <a:spLocks noGrp="1" noChangeArrowheads="1"/>
          </p:cNvSpPr>
          <p:nvPr>
            <p:ph type="body" idx="1"/>
          </p:nvPr>
        </p:nvSpPr>
        <p:spPr>
          <a:xfrm>
            <a:off x="533400" y="914400"/>
            <a:ext cx="7772400" cy="5410200"/>
          </a:xfrm>
        </p:spPr>
        <p:txBody>
          <a:bodyPr/>
          <a:lstStyle/>
          <a:p>
            <a:pPr eaLnBrk="1" hangingPunct="1">
              <a:spcBef>
                <a:spcPct val="50000"/>
              </a:spcBef>
              <a:buClr>
                <a:schemeClr val="bg1"/>
              </a:buClr>
              <a:buSzTx/>
              <a:buFont typeface="Wingdings" panose="05000000000000000000" pitchFamily="2" charset="2"/>
              <a:buNone/>
              <a:defRPr/>
            </a:pPr>
            <a:r>
              <a:rPr lang="zh-CN" altLang="en-US" b="0" dirty="0">
                <a:latin typeface="Times New Roman" pitchFamily="18" charset="0"/>
              </a:rPr>
              <a:t>（3）</a:t>
            </a:r>
          </a:p>
        </p:txBody>
      </p:sp>
      <p:sp>
        <p:nvSpPr>
          <p:cNvPr id="580611" name="Rectangle 3"/>
          <p:cNvSpPr>
            <a:spLocks noGrp="1" noRot="1" noChangeArrowheads="1"/>
          </p:cNvSpPr>
          <p:nvPr>
            <p:ph type="title"/>
          </p:nvPr>
        </p:nvSpPr>
        <p:spPr/>
        <p:txBody>
          <a:bodyPr/>
          <a:lstStyle/>
          <a:p>
            <a:pPr eaLnBrk="1" hangingPunct="1">
              <a:defRPr/>
            </a:pPr>
            <a:r>
              <a:rPr lang="zh-CN" altLang="en-US"/>
              <a:t>第3章</a:t>
            </a:r>
          </a:p>
        </p:txBody>
      </p:sp>
      <p:grpSp>
        <p:nvGrpSpPr>
          <p:cNvPr id="78853" name="Group 4"/>
          <p:cNvGrpSpPr>
            <a:grpSpLocks/>
          </p:cNvGrpSpPr>
          <p:nvPr/>
        </p:nvGrpSpPr>
        <p:grpSpPr bwMode="auto">
          <a:xfrm>
            <a:off x="1219200" y="1295400"/>
            <a:ext cx="6565900" cy="3733800"/>
            <a:chOff x="768" y="816"/>
            <a:chExt cx="4136" cy="2352"/>
          </a:xfrm>
        </p:grpSpPr>
        <p:sp>
          <p:nvSpPr>
            <p:cNvPr id="78856" name="Rectangle 5" descr="30%"/>
            <p:cNvSpPr>
              <a:spLocks noChangeArrowheads="1"/>
            </p:cNvSpPr>
            <p:nvPr/>
          </p:nvSpPr>
          <p:spPr bwMode="auto">
            <a:xfrm>
              <a:off x="1296" y="163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57" name="Rectangle 6" descr="30%"/>
            <p:cNvSpPr>
              <a:spLocks noChangeArrowheads="1"/>
            </p:cNvSpPr>
            <p:nvPr/>
          </p:nvSpPr>
          <p:spPr bwMode="auto">
            <a:xfrm>
              <a:off x="2160" y="163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58" name="Rectangle 7" descr="30%"/>
            <p:cNvSpPr>
              <a:spLocks noChangeArrowheads="1"/>
            </p:cNvSpPr>
            <p:nvPr/>
          </p:nvSpPr>
          <p:spPr bwMode="auto">
            <a:xfrm>
              <a:off x="3024" y="163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59" name="Rectangle 8" descr="30%"/>
            <p:cNvSpPr>
              <a:spLocks noChangeArrowheads="1"/>
            </p:cNvSpPr>
            <p:nvPr/>
          </p:nvSpPr>
          <p:spPr bwMode="auto">
            <a:xfrm>
              <a:off x="1584" y="2064"/>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0" name="Rectangle 9" descr="30%"/>
            <p:cNvSpPr>
              <a:spLocks noChangeArrowheads="1"/>
            </p:cNvSpPr>
            <p:nvPr/>
          </p:nvSpPr>
          <p:spPr bwMode="auto">
            <a:xfrm>
              <a:off x="2448" y="2064"/>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1" name="Rectangle 10" descr="30%"/>
            <p:cNvSpPr>
              <a:spLocks noChangeArrowheads="1"/>
            </p:cNvSpPr>
            <p:nvPr/>
          </p:nvSpPr>
          <p:spPr bwMode="auto">
            <a:xfrm>
              <a:off x="3312" y="2064"/>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2" name="Rectangle 11" descr="30%"/>
            <p:cNvSpPr>
              <a:spLocks noChangeArrowheads="1"/>
            </p:cNvSpPr>
            <p:nvPr/>
          </p:nvSpPr>
          <p:spPr bwMode="auto">
            <a:xfrm>
              <a:off x="1872" y="24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3" name="Rectangle 12" descr="30%"/>
            <p:cNvSpPr>
              <a:spLocks noChangeArrowheads="1"/>
            </p:cNvSpPr>
            <p:nvPr/>
          </p:nvSpPr>
          <p:spPr bwMode="auto">
            <a:xfrm>
              <a:off x="2736" y="24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4" name="Rectangle 13" descr="30%"/>
            <p:cNvSpPr>
              <a:spLocks noChangeArrowheads="1"/>
            </p:cNvSpPr>
            <p:nvPr/>
          </p:nvSpPr>
          <p:spPr bwMode="auto">
            <a:xfrm>
              <a:off x="3600" y="2928"/>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5" name="Rectangle 14" descr="30%"/>
            <p:cNvSpPr>
              <a:spLocks noChangeArrowheads="1"/>
            </p:cNvSpPr>
            <p:nvPr/>
          </p:nvSpPr>
          <p:spPr bwMode="auto">
            <a:xfrm>
              <a:off x="1152"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6" name="Rectangle 15" descr="30%"/>
            <p:cNvSpPr>
              <a:spLocks noChangeArrowheads="1"/>
            </p:cNvSpPr>
            <p:nvPr/>
          </p:nvSpPr>
          <p:spPr bwMode="auto">
            <a:xfrm>
              <a:off x="1440"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7" name="Rectangle 16" descr="30%"/>
            <p:cNvSpPr>
              <a:spLocks noChangeArrowheads="1"/>
            </p:cNvSpPr>
            <p:nvPr/>
          </p:nvSpPr>
          <p:spPr bwMode="auto">
            <a:xfrm>
              <a:off x="1728"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8" name="Rectangle 17" descr="30%"/>
            <p:cNvSpPr>
              <a:spLocks noChangeArrowheads="1"/>
            </p:cNvSpPr>
            <p:nvPr/>
          </p:nvSpPr>
          <p:spPr bwMode="auto">
            <a:xfrm>
              <a:off x="2016"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69" name="Rectangle 18" descr="30%"/>
            <p:cNvSpPr>
              <a:spLocks noChangeArrowheads="1"/>
            </p:cNvSpPr>
            <p:nvPr/>
          </p:nvSpPr>
          <p:spPr bwMode="auto">
            <a:xfrm>
              <a:off x="2304"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70" name="Rectangle 19" descr="30%"/>
            <p:cNvSpPr>
              <a:spLocks noChangeArrowheads="1"/>
            </p:cNvSpPr>
            <p:nvPr/>
          </p:nvSpPr>
          <p:spPr bwMode="auto">
            <a:xfrm>
              <a:off x="2592"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71" name="Rectangle 20" descr="30%"/>
            <p:cNvSpPr>
              <a:spLocks noChangeArrowheads="1"/>
            </p:cNvSpPr>
            <p:nvPr/>
          </p:nvSpPr>
          <p:spPr bwMode="auto">
            <a:xfrm>
              <a:off x="2880"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72" name="Rectangle 21" descr="30%"/>
            <p:cNvSpPr>
              <a:spLocks noChangeArrowheads="1"/>
            </p:cNvSpPr>
            <p:nvPr/>
          </p:nvSpPr>
          <p:spPr bwMode="auto">
            <a:xfrm>
              <a:off x="3168"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73" name="Rectangle 22" descr="30%"/>
            <p:cNvSpPr>
              <a:spLocks noChangeArrowheads="1"/>
            </p:cNvSpPr>
            <p:nvPr/>
          </p:nvSpPr>
          <p:spPr bwMode="auto">
            <a:xfrm>
              <a:off x="3456"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874" name="Line 23"/>
            <p:cNvSpPr>
              <a:spLocks noChangeShapeType="1"/>
            </p:cNvSpPr>
            <p:nvPr/>
          </p:nvSpPr>
          <p:spPr bwMode="auto">
            <a:xfrm>
              <a:off x="1152" y="1392"/>
              <a:ext cx="3552"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5" name="Line 24"/>
            <p:cNvSpPr>
              <a:spLocks noChangeShapeType="1"/>
            </p:cNvSpPr>
            <p:nvPr/>
          </p:nvSpPr>
          <p:spPr bwMode="auto">
            <a:xfrm>
              <a:off x="1152"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6" name="Rectangle 25"/>
            <p:cNvSpPr>
              <a:spLocks noChangeArrowheads="1"/>
            </p:cNvSpPr>
            <p:nvPr/>
          </p:nvSpPr>
          <p:spPr bwMode="auto">
            <a:xfrm>
              <a:off x="768" y="1104"/>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1</a:t>
              </a:r>
              <a:endParaRPr kumimoji="1" lang="en-US" altLang="zh-CN" sz="3200" b="0">
                <a:solidFill>
                  <a:schemeClr val="tx2"/>
                </a:solidFill>
                <a:latin typeface="Book Antiqua" panose="02040602050305030304" pitchFamily="18" charset="0"/>
                <a:ea typeface="楷体_GB2312" pitchFamily="49" charset="-122"/>
              </a:endParaRPr>
            </a:p>
          </p:txBody>
        </p:sp>
        <p:sp>
          <p:nvSpPr>
            <p:cNvPr id="78877" name="Line 26"/>
            <p:cNvSpPr>
              <a:spLocks noChangeShapeType="1"/>
            </p:cNvSpPr>
            <p:nvPr/>
          </p:nvSpPr>
          <p:spPr bwMode="auto">
            <a:xfrm>
              <a:off x="1152" y="1824"/>
              <a:ext cx="3552"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8" name="Line 27"/>
            <p:cNvSpPr>
              <a:spLocks noChangeShapeType="1"/>
            </p:cNvSpPr>
            <p:nvPr/>
          </p:nvSpPr>
          <p:spPr bwMode="auto">
            <a:xfrm>
              <a:off x="1152" y="148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Rectangle 28"/>
            <p:cNvSpPr>
              <a:spLocks noChangeArrowheads="1"/>
            </p:cNvSpPr>
            <p:nvPr/>
          </p:nvSpPr>
          <p:spPr bwMode="auto">
            <a:xfrm>
              <a:off x="768" y="153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2</a:t>
              </a:r>
              <a:endParaRPr kumimoji="1" lang="en-US" altLang="zh-CN" sz="3200" b="0">
                <a:solidFill>
                  <a:schemeClr val="tx2"/>
                </a:solidFill>
                <a:latin typeface="Book Antiqua" panose="02040602050305030304" pitchFamily="18" charset="0"/>
                <a:ea typeface="楷体_GB2312" pitchFamily="49" charset="-122"/>
              </a:endParaRPr>
            </a:p>
          </p:txBody>
        </p:sp>
        <p:sp>
          <p:nvSpPr>
            <p:cNvPr id="78880" name="Line 29"/>
            <p:cNvSpPr>
              <a:spLocks noChangeShapeType="1"/>
            </p:cNvSpPr>
            <p:nvPr/>
          </p:nvSpPr>
          <p:spPr bwMode="auto">
            <a:xfrm>
              <a:off x="1152" y="2256"/>
              <a:ext cx="3552"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1" name="Line 30"/>
            <p:cNvSpPr>
              <a:spLocks noChangeShapeType="1"/>
            </p:cNvSpPr>
            <p:nvPr/>
          </p:nvSpPr>
          <p:spPr bwMode="auto">
            <a:xfrm>
              <a:off x="1152" y="1920"/>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2" name="Rectangle 31"/>
            <p:cNvSpPr>
              <a:spLocks noChangeArrowheads="1"/>
            </p:cNvSpPr>
            <p:nvPr/>
          </p:nvSpPr>
          <p:spPr bwMode="auto">
            <a:xfrm>
              <a:off x="768" y="1968"/>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3</a:t>
              </a:r>
              <a:endParaRPr kumimoji="1" lang="en-US" altLang="zh-CN" sz="3200" b="0">
                <a:solidFill>
                  <a:schemeClr val="tx2"/>
                </a:solidFill>
                <a:latin typeface="Book Antiqua" panose="02040602050305030304" pitchFamily="18" charset="0"/>
                <a:ea typeface="楷体_GB2312" pitchFamily="49" charset="-122"/>
              </a:endParaRPr>
            </a:p>
          </p:txBody>
        </p:sp>
        <p:sp>
          <p:nvSpPr>
            <p:cNvPr id="78883" name="Line 32"/>
            <p:cNvSpPr>
              <a:spLocks noChangeShapeType="1"/>
            </p:cNvSpPr>
            <p:nvPr/>
          </p:nvSpPr>
          <p:spPr bwMode="auto">
            <a:xfrm>
              <a:off x="1152" y="2688"/>
              <a:ext cx="3552"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4" name="Line 33"/>
            <p:cNvSpPr>
              <a:spLocks noChangeShapeType="1"/>
            </p:cNvSpPr>
            <p:nvPr/>
          </p:nvSpPr>
          <p:spPr bwMode="auto">
            <a:xfrm>
              <a:off x="1152" y="23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5" name="Rectangle 34"/>
            <p:cNvSpPr>
              <a:spLocks noChangeArrowheads="1"/>
            </p:cNvSpPr>
            <p:nvPr/>
          </p:nvSpPr>
          <p:spPr bwMode="auto">
            <a:xfrm>
              <a:off x="768" y="2400"/>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4</a:t>
              </a:r>
              <a:endParaRPr kumimoji="1" lang="en-US" altLang="zh-CN" sz="3200" b="0">
                <a:solidFill>
                  <a:schemeClr val="tx2"/>
                </a:solidFill>
                <a:latin typeface="Book Antiqua" panose="02040602050305030304" pitchFamily="18" charset="0"/>
                <a:ea typeface="楷体_GB2312" pitchFamily="49" charset="-122"/>
              </a:endParaRPr>
            </a:p>
          </p:txBody>
        </p:sp>
        <p:sp>
          <p:nvSpPr>
            <p:cNvPr id="78886" name="Line 35"/>
            <p:cNvSpPr>
              <a:spLocks noChangeShapeType="1"/>
            </p:cNvSpPr>
            <p:nvPr/>
          </p:nvSpPr>
          <p:spPr bwMode="auto">
            <a:xfrm>
              <a:off x="1152" y="3120"/>
              <a:ext cx="3552"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7" name="Line 36"/>
            <p:cNvSpPr>
              <a:spLocks noChangeShapeType="1"/>
            </p:cNvSpPr>
            <p:nvPr/>
          </p:nvSpPr>
          <p:spPr bwMode="auto">
            <a:xfrm>
              <a:off x="1152" y="2784"/>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8" name="Rectangle 37"/>
            <p:cNvSpPr>
              <a:spLocks noChangeArrowheads="1"/>
            </p:cNvSpPr>
            <p:nvPr/>
          </p:nvSpPr>
          <p:spPr bwMode="auto">
            <a:xfrm>
              <a:off x="768" y="283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5</a:t>
              </a:r>
              <a:endParaRPr kumimoji="1" lang="en-US" altLang="zh-CN" sz="3200" b="0">
                <a:solidFill>
                  <a:schemeClr val="tx2"/>
                </a:solidFill>
                <a:latin typeface="Book Antiqua" panose="02040602050305030304" pitchFamily="18" charset="0"/>
                <a:ea typeface="楷体_GB2312" pitchFamily="49" charset="-122"/>
              </a:endParaRPr>
            </a:p>
          </p:txBody>
        </p:sp>
        <p:sp>
          <p:nvSpPr>
            <p:cNvPr id="78889" name="Line 38"/>
            <p:cNvSpPr>
              <a:spLocks noChangeShapeType="1"/>
            </p:cNvSpPr>
            <p:nvPr/>
          </p:nvSpPr>
          <p:spPr bwMode="auto">
            <a:xfrm>
              <a:off x="2016" y="148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0" name="Line 39"/>
            <p:cNvSpPr>
              <a:spLocks noChangeShapeType="1"/>
            </p:cNvSpPr>
            <p:nvPr/>
          </p:nvSpPr>
          <p:spPr bwMode="auto">
            <a:xfrm>
              <a:off x="2016" y="1920"/>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1" name="Line 40"/>
            <p:cNvSpPr>
              <a:spLocks noChangeShapeType="1"/>
            </p:cNvSpPr>
            <p:nvPr/>
          </p:nvSpPr>
          <p:spPr bwMode="auto">
            <a:xfrm>
              <a:off x="2592" y="23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2" name="Line 41"/>
            <p:cNvSpPr>
              <a:spLocks noChangeShapeType="1"/>
            </p:cNvSpPr>
            <p:nvPr/>
          </p:nvSpPr>
          <p:spPr bwMode="auto">
            <a:xfrm>
              <a:off x="2880" y="1920"/>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3" name="Line 42"/>
            <p:cNvSpPr>
              <a:spLocks noChangeShapeType="1"/>
            </p:cNvSpPr>
            <p:nvPr/>
          </p:nvSpPr>
          <p:spPr bwMode="auto">
            <a:xfrm>
              <a:off x="2880" y="148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4" name="Line 43"/>
            <p:cNvSpPr>
              <a:spLocks noChangeShapeType="1"/>
            </p:cNvSpPr>
            <p:nvPr/>
          </p:nvSpPr>
          <p:spPr bwMode="auto">
            <a:xfrm>
              <a:off x="4032" y="2784"/>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5" name="Rectangle 44"/>
            <p:cNvSpPr>
              <a:spLocks noChangeArrowheads="1"/>
            </p:cNvSpPr>
            <p:nvPr/>
          </p:nvSpPr>
          <p:spPr bwMode="auto">
            <a:xfrm>
              <a:off x="4608" y="105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78896" name="Rectangle 45"/>
            <p:cNvSpPr>
              <a:spLocks noChangeArrowheads="1"/>
            </p:cNvSpPr>
            <p:nvPr/>
          </p:nvSpPr>
          <p:spPr bwMode="auto">
            <a:xfrm>
              <a:off x="4608" y="153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78897" name="Rectangle 46"/>
            <p:cNvSpPr>
              <a:spLocks noChangeArrowheads="1"/>
            </p:cNvSpPr>
            <p:nvPr/>
          </p:nvSpPr>
          <p:spPr bwMode="auto">
            <a:xfrm>
              <a:off x="4608" y="1968"/>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78898" name="Rectangle 47"/>
            <p:cNvSpPr>
              <a:spLocks noChangeArrowheads="1"/>
            </p:cNvSpPr>
            <p:nvPr/>
          </p:nvSpPr>
          <p:spPr bwMode="auto">
            <a:xfrm>
              <a:off x="4608" y="283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78899" name="Rectangle 48"/>
            <p:cNvSpPr>
              <a:spLocks noChangeArrowheads="1"/>
            </p:cNvSpPr>
            <p:nvPr/>
          </p:nvSpPr>
          <p:spPr bwMode="auto">
            <a:xfrm>
              <a:off x="4608" y="2400"/>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78900" name="Line 49"/>
            <p:cNvSpPr>
              <a:spLocks noChangeShapeType="1"/>
            </p:cNvSpPr>
            <p:nvPr/>
          </p:nvSpPr>
          <p:spPr bwMode="auto">
            <a:xfrm>
              <a:off x="1440"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1" name="Line 50"/>
            <p:cNvSpPr>
              <a:spLocks noChangeShapeType="1"/>
            </p:cNvSpPr>
            <p:nvPr/>
          </p:nvSpPr>
          <p:spPr bwMode="auto">
            <a:xfrm>
              <a:off x="1728"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2" name="Line 51"/>
            <p:cNvSpPr>
              <a:spLocks noChangeShapeType="1"/>
            </p:cNvSpPr>
            <p:nvPr/>
          </p:nvSpPr>
          <p:spPr bwMode="auto">
            <a:xfrm>
              <a:off x="2016"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3" name="Line 52"/>
            <p:cNvSpPr>
              <a:spLocks noChangeShapeType="1"/>
            </p:cNvSpPr>
            <p:nvPr/>
          </p:nvSpPr>
          <p:spPr bwMode="auto">
            <a:xfrm>
              <a:off x="2304"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4" name="Line 53"/>
            <p:cNvSpPr>
              <a:spLocks noChangeShapeType="1"/>
            </p:cNvSpPr>
            <p:nvPr/>
          </p:nvSpPr>
          <p:spPr bwMode="auto">
            <a:xfrm>
              <a:off x="2592"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5" name="Line 54"/>
            <p:cNvSpPr>
              <a:spLocks noChangeShapeType="1"/>
            </p:cNvSpPr>
            <p:nvPr/>
          </p:nvSpPr>
          <p:spPr bwMode="auto">
            <a:xfrm>
              <a:off x="2880"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6" name="Line 55"/>
            <p:cNvSpPr>
              <a:spLocks noChangeShapeType="1"/>
            </p:cNvSpPr>
            <p:nvPr/>
          </p:nvSpPr>
          <p:spPr bwMode="auto">
            <a:xfrm>
              <a:off x="3168"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7" name="Line 56"/>
            <p:cNvSpPr>
              <a:spLocks noChangeShapeType="1"/>
            </p:cNvSpPr>
            <p:nvPr/>
          </p:nvSpPr>
          <p:spPr bwMode="auto">
            <a:xfrm>
              <a:off x="3456"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8" name="Rectangle 57" descr="30%"/>
            <p:cNvSpPr>
              <a:spLocks noChangeArrowheads="1"/>
            </p:cNvSpPr>
            <p:nvPr/>
          </p:nvSpPr>
          <p:spPr bwMode="auto">
            <a:xfrm>
              <a:off x="3744"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909" name="Rectangle 58" descr="30%"/>
            <p:cNvSpPr>
              <a:spLocks noChangeArrowheads="1"/>
            </p:cNvSpPr>
            <p:nvPr/>
          </p:nvSpPr>
          <p:spPr bwMode="auto">
            <a:xfrm>
              <a:off x="4032" y="120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910" name="Line 59"/>
            <p:cNvSpPr>
              <a:spLocks noChangeShapeType="1"/>
            </p:cNvSpPr>
            <p:nvPr/>
          </p:nvSpPr>
          <p:spPr bwMode="auto">
            <a:xfrm>
              <a:off x="3744"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1" name="Line 60"/>
            <p:cNvSpPr>
              <a:spLocks noChangeShapeType="1"/>
            </p:cNvSpPr>
            <p:nvPr/>
          </p:nvSpPr>
          <p:spPr bwMode="auto">
            <a:xfrm>
              <a:off x="4032" y="105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2" name="Rectangle 61" descr="30%"/>
            <p:cNvSpPr>
              <a:spLocks noChangeArrowheads="1"/>
            </p:cNvSpPr>
            <p:nvPr/>
          </p:nvSpPr>
          <p:spPr bwMode="auto">
            <a:xfrm>
              <a:off x="3888" y="163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913" name="Line 62"/>
            <p:cNvSpPr>
              <a:spLocks noChangeShapeType="1"/>
            </p:cNvSpPr>
            <p:nvPr/>
          </p:nvSpPr>
          <p:spPr bwMode="auto">
            <a:xfrm>
              <a:off x="3744" y="148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4" name="Rectangle 63" descr="30%"/>
            <p:cNvSpPr>
              <a:spLocks noChangeArrowheads="1"/>
            </p:cNvSpPr>
            <p:nvPr/>
          </p:nvSpPr>
          <p:spPr bwMode="auto">
            <a:xfrm>
              <a:off x="4176" y="2064"/>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78915" name="Line 64"/>
            <p:cNvSpPr>
              <a:spLocks noChangeShapeType="1"/>
            </p:cNvSpPr>
            <p:nvPr/>
          </p:nvSpPr>
          <p:spPr bwMode="auto">
            <a:xfrm>
              <a:off x="3744" y="1920"/>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6" name="Line 65"/>
            <p:cNvSpPr>
              <a:spLocks noChangeShapeType="1"/>
            </p:cNvSpPr>
            <p:nvPr/>
          </p:nvSpPr>
          <p:spPr bwMode="auto">
            <a:xfrm>
              <a:off x="4032" y="23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7" name="Rectangle 66"/>
            <p:cNvSpPr>
              <a:spLocks noChangeArrowheads="1"/>
            </p:cNvSpPr>
            <p:nvPr/>
          </p:nvSpPr>
          <p:spPr bwMode="auto">
            <a:xfrm>
              <a:off x="1008"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0</a:t>
              </a:r>
            </a:p>
          </p:txBody>
        </p:sp>
        <p:sp>
          <p:nvSpPr>
            <p:cNvPr id="78918" name="Rectangle 67"/>
            <p:cNvSpPr>
              <a:spLocks noChangeArrowheads="1"/>
            </p:cNvSpPr>
            <p:nvPr/>
          </p:nvSpPr>
          <p:spPr bwMode="auto">
            <a:xfrm>
              <a:off x="1296"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10</a:t>
              </a:r>
            </a:p>
          </p:txBody>
        </p:sp>
        <p:sp>
          <p:nvSpPr>
            <p:cNvPr id="78919" name="Rectangle 68"/>
            <p:cNvSpPr>
              <a:spLocks noChangeArrowheads="1"/>
            </p:cNvSpPr>
            <p:nvPr/>
          </p:nvSpPr>
          <p:spPr bwMode="auto">
            <a:xfrm>
              <a:off x="1584"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20</a:t>
              </a:r>
            </a:p>
          </p:txBody>
        </p:sp>
        <p:sp>
          <p:nvSpPr>
            <p:cNvPr id="78920" name="Rectangle 69"/>
            <p:cNvSpPr>
              <a:spLocks noChangeArrowheads="1"/>
            </p:cNvSpPr>
            <p:nvPr/>
          </p:nvSpPr>
          <p:spPr bwMode="auto">
            <a:xfrm>
              <a:off x="1872"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30</a:t>
              </a:r>
            </a:p>
          </p:txBody>
        </p:sp>
        <p:sp>
          <p:nvSpPr>
            <p:cNvPr id="78921" name="Rectangle 70"/>
            <p:cNvSpPr>
              <a:spLocks noChangeArrowheads="1"/>
            </p:cNvSpPr>
            <p:nvPr/>
          </p:nvSpPr>
          <p:spPr bwMode="auto">
            <a:xfrm>
              <a:off x="2152"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40</a:t>
              </a:r>
            </a:p>
          </p:txBody>
        </p:sp>
        <p:sp>
          <p:nvSpPr>
            <p:cNvPr id="78922" name="Rectangle 71"/>
            <p:cNvSpPr>
              <a:spLocks noChangeArrowheads="1"/>
            </p:cNvSpPr>
            <p:nvPr/>
          </p:nvSpPr>
          <p:spPr bwMode="auto">
            <a:xfrm>
              <a:off x="2440"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50</a:t>
              </a:r>
            </a:p>
          </p:txBody>
        </p:sp>
        <p:sp>
          <p:nvSpPr>
            <p:cNvPr id="78923" name="Rectangle 72"/>
            <p:cNvSpPr>
              <a:spLocks noChangeArrowheads="1"/>
            </p:cNvSpPr>
            <p:nvPr/>
          </p:nvSpPr>
          <p:spPr bwMode="auto">
            <a:xfrm>
              <a:off x="2728"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60</a:t>
              </a:r>
            </a:p>
          </p:txBody>
        </p:sp>
        <p:sp>
          <p:nvSpPr>
            <p:cNvPr id="78924" name="Rectangle 73"/>
            <p:cNvSpPr>
              <a:spLocks noChangeArrowheads="1"/>
            </p:cNvSpPr>
            <p:nvPr/>
          </p:nvSpPr>
          <p:spPr bwMode="auto">
            <a:xfrm>
              <a:off x="3016"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70</a:t>
              </a:r>
            </a:p>
          </p:txBody>
        </p:sp>
        <p:sp>
          <p:nvSpPr>
            <p:cNvPr id="78925" name="Rectangle 74"/>
            <p:cNvSpPr>
              <a:spLocks noChangeArrowheads="1"/>
            </p:cNvSpPr>
            <p:nvPr/>
          </p:nvSpPr>
          <p:spPr bwMode="auto">
            <a:xfrm>
              <a:off x="3304"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80</a:t>
              </a:r>
            </a:p>
          </p:txBody>
        </p:sp>
        <p:sp>
          <p:nvSpPr>
            <p:cNvPr id="78926" name="Rectangle 75"/>
            <p:cNvSpPr>
              <a:spLocks noChangeArrowheads="1"/>
            </p:cNvSpPr>
            <p:nvPr/>
          </p:nvSpPr>
          <p:spPr bwMode="auto">
            <a:xfrm>
              <a:off x="3592"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90</a:t>
              </a:r>
            </a:p>
          </p:txBody>
        </p:sp>
        <p:sp>
          <p:nvSpPr>
            <p:cNvPr id="78927" name="Rectangle 76"/>
            <p:cNvSpPr>
              <a:spLocks noChangeArrowheads="1"/>
            </p:cNvSpPr>
            <p:nvPr/>
          </p:nvSpPr>
          <p:spPr bwMode="auto">
            <a:xfrm>
              <a:off x="3880" y="81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100</a:t>
              </a:r>
            </a:p>
          </p:txBody>
        </p:sp>
      </p:grpSp>
      <p:sp>
        <p:nvSpPr>
          <p:cNvPr id="78854" name="Text Box 77"/>
          <p:cNvSpPr txBox="1">
            <a:spLocks noChangeArrowheads="1"/>
          </p:cNvSpPr>
          <p:nvPr/>
        </p:nvSpPr>
        <p:spPr bwMode="auto">
          <a:xfrm>
            <a:off x="762000" y="525780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3600" b="0">
              <a:latin typeface="Times New Roman" panose="02020603050405020304" pitchFamily="18" charset="0"/>
            </a:endParaRPr>
          </a:p>
        </p:txBody>
      </p:sp>
      <p:sp>
        <p:nvSpPr>
          <p:cNvPr id="78855" name="Text Box 78"/>
          <p:cNvSpPr txBox="1">
            <a:spLocks noChangeArrowheads="1"/>
          </p:cNvSpPr>
          <p:nvPr/>
        </p:nvSpPr>
        <p:spPr bwMode="auto">
          <a:xfrm>
            <a:off x="381000" y="5029200"/>
            <a:ext cx="8382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dirty="0">
                <a:latin typeface="Times New Roman" panose="02020603050405020304" pitchFamily="18" charset="0"/>
              </a:rPr>
              <a:t>   通道处理完各台设备的第一次数据服务请求的时刻分别为：5</a:t>
            </a:r>
            <a:r>
              <a:rPr kumimoji="1" lang="zh-CN" altLang="en-US" sz="3200" dirty="0">
                <a:latin typeface="Times New Roman" panose="02020603050405020304" pitchFamily="18" charset="0"/>
                <a:cs typeface="Times New Roman" panose="02020603050405020304" pitchFamily="18" charset="0"/>
              </a:rPr>
              <a:t>µ</a:t>
            </a:r>
            <a:r>
              <a:rPr kumimoji="1" lang="en-US" altLang="zh-CN" sz="3200" dirty="0">
                <a:latin typeface="Times New Roman" panose="02020603050405020304" pitchFamily="18" charset="0"/>
              </a:rPr>
              <a:t>s，10</a:t>
            </a:r>
            <a:r>
              <a:rPr kumimoji="1" lang="en-US" altLang="zh-CN" sz="3200" dirty="0">
                <a:latin typeface="Times New Roman" panose="02020603050405020304" pitchFamily="18" charset="0"/>
                <a:cs typeface="Times New Roman" panose="02020603050405020304" pitchFamily="18" charset="0"/>
              </a:rPr>
              <a:t>µ</a:t>
            </a:r>
            <a:r>
              <a:rPr kumimoji="1" lang="en-US" altLang="zh-CN" sz="3200" dirty="0">
                <a:latin typeface="Times New Roman" panose="02020603050405020304" pitchFamily="18" charset="0"/>
              </a:rPr>
              <a:t>s，20</a:t>
            </a:r>
            <a:r>
              <a:rPr kumimoji="1" lang="en-US" altLang="zh-CN" sz="3200" dirty="0">
                <a:latin typeface="Times New Roman" panose="02020603050405020304" pitchFamily="18" charset="0"/>
                <a:cs typeface="Times New Roman" panose="02020603050405020304" pitchFamily="18" charset="0"/>
              </a:rPr>
              <a:t>µ</a:t>
            </a:r>
            <a:r>
              <a:rPr kumimoji="1" lang="en-US" altLang="zh-CN" sz="3200" dirty="0">
                <a:latin typeface="Times New Roman" panose="02020603050405020304" pitchFamily="18" charset="0"/>
              </a:rPr>
              <a:t>s，30</a:t>
            </a:r>
            <a:r>
              <a:rPr kumimoji="1" lang="en-US" altLang="zh-CN" sz="3200" dirty="0">
                <a:latin typeface="Times New Roman" panose="02020603050405020304" pitchFamily="18" charset="0"/>
                <a:cs typeface="Times New Roman" panose="02020603050405020304" pitchFamily="18" charset="0"/>
              </a:rPr>
              <a:t>µ</a:t>
            </a:r>
            <a:r>
              <a:rPr kumimoji="1" lang="en-US" altLang="zh-CN" sz="3200" dirty="0">
                <a:latin typeface="Times New Roman" panose="02020603050405020304" pitchFamily="18" charset="0"/>
              </a:rPr>
              <a:t>s，90</a:t>
            </a:r>
            <a:r>
              <a:rPr kumimoji="1" lang="en-US" altLang="zh-CN" sz="3200" dirty="0">
                <a:latin typeface="Times New Roman" panose="02020603050405020304" pitchFamily="18" charset="0"/>
                <a:cs typeface="Times New Roman" panose="02020603050405020304" pitchFamily="18" charset="0"/>
              </a:rPr>
              <a:t>µ</a:t>
            </a:r>
            <a:r>
              <a:rPr kumimoji="1" lang="en-US" altLang="zh-CN" sz="3200" dirty="0">
                <a:latin typeface="Times New Roman" panose="02020603050405020304" pitchFamily="18"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06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7916384-CDAA-4CA8-848F-F67656F1192F}" type="slidenum">
              <a:rPr lang="zh-CN" altLang="en-US" b="0">
                <a:latin typeface="Arial" panose="020B0604020202020204" pitchFamily="34" charset="0"/>
              </a:rPr>
              <a:pPr eaLnBrk="1" hangingPunct="1"/>
              <a:t>63</a:t>
            </a:fld>
            <a:endParaRPr lang="en-US" altLang="zh-CN" b="0">
              <a:latin typeface="Arial" panose="020B0604020202020204" pitchFamily="34" charset="0"/>
            </a:endParaRPr>
          </a:p>
        </p:txBody>
      </p:sp>
      <p:sp>
        <p:nvSpPr>
          <p:cNvPr id="581634" name="Rectangle 2"/>
          <p:cNvSpPr>
            <a:spLocks noGrp="1" noChangeArrowheads="1"/>
          </p:cNvSpPr>
          <p:nvPr>
            <p:ph type="body" idx="1"/>
          </p:nvPr>
        </p:nvSpPr>
        <p:spPr>
          <a:xfrm>
            <a:off x="533400" y="685800"/>
            <a:ext cx="7772400" cy="5410200"/>
          </a:xfrm>
        </p:spPr>
        <p:txBody>
          <a:bodyPr/>
          <a:lstStyle/>
          <a:p>
            <a:pPr eaLnBrk="1" hangingPunct="1">
              <a:spcBef>
                <a:spcPct val="50000"/>
              </a:spcBef>
              <a:buClr>
                <a:schemeClr val="bg1"/>
              </a:buClr>
              <a:buSzTx/>
              <a:buFont typeface="Wingdings" panose="05000000000000000000" pitchFamily="2" charset="2"/>
              <a:buNone/>
              <a:defRPr/>
            </a:pPr>
            <a:r>
              <a:rPr lang="zh-CN" altLang="en-US" sz="3200" dirty="0">
                <a:latin typeface="Times New Roman" pitchFamily="18" charset="0"/>
              </a:rPr>
              <a:t>3</a:t>
            </a:r>
            <a:r>
              <a:rPr lang="en-US" altLang="zh-CN" sz="3200" dirty="0">
                <a:latin typeface="Times New Roman" pitchFamily="18" charset="0"/>
              </a:rPr>
              <a:t>-9</a:t>
            </a:r>
            <a:r>
              <a:rPr lang="zh-CN" altLang="en-US" sz="3200" dirty="0">
                <a:latin typeface="Times New Roman" pitchFamily="18" charset="0"/>
              </a:rPr>
              <a:t> 一个字节多路通道连接有4台设备，每台设备发出输入输出服务请求的时间间隔、它们的服务优先级和发出第一次服务请求的时刻如下表：</a:t>
            </a:r>
          </a:p>
        </p:txBody>
      </p:sp>
      <p:graphicFrame>
        <p:nvGraphicFramePr>
          <p:cNvPr id="581671" name="Group 39"/>
          <p:cNvGraphicFramePr>
            <a:graphicFrameLocks noGrp="1"/>
          </p:cNvGraphicFramePr>
          <p:nvPr/>
        </p:nvGraphicFramePr>
        <p:xfrm>
          <a:off x="914400" y="2743200"/>
          <a:ext cx="7086600" cy="3690938"/>
        </p:xfrm>
        <a:graphic>
          <a:graphicData uri="http://schemas.openxmlformats.org/drawingml/2006/table">
            <a:tbl>
              <a:tblPr/>
              <a:tblGrid>
                <a:gridCol w="2286000">
                  <a:extLst>
                    <a:ext uri="{9D8B030D-6E8A-4147-A177-3AD203B41FA5}">
                      <a16:colId xmlns:a16="http://schemas.microsoft.com/office/drawing/2014/main" val="2898017063"/>
                    </a:ext>
                  </a:extLst>
                </a:gridCol>
                <a:gridCol w="1295400">
                  <a:extLst>
                    <a:ext uri="{9D8B030D-6E8A-4147-A177-3AD203B41FA5}">
                      <a16:colId xmlns:a16="http://schemas.microsoft.com/office/drawing/2014/main" val="2154782067"/>
                    </a:ext>
                  </a:extLst>
                </a:gridCol>
                <a:gridCol w="1143000">
                  <a:extLst>
                    <a:ext uri="{9D8B030D-6E8A-4147-A177-3AD203B41FA5}">
                      <a16:colId xmlns:a16="http://schemas.microsoft.com/office/drawing/2014/main" val="1988397348"/>
                    </a:ext>
                  </a:extLst>
                </a:gridCol>
                <a:gridCol w="1219200">
                  <a:extLst>
                    <a:ext uri="{9D8B030D-6E8A-4147-A177-3AD203B41FA5}">
                      <a16:colId xmlns:a16="http://schemas.microsoft.com/office/drawing/2014/main" val="2122278463"/>
                    </a:ext>
                  </a:extLst>
                </a:gridCol>
                <a:gridCol w="1143000">
                  <a:extLst>
                    <a:ext uri="{9D8B030D-6E8A-4147-A177-3AD203B41FA5}">
                      <a16:colId xmlns:a16="http://schemas.microsoft.com/office/drawing/2014/main" val="2306123797"/>
                    </a:ext>
                  </a:extLst>
                </a:gridCol>
              </a:tblGrid>
              <a:tr h="78422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设备名称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D4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82056486"/>
                  </a:ext>
                </a:extLst>
              </a:tr>
              <a:tr h="827088">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发服务请求间隔</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75</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15</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50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53008364"/>
                  </a:ext>
                </a:extLst>
              </a:tr>
              <a:tr h="773113">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服务优先级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0582880"/>
                  </a:ext>
                </a:extLst>
              </a:tr>
              <a:tr h="827088">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发出第一次请求时间</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70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10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20</a:t>
                      </a: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cs typeface="Times New Roman" panose="02020603050405020304" pitchFamily="18" charset="0"/>
                        </a:rPr>
                        <a:t>µ</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rPr>
                        <a: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8009941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CD7EFF6-42CD-4A63-89BF-174367BA5046}" type="slidenum">
              <a:rPr lang="zh-CN" altLang="en-US" b="0">
                <a:latin typeface="Arial" panose="020B0604020202020204" pitchFamily="34" charset="0"/>
              </a:rPr>
              <a:pPr eaLnBrk="1" hangingPunct="1"/>
              <a:t>64</a:t>
            </a:fld>
            <a:endParaRPr lang="en-US" altLang="zh-CN" b="0">
              <a:latin typeface="Arial" panose="020B0604020202020204" pitchFamily="34" charset="0"/>
            </a:endParaRPr>
          </a:p>
        </p:txBody>
      </p:sp>
      <p:sp>
        <p:nvSpPr>
          <p:cNvPr id="582658" name="Rectangle 2"/>
          <p:cNvSpPr>
            <a:spLocks noGrp="1" noChangeArrowheads="1"/>
          </p:cNvSpPr>
          <p:nvPr>
            <p:ph type="body" idx="1"/>
          </p:nvPr>
        </p:nvSpPr>
        <p:spPr>
          <a:xfrm>
            <a:off x="228600" y="304800"/>
            <a:ext cx="8305800" cy="6096000"/>
          </a:xfrm>
        </p:spPr>
        <p:txBody>
          <a:bodyPr/>
          <a:lstStyle/>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（1）计算这个字节多路通道的实际流量和工作周期。</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（2）在数据传送期间，如果通道选择一次设备的时间为3</a:t>
            </a:r>
            <a:r>
              <a:rPr lang="zh-CN" altLang="en-US" sz="3200">
                <a:cs typeface="Times New Roman" pitchFamily="18" charset="0"/>
              </a:rPr>
              <a:t>µ</a:t>
            </a:r>
            <a:r>
              <a:rPr lang="en-US" altLang="zh-CN" sz="3200">
                <a:latin typeface="Times New Roman" pitchFamily="18" charset="0"/>
              </a:rPr>
              <a:t>s，</a:t>
            </a:r>
            <a:r>
              <a:rPr lang="zh-CN" altLang="en-US" sz="3200">
                <a:latin typeface="Times New Roman" pitchFamily="18" charset="0"/>
              </a:rPr>
              <a:t>传送一个字节的时间为2</a:t>
            </a:r>
            <a:r>
              <a:rPr lang="zh-CN" altLang="en-US" sz="3200">
                <a:cs typeface="Times New Roman" pitchFamily="18" charset="0"/>
              </a:rPr>
              <a:t>µ</a:t>
            </a:r>
            <a:r>
              <a:rPr lang="en-US" altLang="zh-CN" sz="3200">
                <a:latin typeface="Times New Roman" pitchFamily="18" charset="0"/>
              </a:rPr>
              <a:t>s ，</a:t>
            </a:r>
            <a:r>
              <a:rPr lang="zh-CN" altLang="en-US" sz="3200">
                <a:latin typeface="Times New Roman" pitchFamily="18" charset="0"/>
              </a:rPr>
              <a:t>画出这个字节多路通道响应各设备请求和为设备服务的时间关系图。</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（3）从（2）时间关系图中，计算通道处理完成各设备第一次服务请求的时刻。</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（4）从（2）时间关系图中看，这个字节多路通道能否正常工作？</a:t>
            </a:r>
          </a:p>
          <a:p>
            <a:pPr eaLnBrk="1" hangingPunct="1">
              <a:lnSpc>
                <a:spcPct val="90000"/>
              </a:lnSpc>
              <a:spcBef>
                <a:spcPct val="50000"/>
              </a:spcBef>
              <a:buClr>
                <a:schemeClr val="bg1"/>
              </a:buClr>
              <a:buSzTx/>
              <a:buFont typeface="Wingdings" panose="05000000000000000000" pitchFamily="2" charset="2"/>
              <a:buNone/>
              <a:defRPr/>
            </a:pPr>
            <a:r>
              <a:rPr lang="zh-CN" altLang="en-US" sz="3200">
                <a:latin typeface="Times New Roman" pitchFamily="18" charset="0"/>
              </a:rPr>
              <a:t>（5）在设计一个字节多路通道的工作流量时，可以采用哪些措施来保证通道能够正常工作？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26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26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26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26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2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0EC6CDD-A5B9-4883-95DC-7FBC0CE63379}" type="slidenum">
              <a:rPr lang="zh-CN" altLang="en-US" b="0">
                <a:latin typeface="Arial" panose="020B0604020202020204" pitchFamily="34" charset="0"/>
              </a:rPr>
              <a:pPr eaLnBrk="1" hangingPunct="1"/>
              <a:t>65</a:t>
            </a:fld>
            <a:endParaRPr lang="en-US" altLang="zh-CN" b="0">
              <a:latin typeface="Arial" panose="020B0604020202020204" pitchFamily="34" charset="0"/>
            </a:endParaRPr>
          </a:p>
        </p:txBody>
      </p:sp>
      <p:sp>
        <p:nvSpPr>
          <p:cNvPr id="583682" name="Rectangle 2"/>
          <p:cNvSpPr>
            <a:spLocks noGrp="1" noChangeArrowheads="1"/>
          </p:cNvSpPr>
          <p:nvPr>
            <p:ph type="body" idx="1"/>
          </p:nvPr>
        </p:nvSpPr>
        <p:spPr>
          <a:xfrm>
            <a:off x="533400" y="533400"/>
            <a:ext cx="8001000" cy="5867400"/>
          </a:xfrm>
        </p:spPr>
        <p:txBody>
          <a:bodyPr/>
          <a:lstStyle/>
          <a:p>
            <a:pPr eaLnBrk="1" hangingPunct="1">
              <a:lnSpc>
                <a:spcPct val="90000"/>
              </a:lnSpc>
              <a:spcBef>
                <a:spcPct val="50000"/>
              </a:spcBef>
              <a:buClr>
                <a:schemeClr val="bg1"/>
              </a:buClr>
              <a:buSzTx/>
              <a:buFont typeface="Wingdings" panose="05000000000000000000" pitchFamily="2" charset="2"/>
              <a:buNone/>
              <a:defRPr/>
            </a:pPr>
            <a:r>
              <a:rPr lang="zh-CN" altLang="en-US" sz="3600">
                <a:latin typeface="Times New Roman" pitchFamily="18" charset="0"/>
              </a:rPr>
              <a:t>解：</a:t>
            </a:r>
          </a:p>
          <a:p>
            <a:pPr eaLnBrk="1" hangingPunct="1">
              <a:lnSpc>
                <a:spcPct val="90000"/>
              </a:lnSpc>
              <a:spcBef>
                <a:spcPct val="50000"/>
              </a:spcBef>
              <a:buClr>
                <a:schemeClr val="bg1"/>
              </a:buClr>
              <a:buSzTx/>
              <a:buFont typeface="Wingdings" panose="05000000000000000000" pitchFamily="2" charset="2"/>
              <a:buNone/>
              <a:defRPr/>
            </a:pPr>
            <a:r>
              <a:rPr lang="zh-CN" altLang="en-US" sz="3600">
                <a:latin typeface="Times New Roman" pitchFamily="18" charset="0"/>
              </a:rPr>
              <a:t>（1）数据传输率</a:t>
            </a:r>
            <a:r>
              <a:rPr lang="en-US" altLang="zh-CN" sz="3600">
                <a:latin typeface="Times New Roman" pitchFamily="18" charset="0"/>
              </a:rPr>
              <a:t>D1=1/10=100KB/s</a:t>
            </a:r>
          </a:p>
          <a:p>
            <a:pPr lvl="1" eaLnBrk="1" hangingPunct="1">
              <a:lnSpc>
                <a:spcPct val="90000"/>
              </a:lnSpc>
              <a:spcBef>
                <a:spcPct val="50000"/>
              </a:spcBef>
              <a:buClr>
                <a:schemeClr val="bg1"/>
              </a:buClr>
              <a:buSzTx/>
              <a:buFont typeface="Wingdings" panose="05000000000000000000" pitchFamily="2" charset="2"/>
              <a:buNone/>
              <a:defRPr/>
            </a:pPr>
            <a:r>
              <a:rPr lang="en-US" altLang="zh-CN">
                <a:latin typeface="Times New Roman" pitchFamily="18" charset="0"/>
              </a:rPr>
              <a:t>D2=1/75=13.3KB/s</a:t>
            </a:r>
          </a:p>
          <a:p>
            <a:pPr lvl="1" eaLnBrk="1" hangingPunct="1">
              <a:lnSpc>
                <a:spcPct val="90000"/>
              </a:lnSpc>
              <a:spcBef>
                <a:spcPct val="50000"/>
              </a:spcBef>
              <a:buClr>
                <a:schemeClr val="bg1"/>
              </a:buClr>
              <a:buSzTx/>
              <a:buFont typeface="Wingdings" panose="05000000000000000000" pitchFamily="2" charset="2"/>
              <a:buNone/>
              <a:defRPr/>
            </a:pPr>
            <a:r>
              <a:rPr lang="en-US" altLang="zh-CN">
                <a:latin typeface="Times New Roman" pitchFamily="18" charset="0"/>
              </a:rPr>
              <a:t>D3=1/15=66.7KB/s</a:t>
            </a:r>
          </a:p>
          <a:p>
            <a:pPr lvl="1" eaLnBrk="1" hangingPunct="1">
              <a:lnSpc>
                <a:spcPct val="90000"/>
              </a:lnSpc>
              <a:spcBef>
                <a:spcPct val="50000"/>
              </a:spcBef>
              <a:buClr>
                <a:schemeClr val="bg1"/>
              </a:buClr>
              <a:buSzTx/>
              <a:buFont typeface="Wingdings" panose="05000000000000000000" pitchFamily="2" charset="2"/>
              <a:buNone/>
              <a:defRPr/>
            </a:pPr>
            <a:r>
              <a:rPr lang="en-US" altLang="zh-CN">
                <a:latin typeface="Times New Roman" pitchFamily="18" charset="0"/>
              </a:rPr>
              <a:t>D4=1/50=20KB/s</a:t>
            </a:r>
          </a:p>
          <a:p>
            <a:pPr eaLnBrk="1" hangingPunct="1">
              <a:lnSpc>
                <a:spcPct val="90000"/>
              </a:lnSpc>
              <a:spcBef>
                <a:spcPct val="50000"/>
              </a:spcBef>
              <a:buClr>
                <a:schemeClr val="bg1"/>
              </a:buClr>
              <a:buSzTx/>
              <a:buFont typeface="Wingdings" panose="05000000000000000000" pitchFamily="2" charset="2"/>
              <a:buNone/>
              <a:defRPr/>
            </a:pPr>
            <a:r>
              <a:rPr lang="zh-CN" altLang="en-US" sz="3600">
                <a:latin typeface="Times New Roman" pitchFamily="18" charset="0"/>
              </a:rPr>
              <a:t>实际工作流量</a:t>
            </a:r>
            <a:r>
              <a:rPr lang="en-US" altLang="zh-CN" sz="3600">
                <a:latin typeface="Times New Roman" pitchFamily="18" charset="0"/>
              </a:rPr>
              <a:t>f</a:t>
            </a:r>
            <a:r>
              <a:rPr lang="en-US" altLang="zh-CN" sz="3600" baseline="-25000">
                <a:latin typeface="Times New Roman" pitchFamily="18" charset="0"/>
              </a:rPr>
              <a:t>BYTE</a:t>
            </a:r>
            <a:r>
              <a:rPr lang="en-US" altLang="zh-CN" sz="3600">
                <a:latin typeface="Times New Roman" pitchFamily="18" charset="0"/>
              </a:rPr>
              <a:t>=100+13.3+66.7+20=200KB/s</a:t>
            </a:r>
          </a:p>
          <a:p>
            <a:pPr eaLnBrk="1" hangingPunct="1">
              <a:lnSpc>
                <a:spcPct val="90000"/>
              </a:lnSpc>
              <a:spcBef>
                <a:spcPct val="50000"/>
              </a:spcBef>
              <a:buClr>
                <a:schemeClr val="bg1"/>
              </a:buClr>
              <a:buSzTx/>
              <a:buFont typeface="Wingdings" panose="05000000000000000000" pitchFamily="2" charset="2"/>
              <a:buNone/>
              <a:defRPr/>
            </a:pPr>
            <a:r>
              <a:rPr lang="en-US" altLang="zh-CN" sz="3600">
                <a:latin typeface="Times New Roman" pitchFamily="18" charset="0"/>
              </a:rPr>
              <a:t>   </a:t>
            </a:r>
            <a:r>
              <a:rPr lang="zh-CN" altLang="en-US" sz="3600">
                <a:latin typeface="Times New Roman" pitchFamily="18" charset="0"/>
              </a:rPr>
              <a:t>工作周期  </a:t>
            </a:r>
            <a:r>
              <a:rPr lang="en-US" altLang="zh-CN" sz="3600">
                <a:latin typeface="Times New Roman" pitchFamily="18" charset="0"/>
              </a:rPr>
              <a:t>t=1/ f</a:t>
            </a:r>
            <a:r>
              <a:rPr lang="en-US" altLang="zh-CN" sz="3600" baseline="-25000">
                <a:latin typeface="Times New Roman" pitchFamily="18" charset="0"/>
              </a:rPr>
              <a:t>BYTE</a:t>
            </a:r>
            <a:r>
              <a:rPr lang="en-US" altLang="zh-CN" sz="3600">
                <a:latin typeface="Times New Roman" pitchFamily="18" charset="0"/>
              </a:rPr>
              <a:t> =1/200K=5</a:t>
            </a:r>
            <a:r>
              <a:rPr lang="en-US" altLang="zh-CN" sz="3600">
                <a:cs typeface="Times New Roman" pitchFamily="18" charset="0"/>
              </a:rPr>
              <a:t>µ</a:t>
            </a:r>
            <a:r>
              <a:rPr lang="en-US" altLang="zh-CN" sz="3600">
                <a:latin typeface="Times New Roman" pitchFamily="18"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6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6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36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36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8368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682">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6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2"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7ACC048-5A72-483E-8015-D09A80829816}" type="slidenum">
              <a:rPr lang="zh-CN" altLang="en-US" b="0">
                <a:latin typeface="Arial" panose="020B0604020202020204" pitchFamily="34" charset="0"/>
              </a:rPr>
              <a:pPr eaLnBrk="1" hangingPunct="1"/>
              <a:t>66</a:t>
            </a:fld>
            <a:endParaRPr lang="en-US" altLang="zh-CN" b="0">
              <a:latin typeface="Arial" panose="020B0604020202020204" pitchFamily="34" charset="0"/>
            </a:endParaRPr>
          </a:p>
        </p:txBody>
      </p:sp>
      <p:sp>
        <p:nvSpPr>
          <p:cNvPr id="584706" name="Rectangle 2"/>
          <p:cNvSpPr>
            <a:spLocks noGrp="1" noChangeArrowheads="1"/>
          </p:cNvSpPr>
          <p:nvPr>
            <p:ph type="body" idx="1"/>
          </p:nvPr>
        </p:nvSpPr>
        <p:spPr>
          <a:xfrm>
            <a:off x="533400" y="914400"/>
            <a:ext cx="7772400" cy="5410200"/>
          </a:xfrm>
        </p:spPr>
        <p:txBody>
          <a:bodyPr/>
          <a:lstStyle/>
          <a:p>
            <a:pPr eaLnBrk="1" hangingPunct="1">
              <a:spcBef>
                <a:spcPct val="50000"/>
              </a:spcBef>
              <a:buClr>
                <a:schemeClr val="bg1"/>
              </a:buClr>
              <a:buSzTx/>
              <a:buFont typeface="Wingdings" panose="05000000000000000000" pitchFamily="2" charset="2"/>
              <a:buNone/>
              <a:defRPr/>
            </a:pPr>
            <a:r>
              <a:rPr lang="zh-CN" altLang="en-US" b="0">
                <a:latin typeface="Times New Roman" pitchFamily="18" charset="0"/>
              </a:rPr>
              <a:t>（2）</a:t>
            </a:r>
          </a:p>
        </p:txBody>
      </p:sp>
      <p:sp>
        <p:nvSpPr>
          <p:cNvPr id="584707" name="Rectangle 3"/>
          <p:cNvSpPr>
            <a:spLocks noGrp="1" noRot="1" noChangeArrowheads="1"/>
          </p:cNvSpPr>
          <p:nvPr>
            <p:ph type="title"/>
          </p:nvPr>
        </p:nvSpPr>
        <p:spPr/>
        <p:txBody>
          <a:bodyPr/>
          <a:lstStyle/>
          <a:p>
            <a:pPr eaLnBrk="1" hangingPunct="1">
              <a:defRPr/>
            </a:pPr>
            <a:r>
              <a:rPr lang="zh-CN" altLang="en-US"/>
              <a:t>第3章</a:t>
            </a:r>
          </a:p>
        </p:txBody>
      </p:sp>
      <p:grpSp>
        <p:nvGrpSpPr>
          <p:cNvPr id="82949" name="Group 4"/>
          <p:cNvGrpSpPr>
            <a:grpSpLocks/>
          </p:cNvGrpSpPr>
          <p:nvPr/>
        </p:nvGrpSpPr>
        <p:grpSpPr bwMode="auto">
          <a:xfrm>
            <a:off x="381000" y="1447800"/>
            <a:ext cx="8610600" cy="3048000"/>
            <a:chOff x="240" y="912"/>
            <a:chExt cx="5424" cy="1920"/>
          </a:xfrm>
        </p:grpSpPr>
        <p:sp>
          <p:nvSpPr>
            <p:cNvPr id="82951" name="Rectangle 5" descr="30%"/>
            <p:cNvSpPr>
              <a:spLocks noChangeArrowheads="1"/>
            </p:cNvSpPr>
            <p:nvPr/>
          </p:nvSpPr>
          <p:spPr bwMode="auto">
            <a:xfrm>
              <a:off x="3072"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2" name="Rectangle 6" descr="30%"/>
            <p:cNvSpPr>
              <a:spLocks noChangeArrowheads="1"/>
            </p:cNvSpPr>
            <p:nvPr/>
          </p:nvSpPr>
          <p:spPr bwMode="auto">
            <a:xfrm>
              <a:off x="2208"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3" name="Rectangle 7" descr="30%"/>
            <p:cNvSpPr>
              <a:spLocks noChangeArrowheads="1"/>
            </p:cNvSpPr>
            <p:nvPr/>
          </p:nvSpPr>
          <p:spPr bwMode="auto">
            <a:xfrm>
              <a:off x="1344"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4" name="Rectangle 8" descr="30%"/>
            <p:cNvSpPr>
              <a:spLocks noChangeArrowheads="1"/>
            </p:cNvSpPr>
            <p:nvPr/>
          </p:nvSpPr>
          <p:spPr bwMode="auto">
            <a:xfrm>
              <a:off x="1056"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5" name="Rectangle 9" descr="30%"/>
            <p:cNvSpPr>
              <a:spLocks noChangeArrowheads="1"/>
            </p:cNvSpPr>
            <p:nvPr/>
          </p:nvSpPr>
          <p:spPr bwMode="auto">
            <a:xfrm>
              <a:off x="1920"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6" name="Rectangle 10" descr="30%"/>
            <p:cNvSpPr>
              <a:spLocks noChangeArrowheads="1"/>
            </p:cNvSpPr>
            <p:nvPr/>
          </p:nvSpPr>
          <p:spPr bwMode="auto">
            <a:xfrm>
              <a:off x="2784"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7" name="Rectangle 11" descr="30%"/>
            <p:cNvSpPr>
              <a:spLocks noChangeArrowheads="1"/>
            </p:cNvSpPr>
            <p:nvPr/>
          </p:nvSpPr>
          <p:spPr bwMode="auto">
            <a:xfrm>
              <a:off x="1632" y="259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8" name="Rectangle 12" descr="30%"/>
            <p:cNvSpPr>
              <a:spLocks noChangeArrowheads="1"/>
            </p:cNvSpPr>
            <p:nvPr/>
          </p:nvSpPr>
          <p:spPr bwMode="auto">
            <a:xfrm>
              <a:off x="4224" y="259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59" name="Rectangle 13" descr="30%"/>
            <p:cNvSpPr>
              <a:spLocks noChangeArrowheads="1"/>
            </p:cNvSpPr>
            <p:nvPr/>
          </p:nvSpPr>
          <p:spPr bwMode="auto">
            <a:xfrm>
              <a:off x="624"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0" name="Rectangle 14" descr="30%"/>
            <p:cNvSpPr>
              <a:spLocks noChangeArrowheads="1"/>
            </p:cNvSpPr>
            <p:nvPr/>
          </p:nvSpPr>
          <p:spPr bwMode="auto">
            <a:xfrm>
              <a:off x="912"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1" name="Rectangle 15" descr="30%"/>
            <p:cNvSpPr>
              <a:spLocks noChangeArrowheads="1"/>
            </p:cNvSpPr>
            <p:nvPr/>
          </p:nvSpPr>
          <p:spPr bwMode="auto">
            <a:xfrm>
              <a:off x="1200"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2" name="Rectangle 16" descr="30%"/>
            <p:cNvSpPr>
              <a:spLocks noChangeArrowheads="1"/>
            </p:cNvSpPr>
            <p:nvPr/>
          </p:nvSpPr>
          <p:spPr bwMode="auto">
            <a:xfrm>
              <a:off x="1488"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3" name="Rectangle 17" descr="30%"/>
            <p:cNvSpPr>
              <a:spLocks noChangeArrowheads="1"/>
            </p:cNvSpPr>
            <p:nvPr/>
          </p:nvSpPr>
          <p:spPr bwMode="auto">
            <a:xfrm>
              <a:off x="1776"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4" name="Rectangle 18" descr="30%"/>
            <p:cNvSpPr>
              <a:spLocks noChangeArrowheads="1"/>
            </p:cNvSpPr>
            <p:nvPr/>
          </p:nvSpPr>
          <p:spPr bwMode="auto">
            <a:xfrm>
              <a:off x="2064"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5" name="Rectangle 19" descr="30%"/>
            <p:cNvSpPr>
              <a:spLocks noChangeArrowheads="1"/>
            </p:cNvSpPr>
            <p:nvPr/>
          </p:nvSpPr>
          <p:spPr bwMode="auto">
            <a:xfrm>
              <a:off x="2352"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6" name="Rectangle 20" descr="30%"/>
            <p:cNvSpPr>
              <a:spLocks noChangeArrowheads="1"/>
            </p:cNvSpPr>
            <p:nvPr/>
          </p:nvSpPr>
          <p:spPr bwMode="auto">
            <a:xfrm>
              <a:off x="2640"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7" name="Rectangle 21" descr="30%"/>
            <p:cNvSpPr>
              <a:spLocks noChangeArrowheads="1"/>
            </p:cNvSpPr>
            <p:nvPr/>
          </p:nvSpPr>
          <p:spPr bwMode="auto">
            <a:xfrm>
              <a:off x="2928"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68" name="Line 22"/>
            <p:cNvSpPr>
              <a:spLocks noChangeShapeType="1"/>
            </p:cNvSpPr>
            <p:nvPr/>
          </p:nvSpPr>
          <p:spPr bwMode="auto">
            <a:xfrm>
              <a:off x="624" y="1488"/>
              <a:ext cx="4848"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Line 23"/>
            <p:cNvSpPr>
              <a:spLocks noChangeShapeType="1"/>
            </p:cNvSpPr>
            <p:nvPr/>
          </p:nvSpPr>
          <p:spPr bwMode="auto">
            <a:xfrm>
              <a:off x="624"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0" name="Rectangle 24"/>
            <p:cNvSpPr>
              <a:spLocks noChangeArrowheads="1"/>
            </p:cNvSpPr>
            <p:nvPr/>
          </p:nvSpPr>
          <p:spPr bwMode="auto">
            <a:xfrm>
              <a:off x="240" y="1200"/>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1</a:t>
              </a:r>
              <a:endParaRPr kumimoji="1" lang="en-US" altLang="zh-CN" sz="3200" b="0">
                <a:solidFill>
                  <a:schemeClr val="tx2"/>
                </a:solidFill>
                <a:latin typeface="Book Antiqua" panose="02040602050305030304" pitchFamily="18" charset="0"/>
                <a:ea typeface="楷体_GB2312" pitchFamily="49" charset="-122"/>
              </a:endParaRPr>
            </a:p>
          </p:txBody>
        </p:sp>
        <p:sp>
          <p:nvSpPr>
            <p:cNvPr id="82971" name="Line 25"/>
            <p:cNvSpPr>
              <a:spLocks noChangeShapeType="1"/>
            </p:cNvSpPr>
            <p:nvPr/>
          </p:nvSpPr>
          <p:spPr bwMode="auto">
            <a:xfrm>
              <a:off x="624" y="1920"/>
              <a:ext cx="4848"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2" name="Line 26"/>
            <p:cNvSpPr>
              <a:spLocks noChangeShapeType="1"/>
            </p:cNvSpPr>
            <p:nvPr/>
          </p:nvSpPr>
          <p:spPr bwMode="auto">
            <a:xfrm>
              <a:off x="2640"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3" name="Rectangle 27"/>
            <p:cNvSpPr>
              <a:spLocks noChangeArrowheads="1"/>
            </p:cNvSpPr>
            <p:nvPr/>
          </p:nvSpPr>
          <p:spPr bwMode="auto">
            <a:xfrm>
              <a:off x="240" y="163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2</a:t>
              </a:r>
              <a:endParaRPr kumimoji="1" lang="en-US" altLang="zh-CN" sz="3200" b="0">
                <a:solidFill>
                  <a:schemeClr val="tx2"/>
                </a:solidFill>
                <a:latin typeface="Book Antiqua" panose="02040602050305030304" pitchFamily="18" charset="0"/>
                <a:ea typeface="楷体_GB2312" pitchFamily="49" charset="-122"/>
              </a:endParaRPr>
            </a:p>
          </p:txBody>
        </p:sp>
        <p:sp>
          <p:nvSpPr>
            <p:cNvPr id="82974" name="Line 28"/>
            <p:cNvSpPr>
              <a:spLocks noChangeShapeType="1"/>
            </p:cNvSpPr>
            <p:nvPr/>
          </p:nvSpPr>
          <p:spPr bwMode="auto">
            <a:xfrm>
              <a:off x="624" y="2352"/>
              <a:ext cx="4848"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5" name="Line 29"/>
            <p:cNvSpPr>
              <a:spLocks noChangeShapeType="1"/>
            </p:cNvSpPr>
            <p:nvPr/>
          </p:nvSpPr>
          <p:spPr bwMode="auto">
            <a:xfrm>
              <a:off x="912"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6" name="Rectangle 30"/>
            <p:cNvSpPr>
              <a:spLocks noChangeArrowheads="1"/>
            </p:cNvSpPr>
            <p:nvPr/>
          </p:nvSpPr>
          <p:spPr bwMode="auto">
            <a:xfrm>
              <a:off x="240" y="2064"/>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3</a:t>
              </a:r>
              <a:endParaRPr kumimoji="1" lang="en-US" altLang="zh-CN" sz="3200" b="0">
                <a:solidFill>
                  <a:schemeClr val="tx2"/>
                </a:solidFill>
                <a:latin typeface="Book Antiqua" panose="02040602050305030304" pitchFamily="18" charset="0"/>
                <a:ea typeface="楷体_GB2312" pitchFamily="49" charset="-122"/>
              </a:endParaRPr>
            </a:p>
          </p:txBody>
        </p:sp>
        <p:sp>
          <p:nvSpPr>
            <p:cNvPr id="82977" name="Line 31"/>
            <p:cNvSpPr>
              <a:spLocks noChangeShapeType="1"/>
            </p:cNvSpPr>
            <p:nvPr/>
          </p:nvSpPr>
          <p:spPr bwMode="auto">
            <a:xfrm>
              <a:off x="624" y="2784"/>
              <a:ext cx="4848" cy="0"/>
            </a:xfrm>
            <a:prstGeom prst="line">
              <a:avLst/>
            </a:prstGeom>
            <a:noFill/>
            <a:ln w="28575">
              <a:solidFill>
                <a:schemeClr val="tx2"/>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8" name="Line 32"/>
            <p:cNvSpPr>
              <a:spLocks noChangeShapeType="1"/>
            </p:cNvSpPr>
            <p:nvPr/>
          </p:nvSpPr>
          <p:spPr bwMode="auto">
            <a:xfrm>
              <a:off x="1200" y="244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9" name="Rectangle 33"/>
            <p:cNvSpPr>
              <a:spLocks noChangeArrowheads="1"/>
            </p:cNvSpPr>
            <p:nvPr/>
          </p:nvSpPr>
          <p:spPr bwMode="auto">
            <a:xfrm>
              <a:off x="240" y="249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r" eaLnBrk="1" hangingPunct="1">
                <a:lnSpc>
                  <a:spcPct val="80000"/>
                </a:lnSpc>
              </a:pPr>
              <a:r>
                <a:rPr kumimoji="1" lang="zh-CN" altLang="zh-CN" sz="3200" b="0">
                  <a:solidFill>
                    <a:schemeClr val="tx2"/>
                  </a:solidFill>
                  <a:latin typeface="Book Antiqua" panose="02040602050305030304" pitchFamily="18" charset="0"/>
                  <a:ea typeface="楷体_GB2312" pitchFamily="49" charset="-122"/>
                </a:rPr>
                <a:t>D</a:t>
              </a:r>
              <a:r>
                <a:rPr kumimoji="1" lang="zh-CN" altLang="zh-CN" sz="3200" b="0" baseline="-25000">
                  <a:solidFill>
                    <a:schemeClr val="tx2"/>
                  </a:solidFill>
                  <a:latin typeface="Book Antiqua" panose="02040602050305030304" pitchFamily="18" charset="0"/>
                  <a:ea typeface="楷体_GB2312" pitchFamily="49" charset="-122"/>
                </a:rPr>
                <a:t>4</a:t>
              </a:r>
              <a:endParaRPr kumimoji="1" lang="en-US" altLang="zh-CN" sz="3200" b="0">
                <a:solidFill>
                  <a:schemeClr val="tx2"/>
                </a:solidFill>
                <a:latin typeface="Book Antiqua" panose="02040602050305030304" pitchFamily="18" charset="0"/>
                <a:ea typeface="楷体_GB2312" pitchFamily="49" charset="-122"/>
              </a:endParaRPr>
            </a:p>
          </p:txBody>
        </p:sp>
        <p:sp>
          <p:nvSpPr>
            <p:cNvPr id="82980" name="Line 34"/>
            <p:cNvSpPr>
              <a:spLocks noChangeShapeType="1"/>
            </p:cNvSpPr>
            <p:nvPr/>
          </p:nvSpPr>
          <p:spPr bwMode="auto">
            <a:xfrm>
              <a:off x="1776"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1" name="Line 35"/>
            <p:cNvSpPr>
              <a:spLocks noChangeShapeType="1"/>
            </p:cNvSpPr>
            <p:nvPr/>
          </p:nvSpPr>
          <p:spPr bwMode="auto">
            <a:xfrm>
              <a:off x="1344"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2" name="Line 36"/>
            <p:cNvSpPr>
              <a:spLocks noChangeShapeType="1"/>
            </p:cNvSpPr>
            <p:nvPr/>
          </p:nvSpPr>
          <p:spPr bwMode="auto">
            <a:xfrm>
              <a:off x="2640" y="244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3" name="Line 37"/>
            <p:cNvSpPr>
              <a:spLocks noChangeShapeType="1"/>
            </p:cNvSpPr>
            <p:nvPr/>
          </p:nvSpPr>
          <p:spPr bwMode="auto">
            <a:xfrm>
              <a:off x="2208"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4" name="Line 38"/>
            <p:cNvSpPr>
              <a:spLocks noChangeShapeType="1"/>
            </p:cNvSpPr>
            <p:nvPr/>
          </p:nvSpPr>
          <p:spPr bwMode="auto">
            <a:xfrm>
              <a:off x="2640" y="1584"/>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5" name="Rectangle 39"/>
            <p:cNvSpPr>
              <a:spLocks noChangeArrowheads="1"/>
            </p:cNvSpPr>
            <p:nvPr/>
          </p:nvSpPr>
          <p:spPr bwMode="auto">
            <a:xfrm>
              <a:off x="5368" y="115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82986" name="Rectangle 40"/>
            <p:cNvSpPr>
              <a:spLocks noChangeArrowheads="1"/>
            </p:cNvSpPr>
            <p:nvPr/>
          </p:nvSpPr>
          <p:spPr bwMode="auto">
            <a:xfrm>
              <a:off x="5368" y="163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82987" name="Rectangle 41"/>
            <p:cNvSpPr>
              <a:spLocks noChangeArrowheads="1"/>
            </p:cNvSpPr>
            <p:nvPr/>
          </p:nvSpPr>
          <p:spPr bwMode="auto">
            <a:xfrm>
              <a:off x="5368" y="2064"/>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82988" name="Rectangle 42"/>
            <p:cNvSpPr>
              <a:spLocks noChangeArrowheads="1"/>
            </p:cNvSpPr>
            <p:nvPr/>
          </p:nvSpPr>
          <p:spPr bwMode="auto">
            <a:xfrm>
              <a:off x="5368" y="2496"/>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zh-CN" sz="3200" b="0" i="1">
                  <a:solidFill>
                    <a:schemeClr val="tx2"/>
                  </a:solidFill>
                  <a:latin typeface="Book Antiqua" panose="02040602050305030304" pitchFamily="18" charset="0"/>
                  <a:ea typeface="楷体_GB2312" pitchFamily="49" charset="-122"/>
                </a:rPr>
                <a:t>t</a:t>
              </a:r>
              <a:endParaRPr kumimoji="1" lang="en-US" altLang="zh-CN" sz="3200" b="0">
                <a:solidFill>
                  <a:schemeClr val="tx2"/>
                </a:solidFill>
                <a:latin typeface="Book Antiqua" panose="02040602050305030304" pitchFamily="18" charset="0"/>
                <a:ea typeface="楷体_GB2312" pitchFamily="49" charset="-122"/>
              </a:endParaRPr>
            </a:p>
          </p:txBody>
        </p:sp>
        <p:sp>
          <p:nvSpPr>
            <p:cNvPr id="82989" name="Line 43"/>
            <p:cNvSpPr>
              <a:spLocks noChangeShapeType="1"/>
            </p:cNvSpPr>
            <p:nvPr/>
          </p:nvSpPr>
          <p:spPr bwMode="auto">
            <a:xfrm>
              <a:off x="912"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0" name="Line 44"/>
            <p:cNvSpPr>
              <a:spLocks noChangeShapeType="1"/>
            </p:cNvSpPr>
            <p:nvPr/>
          </p:nvSpPr>
          <p:spPr bwMode="auto">
            <a:xfrm>
              <a:off x="1200"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1" name="Line 45"/>
            <p:cNvSpPr>
              <a:spLocks noChangeShapeType="1"/>
            </p:cNvSpPr>
            <p:nvPr/>
          </p:nvSpPr>
          <p:spPr bwMode="auto">
            <a:xfrm>
              <a:off x="1488"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46"/>
            <p:cNvSpPr>
              <a:spLocks noChangeShapeType="1"/>
            </p:cNvSpPr>
            <p:nvPr/>
          </p:nvSpPr>
          <p:spPr bwMode="auto">
            <a:xfrm>
              <a:off x="1776"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47"/>
            <p:cNvSpPr>
              <a:spLocks noChangeShapeType="1"/>
            </p:cNvSpPr>
            <p:nvPr/>
          </p:nvSpPr>
          <p:spPr bwMode="auto">
            <a:xfrm>
              <a:off x="2064"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48"/>
            <p:cNvSpPr>
              <a:spLocks noChangeShapeType="1"/>
            </p:cNvSpPr>
            <p:nvPr/>
          </p:nvSpPr>
          <p:spPr bwMode="auto">
            <a:xfrm>
              <a:off x="2352"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49"/>
            <p:cNvSpPr>
              <a:spLocks noChangeShapeType="1"/>
            </p:cNvSpPr>
            <p:nvPr/>
          </p:nvSpPr>
          <p:spPr bwMode="auto">
            <a:xfrm>
              <a:off x="2640"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6" name="Line 50"/>
            <p:cNvSpPr>
              <a:spLocks noChangeShapeType="1"/>
            </p:cNvSpPr>
            <p:nvPr/>
          </p:nvSpPr>
          <p:spPr bwMode="auto">
            <a:xfrm>
              <a:off x="2928"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7" name="Rectangle 51" descr="30%"/>
            <p:cNvSpPr>
              <a:spLocks noChangeArrowheads="1"/>
            </p:cNvSpPr>
            <p:nvPr/>
          </p:nvSpPr>
          <p:spPr bwMode="auto">
            <a:xfrm>
              <a:off x="3216"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98" name="Rectangle 52" descr="30%"/>
            <p:cNvSpPr>
              <a:spLocks noChangeArrowheads="1"/>
            </p:cNvSpPr>
            <p:nvPr/>
          </p:nvSpPr>
          <p:spPr bwMode="auto">
            <a:xfrm>
              <a:off x="3504"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2999" name="Line 53"/>
            <p:cNvSpPr>
              <a:spLocks noChangeShapeType="1"/>
            </p:cNvSpPr>
            <p:nvPr/>
          </p:nvSpPr>
          <p:spPr bwMode="auto">
            <a:xfrm>
              <a:off x="3216"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0" name="Line 54"/>
            <p:cNvSpPr>
              <a:spLocks noChangeShapeType="1"/>
            </p:cNvSpPr>
            <p:nvPr/>
          </p:nvSpPr>
          <p:spPr bwMode="auto">
            <a:xfrm>
              <a:off x="3504"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1" name="Rectangle 55" descr="30%"/>
            <p:cNvSpPr>
              <a:spLocks noChangeArrowheads="1"/>
            </p:cNvSpPr>
            <p:nvPr/>
          </p:nvSpPr>
          <p:spPr bwMode="auto">
            <a:xfrm>
              <a:off x="5088" y="1728"/>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02" name="Line 56"/>
            <p:cNvSpPr>
              <a:spLocks noChangeShapeType="1"/>
            </p:cNvSpPr>
            <p:nvPr/>
          </p:nvSpPr>
          <p:spPr bwMode="auto">
            <a:xfrm>
              <a:off x="4800" y="1584"/>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3" name="Rectangle 57" descr="30%"/>
            <p:cNvSpPr>
              <a:spLocks noChangeArrowheads="1"/>
            </p:cNvSpPr>
            <p:nvPr/>
          </p:nvSpPr>
          <p:spPr bwMode="auto">
            <a:xfrm>
              <a:off x="3648"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04" name="Line 58"/>
            <p:cNvSpPr>
              <a:spLocks noChangeShapeType="1"/>
            </p:cNvSpPr>
            <p:nvPr/>
          </p:nvSpPr>
          <p:spPr bwMode="auto">
            <a:xfrm>
              <a:off x="3072"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5" name="Line 59"/>
            <p:cNvSpPr>
              <a:spLocks noChangeShapeType="1"/>
            </p:cNvSpPr>
            <p:nvPr/>
          </p:nvSpPr>
          <p:spPr bwMode="auto">
            <a:xfrm>
              <a:off x="4080" y="2448"/>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6" name="Rectangle 60"/>
            <p:cNvSpPr>
              <a:spLocks noChangeArrowheads="1"/>
            </p:cNvSpPr>
            <p:nvPr/>
          </p:nvSpPr>
          <p:spPr bwMode="auto">
            <a:xfrm>
              <a:off x="480"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0</a:t>
              </a:r>
            </a:p>
          </p:txBody>
        </p:sp>
        <p:sp>
          <p:nvSpPr>
            <p:cNvPr id="83007" name="Rectangle 61"/>
            <p:cNvSpPr>
              <a:spLocks noChangeArrowheads="1"/>
            </p:cNvSpPr>
            <p:nvPr/>
          </p:nvSpPr>
          <p:spPr bwMode="auto">
            <a:xfrm>
              <a:off x="768"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10</a:t>
              </a:r>
            </a:p>
          </p:txBody>
        </p:sp>
        <p:sp>
          <p:nvSpPr>
            <p:cNvPr id="83008" name="Rectangle 62"/>
            <p:cNvSpPr>
              <a:spLocks noChangeArrowheads="1"/>
            </p:cNvSpPr>
            <p:nvPr/>
          </p:nvSpPr>
          <p:spPr bwMode="auto">
            <a:xfrm>
              <a:off x="1056"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20</a:t>
              </a:r>
            </a:p>
          </p:txBody>
        </p:sp>
        <p:sp>
          <p:nvSpPr>
            <p:cNvPr id="83009" name="Rectangle 63"/>
            <p:cNvSpPr>
              <a:spLocks noChangeArrowheads="1"/>
            </p:cNvSpPr>
            <p:nvPr/>
          </p:nvSpPr>
          <p:spPr bwMode="auto">
            <a:xfrm>
              <a:off x="1344"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30</a:t>
              </a:r>
            </a:p>
          </p:txBody>
        </p:sp>
        <p:sp>
          <p:nvSpPr>
            <p:cNvPr id="83010" name="Rectangle 64"/>
            <p:cNvSpPr>
              <a:spLocks noChangeArrowheads="1"/>
            </p:cNvSpPr>
            <p:nvPr/>
          </p:nvSpPr>
          <p:spPr bwMode="auto">
            <a:xfrm>
              <a:off x="1624"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40</a:t>
              </a:r>
            </a:p>
          </p:txBody>
        </p:sp>
        <p:sp>
          <p:nvSpPr>
            <p:cNvPr id="83011" name="Rectangle 65"/>
            <p:cNvSpPr>
              <a:spLocks noChangeArrowheads="1"/>
            </p:cNvSpPr>
            <p:nvPr/>
          </p:nvSpPr>
          <p:spPr bwMode="auto">
            <a:xfrm>
              <a:off x="1912"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50</a:t>
              </a:r>
            </a:p>
          </p:txBody>
        </p:sp>
        <p:sp>
          <p:nvSpPr>
            <p:cNvPr id="83012" name="Rectangle 66"/>
            <p:cNvSpPr>
              <a:spLocks noChangeArrowheads="1"/>
            </p:cNvSpPr>
            <p:nvPr/>
          </p:nvSpPr>
          <p:spPr bwMode="auto">
            <a:xfrm>
              <a:off x="2200"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60</a:t>
              </a:r>
            </a:p>
          </p:txBody>
        </p:sp>
        <p:sp>
          <p:nvSpPr>
            <p:cNvPr id="83013" name="Rectangle 67"/>
            <p:cNvSpPr>
              <a:spLocks noChangeArrowheads="1"/>
            </p:cNvSpPr>
            <p:nvPr/>
          </p:nvSpPr>
          <p:spPr bwMode="auto">
            <a:xfrm>
              <a:off x="2488"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70</a:t>
              </a:r>
            </a:p>
          </p:txBody>
        </p:sp>
        <p:sp>
          <p:nvSpPr>
            <p:cNvPr id="83014" name="Rectangle 68"/>
            <p:cNvSpPr>
              <a:spLocks noChangeArrowheads="1"/>
            </p:cNvSpPr>
            <p:nvPr/>
          </p:nvSpPr>
          <p:spPr bwMode="auto">
            <a:xfrm>
              <a:off x="2776"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80</a:t>
              </a:r>
            </a:p>
          </p:txBody>
        </p:sp>
        <p:sp>
          <p:nvSpPr>
            <p:cNvPr id="83015" name="Rectangle 69"/>
            <p:cNvSpPr>
              <a:spLocks noChangeArrowheads="1"/>
            </p:cNvSpPr>
            <p:nvPr/>
          </p:nvSpPr>
          <p:spPr bwMode="auto">
            <a:xfrm>
              <a:off x="3064"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90</a:t>
              </a:r>
            </a:p>
          </p:txBody>
        </p:sp>
        <p:sp>
          <p:nvSpPr>
            <p:cNvPr id="83016" name="Rectangle 70"/>
            <p:cNvSpPr>
              <a:spLocks noChangeArrowheads="1"/>
            </p:cNvSpPr>
            <p:nvPr/>
          </p:nvSpPr>
          <p:spPr bwMode="auto">
            <a:xfrm>
              <a:off x="3352"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100</a:t>
              </a:r>
            </a:p>
          </p:txBody>
        </p:sp>
        <p:sp>
          <p:nvSpPr>
            <p:cNvPr id="83017" name="Rectangle 71" descr="30%"/>
            <p:cNvSpPr>
              <a:spLocks noChangeArrowheads="1"/>
            </p:cNvSpPr>
            <p:nvPr/>
          </p:nvSpPr>
          <p:spPr bwMode="auto">
            <a:xfrm>
              <a:off x="3792"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18" name="Rectangle 72" descr="30%"/>
            <p:cNvSpPr>
              <a:spLocks noChangeArrowheads="1"/>
            </p:cNvSpPr>
            <p:nvPr/>
          </p:nvSpPr>
          <p:spPr bwMode="auto">
            <a:xfrm>
              <a:off x="4080"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19" name="Rectangle 73" descr="30%"/>
            <p:cNvSpPr>
              <a:spLocks noChangeArrowheads="1"/>
            </p:cNvSpPr>
            <p:nvPr/>
          </p:nvSpPr>
          <p:spPr bwMode="auto">
            <a:xfrm>
              <a:off x="4368"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20" name="Rectangle 74" descr="30%"/>
            <p:cNvSpPr>
              <a:spLocks noChangeArrowheads="1"/>
            </p:cNvSpPr>
            <p:nvPr/>
          </p:nvSpPr>
          <p:spPr bwMode="auto">
            <a:xfrm>
              <a:off x="4656"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21" name="Rectangle 75" descr="30%"/>
            <p:cNvSpPr>
              <a:spLocks noChangeArrowheads="1"/>
            </p:cNvSpPr>
            <p:nvPr/>
          </p:nvSpPr>
          <p:spPr bwMode="auto">
            <a:xfrm>
              <a:off x="4944"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22" name="Rectangle 76" descr="30%"/>
            <p:cNvSpPr>
              <a:spLocks noChangeArrowheads="1"/>
            </p:cNvSpPr>
            <p:nvPr/>
          </p:nvSpPr>
          <p:spPr bwMode="auto">
            <a:xfrm>
              <a:off x="5232" y="1296"/>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23" name="Line 77"/>
            <p:cNvSpPr>
              <a:spLocks noChangeShapeType="1"/>
            </p:cNvSpPr>
            <p:nvPr/>
          </p:nvSpPr>
          <p:spPr bwMode="auto">
            <a:xfrm>
              <a:off x="3792"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4" name="Line 78"/>
            <p:cNvSpPr>
              <a:spLocks noChangeShapeType="1"/>
            </p:cNvSpPr>
            <p:nvPr/>
          </p:nvSpPr>
          <p:spPr bwMode="auto">
            <a:xfrm>
              <a:off x="4080"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5" name="Line 79"/>
            <p:cNvSpPr>
              <a:spLocks noChangeShapeType="1"/>
            </p:cNvSpPr>
            <p:nvPr/>
          </p:nvSpPr>
          <p:spPr bwMode="auto">
            <a:xfrm>
              <a:off x="4368"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6" name="Line 80"/>
            <p:cNvSpPr>
              <a:spLocks noChangeShapeType="1"/>
            </p:cNvSpPr>
            <p:nvPr/>
          </p:nvSpPr>
          <p:spPr bwMode="auto">
            <a:xfrm>
              <a:off x="4656"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7" name="Line 81"/>
            <p:cNvSpPr>
              <a:spLocks noChangeShapeType="1"/>
            </p:cNvSpPr>
            <p:nvPr/>
          </p:nvSpPr>
          <p:spPr bwMode="auto">
            <a:xfrm>
              <a:off x="4944"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8" name="Line 82"/>
            <p:cNvSpPr>
              <a:spLocks noChangeShapeType="1"/>
            </p:cNvSpPr>
            <p:nvPr/>
          </p:nvSpPr>
          <p:spPr bwMode="auto">
            <a:xfrm>
              <a:off x="5232" y="1152"/>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29" name="Rectangle 83"/>
            <p:cNvSpPr>
              <a:spLocks noChangeArrowheads="1"/>
            </p:cNvSpPr>
            <p:nvPr/>
          </p:nvSpPr>
          <p:spPr bwMode="auto">
            <a:xfrm>
              <a:off x="3936"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120</a:t>
              </a:r>
            </a:p>
          </p:txBody>
        </p:sp>
        <p:sp>
          <p:nvSpPr>
            <p:cNvPr id="83030" name="Rectangle 84"/>
            <p:cNvSpPr>
              <a:spLocks noChangeArrowheads="1"/>
            </p:cNvSpPr>
            <p:nvPr/>
          </p:nvSpPr>
          <p:spPr bwMode="auto">
            <a:xfrm>
              <a:off x="4224"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130</a:t>
              </a:r>
            </a:p>
          </p:txBody>
        </p:sp>
        <p:sp>
          <p:nvSpPr>
            <p:cNvPr id="83031" name="Rectangle 85"/>
            <p:cNvSpPr>
              <a:spLocks noChangeArrowheads="1"/>
            </p:cNvSpPr>
            <p:nvPr/>
          </p:nvSpPr>
          <p:spPr bwMode="auto">
            <a:xfrm>
              <a:off x="4504"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140</a:t>
              </a:r>
            </a:p>
          </p:txBody>
        </p:sp>
        <p:sp>
          <p:nvSpPr>
            <p:cNvPr id="83032" name="Rectangle 86"/>
            <p:cNvSpPr>
              <a:spLocks noChangeArrowheads="1"/>
            </p:cNvSpPr>
            <p:nvPr/>
          </p:nvSpPr>
          <p:spPr bwMode="auto">
            <a:xfrm>
              <a:off x="4792"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150</a:t>
              </a:r>
            </a:p>
          </p:txBody>
        </p:sp>
        <p:sp>
          <p:nvSpPr>
            <p:cNvPr id="83033" name="Rectangle 87"/>
            <p:cNvSpPr>
              <a:spLocks noChangeArrowheads="1"/>
            </p:cNvSpPr>
            <p:nvPr/>
          </p:nvSpPr>
          <p:spPr bwMode="auto">
            <a:xfrm>
              <a:off x="5080"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160</a:t>
              </a:r>
            </a:p>
          </p:txBody>
        </p:sp>
        <p:sp>
          <p:nvSpPr>
            <p:cNvPr id="83034" name="Rectangle 88"/>
            <p:cNvSpPr>
              <a:spLocks noChangeArrowheads="1"/>
            </p:cNvSpPr>
            <p:nvPr/>
          </p:nvSpPr>
          <p:spPr bwMode="auto">
            <a:xfrm>
              <a:off x="3648" y="912"/>
              <a:ext cx="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2000" tIns="36000" rIns="36000" bIns="0"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kumimoji="1" lang="zh-CN" altLang="en-US" sz="2400">
                  <a:solidFill>
                    <a:schemeClr val="tx2"/>
                  </a:solidFill>
                  <a:latin typeface="Times New Roman" panose="02020603050405020304" pitchFamily="18" charset="0"/>
                  <a:ea typeface="楷体_GB2312" pitchFamily="49" charset="-122"/>
                </a:rPr>
                <a:t>110</a:t>
              </a:r>
            </a:p>
          </p:txBody>
        </p:sp>
        <p:sp>
          <p:nvSpPr>
            <p:cNvPr id="83035" name="Line 89"/>
            <p:cNvSpPr>
              <a:spLocks noChangeShapeType="1"/>
            </p:cNvSpPr>
            <p:nvPr/>
          </p:nvSpPr>
          <p:spPr bwMode="auto">
            <a:xfrm>
              <a:off x="3504"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36" name="Line 90"/>
            <p:cNvSpPr>
              <a:spLocks noChangeShapeType="1"/>
            </p:cNvSpPr>
            <p:nvPr/>
          </p:nvSpPr>
          <p:spPr bwMode="auto">
            <a:xfrm>
              <a:off x="4368"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37" name="Line 91"/>
            <p:cNvSpPr>
              <a:spLocks noChangeShapeType="1"/>
            </p:cNvSpPr>
            <p:nvPr/>
          </p:nvSpPr>
          <p:spPr bwMode="auto">
            <a:xfrm>
              <a:off x="5232"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38" name="Rectangle 92" descr="30%"/>
            <p:cNvSpPr>
              <a:spLocks noChangeArrowheads="1"/>
            </p:cNvSpPr>
            <p:nvPr/>
          </p:nvSpPr>
          <p:spPr bwMode="auto">
            <a:xfrm>
              <a:off x="3936"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39" name="Rectangle 93" descr="30%"/>
            <p:cNvSpPr>
              <a:spLocks noChangeArrowheads="1"/>
            </p:cNvSpPr>
            <p:nvPr/>
          </p:nvSpPr>
          <p:spPr bwMode="auto">
            <a:xfrm>
              <a:off x="4512"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40" name="Rectangle 94" descr="30%"/>
            <p:cNvSpPr>
              <a:spLocks noChangeArrowheads="1"/>
            </p:cNvSpPr>
            <p:nvPr/>
          </p:nvSpPr>
          <p:spPr bwMode="auto">
            <a:xfrm>
              <a:off x="4800" y="2160"/>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41" name="Rectangle 95" descr="30%"/>
            <p:cNvSpPr>
              <a:spLocks noChangeArrowheads="1"/>
            </p:cNvSpPr>
            <p:nvPr/>
          </p:nvSpPr>
          <p:spPr bwMode="auto">
            <a:xfrm>
              <a:off x="3360" y="2592"/>
              <a:ext cx="144" cy="192"/>
            </a:xfrm>
            <a:prstGeom prst="rect">
              <a:avLst/>
            </a:prstGeom>
            <a:pattFill prst="pct30">
              <a:fgClr>
                <a:schemeClr val="tx2"/>
              </a:fgClr>
              <a:bgClr>
                <a:schemeClr val="bg1"/>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83042" name="Line 96"/>
            <p:cNvSpPr>
              <a:spLocks noChangeShapeType="1"/>
            </p:cNvSpPr>
            <p:nvPr/>
          </p:nvSpPr>
          <p:spPr bwMode="auto">
            <a:xfrm>
              <a:off x="4800"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43" name="Line 97"/>
            <p:cNvSpPr>
              <a:spLocks noChangeShapeType="1"/>
            </p:cNvSpPr>
            <p:nvPr/>
          </p:nvSpPr>
          <p:spPr bwMode="auto">
            <a:xfrm>
              <a:off x="3936" y="2016"/>
              <a:ext cx="0" cy="336"/>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802" name="Text Box 98"/>
          <p:cNvSpPr txBox="1">
            <a:spLocks noChangeArrowheads="1"/>
          </p:cNvSpPr>
          <p:nvPr/>
        </p:nvSpPr>
        <p:spPr bwMode="auto">
          <a:xfrm>
            <a:off x="381000" y="4724400"/>
            <a:ext cx="8382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   （3）通道处理完各台设备的第一次数据服务请求的时刻分别为：5</a:t>
            </a:r>
            <a:r>
              <a:rPr kumimoji="1" lang="zh-CN" altLang="en-US" sz="3200">
                <a:latin typeface="Times New Roman" panose="02020603050405020304" pitchFamily="18" charset="0"/>
                <a:cs typeface="Times New Roman" panose="02020603050405020304" pitchFamily="18" charset="0"/>
              </a:rPr>
              <a:t>µ</a:t>
            </a:r>
            <a:r>
              <a:rPr kumimoji="1" lang="en-US" altLang="zh-CN" sz="3200">
                <a:latin typeface="Times New Roman" panose="02020603050405020304" pitchFamily="18" charset="0"/>
              </a:rPr>
              <a:t>s，160</a:t>
            </a:r>
            <a:r>
              <a:rPr kumimoji="1" lang="en-US" altLang="zh-CN" sz="3200">
                <a:latin typeface="Times New Roman" panose="02020603050405020304" pitchFamily="18" charset="0"/>
                <a:cs typeface="Times New Roman" panose="02020603050405020304" pitchFamily="18" charset="0"/>
              </a:rPr>
              <a:t>µ</a:t>
            </a:r>
            <a:r>
              <a:rPr kumimoji="1" lang="en-US" altLang="zh-CN" sz="3200">
                <a:latin typeface="Times New Roman" panose="02020603050405020304" pitchFamily="18" charset="0"/>
              </a:rPr>
              <a:t>s，20</a:t>
            </a:r>
            <a:r>
              <a:rPr kumimoji="1" lang="en-US" altLang="zh-CN" sz="3200">
                <a:latin typeface="Times New Roman" panose="02020603050405020304" pitchFamily="18" charset="0"/>
                <a:cs typeface="Times New Roman" panose="02020603050405020304" pitchFamily="18" charset="0"/>
              </a:rPr>
              <a:t>µ</a:t>
            </a:r>
            <a:r>
              <a:rPr kumimoji="1" lang="en-US" altLang="zh-CN" sz="3200">
                <a:latin typeface="Times New Roman" panose="02020603050405020304" pitchFamily="18" charset="0"/>
              </a:rPr>
              <a:t>s，40</a:t>
            </a:r>
            <a:r>
              <a:rPr kumimoji="1" lang="en-US" altLang="zh-CN" sz="3200">
                <a:latin typeface="Times New Roman" panose="02020603050405020304" pitchFamily="18" charset="0"/>
                <a:cs typeface="Times New Roman" panose="02020603050405020304" pitchFamily="18" charset="0"/>
              </a:rPr>
              <a:t>µ</a:t>
            </a:r>
            <a:r>
              <a:rPr kumimoji="1" lang="en-US" altLang="zh-CN" sz="3200">
                <a:latin typeface="Times New Roman" panose="02020603050405020304" pitchFamily="18"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4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80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A90F56D9-03D5-4B1E-AC64-D2728F320F24}" type="slidenum">
              <a:rPr lang="zh-CN" altLang="en-US" b="0">
                <a:latin typeface="Arial" panose="020B0604020202020204" pitchFamily="34" charset="0"/>
              </a:rPr>
              <a:pPr eaLnBrk="1" hangingPunct="1"/>
              <a:t>67</a:t>
            </a:fld>
            <a:endParaRPr lang="en-US" altLang="zh-CN" b="0">
              <a:latin typeface="Arial" panose="020B0604020202020204" pitchFamily="34" charset="0"/>
            </a:endParaRPr>
          </a:p>
        </p:txBody>
      </p:sp>
      <p:sp>
        <p:nvSpPr>
          <p:cNvPr id="585730" name="Rectangle 2"/>
          <p:cNvSpPr>
            <a:spLocks noGrp="1" noChangeArrowheads="1"/>
          </p:cNvSpPr>
          <p:nvPr>
            <p:ph type="body" idx="1"/>
          </p:nvPr>
        </p:nvSpPr>
        <p:spPr>
          <a:xfrm>
            <a:off x="533400" y="914400"/>
            <a:ext cx="7772400" cy="5410200"/>
          </a:xfrm>
        </p:spPr>
        <p:txBody>
          <a:bodyPr/>
          <a:lstStyle/>
          <a:p>
            <a:pPr eaLnBrk="1" hangingPunct="1">
              <a:lnSpc>
                <a:spcPct val="90000"/>
              </a:lnSpc>
              <a:spcBef>
                <a:spcPct val="50000"/>
              </a:spcBef>
              <a:buClr>
                <a:schemeClr val="bg1"/>
              </a:buClr>
              <a:buSzTx/>
              <a:buFont typeface="Wingdings" panose="05000000000000000000" pitchFamily="2" charset="2"/>
              <a:buNone/>
              <a:defRPr/>
            </a:pPr>
            <a:r>
              <a:rPr lang="zh-CN" altLang="en-US" sz="3600">
                <a:latin typeface="Times New Roman" pitchFamily="18" charset="0"/>
              </a:rPr>
              <a:t>（4）此字节多路通道不能正常工作，因为</a:t>
            </a:r>
            <a:r>
              <a:rPr lang="en-US" altLang="zh-CN" sz="3600">
                <a:latin typeface="Times New Roman" pitchFamily="18" charset="0"/>
              </a:rPr>
              <a:t>D2</a:t>
            </a:r>
            <a:r>
              <a:rPr lang="zh-CN" altLang="en-US" sz="3600">
                <a:latin typeface="Times New Roman" pitchFamily="18" charset="0"/>
              </a:rPr>
              <a:t>的第一次服务请求被响应之前，设备已经发出第二次服务请求，这就可能导致丢失数据。</a:t>
            </a:r>
          </a:p>
          <a:p>
            <a:pPr eaLnBrk="1" hangingPunct="1">
              <a:lnSpc>
                <a:spcPct val="90000"/>
              </a:lnSpc>
              <a:spcBef>
                <a:spcPct val="50000"/>
              </a:spcBef>
              <a:buClr>
                <a:schemeClr val="bg1"/>
              </a:buClr>
              <a:buSzTx/>
              <a:buFont typeface="Wingdings" panose="05000000000000000000" pitchFamily="2" charset="2"/>
              <a:buNone/>
              <a:defRPr/>
            </a:pPr>
            <a:r>
              <a:rPr lang="zh-CN" altLang="en-US" sz="3600">
                <a:latin typeface="Times New Roman" pitchFamily="18" charset="0"/>
              </a:rPr>
              <a:t>（5）可以采用3种措施来保证通道能够正常工作：</a:t>
            </a:r>
          </a:p>
          <a:p>
            <a:pPr lvl="1" eaLnBrk="1" hangingPunct="1">
              <a:lnSpc>
                <a:spcPct val="90000"/>
              </a:lnSpc>
              <a:spcBef>
                <a:spcPct val="50000"/>
              </a:spcBef>
              <a:buClr>
                <a:schemeClr val="bg1"/>
              </a:buClr>
              <a:buSzTx/>
              <a:buFont typeface="Wingdings" panose="05000000000000000000" pitchFamily="2" charset="2"/>
              <a:buNone/>
              <a:defRPr/>
            </a:pPr>
            <a:r>
              <a:rPr lang="zh-CN" altLang="en-US">
                <a:latin typeface="Times New Roman" pitchFamily="18" charset="0"/>
              </a:rPr>
              <a:t>增加通道的最大流量。</a:t>
            </a:r>
          </a:p>
          <a:p>
            <a:pPr lvl="1" eaLnBrk="1" hangingPunct="1">
              <a:lnSpc>
                <a:spcPct val="90000"/>
              </a:lnSpc>
              <a:spcBef>
                <a:spcPct val="50000"/>
              </a:spcBef>
              <a:buClr>
                <a:schemeClr val="bg1"/>
              </a:buClr>
              <a:buSzTx/>
              <a:buFont typeface="Wingdings" panose="05000000000000000000" pitchFamily="2" charset="2"/>
              <a:buNone/>
              <a:defRPr/>
            </a:pPr>
            <a:r>
              <a:rPr lang="zh-CN" altLang="en-US">
                <a:latin typeface="Times New Roman" pitchFamily="18" charset="0"/>
              </a:rPr>
              <a:t>动态改变设备的优先级。</a:t>
            </a:r>
          </a:p>
          <a:p>
            <a:pPr lvl="1" eaLnBrk="1" hangingPunct="1">
              <a:lnSpc>
                <a:spcPct val="90000"/>
              </a:lnSpc>
              <a:spcBef>
                <a:spcPct val="50000"/>
              </a:spcBef>
              <a:buClr>
                <a:schemeClr val="bg1"/>
              </a:buClr>
              <a:buSzTx/>
              <a:buFont typeface="Wingdings" panose="05000000000000000000" pitchFamily="2" charset="2"/>
              <a:buNone/>
              <a:defRPr/>
            </a:pPr>
            <a:r>
              <a:rPr lang="zh-CN" altLang="en-US">
                <a:latin typeface="Times New Roman" pitchFamily="18" charset="0"/>
              </a:rPr>
              <a:t>增加一定的数据缓冲器。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57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5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57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57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857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07EDF71-D9D7-41E2-88F6-94A7DF77B84E}" type="slidenum">
              <a:rPr lang="zh-CN" altLang="en-US" b="0">
                <a:latin typeface="Arial" panose="020B0604020202020204" pitchFamily="34" charset="0"/>
              </a:rPr>
              <a:pPr eaLnBrk="1" hangingPunct="1"/>
              <a:t>68</a:t>
            </a:fld>
            <a:endParaRPr lang="en-US" altLang="zh-CN" b="0">
              <a:latin typeface="Arial" panose="020B0604020202020204" pitchFamily="34" charset="0"/>
            </a:endParaRPr>
          </a:p>
        </p:txBody>
      </p:sp>
      <p:sp>
        <p:nvSpPr>
          <p:cNvPr id="53145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31459" name="Rectangle 3"/>
          <p:cNvSpPr>
            <a:spLocks noGrp="1" noChangeArrowheads="1"/>
          </p:cNvSpPr>
          <p:nvPr>
            <p:ph type="body" idx="1"/>
          </p:nvPr>
        </p:nvSpPr>
        <p:spPr/>
        <p:txBody>
          <a:bodyPr/>
          <a:lstStyle/>
          <a:p>
            <a:pPr algn="just" eaLnBrk="1" hangingPunct="1">
              <a:defRPr/>
            </a:pPr>
            <a:r>
              <a:rPr lang="zh-CN" altLang="en-US"/>
              <a:t>地址的变换</a:t>
            </a:r>
          </a:p>
          <a:p>
            <a:pPr lvl="1" algn="just" eaLnBrk="1" hangingPunct="1">
              <a:defRPr/>
            </a:pPr>
            <a:r>
              <a:rPr lang="zh-CN" altLang="en-US"/>
              <a:t>程序按某种地址映象关系装入主存后，运行时如何把多用户虚地址变换成实地址</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00F0271-6B64-4126-B180-D0D6866C0A77}" type="slidenum">
              <a:rPr lang="zh-CN" altLang="en-US" b="0">
                <a:latin typeface="Arial" panose="020B0604020202020204" pitchFamily="34" charset="0"/>
              </a:rPr>
              <a:pPr eaLnBrk="1" hangingPunct="1"/>
              <a:t>69</a:t>
            </a:fld>
            <a:endParaRPr lang="en-US" altLang="zh-CN" b="0">
              <a:latin typeface="Arial" panose="020B0604020202020204" pitchFamily="34" charset="0"/>
            </a:endParaRPr>
          </a:p>
        </p:txBody>
      </p:sp>
      <p:sp>
        <p:nvSpPr>
          <p:cNvPr id="532482"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32483" name="Rectangle 3"/>
          <p:cNvSpPr>
            <a:spLocks noGrp="1" noChangeArrowheads="1"/>
          </p:cNvSpPr>
          <p:nvPr>
            <p:ph type="body" idx="1"/>
          </p:nvPr>
        </p:nvSpPr>
        <p:spPr/>
        <p:txBody>
          <a:bodyPr/>
          <a:lstStyle/>
          <a:p>
            <a:pPr algn="just" eaLnBrk="1" hangingPunct="1">
              <a:defRPr/>
            </a:pPr>
            <a:r>
              <a:rPr lang="zh-CN" altLang="en-US" sz="3600"/>
              <a:t>存储层次（体系）</a:t>
            </a:r>
          </a:p>
          <a:p>
            <a:pPr lvl="1" algn="just" eaLnBrk="1" hangingPunct="1">
              <a:defRPr/>
            </a:pPr>
            <a:r>
              <a:rPr lang="zh-CN" altLang="en-US" sz="3200"/>
              <a:t>利用多种不同的存储器，形成</a:t>
            </a:r>
            <a:r>
              <a:rPr lang="en-US" altLang="zh-CN" sz="3200"/>
              <a:t>M1</a:t>
            </a:r>
            <a:r>
              <a:rPr lang="zh-CN" altLang="en-US" sz="3200"/>
              <a:t>至</a:t>
            </a:r>
            <a:r>
              <a:rPr lang="en-US" altLang="zh-CN" sz="3200"/>
              <a:t>Mn</a:t>
            </a:r>
            <a:r>
              <a:rPr lang="zh-CN" altLang="en-US" sz="3200"/>
              <a:t>的不同层次的存储器系统。并利用</a:t>
            </a:r>
            <a:r>
              <a:rPr lang="en-US" altLang="zh-CN" sz="3200"/>
              <a:t>I/O</a:t>
            </a:r>
            <a:r>
              <a:rPr lang="zh-CN" altLang="en-US" sz="3200"/>
              <a:t>处理机和操作系统、硬件等技术，由增设的辅助软、硬件自动完成地址变换、程序定位等工作，使这些存储器形成一个整体。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36E6514-B7AC-4126-9EEA-6E1D12D19227}" type="slidenum">
              <a:rPr lang="zh-CN" altLang="en-US" b="0">
                <a:latin typeface="Arial" panose="020B0604020202020204" pitchFamily="34" charset="0"/>
              </a:rPr>
              <a:pPr eaLnBrk="1" hangingPunct="1"/>
              <a:t>7</a:t>
            </a:fld>
            <a:endParaRPr lang="en-US" altLang="zh-CN" b="0">
              <a:latin typeface="Arial" panose="020B0604020202020204" pitchFamily="34" charset="0"/>
            </a:endParaRPr>
          </a:p>
        </p:txBody>
      </p:sp>
      <p:sp>
        <p:nvSpPr>
          <p:cNvPr id="51814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8147" name="Rectangle 3"/>
          <p:cNvSpPr>
            <a:spLocks noGrp="1" noChangeArrowheads="1"/>
          </p:cNvSpPr>
          <p:nvPr>
            <p:ph type="body" idx="1"/>
          </p:nvPr>
        </p:nvSpPr>
        <p:spPr/>
        <p:txBody>
          <a:bodyPr/>
          <a:lstStyle/>
          <a:p>
            <a:pPr algn="just" eaLnBrk="1" hangingPunct="1">
              <a:lnSpc>
                <a:spcPct val="90000"/>
              </a:lnSpc>
              <a:defRPr/>
            </a:pPr>
            <a:r>
              <a:rPr lang="zh-CN" altLang="en-US" sz="4400"/>
              <a:t>仿真</a:t>
            </a:r>
          </a:p>
          <a:p>
            <a:pPr lvl="1" algn="just" eaLnBrk="1" hangingPunct="1">
              <a:lnSpc>
                <a:spcPct val="90000"/>
              </a:lnSpc>
              <a:defRPr/>
            </a:pPr>
            <a:r>
              <a:rPr lang="zh-CN" altLang="en-US" sz="4000"/>
              <a:t>用一种机器(</a:t>
            </a:r>
            <a:r>
              <a:rPr lang="en-US" altLang="zh-CN" sz="4000"/>
              <a:t>A)</a:t>
            </a:r>
            <a:r>
              <a:rPr lang="zh-CN" altLang="en-US" sz="4000"/>
              <a:t>的</a:t>
            </a:r>
            <a:r>
              <a:rPr lang="zh-CN" altLang="en-US" sz="4000" b="0"/>
              <a:t>微程序</a:t>
            </a:r>
            <a:r>
              <a:rPr lang="zh-CN" altLang="en-US" sz="4000"/>
              <a:t>直接解释实现另一种机器(</a:t>
            </a:r>
            <a:r>
              <a:rPr lang="en-US" altLang="zh-CN" sz="4000"/>
              <a:t>B)</a:t>
            </a:r>
            <a:r>
              <a:rPr lang="zh-CN" altLang="en-US" sz="4000"/>
              <a:t>的指令系统，从而实现软件移植的方法</a:t>
            </a:r>
          </a:p>
          <a:p>
            <a:pPr lvl="1" algn="just" eaLnBrk="1" hangingPunct="1">
              <a:lnSpc>
                <a:spcPct val="90000"/>
              </a:lnSpc>
              <a:defRPr/>
            </a:pPr>
            <a:r>
              <a:rPr lang="zh-CN" altLang="en-US" sz="4000"/>
              <a:t>被仿真的机器称为目标机，进行仿真的机器称为宿主机，解释微程序机器称为仿真微程序</a:t>
            </a:r>
            <a:endParaRPr lang="zh-CN" altLang="en-US" sz="4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DDC2C1A-654E-41BA-88FD-EB56EDC19844}" type="slidenum">
              <a:rPr lang="zh-CN" altLang="en-US" b="0">
                <a:latin typeface="Arial" panose="020B0604020202020204" pitchFamily="34" charset="0"/>
              </a:rPr>
              <a:pPr eaLnBrk="1" hangingPunct="1"/>
              <a:t>70</a:t>
            </a:fld>
            <a:endParaRPr lang="en-US" altLang="zh-CN" b="0">
              <a:latin typeface="Arial" panose="020B0604020202020204" pitchFamily="34" charset="0"/>
            </a:endParaRPr>
          </a:p>
        </p:txBody>
      </p:sp>
      <p:sp>
        <p:nvSpPr>
          <p:cNvPr id="537602"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37603" name="Rectangle 1027"/>
          <p:cNvSpPr>
            <a:spLocks noGrp="1" noChangeArrowheads="1"/>
          </p:cNvSpPr>
          <p:nvPr>
            <p:ph type="body" idx="1"/>
          </p:nvPr>
        </p:nvSpPr>
        <p:spPr/>
        <p:txBody>
          <a:bodyPr/>
          <a:lstStyle/>
          <a:p>
            <a:pPr algn="just" eaLnBrk="1" hangingPunct="1">
              <a:defRPr/>
            </a:pPr>
            <a:r>
              <a:rPr lang="zh-CN" altLang="en-US" sz="3600"/>
              <a:t>存储层次（体系）</a:t>
            </a:r>
          </a:p>
          <a:p>
            <a:pPr lvl="1" algn="just" eaLnBrk="1" hangingPunct="1">
              <a:defRPr/>
            </a:pPr>
            <a:r>
              <a:rPr lang="zh-CN" altLang="en-US" sz="3200"/>
              <a:t>从整体上看，速度接近</a:t>
            </a:r>
            <a:r>
              <a:rPr lang="en-US" altLang="zh-CN" sz="3200"/>
              <a:t>M1</a:t>
            </a:r>
            <a:r>
              <a:rPr lang="zh-CN" altLang="en-US" sz="3200"/>
              <a:t>，容量是</a:t>
            </a:r>
            <a:r>
              <a:rPr lang="en-US" altLang="zh-CN" sz="3200"/>
              <a:t>Mn</a:t>
            </a:r>
            <a:r>
              <a:rPr lang="zh-CN" altLang="en-US" sz="3200"/>
              <a:t>的，位价格接近廉价的</a:t>
            </a:r>
            <a:r>
              <a:rPr lang="en-US" altLang="zh-CN" sz="3200"/>
              <a:t>Mn</a:t>
            </a:r>
            <a:r>
              <a:rPr lang="zh-CN" altLang="en-US" sz="3200"/>
              <a:t>。将这样的存储器系统称为存储体系。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04EF66B-8001-4E66-99F1-75840BDDCCF7}" type="slidenum">
              <a:rPr lang="zh-CN" altLang="en-US" b="0">
                <a:latin typeface="Arial" panose="020B0604020202020204" pitchFamily="34" charset="0"/>
              </a:rPr>
              <a:pPr eaLnBrk="1" hangingPunct="1"/>
              <a:t>71</a:t>
            </a:fld>
            <a:endParaRPr lang="en-US" altLang="zh-CN" b="0">
              <a:latin typeface="Arial" panose="020B0604020202020204" pitchFamily="34" charset="0"/>
            </a:endParaRPr>
          </a:p>
        </p:txBody>
      </p:sp>
      <p:sp>
        <p:nvSpPr>
          <p:cNvPr id="53555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35555" name="Rectangle 3"/>
          <p:cNvSpPr>
            <a:spLocks noGrp="1" noChangeArrowheads="1"/>
          </p:cNvSpPr>
          <p:nvPr>
            <p:ph type="body" idx="1"/>
          </p:nvPr>
        </p:nvSpPr>
        <p:spPr/>
        <p:txBody>
          <a:bodyPr/>
          <a:lstStyle/>
          <a:p>
            <a:pPr algn="just" eaLnBrk="1" hangingPunct="1">
              <a:defRPr/>
            </a:pPr>
            <a:r>
              <a:rPr lang="zh-CN" altLang="en-US" sz="4400"/>
              <a:t>程序局部性</a:t>
            </a:r>
          </a:p>
          <a:p>
            <a:pPr lvl="1" algn="just" eaLnBrk="1" hangingPunct="1">
              <a:defRPr/>
            </a:pPr>
            <a:r>
              <a:rPr lang="zh-CN" altLang="en-US" sz="4000"/>
              <a:t>程序在执行时所用到的指令和数据的分布不是随机的，而是相对地簇聚成块或页。它包括时间局部性和空间局部性</a:t>
            </a:r>
            <a:r>
              <a:rPr lang="zh-CN" altLang="en-US"/>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F5C22C4-9553-44D5-9B5F-0538B3FB1F6E}" type="slidenum">
              <a:rPr lang="zh-CN" altLang="en-US" b="0">
                <a:latin typeface="Arial" panose="020B0604020202020204" pitchFamily="34" charset="0"/>
              </a:rPr>
              <a:pPr eaLnBrk="1" hangingPunct="1"/>
              <a:t>72</a:t>
            </a:fld>
            <a:endParaRPr lang="en-US" altLang="zh-CN" b="0">
              <a:latin typeface="Arial" panose="020B0604020202020204" pitchFamily="34" charset="0"/>
            </a:endParaRPr>
          </a:p>
        </p:txBody>
      </p:sp>
      <p:sp>
        <p:nvSpPr>
          <p:cNvPr id="53657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36579" name="Rectangle 3"/>
          <p:cNvSpPr>
            <a:spLocks noGrp="1" noChangeArrowheads="1"/>
          </p:cNvSpPr>
          <p:nvPr>
            <p:ph type="body" idx="1"/>
          </p:nvPr>
        </p:nvSpPr>
        <p:spPr/>
        <p:txBody>
          <a:bodyPr/>
          <a:lstStyle/>
          <a:p>
            <a:pPr lvl="1" algn="just" eaLnBrk="1" hangingPunct="1">
              <a:defRPr/>
            </a:pPr>
            <a:r>
              <a:rPr lang="zh-CN" altLang="en-US">
                <a:solidFill>
                  <a:schemeClr val="hlink"/>
                </a:solidFill>
              </a:rPr>
              <a:t>时间局部性</a:t>
            </a:r>
            <a:r>
              <a:rPr lang="zh-CN" altLang="en-US"/>
              <a:t>是指最近的未来要用到的信息可能就是当前正在使用的信息—这是由程序的循环造成的</a:t>
            </a:r>
          </a:p>
          <a:p>
            <a:pPr lvl="1" algn="just" eaLnBrk="1" hangingPunct="1">
              <a:defRPr/>
            </a:pPr>
            <a:r>
              <a:rPr lang="zh-CN" altLang="en-US">
                <a:solidFill>
                  <a:schemeClr val="hlink"/>
                </a:solidFill>
              </a:rPr>
              <a:t>空间局部性</a:t>
            </a:r>
            <a:r>
              <a:rPr lang="zh-CN" altLang="en-US"/>
              <a:t>是指最近的未来要用到的信息可能就是当前信息的相邻信息—这是由程序的顺序执行造成的</a:t>
            </a:r>
          </a:p>
          <a:p>
            <a:pPr algn="just" eaLnBrk="1" hangingPunct="1">
              <a:defRPr/>
            </a:pP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FE63E3BC-7597-4CF1-8157-8E0C70ECE471}" type="slidenum">
              <a:rPr lang="zh-CN" altLang="en-US" b="0">
                <a:latin typeface="Arial" panose="020B0604020202020204" pitchFamily="34" charset="0"/>
              </a:rPr>
              <a:pPr eaLnBrk="1" hangingPunct="1"/>
              <a:t>73</a:t>
            </a:fld>
            <a:endParaRPr lang="en-US" altLang="zh-CN" b="0">
              <a:latin typeface="Arial" panose="020B0604020202020204" pitchFamily="34" charset="0"/>
            </a:endParaRPr>
          </a:p>
        </p:txBody>
      </p:sp>
      <p:sp>
        <p:nvSpPr>
          <p:cNvPr id="54989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49891"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dirty="0"/>
              <a:t>4</a:t>
            </a:r>
            <a:r>
              <a:rPr lang="en-US" altLang="zh-CN" dirty="0"/>
              <a:t>-1</a:t>
            </a:r>
            <a:endParaRPr lang="zh-CN" altLang="en-US" dirty="0"/>
          </a:p>
          <a:p>
            <a:pPr algn="just" eaLnBrk="1" hangingPunct="1">
              <a:defRPr/>
            </a:pPr>
            <a:r>
              <a:rPr lang="zh-CN" altLang="en-US" sz="4400" dirty="0"/>
              <a:t>在</a:t>
            </a:r>
            <a:r>
              <a:rPr lang="zh-CN" altLang="en-US" dirty="0"/>
              <a:t>页式虚拟存储器中，若所要访问的虚页不在主存，我们称此现象为</a:t>
            </a:r>
            <a:r>
              <a:rPr lang="zh-CN" altLang="en-US" dirty="0">
                <a:solidFill>
                  <a:schemeClr val="hlink"/>
                </a:solidFill>
              </a:rPr>
              <a:t>页面失效</a:t>
            </a:r>
            <a:r>
              <a:rPr lang="zh-CN" altLang="en-US" dirty="0"/>
              <a:t>。把两个或两个以上的虚页想进入主存中的同一页面位置的现象称为</a:t>
            </a:r>
            <a:r>
              <a:rPr lang="zh-CN" altLang="en-US" dirty="0">
                <a:solidFill>
                  <a:schemeClr val="hlink"/>
                </a:solidFill>
              </a:rPr>
              <a:t>页面争用或实页冲突</a:t>
            </a:r>
            <a:r>
              <a:rPr lang="zh-CN" altLang="en-US" dirty="0"/>
              <a:t>。</a:t>
            </a:r>
            <a:endParaRPr lang="zh-CN" altLang="en-US" sz="3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8BAB609-C4A3-4F90-8277-6B7124B9B34F}" type="slidenum">
              <a:rPr lang="zh-CN" altLang="en-US" b="0">
                <a:latin typeface="Arial" panose="020B0604020202020204" pitchFamily="34" charset="0"/>
              </a:rPr>
              <a:pPr eaLnBrk="1" hangingPunct="1"/>
              <a:t>74</a:t>
            </a:fld>
            <a:endParaRPr lang="en-US" altLang="zh-CN" b="0">
              <a:latin typeface="Arial" panose="020B0604020202020204" pitchFamily="34" charset="0"/>
            </a:endParaRPr>
          </a:p>
        </p:txBody>
      </p:sp>
      <p:sp>
        <p:nvSpPr>
          <p:cNvPr id="55091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50915" name="Rectangle 3"/>
          <p:cNvSpPr>
            <a:spLocks noGrp="1" noChangeArrowheads="1"/>
          </p:cNvSpPr>
          <p:nvPr>
            <p:ph type="body" idx="1"/>
          </p:nvPr>
        </p:nvSpPr>
        <p:spPr/>
        <p:txBody>
          <a:bodyPr/>
          <a:lstStyle/>
          <a:p>
            <a:pPr algn="just" eaLnBrk="1" hangingPunct="1">
              <a:defRPr/>
            </a:pPr>
            <a:endParaRPr lang="zh-CN" altLang="en-US" sz="3600" dirty="0"/>
          </a:p>
          <a:p>
            <a:pPr algn="just" eaLnBrk="1" hangingPunct="1">
              <a:buFont typeface="Wingdings" panose="05000000000000000000" pitchFamily="2" charset="2"/>
              <a:buNone/>
              <a:defRPr/>
            </a:pPr>
            <a:r>
              <a:rPr lang="zh-CN" altLang="en-US" sz="3600" dirty="0"/>
              <a:t>	当所要访问的虚页不在主存，而所要进入主存中的页面又未被占用时，两者不会同时发生</a:t>
            </a:r>
          </a:p>
          <a:p>
            <a:pPr algn="just" eaLnBrk="1" hangingPunct="1">
              <a:buFont typeface="Wingdings" panose="05000000000000000000" pitchFamily="2" charset="2"/>
              <a:buNone/>
              <a:defRPr/>
            </a:pPr>
            <a:r>
              <a:rPr lang="zh-CN" altLang="en-US" sz="3600" dirty="0"/>
              <a:t>	若所要进入主存中的页面已经被占用，则两者会同时发生。对全相联映象，只有主存全被占满时才会同时发生</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E6DBF5F-8980-4E2E-ABD1-5F821811BA30}" type="slidenum">
              <a:rPr lang="zh-CN" altLang="en-US" b="0">
                <a:latin typeface="Arial" panose="020B0604020202020204" pitchFamily="34" charset="0"/>
              </a:rPr>
              <a:pPr eaLnBrk="1" hangingPunct="1"/>
              <a:t>75</a:t>
            </a:fld>
            <a:endParaRPr lang="en-US" altLang="zh-CN" b="0">
              <a:latin typeface="Arial" panose="020B0604020202020204" pitchFamily="34" charset="0"/>
            </a:endParaRPr>
          </a:p>
        </p:txBody>
      </p:sp>
      <p:sp>
        <p:nvSpPr>
          <p:cNvPr id="610307" name="Rectangle 3"/>
          <p:cNvSpPr>
            <a:spLocks noGrp="1" noChangeArrowheads="1"/>
          </p:cNvSpPr>
          <p:nvPr>
            <p:ph type="subTitle" idx="1"/>
          </p:nvPr>
        </p:nvSpPr>
        <p:spPr>
          <a:xfrm>
            <a:off x="533400" y="533400"/>
            <a:ext cx="8305800" cy="5867400"/>
          </a:xfrm>
        </p:spPr>
        <p:txBody>
          <a:bodyPr/>
          <a:lstStyle/>
          <a:p>
            <a:pPr algn="l" eaLnBrk="1" hangingPunct="1">
              <a:defRPr/>
            </a:pPr>
            <a:r>
              <a:rPr lang="zh-CN" altLang="en-US" sz="3200" dirty="0">
                <a:ea typeface="宋体" pitchFamily="2" charset="-122"/>
              </a:rPr>
              <a:t>4</a:t>
            </a:r>
            <a:r>
              <a:rPr lang="en-US" altLang="zh-CN" sz="3200" dirty="0">
                <a:ea typeface="宋体" pitchFamily="2" charset="-122"/>
              </a:rPr>
              <a:t>-2</a:t>
            </a:r>
            <a:r>
              <a:rPr lang="zh-CN" altLang="en-US" sz="3200" dirty="0">
                <a:ea typeface="宋体" pitchFamily="2" charset="-122"/>
              </a:rPr>
              <a:t> 对于一个由两个存储器</a:t>
            </a:r>
            <a:r>
              <a:rPr lang="en-US" altLang="zh-CN" sz="3200" dirty="0">
                <a:ea typeface="宋体" pitchFamily="2" charset="-122"/>
              </a:rPr>
              <a:t>M1</a:t>
            </a:r>
            <a:r>
              <a:rPr lang="zh-CN" altLang="en-US" sz="3200" dirty="0">
                <a:ea typeface="宋体" pitchFamily="2" charset="-122"/>
              </a:rPr>
              <a:t>和</a:t>
            </a:r>
            <a:r>
              <a:rPr lang="en-US" altLang="zh-CN" sz="3200" dirty="0">
                <a:ea typeface="宋体" pitchFamily="2" charset="-122"/>
              </a:rPr>
              <a:t>M2</a:t>
            </a:r>
            <a:r>
              <a:rPr lang="zh-CN" altLang="en-US" sz="3200" dirty="0">
                <a:ea typeface="宋体" pitchFamily="2" charset="-122"/>
              </a:rPr>
              <a:t>构成的存储系统，设</a:t>
            </a:r>
            <a:r>
              <a:rPr lang="en-US" altLang="zh-CN" sz="3200" dirty="0">
                <a:ea typeface="宋体" pitchFamily="2" charset="-122"/>
              </a:rPr>
              <a:t>M1</a:t>
            </a:r>
            <a:r>
              <a:rPr lang="zh-CN" altLang="en-US" sz="3200" dirty="0">
                <a:ea typeface="宋体" pitchFamily="2" charset="-122"/>
              </a:rPr>
              <a:t>的命中率为</a:t>
            </a:r>
            <a:r>
              <a:rPr lang="en-US" altLang="zh-CN" sz="3200" dirty="0">
                <a:ea typeface="宋体" pitchFamily="2" charset="-122"/>
              </a:rPr>
              <a:t>h，</a:t>
            </a:r>
            <a:r>
              <a:rPr lang="zh-CN" altLang="en-US" sz="3200" dirty="0">
                <a:ea typeface="宋体" pitchFamily="2" charset="-122"/>
              </a:rPr>
              <a:t>两个存储器的存储容量分别为</a:t>
            </a:r>
            <a:r>
              <a:rPr lang="en-US" altLang="zh-CN" sz="3200" dirty="0">
                <a:ea typeface="宋体" pitchFamily="2" charset="-122"/>
              </a:rPr>
              <a:t>s1</a:t>
            </a:r>
            <a:r>
              <a:rPr lang="zh-CN" altLang="en-US" sz="3200" dirty="0">
                <a:ea typeface="宋体" pitchFamily="2" charset="-122"/>
              </a:rPr>
              <a:t>和</a:t>
            </a:r>
            <a:r>
              <a:rPr lang="en-US" altLang="zh-CN" sz="3200" dirty="0">
                <a:ea typeface="宋体" pitchFamily="2" charset="-122"/>
              </a:rPr>
              <a:t>s2，</a:t>
            </a:r>
            <a:r>
              <a:rPr lang="zh-CN" altLang="en-US" sz="3200" dirty="0">
                <a:ea typeface="宋体" pitchFamily="2" charset="-122"/>
              </a:rPr>
              <a:t>访问速度分别为</a:t>
            </a:r>
            <a:r>
              <a:rPr lang="en-US" altLang="zh-CN" sz="3200" dirty="0">
                <a:ea typeface="宋体" pitchFamily="2" charset="-122"/>
              </a:rPr>
              <a:t>t1</a:t>
            </a:r>
            <a:r>
              <a:rPr lang="zh-CN" altLang="en-US" sz="3200" dirty="0">
                <a:ea typeface="宋体" pitchFamily="2" charset="-122"/>
              </a:rPr>
              <a:t>和</a:t>
            </a:r>
            <a:r>
              <a:rPr lang="en-US" altLang="zh-CN" sz="3200" dirty="0">
                <a:ea typeface="宋体" pitchFamily="2" charset="-122"/>
              </a:rPr>
              <a:t>t2，</a:t>
            </a:r>
            <a:r>
              <a:rPr lang="zh-CN" altLang="en-US" sz="3200" dirty="0">
                <a:ea typeface="宋体" pitchFamily="2" charset="-122"/>
              </a:rPr>
              <a:t>每千字节的价格分别为</a:t>
            </a:r>
            <a:r>
              <a:rPr lang="en-US" altLang="zh-CN" sz="3200" dirty="0">
                <a:ea typeface="宋体" pitchFamily="2" charset="-122"/>
              </a:rPr>
              <a:t>c1</a:t>
            </a:r>
            <a:r>
              <a:rPr lang="zh-CN" altLang="en-US" sz="3200" dirty="0">
                <a:ea typeface="宋体" pitchFamily="2" charset="-122"/>
              </a:rPr>
              <a:t>和</a:t>
            </a:r>
            <a:r>
              <a:rPr lang="en-US" altLang="zh-CN" sz="3200" dirty="0">
                <a:ea typeface="宋体" pitchFamily="2" charset="-122"/>
              </a:rPr>
              <a:t>c2？</a:t>
            </a:r>
          </a:p>
          <a:p>
            <a:pPr algn="l" eaLnBrk="1" hangingPunct="1">
              <a:defRPr/>
            </a:pPr>
            <a:r>
              <a:rPr lang="en-US" altLang="zh-CN" sz="3200" dirty="0">
                <a:ea typeface="宋体" pitchFamily="2" charset="-122"/>
              </a:rPr>
              <a:t>（1）</a:t>
            </a:r>
            <a:r>
              <a:rPr lang="zh-CN" altLang="en-US" sz="3200" dirty="0">
                <a:ea typeface="宋体" pitchFamily="2" charset="-122"/>
              </a:rPr>
              <a:t>在什么条件下，整个存储系统的每千字节平均价格会接近于</a:t>
            </a:r>
            <a:r>
              <a:rPr lang="en-US" altLang="zh-CN" sz="3200" dirty="0">
                <a:ea typeface="宋体" pitchFamily="2" charset="-122"/>
              </a:rPr>
              <a:t>c2？</a:t>
            </a:r>
          </a:p>
          <a:p>
            <a:pPr algn="l" eaLnBrk="1" hangingPunct="1">
              <a:defRPr/>
            </a:pPr>
            <a:r>
              <a:rPr lang="en-US" altLang="zh-CN" sz="3200" dirty="0">
                <a:ea typeface="宋体" pitchFamily="2" charset="-122"/>
              </a:rPr>
              <a:t>（2）</a:t>
            </a:r>
            <a:r>
              <a:rPr lang="zh-CN" altLang="en-US" sz="3200" dirty="0">
                <a:ea typeface="宋体" pitchFamily="2" charset="-122"/>
              </a:rPr>
              <a:t>写出这个存储系统的等效访问时间</a:t>
            </a:r>
            <a:r>
              <a:rPr lang="en-US" altLang="zh-CN" sz="3200" dirty="0" err="1">
                <a:ea typeface="宋体" pitchFamily="2" charset="-122"/>
              </a:rPr>
              <a:t>ta</a:t>
            </a:r>
            <a:r>
              <a:rPr lang="zh-CN" altLang="en-US" sz="3200" dirty="0">
                <a:ea typeface="宋体" pitchFamily="2" charset="-122"/>
              </a:rPr>
              <a:t>的表达式。</a:t>
            </a:r>
          </a:p>
          <a:p>
            <a:pPr algn="l" eaLnBrk="1" hangingPunct="1">
              <a:defRPr/>
            </a:pPr>
            <a:r>
              <a:rPr lang="zh-CN" altLang="en-US" sz="3200" dirty="0">
                <a:ea typeface="宋体" pitchFamily="2" charset="-122"/>
              </a:rPr>
              <a:t>（3）假设存储系统的访问效率</a:t>
            </a:r>
            <a:r>
              <a:rPr lang="en-US" altLang="zh-CN" sz="3200" dirty="0">
                <a:ea typeface="宋体" pitchFamily="2" charset="-122"/>
              </a:rPr>
              <a:t>e=t1/</a:t>
            </a:r>
            <a:r>
              <a:rPr lang="en-US" altLang="zh-CN" sz="3200" dirty="0" err="1">
                <a:ea typeface="宋体" pitchFamily="2" charset="-122"/>
              </a:rPr>
              <a:t>ta</a:t>
            </a:r>
            <a:r>
              <a:rPr lang="en-US" altLang="zh-CN" sz="3200" dirty="0">
                <a:ea typeface="宋体" pitchFamily="2" charset="-122"/>
              </a:rPr>
              <a:t>，</a:t>
            </a:r>
            <a:r>
              <a:rPr lang="zh-CN" altLang="en-US" sz="3200" dirty="0">
                <a:ea typeface="宋体" pitchFamily="2" charset="-122"/>
              </a:rPr>
              <a:t>两个存储器的速度比</a:t>
            </a:r>
            <a:r>
              <a:rPr lang="en-US" altLang="zh-CN" sz="3200" dirty="0">
                <a:ea typeface="宋体" pitchFamily="2" charset="-122"/>
              </a:rPr>
              <a:t>r=t2/t1。</a:t>
            </a:r>
            <a:r>
              <a:rPr lang="zh-CN" altLang="en-US" sz="3200" dirty="0">
                <a:ea typeface="宋体" pitchFamily="2" charset="-122"/>
              </a:rPr>
              <a:t>试以速度比</a:t>
            </a:r>
            <a:r>
              <a:rPr lang="en-US" altLang="zh-CN" sz="3200" dirty="0">
                <a:ea typeface="宋体" pitchFamily="2" charset="-122"/>
              </a:rPr>
              <a:t>r</a:t>
            </a:r>
            <a:r>
              <a:rPr lang="zh-CN" altLang="en-US" sz="3200" dirty="0">
                <a:ea typeface="宋体" pitchFamily="2" charset="-122"/>
              </a:rPr>
              <a:t>和命中率</a:t>
            </a:r>
            <a:r>
              <a:rPr lang="en-US" altLang="zh-CN" sz="3200" dirty="0">
                <a:ea typeface="宋体" pitchFamily="2" charset="-122"/>
              </a:rPr>
              <a:t>h</a:t>
            </a:r>
            <a:r>
              <a:rPr lang="zh-CN" altLang="en-US" sz="3200" dirty="0">
                <a:ea typeface="宋体" pitchFamily="2" charset="-122"/>
              </a:rPr>
              <a:t>来表示访问效率</a:t>
            </a:r>
            <a:r>
              <a:rPr lang="en-US" altLang="zh-CN" sz="3200" dirty="0">
                <a:ea typeface="宋体" pitchFamily="2" charset="-122"/>
              </a:rPr>
              <a:t>e。</a:t>
            </a:r>
            <a:r>
              <a:rPr lang="en-US" altLang="zh-CN" sz="2800" dirty="0">
                <a:ea typeface="宋体" pitchFamily="2" charset="-122"/>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42AADF14-D670-4FAE-A949-CC27A1EA5DC6}" type="slidenum">
              <a:rPr lang="zh-CN" altLang="en-US" b="0">
                <a:latin typeface="Arial" panose="020B0604020202020204" pitchFamily="34" charset="0"/>
              </a:rPr>
              <a:pPr eaLnBrk="1" hangingPunct="1"/>
              <a:t>76</a:t>
            </a:fld>
            <a:endParaRPr lang="en-US" altLang="zh-CN" b="0">
              <a:latin typeface="Arial" panose="020B0604020202020204" pitchFamily="34" charset="0"/>
            </a:endParaRPr>
          </a:p>
        </p:txBody>
      </p:sp>
      <p:sp>
        <p:nvSpPr>
          <p:cNvPr id="611331" name="Rectangle 3"/>
          <p:cNvSpPr>
            <a:spLocks noGrp="1" noChangeArrowheads="1"/>
          </p:cNvSpPr>
          <p:nvPr>
            <p:ph type="subTitle" idx="1"/>
          </p:nvPr>
        </p:nvSpPr>
        <p:spPr>
          <a:xfrm>
            <a:off x="762000" y="762000"/>
            <a:ext cx="8077200" cy="5562600"/>
          </a:xfrm>
        </p:spPr>
        <p:txBody>
          <a:bodyPr/>
          <a:lstStyle/>
          <a:p>
            <a:pPr algn="l" eaLnBrk="1" hangingPunct="1">
              <a:defRPr/>
            </a:pPr>
            <a:r>
              <a:rPr lang="zh-CN" altLang="en-US" sz="3200">
                <a:ea typeface="宋体" pitchFamily="2" charset="-122"/>
              </a:rPr>
              <a:t>（4）如果</a:t>
            </a:r>
            <a:r>
              <a:rPr lang="en-US" altLang="zh-CN" sz="3200">
                <a:ea typeface="宋体" pitchFamily="2" charset="-122"/>
              </a:rPr>
              <a:t>r=100，</a:t>
            </a:r>
            <a:r>
              <a:rPr lang="zh-CN" altLang="en-US" sz="3200">
                <a:ea typeface="宋体" pitchFamily="2" charset="-122"/>
              </a:rPr>
              <a:t>为了使访问效率</a:t>
            </a:r>
            <a:r>
              <a:rPr lang="en-US" altLang="zh-CN" sz="3200">
                <a:ea typeface="宋体" pitchFamily="2" charset="-122"/>
              </a:rPr>
              <a:t>e&gt;0.95，</a:t>
            </a:r>
            <a:r>
              <a:rPr lang="zh-CN" altLang="en-US" sz="3200">
                <a:ea typeface="宋体" pitchFamily="2" charset="-122"/>
              </a:rPr>
              <a:t>要求命中率</a:t>
            </a:r>
            <a:r>
              <a:rPr lang="en-US" altLang="zh-CN" sz="3200">
                <a:ea typeface="宋体" pitchFamily="2" charset="-122"/>
              </a:rPr>
              <a:t>h</a:t>
            </a:r>
            <a:r>
              <a:rPr lang="zh-CN" altLang="en-US" sz="3200">
                <a:ea typeface="宋体" pitchFamily="2" charset="-122"/>
              </a:rPr>
              <a:t>是多少？</a:t>
            </a:r>
          </a:p>
          <a:p>
            <a:pPr algn="l" eaLnBrk="1" hangingPunct="1">
              <a:defRPr/>
            </a:pPr>
            <a:r>
              <a:rPr lang="zh-CN" altLang="en-US" sz="3200">
                <a:ea typeface="宋体" pitchFamily="2" charset="-122"/>
              </a:rPr>
              <a:t>（5）对于（4）所要求的命中率实际上很难达到。假设实际的命中率只能达到0.96。现采用一种缓冲技术来解决这个问题。当访问</a:t>
            </a:r>
            <a:r>
              <a:rPr lang="en-US" altLang="zh-CN" sz="3200">
                <a:ea typeface="宋体" pitchFamily="2" charset="-122"/>
              </a:rPr>
              <a:t>M1</a:t>
            </a:r>
            <a:r>
              <a:rPr lang="zh-CN" altLang="en-US" sz="3200">
                <a:ea typeface="宋体" pitchFamily="2" charset="-122"/>
              </a:rPr>
              <a:t>不命中时，把包括被访问数据在内的一个数据块都从</a:t>
            </a:r>
            <a:r>
              <a:rPr lang="en-US" altLang="zh-CN" sz="3200">
                <a:ea typeface="宋体" pitchFamily="2" charset="-122"/>
              </a:rPr>
              <a:t>M2</a:t>
            </a:r>
            <a:r>
              <a:rPr lang="zh-CN" altLang="en-US" sz="3200">
                <a:ea typeface="宋体" pitchFamily="2" charset="-122"/>
              </a:rPr>
              <a:t>取到</a:t>
            </a:r>
            <a:r>
              <a:rPr lang="en-US" altLang="zh-CN" sz="3200">
                <a:ea typeface="宋体" pitchFamily="2" charset="-122"/>
              </a:rPr>
              <a:t>M1</a:t>
            </a:r>
            <a:r>
              <a:rPr lang="zh-CN" altLang="en-US" sz="3200">
                <a:ea typeface="宋体" pitchFamily="2" charset="-122"/>
              </a:rPr>
              <a:t>中，并假设被取到</a:t>
            </a:r>
            <a:r>
              <a:rPr lang="en-US" altLang="zh-CN" sz="3200">
                <a:ea typeface="宋体" pitchFamily="2" charset="-122"/>
              </a:rPr>
              <a:t>M1</a:t>
            </a:r>
            <a:r>
              <a:rPr lang="zh-CN" altLang="en-US" sz="3200">
                <a:ea typeface="宋体" pitchFamily="2" charset="-122"/>
              </a:rPr>
              <a:t>中的每个数据平均可以被重复访问5次。请设计缓冲深度（即每次从</a:t>
            </a:r>
            <a:r>
              <a:rPr lang="en-US" altLang="zh-CN" sz="3200">
                <a:ea typeface="宋体" pitchFamily="2" charset="-122"/>
              </a:rPr>
              <a:t>M2</a:t>
            </a:r>
            <a:r>
              <a:rPr lang="zh-CN" altLang="en-US" sz="3200">
                <a:ea typeface="宋体" pitchFamily="2" charset="-122"/>
              </a:rPr>
              <a:t>取到</a:t>
            </a:r>
            <a:r>
              <a:rPr lang="en-US" altLang="zh-CN" sz="3200">
                <a:ea typeface="宋体" pitchFamily="2" charset="-122"/>
              </a:rPr>
              <a:t>M1</a:t>
            </a:r>
            <a:r>
              <a:rPr lang="zh-CN" altLang="en-US" sz="3200">
                <a:ea typeface="宋体" pitchFamily="2" charset="-122"/>
              </a:rPr>
              <a:t>中的数据块的大小）。</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8093E574-9257-461A-BFAF-17E5D695D901}" type="slidenum">
              <a:rPr lang="zh-CN" altLang="en-US" b="0">
                <a:latin typeface="Arial" panose="020B0604020202020204" pitchFamily="34" charset="0"/>
              </a:rPr>
              <a:pPr eaLnBrk="1" hangingPunct="1"/>
              <a:t>77</a:t>
            </a:fld>
            <a:endParaRPr lang="en-US" altLang="zh-CN" b="0">
              <a:latin typeface="Arial" panose="020B0604020202020204" pitchFamily="34" charset="0"/>
            </a:endParaRPr>
          </a:p>
        </p:txBody>
      </p:sp>
      <p:sp>
        <p:nvSpPr>
          <p:cNvPr id="5124" name="Text Box 2"/>
          <p:cNvSpPr txBox="1">
            <a:spLocks noChangeArrowheads="1"/>
          </p:cNvSpPr>
          <p:nvPr/>
        </p:nvSpPr>
        <p:spPr bwMode="auto">
          <a:xfrm>
            <a:off x="1066800" y="3124200"/>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lvl="3" eaLnBrk="1" hangingPunct="1">
              <a:spcBef>
                <a:spcPct val="20000"/>
              </a:spcBef>
            </a:pPr>
            <a:r>
              <a:rPr lang="en-US" altLang="zh-CN" sz="3200" b="0">
                <a:latin typeface="Times New Roman" panose="02020603050405020304" pitchFamily="18" charset="0"/>
              </a:rPr>
              <a:t>S2&gt;&gt;S1</a:t>
            </a:r>
            <a:r>
              <a:rPr lang="zh-CN" altLang="en-US" sz="3200" b="0">
                <a:latin typeface="Times New Roman" panose="02020603050405020304" pitchFamily="18" charset="0"/>
              </a:rPr>
              <a:t>时, </a:t>
            </a:r>
            <a:r>
              <a:rPr lang="en-US" altLang="zh-CN" sz="3200" b="0">
                <a:latin typeface="Times New Roman" panose="02020603050405020304" pitchFamily="18" charset="0"/>
              </a:rPr>
              <a:t>C≈C2</a:t>
            </a:r>
            <a:endParaRPr kumimoji="1" lang="en-US" altLang="zh-CN" sz="2800" b="0">
              <a:latin typeface="Times New Roman" panose="02020603050405020304" pitchFamily="18" charset="0"/>
            </a:endParaRPr>
          </a:p>
        </p:txBody>
      </p:sp>
      <p:graphicFrame>
        <p:nvGraphicFramePr>
          <p:cNvPr id="5122" name="Object 3"/>
          <p:cNvGraphicFramePr>
            <a:graphicFrameLocks/>
          </p:cNvGraphicFramePr>
          <p:nvPr/>
        </p:nvGraphicFramePr>
        <p:xfrm>
          <a:off x="2514600" y="1828800"/>
          <a:ext cx="3352800" cy="1295400"/>
        </p:xfrm>
        <a:graphic>
          <a:graphicData uri="http://schemas.openxmlformats.org/presentationml/2006/ole">
            <mc:AlternateContent xmlns:mc="http://schemas.openxmlformats.org/markup-compatibility/2006">
              <mc:Choice xmlns:v="urn:schemas-microsoft-com:vml" Requires="v">
                <p:oleObj spid="_x0000_s5123" name="公式" r:id="rId3" imgW="1371600" imgH="444240" progId="Equation.3">
                  <p:embed/>
                </p:oleObj>
              </mc:Choice>
              <mc:Fallback>
                <p:oleObj name="公式" r:id="rId3" imgW="1371600" imgH="444240" progId="Equation.3">
                  <p:embed/>
                  <p:pic>
                    <p:nvPicPr>
                      <p:cNvPr id="5122"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3352800" cy="1295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4"/>
          <p:cNvSpPr txBox="1">
            <a:spLocks noChangeArrowheads="1"/>
          </p:cNvSpPr>
          <p:nvPr/>
        </p:nvSpPr>
        <p:spPr bwMode="auto">
          <a:xfrm>
            <a:off x="685800" y="685800"/>
            <a:ext cx="1752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4</a:t>
            </a:r>
            <a:r>
              <a:rPr kumimoji="1" lang="en-US" altLang="zh-CN" sz="3200" b="0">
                <a:latin typeface="Times New Roman" panose="02020603050405020304" pitchFamily="18" charset="0"/>
              </a:rPr>
              <a:t>-2</a:t>
            </a:r>
            <a:r>
              <a:rPr kumimoji="1" lang="zh-CN" altLang="en-US" sz="3200" b="0">
                <a:latin typeface="Times New Roman" panose="02020603050405020304" pitchFamily="18" charset="0"/>
              </a:rPr>
              <a:t> 解：</a:t>
            </a:r>
          </a:p>
          <a:p>
            <a:pPr eaLnBrk="1" hangingPunct="1">
              <a:spcBef>
                <a:spcPct val="50000"/>
              </a:spcBef>
            </a:pPr>
            <a:r>
              <a:rPr kumimoji="1" lang="zh-CN" altLang="en-US" sz="3200" b="0">
                <a:latin typeface="Times New Roman" panose="02020603050405020304" pitchFamily="18" charset="0"/>
              </a:rPr>
              <a:t>（1） </a:t>
            </a:r>
          </a:p>
        </p:txBody>
      </p:sp>
      <p:sp>
        <p:nvSpPr>
          <p:cNvPr id="5126" name="Text Box 5"/>
          <p:cNvSpPr txBox="1">
            <a:spLocks noChangeArrowheads="1"/>
          </p:cNvSpPr>
          <p:nvPr/>
        </p:nvSpPr>
        <p:spPr bwMode="auto">
          <a:xfrm>
            <a:off x="685800" y="3657600"/>
            <a:ext cx="1293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（2）</a:t>
            </a:r>
          </a:p>
        </p:txBody>
      </p:sp>
      <p:sp>
        <p:nvSpPr>
          <p:cNvPr id="5127" name="Text Box 6"/>
          <p:cNvSpPr txBox="1">
            <a:spLocks noChangeArrowheads="1"/>
          </p:cNvSpPr>
          <p:nvPr/>
        </p:nvSpPr>
        <p:spPr bwMode="auto">
          <a:xfrm>
            <a:off x="1981200" y="3810000"/>
            <a:ext cx="541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b="0">
                <a:latin typeface="Times New Roman" panose="02020603050405020304" pitchFamily="18" charset="0"/>
              </a:rPr>
              <a:t>ta=h×t1+(1-h) ×t2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0645FF6-64EF-418C-B615-06C77457238D}" type="slidenum">
              <a:rPr lang="zh-CN" altLang="en-US" b="0">
                <a:latin typeface="Arial" panose="020B0604020202020204" pitchFamily="34" charset="0"/>
              </a:rPr>
              <a:pPr eaLnBrk="1" hangingPunct="1"/>
              <a:t>78</a:t>
            </a:fld>
            <a:endParaRPr lang="en-US" altLang="zh-CN" b="0">
              <a:latin typeface="Arial" panose="020B0604020202020204" pitchFamily="34" charset="0"/>
            </a:endParaRPr>
          </a:p>
        </p:txBody>
      </p:sp>
      <p:sp>
        <p:nvSpPr>
          <p:cNvPr id="6149" name="Text Box 2"/>
          <p:cNvSpPr txBox="1">
            <a:spLocks noChangeArrowheads="1"/>
          </p:cNvSpPr>
          <p:nvPr/>
        </p:nvSpPr>
        <p:spPr bwMode="auto">
          <a:xfrm>
            <a:off x="609600" y="7620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（3）</a:t>
            </a:r>
          </a:p>
        </p:txBody>
      </p:sp>
      <p:graphicFrame>
        <p:nvGraphicFramePr>
          <p:cNvPr id="6146" name="Object 3"/>
          <p:cNvGraphicFramePr>
            <a:graphicFrameLocks/>
          </p:cNvGraphicFramePr>
          <p:nvPr/>
        </p:nvGraphicFramePr>
        <p:xfrm>
          <a:off x="609600" y="1371600"/>
          <a:ext cx="8153400" cy="1447800"/>
        </p:xfrm>
        <a:graphic>
          <a:graphicData uri="http://schemas.openxmlformats.org/presentationml/2006/ole">
            <mc:AlternateContent xmlns:mc="http://schemas.openxmlformats.org/markup-compatibility/2006">
              <mc:Choice xmlns:v="urn:schemas-microsoft-com:vml" Requires="v">
                <p:oleObj spid="_x0000_s6149" name="公式" r:id="rId3" imgW="3187440" imgH="444240" progId="Equation.3">
                  <p:embed/>
                </p:oleObj>
              </mc:Choice>
              <mc:Fallback>
                <p:oleObj name="公式" r:id="rId3" imgW="3187440" imgH="444240" progId="Equation.3">
                  <p:embed/>
                  <p:pic>
                    <p:nvPicPr>
                      <p:cNvPr id="6146"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8153400" cy="1447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4"/>
          <p:cNvSpPr txBox="1">
            <a:spLocks noChangeArrowheads="1"/>
          </p:cNvSpPr>
          <p:nvPr/>
        </p:nvSpPr>
        <p:spPr bwMode="auto">
          <a:xfrm>
            <a:off x="685800" y="26670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（4）</a:t>
            </a:r>
          </a:p>
        </p:txBody>
      </p:sp>
      <p:graphicFrame>
        <p:nvGraphicFramePr>
          <p:cNvPr id="6147" name="Object 5"/>
          <p:cNvGraphicFramePr>
            <a:graphicFrameLocks/>
          </p:cNvGraphicFramePr>
          <p:nvPr/>
        </p:nvGraphicFramePr>
        <p:xfrm>
          <a:off x="3352800" y="3124200"/>
          <a:ext cx="2438400" cy="1143000"/>
        </p:xfrm>
        <a:graphic>
          <a:graphicData uri="http://schemas.openxmlformats.org/presentationml/2006/ole">
            <mc:AlternateContent xmlns:mc="http://schemas.openxmlformats.org/markup-compatibility/2006">
              <mc:Choice xmlns:v="urn:schemas-microsoft-com:vml" Requires="v">
                <p:oleObj spid="_x0000_s6150" name="公式" r:id="rId5" imgW="888840" imgH="393480" progId="Equation.3">
                  <p:embed/>
                </p:oleObj>
              </mc:Choice>
              <mc:Fallback>
                <p:oleObj name="公式" r:id="rId5" imgW="888840" imgH="393480" progId="Equation.3">
                  <p:embed/>
                  <p:pic>
                    <p:nvPicPr>
                      <p:cNvPr id="6147"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124200"/>
                        <a:ext cx="2438400" cy="1143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Text Box 6"/>
          <p:cNvSpPr txBox="1">
            <a:spLocks noChangeArrowheads="1"/>
          </p:cNvSpPr>
          <p:nvPr/>
        </p:nvSpPr>
        <p:spPr bwMode="auto">
          <a:xfrm>
            <a:off x="1371600" y="3429000"/>
            <a:ext cx="1976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b="0">
                <a:latin typeface="Times New Roman" panose="02020603050405020304" pitchFamily="18" charset="0"/>
              </a:rPr>
              <a:t>r=100</a:t>
            </a:r>
            <a:r>
              <a:rPr kumimoji="1" lang="zh-CN" altLang="en-US" sz="3200" b="0">
                <a:latin typeface="Times New Roman" panose="02020603050405020304" pitchFamily="18" charset="0"/>
              </a:rPr>
              <a:t>时，</a:t>
            </a:r>
          </a:p>
        </p:txBody>
      </p:sp>
      <p:sp>
        <p:nvSpPr>
          <p:cNvPr id="592903" name="Rectangle 7"/>
          <p:cNvSpPr>
            <a:spLocks noGrp="1" noRot="1" noChangeArrowheads="1"/>
          </p:cNvSpPr>
          <p:nvPr>
            <p:ph type="title" idx="4294967295"/>
          </p:nvPr>
        </p:nvSpPr>
        <p:spPr/>
        <p:txBody>
          <a:bodyPr/>
          <a:lstStyle/>
          <a:p>
            <a:pPr eaLnBrk="1" hangingPunct="1">
              <a:defRPr/>
            </a:pPr>
            <a:r>
              <a:rPr lang="zh-CN" altLang="en-US"/>
              <a:t>第4章</a:t>
            </a:r>
          </a:p>
        </p:txBody>
      </p:sp>
      <p:sp>
        <p:nvSpPr>
          <p:cNvPr id="6153" name="Text Box 8"/>
          <p:cNvSpPr txBox="1">
            <a:spLocks noChangeArrowheads="1"/>
          </p:cNvSpPr>
          <p:nvPr/>
        </p:nvSpPr>
        <p:spPr bwMode="auto">
          <a:xfrm>
            <a:off x="1143000" y="4267200"/>
            <a:ext cx="67818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0.95= 1/(100-99</a:t>
            </a:r>
            <a:r>
              <a:rPr kumimoji="1" lang="en-US" altLang="zh-CN" sz="2800" b="0">
                <a:latin typeface="Times New Roman" panose="02020603050405020304" pitchFamily="18" charset="0"/>
              </a:rPr>
              <a:t>h) </a:t>
            </a:r>
          </a:p>
          <a:p>
            <a:pPr eaLnBrk="1" hangingPunct="1">
              <a:spcBef>
                <a:spcPct val="50000"/>
              </a:spcBef>
            </a:pPr>
            <a:r>
              <a:rPr kumimoji="1" lang="en-US" altLang="zh-CN" sz="3600" b="0">
                <a:latin typeface="Times New Roman" panose="02020603050405020304" pitchFamily="18" charset="0"/>
              </a:rPr>
              <a:t>h=0.99947</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9F9B142-6E17-41FD-A247-02FF151BAEF1}" type="slidenum">
              <a:rPr lang="zh-CN" altLang="en-US" b="0">
                <a:latin typeface="Arial" panose="020B0604020202020204" pitchFamily="34" charset="0"/>
              </a:rPr>
              <a:pPr eaLnBrk="1" hangingPunct="1"/>
              <a:t>79</a:t>
            </a:fld>
            <a:endParaRPr lang="en-US" altLang="zh-CN" b="0">
              <a:latin typeface="Arial" panose="020B0604020202020204" pitchFamily="34" charset="0"/>
            </a:endParaRPr>
          </a:p>
        </p:txBody>
      </p:sp>
      <p:graphicFrame>
        <p:nvGraphicFramePr>
          <p:cNvPr id="7170" name="Object 2"/>
          <p:cNvGraphicFramePr>
            <a:graphicFrameLocks/>
          </p:cNvGraphicFramePr>
          <p:nvPr/>
        </p:nvGraphicFramePr>
        <p:xfrm>
          <a:off x="2209800" y="1143000"/>
          <a:ext cx="3435350" cy="1162050"/>
        </p:xfrm>
        <a:graphic>
          <a:graphicData uri="http://schemas.openxmlformats.org/presentationml/2006/ole">
            <mc:AlternateContent xmlns:mc="http://schemas.openxmlformats.org/markup-compatibility/2006">
              <mc:Choice xmlns:v="urn:schemas-microsoft-com:vml" Requires="v">
                <p:oleObj spid="_x0000_s7173" name="公式" r:id="rId3" imgW="1371600" imgH="355320" progId="Equation.3">
                  <p:embed/>
                </p:oleObj>
              </mc:Choice>
              <mc:Fallback>
                <p:oleObj name="公式" r:id="rId3" imgW="1371600" imgH="355320" progId="Equation.3">
                  <p:embed/>
                  <p:pic>
                    <p:nvPicPr>
                      <p:cNvPr id="717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43000"/>
                        <a:ext cx="3435350" cy="11620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3"/>
          <p:cNvSpPr txBox="1">
            <a:spLocks noChangeArrowheads="1"/>
          </p:cNvSpPr>
          <p:nvPr/>
        </p:nvSpPr>
        <p:spPr bwMode="auto">
          <a:xfrm>
            <a:off x="1524000" y="4343400"/>
            <a:ext cx="4648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rPr>
              <a:t>n=75.47</a:t>
            </a:r>
          </a:p>
          <a:p>
            <a:pPr eaLnBrk="1" hangingPunct="1">
              <a:spcBef>
                <a:spcPct val="50000"/>
              </a:spcBef>
            </a:pPr>
            <a:r>
              <a:rPr kumimoji="1" lang="en-US" altLang="zh-CN" sz="2800">
                <a:latin typeface="Times New Roman" panose="02020603050405020304" pitchFamily="18" charset="0"/>
              </a:rPr>
              <a:t>5m=n            m=15.1</a:t>
            </a:r>
          </a:p>
        </p:txBody>
      </p:sp>
      <p:sp>
        <p:nvSpPr>
          <p:cNvPr id="7174" name="Text Box 5"/>
          <p:cNvSpPr txBox="1">
            <a:spLocks noChangeArrowheads="1"/>
          </p:cNvSpPr>
          <p:nvPr/>
        </p:nvSpPr>
        <p:spPr bwMode="auto">
          <a:xfrm>
            <a:off x="609600" y="7620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（5）</a:t>
            </a:r>
          </a:p>
        </p:txBody>
      </p:sp>
      <p:graphicFrame>
        <p:nvGraphicFramePr>
          <p:cNvPr id="7171" name="Object 6"/>
          <p:cNvGraphicFramePr>
            <a:graphicFrameLocks/>
          </p:cNvGraphicFramePr>
          <p:nvPr/>
        </p:nvGraphicFramePr>
        <p:xfrm>
          <a:off x="2133600" y="2895600"/>
          <a:ext cx="3073400" cy="914400"/>
        </p:xfrm>
        <a:graphic>
          <a:graphicData uri="http://schemas.openxmlformats.org/presentationml/2006/ole">
            <mc:AlternateContent xmlns:mc="http://schemas.openxmlformats.org/markup-compatibility/2006">
              <mc:Choice xmlns:v="urn:schemas-microsoft-com:vml" Requires="v">
                <p:oleObj spid="_x0000_s7174" name="Equation" r:id="rId5" imgW="1346040" imgH="393480" progId="Equation.DSMT4">
                  <p:embed/>
                </p:oleObj>
              </mc:Choice>
              <mc:Fallback>
                <p:oleObj name="Equation" r:id="rId5" imgW="1346040" imgH="393480" progId="Equation.DSMT4">
                  <p:embed/>
                  <p:pic>
                    <p:nvPicPr>
                      <p:cNvPr id="7171"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895600"/>
                        <a:ext cx="3073400" cy="914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DC99205-14DC-4260-86F8-9F19BBD55457}" type="slidenum">
              <a:rPr lang="zh-CN" altLang="en-US" b="0">
                <a:latin typeface="Arial" panose="020B0604020202020204" pitchFamily="34" charset="0"/>
              </a:rPr>
              <a:pPr eaLnBrk="1" hangingPunct="1"/>
              <a:t>8</a:t>
            </a:fld>
            <a:endParaRPr lang="en-US" altLang="zh-CN" b="0">
              <a:latin typeface="Arial" panose="020B0604020202020204" pitchFamily="34" charset="0"/>
            </a:endParaRPr>
          </a:p>
        </p:txBody>
      </p:sp>
      <p:sp>
        <p:nvSpPr>
          <p:cNvPr id="519170" name="Rectangle 1026"/>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19171" name="Rectangle 1027"/>
          <p:cNvSpPr>
            <a:spLocks noGrp="1" noChangeArrowheads="1"/>
          </p:cNvSpPr>
          <p:nvPr>
            <p:ph type="body" idx="1"/>
          </p:nvPr>
        </p:nvSpPr>
        <p:spPr/>
        <p:txBody>
          <a:bodyPr/>
          <a:lstStyle/>
          <a:p>
            <a:pPr algn="just" eaLnBrk="1" hangingPunct="1">
              <a:defRPr/>
            </a:pPr>
            <a:r>
              <a:rPr lang="zh-CN" altLang="en-US" sz="4400"/>
              <a:t>并行性</a:t>
            </a:r>
          </a:p>
          <a:p>
            <a:pPr lvl="1" algn="just" eaLnBrk="1" hangingPunct="1">
              <a:defRPr/>
            </a:pPr>
            <a:r>
              <a:rPr lang="zh-CN" altLang="en-US" sz="4000"/>
              <a:t>指可以同时进行运算或操作的特性，它有两重含义：</a:t>
            </a:r>
          </a:p>
          <a:p>
            <a:pPr lvl="2" algn="just" eaLnBrk="1" hangingPunct="1">
              <a:defRPr/>
            </a:pPr>
            <a:r>
              <a:rPr lang="zh-CN" altLang="en-US" sz="3600"/>
              <a:t>同时性</a:t>
            </a:r>
            <a:r>
              <a:rPr lang="en-US" altLang="zh-CN" sz="3600"/>
              <a:t>：</a:t>
            </a:r>
            <a:r>
              <a:rPr lang="zh-CN" altLang="en-US" sz="3600"/>
              <a:t>同一时刻发生</a:t>
            </a:r>
            <a:endParaRPr lang="en-US" altLang="zh-CN" sz="3600"/>
          </a:p>
          <a:p>
            <a:pPr lvl="2" algn="just" eaLnBrk="1" hangingPunct="1">
              <a:defRPr/>
            </a:pPr>
            <a:r>
              <a:rPr lang="zh-CN" altLang="en-US" sz="3600"/>
              <a:t>并发性：同一时间间隔内发生</a:t>
            </a:r>
            <a:endParaRPr lang="zh-CN" altLang="en-US" sz="4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7D43B64-D5B3-47A1-94EB-5DF021957597}" type="slidenum">
              <a:rPr lang="zh-CN" altLang="en-US" b="0">
                <a:latin typeface="Arial" panose="020B0604020202020204" pitchFamily="34" charset="0"/>
              </a:rPr>
              <a:pPr eaLnBrk="1" hangingPunct="1"/>
              <a:t>80</a:t>
            </a:fld>
            <a:endParaRPr lang="en-US" altLang="zh-CN" b="0">
              <a:latin typeface="Arial" panose="020B0604020202020204" pitchFamily="34" charset="0"/>
            </a:endParaRPr>
          </a:p>
        </p:txBody>
      </p:sp>
      <p:sp>
        <p:nvSpPr>
          <p:cNvPr id="94211" name="Rectangle 3"/>
          <p:cNvSpPr>
            <a:spLocks noGrp="1" noChangeArrowheads="1"/>
          </p:cNvSpPr>
          <p:nvPr>
            <p:ph type="subTitle" idx="1"/>
          </p:nvPr>
        </p:nvSpPr>
        <p:spPr>
          <a:xfrm>
            <a:off x="609600" y="609600"/>
            <a:ext cx="8001000" cy="5791200"/>
          </a:xfrm>
        </p:spPr>
        <p:txBody>
          <a:bodyPr/>
          <a:lstStyle/>
          <a:p>
            <a:pPr algn="l" eaLnBrk="1" hangingPunct="1"/>
            <a:r>
              <a:rPr lang="zh-CN" altLang="en-US" sz="3200">
                <a:effectLst/>
                <a:ea typeface="宋体" panose="02010600030101010101" pitchFamily="2" charset="-122"/>
              </a:rPr>
              <a:t>4</a:t>
            </a:r>
            <a:r>
              <a:rPr lang="en-US" altLang="zh-CN" sz="3200">
                <a:effectLst/>
                <a:ea typeface="宋体" panose="02010600030101010101" pitchFamily="2" charset="-122"/>
              </a:rPr>
              <a:t>-3</a:t>
            </a:r>
            <a:r>
              <a:rPr lang="zh-CN" altLang="en-US" sz="3200">
                <a:effectLst/>
                <a:ea typeface="宋体" panose="02010600030101010101" pitchFamily="2" charset="-122"/>
              </a:rPr>
              <a:t> 在页式虚拟存储器中，一个程序由</a:t>
            </a:r>
            <a:r>
              <a:rPr lang="en-US" altLang="zh-CN" sz="3200">
                <a:effectLst/>
                <a:ea typeface="宋体" panose="02010600030101010101" pitchFamily="2" charset="-122"/>
              </a:rPr>
              <a:t>P1～P5</a:t>
            </a:r>
            <a:r>
              <a:rPr lang="zh-CN" altLang="en-US" sz="3200">
                <a:effectLst/>
                <a:ea typeface="宋体" panose="02010600030101010101" pitchFamily="2" charset="-122"/>
              </a:rPr>
              <a:t>共5个页面组成。在程序执行过程中依次访问到的页面如下：</a:t>
            </a:r>
          </a:p>
          <a:p>
            <a:pPr algn="l" eaLnBrk="1" hangingPunct="1"/>
            <a:r>
              <a:rPr lang="en-US" altLang="zh-CN" sz="3200">
                <a:effectLst/>
                <a:ea typeface="宋体" panose="02010600030101010101" pitchFamily="2" charset="-122"/>
              </a:rPr>
              <a:t>P2,P3,P2,P1,P5,P2,P4,P5,P3,P2,P5,P2</a:t>
            </a:r>
          </a:p>
          <a:p>
            <a:pPr algn="l" eaLnBrk="1" hangingPunct="1"/>
            <a:r>
              <a:rPr lang="zh-CN" altLang="en-US" sz="3200">
                <a:effectLst/>
                <a:ea typeface="宋体" panose="02010600030101010101" pitchFamily="2" charset="-122"/>
              </a:rPr>
              <a:t>假设系统分配给这个程序的主存有3个页面，分别采用</a:t>
            </a:r>
            <a:r>
              <a:rPr lang="en-US" altLang="zh-CN" sz="3200">
                <a:effectLst/>
                <a:ea typeface="宋体" panose="02010600030101010101" pitchFamily="2" charset="-122"/>
              </a:rPr>
              <a:t>FIFO、LRU</a:t>
            </a:r>
            <a:r>
              <a:rPr lang="zh-CN" altLang="en-US" sz="3200">
                <a:effectLst/>
                <a:ea typeface="宋体" panose="02010600030101010101" pitchFamily="2" charset="-122"/>
              </a:rPr>
              <a:t>和</a:t>
            </a:r>
            <a:r>
              <a:rPr lang="en-US" altLang="zh-CN" sz="3200">
                <a:effectLst/>
                <a:ea typeface="宋体" panose="02010600030101010101" pitchFamily="2" charset="-122"/>
              </a:rPr>
              <a:t>OPT</a:t>
            </a:r>
            <a:r>
              <a:rPr lang="zh-CN" altLang="en-US" sz="3200">
                <a:effectLst/>
                <a:ea typeface="宋体" panose="02010600030101010101" pitchFamily="2" charset="-122"/>
              </a:rPr>
              <a:t>三种页面替换算法对这3页主存进行调度。</a:t>
            </a:r>
          </a:p>
          <a:p>
            <a:pPr algn="l" eaLnBrk="1" hangingPunct="1"/>
            <a:r>
              <a:rPr lang="zh-CN" altLang="en-US" sz="3200">
                <a:effectLst/>
                <a:ea typeface="宋体" panose="02010600030101010101" pitchFamily="2" charset="-122"/>
              </a:rPr>
              <a:t>（1）画出主存页面调入、替换和命中的情况表。</a:t>
            </a:r>
          </a:p>
          <a:p>
            <a:pPr algn="l" eaLnBrk="1" hangingPunct="1"/>
            <a:r>
              <a:rPr lang="zh-CN" altLang="en-US" sz="3200">
                <a:effectLst/>
                <a:ea typeface="宋体" panose="02010600030101010101" pitchFamily="2" charset="-122"/>
              </a:rPr>
              <a:t>（2）统计三种页面替换算法的页命中率。</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E84B8FB1-8558-4CF0-86A0-81A5D5A31D06}" type="slidenum">
              <a:rPr lang="zh-CN" altLang="en-US" b="0">
                <a:latin typeface="Arial" panose="020B0604020202020204" pitchFamily="34" charset="0"/>
              </a:rPr>
              <a:pPr eaLnBrk="1" hangingPunct="1"/>
              <a:t>81</a:t>
            </a:fld>
            <a:endParaRPr lang="en-US" altLang="zh-CN" b="0">
              <a:latin typeface="Arial" panose="020B0604020202020204" pitchFamily="34" charset="0"/>
            </a:endParaRPr>
          </a:p>
        </p:txBody>
      </p:sp>
      <p:sp>
        <p:nvSpPr>
          <p:cNvPr id="95235" name="Text Box 2"/>
          <p:cNvSpPr txBox="1">
            <a:spLocks noChangeArrowheads="1"/>
          </p:cNvSpPr>
          <p:nvPr/>
        </p:nvSpPr>
        <p:spPr bwMode="auto">
          <a:xfrm>
            <a:off x="533400" y="457200"/>
            <a:ext cx="2743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4</a:t>
            </a:r>
            <a:r>
              <a:rPr kumimoji="1" lang="en-US" altLang="zh-CN" sz="3200">
                <a:latin typeface="Times New Roman" panose="02020603050405020304" pitchFamily="18" charset="0"/>
              </a:rPr>
              <a:t>-3</a:t>
            </a:r>
            <a:r>
              <a:rPr kumimoji="1" lang="zh-CN" altLang="en-US" sz="3200">
                <a:latin typeface="Times New Roman" panose="02020603050405020304" pitchFamily="18" charset="0"/>
              </a:rPr>
              <a:t> 解：</a:t>
            </a:r>
          </a:p>
          <a:p>
            <a:pPr eaLnBrk="1" hangingPunct="1">
              <a:spcBef>
                <a:spcPct val="50000"/>
              </a:spcBef>
            </a:pPr>
            <a:r>
              <a:rPr kumimoji="1" lang="zh-CN" altLang="en-US" sz="3200">
                <a:latin typeface="Times New Roman" panose="02020603050405020304" pitchFamily="18" charset="0"/>
              </a:rPr>
              <a:t>（1）</a:t>
            </a:r>
            <a:r>
              <a:rPr kumimoji="1" lang="en-US" altLang="zh-CN" sz="3200">
                <a:latin typeface="Times New Roman" panose="02020603050405020304" pitchFamily="18" charset="0"/>
              </a:rPr>
              <a:t>FIFO</a:t>
            </a:r>
          </a:p>
        </p:txBody>
      </p:sp>
      <p:graphicFrame>
        <p:nvGraphicFramePr>
          <p:cNvPr id="595072" name="Group 128"/>
          <p:cNvGraphicFramePr>
            <a:graphicFrameLocks noGrp="1"/>
          </p:cNvGraphicFramePr>
          <p:nvPr/>
        </p:nvGraphicFramePr>
        <p:xfrm>
          <a:off x="1524000" y="3048000"/>
          <a:ext cx="6781800" cy="1639570"/>
        </p:xfrm>
        <a:graphic>
          <a:graphicData uri="http://schemas.openxmlformats.org/drawingml/2006/table">
            <a:tbl>
              <a:tblPr/>
              <a:tblGrid>
                <a:gridCol w="565150">
                  <a:extLst>
                    <a:ext uri="{9D8B030D-6E8A-4147-A177-3AD203B41FA5}">
                      <a16:colId xmlns:a16="http://schemas.microsoft.com/office/drawing/2014/main" val="3043705842"/>
                    </a:ext>
                  </a:extLst>
                </a:gridCol>
                <a:gridCol w="565150">
                  <a:extLst>
                    <a:ext uri="{9D8B030D-6E8A-4147-A177-3AD203B41FA5}">
                      <a16:colId xmlns:a16="http://schemas.microsoft.com/office/drawing/2014/main" val="2547564000"/>
                    </a:ext>
                  </a:extLst>
                </a:gridCol>
                <a:gridCol w="565150">
                  <a:extLst>
                    <a:ext uri="{9D8B030D-6E8A-4147-A177-3AD203B41FA5}">
                      <a16:colId xmlns:a16="http://schemas.microsoft.com/office/drawing/2014/main" val="262276803"/>
                    </a:ext>
                  </a:extLst>
                </a:gridCol>
                <a:gridCol w="565150">
                  <a:extLst>
                    <a:ext uri="{9D8B030D-6E8A-4147-A177-3AD203B41FA5}">
                      <a16:colId xmlns:a16="http://schemas.microsoft.com/office/drawing/2014/main" val="864742367"/>
                    </a:ext>
                  </a:extLst>
                </a:gridCol>
                <a:gridCol w="565150">
                  <a:extLst>
                    <a:ext uri="{9D8B030D-6E8A-4147-A177-3AD203B41FA5}">
                      <a16:colId xmlns:a16="http://schemas.microsoft.com/office/drawing/2014/main" val="1785047718"/>
                    </a:ext>
                  </a:extLst>
                </a:gridCol>
                <a:gridCol w="565150">
                  <a:extLst>
                    <a:ext uri="{9D8B030D-6E8A-4147-A177-3AD203B41FA5}">
                      <a16:colId xmlns:a16="http://schemas.microsoft.com/office/drawing/2014/main" val="3820614131"/>
                    </a:ext>
                  </a:extLst>
                </a:gridCol>
                <a:gridCol w="565150">
                  <a:extLst>
                    <a:ext uri="{9D8B030D-6E8A-4147-A177-3AD203B41FA5}">
                      <a16:colId xmlns:a16="http://schemas.microsoft.com/office/drawing/2014/main" val="601178336"/>
                    </a:ext>
                  </a:extLst>
                </a:gridCol>
                <a:gridCol w="615950">
                  <a:extLst>
                    <a:ext uri="{9D8B030D-6E8A-4147-A177-3AD203B41FA5}">
                      <a16:colId xmlns:a16="http://schemas.microsoft.com/office/drawing/2014/main" val="3413933932"/>
                    </a:ext>
                  </a:extLst>
                </a:gridCol>
                <a:gridCol w="514350">
                  <a:extLst>
                    <a:ext uri="{9D8B030D-6E8A-4147-A177-3AD203B41FA5}">
                      <a16:colId xmlns:a16="http://schemas.microsoft.com/office/drawing/2014/main" val="3580243795"/>
                    </a:ext>
                  </a:extLst>
                </a:gridCol>
                <a:gridCol w="565150">
                  <a:extLst>
                    <a:ext uri="{9D8B030D-6E8A-4147-A177-3AD203B41FA5}">
                      <a16:colId xmlns:a16="http://schemas.microsoft.com/office/drawing/2014/main" val="3995018555"/>
                    </a:ext>
                  </a:extLst>
                </a:gridCol>
                <a:gridCol w="565150">
                  <a:extLst>
                    <a:ext uri="{9D8B030D-6E8A-4147-A177-3AD203B41FA5}">
                      <a16:colId xmlns:a16="http://schemas.microsoft.com/office/drawing/2014/main" val="2192162418"/>
                    </a:ext>
                  </a:extLst>
                </a:gridCol>
                <a:gridCol w="565150">
                  <a:extLst>
                    <a:ext uri="{9D8B030D-6E8A-4147-A177-3AD203B41FA5}">
                      <a16:colId xmlns:a16="http://schemas.microsoft.com/office/drawing/2014/main" val="3834793643"/>
                    </a:ext>
                  </a:extLst>
                </a:gridCol>
              </a:tblGrid>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5956815"/>
                  </a:ext>
                </a:extLst>
              </a:tr>
              <a:tr h="6032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9964685"/>
                  </a:ext>
                </a:extLst>
              </a:tr>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5800469"/>
                  </a:ext>
                </a:extLst>
              </a:tr>
            </a:tbl>
          </a:graphicData>
        </a:graphic>
      </p:graphicFrame>
      <p:sp>
        <p:nvSpPr>
          <p:cNvPr id="95294" name="Text Box 61"/>
          <p:cNvSpPr txBox="1">
            <a:spLocks noChangeArrowheads="1"/>
          </p:cNvSpPr>
          <p:nvPr/>
        </p:nvSpPr>
        <p:spPr bwMode="auto">
          <a:xfrm>
            <a:off x="1295400" y="1752600"/>
            <a:ext cx="6858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2     3    2    1    5    2     4    5    3     2    5    2</a:t>
            </a:r>
          </a:p>
        </p:txBody>
      </p:sp>
      <p:sp>
        <p:nvSpPr>
          <p:cNvPr id="95295" name="Text Box 62"/>
          <p:cNvSpPr txBox="1">
            <a:spLocks noChangeArrowheads="1"/>
          </p:cNvSpPr>
          <p:nvPr/>
        </p:nvSpPr>
        <p:spPr bwMode="auto">
          <a:xfrm>
            <a:off x="1524000" y="510540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     *   *    中  *     中   *    *</a:t>
            </a:r>
          </a:p>
        </p:txBody>
      </p:sp>
      <p:sp>
        <p:nvSpPr>
          <p:cNvPr id="595007" name="Rectangle 63"/>
          <p:cNvSpPr>
            <a:spLocks noGrp="1" noRot="1" noChangeArrowheads="1"/>
          </p:cNvSpPr>
          <p:nvPr>
            <p:ph type="title" idx="4294967295"/>
          </p:nvPr>
        </p:nvSpPr>
        <p:spPr>
          <a:xfrm>
            <a:off x="468313" y="0"/>
            <a:ext cx="8229600" cy="1143000"/>
          </a:xfrm>
        </p:spPr>
        <p:txBody>
          <a:bodyPr/>
          <a:lstStyle/>
          <a:p>
            <a:pPr eaLnBrk="1" hangingPunct="1">
              <a:defRPr/>
            </a:pPr>
            <a:r>
              <a:rPr lang="zh-CN" altLang="en-US" dirty="0"/>
              <a:t>第4章</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D292F64-ABDF-4399-9C7F-8F0CDDF370CB}" type="slidenum">
              <a:rPr lang="zh-CN" altLang="en-US" b="0">
                <a:latin typeface="Arial" panose="020B0604020202020204" pitchFamily="34" charset="0"/>
              </a:rPr>
              <a:pPr eaLnBrk="1" hangingPunct="1"/>
              <a:t>82</a:t>
            </a:fld>
            <a:endParaRPr lang="en-US" altLang="zh-CN" b="0">
              <a:latin typeface="Arial" panose="020B0604020202020204" pitchFamily="34" charset="0"/>
            </a:endParaRPr>
          </a:p>
        </p:txBody>
      </p:sp>
      <p:sp>
        <p:nvSpPr>
          <p:cNvPr id="96259" name="Text Box 2"/>
          <p:cNvSpPr txBox="1">
            <a:spLocks noChangeArrowheads="1"/>
          </p:cNvSpPr>
          <p:nvPr/>
        </p:nvSpPr>
        <p:spPr bwMode="auto">
          <a:xfrm>
            <a:off x="304800" y="8382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（2）</a:t>
            </a:r>
            <a:r>
              <a:rPr kumimoji="1" lang="en-US" altLang="zh-CN" sz="3200">
                <a:latin typeface="Times New Roman" panose="02020603050405020304" pitchFamily="18" charset="0"/>
              </a:rPr>
              <a:t>LRU</a:t>
            </a:r>
          </a:p>
        </p:txBody>
      </p:sp>
      <p:graphicFrame>
        <p:nvGraphicFramePr>
          <p:cNvPr id="596039" name="Group 71"/>
          <p:cNvGraphicFramePr>
            <a:graphicFrameLocks noGrp="1"/>
          </p:cNvGraphicFramePr>
          <p:nvPr/>
        </p:nvGraphicFramePr>
        <p:xfrm>
          <a:off x="1447800" y="2971800"/>
          <a:ext cx="6629400" cy="1639570"/>
        </p:xfrm>
        <a:graphic>
          <a:graphicData uri="http://schemas.openxmlformats.org/drawingml/2006/table">
            <a:tbl>
              <a:tblPr/>
              <a:tblGrid>
                <a:gridCol w="552450">
                  <a:extLst>
                    <a:ext uri="{9D8B030D-6E8A-4147-A177-3AD203B41FA5}">
                      <a16:colId xmlns:a16="http://schemas.microsoft.com/office/drawing/2014/main" val="3591189746"/>
                    </a:ext>
                  </a:extLst>
                </a:gridCol>
                <a:gridCol w="590550">
                  <a:extLst>
                    <a:ext uri="{9D8B030D-6E8A-4147-A177-3AD203B41FA5}">
                      <a16:colId xmlns:a16="http://schemas.microsoft.com/office/drawing/2014/main" val="2538592436"/>
                    </a:ext>
                  </a:extLst>
                </a:gridCol>
                <a:gridCol w="514350">
                  <a:extLst>
                    <a:ext uri="{9D8B030D-6E8A-4147-A177-3AD203B41FA5}">
                      <a16:colId xmlns:a16="http://schemas.microsoft.com/office/drawing/2014/main" val="747293521"/>
                    </a:ext>
                  </a:extLst>
                </a:gridCol>
                <a:gridCol w="552450">
                  <a:extLst>
                    <a:ext uri="{9D8B030D-6E8A-4147-A177-3AD203B41FA5}">
                      <a16:colId xmlns:a16="http://schemas.microsoft.com/office/drawing/2014/main" val="2836119454"/>
                    </a:ext>
                  </a:extLst>
                </a:gridCol>
                <a:gridCol w="552450">
                  <a:extLst>
                    <a:ext uri="{9D8B030D-6E8A-4147-A177-3AD203B41FA5}">
                      <a16:colId xmlns:a16="http://schemas.microsoft.com/office/drawing/2014/main" val="1147484098"/>
                    </a:ext>
                  </a:extLst>
                </a:gridCol>
                <a:gridCol w="552450">
                  <a:extLst>
                    <a:ext uri="{9D8B030D-6E8A-4147-A177-3AD203B41FA5}">
                      <a16:colId xmlns:a16="http://schemas.microsoft.com/office/drawing/2014/main" val="191380547"/>
                    </a:ext>
                  </a:extLst>
                </a:gridCol>
                <a:gridCol w="552450">
                  <a:extLst>
                    <a:ext uri="{9D8B030D-6E8A-4147-A177-3AD203B41FA5}">
                      <a16:colId xmlns:a16="http://schemas.microsoft.com/office/drawing/2014/main" val="2461371387"/>
                    </a:ext>
                  </a:extLst>
                </a:gridCol>
                <a:gridCol w="552450">
                  <a:extLst>
                    <a:ext uri="{9D8B030D-6E8A-4147-A177-3AD203B41FA5}">
                      <a16:colId xmlns:a16="http://schemas.microsoft.com/office/drawing/2014/main" val="3761384107"/>
                    </a:ext>
                  </a:extLst>
                </a:gridCol>
                <a:gridCol w="609600">
                  <a:extLst>
                    <a:ext uri="{9D8B030D-6E8A-4147-A177-3AD203B41FA5}">
                      <a16:colId xmlns:a16="http://schemas.microsoft.com/office/drawing/2014/main" val="3803970525"/>
                    </a:ext>
                  </a:extLst>
                </a:gridCol>
                <a:gridCol w="495300">
                  <a:extLst>
                    <a:ext uri="{9D8B030D-6E8A-4147-A177-3AD203B41FA5}">
                      <a16:colId xmlns:a16="http://schemas.microsoft.com/office/drawing/2014/main" val="790908659"/>
                    </a:ext>
                  </a:extLst>
                </a:gridCol>
                <a:gridCol w="571500">
                  <a:extLst>
                    <a:ext uri="{9D8B030D-6E8A-4147-A177-3AD203B41FA5}">
                      <a16:colId xmlns:a16="http://schemas.microsoft.com/office/drawing/2014/main" val="2680149517"/>
                    </a:ext>
                  </a:extLst>
                </a:gridCol>
                <a:gridCol w="533400">
                  <a:extLst>
                    <a:ext uri="{9D8B030D-6E8A-4147-A177-3AD203B41FA5}">
                      <a16:colId xmlns:a16="http://schemas.microsoft.com/office/drawing/2014/main" val="2033017214"/>
                    </a:ext>
                  </a:extLst>
                </a:gridCol>
              </a:tblGrid>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487722"/>
                  </a:ext>
                </a:extLst>
              </a:tr>
              <a:tr h="6032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5891551"/>
                  </a:ext>
                </a:extLst>
              </a:tr>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0134948"/>
                  </a:ext>
                </a:extLst>
              </a:tr>
            </a:tbl>
          </a:graphicData>
        </a:graphic>
      </p:graphicFrame>
      <p:sp>
        <p:nvSpPr>
          <p:cNvPr id="96318" name="Text Box 61"/>
          <p:cNvSpPr txBox="1">
            <a:spLocks noChangeArrowheads="1"/>
          </p:cNvSpPr>
          <p:nvPr/>
        </p:nvSpPr>
        <p:spPr bwMode="auto">
          <a:xfrm>
            <a:off x="1295400" y="1676400"/>
            <a:ext cx="6858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2     3    2    1    5    2     4    5    3     2    5    2</a:t>
            </a:r>
          </a:p>
        </p:txBody>
      </p:sp>
      <p:sp>
        <p:nvSpPr>
          <p:cNvPr id="96319" name="Text Box 62"/>
          <p:cNvSpPr txBox="1">
            <a:spLocks noChangeArrowheads="1"/>
          </p:cNvSpPr>
          <p:nvPr/>
        </p:nvSpPr>
        <p:spPr bwMode="auto">
          <a:xfrm>
            <a:off x="1981200" y="510540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    中   *   中   *    *   中   中</a:t>
            </a:r>
          </a:p>
        </p:txBody>
      </p:sp>
      <p:sp>
        <p:nvSpPr>
          <p:cNvPr id="596031" name="Rectangle 63"/>
          <p:cNvSpPr>
            <a:spLocks noGrp="1" noRot="1" noChangeArrowheads="1"/>
          </p:cNvSpPr>
          <p:nvPr>
            <p:ph type="title" idx="4294967295"/>
          </p:nvPr>
        </p:nvSpPr>
        <p:spPr/>
        <p:txBody>
          <a:bodyPr/>
          <a:lstStyle/>
          <a:p>
            <a:pPr eaLnBrk="1" hangingPunct="1">
              <a:defRPr/>
            </a:pPr>
            <a:r>
              <a:rPr lang="zh-CN" altLang="en-US"/>
              <a:t>第4章</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182CC7EE-D7AB-4277-ACD2-2A5290746204}" type="slidenum">
              <a:rPr lang="zh-CN" altLang="en-US" b="0">
                <a:latin typeface="Arial" panose="020B0604020202020204" pitchFamily="34" charset="0"/>
              </a:rPr>
              <a:pPr eaLnBrk="1" hangingPunct="1"/>
              <a:t>83</a:t>
            </a:fld>
            <a:endParaRPr lang="en-US" altLang="zh-CN" b="0">
              <a:latin typeface="Arial" panose="020B0604020202020204" pitchFamily="34" charset="0"/>
            </a:endParaRPr>
          </a:p>
        </p:txBody>
      </p:sp>
      <p:sp>
        <p:nvSpPr>
          <p:cNvPr id="97283" name="Text Box 2"/>
          <p:cNvSpPr txBox="1">
            <a:spLocks noChangeArrowheads="1"/>
          </p:cNvSpPr>
          <p:nvPr/>
        </p:nvSpPr>
        <p:spPr bwMode="auto">
          <a:xfrm>
            <a:off x="304800" y="838200"/>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（2）</a:t>
            </a:r>
            <a:r>
              <a:rPr kumimoji="1" lang="en-US" altLang="zh-CN" sz="3200">
                <a:latin typeface="Times New Roman" panose="02020603050405020304" pitchFamily="18" charset="0"/>
              </a:rPr>
              <a:t>LRU</a:t>
            </a:r>
            <a:r>
              <a:rPr kumimoji="1" lang="zh-CN" altLang="en-US" sz="3200">
                <a:latin typeface="Times New Roman" panose="02020603050405020304" pitchFamily="18" charset="0"/>
              </a:rPr>
              <a:t>堆栈法</a:t>
            </a:r>
          </a:p>
        </p:txBody>
      </p:sp>
      <p:graphicFrame>
        <p:nvGraphicFramePr>
          <p:cNvPr id="597060" name="Group 68"/>
          <p:cNvGraphicFramePr>
            <a:graphicFrameLocks noGrp="1"/>
          </p:cNvGraphicFramePr>
          <p:nvPr/>
        </p:nvGraphicFramePr>
        <p:xfrm>
          <a:off x="1447800" y="2971800"/>
          <a:ext cx="6629400" cy="1639570"/>
        </p:xfrm>
        <a:graphic>
          <a:graphicData uri="http://schemas.openxmlformats.org/drawingml/2006/table">
            <a:tbl>
              <a:tblPr/>
              <a:tblGrid>
                <a:gridCol w="552450">
                  <a:extLst>
                    <a:ext uri="{9D8B030D-6E8A-4147-A177-3AD203B41FA5}">
                      <a16:colId xmlns:a16="http://schemas.microsoft.com/office/drawing/2014/main" val="1761146174"/>
                    </a:ext>
                  </a:extLst>
                </a:gridCol>
                <a:gridCol w="552450">
                  <a:extLst>
                    <a:ext uri="{9D8B030D-6E8A-4147-A177-3AD203B41FA5}">
                      <a16:colId xmlns:a16="http://schemas.microsoft.com/office/drawing/2014/main" val="3743300516"/>
                    </a:ext>
                  </a:extLst>
                </a:gridCol>
                <a:gridCol w="552450">
                  <a:extLst>
                    <a:ext uri="{9D8B030D-6E8A-4147-A177-3AD203B41FA5}">
                      <a16:colId xmlns:a16="http://schemas.microsoft.com/office/drawing/2014/main" val="2203955840"/>
                    </a:ext>
                  </a:extLst>
                </a:gridCol>
                <a:gridCol w="552450">
                  <a:extLst>
                    <a:ext uri="{9D8B030D-6E8A-4147-A177-3AD203B41FA5}">
                      <a16:colId xmlns:a16="http://schemas.microsoft.com/office/drawing/2014/main" val="1123766879"/>
                    </a:ext>
                  </a:extLst>
                </a:gridCol>
                <a:gridCol w="552450">
                  <a:extLst>
                    <a:ext uri="{9D8B030D-6E8A-4147-A177-3AD203B41FA5}">
                      <a16:colId xmlns:a16="http://schemas.microsoft.com/office/drawing/2014/main" val="779733139"/>
                    </a:ext>
                  </a:extLst>
                </a:gridCol>
                <a:gridCol w="552450">
                  <a:extLst>
                    <a:ext uri="{9D8B030D-6E8A-4147-A177-3AD203B41FA5}">
                      <a16:colId xmlns:a16="http://schemas.microsoft.com/office/drawing/2014/main" val="2245189930"/>
                    </a:ext>
                  </a:extLst>
                </a:gridCol>
                <a:gridCol w="552450">
                  <a:extLst>
                    <a:ext uri="{9D8B030D-6E8A-4147-A177-3AD203B41FA5}">
                      <a16:colId xmlns:a16="http://schemas.microsoft.com/office/drawing/2014/main" val="2210049750"/>
                    </a:ext>
                  </a:extLst>
                </a:gridCol>
                <a:gridCol w="552450">
                  <a:extLst>
                    <a:ext uri="{9D8B030D-6E8A-4147-A177-3AD203B41FA5}">
                      <a16:colId xmlns:a16="http://schemas.microsoft.com/office/drawing/2014/main" val="4082188790"/>
                    </a:ext>
                  </a:extLst>
                </a:gridCol>
                <a:gridCol w="552450">
                  <a:extLst>
                    <a:ext uri="{9D8B030D-6E8A-4147-A177-3AD203B41FA5}">
                      <a16:colId xmlns:a16="http://schemas.microsoft.com/office/drawing/2014/main" val="483323606"/>
                    </a:ext>
                  </a:extLst>
                </a:gridCol>
                <a:gridCol w="552450">
                  <a:extLst>
                    <a:ext uri="{9D8B030D-6E8A-4147-A177-3AD203B41FA5}">
                      <a16:colId xmlns:a16="http://schemas.microsoft.com/office/drawing/2014/main" val="2397006505"/>
                    </a:ext>
                  </a:extLst>
                </a:gridCol>
                <a:gridCol w="552450">
                  <a:extLst>
                    <a:ext uri="{9D8B030D-6E8A-4147-A177-3AD203B41FA5}">
                      <a16:colId xmlns:a16="http://schemas.microsoft.com/office/drawing/2014/main" val="2528858936"/>
                    </a:ext>
                  </a:extLst>
                </a:gridCol>
                <a:gridCol w="552450">
                  <a:extLst>
                    <a:ext uri="{9D8B030D-6E8A-4147-A177-3AD203B41FA5}">
                      <a16:colId xmlns:a16="http://schemas.microsoft.com/office/drawing/2014/main" val="144538613"/>
                    </a:ext>
                  </a:extLst>
                </a:gridCol>
              </a:tblGrid>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3672678"/>
                  </a:ext>
                </a:extLst>
              </a:tr>
              <a:tr h="6032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1242921"/>
                  </a:ext>
                </a:extLst>
              </a:tr>
              <a:tr h="498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003780"/>
                  </a:ext>
                </a:extLst>
              </a:tr>
            </a:tbl>
          </a:graphicData>
        </a:graphic>
      </p:graphicFrame>
      <p:sp>
        <p:nvSpPr>
          <p:cNvPr id="97342" name="Text Box 61"/>
          <p:cNvSpPr txBox="1">
            <a:spLocks noChangeArrowheads="1"/>
          </p:cNvSpPr>
          <p:nvPr/>
        </p:nvSpPr>
        <p:spPr bwMode="auto">
          <a:xfrm>
            <a:off x="1295400" y="1676400"/>
            <a:ext cx="6858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2     3    2    1    5    2     4    5    3     2    5    2</a:t>
            </a:r>
          </a:p>
        </p:txBody>
      </p:sp>
      <p:sp>
        <p:nvSpPr>
          <p:cNvPr id="97343" name="Text Box 62"/>
          <p:cNvSpPr txBox="1">
            <a:spLocks noChangeArrowheads="1"/>
          </p:cNvSpPr>
          <p:nvPr/>
        </p:nvSpPr>
        <p:spPr bwMode="auto">
          <a:xfrm>
            <a:off x="1905000" y="510540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    中   *    中  *   *    中   中</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2D05EF3-5267-4745-A0D5-0693C0267FBD}" type="slidenum">
              <a:rPr lang="zh-CN" altLang="en-US" b="0">
                <a:latin typeface="Arial" panose="020B0604020202020204" pitchFamily="34" charset="0"/>
              </a:rPr>
              <a:pPr eaLnBrk="1" hangingPunct="1"/>
              <a:t>84</a:t>
            </a:fld>
            <a:endParaRPr lang="en-US" altLang="zh-CN" b="0">
              <a:latin typeface="Arial" panose="020B0604020202020204" pitchFamily="34" charset="0"/>
            </a:endParaRPr>
          </a:p>
        </p:txBody>
      </p:sp>
      <p:sp>
        <p:nvSpPr>
          <p:cNvPr id="98307" name="Text Box 2"/>
          <p:cNvSpPr txBox="1">
            <a:spLocks noChangeArrowheads="1"/>
          </p:cNvSpPr>
          <p:nvPr/>
        </p:nvSpPr>
        <p:spPr bwMode="auto">
          <a:xfrm>
            <a:off x="304800" y="8382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（3）</a:t>
            </a:r>
            <a:r>
              <a:rPr kumimoji="1" lang="en-US" altLang="zh-CN" sz="3200">
                <a:latin typeface="Times New Roman" panose="02020603050405020304" pitchFamily="18" charset="0"/>
              </a:rPr>
              <a:t>OPT</a:t>
            </a:r>
          </a:p>
        </p:txBody>
      </p:sp>
      <p:graphicFrame>
        <p:nvGraphicFramePr>
          <p:cNvPr id="598081" name="Group 65"/>
          <p:cNvGraphicFramePr>
            <a:graphicFrameLocks noGrp="1"/>
          </p:cNvGraphicFramePr>
          <p:nvPr/>
        </p:nvGraphicFramePr>
        <p:xfrm>
          <a:off x="609600" y="2895600"/>
          <a:ext cx="7696200" cy="1600200"/>
        </p:xfrm>
        <a:graphic>
          <a:graphicData uri="http://schemas.openxmlformats.org/drawingml/2006/table">
            <a:tbl>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598488">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598487">
                  <a:extLst>
                    <a:ext uri="{9D8B030D-6E8A-4147-A177-3AD203B41FA5}">
                      <a16:colId xmlns:a16="http://schemas.microsoft.com/office/drawing/2014/main" val="20007"/>
                    </a:ext>
                  </a:extLst>
                </a:gridCol>
                <a:gridCol w="598488">
                  <a:extLst>
                    <a:ext uri="{9D8B030D-6E8A-4147-A177-3AD203B41FA5}">
                      <a16:colId xmlns:a16="http://schemas.microsoft.com/office/drawing/2014/main" val="20008"/>
                    </a:ext>
                  </a:extLst>
                </a:gridCol>
                <a:gridCol w="671512">
                  <a:extLst>
                    <a:ext uri="{9D8B030D-6E8A-4147-A177-3AD203B41FA5}">
                      <a16:colId xmlns:a16="http://schemas.microsoft.com/office/drawing/2014/main" val="20009"/>
                    </a:ext>
                  </a:extLst>
                </a:gridCol>
                <a:gridCol w="673100">
                  <a:extLst>
                    <a:ext uri="{9D8B030D-6E8A-4147-A177-3AD203B41FA5}">
                      <a16:colId xmlns:a16="http://schemas.microsoft.com/office/drawing/2014/main" val="20010"/>
                    </a:ext>
                  </a:extLst>
                </a:gridCol>
                <a:gridCol w="669925">
                  <a:extLst>
                    <a:ext uri="{9D8B030D-6E8A-4147-A177-3AD203B41FA5}">
                      <a16:colId xmlns:a16="http://schemas.microsoft.com/office/drawing/2014/main" val="20011"/>
                    </a:ext>
                  </a:extLst>
                </a:gridCol>
              </a:tblGrid>
              <a:tr h="498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8366" name="Text Box 61"/>
          <p:cNvSpPr txBox="1">
            <a:spLocks noChangeArrowheads="1"/>
          </p:cNvSpPr>
          <p:nvPr/>
        </p:nvSpPr>
        <p:spPr bwMode="auto">
          <a:xfrm>
            <a:off x="609600" y="1676400"/>
            <a:ext cx="7772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2      3     2     1     5    2      4     5     3     2     5      2</a:t>
            </a:r>
          </a:p>
        </p:txBody>
      </p:sp>
      <p:sp>
        <p:nvSpPr>
          <p:cNvPr id="98367" name="Text Box 62"/>
          <p:cNvSpPr txBox="1">
            <a:spLocks noChangeArrowheads="1"/>
          </p:cNvSpPr>
          <p:nvPr/>
        </p:nvSpPr>
        <p:spPr bwMode="auto">
          <a:xfrm>
            <a:off x="1524000" y="47244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    中    *    中   中    *    中   中</a:t>
            </a:r>
          </a:p>
        </p:txBody>
      </p:sp>
      <p:sp>
        <p:nvSpPr>
          <p:cNvPr id="598079" name="Rectangle 63"/>
          <p:cNvSpPr>
            <a:spLocks noGrp="1" noRot="1" noChangeArrowheads="1"/>
          </p:cNvSpPr>
          <p:nvPr>
            <p:ph type="title" idx="4294967295"/>
          </p:nvPr>
        </p:nvSpPr>
        <p:spPr/>
        <p:txBody>
          <a:bodyPr/>
          <a:lstStyle/>
          <a:p>
            <a:pPr eaLnBrk="1" hangingPunct="1">
              <a:defRPr/>
            </a:pPr>
            <a:r>
              <a:rPr lang="zh-CN" altLang="en-US"/>
              <a:t>第4章</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14D777B-EFC9-452A-B0D7-D3381F04D9BC}" type="slidenum">
              <a:rPr lang="zh-CN" altLang="en-US" b="0">
                <a:latin typeface="Arial" panose="020B0604020202020204" pitchFamily="34" charset="0"/>
              </a:rPr>
              <a:pPr eaLnBrk="1" hangingPunct="1"/>
              <a:t>85</a:t>
            </a:fld>
            <a:endParaRPr lang="en-US" altLang="zh-CN" b="0">
              <a:latin typeface="Arial" panose="020B0604020202020204" pitchFamily="34" charset="0"/>
            </a:endParaRPr>
          </a:p>
        </p:txBody>
      </p:sp>
      <p:sp>
        <p:nvSpPr>
          <p:cNvPr id="99331" name="Text Box 2"/>
          <p:cNvSpPr txBox="1">
            <a:spLocks noChangeArrowheads="1"/>
          </p:cNvSpPr>
          <p:nvPr/>
        </p:nvSpPr>
        <p:spPr bwMode="auto">
          <a:xfrm>
            <a:off x="1066800" y="1066800"/>
            <a:ext cx="7543800"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（2）</a:t>
            </a:r>
          </a:p>
          <a:p>
            <a:pPr eaLnBrk="1" hangingPunct="1">
              <a:spcBef>
                <a:spcPct val="50000"/>
              </a:spcBef>
            </a:pPr>
            <a:r>
              <a:rPr kumimoji="1" lang="en-US" altLang="zh-CN" sz="3200" b="0">
                <a:latin typeface="Times New Roman" panose="02020603050405020304" pitchFamily="18" charset="0"/>
              </a:rPr>
              <a:t>FIFO</a:t>
            </a:r>
            <a:r>
              <a:rPr kumimoji="1" lang="zh-CN" altLang="en-US" sz="3200" b="0">
                <a:latin typeface="Times New Roman" panose="02020603050405020304" pitchFamily="18" charset="0"/>
              </a:rPr>
              <a:t>算法页 </a:t>
            </a:r>
            <a:r>
              <a:rPr kumimoji="1" lang="en-US" altLang="zh-CN" sz="3200" b="0">
                <a:latin typeface="Times New Roman" panose="02020603050405020304" pitchFamily="18" charset="0"/>
              </a:rPr>
              <a:t>H=3/12=25%</a:t>
            </a:r>
          </a:p>
          <a:p>
            <a:pPr eaLnBrk="1" hangingPunct="1">
              <a:spcBef>
                <a:spcPct val="50000"/>
              </a:spcBef>
            </a:pPr>
            <a:endParaRPr kumimoji="1" lang="en-US" altLang="zh-CN" sz="3200" b="0">
              <a:latin typeface="Times New Roman" panose="02020603050405020304" pitchFamily="18" charset="0"/>
            </a:endParaRPr>
          </a:p>
          <a:p>
            <a:pPr eaLnBrk="1" hangingPunct="1">
              <a:spcBef>
                <a:spcPct val="50000"/>
              </a:spcBef>
            </a:pPr>
            <a:r>
              <a:rPr kumimoji="1" lang="en-US" altLang="zh-CN" sz="3200" b="0">
                <a:latin typeface="Times New Roman" panose="02020603050405020304" pitchFamily="18" charset="0"/>
              </a:rPr>
              <a:t>LRU</a:t>
            </a:r>
            <a:r>
              <a:rPr kumimoji="1" lang="zh-CN" altLang="en-US" sz="3200" b="0">
                <a:latin typeface="Times New Roman" panose="02020603050405020304" pitchFamily="18" charset="0"/>
              </a:rPr>
              <a:t>算法页 </a:t>
            </a:r>
            <a:r>
              <a:rPr kumimoji="1" lang="en-US" altLang="zh-CN" sz="3200" b="0">
                <a:latin typeface="Times New Roman" panose="02020603050405020304" pitchFamily="18" charset="0"/>
              </a:rPr>
              <a:t>H=5/12=41.7%</a:t>
            </a:r>
          </a:p>
          <a:p>
            <a:pPr eaLnBrk="1" hangingPunct="1">
              <a:spcBef>
                <a:spcPct val="50000"/>
              </a:spcBef>
            </a:pPr>
            <a:endParaRPr kumimoji="1" lang="en-US" altLang="zh-CN" sz="3200" b="0">
              <a:latin typeface="Times New Roman" panose="02020603050405020304" pitchFamily="18" charset="0"/>
            </a:endParaRPr>
          </a:p>
          <a:p>
            <a:pPr eaLnBrk="1" hangingPunct="1">
              <a:spcBef>
                <a:spcPct val="50000"/>
              </a:spcBef>
            </a:pPr>
            <a:r>
              <a:rPr kumimoji="1" lang="en-US" altLang="zh-CN" sz="3200" b="0">
                <a:latin typeface="Times New Roman" panose="02020603050405020304" pitchFamily="18" charset="0"/>
              </a:rPr>
              <a:t>OPT</a:t>
            </a:r>
            <a:r>
              <a:rPr kumimoji="1" lang="zh-CN" altLang="en-US" sz="3200" b="0">
                <a:latin typeface="Times New Roman" panose="02020603050405020304" pitchFamily="18" charset="0"/>
              </a:rPr>
              <a:t>算法页 </a:t>
            </a:r>
            <a:r>
              <a:rPr kumimoji="1" lang="en-US" altLang="zh-CN" sz="3200" b="0">
                <a:latin typeface="Times New Roman" panose="02020603050405020304" pitchFamily="18" charset="0"/>
              </a:rPr>
              <a:t>H=6/12=50%</a:t>
            </a:r>
          </a:p>
          <a:p>
            <a:pPr eaLnBrk="1" hangingPunct="1">
              <a:spcBef>
                <a:spcPct val="50000"/>
              </a:spcBef>
            </a:pPr>
            <a:endParaRPr kumimoji="1" lang="en-US" altLang="zh-CN" sz="2800" b="0">
              <a:latin typeface="Times New Roman" panose="02020603050405020304" pitchFamily="18" charset="0"/>
            </a:endParaRPr>
          </a:p>
          <a:p>
            <a:pPr eaLnBrk="1" hangingPunct="1">
              <a:spcBef>
                <a:spcPct val="50000"/>
              </a:spcBef>
            </a:pPr>
            <a:endParaRPr kumimoji="1" lang="zh-CN" altLang="en-US" sz="2800" b="0">
              <a:latin typeface="Times New Roman" panose="02020603050405020304" pitchFamily="18" charset="0"/>
            </a:endParaRPr>
          </a:p>
        </p:txBody>
      </p:sp>
      <p:sp>
        <p:nvSpPr>
          <p:cNvPr id="599043" name="Rectangle 3"/>
          <p:cNvSpPr>
            <a:spLocks noGrp="1" noRot="1" noChangeArrowheads="1"/>
          </p:cNvSpPr>
          <p:nvPr>
            <p:ph type="title" idx="4294967295"/>
          </p:nvPr>
        </p:nvSpPr>
        <p:spPr/>
        <p:txBody>
          <a:bodyPr/>
          <a:lstStyle/>
          <a:p>
            <a:pPr eaLnBrk="1" hangingPunct="1">
              <a:defRPr/>
            </a:pPr>
            <a:r>
              <a:rPr lang="zh-CN" altLang="en-US"/>
              <a:t>第4章</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2D31FB83-CED3-4FD2-AE6B-6A4D91005E13}" type="slidenum">
              <a:rPr lang="zh-CN" altLang="en-US" b="0">
                <a:latin typeface="Arial" panose="020B0604020202020204" pitchFamily="34" charset="0"/>
              </a:rPr>
              <a:pPr eaLnBrk="1" hangingPunct="1"/>
              <a:t>86</a:t>
            </a:fld>
            <a:endParaRPr lang="en-US" altLang="zh-CN" b="0">
              <a:latin typeface="Arial" panose="020B0604020202020204" pitchFamily="34" charset="0"/>
            </a:endParaRPr>
          </a:p>
        </p:txBody>
      </p:sp>
      <p:sp>
        <p:nvSpPr>
          <p:cNvPr id="100355" name="Rectangle 3"/>
          <p:cNvSpPr>
            <a:spLocks noGrp="1" noChangeArrowheads="1"/>
          </p:cNvSpPr>
          <p:nvPr>
            <p:ph type="subTitle" idx="1"/>
          </p:nvPr>
        </p:nvSpPr>
        <p:spPr>
          <a:xfrm>
            <a:off x="381000" y="533400"/>
            <a:ext cx="8382000" cy="5715000"/>
          </a:xfrm>
        </p:spPr>
        <p:txBody>
          <a:bodyPr/>
          <a:lstStyle/>
          <a:p>
            <a:pPr algn="l" eaLnBrk="1" hangingPunct="1"/>
            <a:r>
              <a:rPr lang="zh-CN" altLang="en-US" sz="3200">
                <a:effectLst/>
                <a:ea typeface="宋体" panose="02010600030101010101" pitchFamily="2" charset="-122"/>
              </a:rPr>
              <a:t>4</a:t>
            </a:r>
            <a:r>
              <a:rPr lang="en-US" altLang="zh-CN" sz="3200">
                <a:effectLst/>
                <a:ea typeface="宋体" panose="02010600030101010101" pitchFamily="2" charset="-122"/>
              </a:rPr>
              <a:t>-4</a:t>
            </a:r>
            <a:r>
              <a:rPr lang="zh-CN" altLang="en-US" sz="3200">
                <a:effectLst/>
                <a:ea typeface="宋体" panose="02010600030101010101" pitchFamily="2" charset="-122"/>
              </a:rPr>
              <a:t> 假设在一个采用组相联映象方式的</a:t>
            </a:r>
            <a:r>
              <a:rPr lang="en-US" altLang="zh-CN" sz="3200">
                <a:effectLst/>
                <a:ea typeface="宋体" panose="02010600030101010101" pitchFamily="2" charset="-122"/>
              </a:rPr>
              <a:t>Cache</a:t>
            </a:r>
            <a:r>
              <a:rPr lang="zh-CN" altLang="en-US" sz="3200">
                <a:effectLst/>
                <a:ea typeface="宋体" panose="02010600030101010101" pitchFamily="2" charset="-122"/>
              </a:rPr>
              <a:t>中，主存由</a:t>
            </a:r>
            <a:r>
              <a:rPr lang="en-US" altLang="zh-CN" sz="3200">
                <a:effectLst/>
                <a:ea typeface="宋体" panose="02010600030101010101" pitchFamily="2" charset="-122"/>
              </a:rPr>
              <a:t>B0~B7</a:t>
            </a:r>
            <a:r>
              <a:rPr lang="zh-CN" altLang="en-US" sz="3200">
                <a:effectLst/>
                <a:ea typeface="宋体" panose="02010600030101010101" pitchFamily="2" charset="-122"/>
              </a:rPr>
              <a:t>共8块组成，</a:t>
            </a:r>
            <a:r>
              <a:rPr lang="en-US" altLang="zh-CN" sz="3200">
                <a:effectLst/>
                <a:ea typeface="宋体" panose="02010600030101010101" pitchFamily="2" charset="-122"/>
              </a:rPr>
              <a:t>Cache</a:t>
            </a:r>
            <a:r>
              <a:rPr lang="zh-CN" altLang="en-US" sz="3200">
                <a:effectLst/>
                <a:ea typeface="宋体" panose="02010600030101010101" pitchFamily="2" charset="-122"/>
              </a:rPr>
              <a:t>有两组，每组两块，每块的大小为16个字节，采用</a:t>
            </a:r>
            <a:r>
              <a:rPr lang="en-US" altLang="zh-CN" sz="3200">
                <a:effectLst/>
                <a:ea typeface="宋体" panose="02010600030101010101" pitchFamily="2" charset="-122"/>
              </a:rPr>
              <a:t>LRU</a:t>
            </a:r>
            <a:r>
              <a:rPr lang="zh-CN" altLang="en-US" sz="3200">
                <a:effectLst/>
                <a:ea typeface="宋体" panose="02010600030101010101" pitchFamily="2" charset="-122"/>
              </a:rPr>
              <a:t>块替换算法。在一个程序执行过程中依次访问这个</a:t>
            </a:r>
            <a:r>
              <a:rPr lang="en-US" altLang="zh-CN" sz="3200">
                <a:effectLst/>
                <a:ea typeface="宋体" panose="02010600030101010101" pitchFamily="2" charset="-122"/>
              </a:rPr>
              <a:t>Cache</a:t>
            </a:r>
            <a:r>
              <a:rPr lang="zh-CN" altLang="en-US" sz="3200">
                <a:effectLst/>
                <a:ea typeface="宋体" panose="02010600030101010101" pitchFamily="2" charset="-122"/>
              </a:rPr>
              <a:t>的块地址流如下：</a:t>
            </a:r>
          </a:p>
          <a:p>
            <a:pPr algn="l" eaLnBrk="1" hangingPunct="1"/>
            <a:r>
              <a:rPr lang="en-US" altLang="zh-CN" sz="3200">
                <a:effectLst/>
                <a:ea typeface="宋体" panose="02010600030101010101" pitchFamily="2" charset="-122"/>
              </a:rPr>
              <a:t>B6,B2,B4,B1,B4,B6,B3,B0,B4,B5,B7,B3</a:t>
            </a:r>
          </a:p>
          <a:p>
            <a:pPr algn="l" eaLnBrk="1" hangingPunct="1"/>
            <a:r>
              <a:rPr lang="en-US" altLang="zh-CN" sz="3200">
                <a:effectLst/>
                <a:ea typeface="宋体" panose="02010600030101010101" pitchFamily="2" charset="-122"/>
              </a:rPr>
              <a:t>（1）</a:t>
            </a:r>
            <a:r>
              <a:rPr lang="zh-CN" altLang="en-US" sz="3200">
                <a:effectLst/>
                <a:ea typeface="宋体" panose="02010600030101010101" pitchFamily="2" charset="-122"/>
              </a:rPr>
              <a:t>写出主存地址的格式，并标出各字段的长度。</a:t>
            </a:r>
          </a:p>
          <a:p>
            <a:pPr algn="l" eaLnBrk="1" hangingPunct="1"/>
            <a:r>
              <a:rPr lang="zh-CN" altLang="en-US" sz="3200">
                <a:effectLst/>
                <a:ea typeface="宋体" panose="02010600030101010101" pitchFamily="2" charset="-122"/>
              </a:rPr>
              <a:t>（2）写出</a:t>
            </a:r>
            <a:r>
              <a:rPr lang="en-US" altLang="zh-CN" sz="3200">
                <a:effectLst/>
                <a:ea typeface="宋体" panose="02010600030101010101" pitchFamily="2" charset="-122"/>
              </a:rPr>
              <a:t>Cache</a:t>
            </a:r>
            <a:r>
              <a:rPr lang="zh-CN" altLang="en-US" sz="3200">
                <a:effectLst/>
                <a:ea typeface="宋体" panose="02010600030101010101" pitchFamily="2" charset="-122"/>
              </a:rPr>
              <a:t>地址的格式，并标出各字段的长度。</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351E21BB-9775-44D0-B509-DFD40991E2C4}" type="slidenum">
              <a:rPr lang="zh-CN" altLang="en-US" b="0">
                <a:latin typeface="Arial" panose="020B0604020202020204" pitchFamily="34" charset="0"/>
              </a:rPr>
              <a:pPr eaLnBrk="1" hangingPunct="1"/>
              <a:t>87</a:t>
            </a:fld>
            <a:endParaRPr lang="en-US" altLang="zh-CN" b="0">
              <a:latin typeface="Arial" panose="020B0604020202020204" pitchFamily="34" charset="0"/>
            </a:endParaRPr>
          </a:p>
        </p:txBody>
      </p:sp>
      <p:sp>
        <p:nvSpPr>
          <p:cNvPr id="101379" name="Rectangle 3"/>
          <p:cNvSpPr>
            <a:spLocks noGrp="1" noChangeArrowheads="1"/>
          </p:cNvSpPr>
          <p:nvPr>
            <p:ph type="subTitle" idx="1"/>
          </p:nvPr>
        </p:nvSpPr>
        <p:spPr>
          <a:xfrm>
            <a:off x="609600" y="685800"/>
            <a:ext cx="8077200" cy="5638800"/>
          </a:xfrm>
        </p:spPr>
        <p:txBody>
          <a:bodyPr/>
          <a:lstStyle/>
          <a:p>
            <a:pPr algn="l" eaLnBrk="1" hangingPunct="1"/>
            <a:r>
              <a:rPr lang="zh-CN" altLang="en-US" sz="3200">
                <a:effectLst/>
                <a:ea typeface="宋体" panose="02010600030101010101" pitchFamily="2" charset="-122"/>
              </a:rPr>
              <a:t>（3）画出主存与</a:t>
            </a:r>
            <a:r>
              <a:rPr lang="en-US" altLang="zh-CN" sz="3200">
                <a:effectLst/>
                <a:ea typeface="宋体" panose="02010600030101010101" pitchFamily="2" charset="-122"/>
              </a:rPr>
              <a:t>Cache</a:t>
            </a:r>
            <a:r>
              <a:rPr lang="zh-CN" altLang="en-US" sz="3200">
                <a:effectLst/>
                <a:ea typeface="宋体" panose="02010600030101010101" pitchFamily="2" charset="-122"/>
              </a:rPr>
              <a:t>之间各个块的映象对应关系。</a:t>
            </a:r>
          </a:p>
          <a:p>
            <a:pPr algn="l" eaLnBrk="1" hangingPunct="1"/>
            <a:r>
              <a:rPr lang="zh-CN" altLang="en-US" sz="3200">
                <a:effectLst/>
                <a:ea typeface="宋体" panose="02010600030101010101" pitchFamily="2" charset="-122"/>
              </a:rPr>
              <a:t>（4）采用</a:t>
            </a:r>
            <a:r>
              <a:rPr lang="en-US" altLang="zh-CN" sz="3200">
                <a:effectLst/>
                <a:ea typeface="宋体" panose="02010600030101010101" pitchFamily="2" charset="-122"/>
              </a:rPr>
              <a:t>LRU</a:t>
            </a:r>
            <a:r>
              <a:rPr lang="zh-CN" altLang="en-US" sz="3200">
                <a:effectLst/>
                <a:ea typeface="宋体" panose="02010600030101010101" pitchFamily="2" charset="-122"/>
              </a:rPr>
              <a:t>替换算法，计算</a:t>
            </a:r>
            <a:r>
              <a:rPr lang="en-US" altLang="zh-CN" sz="3200">
                <a:effectLst/>
                <a:ea typeface="宋体" panose="02010600030101010101" pitchFamily="2" charset="-122"/>
              </a:rPr>
              <a:t>Cache</a:t>
            </a:r>
            <a:r>
              <a:rPr lang="zh-CN" altLang="en-US" sz="3200">
                <a:effectLst/>
                <a:ea typeface="宋体" panose="02010600030101010101" pitchFamily="2" charset="-122"/>
              </a:rPr>
              <a:t>的块命中率。</a:t>
            </a:r>
          </a:p>
          <a:p>
            <a:pPr algn="l" eaLnBrk="1" hangingPunct="1"/>
            <a:r>
              <a:rPr lang="zh-CN" altLang="en-US" sz="3200">
                <a:effectLst/>
                <a:ea typeface="宋体" panose="02010600030101010101" pitchFamily="2" charset="-122"/>
              </a:rPr>
              <a:t>（5）如果改为全相联映象方式，再做（4），可以得出什么结论？</a:t>
            </a:r>
          </a:p>
          <a:p>
            <a:pPr algn="l" eaLnBrk="1" hangingPunct="1"/>
            <a:r>
              <a:rPr lang="zh-CN" altLang="en-US" sz="3200">
                <a:effectLst/>
                <a:ea typeface="宋体" panose="02010600030101010101" pitchFamily="2" charset="-122"/>
              </a:rPr>
              <a:t>（6）如果在程序执行过程中，每从主存装入一块到</a:t>
            </a:r>
            <a:r>
              <a:rPr lang="en-US" altLang="zh-CN" sz="3200">
                <a:effectLst/>
                <a:ea typeface="宋体" panose="02010600030101010101" pitchFamily="2" charset="-122"/>
              </a:rPr>
              <a:t>Cache，</a:t>
            </a:r>
            <a:r>
              <a:rPr lang="zh-CN" altLang="en-US" sz="3200">
                <a:effectLst/>
                <a:ea typeface="宋体" panose="02010600030101010101" pitchFamily="2" charset="-122"/>
              </a:rPr>
              <a:t>则平均要对这个块访问16次。请计算在这种情况下的</a:t>
            </a:r>
            <a:r>
              <a:rPr lang="en-US" altLang="zh-CN" sz="3200">
                <a:effectLst/>
                <a:ea typeface="宋体" panose="02010600030101010101" pitchFamily="2" charset="-122"/>
              </a:rPr>
              <a:t>Cache</a:t>
            </a:r>
            <a:r>
              <a:rPr lang="zh-CN" altLang="en-US" sz="3200">
                <a:effectLst/>
                <a:ea typeface="宋体" panose="02010600030101010101" pitchFamily="2" charset="-122"/>
              </a:rPr>
              <a:t>命中率。</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0708437-495D-4F49-8B34-53003BBB72A1}" type="slidenum">
              <a:rPr lang="zh-CN" altLang="en-US" b="0">
                <a:latin typeface="Arial" panose="020B0604020202020204" pitchFamily="34" charset="0"/>
              </a:rPr>
              <a:pPr eaLnBrk="1" hangingPunct="1"/>
              <a:t>88</a:t>
            </a:fld>
            <a:endParaRPr lang="en-US" altLang="zh-CN" b="0">
              <a:latin typeface="Arial" panose="020B0604020202020204" pitchFamily="34" charset="0"/>
            </a:endParaRPr>
          </a:p>
        </p:txBody>
      </p:sp>
      <p:sp>
        <p:nvSpPr>
          <p:cNvPr id="600066" name="Rectangle 2"/>
          <p:cNvSpPr>
            <a:spLocks noGrp="1" noRot="1" noChangeArrowheads="1"/>
          </p:cNvSpPr>
          <p:nvPr>
            <p:ph type="title" idx="4294967295"/>
          </p:nvPr>
        </p:nvSpPr>
        <p:spPr/>
        <p:txBody>
          <a:bodyPr/>
          <a:lstStyle/>
          <a:p>
            <a:pPr eaLnBrk="1" hangingPunct="1">
              <a:defRPr/>
            </a:pPr>
            <a:r>
              <a:rPr lang="zh-CN" altLang="en-US"/>
              <a:t>第4章</a:t>
            </a:r>
          </a:p>
        </p:txBody>
      </p:sp>
      <p:sp>
        <p:nvSpPr>
          <p:cNvPr id="102404" name="Text Box 3"/>
          <p:cNvSpPr txBox="1">
            <a:spLocks noChangeArrowheads="1"/>
          </p:cNvSpPr>
          <p:nvPr/>
        </p:nvSpPr>
        <p:spPr bwMode="auto">
          <a:xfrm>
            <a:off x="381000" y="917575"/>
            <a:ext cx="1657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3200">
                <a:latin typeface="Times New Roman" panose="02020603050405020304" pitchFamily="18" charset="0"/>
                <a:ea typeface="黑体" panose="02010609060101010101" pitchFamily="49" charset="-122"/>
              </a:rPr>
              <a:t>4</a:t>
            </a:r>
            <a:r>
              <a:rPr kumimoji="1" lang="en-US" altLang="zh-CN" sz="3200">
                <a:latin typeface="Times New Roman" panose="02020603050405020304" pitchFamily="18" charset="0"/>
                <a:ea typeface="黑体" panose="02010609060101010101" pitchFamily="49" charset="-122"/>
              </a:rPr>
              <a:t>-</a:t>
            </a:r>
            <a:r>
              <a:rPr kumimoji="1" lang="zh-CN" altLang="en-US" sz="3200">
                <a:latin typeface="Times New Roman" panose="02020603050405020304" pitchFamily="18" charset="0"/>
                <a:ea typeface="黑体" panose="02010609060101010101" pitchFamily="49" charset="-122"/>
              </a:rPr>
              <a:t>4 解：</a:t>
            </a:r>
          </a:p>
        </p:txBody>
      </p:sp>
      <p:sp>
        <p:nvSpPr>
          <p:cNvPr id="102405" name="Text Box 4"/>
          <p:cNvSpPr txBox="1">
            <a:spLocks noChangeArrowheads="1"/>
          </p:cNvSpPr>
          <p:nvPr/>
        </p:nvSpPr>
        <p:spPr bwMode="auto">
          <a:xfrm>
            <a:off x="2143125" y="2590800"/>
            <a:ext cx="6238875"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黑体" panose="02010609060101010101" pitchFamily="49" charset="-122"/>
                <a:ea typeface="黑体" panose="02010609060101010101" pitchFamily="49" charset="-122"/>
              </a:rPr>
              <a:t>  标记     组号    块内地址</a:t>
            </a:r>
          </a:p>
        </p:txBody>
      </p:sp>
      <p:sp>
        <p:nvSpPr>
          <p:cNvPr id="102406" name="Text Box 5"/>
          <p:cNvSpPr txBox="1">
            <a:spLocks noChangeArrowheads="1"/>
          </p:cNvSpPr>
          <p:nvPr/>
        </p:nvSpPr>
        <p:spPr bwMode="auto">
          <a:xfrm>
            <a:off x="2438400" y="5105400"/>
            <a:ext cx="59436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黑体" panose="02010609060101010101" pitchFamily="49" charset="-122"/>
                <a:ea typeface="黑体" panose="02010609060101010101" pitchFamily="49" charset="-122"/>
              </a:rPr>
              <a:t>组号   组内块号   块内地址</a:t>
            </a:r>
          </a:p>
        </p:txBody>
      </p:sp>
      <p:sp>
        <p:nvSpPr>
          <p:cNvPr id="102407" name="Line 6"/>
          <p:cNvSpPr>
            <a:spLocks noChangeShapeType="1"/>
          </p:cNvSpPr>
          <p:nvPr/>
        </p:nvSpPr>
        <p:spPr bwMode="auto">
          <a:xfrm>
            <a:off x="6019800" y="2590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08" name="Line 7"/>
          <p:cNvSpPr>
            <a:spLocks noChangeShapeType="1"/>
          </p:cNvSpPr>
          <p:nvPr/>
        </p:nvSpPr>
        <p:spPr bwMode="auto">
          <a:xfrm flipV="1">
            <a:off x="6019800" y="5105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09" name="Line 9"/>
          <p:cNvSpPr>
            <a:spLocks noChangeShapeType="1"/>
          </p:cNvSpPr>
          <p:nvPr/>
        </p:nvSpPr>
        <p:spPr bwMode="auto">
          <a:xfrm>
            <a:off x="3810000" y="5105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10" name="Text Box 10"/>
          <p:cNvSpPr txBox="1">
            <a:spLocks noChangeArrowheads="1"/>
          </p:cNvSpPr>
          <p:nvPr/>
        </p:nvSpPr>
        <p:spPr bwMode="auto">
          <a:xfrm>
            <a:off x="609600" y="14478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（1）主存地址格式</a:t>
            </a:r>
          </a:p>
        </p:txBody>
      </p:sp>
      <p:sp>
        <p:nvSpPr>
          <p:cNvPr id="102411" name="Text Box 11"/>
          <p:cNvSpPr txBox="1">
            <a:spLocks noChangeArrowheads="1"/>
          </p:cNvSpPr>
          <p:nvPr/>
        </p:nvSpPr>
        <p:spPr bwMode="auto">
          <a:xfrm>
            <a:off x="2819400" y="3276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3200" b="0">
                <a:latin typeface="Times New Roman" panose="02020603050405020304" pitchFamily="18" charset="0"/>
              </a:rPr>
              <a:t>2</a:t>
            </a:r>
            <a:endParaRPr kumimoji="1" lang="zh-CN" altLang="en-US" sz="3200" b="0">
              <a:latin typeface="Times New Roman" panose="02020603050405020304" pitchFamily="18" charset="0"/>
            </a:endParaRPr>
          </a:p>
        </p:txBody>
      </p:sp>
      <p:sp>
        <p:nvSpPr>
          <p:cNvPr id="102412" name="Text Box 12"/>
          <p:cNvSpPr txBox="1">
            <a:spLocks noChangeArrowheads="1"/>
          </p:cNvSpPr>
          <p:nvPr/>
        </p:nvSpPr>
        <p:spPr bwMode="auto">
          <a:xfrm>
            <a:off x="5072063" y="328612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1</a:t>
            </a:r>
          </a:p>
        </p:txBody>
      </p:sp>
      <p:sp>
        <p:nvSpPr>
          <p:cNvPr id="102413" name="Text Box 14"/>
          <p:cNvSpPr txBox="1">
            <a:spLocks noChangeArrowheads="1"/>
          </p:cNvSpPr>
          <p:nvPr/>
        </p:nvSpPr>
        <p:spPr bwMode="auto">
          <a:xfrm>
            <a:off x="2819400" y="571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1</a:t>
            </a:r>
          </a:p>
        </p:txBody>
      </p:sp>
      <p:sp>
        <p:nvSpPr>
          <p:cNvPr id="102414" name="Text Box 15"/>
          <p:cNvSpPr txBox="1">
            <a:spLocks noChangeArrowheads="1"/>
          </p:cNvSpPr>
          <p:nvPr/>
        </p:nvSpPr>
        <p:spPr bwMode="auto">
          <a:xfrm>
            <a:off x="4648200" y="571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1</a:t>
            </a:r>
          </a:p>
        </p:txBody>
      </p:sp>
      <p:sp>
        <p:nvSpPr>
          <p:cNvPr id="102415" name="Line 16"/>
          <p:cNvSpPr>
            <a:spLocks noChangeShapeType="1"/>
          </p:cNvSpPr>
          <p:nvPr/>
        </p:nvSpPr>
        <p:spPr bwMode="auto">
          <a:xfrm>
            <a:off x="4357688" y="257175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16" name="Text Box 17"/>
          <p:cNvSpPr txBox="1">
            <a:spLocks noChangeArrowheads="1"/>
          </p:cNvSpPr>
          <p:nvPr/>
        </p:nvSpPr>
        <p:spPr bwMode="auto">
          <a:xfrm>
            <a:off x="685800" y="40386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（2）</a:t>
            </a:r>
            <a:r>
              <a:rPr kumimoji="1" lang="en-US" altLang="zh-CN" sz="3200">
                <a:latin typeface="Times New Roman" panose="02020603050405020304" pitchFamily="18" charset="0"/>
              </a:rPr>
              <a:t>Cache</a:t>
            </a:r>
            <a:r>
              <a:rPr kumimoji="1" lang="zh-CN" altLang="en-US" sz="3200">
                <a:latin typeface="Times New Roman" panose="02020603050405020304" pitchFamily="18" charset="0"/>
              </a:rPr>
              <a:t>地址格式</a:t>
            </a:r>
          </a:p>
        </p:txBody>
      </p:sp>
      <p:sp>
        <p:nvSpPr>
          <p:cNvPr id="102417" name="Text Box 18"/>
          <p:cNvSpPr txBox="1">
            <a:spLocks noChangeArrowheads="1"/>
          </p:cNvSpPr>
          <p:nvPr/>
        </p:nvSpPr>
        <p:spPr bwMode="auto">
          <a:xfrm>
            <a:off x="7010400" y="3276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4</a:t>
            </a:r>
          </a:p>
        </p:txBody>
      </p:sp>
      <p:sp>
        <p:nvSpPr>
          <p:cNvPr id="102418" name="Text Box 19"/>
          <p:cNvSpPr txBox="1">
            <a:spLocks noChangeArrowheads="1"/>
          </p:cNvSpPr>
          <p:nvPr/>
        </p:nvSpPr>
        <p:spPr bwMode="auto">
          <a:xfrm>
            <a:off x="7010400" y="5715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4</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90E1E910-9A94-4C5E-AB89-6B81F0A36B22}" type="slidenum">
              <a:rPr lang="zh-CN" altLang="en-US" b="0">
                <a:latin typeface="Arial" panose="020B0604020202020204" pitchFamily="34" charset="0"/>
              </a:rPr>
              <a:pPr eaLnBrk="1" hangingPunct="1"/>
              <a:t>89</a:t>
            </a:fld>
            <a:endParaRPr lang="en-US" altLang="zh-CN" b="0">
              <a:latin typeface="Arial" panose="020B0604020202020204" pitchFamily="34" charset="0"/>
            </a:endParaRPr>
          </a:p>
        </p:txBody>
      </p:sp>
      <p:sp>
        <p:nvSpPr>
          <p:cNvPr id="411650" name="Rectangle 2"/>
          <p:cNvSpPr>
            <a:spLocks noGrp="1" noRot="1" noChangeArrowheads="1"/>
          </p:cNvSpPr>
          <p:nvPr>
            <p:ph type="title"/>
          </p:nvPr>
        </p:nvSpPr>
        <p:spPr/>
        <p:txBody>
          <a:bodyPr/>
          <a:lstStyle/>
          <a:p>
            <a:pPr algn="l" eaLnBrk="1" hangingPunct="1">
              <a:defRPr/>
            </a:pPr>
            <a:r>
              <a:rPr lang="en-US" altLang="zh-CN" sz="5400" b="1" dirty="0">
                <a:latin typeface="黑体" pitchFamily="2" charset="-122"/>
              </a:rPr>
              <a:t>(3)</a:t>
            </a:r>
            <a:endParaRPr lang="zh-CN" altLang="en-US" sz="5400" b="1" dirty="0">
              <a:latin typeface="黑体" pitchFamily="2" charset="-122"/>
            </a:endParaRPr>
          </a:p>
        </p:txBody>
      </p:sp>
      <p:graphicFrame>
        <p:nvGraphicFramePr>
          <p:cNvPr id="411720" name="Group 72"/>
          <p:cNvGraphicFramePr>
            <a:graphicFrameLocks noGrp="1"/>
          </p:cNvGraphicFramePr>
          <p:nvPr/>
        </p:nvGraphicFramePr>
        <p:xfrm>
          <a:off x="2341563" y="2794000"/>
          <a:ext cx="990600" cy="2072640"/>
        </p:xfrm>
        <a:graphic>
          <a:graphicData uri="http://schemas.openxmlformats.org/drawingml/2006/table">
            <a:tbl>
              <a:tblPr/>
              <a:tblGrid>
                <a:gridCol w="990600">
                  <a:extLst>
                    <a:ext uri="{9D8B030D-6E8A-4147-A177-3AD203B41FA5}">
                      <a16:colId xmlns:a16="http://schemas.microsoft.com/office/drawing/2014/main" val="1809112051"/>
                    </a:ext>
                  </a:extLst>
                </a:gridCol>
              </a:tblGrid>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198512564"/>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687717762"/>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631004190"/>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010910938"/>
                  </a:ext>
                </a:extLst>
              </a:tr>
            </a:tbl>
          </a:graphicData>
        </a:graphic>
      </p:graphicFrame>
      <p:graphicFrame>
        <p:nvGraphicFramePr>
          <p:cNvPr id="411721" name="Group 73"/>
          <p:cNvGraphicFramePr>
            <a:graphicFrameLocks noGrp="1"/>
          </p:cNvGraphicFramePr>
          <p:nvPr/>
        </p:nvGraphicFramePr>
        <p:xfrm>
          <a:off x="6143625" y="1714500"/>
          <a:ext cx="857250" cy="4252595"/>
        </p:xfrm>
        <a:graphic>
          <a:graphicData uri="http://schemas.openxmlformats.org/drawingml/2006/table">
            <a:tbl>
              <a:tblPr/>
              <a:tblGrid>
                <a:gridCol w="857250">
                  <a:extLst>
                    <a:ext uri="{9D8B030D-6E8A-4147-A177-3AD203B41FA5}">
                      <a16:colId xmlns:a16="http://schemas.microsoft.com/office/drawing/2014/main" val="2539953994"/>
                    </a:ext>
                  </a:extLst>
                </a:gridCol>
              </a:tblGrid>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969873797"/>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105491137"/>
                  </a:ext>
                </a:extLst>
              </a:tr>
              <a:tr h="625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721283418"/>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974126193"/>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235574940"/>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185202101"/>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510629279"/>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335004270"/>
                  </a:ext>
                </a:extLst>
              </a:tr>
            </a:tbl>
          </a:graphicData>
        </a:graphic>
      </p:graphicFrame>
      <p:sp>
        <p:nvSpPr>
          <p:cNvPr id="103460" name="AutoShape 37"/>
          <p:cNvSpPr>
            <a:spLocks/>
          </p:cNvSpPr>
          <p:nvPr/>
        </p:nvSpPr>
        <p:spPr bwMode="auto">
          <a:xfrm>
            <a:off x="1960563" y="2806700"/>
            <a:ext cx="228600" cy="990600"/>
          </a:xfrm>
          <a:prstGeom prst="leftBrace">
            <a:avLst>
              <a:gd name="adj1" fmla="val 36111"/>
              <a:gd name="adj2" fmla="val 51282"/>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03461" name="Text Box 38"/>
          <p:cNvSpPr txBox="1">
            <a:spLocks noChangeArrowheads="1"/>
          </p:cNvSpPr>
          <p:nvPr/>
        </p:nvSpPr>
        <p:spPr bwMode="auto">
          <a:xfrm>
            <a:off x="1243013" y="3049588"/>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组0</a:t>
            </a:r>
          </a:p>
        </p:txBody>
      </p:sp>
      <p:sp>
        <p:nvSpPr>
          <p:cNvPr id="103462" name="AutoShape 39"/>
          <p:cNvSpPr>
            <a:spLocks/>
          </p:cNvSpPr>
          <p:nvPr/>
        </p:nvSpPr>
        <p:spPr bwMode="auto">
          <a:xfrm>
            <a:off x="1960563" y="3859213"/>
            <a:ext cx="228600" cy="990600"/>
          </a:xfrm>
          <a:prstGeom prst="leftBrace">
            <a:avLst>
              <a:gd name="adj1" fmla="val 36111"/>
              <a:gd name="adj2" fmla="val 51282"/>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endParaRPr lang="zh-CN" altLang="en-US" b="0"/>
          </a:p>
        </p:txBody>
      </p:sp>
      <p:sp>
        <p:nvSpPr>
          <p:cNvPr id="103463" name="Text Box 40"/>
          <p:cNvSpPr txBox="1">
            <a:spLocks noChangeArrowheads="1"/>
          </p:cNvSpPr>
          <p:nvPr/>
        </p:nvSpPr>
        <p:spPr bwMode="auto">
          <a:xfrm>
            <a:off x="1243013" y="41021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组</a:t>
            </a:r>
            <a:r>
              <a:rPr kumimoji="1" lang="zh-CN" altLang="zh-CN" sz="2800">
                <a:latin typeface="Times New Roman" panose="02020603050405020304" pitchFamily="18" charset="0"/>
              </a:rPr>
              <a:t>1</a:t>
            </a:r>
            <a:endParaRPr kumimoji="1" lang="zh-CN" altLang="en-US" sz="2800">
              <a:latin typeface="Times New Roman" panose="02020603050405020304" pitchFamily="18" charset="0"/>
            </a:endParaRPr>
          </a:p>
        </p:txBody>
      </p:sp>
      <p:sp>
        <p:nvSpPr>
          <p:cNvPr id="103464" name="AutoShape 42"/>
          <p:cNvSpPr>
            <a:spLocks/>
          </p:cNvSpPr>
          <p:nvPr/>
        </p:nvSpPr>
        <p:spPr bwMode="auto">
          <a:xfrm flipH="1">
            <a:off x="3357563" y="2857500"/>
            <a:ext cx="228600" cy="990600"/>
          </a:xfrm>
          <a:prstGeom prst="leftBrace">
            <a:avLst>
              <a:gd name="adj1" fmla="val 36111"/>
              <a:gd name="adj2" fmla="val 51282"/>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03465" name="AutoShape 44"/>
          <p:cNvSpPr>
            <a:spLocks/>
          </p:cNvSpPr>
          <p:nvPr/>
        </p:nvSpPr>
        <p:spPr bwMode="auto">
          <a:xfrm flipH="1">
            <a:off x="3357563" y="3857625"/>
            <a:ext cx="228600" cy="990600"/>
          </a:xfrm>
          <a:prstGeom prst="leftBrace">
            <a:avLst>
              <a:gd name="adj1" fmla="val 36111"/>
              <a:gd name="adj2" fmla="val 51282"/>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03466" name="Text Box 62"/>
          <p:cNvSpPr txBox="1">
            <a:spLocks noChangeArrowheads="1"/>
          </p:cNvSpPr>
          <p:nvPr/>
        </p:nvSpPr>
        <p:spPr bwMode="auto">
          <a:xfrm>
            <a:off x="762000" y="5410200"/>
            <a:ext cx="32559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组间直接映象</a:t>
            </a:r>
          </a:p>
          <a:p>
            <a:pPr eaLnBrk="1" hangingPunct="1">
              <a:spcBef>
                <a:spcPct val="50000"/>
              </a:spcBef>
            </a:pPr>
            <a:r>
              <a:rPr kumimoji="1" lang="zh-CN" altLang="en-US" sz="2800">
                <a:latin typeface="Times New Roman" panose="02020603050405020304" pitchFamily="18" charset="0"/>
              </a:rPr>
              <a:t>组内全相联映象</a:t>
            </a:r>
          </a:p>
        </p:txBody>
      </p:sp>
      <p:sp>
        <p:nvSpPr>
          <p:cNvPr id="103467" name="Text Box 63"/>
          <p:cNvSpPr txBox="1">
            <a:spLocks noChangeArrowheads="1"/>
          </p:cNvSpPr>
          <p:nvPr/>
        </p:nvSpPr>
        <p:spPr bwMode="auto">
          <a:xfrm>
            <a:off x="2205038" y="2287588"/>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2800">
                <a:latin typeface="Tahoma" panose="020B0604030504040204" pitchFamily="34" charset="0"/>
              </a:rPr>
              <a:t>Cache</a:t>
            </a:r>
          </a:p>
        </p:txBody>
      </p:sp>
      <p:sp>
        <p:nvSpPr>
          <p:cNvPr id="103468" name="Text Box 64"/>
          <p:cNvSpPr txBox="1">
            <a:spLocks noChangeArrowheads="1"/>
          </p:cNvSpPr>
          <p:nvPr/>
        </p:nvSpPr>
        <p:spPr bwMode="auto">
          <a:xfrm>
            <a:off x="6143625" y="12144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ahoma" panose="020B0604030504040204" pitchFamily="34" charset="0"/>
              </a:rPr>
              <a:t>主存</a:t>
            </a:r>
          </a:p>
        </p:txBody>
      </p:sp>
      <p:cxnSp>
        <p:nvCxnSpPr>
          <p:cNvPr id="103469" name="直接箭头连接符 73"/>
          <p:cNvCxnSpPr>
            <a:cxnSpLocks noChangeShapeType="1"/>
          </p:cNvCxnSpPr>
          <p:nvPr/>
        </p:nvCxnSpPr>
        <p:spPr bwMode="auto">
          <a:xfrm rot="10800000" flipV="1">
            <a:off x="3643313" y="2500313"/>
            <a:ext cx="2500312" cy="1833562"/>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0" name="直接箭头连接符 76"/>
          <p:cNvCxnSpPr>
            <a:cxnSpLocks noChangeShapeType="1"/>
            <a:endCxn id="103464" idx="1"/>
          </p:cNvCxnSpPr>
          <p:nvPr/>
        </p:nvCxnSpPr>
        <p:spPr bwMode="auto">
          <a:xfrm rot="10800000" flipV="1">
            <a:off x="3586163" y="1928813"/>
            <a:ext cx="2557462" cy="1436687"/>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1" name="直接箭头连接符 80"/>
          <p:cNvCxnSpPr>
            <a:cxnSpLocks noChangeShapeType="1"/>
          </p:cNvCxnSpPr>
          <p:nvPr/>
        </p:nvCxnSpPr>
        <p:spPr bwMode="auto">
          <a:xfrm rot="10800000" flipV="1">
            <a:off x="3643313" y="3643313"/>
            <a:ext cx="2500312" cy="690562"/>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2" name="直接箭头连接符 82"/>
          <p:cNvCxnSpPr>
            <a:cxnSpLocks noChangeShapeType="1"/>
            <a:endCxn id="103464" idx="1"/>
          </p:cNvCxnSpPr>
          <p:nvPr/>
        </p:nvCxnSpPr>
        <p:spPr bwMode="auto">
          <a:xfrm rot="10800000">
            <a:off x="3586163" y="3365500"/>
            <a:ext cx="2557462" cy="849313"/>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3" name="直接箭头连接符 84"/>
          <p:cNvCxnSpPr>
            <a:cxnSpLocks noChangeShapeType="1"/>
          </p:cNvCxnSpPr>
          <p:nvPr/>
        </p:nvCxnSpPr>
        <p:spPr bwMode="auto">
          <a:xfrm rot="10800000">
            <a:off x="3643313" y="4333875"/>
            <a:ext cx="2500312" cy="309563"/>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4" name="直接箭头连接符 86"/>
          <p:cNvCxnSpPr>
            <a:cxnSpLocks noChangeShapeType="1"/>
            <a:endCxn id="103464" idx="1"/>
          </p:cNvCxnSpPr>
          <p:nvPr/>
        </p:nvCxnSpPr>
        <p:spPr bwMode="auto">
          <a:xfrm rot="10800000">
            <a:off x="3586163" y="3365500"/>
            <a:ext cx="2557462" cy="1849438"/>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5" name="直接箭头连接符 88"/>
          <p:cNvCxnSpPr>
            <a:cxnSpLocks noChangeShapeType="1"/>
          </p:cNvCxnSpPr>
          <p:nvPr/>
        </p:nvCxnSpPr>
        <p:spPr bwMode="auto">
          <a:xfrm rot="10800000">
            <a:off x="3643313" y="4333875"/>
            <a:ext cx="2500312" cy="1381125"/>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03476" name="直接箭头连接符 90"/>
          <p:cNvCxnSpPr>
            <a:cxnSpLocks noChangeShapeType="1"/>
            <a:endCxn id="103464" idx="1"/>
          </p:cNvCxnSpPr>
          <p:nvPr/>
        </p:nvCxnSpPr>
        <p:spPr bwMode="auto">
          <a:xfrm rot="10800000" flipV="1">
            <a:off x="3586163" y="3071813"/>
            <a:ext cx="2557462" cy="293687"/>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B0FC575-596A-424F-BC62-5433A1AB52E4}" type="slidenum">
              <a:rPr lang="zh-CN" altLang="en-US" b="0">
                <a:latin typeface="Arial" panose="020B0604020202020204" pitchFamily="34" charset="0"/>
              </a:rPr>
              <a:pPr eaLnBrk="1" hangingPunct="1"/>
              <a:t>9</a:t>
            </a:fld>
            <a:endParaRPr lang="en-US" altLang="zh-CN" b="0">
              <a:latin typeface="Arial" panose="020B0604020202020204" pitchFamily="34" charset="0"/>
            </a:endParaRPr>
          </a:p>
        </p:txBody>
      </p:sp>
      <p:sp>
        <p:nvSpPr>
          <p:cNvPr id="52019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第1章  基础知识</a:t>
            </a:r>
          </a:p>
        </p:txBody>
      </p:sp>
      <p:sp>
        <p:nvSpPr>
          <p:cNvPr id="520195" name="Rectangle 3"/>
          <p:cNvSpPr>
            <a:spLocks noGrp="1" noChangeArrowheads="1"/>
          </p:cNvSpPr>
          <p:nvPr>
            <p:ph type="body" idx="1"/>
          </p:nvPr>
        </p:nvSpPr>
        <p:spPr/>
        <p:txBody>
          <a:bodyPr/>
          <a:lstStyle/>
          <a:p>
            <a:pPr algn="just" eaLnBrk="1" hangingPunct="1">
              <a:lnSpc>
                <a:spcPct val="90000"/>
              </a:lnSpc>
              <a:defRPr/>
            </a:pPr>
            <a:r>
              <a:rPr lang="zh-CN" altLang="en-US"/>
              <a:t>系列机</a:t>
            </a:r>
          </a:p>
          <a:p>
            <a:pPr lvl="1" algn="just" eaLnBrk="1" hangingPunct="1">
              <a:lnSpc>
                <a:spcPct val="90000"/>
              </a:lnSpc>
              <a:defRPr/>
            </a:pPr>
            <a:r>
              <a:rPr lang="zh-CN" altLang="en-US"/>
              <a:t>同一厂家生产的具有相同系统结构、但有不同组成和实现的一系列不同型号的机器</a:t>
            </a:r>
          </a:p>
          <a:p>
            <a:pPr lvl="1" algn="just" eaLnBrk="1" hangingPunct="1">
              <a:lnSpc>
                <a:spcPct val="90000"/>
              </a:lnSpc>
              <a:buFont typeface="Wingdings" panose="05000000000000000000" pitchFamily="2" charset="2"/>
              <a:buNone/>
              <a:defRPr/>
            </a:pPr>
            <a:r>
              <a:rPr lang="zh-CN" altLang="en-US"/>
              <a:t>兼容机</a:t>
            </a:r>
          </a:p>
          <a:p>
            <a:pPr lvl="1" algn="just" eaLnBrk="1" hangingPunct="1">
              <a:lnSpc>
                <a:spcPct val="90000"/>
              </a:lnSpc>
              <a:defRPr/>
            </a:pPr>
            <a:r>
              <a:rPr lang="zh-CN" altLang="en-US"/>
              <a:t>不同厂家生产的具有相同系统结构、但有不同组成和实现的一系列不同型号的机器</a:t>
            </a:r>
            <a:endParaRPr lang="zh-CN" altLang="en-US" sz="4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C0D82786-9E17-45DF-B88D-011AC230672C}" type="slidenum">
              <a:rPr lang="zh-CN" altLang="en-US" b="0">
                <a:latin typeface="Arial" panose="020B0604020202020204" pitchFamily="34" charset="0"/>
              </a:rPr>
              <a:pPr eaLnBrk="1" hangingPunct="1"/>
              <a:t>90</a:t>
            </a:fld>
            <a:endParaRPr lang="en-US" altLang="zh-CN" b="0">
              <a:latin typeface="Arial" panose="020B0604020202020204" pitchFamily="34" charset="0"/>
            </a:endParaRPr>
          </a:p>
        </p:txBody>
      </p:sp>
      <p:graphicFrame>
        <p:nvGraphicFramePr>
          <p:cNvPr id="605186" name="Group 2"/>
          <p:cNvGraphicFramePr>
            <a:graphicFrameLocks noGrp="1"/>
          </p:cNvGraphicFramePr>
          <p:nvPr/>
        </p:nvGraphicFramePr>
        <p:xfrm>
          <a:off x="1524000" y="2362200"/>
          <a:ext cx="5943600" cy="2209800"/>
        </p:xfrm>
        <a:graphic>
          <a:graphicData uri="http://schemas.openxmlformats.org/drawingml/2006/table">
            <a:tbl>
              <a:tblPr/>
              <a:tblGrid>
                <a:gridCol w="495300">
                  <a:extLst>
                    <a:ext uri="{9D8B030D-6E8A-4147-A177-3AD203B41FA5}">
                      <a16:colId xmlns:a16="http://schemas.microsoft.com/office/drawing/2014/main" val="3082335207"/>
                    </a:ext>
                  </a:extLst>
                </a:gridCol>
                <a:gridCol w="495300">
                  <a:extLst>
                    <a:ext uri="{9D8B030D-6E8A-4147-A177-3AD203B41FA5}">
                      <a16:colId xmlns:a16="http://schemas.microsoft.com/office/drawing/2014/main" val="2439217661"/>
                    </a:ext>
                  </a:extLst>
                </a:gridCol>
                <a:gridCol w="495300">
                  <a:extLst>
                    <a:ext uri="{9D8B030D-6E8A-4147-A177-3AD203B41FA5}">
                      <a16:colId xmlns:a16="http://schemas.microsoft.com/office/drawing/2014/main" val="555449516"/>
                    </a:ext>
                  </a:extLst>
                </a:gridCol>
                <a:gridCol w="495300">
                  <a:extLst>
                    <a:ext uri="{9D8B030D-6E8A-4147-A177-3AD203B41FA5}">
                      <a16:colId xmlns:a16="http://schemas.microsoft.com/office/drawing/2014/main" val="1298821108"/>
                    </a:ext>
                  </a:extLst>
                </a:gridCol>
                <a:gridCol w="495300">
                  <a:extLst>
                    <a:ext uri="{9D8B030D-6E8A-4147-A177-3AD203B41FA5}">
                      <a16:colId xmlns:a16="http://schemas.microsoft.com/office/drawing/2014/main" val="2238642910"/>
                    </a:ext>
                  </a:extLst>
                </a:gridCol>
                <a:gridCol w="495300">
                  <a:extLst>
                    <a:ext uri="{9D8B030D-6E8A-4147-A177-3AD203B41FA5}">
                      <a16:colId xmlns:a16="http://schemas.microsoft.com/office/drawing/2014/main" val="555218430"/>
                    </a:ext>
                  </a:extLst>
                </a:gridCol>
                <a:gridCol w="495300">
                  <a:extLst>
                    <a:ext uri="{9D8B030D-6E8A-4147-A177-3AD203B41FA5}">
                      <a16:colId xmlns:a16="http://schemas.microsoft.com/office/drawing/2014/main" val="3003045130"/>
                    </a:ext>
                  </a:extLst>
                </a:gridCol>
                <a:gridCol w="495300">
                  <a:extLst>
                    <a:ext uri="{9D8B030D-6E8A-4147-A177-3AD203B41FA5}">
                      <a16:colId xmlns:a16="http://schemas.microsoft.com/office/drawing/2014/main" val="3766994242"/>
                    </a:ext>
                  </a:extLst>
                </a:gridCol>
                <a:gridCol w="495300">
                  <a:extLst>
                    <a:ext uri="{9D8B030D-6E8A-4147-A177-3AD203B41FA5}">
                      <a16:colId xmlns:a16="http://schemas.microsoft.com/office/drawing/2014/main" val="363695327"/>
                    </a:ext>
                  </a:extLst>
                </a:gridCol>
                <a:gridCol w="495300">
                  <a:extLst>
                    <a:ext uri="{9D8B030D-6E8A-4147-A177-3AD203B41FA5}">
                      <a16:colId xmlns:a16="http://schemas.microsoft.com/office/drawing/2014/main" val="1643851559"/>
                    </a:ext>
                  </a:extLst>
                </a:gridCol>
                <a:gridCol w="495300">
                  <a:extLst>
                    <a:ext uri="{9D8B030D-6E8A-4147-A177-3AD203B41FA5}">
                      <a16:colId xmlns:a16="http://schemas.microsoft.com/office/drawing/2014/main" val="3401101568"/>
                    </a:ext>
                  </a:extLst>
                </a:gridCol>
                <a:gridCol w="495300">
                  <a:extLst>
                    <a:ext uri="{9D8B030D-6E8A-4147-A177-3AD203B41FA5}">
                      <a16:colId xmlns:a16="http://schemas.microsoft.com/office/drawing/2014/main" val="2463833213"/>
                    </a:ext>
                  </a:extLst>
                </a:gridCol>
              </a:tblGrid>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2463902"/>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8250071"/>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0807506"/>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991808"/>
                  </a:ext>
                </a:extLst>
              </a:tr>
            </a:tbl>
          </a:graphicData>
        </a:graphic>
      </p:graphicFrame>
      <p:sp>
        <p:nvSpPr>
          <p:cNvPr id="104520" name="Text Box 71"/>
          <p:cNvSpPr txBox="1">
            <a:spLocks noChangeArrowheads="1"/>
          </p:cNvSpPr>
          <p:nvPr/>
        </p:nvSpPr>
        <p:spPr bwMode="auto">
          <a:xfrm>
            <a:off x="1447800" y="12192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3600" b="0">
              <a:latin typeface="Times New Roman" panose="02020603050405020304" pitchFamily="18" charset="0"/>
            </a:endParaRPr>
          </a:p>
        </p:txBody>
      </p:sp>
      <p:sp>
        <p:nvSpPr>
          <p:cNvPr id="104521" name="Text Box 72"/>
          <p:cNvSpPr txBox="1">
            <a:spLocks noChangeArrowheads="1"/>
          </p:cNvSpPr>
          <p:nvPr/>
        </p:nvSpPr>
        <p:spPr bwMode="auto">
          <a:xfrm>
            <a:off x="1524000" y="1219200"/>
            <a:ext cx="6096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6   2    4    1   4   6    3   0    4    5    7   3</a:t>
            </a:r>
          </a:p>
        </p:txBody>
      </p:sp>
      <p:sp>
        <p:nvSpPr>
          <p:cNvPr id="104522" name="Text Box 73"/>
          <p:cNvSpPr txBox="1">
            <a:spLocks noChangeArrowheads="1"/>
          </p:cNvSpPr>
          <p:nvPr/>
        </p:nvSpPr>
        <p:spPr bwMode="auto">
          <a:xfrm>
            <a:off x="2500313" y="4786313"/>
            <a:ext cx="5000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        中   *         *    *   *    *   * </a:t>
            </a:r>
          </a:p>
        </p:txBody>
      </p:sp>
      <p:sp>
        <p:nvSpPr>
          <p:cNvPr id="104523" name="Text Box 74"/>
          <p:cNvSpPr txBox="1">
            <a:spLocks noChangeArrowheads="1"/>
          </p:cNvSpPr>
          <p:nvPr/>
        </p:nvSpPr>
        <p:spPr bwMode="auto">
          <a:xfrm>
            <a:off x="0" y="762000"/>
            <a:ext cx="3786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（4）	</a:t>
            </a:r>
            <a:r>
              <a:rPr kumimoji="1" lang="en-US" altLang="zh-CN" sz="2800">
                <a:latin typeface="Times New Roman" panose="02020603050405020304" pitchFamily="18" charset="0"/>
              </a:rPr>
              <a:t>LRU</a:t>
            </a:r>
            <a:r>
              <a:rPr kumimoji="1" lang="zh-CN" altLang="en-US" sz="2800">
                <a:latin typeface="Times New Roman" panose="02020603050405020304" pitchFamily="18" charset="0"/>
              </a:rPr>
              <a:t>利用堆栈法</a:t>
            </a:r>
          </a:p>
        </p:txBody>
      </p:sp>
      <p:sp>
        <p:nvSpPr>
          <p:cNvPr id="104524" name="Text Box 75"/>
          <p:cNvSpPr txBox="1">
            <a:spLocks noChangeArrowheads="1"/>
          </p:cNvSpPr>
          <p:nvPr/>
        </p:nvSpPr>
        <p:spPr bwMode="auto">
          <a:xfrm>
            <a:off x="990600" y="54102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块命中率 </a:t>
            </a:r>
            <a:r>
              <a:rPr kumimoji="1" lang="en-US" altLang="zh-CN" sz="3200" b="0">
                <a:latin typeface="Times New Roman" panose="02020603050405020304" pitchFamily="18" charset="0"/>
              </a:rPr>
              <a:t>H=1/12=8.3%</a:t>
            </a:r>
          </a:p>
        </p:txBody>
      </p:sp>
      <p:sp>
        <p:nvSpPr>
          <p:cNvPr id="104525" name="Line 77"/>
          <p:cNvSpPr>
            <a:spLocks noChangeShapeType="1"/>
          </p:cNvSpPr>
          <p:nvPr/>
        </p:nvSpPr>
        <p:spPr bwMode="auto">
          <a:xfrm>
            <a:off x="1524000" y="3429000"/>
            <a:ext cx="5943600"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D2F0DC93-CF2C-4905-A56D-09E841926ADD}" type="slidenum">
              <a:rPr lang="zh-CN" altLang="en-US" b="0">
                <a:latin typeface="Arial" panose="020B0604020202020204" pitchFamily="34" charset="0"/>
              </a:rPr>
              <a:pPr eaLnBrk="1" hangingPunct="1"/>
              <a:t>91</a:t>
            </a:fld>
            <a:endParaRPr lang="en-US" altLang="zh-CN" b="0">
              <a:latin typeface="Arial" panose="020B0604020202020204" pitchFamily="34" charset="0"/>
            </a:endParaRPr>
          </a:p>
        </p:txBody>
      </p:sp>
      <p:graphicFrame>
        <p:nvGraphicFramePr>
          <p:cNvPr id="607234" name="Group 2"/>
          <p:cNvGraphicFramePr>
            <a:graphicFrameLocks noGrp="1"/>
          </p:cNvGraphicFramePr>
          <p:nvPr/>
        </p:nvGraphicFramePr>
        <p:xfrm>
          <a:off x="1524000" y="2362200"/>
          <a:ext cx="5943600" cy="2209800"/>
        </p:xfrm>
        <a:graphic>
          <a:graphicData uri="http://schemas.openxmlformats.org/drawingml/2006/table">
            <a:tbl>
              <a:tblPr/>
              <a:tblGrid>
                <a:gridCol w="495300">
                  <a:extLst>
                    <a:ext uri="{9D8B030D-6E8A-4147-A177-3AD203B41FA5}">
                      <a16:colId xmlns:a16="http://schemas.microsoft.com/office/drawing/2014/main" val="2068948083"/>
                    </a:ext>
                  </a:extLst>
                </a:gridCol>
                <a:gridCol w="495300">
                  <a:extLst>
                    <a:ext uri="{9D8B030D-6E8A-4147-A177-3AD203B41FA5}">
                      <a16:colId xmlns:a16="http://schemas.microsoft.com/office/drawing/2014/main" val="1544314764"/>
                    </a:ext>
                  </a:extLst>
                </a:gridCol>
                <a:gridCol w="495300">
                  <a:extLst>
                    <a:ext uri="{9D8B030D-6E8A-4147-A177-3AD203B41FA5}">
                      <a16:colId xmlns:a16="http://schemas.microsoft.com/office/drawing/2014/main" val="2316956850"/>
                    </a:ext>
                  </a:extLst>
                </a:gridCol>
                <a:gridCol w="495300">
                  <a:extLst>
                    <a:ext uri="{9D8B030D-6E8A-4147-A177-3AD203B41FA5}">
                      <a16:colId xmlns:a16="http://schemas.microsoft.com/office/drawing/2014/main" val="961569360"/>
                    </a:ext>
                  </a:extLst>
                </a:gridCol>
                <a:gridCol w="495300">
                  <a:extLst>
                    <a:ext uri="{9D8B030D-6E8A-4147-A177-3AD203B41FA5}">
                      <a16:colId xmlns:a16="http://schemas.microsoft.com/office/drawing/2014/main" val="828783099"/>
                    </a:ext>
                  </a:extLst>
                </a:gridCol>
                <a:gridCol w="495300">
                  <a:extLst>
                    <a:ext uri="{9D8B030D-6E8A-4147-A177-3AD203B41FA5}">
                      <a16:colId xmlns:a16="http://schemas.microsoft.com/office/drawing/2014/main" val="1943388419"/>
                    </a:ext>
                  </a:extLst>
                </a:gridCol>
                <a:gridCol w="495300">
                  <a:extLst>
                    <a:ext uri="{9D8B030D-6E8A-4147-A177-3AD203B41FA5}">
                      <a16:colId xmlns:a16="http://schemas.microsoft.com/office/drawing/2014/main" val="2358878620"/>
                    </a:ext>
                  </a:extLst>
                </a:gridCol>
                <a:gridCol w="495300">
                  <a:extLst>
                    <a:ext uri="{9D8B030D-6E8A-4147-A177-3AD203B41FA5}">
                      <a16:colId xmlns:a16="http://schemas.microsoft.com/office/drawing/2014/main" val="285620949"/>
                    </a:ext>
                  </a:extLst>
                </a:gridCol>
                <a:gridCol w="495300">
                  <a:extLst>
                    <a:ext uri="{9D8B030D-6E8A-4147-A177-3AD203B41FA5}">
                      <a16:colId xmlns:a16="http://schemas.microsoft.com/office/drawing/2014/main" val="2273493849"/>
                    </a:ext>
                  </a:extLst>
                </a:gridCol>
                <a:gridCol w="495300">
                  <a:extLst>
                    <a:ext uri="{9D8B030D-6E8A-4147-A177-3AD203B41FA5}">
                      <a16:colId xmlns:a16="http://schemas.microsoft.com/office/drawing/2014/main" val="2461059473"/>
                    </a:ext>
                  </a:extLst>
                </a:gridCol>
                <a:gridCol w="495300">
                  <a:extLst>
                    <a:ext uri="{9D8B030D-6E8A-4147-A177-3AD203B41FA5}">
                      <a16:colId xmlns:a16="http://schemas.microsoft.com/office/drawing/2014/main" val="1930652502"/>
                    </a:ext>
                  </a:extLst>
                </a:gridCol>
                <a:gridCol w="495300">
                  <a:extLst>
                    <a:ext uri="{9D8B030D-6E8A-4147-A177-3AD203B41FA5}">
                      <a16:colId xmlns:a16="http://schemas.microsoft.com/office/drawing/2014/main" val="366037170"/>
                    </a:ext>
                  </a:extLst>
                </a:gridCol>
              </a:tblGrid>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1493578"/>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2935415"/>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1485995"/>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45591"/>
                  </a:ext>
                </a:extLst>
              </a:tr>
            </a:tbl>
          </a:graphicData>
        </a:graphic>
      </p:graphicFrame>
      <p:sp>
        <p:nvSpPr>
          <p:cNvPr id="105544" name="Text Box 71"/>
          <p:cNvSpPr txBox="1">
            <a:spLocks noChangeArrowheads="1"/>
          </p:cNvSpPr>
          <p:nvPr/>
        </p:nvSpPr>
        <p:spPr bwMode="auto">
          <a:xfrm>
            <a:off x="1447800" y="12192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3600" b="0">
              <a:latin typeface="Times New Roman" panose="02020603050405020304" pitchFamily="18" charset="0"/>
            </a:endParaRPr>
          </a:p>
        </p:txBody>
      </p:sp>
      <p:sp>
        <p:nvSpPr>
          <p:cNvPr id="105545" name="Text Box 72"/>
          <p:cNvSpPr txBox="1">
            <a:spLocks noChangeArrowheads="1"/>
          </p:cNvSpPr>
          <p:nvPr/>
        </p:nvSpPr>
        <p:spPr bwMode="auto">
          <a:xfrm>
            <a:off x="1524000" y="1219200"/>
            <a:ext cx="6096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6   2    4    1   4   6    3   0    4    5    7   3</a:t>
            </a:r>
          </a:p>
        </p:txBody>
      </p:sp>
      <p:sp>
        <p:nvSpPr>
          <p:cNvPr id="105546" name="Text Box 73"/>
          <p:cNvSpPr txBox="1">
            <a:spLocks noChangeArrowheads="1"/>
          </p:cNvSpPr>
          <p:nvPr/>
        </p:nvSpPr>
        <p:spPr bwMode="auto">
          <a:xfrm>
            <a:off x="2971800" y="48006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中 *    *   中  *    *    * </a:t>
            </a:r>
          </a:p>
        </p:txBody>
      </p:sp>
      <p:sp>
        <p:nvSpPr>
          <p:cNvPr id="105547" name="Text Box 74"/>
          <p:cNvSpPr txBox="1">
            <a:spLocks noChangeArrowheads="1"/>
          </p:cNvSpPr>
          <p:nvPr/>
        </p:nvSpPr>
        <p:spPr bwMode="auto">
          <a:xfrm>
            <a:off x="228600" y="9144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(5) LRU</a:t>
            </a:r>
          </a:p>
        </p:txBody>
      </p:sp>
      <p:sp>
        <p:nvSpPr>
          <p:cNvPr id="105548" name="Text Box 75"/>
          <p:cNvSpPr txBox="1">
            <a:spLocks noChangeArrowheads="1"/>
          </p:cNvSpPr>
          <p:nvPr/>
        </p:nvSpPr>
        <p:spPr bwMode="auto">
          <a:xfrm>
            <a:off x="990600" y="54102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块命中率 </a:t>
            </a:r>
            <a:r>
              <a:rPr kumimoji="1" lang="en-US" altLang="zh-CN" sz="3200">
                <a:latin typeface="Times New Roman" panose="02020603050405020304" pitchFamily="18" charset="0"/>
              </a:rPr>
              <a:t>H=3/12=25%</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FCDF6B6-281E-4BED-B43C-FBF048DF3BF3}" type="slidenum">
              <a:rPr lang="zh-CN" altLang="en-US" b="0">
                <a:latin typeface="Arial" panose="020B0604020202020204" pitchFamily="34" charset="0"/>
              </a:rPr>
              <a:pPr eaLnBrk="1" hangingPunct="1"/>
              <a:t>92</a:t>
            </a:fld>
            <a:endParaRPr lang="en-US" altLang="zh-CN" b="0">
              <a:latin typeface="Arial" panose="020B0604020202020204" pitchFamily="34" charset="0"/>
            </a:endParaRPr>
          </a:p>
        </p:txBody>
      </p:sp>
      <p:graphicFrame>
        <p:nvGraphicFramePr>
          <p:cNvPr id="608258" name="Group 2"/>
          <p:cNvGraphicFramePr>
            <a:graphicFrameLocks noGrp="1"/>
          </p:cNvGraphicFramePr>
          <p:nvPr/>
        </p:nvGraphicFramePr>
        <p:xfrm>
          <a:off x="1524000" y="2362200"/>
          <a:ext cx="5943600" cy="2209800"/>
        </p:xfrm>
        <a:graphic>
          <a:graphicData uri="http://schemas.openxmlformats.org/drawingml/2006/table">
            <a:tbl>
              <a:tblPr/>
              <a:tblGrid>
                <a:gridCol w="495300">
                  <a:extLst>
                    <a:ext uri="{9D8B030D-6E8A-4147-A177-3AD203B41FA5}">
                      <a16:colId xmlns:a16="http://schemas.microsoft.com/office/drawing/2014/main" val="289799152"/>
                    </a:ext>
                  </a:extLst>
                </a:gridCol>
                <a:gridCol w="495300">
                  <a:extLst>
                    <a:ext uri="{9D8B030D-6E8A-4147-A177-3AD203B41FA5}">
                      <a16:colId xmlns:a16="http://schemas.microsoft.com/office/drawing/2014/main" val="1182607268"/>
                    </a:ext>
                  </a:extLst>
                </a:gridCol>
                <a:gridCol w="495300">
                  <a:extLst>
                    <a:ext uri="{9D8B030D-6E8A-4147-A177-3AD203B41FA5}">
                      <a16:colId xmlns:a16="http://schemas.microsoft.com/office/drawing/2014/main" val="4130647172"/>
                    </a:ext>
                  </a:extLst>
                </a:gridCol>
                <a:gridCol w="495300">
                  <a:extLst>
                    <a:ext uri="{9D8B030D-6E8A-4147-A177-3AD203B41FA5}">
                      <a16:colId xmlns:a16="http://schemas.microsoft.com/office/drawing/2014/main" val="3881490090"/>
                    </a:ext>
                  </a:extLst>
                </a:gridCol>
                <a:gridCol w="495300">
                  <a:extLst>
                    <a:ext uri="{9D8B030D-6E8A-4147-A177-3AD203B41FA5}">
                      <a16:colId xmlns:a16="http://schemas.microsoft.com/office/drawing/2014/main" val="448588306"/>
                    </a:ext>
                  </a:extLst>
                </a:gridCol>
                <a:gridCol w="495300">
                  <a:extLst>
                    <a:ext uri="{9D8B030D-6E8A-4147-A177-3AD203B41FA5}">
                      <a16:colId xmlns:a16="http://schemas.microsoft.com/office/drawing/2014/main" val="3758808212"/>
                    </a:ext>
                  </a:extLst>
                </a:gridCol>
                <a:gridCol w="495300">
                  <a:extLst>
                    <a:ext uri="{9D8B030D-6E8A-4147-A177-3AD203B41FA5}">
                      <a16:colId xmlns:a16="http://schemas.microsoft.com/office/drawing/2014/main" val="784541810"/>
                    </a:ext>
                  </a:extLst>
                </a:gridCol>
                <a:gridCol w="495300">
                  <a:extLst>
                    <a:ext uri="{9D8B030D-6E8A-4147-A177-3AD203B41FA5}">
                      <a16:colId xmlns:a16="http://schemas.microsoft.com/office/drawing/2014/main" val="78034568"/>
                    </a:ext>
                  </a:extLst>
                </a:gridCol>
                <a:gridCol w="495300">
                  <a:extLst>
                    <a:ext uri="{9D8B030D-6E8A-4147-A177-3AD203B41FA5}">
                      <a16:colId xmlns:a16="http://schemas.microsoft.com/office/drawing/2014/main" val="393648582"/>
                    </a:ext>
                  </a:extLst>
                </a:gridCol>
                <a:gridCol w="495300">
                  <a:extLst>
                    <a:ext uri="{9D8B030D-6E8A-4147-A177-3AD203B41FA5}">
                      <a16:colId xmlns:a16="http://schemas.microsoft.com/office/drawing/2014/main" val="2003510713"/>
                    </a:ext>
                  </a:extLst>
                </a:gridCol>
                <a:gridCol w="495300">
                  <a:extLst>
                    <a:ext uri="{9D8B030D-6E8A-4147-A177-3AD203B41FA5}">
                      <a16:colId xmlns:a16="http://schemas.microsoft.com/office/drawing/2014/main" val="4051240804"/>
                    </a:ext>
                  </a:extLst>
                </a:gridCol>
                <a:gridCol w="495300">
                  <a:extLst>
                    <a:ext uri="{9D8B030D-6E8A-4147-A177-3AD203B41FA5}">
                      <a16:colId xmlns:a16="http://schemas.microsoft.com/office/drawing/2014/main" val="1617440362"/>
                    </a:ext>
                  </a:extLst>
                </a:gridCol>
              </a:tblGrid>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581414"/>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220392"/>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5828350"/>
                  </a:ext>
                </a:extLst>
              </a:tr>
              <a:tr h="5524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1710456"/>
                  </a:ext>
                </a:extLst>
              </a:tr>
            </a:tbl>
          </a:graphicData>
        </a:graphic>
      </p:graphicFrame>
      <p:sp>
        <p:nvSpPr>
          <p:cNvPr id="106568" name="Text Box 71"/>
          <p:cNvSpPr txBox="1">
            <a:spLocks noChangeArrowheads="1"/>
          </p:cNvSpPr>
          <p:nvPr/>
        </p:nvSpPr>
        <p:spPr bwMode="auto">
          <a:xfrm>
            <a:off x="1447800" y="12192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3600" b="0">
              <a:latin typeface="Times New Roman" panose="02020603050405020304" pitchFamily="18" charset="0"/>
            </a:endParaRPr>
          </a:p>
        </p:txBody>
      </p:sp>
      <p:sp>
        <p:nvSpPr>
          <p:cNvPr id="106569" name="Text Box 72"/>
          <p:cNvSpPr txBox="1">
            <a:spLocks noChangeArrowheads="1"/>
          </p:cNvSpPr>
          <p:nvPr/>
        </p:nvSpPr>
        <p:spPr bwMode="auto">
          <a:xfrm>
            <a:off x="1524000" y="1219200"/>
            <a:ext cx="6096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1   2    3    4   5   6    7   8    9   10  11 12</a:t>
            </a:r>
          </a:p>
          <a:p>
            <a:pPr eaLnBrk="1" hangingPunct="1">
              <a:spcBef>
                <a:spcPct val="50000"/>
              </a:spcBef>
            </a:pPr>
            <a:r>
              <a:rPr kumimoji="1" lang="zh-CN" altLang="en-US" sz="2800" b="0">
                <a:latin typeface="Times New Roman" panose="02020603050405020304" pitchFamily="18" charset="0"/>
              </a:rPr>
              <a:t> 6   2    4    1   4   6    3   0    4    5    7   3</a:t>
            </a:r>
          </a:p>
        </p:txBody>
      </p:sp>
      <p:sp>
        <p:nvSpPr>
          <p:cNvPr id="106570" name="Text Box 73"/>
          <p:cNvSpPr txBox="1">
            <a:spLocks noChangeArrowheads="1"/>
          </p:cNvSpPr>
          <p:nvPr/>
        </p:nvSpPr>
        <p:spPr bwMode="auto">
          <a:xfrm>
            <a:off x="2971800" y="48006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b="0">
                <a:latin typeface="Times New Roman" panose="02020603050405020304" pitchFamily="18" charset="0"/>
              </a:rPr>
              <a:t>      中  中 *    *   中  *    *    * </a:t>
            </a:r>
          </a:p>
        </p:txBody>
      </p:sp>
      <p:sp>
        <p:nvSpPr>
          <p:cNvPr id="106571" name="Text Box 74"/>
          <p:cNvSpPr txBox="1">
            <a:spLocks noChangeArrowheads="1"/>
          </p:cNvSpPr>
          <p:nvPr/>
        </p:nvSpPr>
        <p:spPr bwMode="auto">
          <a:xfrm>
            <a:off x="0" y="7620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(5)</a:t>
            </a:r>
            <a:r>
              <a:rPr kumimoji="1" lang="en-US" altLang="zh-CN" sz="2800">
                <a:latin typeface="Times New Roman" panose="02020603050405020304" pitchFamily="18" charset="0"/>
              </a:rPr>
              <a:t>LRU</a:t>
            </a:r>
            <a:r>
              <a:rPr kumimoji="1" lang="zh-CN" altLang="en-US" sz="2800">
                <a:latin typeface="Times New Roman" panose="02020603050405020304" pitchFamily="18" charset="0"/>
              </a:rPr>
              <a:t>利用堆栈法</a:t>
            </a:r>
          </a:p>
        </p:txBody>
      </p:sp>
      <p:sp>
        <p:nvSpPr>
          <p:cNvPr id="106572" name="Text Box 75"/>
          <p:cNvSpPr txBox="1">
            <a:spLocks noChangeArrowheads="1"/>
          </p:cNvSpPr>
          <p:nvPr/>
        </p:nvSpPr>
        <p:spPr bwMode="auto">
          <a:xfrm>
            <a:off x="990600" y="54102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b="0">
                <a:latin typeface="Times New Roman" panose="02020603050405020304" pitchFamily="18" charset="0"/>
              </a:rPr>
              <a:t>块命中率 </a:t>
            </a:r>
            <a:r>
              <a:rPr kumimoji="1" lang="en-US" altLang="zh-CN" sz="3200" b="0">
                <a:latin typeface="Times New Roman" panose="02020603050405020304" pitchFamily="18" charset="0"/>
              </a:rPr>
              <a:t>H=3/12=25%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9370232-CBB0-45E5-B711-7B9D93CDCD83}" type="slidenum">
              <a:rPr lang="zh-CN" altLang="en-US" b="0">
                <a:latin typeface="Arial" panose="020B0604020202020204" pitchFamily="34" charset="0"/>
              </a:rPr>
              <a:pPr eaLnBrk="1" hangingPunct="1"/>
              <a:t>93</a:t>
            </a:fld>
            <a:endParaRPr lang="en-US" altLang="zh-CN" b="0">
              <a:latin typeface="Arial" panose="020B0604020202020204" pitchFamily="34" charset="0"/>
            </a:endParaRPr>
          </a:p>
        </p:txBody>
      </p:sp>
      <p:sp>
        <p:nvSpPr>
          <p:cNvPr id="8196" name="Text Box 2"/>
          <p:cNvSpPr txBox="1">
            <a:spLocks noChangeArrowheads="1"/>
          </p:cNvSpPr>
          <p:nvPr/>
        </p:nvSpPr>
        <p:spPr bwMode="auto">
          <a:xfrm>
            <a:off x="1447800" y="12192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endParaRPr kumimoji="1" lang="zh-CN" altLang="en-US" sz="3600" b="0">
              <a:latin typeface="Times New Roman" panose="02020603050405020304" pitchFamily="18" charset="0"/>
            </a:endParaRPr>
          </a:p>
        </p:txBody>
      </p:sp>
      <p:sp>
        <p:nvSpPr>
          <p:cNvPr id="8197" name="Text Box 3"/>
          <p:cNvSpPr txBox="1">
            <a:spLocks noChangeArrowheads="1"/>
          </p:cNvSpPr>
          <p:nvPr/>
        </p:nvSpPr>
        <p:spPr bwMode="auto">
          <a:xfrm>
            <a:off x="228600" y="838200"/>
            <a:ext cx="83058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（6）</a:t>
            </a:r>
          </a:p>
          <a:p>
            <a:pPr eaLnBrk="1" hangingPunct="1">
              <a:spcBef>
                <a:spcPct val="50000"/>
              </a:spcBef>
            </a:pPr>
            <a:endParaRPr kumimoji="1" lang="zh-CN" altLang="en-US" sz="3200">
              <a:latin typeface="Times New Roman" panose="02020603050405020304" pitchFamily="18" charset="0"/>
            </a:endParaRPr>
          </a:p>
          <a:p>
            <a:pPr eaLnBrk="1" hangingPunct="1">
              <a:spcBef>
                <a:spcPct val="50000"/>
              </a:spcBef>
            </a:pPr>
            <a:r>
              <a:rPr kumimoji="1" lang="zh-CN" altLang="en-US" sz="3200">
                <a:latin typeface="Times New Roman" panose="02020603050405020304" pitchFamily="18" charset="0"/>
              </a:rPr>
              <a:t>          =1-(1-0.25)/(16*16)=0.997</a:t>
            </a:r>
          </a:p>
        </p:txBody>
      </p:sp>
      <p:graphicFrame>
        <p:nvGraphicFramePr>
          <p:cNvPr id="8194" name="Object 5"/>
          <p:cNvGraphicFramePr>
            <a:graphicFrameLocks/>
          </p:cNvGraphicFramePr>
          <p:nvPr/>
        </p:nvGraphicFramePr>
        <p:xfrm>
          <a:off x="2057400" y="1066800"/>
          <a:ext cx="3435350" cy="1162050"/>
        </p:xfrm>
        <a:graphic>
          <a:graphicData uri="http://schemas.openxmlformats.org/presentationml/2006/ole">
            <mc:AlternateContent xmlns:mc="http://schemas.openxmlformats.org/markup-compatibility/2006">
              <mc:Choice xmlns:v="urn:schemas-microsoft-com:vml" Requires="v">
                <p:oleObj spid="_x0000_s8195" name="公式" r:id="rId3" imgW="1371600" imgH="355320" progId="Equation.3">
                  <p:embed/>
                </p:oleObj>
              </mc:Choice>
              <mc:Fallback>
                <p:oleObj name="公式" r:id="rId3" imgW="1371600" imgH="355320" progId="Equation.3">
                  <p:embed/>
                  <p:pic>
                    <p:nvPicPr>
                      <p:cNvPr id="8194"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66800"/>
                        <a:ext cx="3435350" cy="11620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BFE78DEE-FCA3-46AD-A7B2-585FEC04E0E7}" type="slidenum">
              <a:rPr lang="zh-CN" altLang="en-US" b="0">
                <a:latin typeface="Arial" panose="020B0604020202020204" pitchFamily="34" charset="0"/>
              </a:rPr>
              <a:pPr eaLnBrk="1" hangingPunct="1"/>
              <a:t>94</a:t>
            </a:fld>
            <a:endParaRPr lang="en-US" altLang="zh-CN" b="0">
              <a:latin typeface="Arial" panose="020B0604020202020204" pitchFamily="34" charset="0"/>
            </a:endParaRPr>
          </a:p>
        </p:txBody>
      </p:sp>
      <p:sp>
        <p:nvSpPr>
          <p:cNvPr id="40857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408579"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dirty="0"/>
              <a:t>4-</a:t>
            </a:r>
            <a:r>
              <a:rPr lang="en-US" altLang="zh-CN" dirty="0"/>
              <a:t>5</a:t>
            </a:r>
            <a:endParaRPr lang="zh-CN" altLang="en-US" dirty="0"/>
          </a:p>
          <a:p>
            <a:pPr algn="just" eaLnBrk="1" hangingPunct="1">
              <a:defRPr/>
            </a:pPr>
            <a:r>
              <a:rPr lang="zh-CN" altLang="en-US" dirty="0"/>
              <a:t>页式虚拟存储器采用全相联地址映象与变换</a:t>
            </a:r>
          </a:p>
          <a:p>
            <a:pPr algn="just" eaLnBrk="1" hangingPunct="1">
              <a:defRPr/>
            </a:pPr>
            <a:r>
              <a:rPr lang="zh-CN" altLang="en-US" dirty="0"/>
              <a:t>会发生页面失效的虚页号有：2，3，5，7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2EBD9F7-AAD3-40F3-BC51-4AE1E42B0473}" type="slidenum">
              <a:rPr lang="zh-CN" altLang="en-US" b="0">
                <a:latin typeface="Arial" panose="020B0604020202020204" pitchFamily="34" charset="0"/>
              </a:rPr>
              <a:pPr eaLnBrk="1" hangingPunct="1"/>
              <a:t>95</a:t>
            </a:fld>
            <a:endParaRPr lang="en-US" altLang="zh-CN" b="0">
              <a:latin typeface="Arial" panose="020B0604020202020204" pitchFamily="34" charset="0"/>
            </a:endParaRPr>
          </a:p>
        </p:txBody>
      </p:sp>
      <p:sp>
        <p:nvSpPr>
          <p:cNvPr id="409602"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graphicFrame>
        <p:nvGraphicFramePr>
          <p:cNvPr id="409636" name="Group 36"/>
          <p:cNvGraphicFramePr>
            <a:graphicFrameLocks noGrp="1"/>
          </p:cNvGraphicFramePr>
          <p:nvPr/>
        </p:nvGraphicFramePr>
        <p:xfrm>
          <a:off x="304800" y="1371600"/>
          <a:ext cx="8569325" cy="5254752"/>
        </p:xfrm>
        <a:graphic>
          <a:graphicData uri="http://schemas.openxmlformats.org/drawingml/2006/table">
            <a:tbl>
              <a:tblPr/>
              <a:tblGrid>
                <a:gridCol w="1512888">
                  <a:extLst>
                    <a:ext uri="{9D8B030D-6E8A-4147-A177-3AD203B41FA5}">
                      <a16:colId xmlns:a16="http://schemas.microsoft.com/office/drawing/2014/main" val="4152497689"/>
                    </a:ext>
                  </a:extLst>
                </a:gridCol>
                <a:gridCol w="1511300">
                  <a:extLst>
                    <a:ext uri="{9D8B030D-6E8A-4147-A177-3AD203B41FA5}">
                      <a16:colId xmlns:a16="http://schemas.microsoft.com/office/drawing/2014/main" val="2770302201"/>
                    </a:ext>
                  </a:extLst>
                </a:gridCol>
                <a:gridCol w="1657350">
                  <a:extLst>
                    <a:ext uri="{9D8B030D-6E8A-4147-A177-3AD203B41FA5}">
                      <a16:colId xmlns:a16="http://schemas.microsoft.com/office/drawing/2014/main" val="3315778410"/>
                    </a:ext>
                  </a:extLst>
                </a:gridCol>
                <a:gridCol w="2016125">
                  <a:extLst>
                    <a:ext uri="{9D8B030D-6E8A-4147-A177-3AD203B41FA5}">
                      <a16:colId xmlns:a16="http://schemas.microsoft.com/office/drawing/2014/main" val="2824325581"/>
                    </a:ext>
                  </a:extLst>
                </a:gridCol>
                <a:gridCol w="1871662">
                  <a:extLst>
                    <a:ext uri="{9D8B030D-6E8A-4147-A177-3AD203B41FA5}">
                      <a16:colId xmlns:a16="http://schemas.microsoft.com/office/drawing/2014/main" val="1140172344"/>
                    </a:ext>
                  </a:extLst>
                </a:gridCol>
              </a:tblGrid>
              <a:tr h="41592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虚地址</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虚页号</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装入位</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页内地址</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实地址</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689743036"/>
                  </a:ext>
                </a:extLst>
              </a:tr>
              <a:tr h="39243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3728</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1023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1024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2055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7800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4096</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6800</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失效</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1023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失效</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失效</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656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3072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无</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4095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1024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无</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无</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2048</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656</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505007332"/>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56AE2E45-65E7-4A1F-BF1D-2EB8E5EBA600}" type="slidenum">
              <a:rPr lang="zh-CN" altLang="en-US" b="0">
                <a:latin typeface="Arial" panose="020B0604020202020204" pitchFamily="34" charset="0"/>
              </a:rPr>
              <a:pPr eaLnBrk="1" hangingPunct="1"/>
              <a:t>96</a:t>
            </a:fld>
            <a:endParaRPr lang="en-US" altLang="zh-CN" b="0">
              <a:latin typeface="Arial" panose="020B0604020202020204" pitchFamily="34" charset="0"/>
            </a:endParaRPr>
          </a:p>
        </p:txBody>
      </p:sp>
      <p:sp>
        <p:nvSpPr>
          <p:cNvPr id="551938"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551939" name="Rectangle 3"/>
          <p:cNvSpPr>
            <a:spLocks noGrp="1" noChangeArrowheads="1"/>
          </p:cNvSpPr>
          <p:nvPr>
            <p:ph type="body" idx="1"/>
          </p:nvPr>
        </p:nvSpPr>
        <p:spPr>
          <a:xfrm>
            <a:off x="250825" y="1557338"/>
            <a:ext cx="8713788" cy="4538662"/>
          </a:xfrm>
        </p:spPr>
        <p:txBody>
          <a:bodyPr/>
          <a:lstStyle/>
          <a:p>
            <a:pPr eaLnBrk="1" hangingPunct="1">
              <a:defRPr/>
            </a:pPr>
            <a:r>
              <a:rPr lang="zh-CN" altLang="en-US"/>
              <a:t>4-6</a:t>
            </a:r>
            <a:endParaRPr lang="en-US" altLang="zh-CN"/>
          </a:p>
        </p:txBody>
      </p:sp>
      <p:pic>
        <p:nvPicPr>
          <p:cNvPr id="109573" name="Picture 4" descr="fl_P17_GRAY"/>
          <p:cNvPicPr>
            <a:picLocks noChangeAspect="1" noChangeArrowheads="1"/>
          </p:cNvPicPr>
          <p:nvPr/>
        </p:nvPicPr>
        <p:blipFill>
          <a:blip r:embed="rId2" cstate="print">
            <a:extLst>
              <a:ext uri="{28A0092B-C50C-407E-A947-70E740481C1C}">
                <a14:useLocalDpi xmlns:a14="http://schemas.microsoft.com/office/drawing/2010/main" val="0"/>
              </a:ext>
            </a:extLst>
          </a:blip>
          <a:srcRect t="15668" b="50255"/>
          <a:stretch>
            <a:fillRect/>
          </a:stretch>
        </p:blipFill>
        <p:spPr bwMode="auto">
          <a:xfrm>
            <a:off x="0" y="2205038"/>
            <a:ext cx="91440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7F432CAD-452A-4A71-8A85-6FE73985F8B5}" type="slidenum">
              <a:rPr lang="zh-CN" altLang="en-US" b="0">
                <a:latin typeface="Arial" panose="020B0604020202020204" pitchFamily="34" charset="0"/>
              </a:rPr>
              <a:pPr eaLnBrk="1" hangingPunct="1"/>
              <a:t>97</a:t>
            </a:fld>
            <a:endParaRPr lang="en-US" altLang="zh-CN" b="0">
              <a:latin typeface="Arial" panose="020B0604020202020204" pitchFamily="34" charset="0"/>
            </a:endParaRPr>
          </a:p>
        </p:txBody>
      </p:sp>
      <p:sp>
        <p:nvSpPr>
          <p:cNvPr id="410626"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sp>
        <p:nvSpPr>
          <p:cNvPr id="410627"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zh-CN" altLang="en-US" dirty="0"/>
              <a:t>4-</a:t>
            </a:r>
            <a:r>
              <a:rPr lang="en-US" altLang="zh-CN" dirty="0"/>
              <a:t>7</a:t>
            </a:r>
            <a:endParaRPr lang="zh-CN" altLang="en-US" dirty="0"/>
          </a:p>
          <a:p>
            <a:pPr algn="just" eaLnBrk="1" hangingPunct="1">
              <a:defRPr/>
            </a:pPr>
            <a:r>
              <a:rPr lang="zh-CN" altLang="en-US" dirty="0"/>
              <a:t>地址字段及其对应关系</a:t>
            </a:r>
          </a:p>
        </p:txBody>
      </p:sp>
      <p:graphicFrame>
        <p:nvGraphicFramePr>
          <p:cNvPr id="410657" name="Group 33"/>
          <p:cNvGraphicFramePr>
            <a:graphicFrameLocks noGrp="1"/>
          </p:cNvGraphicFramePr>
          <p:nvPr/>
        </p:nvGraphicFramePr>
        <p:xfrm>
          <a:off x="3132138" y="3597275"/>
          <a:ext cx="4487862" cy="579438"/>
        </p:xfrm>
        <a:graphic>
          <a:graphicData uri="http://schemas.openxmlformats.org/drawingml/2006/table">
            <a:tbl>
              <a:tblPr/>
              <a:tblGrid>
                <a:gridCol w="1304925">
                  <a:extLst>
                    <a:ext uri="{9D8B030D-6E8A-4147-A177-3AD203B41FA5}">
                      <a16:colId xmlns:a16="http://schemas.microsoft.com/office/drawing/2014/main" val="20000"/>
                    </a:ext>
                  </a:extLst>
                </a:gridCol>
                <a:gridCol w="1306512">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组号</a:t>
                      </a:r>
                    </a:p>
                  </a:txBody>
                  <a:tcPr marT="45745" marB="45745"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itchFamily="34" charset="0"/>
                          <a:ea typeface="黑体" pitchFamily="2" charset="-122"/>
                        </a:rPr>
                        <a:t>块号</a:t>
                      </a:r>
                    </a:p>
                  </a:txBody>
                  <a:tcPr marT="45745" marB="45745"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黑体" pitchFamily="2" charset="-122"/>
                        </a:rPr>
                        <a:t>块内地址</a:t>
                      </a:r>
                    </a:p>
                  </a:txBody>
                  <a:tcPr marT="45745" marB="45745"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0659" name="Group 35"/>
          <p:cNvGraphicFramePr>
            <a:graphicFrameLocks noGrp="1"/>
          </p:cNvGraphicFramePr>
          <p:nvPr/>
        </p:nvGraphicFramePr>
        <p:xfrm>
          <a:off x="1908175" y="4876800"/>
          <a:ext cx="5711825" cy="584200"/>
        </p:xfrm>
        <a:graphic>
          <a:graphicData uri="http://schemas.openxmlformats.org/drawingml/2006/table">
            <a:tbl>
              <a:tblPr/>
              <a:tblGrid>
                <a:gridCol w="2520949">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214314">
                  <a:extLst>
                    <a:ext uri="{9D8B030D-6E8A-4147-A177-3AD203B41FA5}">
                      <a16:colId xmlns:a16="http://schemas.microsoft.com/office/drawing/2014/main" val="20002"/>
                    </a:ext>
                  </a:extLst>
                </a:gridCol>
                <a:gridCol w="1833554">
                  <a:extLst>
                    <a:ext uri="{9D8B030D-6E8A-4147-A177-3AD203B41FA5}">
                      <a16:colId xmlns:a16="http://schemas.microsoft.com/office/drawing/2014/main" val="20003"/>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黑体" pitchFamily="2" charset="-122"/>
                        </a:rPr>
                        <a:t>标记</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黑体" pitchFamily="2" charset="-122"/>
                        </a:rPr>
                        <a:t>组号</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32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黑体" pitchFamily="2"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黑体" pitchFamily="2" charset="-122"/>
                        </a:rPr>
                        <a:t>块内地址</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0619" name="Text Box 26"/>
          <p:cNvSpPr txBox="1">
            <a:spLocks noChangeArrowheads="1"/>
          </p:cNvSpPr>
          <p:nvPr/>
        </p:nvSpPr>
        <p:spPr bwMode="auto">
          <a:xfrm>
            <a:off x="377825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400" b="0">
                <a:latin typeface="Times New Roman" panose="02020603050405020304" pitchFamily="18" charset="0"/>
              </a:rPr>
              <a:t>1</a:t>
            </a:r>
          </a:p>
        </p:txBody>
      </p:sp>
      <p:sp>
        <p:nvSpPr>
          <p:cNvPr id="110620" name="Text Box 27"/>
          <p:cNvSpPr txBox="1">
            <a:spLocks noChangeArrowheads="1"/>
          </p:cNvSpPr>
          <p:nvPr/>
        </p:nvSpPr>
        <p:spPr bwMode="auto">
          <a:xfrm>
            <a:off x="502920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400" b="0">
                <a:latin typeface="Times New Roman" panose="02020603050405020304" pitchFamily="18" charset="0"/>
              </a:rPr>
              <a:t>1</a:t>
            </a:r>
          </a:p>
        </p:txBody>
      </p:sp>
      <p:sp>
        <p:nvSpPr>
          <p:cNvPr id="110621" name="Text Box 28"/>
          <p:cNvSpPr txBox="1">
            <a:spLocks noChangeArrowheads="1"/>
          </p:cNvSpPr>
          <p:nvPr/>
        </p:nvSpPr>
        <p:spPr bwMode="auto">
          <a:xfrm>
            <a:off x="502920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400" b="0">
                <a:latin typeface="Times New Roman" panose="02020603050405020304" pitchFamily="18" charset="0"/>
              </a:rPr>
              <a:t>1</a:t>
            </a:r>
          </a:p>
        </p:txBody>
      </p:sp>
      <p:sp>
        <p:nvSpPr>
          <p:cNvPr id="110622" name="Text Box 29"/>
          <p:cNvSpPr txBox="1">
            <a:spLocks noChangeArrowheads="1"/>
          </p:cNvSpPr>
          <p:nvPr/>
        </p:nvSpPr>
        <p:spPr bwMode="auto">
          <a:xfrm>
            <a:off x="2667000" y="54864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2400" b="0">
                <a:latin typeface="Times New Roman" panose="02020603050405020304" pitchFamily="18" charset="0"/>
              </a:rPr>
              <a:t>2</a:t>
            </a:r>
            <a:endParaRPr kumimoji="1" lang="zh-CN" altLang="en-US" sz="2400" b="0">
              <a:latin typeface="Times New Roman" panose="02020603050405020304" pitchFamily="18" charset="0"/>
            </a:endParaRPr>
          </a:p>
        </p:txBody>
      </p:sp>
      <p:sp>
        <p:nvSpPr>
          <p:cNvPr id="110623" name="Text Box 31"/>
          <p:cNvSpPr txBox="1">
            <a:spLocks noChangeArrowheads="1"/>
          </p:cNvSpPr>
          <p:nvPr/>
        </p:nvSpPr>
        <p:spPr bwMode="auto">
          <a:xfrm>
            <a:off x="51054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400" b="0">
                <a:latin typeface="Times New Roman" panose="02020603050405020304" pitchFamily="18" charset="0"/>
              </a:rPr>
              <a:t>1</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0B586461-1EEA-40E6-B7D9-A590F899674D}" type="slidenum">
              <a:rPr lang="zh-CN" altLang="en-US" b="0">
                <a:latin typeface="Arial" panose="020B0604020202020204" pitchFamily="34" charset="0"/>
              </a:rPr>
              <a:pPr eaLnBrk="1" hangingPunct="1"/>
              <a:t>98</a:t>
            </a:fld>
            <a:endParaRPr lang="en-US" altLang="zh-CN" b="0">
              <a:latin typeface="Arial" panose="020B0604020202020204" pitchFamily="34" charset="0"/>
            </a:endParaRPr>
          </a:p>
        </p:txBody>
      </p:sp>
      <p:sp>
        <p:nvSpPr>
          <p:cNvPr id="411650"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graphicFrame>
        <p:nvGraphicFramePr>
          <p:cNvPr id="411720" name="Group 72"/>
          <p:cNvGraphicFramePr>
            <a:graphicFrameLocks noGrp="1"/>
          </p:cNvGraphicFramePr>
          <p:nvPr/>
        </p:nvGraphicFramePr>
        <p:xfrm>
          <a:off x="2341563" y="2794000"/>
          <a:ext cx="990600" cy="2072640"/>
        </p:xfrm>
        <a:graphic>
          <a:graphicData uri="http://schemas.openxmlformats.org/drawingml/2006/table">
            <a:tbl>
              <a:tblPr/>
              <a:tblGrid>
                <a:gridCol w="990600">
                  <a:extLst>
                    <a:ext uri="{9D8B030D-6E8A-4147-A177-3AD203B41FA5}">
                      <a16:colId xmlns:a16="http://schemas.microsoft.com/office/drawing/2014/main" val="1003539760"/>
                    </a:ext>
                  </a:extLst>
                </a:gridCol>
              </a:tblGrid>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897127861"/>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804736745"/>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164497248"/>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213731347"/>
                  </a:ext>
                </a:extLst>
              </a:tr>
            </a:tbl>
          </a:graphicData>
        </a:graphic>
      </p:graphicFrame>
      <p:graphicFrame>
        <p:nvGraphicFramePr>
          <p:cNvPr id="411721" name="Group 73"/>
          <p:cNvGraphicFramePr>
            <a:graphicFrameLocks noGrp="1"/>
          </p:cNvGraphicFramePr>
          <p:nvPr/>
        </p:nvGraphicFramePr>
        <p:xfrm>
          <a:off x="6143625" y="1714500"/>
          <a:ext cx="857250" cy="4252595"/>
        </p:xfrm>
        <a:graphic>
          <a:graphicData uri="http://schemas.openxmlformats.org/drawingml/2006/table">
            <a:tbl>
              <a:tblPr/>
              <a:tblGrid>
                <a:gridCol w="857250">
                  <a:extLst>
                    <a:ext uri="{9D8B030D-6E8A-4147-A177-3AD203B41FA5}">
                      <a16:colId xmlns:a16="http://schemas.microsoft.com/office/drawing/2014/main" val="1264000036"/>
                    </a:ext>
                  </a:extLst>
                </a:gridCol>
              </a:tblGrid>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290479252"/>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686469249"/>
                  </a:ext>
                </a:extLst>
              </a:tr>
              <a:tr h="625475">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399606113"/>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240219212"/>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548220414"/>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401455146"/>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48934548"/>
                  </a:ext>
                </a:extLst>
              </a:tr>
              <a:tr h="3048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28575"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47056566"/>
                  </a:ext>
                </a:extLst>
              </a:tr>
            </a:tbl>
          </a:graphicData>
        </a:graphic>
      </p:graphicFrame>
      <p:sp>
        <p:nvSpPr>
          <p:cNvPr id="111652" name="AutoShape 37"/>
          <p:cNvSpPr>
            <a:spLocks/>
          </p:cNvSpPr>
          <p:nvPr/>
        </p:nvSpPr>
        <p:spPr bwMode="auto">
          <a:xfrm>
            <a:off x="1960563" y="2806700"/>
            <a:ext cx="228600" cy="990600"/>
          </a:xfrm>
          <a:prstGeom prst="leftBrace">
            <a:avLst>
              <a:gd name="adj1" fmla="val 36111"/>
              <a:gd name="adj2" fmla="val 51282"/>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11653" name="Text Box 38"/>
          <p:cNvSpPr txBox="1">
            <a:spLocks noChangeArrowheads="1"/>
          </p:cNvSpPr>
          <p:nvPr/>
        </p:nvSpPr>
        <p:spPr bwMode="auto">
          <a:xfrm>
            <a:off x="1243013" y="3049588"/>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组0</a:t>
            </a:r>
          </a:p>
        </p:txBody>
      </p:sp>
      <p:sp>
        <p:nvSpPr>
          <p:cNvPr id="111654" name="AutoShape 39"/>
          <p:cNvSpPr>
            <a:spLocks/>
          </p:cNvSpPr>
          <p:nvPr/>
        </p:nvSpPr>
        <p:spPr bwMode="auto">
          <a:xfrm>
            <a:off x="1960563" y="3859213"/>
            <a:ext cx="228600" cy="990600"/>
          </a:xfrm>
          <a:prstGeom prst="leftBrace">
            <a:avLst>
              <a:gd name="adj1" fmla="val 36111"/>
              <a:gd name="adj2" fmla="val 51282"/>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algn="ctr" eaLnBrk="1" hangingPunct="1"/>
            <a:endParaRPr lang="zh-CN" altLang="en-US" b="0"/>
          </a:p>
        </p:txBody>
      </p:sp>
      <p:sp>
        <p:nvSpPr>
          <p:cNvPr id="111655" name="Text Box 40"/>
          <p:cNvSpPr txBox="1">
            <a:spLocks noChangeArrowheads="1"/>
          </p:cNvSpPr>
          <p:nvPr/>
        </p:nvSpPr>
        <p:spPr bwMode="auto">
          <a:xfrm>
            <a:off x="1243013" y="41021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组</a:t>
            </a:r>
            <a:r>
              <a:rPr kumimoji="1" lang="zh-CN" altLang="zh-CN" sz="2800">
                <a:latin typeface="Times New Roman" panose="02020603050405020304" pitchFamily="18" charset="0"/>
              </a:rPr>
              <a:t>1</a:t>
            </a:r>
            <a:endParaRPr kumimoji="1" lang="zh-CN" altLang="en-US" sz="2800">
              <a:latin typeface="Times New Roman" panose="02020603050405020304" pitchFamily="18" charset="0"/>
            </a:endParaRPr>
          </a:p>
        </p:txBody>
      </p:sp>
      <p:sp>
        <p:nvSpPr>
          <p:cNvPr id="111656" name="AutoShape 42"/>
          <p:cNvSpPr>
            <a:spLocks/>
          </p:cNvSpPr>
          <p:nvPr/>
        </p:nvSpPr>
        <p:spPr bwMode="auto">
          <a:xfrm flipH="1">
            <a:off x="3357563" y="2857500"/>
            <a:ext cx="228600" cy="990600"/>
          </a:xfrm>
          <a:prstGeom prst="leftBrace">
            <a:avLst>
              <a:gd name="adj1" fmla="val 36111"/>
              <a:gd name="adj2" fmla="val 51282"/>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11657" name="AutoShape 44"/>
          <p:cNvSpPr>
            <a:spLocks/>
          </p:cNvSpPr>
          <p:nvPr/>
        </p:nvSpPr>
        <p:spPr bwMode="auto">
          <a:xfrm flipH="1">
            <a:off x="3357563" y="3857625"/>
            <a:ext cx="228600" cy="990600"/>
          </a:xfrm>
          <a:prstGeom prst="leftBrace">
            <a:avLst>
              <a:gd name="adj1" fmla="val 36111"/>
              <a:gd name="adj2" fmla="val 51282"/>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sp>
        <p:nvSpPr>
          <p:cNvPr id="111658" name="Text Box 62"/>
          <p:cNvSpPr txBox="1">
            <a:spLocks noChangeArrowheads="1"/>
          </p:cNvSpPr>
          <p:nvPr/>
        </p:nvSpPr>
        <p:spPr bwMode="auto">
          <a:xfrm>
            <a:off x="762000" y="5410200"/>
            <a:ext cx="32559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组间直接映象</a:t>
            </a:r>
          </a:p>
          <a:p>
            <a:pPr eaLnBrk="1" hangingPunct="1">
              <a:spcBef>
                <a:spcPct val="50000"/>
              </a:spcBef>
            </a:pPr>
            <a:r>
              <a:rPr kumimoji="1" lang="zh-CN" altLang="en-US" sz="2800">
                <a:latin typeface="Times New Roman" panose="02020603050405020304" pitchFamily="18" charset="0"/>
              </a:rPr>
              <a:t>组内全相联映象</a:t>
            </a:r>
          </a:p>
        </p:txBody>
      </p:sp>
      <p:sp>
        <p:nvSpPr>
          <p:cNvPr id="111659" name="Text Box 63"/>
          <p:cNvSpPr txBox="1">
            <a:spLocks noChangeArrowheads="1"/>
          </p:cNvSpPr>
          <p:nvPr/>
        </p:nvSpPr>
        <p:spPr bwMode="auto">
          <a:xfrm>
            <a:off x="2205038" y="2287588"/>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en-US" altLang="zh-CN" sz="2800">
                <a:latin typeface="Tahoma" panose="020B0604030504040204" pitchFamily="34" charset="0"/>
              </a:rPr>
              <a:t>Cache</a:t>
            </a:r>
          </a:p>
        </p:txBody>
      </p:sp>
      <p:sp>
        <p:nvSpPr>
          <p:cNvPr id="111660" name="Text Box 64"/>
          <p:cNvSpPr txBox="1">
            <a:spLocks noChangeArrowheads="1"/>
          </p:cNvSpPr>
          <p:nvPr/>
        </p:nvSpPr>
        <p:spPr bwMode="auto">
          <a:xfrm>
            <a:off x="6143625" y="12144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ahoma" panose="020B0604030504040204" pitchFamily="34" charset="0"/>
              </a:rPr>
              <a:t>主存</a:t>
            </a:r>
          </a:p>
        </p:txBody>
      </p:sp>
      <p:cxnSp>
        <p:nvCxnSpPr>
          <p:cNvPr id="111661" name="直接箭头连接符 73"/>
          <p:cNvCxnSpPr>
            <a:cxnSpLocks noChangeShapeType="1"/>
          </p:cNvCxnSpPr>
          <p:nvPr/>
        </p:nvCxnSpPr>
        <p:spPr bwMode="auto">
          <a:xfrm rot="10800000" flipV="1">
            <a:off x="3643313" y="2500313"/>
            <a:ext cx="2500312" cy="1833562"/>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2" name="直接箭头连接符 76"/>
          <p:cNvCxnSpPr>
            <a:cxnSpLocks noChangeShapeType="1"/>
            <a:endCxn id="111656" idx="1"/>
          </p:cNvCxnSpPr>
          <p:nvPr/>
        </p:nvCxnSpPr>
        <p:spPr bwMode="auto">
          <a:xfrm rot="10800000" flipV="1">
            <a:off x="3586163" y="1928813"/>
            <a:ext cx="2557462" cy="1436687"/>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3" name="直接箭头连接符 80"/>
          <p:cNvCxnSpPr>
            <a:cxnSpLocks noChangeShapeType="1"/>
          </p:cNvCxnSpPr>
          <p:nvPr/>
        </p:nvCxnSpPr>
        <p:spPr bwMode="auto">
          <a:xfrm rot="10800000" flipV="1">
            <a:off x="3643313" y="3643313"/>
            <a:ext cx="2500312" cy="690562"/>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4" name="直接箭头连接符 82"/>
          <p:cNvCxnSpPr>
            <a:cxnSpLocks noChangeShapeType="1"/>
            <a:endCxn id="111656" idx="1"/>
          </p:cNvCxnSpPr>
          <p:nvPr/>
        </p:nvCxnSpPr>
        <p:spPr bwMode="auto">
          <a:xfrm rot="10800000">
            <a:off x="3586163" y="3365500"/>
            <a:ext cx="2557462" cy="849313"/>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5" name="直接箭头连接符 84"/>
          <p:cNvCxnSpPr>
            <a:cxnSpLocks noChangeShapeType="1"/>
          </p:cNvCxnSpPr>
          <p:nvPr/>
        </p:nvCxnSpPr>
        <p:spPr bwMode="auto">
          <a:xfrm rot="10800000">
            <a:off x="3643313" y="4333875"/>
            <a:ext cx="2500312" cy="309563"/>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6" name="直接箭头连接符 86"/>
          <p:cNvCxnSpPr>
            <a:cxnSpLocks noChangeShapeType="1"/>
            <a:endCxn id="111656" idx="1"/>
          </p:cNvCxnSpPr>
          <p:nvPr/>
        </p:nvCxnSpPr>
        <p:spPr bwMode="auto">
          <a:xfrm rot="10800000">
            <a:off x="3586163" y="3365500"/>
            <a:ext cx="2557462" cy="1849438"/>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7" name="直接箭头连接符 88"/>
          <p:cNvCxnSpPr>
            <a:cxnSpLocks noChangeShapeType="1"/>
          </p:cNvCxnSpPr>
          <p:nvPr/>
        </p:nvCxnSpPr>
        <p:spPr bwMode="auto">
          <a:xfrm rot="10800000">
            <a:off x="3643313" y="4333875"/>
            <a:ext cx="2500312" cy="1381125"/>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cxnSp>
        <p:nvCxnSpPr>
          <p:cNvPr id="111668" name="直接箭头连接符 90"/>
          <p:cNvCxnSpPr>
            <a:cxnSpLocks noChangeShapeType="1"/>
            <a:endCxn id="111656" idx="1"/>
          </p:cNvCxnSpPr>
          <p:nvPr/>
        </p:nvCxnSpPr>
        <p:spPr bwMode="auto">
          <a:xfrm rot="10800000" flipV="1">
            <a:off x="3586163" y="3071813"/>
            <a:ext cx="2557462" cy="293687"/>
          </a:xfrm>
          <a:prstGeom prst="straightConnector1">
            <a:avLst/>
          </a:prstGeom>
          <a:noFill/>
          <a:ln w="12700" cap="sq" algn="ctr">
            <a:solidFill>
              <a:schemeClr val="tx1"/>
            </a:solidFill>
            <a:miter lim="800000"/>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fld id="{68AE10E8-DFED-46B6-BC67-35514EBD9EB4}" type="slidenum">
              <a:rPr lang="zh-CN" altLang="en-US" b="0">
                <a:latin typeface="Arial" panose="020B0604020202020204" pitchFamily="34" charset="0"/>
              </a:rPr>
              <a:pPr eaLnBrk="1" hangingPunct="1"/>
              <a:t>99</a:t>
            </a:fld>
            <a:endParaRPr lang="en-US" altLang="zh-CN" b="0">
              <a:latin typeface="Arial" panose="020B0604020202020204" pitchFamily="34" charset="0"/>
            </a:endParaRPr>
          </a:p>
        </p:txBody>
      </p:sp>
      <p:sp>
        <p:nvSpPr>
          <p:cNvPr id="412674" name="Rectangle 2"/>
          <p:cNvSpPr>
            <a:spLocks noGrp="1" noRot="1" noChangeArrowheads="1"/>
          </p:cNvSpPr>
          <p:nvPr>
            <p:ph type="title"/>
          </p:nvPr>
        </p:nvSpPr>
        <p:spPr/>
        <p:txBody>
          <a:bodyPr/>
          <a:lstStyle/>
          <a:p>
            <a:pPr eaLnBrk="1" hangingPunct="1">
              <a:defRPr/>
            </a:pPr>
            <a:r>
              <a:rPr lang="zh-CN" altLang="en-US" sz="5400" b="1">
                <a:latin typeface="黑体" pitchFamily="2" charset="-122"/>
              </a:rPr>
              <a:t>第4章  存储体系</a:t>
            </a:r>
          </a:p>
        </p:txBody>
      </p:sp>
      <p:graphicFrame>
        <p:nvGraphicFramePr>
          <p:cNvPr id="412963" name="Group 291"/>
          <p:cNvGraphicFramePr>
            <a:graphicFrameLocks noGrp="1"/>
          </p:cNvGraphicFramePr>
          <p:nvPr/>
        </p:nvGraphicFramePr>
        <p:xfrm>
          <a:off x="1042988" y="3054350"/>
          <a:ext cx="7632700" cy="2316480"/>
        </p:xfrm>
        <a:graphic>
          <a:graphicData uri="http://schemas.openxmlformats.org/drawingml/2006/table">
            <a:tbl>
              <a:tblPr/>
              <a:tblGrid>
                <a:gridCol w="508000">
                  <a:extLst>
                    <a:ext uri="{9D8B030D-6E8A-4147-A177-3AD203B41FA5}">
                      <a16:colId xmlns:a16="http://schemas.microsoft.com/office/drawing/2014/main" val="1512736996"/>
                    </a:ext>
                  </a:extLst>
                </a:gridCol>
                <a:gridCol w="509587">
                  <a:extLst>
                    <a:ext uri="{9D8B030D-6E8A-4147-A177-3AD203B41FA5}">
                      <a16:colId xmlns:a16="http://schemas.microsoft.com/office/drawing/2014/main" val="102783063"/>
                    </a:ext>
                  </a:extLst>
                </a:gridCol>
                <a:gridCol w="508000">
                  <a:extLst>
                    <a:ext uri="{9D8B030D-6E8A-4147-A177-3AD203B41FA5}">
                      <a16:colId xmlns:a16="http://schemas.microsoft.com/office/drawing/2014/main" val="3660750493"/>
                    </a:ext>
                  </a:extLst>
                </a:gridCol>
                <a:gridCol w="511175">
                  <a:extLst>
                    <a:ext uri="{9D8B030D-6E8A-4147-A177-3AD203B41FA5}">
                      <a16:colId xmlns:a16="http://schemas.microsoft.com/office/drawing/2014/main" val="2046730317"/>
                    </a:ext>
                  </a:extLst>
                </a:gridCol>
                <a:gridCol w="508000">
                  <a:extLst>
                    <a:ext uri="{9D8B030D-6E8A-4147-A177-3AD203B41FA5}">
                      <a16:colId xmlns:a16="http://schemas.microsoft.com/office/drawing/2014/main" val="116725812"/>
                    </a:ext>
                  </a:extLst>
                </a:gridCol>
                <a:gridCol w="508000">
                  <a:extLst>
                    <a:ext uri="{9D8B030D-6E8A-4147-A177-3AD203B41FA5}">
                      <a16:colId xmlns:a16="http://schemas.microsoft.com/office/drawing/2014/main" val="3058049672"/>
                    </a:ext>
                  </a:extLst>
                </a:gridCol>
                <a:gridCol w="509588">
                  <a:extLst>
                    <a:ext uri="{9D8B030D-6E8A-4147-A177-3AD203B41FA5}">
                      <a16:colId xmlns:a16="http://schemas.microsoft.com/office/drawing/2014/main" val="1837903972"/>
                    </a:ext>
                  </a:extLst>
                </a:gridCol>
                <a:gridCol w="508000">
                  <a:extLst>
                    <a:ext uri="{9D8B030D-6E8A-4147-A177-3AD203B41FA5}">
                      <a16:colId xmlns:a16="http://schemas.microsoft.com/office/drawing/2014/main" val="2787413406"/>
                    </a:ext>
                  </a:extLst>
                </a:gridCol>
                <a:gridCol w="509587">
                  <a:extLst>
                    <a:ext uri="{9D8B030D-6E8A-4147-A177-3AD203B41FA5}">
                      <a16:colId xmlns:a16="http://schemas.microsoft.com/office/drawing/2014/main" val="2184151331"/>
                    </a:ext>
                  </a:extLst>
                </a:gridCol>
                <a:gridCol w="508000">
                  <a:extLst>
                    <a:ext uri="{9D8B030D-6E8A-4147-A177-3AD203B41FA5}">
                      <a16:colId xmlns:a16="http://schemas.microsoft.com/office/drawing/2014/main" val="3910216918"/>
                    </a:ext>
                  </a:extLst>
                </a:gridCol>
                <a:gridCol w="508000">
                  <a:extLst>
                    <a:ext uri="{9D8B030D-6E8A-4147-A177-3AD203B41FA5}">
                      <a16:colId xmlns:a16="http://schemas.microsoft.com/office/drawing/2014/main" val="746267167"/>
                    </a:ext>
                  </a:extLst>
                </a:gridCol>
                <a:gridCol w="511175">
                  <a:extLst>
                    <a:ext uri="{9D8B030D-6E8A-4147-A177-3AD203B41FA5}">
                      <a16:colId xmlns:a16="http://schemas.microsoft.com/office/drawing/2014/main" val="3114832234"/>
                    </a:ext>
                  </a:extLst>
                </a:gridCol>
                <a:gridCol w="508000">
                  <a:extLst>
                    <a:ext uri="{9D8B030D-6E8A-4147-A177-3AD203B41FA5}">
                      <a16:colId xmlns:a16="http://schemas.microsoft.com/office/drawing/2014/main" val="2087855235"/>
                    </a:ext>
                  </a:extLst>
                </a:gridCol>
                <a:gridCol w="509588">
                  <a:extLst>
                    <a:ext uri="{9D8B030D-6E8A-4147-A177-3AD203B41FA5}">
                      <a16:colId xmlns:a16="http://schemas.microsoft.com/office/drawing/2014/main" val="2292624622"/>
                    </a:ext>
                  </a:extLst>
                </a:gridCol>
                <a:gridCol w="508000">
                  <a:extLst>
                    <a:ext uri="{9D8B030D-6E8A-4147-A177-3AD203B41FA5}">
                      <a16:colId xmlns:a16="http://schemas.microsoft.com/office/drawing/2014/main" val="3356382823"/>
                    </a:ext>
                  </a:extLst>
                </a:gridCol>
              </a:tblGrid>
              <a:tr h="4445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796446783"/>
                  </a:ext>
                </a:extLst>
              </a:tr>
              <a:tr h="4381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295458838"/>
                  </a:ext>
                </a:extLst>
              </a:tr>
              <a:tr h="4381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156341584"/>
                  </a:ext>
                </a:extLst>
              </a:tr>
              <a:tr h="4381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endPar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36345506"/>
                  </a:ext>
                </a:extLst>
              </a:tr>
            </a:tbl>
          </a:graphicData>
        </a:graphic>
      </p:graphicFrame>
      <p:graphicFrame>
        <p:nvGraphicFramePr>
          <p:cNvPr id="412970" name="Group 298"/>
          <p:cNvGraphicFramePr>
            <a:graphicFrameLocks noGrp="1"/>
          </p:cNvGraphicFramePr>
          <p:nvPr/>
        </p:nvGraphicFramePr>
        <p:xfrm>
          <a:off x="1042988" y="1773238"/>
          <a:ext cx="7704137" cy="1280160"/>
        </p:xfrm>
        <a:graphic>
          <a:graphicData uri="http://schemas.openxmlformats.org/drawingml/2006/table">
            <a:tbl>
              <a:tblPr/>
              <a:tblGrid>
                <a:gridCol w="512762">
                  <a:extLst>
                    <a:ext uri="{9D8B030D-6E8A-4147-A177-3AD203B41FA5}">
                      <a16:colId xmlns:a16="http://schemas.microsoft.com/office/drawing/2014/main" val="2971868471"/>
                    </a:ext>
                  </a:extLst>
                </a:gridCol>
                <a:gridCol w="514350">
                  <a:extLst>
                    <a:ext uri="{9D8B030D-6E8A-4147-A177-3AD203B41FA5}">
                      <a16:colId xmlns:a16="http://schemas.microsoft.com/office/drawing/2014/main" val="997660001"/>
                    </a:ext>
                  </a:extLst>
                </a:gridCol>
                <a:gridCol w="512763">
                  <a:extLst>
                    <a:ext uri="{9D8B030D-6E8A-4147-A177-3AD203B41FA5}">
                      <a16:colId xmlns:a16="http://schemas.microsoft.com/office/drawing/2014/main" val="3946538318"/>
                    </a:ext>
                  </a:extLst>
                </a:gridCol>
                <a:gridCol w="515937">
                  <a:extLst>
                    <a:ext uri="{9D8B030D-6E8A-4147-A177-3AD203B41FA5}">
                      <a16:colId xmlns:a16="http://schemas.microsoft.com/office/drawing/2014/main" val="3844847946"/>
                    </a:ext>
                  </a:extLst>
                </a:gridCol>
                <a:gridCol w="512763">
                  <a:extLst>
                    <a:ext uri="{9D8B030D-6E8A-4147-A177-3AD203B41FA5}">
                      <a16:colId xmlns:a16="http://schemas.microsoft.com/office/drawing/2014/main" val="801813600"/>
                    </a:ext>
                  </a:extLst>
                </a:gridCol>
                <a:gridCol w="512762">
                  <a:extLst>
                    <a:ext uri="{9D8B030D-6E8A-4147-A177-3AD203B41FA5}">
                      <a16:colId xmlns:a16="http://schemas.microsoft.com/office/drawing/2014/main" val="2292174173"/>
                    </a:ext>
                  </a:extLst>
                </a:gridCol>
                <a:gridCol w="514350">
                  <a:extLst>
                    <a:ext uri="{9D8B030D-6E8A-4147-A177-3AD203B41FA5}">
                      <a16:colId xmlns:a16="http://schemas.microsoft.com/office/drawing/2014/main" val="2113362658"/>
                    </a:ext>
                  </a:extLst>
                </a:gridCol>
                <a:gridCol w="542925">
                  <a:extLst>
                    <a:ext uri="{9D8B030D-6E8A-4147-A177-3AD203B41FA5}">
                      <a16:colId xmlns:a16="http://schemas.microsoft.com/office/drawing/2014/main" val="3261361014"/>
                    </a:ext>
                  </a:extLst>
                </a:gridCol>
                <a:gridCol w="484188">
                  <a:extLst>
                    <a:ext uri="{9D8B030D-6E8A-4147-A177-3AD203B41FA5}">
                      <a16:colId xmlns:a16="http://schemas.microsoft.com/office/drawing/2014/main" val="1228524086"/>
                    </a:ext>
                  </a:extLst>
                </a:gridCol>
                <a:gridCol w="512762">
                  <a:extLst>
                    <a:ext uri="{9D8B030D-6E8A-4147-A177-3AD203B41FA5}">
                      <a16:colId xmlns:a16="http://schemas.microsoft.com/office/drawing/2014/main" val="1844699128"/>
                    </a:ext>
                  </a:extLst>
                </a:gridCol>
                <a:gridCol w="512763">
                  <a:extLst>
                    <a:ext uri="{9D8B030D-6E8A-4147-A177-3AD203B41FA5}">
                      <a16:colId xmlns:a16="http://schemas.microsoft.com/office/drawing/2014/main" val="3507679666"/>
                    </a:ext>
                  </a:extLst>
                </a:gridCol>
                <a:gridCol w="515937">
                  <a:extLst>
                    <a:ext uri="{9D8B030D-6E8A-4147-A177-3AD203B41FA5}">
                      <a16:colId xmlns:a16="http://schemas.microsoft.com/office/drawing/2014/main" val="3849920813"/>
                    </a:ext>
                  </a:extLst>
                </a:gridCol>
                <a:gridCol w="512763">
                  <a:extLst>
                    <a:ext uri="{9D8B030D-6E8A-4147-A177-3AD203B41FA5}">
                      <a16:colId xmlns:a16="http://schemas.microsoft.com/office/drawing/2014/main" val="2607958920"/>
                    </a:ext>
                  </a:extLst>
                </a:gridCol>
                <a:gridCol w="514350">
                  <a:extLst>
                    <a:ext uri="{9D8B030D-6E8A-4147-A177-3AD203B41FA5}">
                      <a16:colId xmlns:a16="http://schemas.microsoft.com/office/drawing/2014/main" val="1097040692"/>
                    </a:ext>
                  </a:extLst>
                </a:gridCol>
                <a:gridCol w="512762">
                  <a:extLst>
                    <a:ext uri="{9D8B030D-6E8A-4147-A177-3AD203B41FA5}">
                      <a16:colId xmlns:a16="http://schemas.microsoft.com/office/drawing/2014/main" val="704286241"/>
                    </a:ext>
                  </a:extLst>
                </a:gridCol>
              </a:tblGrid>
              <a:tr h="44450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8</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9</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78570190"/>
                  </a:ext>
                </a:extLst>
              </a:tr>
              <a:tr h="438150">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5</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6</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7</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6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72644999"/>
                  </a:ext>
                </a:extLst>
              </a:tr>
            </a:tbl>
          </a:graphicData>
        </a:graphic>
      </p:graphicFrame>
      <p:sp>
        <p:nvSpPr>
          <p:cNvPr id="112757" name="Text Box 151"/>
          <p:cNvSpPr txBox="1">
            <a:spLocks noChangeArrowheads="1"/>
          </p:cNvSpPr>
          <p:nvPr/>
        </p:nvSpPr>
        <p:spPr bwMode="auto">
          <a:xfrm>
            <a:off x="0" y="20605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400">
                <a:latin typeface="Times New Roman" panose="02020603050405020304" pitchFamily="18" charset="0"/>
              </a:rPr>
              <a:t>时刻</a:t>
            </a:r>
          </a:p>
        </p:txBody>
      </p:sp>
      <p:sp>
        <p:nvSpPr>
          <p:cNvPr id="112758" name="Text Box 152"/>
          <p:cNvSpPr txBox="1">
            <a:spLocks noChangeArrowheads="1"/>
          </p:cNvSpPr>
          <p:nvPr/>
        </p:nvSpPr>
        <p:spPr bwMode="auto">
          <a:xfrm>
            <a:off x="0" y="249237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400">
                <a:latin typeface="Times New Roman" panose="02020603050405020304" pitchFamily="18" charset="0"/>
              </a:rPr>
              <a:t>地址流</a:t>
            </a:r>
            <a:endParaRPr kumimoji="1" lang="zh-CN" altLang="en-US" sz="2400">
              <a:latin typeface="Times New Roman" panose="02020603050405020304" pitchFamily="18" charset="0"/>
            </a:endParaRPr>
          </a:p>
        </p:txBody>
      </p:sp>
      <p:graphicFrame>
        <p:nvGraphicFramePr>
          <p:cNvPr id="412964" name="Group 292"/>
          <p:cNvGraphicFramePr>
            <a:graphicFrameLocks noGrp="1"/>
          </p:cNvGraphicFramePr>
          <p:nvPr/>
        </p:nvGraphicFramePr>
        <p:xfrm>
          <a:off x="395288" y="3062288"/>
          <a:ext cx="441325" cy="2316480"/>
        </p:xfrm>
        <a:graphic>
          <a:graphicData uri="http://schemas.openxmlformats.org/drawingml/2006/table">
            <a:tbl>
              <a:tblPr/>
              <a:tblGrid>
                <a:gridCol w="441325">
                  <a:extLst>
                    <a:ext uri="{9D8B030D-6E8A-4147-A177-3AD203B41FA5}">
                      <a16:colId xmlns:a16="http://schemas.microsoft.com/office/drawing/2014/main" val="1626187150"/>
                    </a:ext>
                  </a:extLst>
                </a:gridCol>
              </a:tblGrid>
              <a:tr h="455613">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94129280"/>
                  </a:ext>
                </a:extLst>
              </a:tr>
              <a:tr h="455613">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02743835"/>
                  </a:ext>
                </a:extLst>
              </a:tr>
              <a:tr h="455613">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07520790"/>
                  </a:ext>
                </a:extLst>
              </a:tr>
              <a:tr h="455613">
                <a:tc>
                  <a:txBody>
                    <a:bodyPr/>
                    <a:lstStyle>
                      <a:lvl1pPr eaLnBrk="0" hangingPunct="0">
                        <a:spcBef>
                          <a:spcPct val="20000"/>
                        </a:spcBef>
                        <a:buClr>
                          <a:schemeClr val="hlink"/>
                        </a:buClr>
                        <a:buSzPct val="70000"/>
                        <a:buFont typeface="Wingdings" panose="05000000000000000000" pitchFamily="2" charset="2"/>
                        <a:defRPr sz="3600" b="1">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accent2"/>
                        </a:buClr>
                        <a:buSzPct val="70000"/>
                        <a:buFont typeface="Wingdings" panose="05000000000000000000" pitchFamily="2" charset="2"/>
                        <a:defRPr sz="3200" b="1">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tx2"/>
                        </a:buClr>
                        <a:buSzPct val="70000"/>
                        <a:buFont typeface="Wingdings" panose="05000000000000000000" pitchFamily="2" charset="2"/>
                        <a:defRPr sz="2800" b="1">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sz="2400" b="1">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1"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01143107"/>
                  </a:ext>
                </a:extLst>
              </a:tr>
            </a:tbl>
          </a:graphicData>
        </a:graphic>
      </p:graphicFrame>
      <p:sp>
        <p:nvSpPr>
          <p:cNvPr id="112764" name="Text Box 168"/>
          <p:cNvSpPr txBox="1">
            <a:spLocks noChangeArrowheads="1"/>
          </p:cNvSpPr>
          <p:nvPr/>
        </p:nvSpPr>
        <p:spPr bwMode="auto">
          <a:xfrm>
            <a:off x="2555875"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命中</a:t>
            </a:r>
          </a:p>
        </p:txBody>
      </p:sp>
      <p:sp>
        <p:nvSpPr>
          <p:cNvPr id="112765" name="Text Box 169"/>
          <p:cNvSpPr txBox="1">
            <a:spLocks noChangeArrowheads="1"/>
          </p:cNvSpPr>
          <p:nvPr/>
        </p:nvSpPr>
        <p:spPr bwMode="auto">
          <a:xfrm>
            <a:off x="3633788"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66" name="Text Box 170"/>
          <p:cNvSpPr txBox="1">
            <a:spLocks noChangeArrowheads="1"/>
          </p:cNvSpPr>
          <p:nvPr/>
        </p:nvSpPr>
        <p:spPr bwMode="auto">
          <a:xfrm>
            <a:off x="4090988"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67" name="Text Box 173"/>
          <p:cNvSpPr txBox="1">
            <a:spLocks noChangeArrowheads="1"/>
          </p:cNvSpPr>
          <p:nvPr/>
        </p:nvSpPr>
        <p:spPr bwMode="auto">
          <a:xfrm>
            <a:off x="5651500" y="5343525"/>
            <a:ext cx="45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68" name="Text Box 174"/>
          <p:cNvSpPr txBox="1">
            <a:spLocks noChangeArrowheads="1"/>
          </p:cNvSpPr>
          <p:nvPr/>
        </p:nvSpPr>
        <p:spPr bwMode="auto">
          <a:xfrm>
            <a:off x="6156325"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69" name="Text Box 175"/>
          <p:cNvSpPr txBox="1">
            <a:spLocks noChangeArrowheads="1"/>
          </p:cNvSpPr>
          <p:nvPr/>
        </p:nvSpPr>
        <p:spPr bwMode="auto">
          <a:xfrm>
            <a:off x="6659563"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70" name="Text Box 176"/>
          <p:cNvSpPr txBox="1">
            <a:spLocks noChangeArrowheads="1"/>
          </p:cNvSpPr>
          <p:nvPr/>
        </p:nvSpPr>
        <p:spPr bwMode="auto">
          <a:xfrm>
            <a:off x="7164388"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en-US" sz="2800">
                <a:latin typeface="Times New Roman" panose="02020603050405020304" pitchFamily="18" charset="0"/>
              </a:rPr>
              <a:t>命中</a:t>
            </a:r>
          </a:p>
        </p:txBody>
      </p:sp>
      <p:sp>
        <p:nvSpPr>
          <p:cNvPr id="112771" name="Text Box 177"/>
          <p:cNvSpPr txBox="1">
            <a:spLocks noChangeArrowheads="1"/>
          </p:cNvSpPr>
          <p:nvPr/>
        </p:nvSpPr>
        <p:spPr bwMode="auto">
          <a:xfrm>
            <a:off x="7667625" y="5343525"/>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72" name="Text Box 178"/>
          <p:cNvSpPr txBox="1">
            <a:spLocks noChangeArrowheads="1"/>
          </p:cNvSpPr>
          <p:nvPr/>
        </p:nvSpPr>
        <p:spPr bwMode="auto">
          <a:xfrm>
            <a:off x="8215313" y="5357813"/>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73" name="Text Box 173"/>
          <p:cNvSpPr txBox="1">
            <a:spLocks noChangeArrowheads="1"/>
          </p:cNvSpPr>
          <p:nvPr/>
        </p:nvSpPr>
        <p:spPr bwMode="auto">
          <a:xfrm>
            <a:off x="4643438" y="5357813"/>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
        <p:nvSpPr>
          <p:cNvPr id="112774" name="Text Box 173"/>
          <p:cNvSpPr txBox="1">
            <a:spLocks noChangeArrowheads="1"/>
          </p:cNvSpPr>
          <p:nvPr/>
        </p:nvSpPr>
        <p:spPr bwMode="auto">
          <a:xfrm>
            <a:off x="5143500" y="5357813"/>
            <a:ext cx="45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Garamond" panose="02020404030301010803" pitchFamily="18" charset="0"/>
                <a:ea typeface="宋体" panose="02010600030101010101" pitchFamily="2" charset="-122"/>
              </a:defRPr>
            </a:lvl1pPr>
            <a:lvl2pPr marL="742950" indent="-285750" eaLnBrk="0" hangingPunct="0">
              <a:defRPr b="1">
                <a:solidFill>
                  <a:schemeClr val="tx1"/>
                </a:solidFill>
                <a:latin typeface="Garamond" panose="02020404030301010803" pitchFamily="18" charset="0"/>
                <a:ea typeface="宋体" panose="02010600030101010101" pitchFamily="2" charset="-122"/>
              </a:defRPr>
            </a:lvl2pPr>
            <a:lvl3pPr marL="1143000" indent="-228600" eaLnBrk="0" hangingPunct="0">
              <a:defRPr b="1">
                <a:solidFill>
                  <a:schemeClr val="tx1"/>
                </a:solidFill>
                <a:latin typeface="Garamond" panose="02020404030301010803" pitchFamily="18" charset="0"/>
                <a:ea typeface="宋体" panose="02010600030101010101" pitchFamily="2" charset="-122"/>
              </a:defRPr>
            </a:lvl3pPr>
            <a:lvl4pPr marL="1600200" indent="-228600" eaLnBrk="0" hangingPunct="0">
              <a:defRPr b="1">
                <a:solidFill>
                  <a:schemeClr val="tx1"/>
                </a:solidFill>
                <a:latin typeface="Garamond" panose="02020404030301010803" pitchFamily="18" charset="0"/>
                <a:ea typeface="宋体" panose="02010600030101010101" pitchFamily="2" charset="-122"/>
              </a:defRPr>
            </a:lvl4pPr>
            <a:lvl5pPr marL="2057400" indent="-228600" eaLnBrk="0" hangingPunct="0">
              <a:defRPr b="1">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宋体" panose="02010600030101010101" pitchFamily="2" charset="-122"/>
              </a:defRPr>
            </a:lvl9pPr>
          </a:lstStyle>
          <a:p>
            <a:pPr eaLnBrk="1" hangingPunct="1"/>
            <a:r>
              <a:rPr kumimoji="1" lang="zh-CN" altLang="zh-CN" sz="2800">
                <a:latin typeface="Times New Roman" panose="02020603050405020304" pitchFamily="18" charset="0"/>
              </a:rPr>
              <a:t>替换</a:t>
            </a:r>
            <a:endParaRPr kumimoji="1" lang="zh-CN" altLang="en-US" sz="28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606765</TotalTime>
  <Words>7501</Words>
  <Application>Microsoft Macintosh PowerPoint</Application>
  <PresentationFormat>On-screen Show (4:3)</PresentationFormat>
  <Paragraphs>1616</Paragraphs>
  <Slides>138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138</vt:i4>
      </vt:variant>
    </vt:vector>
  </HeadingPairs>
  <TitlesOfParts>
    <vt:vector size="150" baseType="lpstr">
      <vt:lpstr>黑体</vt:lpstr>
      <vt:lpstr>宋体</vt:lpstr>
      <vt:lpstr>Arial</vt:lpstr>
      <vt:lpstr>Book Antiqua</vt:lpstr>
      <vt:lpstr>Garamond</vt:lpstr>
      <vt:lpstr>Tahoma</vt:lpstr>
      <vt:lpstr>Times New Roman</vt:lpstr>
      <vt:lpstr>Wingdings</vt:lpstr>
      <vt:lpstr>Stream</vt:lpstr>
      <vt:lpstr>Equation</vt:lpstr>
      <vt:lpstr>公式</vt:lpstr>
      <vt:lpstr>Visio</vt:lpstr>
      <vt:lpstr>计算机体系结构</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第1章  基础知识</vt:lpstr>
      <vt:lpstr>PowerPoint Presentation</vt:lpstr>
      <vt:lpstr>PowerPoint Presentation</vt:lpstr>
      <vt:lpstr>PowerPoint Presentation</vt:lpstr>
      <vt:lpstr>PowerPoint Presentation</vt:lpstr>
      <vt:lpstr>PowerPoint Presentation</vt:lpstr>
      <vt:lpstr>第一章</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第2章  指令系统</vt:lpstr>
      <vt:lpstr>PowerPoint Presentation</vt:lpstr>
      <vt:lpstr>第2章  指令系统</vt:lpstr>
      <vt:lpstr>PowerPoint Presentation</vt:lpstr>
      <vt:lpstr>PowerPoint Presentation</vt:lpstr>
      <vt:lpstr>第2章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第2章  指令系统</vt:lpstr>
      <vt:lpstr>第2章  指令系统</vt:lpstr>
      <vt:lpstr>第2章  指令系统</vt:lpstr>
      <vt:lpstr>第3章  总线、中断、输入输出系统</vt:lpstr>
      <vt:lpstr>第3章  总线、中断、输入输出系统</vt:lpstr>
      <vt:lpstr>第3章  总线、中断、输入输出系统</vt:lpstr>
      <vt:lpstr>PowerPoint Presentation</vt:lpstr>
      <vt:lpstr>PowerPoint Presentation</vt:lpstr>
      <vt:lpstr>第3章</vt:lpstr>
      <vt:lpstr>第3章</vt:lpstr>
      <vt:lpstr>PowerPoint Presentation</vt:lpstr>
      <vt:lpstr>PowerPoint Presentation</vt:lpstr>
      <vt:lpstr>PowerPoint Presentation</vt:lpstr>
      <vt:lpstr>第3章</vt:lpstr>
      <vt:lpstr>PowerPoint Presentation</vt:lpstr>
      <vt:lpstr>第4章  存储体系</vt:lpstr>
      <vt:lpstr>第4章  存储体系</vt:lpstr>
      <vt:lpstr>第4章  存储体系</vt:lpstr>
      <vt:lpstr>第4章  存储体系</vt:lpstr>
      <vt:lpstr>第4章  存储体系</vt:lpstr>
      <vt:lpstr>第4章  存储体系</vt:lpstr>
      <vt:lpstr>第4章  存储体系</vt:lpstr>
      <vt:lpstr>PowerPoint Presentation</vt:lpstr>
      <vt:lpstr>PowerPoint Presentation</vt:lpstr>
      <vt:lpstr>PowerPoint Presentation</vt:lpstr>
      <vt:lpstr>第4章</vt:lpstr>
      <vt:lpstr>PowerPoint Presentation</vt:lpstr>
      <vt:lpstr>PowerPoint Presentation</vt:lpstr>
      <vt:lpstr>第4章</vt:lpstr>
      <vt:lpstr>第4章</vt:lpstr>
      <vt:lpstr>PowerPoint Presentation</vt:lpstr>
      <vt:lpstr>第4章</vt:lpstr>
      <vt:lpstr>第4章</vt:lpstr>
      <vt:lpstr>PowerPoint Presentation</vt:lpstr>
      <vt:lpstr>PowerPoint Presentation</vt:lpstr>
      <vt:lpstr>第4章</vt:lpstr>
      <vt:lpstr>(3)</vt:lpstr>
      <vt:lpstr>PowerPoint Presentation</vt:lpstr>
      <vt:lpstr>PowerPoint Presentation</vt:lpstr>
      <vt:lpstr>PowerPoint Presentation</vt:lpstr>
      <vt:lpstr>PowerPoint Presentation</vt:lpstr>
      <vt:lpstr>第4章  存储体系</vt:lpstr>
      <vt:lpstr>第4章  存储体系</vt:lpstr>
      <vt:lpstr>第4章  存储体系</vt:lpstr>
      <vt:lpstr>第4章  存储体系</vt:lpstr>
      <vt:lpstr>第4章  存储体系</vt:lpstr>
      <vt:lpstr>第4章  存储体系</vt:lpstr>
      <vt:lpstr>第4章  存储体系</vt:lpstr>
      <vt:lpstr>第5章  重叠、流水、向量处理机</vt:lpstr>
      <vt:lpstr>第5章  重叠、流水、向量处理机</vt:lpstr>
      <vt:lpstr>第5章  重叠、流水、向量处理机</vt:lpstr>
      <vt:lpstr>第5章  重叠、流水、向量处理机</vt:lpstr>
      <vt:lpstr>第5章  重叠、流水、向量处理机</vt:lpstr>
      <vt:lpstr>PowerPoint Presentation</vt:lpstr>
      <vt:lpstr>第5章</vt:lpstr>
      <vt:lpstr>第5章</vt:lpstr>
      <vt:lpstr>第5章  重叠、流水、向量处理机</vt:lpstr>
      <vt:lpstr>第5章  重叠、流水、向量处理机</vt:lpstr>
      <vt:lpstr>第5章  重叠、流水、向量处理机</vt:lpstr>
      <vt:lpstr>第5章  重叠、流水、向量处理机</vt:lpstr>
      <vt:lpstr>第5章  重叠、流水、向量处理机</vt:lpstr>
      <vt:lpstr>第5章  重叠、流水、向量处理机</vt:lpstr>
      <vt:lpstr>第5章  重叠、流水、向量处理机</vt:lpstr>
      <vt:lpstr>第5章  重叠、流水、向量处理机</vt:lpstr>
      <vt:lpstr>PowerPoint Presentation</vt:lpstr>
      <vt:lpstr>第5章</vt:lpstr>
      <vt:lpstr>第5章</vt:lpstr>
      <vt:lpstr>第5章  重叠、流水、向量处理机</vt:lpstr>
      <vt:lpstr>PowerPoint Presentation</vt:lpstr>
      <vt:lpstr>PowerPoint Presentation</vt:lpstr>
      <vt:lpstr>第5章  重叠、流水、向量处理机</vt:lpstr>
      <vt:lpstr>第5章  重叠、流水、向量处理机</vt:lpstr>
      <vt:lpstr>第5章  重叠、流水、向量处理机</vt:lpstr>
      <vt:lpstr>第5章  重叠、流水、向量处理机</vt:lpstr>
      <vt:lpstr>第5章  重叠、流水、向量处理机</vt:lpstr>
      <vt:lpstr>第5章  重叠、流水、向量处理机</vt:lpstr>
      <vt:lpstr>第5章</vt:lpstr>
      <vt:lpstr>第5章</vt:lpstr>
      <vt:lpstr>第5章</vt:lpstr>
      <vt:lpstr>第5章</vt:lpstr>
      <vt:lpstr>第5章</vt:lpstr>
      <vt:lpstr>第6章</vt:lpstr>
      <vt:lpstr>第6章</vt:lpstr>
      <vt:lpstr>第6章</vt:lpstr>
      <vt:lpstr>第6章</vt:lpstr>
      <vt:lpstr>第6章</vt:lpstr>
    </vt:vector>
  </TitlesOfParts>
  <Company>mycompany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北京理工大学现代远程教育</dc:title>
  <dc:creator>dylan</dc:creator>
  <cp:lastModifiedBy>Wu Jie</cp:lastModifiedBy>
  <cp:revision>346</cp:revision>
  <cp:lastPrinted>1601-01-01T00:00:00Z</cp:lastPrinted>
  <dcterms:created xsi:type="dcterms:W3CDTF">2004-02-21T08:37:08Z</dcterms:created>
  <dcterms:modified xsi:type="dcterms:W3CDTF">2019-06-15T15:05:43Z</dcterms:modified>
</cp:coreProperties>
</file>