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64" r:id="rId3"/>
    <p:sldId id="262" r:id="rId5"/>
    <p:sldId id="265" r:id="rId6"/>
    <p:sldId id="266" r:id="rId7"/>
    <p:sldId id="267" r:id="rId8"/>
    <p:sldId id="271" r:id="rId9"/>
    <p:sldId id="272" r:id="rId10"/>
    <p:sldId id="273" r:id="rId11"/>
    <p:sldId id="270" r:id="rId12"/>
    <p:sldId id="269" r:id="rId13"/>
    <p:sldId id="268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F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3963" autoAdjust="0"/>
  </p:normalViewPr>
  <p:slideViewPr>
    <p:cSldViewPr snapToGrid="0">
      <p:cViewPr varScale="1">
        <p:scale>
          <a:sx n="82" d="100"/>
          <a:sy n="82" d="100"/>
        </p:scale>
        <p:origin x="1579" y="67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9041DB8-B66F-4DC8-A96E-33677E0F90FF}" type="datetimeFigureOut">
              <a:rPr lang="en-US" altLang="zh-CN" smtClean="0">
                <a:ea typeface="Microsoft YaHei UI" panose="020B0503020204020204" pitchFamily="34" charset="-122"/>
              </a:rPr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604A0D4-B89B-4ADD-AF9E-38636B40EE4E}" type="slidenum">
              <a:rPr lang="zh-CN" smtClean="0">
                <a:ea typeface="Microsoft YaHei UI" panose="020B0503020204020204" pitchFamily="34" charset="-122"/>
              </a:rPr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EB49C4A-65AC-492D-9701-81B46C3AD0E4}" type="datetimeFigureOut">
              <a:rPr lang="en-US" altLang="zh-CN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  <a:endParaRPr lang="zh-CN" dirty="0"/>
          </a:p>
          <a:p>
            <a:pPr lvl="1"/>
            <a:r>
              <a:rPr lang="zh-CN" dirty="0"/>
              <a:t>第二级</a:t>
            </a:r>
            <a:endParaRPr lang="zh-CN" dirty="0"/>
          </a:p>
          <a:p>
            <a:pPr lvl="2"/>
            <a:r>
              <a:rPr lang="zh-CN" dirty="0"/>
              <a:t>第三级</a:t>
            </a:r>
            <a:endParaRPr lang="zh-CN" dirty="0"/>
          </a:p>
          <a:p>
            <a:pPr lvl="3"/>
            <a:r>
              <a:rPr lang="zh-CN" dirty="0"/>
              <a:t>第四级</a:t>
            </a:r>
            <a:endParaRPr lang="zh-CN" dirty="0"/>
          </a:p>
          <a:p>
            <a:pPr lvl="4"/>
            <a:r>
              <a:rPr lang="zh-CN" dirty="0"/>
              <a:t>第五级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直线连接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线连接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线连接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连接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线连接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线连接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线连接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0384" y="1909346"/>
            <a:ext cx="7203233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CN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0384" y="5432564"/>
            <a:ext cx="7203233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58" descr="gezi.png"/>
          <p:cNvPicPr>
            <a:picLocks noChangeAspect="1"/>
          </p:cNvPicPr>
          <p:nvPr userDrawn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8198413" y="-4104"/>
            <a:ext cx="945587" cy="868863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69687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597892"/>
            <a:ext cx="7200900" cy="4193310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65692" y="6289679"/>
            <a:ext cx="1129299" cy="222436"/>
          </a:xfrm>
        </p:spPr>
        <p:txBody>
          <a:bodyPr/>
          <a:lstStyle/>
          <a:p>
            <a:fld id="{AE374B5B-21A0-4192-BF4C-38187F1A68D8}" type="datetime1">
              <a:rPr lang="zh-CN" altLang="en-US"/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71550" y="6470866"/>
            <a:ext cx="4369825" cy="387134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altLang="zh-CN" b="1" dirty="0">
                <a:solidFill>
                  <a:schemeClr val="tx1"/>
                </a:solidFill>
              </a:rPr>
              <a:t>Building a Compiler Within 30 Days, jwx@bit.edu.cn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8" name="直线连接线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线连接线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线连接线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CN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zh-CN" altLang="en-US"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zh-CN" altLang="en-US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直线连接线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线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线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线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线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线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线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线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线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连接线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线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线连接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线连接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线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线连接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线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线连接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线连接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线连接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连接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连接线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线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连接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线连接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连接线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线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线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zh-CN" altLang="en-US"/>
            </a:fld>
            <a:endParaRPr lang="zh-CN"/>
          </a:p>
        </p:txBody>
      </p: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  <p:pic>
        <p:nvPicPr>
          <p:cNvPr id="57" name="图片 56" descr="gezi.png"/>
          <p:cNvPicPr>
            <a:picLocks noChangeAspect="1"/>
          </p:cNvPicPr>
          <p:nvPr userDrawn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8198413" y="-9930"/>
            <a:ext cx="950214" cy="119675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直线连接线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线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线连接线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线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线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线连接线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线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线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60" name="直线连接线 59"/>
          <p:cNvCxnSpPr/>
          <p:nvPr userDrawn="1"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直线连接线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线连接线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线连接线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Microsoft YaHei UI" panose="020B0503020204020204" pitchFamily="34" charset="-122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cxnSp>
        <p:nvCxnSpPr>
          <p:cNvPr id="59" name="直线连接线 58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7" name="直线连接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线连接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线连接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线连接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线连接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线连接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连接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线连接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连接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  <a:endParaRPr lang="zh-CN" dirty="0"/>
          </a:p>
          <a:p>
            <a:pPr lvl="1"/>
            <a:r>
              <a:rPr lang="zh-CN" dirty="0"/>
              <a:t>第二级</a:t>
            </a:r>
            <a:endParaRPr lang="zh-CN" dirty="0"/>
          </a:p>
          <a:p>
            <a:pPr lvl="2"/>
            <a:r>
              <a:rPr lang="zh-CN" dirty="0"/>
              <a:t>第三级</a:t>
            </a:r>
            <a:endParaRPr lang="zh-CN" dirty="0"/>
          </a:p>
          <a:p>
            <a:pPr lvl="3"/>
            <a:r>
              <a:rPr lang="zh-CN" dirty="0"/>
              <a:t>第四级</a:t>
            </a:r>
            <a:endParaRPr lang="zh-CN" dirty="0"/>
          </a:p>
          <a:p>
            <a:pPr lvl="4"/>
            <a:r>
              <a:rPr lang="zh-CN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51B2453-8663-4C69-AF73-9FD7B1DEC5D0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98983" y="6289679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</a:fld>
            <a:endParaRPr lang="en-US" altLang="zh-CN" dirty="0"/>
          </a:p>
        </p:txBody>
      </p:sp>
      <p:cxnSp>
        <p:nvCxnSpPr>
          <p:cNvPr id="148" name="直线连接线 147"/>
          <p:cNvCxnSpPr/>
          <p:nvPr userDrawn="1"/>
        </p:nvCxnSpPr>
        <p:spPr>
          <a:xfrm>
            <a:off x="457200" y="6172200"/>
            <a:ext cx="8229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59" descr="gezi.png"/>
          <p:cNvPicPr>
            <a:picLocks noChangeAspect="1"/>
          </p:cNvPicPr>
          <p:nvPr userDrawn="1"/>
        </p:nvPicPr>
        <p:blipFill>
          <a:blip r:embed="rId12" cstate="print">
            <a:lum/>
          </a:blip>
          <a:stretch>
            <a:fillRect/>
          </a:stretch>
        </p:blipFill>
        <p:spPr>
          <a:xfrm>
            <a:off x="8198413" y="-9930"/>
            <a:ext cx="950214" cy="119675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accent1"/>
          </a:solidFill>
          <a:latin typeface="Times New Roman" panose="02020603050405020304" pitchFamily="18" charset="0"/>
          <a:ea typeface="Microsoft YaHei UI" panose="020B0503020204020204" pitchFamily="34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2800" kern="1200">
          <a:solidFill>
            <a:schemeClr val="tx1"/>
          </a:solidFill>
          <a:latin typeface="Times New Roman" panose="02020603050405020304" pitchFamily="18" charset="0"/>
          <a:ea typeface="Microsoft YaHei UI" panose="020B0503020204020204" pitchFamily="34" charset="-122"/>
          <a:cs typeface="Times New Roman" panose="02020603050405020304" pitchFamily="18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79705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952500"/>
            <a:ext cx="9144000" cy="511944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b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800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 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Common techniques</a:t>
            </a:r>
            <a:endParaRPr lang="en-US" altLang="zh-CN" dirty="0" smtClean="0"/>
          </a:p>
          <a:p>
            <a:r>
              <a:rPr lang="en-US" altLang="zh-CN" dirty="0" smtClean="0"/>
              <a:t>Control flow analysis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Basic block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CFG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Find loops</a:t>
            </a:r>
            <a:endParaRPr lang="en-US" altLang="zh-CN" dirty="0" smtClean="0"/>
          </a:p>
          <a:p>
            <a:r>
              <a:rPr lang="en-US" altLang="zh-CN" dirty="0" smtClean="0"/>
              <a:t>Data flow analysis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Reach definition analysis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Liveness Analysis</a:t>
            </a:r>
            <a:endParaRPr lang="en-US" altLang="zh-CN" dirty="0" smtClean="0"/>
          </a:p>
          <a:p>
            <a:r>
              <a:rPr lang="en-US" altLang="zh-CN" dirty="0" smtClean="0"/>
              <a:t>Local optimization</a:t>
            </a:r>
            <a:endParaRPr lang="en-US" altLang="zh-CN" dirty="0" smtClean="0"/>
          </a:p>
          <a:p>
            <a:r>
              <a:rPr lang="en-US" altLang="zh-CN" dirty="0" smtClean="0"/>
              <a:t>Loop optimization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Target Code Generation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Instruction selection</a:t>
            </a:r>
            <a:endParaRPr lang="en-US" altLang="zh-CN" dirty="0" smtClean="0"/>
          </a:p>
          <a:p>
            <a:r>
              <a:rPr lang="en-US" altLang="zh-CN" dirty="0" smtClean="0"/>
              <a:t>Register allocation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linear scanning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graph coloring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SQL (Structured Query Language) is a declarative language and Python is a dynamic typed language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/>
              <a:t>Programming language runtime system is part of Operating System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/>
              <a:t>A language is countable set of strings over some fixed alphabet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Language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Language history and ranking</a:t>
            </a:r>
            <a:endParaRPr lang="en-US" altLang="zh-CN" dirty="0" smtClean="0"/>
          </a:p>
          <a:p>
            <a:r>
              <a:rPr lang="en-US" altLang="zh-CN" dirty="0" smtClean="0"/>
              <a:t>Classification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declarative and imperative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compiling and interpreting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static typed and dynamic typed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Compiler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Basic concepts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Compiler, source language, target language, pass…</a:t>
            </a:r>
            <a:endParaRPr lang="en-US" altLang="zh-CN" dirty="0" smtClean="0"/>
          </a:p>
          <a:p>
            <a:r>
              <a:rPr lang="en-US" altLang="zh-CN" dirty="0" smtClean="0"/>
              <a:t>Logical architecture</a:t>
            </a:r>
            <a:endParaRPr lang="en-US" altLang="zh-CN" dirty="0" smtClean="0"/>
          </a:p>
          <a:p>
            <a:r>
              <a:rPr lang="en-US" altLang="zh-CN" dirty="0" smtClean="0"/>
              <a:t>Work flow</a:t>
            </a:r>
            <a:endParaRPr lang="en-US" altLang="zh-CN" dirty="0" smtClean="0"/>
          </a:p>
          <a:p>
            <a:r>
              <a:rPr lang="en-US" altLang="zh-CN" dirty="0" smtClean="0"/>
              <a:t> Construction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Source language, target language, method, techniques and tools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Scanner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Description: regular expression and regular set</a:t>
            </a:r>
            <a:endParaRPr lang="en-US" altLang="zh-CN" dirty="0" smtClean="0"/>
          </a:p>
          <a:p>
            <a:r>
              <a:rPr lang="en-US" altLang="zh-CN" dirty="0" smtClean="0"/>
              <a:t>Design: DFA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 NFA</a:t>
            </a:r>
            <a:endParaRPr lang="en-US" altLang="zh-CN" dirty="0" smtClean="0"/>
          </a:p>
          <a:p>
            <a:r>
              <a:rPr lang="en-US" altLang="zh-CN" dirty="0" smtClean="0"/>
              <a:t>Implementation techniques</a:t>
            </a:r>
            <a:endParaRPr lang="en-US" altLang="zh-CN" dirty="0" smtClean="0"/>
          </a:p>
          <a:p>
            <a:r>
              <a:rPr lang="en-US" altLang="zh-CN" dirty="0" smtClean="0"/>
              <a:t>Tools: </a:t>
            </a:r>
            <a:r>
              <a:rPr lang="en-US" altLang="zh-CN" dirty="0" err="1" smtClean="0"/>
              <a:t>lex</a:t>
            </a:r>
            <a:r>
              <a:rPr lang="en-US" altLang="zh-CN" dirty="0" smtClean="0"/>
              <a:t> and flex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Parser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Grammar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BNF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EBNF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derivation, left most derivation, right most derivation, sentences…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language definition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equivalence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ambiguity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classification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Given a grammar, what’s language, or vice verse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Parser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Top-down parsing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general top-down parsing</a:t>
            </a:r>
            <a:endParaRPr lang="en-US" altLang="zh-CN" dirty="0" smtClean="0"/>
          </a:p>
          <a:p>
            <a:pPr lvl="2"/>
            <a:r>
              <a:rPr lang="en-US" altLang="zh-CN" dirty="0"/>
              <a:t>left recursive: Eliminating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backtracking: Left-Factoring</a:t>
            </a:r>
            <a:endParaRPr lang="en-US" altLang="zh-CN" dirty="0"/>
          </a:p>
          <a:p>
            <a:pPr lvl="1"/>
            <a:r>
              <a:rPr lang="en-US" altLang="zh-CN" dirty="0"/>
              <a:t>Recursive Descent Parsing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LL(1) parsing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FIRST</a:t>
            </a:r>
            <a:r>
              <a:rPr lang="zh-CN" altLang="en-US" dirty="0"/>
              <a:t> </a:t>
            </a:r>
            <a:r>
              <a:rPr lang="en-US" altLang="zh-CN" dirty="0" smtClean="0"/>
              <a:t>Set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FOLLOW</a:t>
            </a:r>
            <a:r>
              <a:rPr lang="zh-CN" altLang="en-US" dirty="0"/>
              <a:t> </a:t>
            </a:r>
            <a:r>
              <a:rPr lang="en-US" altLang="zh-CN" dirty="0" smtClean="0"/>
              <a:t>Set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Parser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Bottom up parsing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Shift-reduce parsing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r>
              <a:rPr lang="zh-CN" altLang="en-US" dirty="0"/>
              <a:t> </a:t>
            </a:r>
            <a:r>
              <a:rPr lang="en-US" altLang="zh-CN" dirty="0" smtClean="0"/>
              <a:t>parsing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SLR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parsing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parsing</a:t>
            </a:r>
            <a:endParaRPr lang="en-US" altLang="zh-CN" dirty="0" smtClean="0"/>
          </a:p>
          <a:p>
            <a:pPr lvl="1"/>
            <a:r>
              <a:rPr lang="en-US" altLang="zh-CN" dirty="0"/>
              <a:t>LALR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parsing</a:t>
            </a:r>
            <a:endParaRPr lang="en-US" altLang="zh-CN" dirty="0" smtClean="0"/>
          </a:p>
          <a:p>
            <a:r>
              <a:rPr lang="en-US" altLang="zh-CN" dirty="0"/>
              <a:t>Error </a:t>
            </a:r>
            <a:r>
              <a:rPr lang="en-US" altLang="zh-CN" dirty="0" smtClean="0"/>
              <a:t>Handling</a:t>
            </a:r>
            <a:endParaRPr lang="en-US" altLang="zh-CN" dirty="0" smtClean="0"/>
          </a:p>
          <a:p>
            <a:r>
              <a:rPr lang="en-US" altLang="zh-CN" dirty="0" smtClean="0"/>
              <a:t>Tools: </a:t>
            </a:r>
            <a:r>
              <a:rPr lang="en-US" altLang="zh-CN" dirty="0" err="1" smtClean="0"/>
              <a:t>Yacc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BISON</a:t>
            </a:r>
            <a:r>
              <a:rPr lang="zh-CN" altLang="en-US" dirty="0"/>
              <a:t> </a:t>
            </a:r>
            <a:r>
              <a:rPr lang="en-US" altLang="zh-CN" dirty="0" smtClean="0"/>
              <a:t>and ANTLR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Semantic Analysis and IR Generation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Semantic Analysis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Attribute grammar</a:t>
            </a:r>
            <a:endParaRPr lang="en-US" altLang="zh-CN" dirty="0" smtClean="0"/>
          </a:p>
          <a:p>
            <a:pPr lvl="1"/>
            <a:r>
              <a:rPr lang="en-US" altLang="zh-CN" dirty="0"/>
              <a:t>Syntax </a:t>
            </a:r>
            <a:r>
              <a:rPr lang="en-US" altLang="zh-CN" dirty="0" smtClean="0"/>
              <a:t>directed translation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Symbol table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Scope and type checking</a:t>
            </a:r>
            <a:endParaRPr lang="en-US" altLang="zh-CN" dirty="0" smtClean="0"/>
          </a:p>
          <a:p>
            <a:r>
              <a:rPr lang="en-US" altLang="zh-CN" dirty="0" smtClean="0"/>
              <a:t>IR generation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three address code, quadruples, Triples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Common constructs translation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Runtime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Runtime environment and name binding</a:t>
            </a:r>
            <a:endParaRPr lang="en-US" altLang="zh-CN" dirty="0" smtClean="0"/>
          </a:p>
          <a:p>
            <a:r>
              <a:rPr lang="en-US" altLang="zh-CN" dirty="0" smtClean="0"/>
              <a:t>Memory management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Static allocation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Dynamic allocation</a:t>
            </a:r>
            <a:endParaRPr lang="en-US" altLang="zh-CN" dirty="0" smtClean="0"/>
          </a:p>
          <a:p>
            <a:r>
              <a:rPr lang="en-US" altLang="zh-CN" dirty="0" smtClean="0"/>
              <a:t>Garbage collection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菱形网格演示文稿（宽屏）</Template>
  <TotalTime>0</TotalTime>
  <Words>1809</Words>
  <Application>WPS 演示</Application>
  <PresentationFormat>全屏显示(4:3)</PresentationFormat>
  <Paragraphs>109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Microsoft YaHei UI</vt:lpstr>
      <vt:lpstr>Times New Roman</vt:lpstr>
      <vt:lpstr>黑体</vt:lpstr>
      <vt:lpstr>仿宋_GB2312</vt:lpstr>
      <vt:lpstr>仿宋</vt:lpstr>
      <vt:lpstr>微软雅黑</vt:lpstr>
      <vt:lpstr>Arial Unicode MS</vt:lpstr>
      <vt:lpstr>Diamond Grid 16x9</vt:lpstr>
      <vt:lpstr>Review    </vt:lpstr>
      <vt:lpstr>Programming Language</vt:lpstr>
      <vt:lpstr>Compiler Introduction</vt:lpstr>
      <vt:lpstr>Scanner Design</vt:lpstr>
      <vt:lpstr>Parser Design</vt:lpstr>
      <vt:lpstr>Parser Design</vt:lpstr>
      <vt:lpstr>Parser Design</vt:lpstr>
      <vt:lpstr>Semantic Analysis and IR Generation</vt:lpstr>
      <vt:lpstr>Runtime System</vt:lpstr>
      <vt:lpstr>Program Optimization</vt:lpstr>
      <vt:lpstr>Target Code Generation</vt:lpstr>
      <vt:lpstr>Example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Memory逆光</cp:lastModifiedBy>
  <cp:revision>2</cp:revision>
  <dcterms:created xsi:type="dcterms:W3CDTF">2015-12-02T12:30:00Z</dcterms:created>
  <dcterms:modified xsi:type="dcterms:W3CDTF">2021-06-21T12:59:13Z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  <property fmtid="{D5CDD505-2E9C-101B-9397-08002B2CF9AE}" pid="3" name="ICV">
    <vt:lpwstr>53D9E5235A664557951DD02EC3857C60</vt:lpwstr>
  </property>
  <property fmtid="{D5CDD505-2E9C-101B-9397-08002B2CF9AE}" pid="4" name="KSOProductBuildVer">
    <vt:lpwstr>2052-11.1.0.10578</vt:lpwstr>
  </property>
</Properties>
</file>