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6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10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EEDB0BE-7068-4B29-9E71-2B517A9ACEA1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A0E419B-3FD7-4E72-8480-B28DB7144C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22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18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184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132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00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514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17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7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12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89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82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54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E419B-3FD7-4E72-8480-B28DB7144CB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29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F083-7FCF-3988-8D05-5A228838F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DFD8-079C-E971-A52C-B53E6484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3FEE-4B11-13D0-8256-3F886352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5BDC-FB9D-3A1D-82EA-E24210B8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42EC-835C-8F1D-F35A-DF681D6E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54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D47E-EC6D-98B4-414C-E7CD1D61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BBCE4-24DA-495F-F8EB-7067A9CD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237D-92AA-11D7-436F-5E48B817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F851-5AF4-6761-6C6E-6AEF215A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0A51-1D19-E36E-81C8-AF2A72D9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13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7A90E-1A28-DE96-5264-2939FD395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F63E-ADB7-F186-9323-EF41CC5C8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94E7B-4BA4-843A-01EF-4F77E37F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C42A-59D2-0F1C-4593-7265D408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F49A-A811-F83C-54AD-8D803B8C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20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F04B-9F66-3217-2404-67484590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FE01-E20D-FECB-CB05-36E8244B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4D42-E739-B632-01AA-4CCB993E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1380-984C-98F9-B33A-7CA8B33F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DCAC-E97C-4328-9A32-03FB113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6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1340-E074-D902-368F-3FADE236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18A7C-3D67-868C-D7A1-C6E62D01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7C37-E2F8-4C8D-08A2-59F702E7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9BE8-6956-868C-B6F8-83E9416C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33A1-F460-6320-F96E-CBDA2B8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0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4160-7C9A-6762-519B-8FA1F7D6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EE05-52B3-DE40-AB14-263240E6D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A3F7C-463E-7F64-6221-A6C26C5D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AE042-2F5A-B09B-5842-1684A0C1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28E7D-C40C-01DB-D02E-F2171368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AD7A7-1081-0EC8-FF8E-48FC7711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0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D8FD-163A-9FA3-C9BC-3A48A021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3E4B-6BC3-E930-8CE4-8D077311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69EC3-F9C0-31D6-6A77-B5F3F4FBB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935CC-3CF5-0CDE-8F16-C324BBC0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E525-5BF1-47E6-76DB-657CAC93D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2E490-2955-C481-F704-FF1B3310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4BA20-005A-C10C-1215-34BF52A0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CC566-C39F-7BA1-AA6E-60A345FA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70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6A38-D537-AD65-1211-AF866E67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D9BE5-FDC2-93CB-9F84-29BA40F9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992D6-55A8-1DF4-D6F9-2D976D23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8FC20-F7E1-F61D-49B1-130AC5B6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906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75792-F25D-B995-3B7C-AEB4CCD0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42CCB-1FEF-A314-1303-F824AD87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69E68-673A-F06E-40D1-2D81A76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8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8789-4DCF-E111-6A7A-84A567CD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4BBE-B14B-8FE5-6264-BDD35255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4A099-91C8-1019-D172-6C844A5C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B072-735E-671E-78EA-C01FA9E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8D3B-E157-B717-46FD-72CCC164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876EA-2D31-DD7A-2B91-385F5786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17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D38-750F-E4C5-6EA0-8E905783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261A9-6AD5-81BE-E9B0-A3F6F91EA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19508-3869-8067-986D-06185801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2492-C8E5-4291-CF1C-E9E64E87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D2BF-DD1E-7BF6-B903-FCB595E7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77FB5-758A-3ED1-530A-345131E3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91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AF972-931F-5476-AA63-ED6AD680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976E-22F2-A990-E073-CFBB3FF8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E10E1-5C81-8463-7D80-8A5A2D523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504D-C911-4FB4-AA02-014AF5CCF7E8}" type="datetimeFigureOut">
              <a:rPr lang="he-IL" smtClean="0"/>
              <a:t>כ"ד/טבת/תשפ"ד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A5AF-4153-FA46-FE33-2E3E626A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540F-A015-243F-7469-9FB57A28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D66F-3073-417E-B1AD-B77DB941EB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2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sql-injection/lab-login-bypa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picoctf.org/practice/challenge/46?category=1&amp;page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7D37-1A74-1A71-55D6-CEC9BE7C7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Exploitation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545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078"/>
          </a:xfrm>
        </p:spPr>
        <p:txBody>
          <a:bodyPr>
            <a:normAutofit/>
          </a:bodyPr>
          <a:lstStyle/>
          <a:p>
            <a:r>
              <a:rPr lang="en-US" b="1" dirty="0"/>
              <a:t>Client-side code</a:t>
            </a:r>
            <a:endParaRPr lang="en-US" dirty="0"/>
          </a:p>
          <a:p>
            <a:pPr lvl="1"/>
            <a:r>
              <a:rPr lang="en-US" dirty="0"/>
              <a:t>Runs on the user’s browser</a:t>
            </a:r>
          </a:p>
          <a:p>
            <a:pPr lvl="1"/>
            <a:r>
              <a:rPr lang="en-US" dirty="0"/>
              <a:t>The user can access it</a:t>
            </a:r>
          </a:p>
          <a:p>
            <a:pPr lvl="1"/>
            <a:r>
              <a:rPr lang="en-US" dirty="0"/>
              <a:t>These are the HTML, CSS, JS files we’ve seen</a:t>
            </a:r>
          </a:p>
          <a:p>
            <a:r>
              <a:rPr lang="en-US" b="1" dirty="0"/>
              <a:t>Server-side code</a:t>
            </a:r>
            <a:endParaRPr lang="en-US" dirty="0"/>
          </a:p>
          <a:p>
            <a:pPr lvl="1"/>
            <a:r>
              <a:rPr lang="en-US" dirty="0"/>
              <a:t>Runs on the server</a:t>
            </a:r>
          </a:p>
          <a:p>
            <a:pPr lvl="1"/>
            <a:r>
              <a:rPr lang="en-US" dirty="0"/>
              <a:t>The user can’t access it</a:t>
            </a:r>
          </a:p>
          <a:p>
            <a:pPr lvl="1"/>
            <a:r>
              <a:rPr lang="en-US" dirty="0"/>
              <a:t>Determines how the server responds to each request</a:t>
            </a:r>
          </a:p>
          <a:p>
            <a:pPr lvl="2"/>
            <a:r>
              <a:rPr lang="en-US" dirty="0"/>
              <a:t>== which client-side code to deliver</a:t>
            </a:r>
          </a:p>
          <a:p>
            <a:pPr lvl="1"/>
            <a:r>
              <a:rPr lang="en-US" dirty="0"/>
              <a:t>Does that by querying databases, considering permissions, etc.</a:t>
            </a:r>
          </a:p>
          <a:p>
            <a:pPr lvl="1"/>
            <a:r>
              <a:rPr lang="en-US" dirty="0"/>
              <a:t>Popular languages: PHP, Python, JavaScript (NodeJS), …</a:t>
            </a:r>
          </a:p>
        </p:txBody>
      </p:sp>
    </p:spTree>
    <p:extLst>
      <p:ext uri="{BB962C8B-B14F-4D97-AF65-F5344CB8AC3E}">
        <p14:creationId xmlns:p14="http://schemas.microsoft.com/office/powerpoint/2010/main" val="29440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84D8A2-E681-558A-4E42-3F223B35481E}"/>
              </a:ext>
            </a:extLst>
          </p:cNvPr>
          <p:cNvSpPr txBox="1"/>
          <p:nvPr/>
        </p:nvSpPr>
        <p:spPr>
          <a:xfrm>
            <a:off x="2861908" y="6158563"/>
            <a:ext cx="65234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3"/>
              </a:rPr>
              <a:t>https://portswigger.net/web-security/sql-injection/lab-login-bypass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86E92B-596C-0F84-BB98-04E68D9B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Demo: SQL injection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AE7A2-F7A9-E7D0-3A25-399E87350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241" y="1732589"/>
            <a:ext cx="6099513" cy="426843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2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Burp Suite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078"/>
          </a:xfrm>
        </p:spPr>
        <p:txBody>
          <a:bodyPr>
            <a:normAutofit/>
          </a:bodyPr>
          <a:lstStyle/>
          <a:p>
            <a:r>
              <a:rPr lang="en-US" dirty="0"/>
              <a:t>A popular software for penetration testing of web applications</a:t>
            </a:r>
          </a:p>
          <a:p>
            <a:r>
              <a:rPr lang="en-US" dirty="0"/>
              <a:t>May be useful in advanced CTFs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B98F56-D0EE-6218-155A-666EA74AE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03" y="3156035"/>
            <a:ext cx="6024993" cy="33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3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686E92B-596C-0F84-BB98-04E68D9B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Let’s practice!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933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848"/>
          </a:xfrm>
        </p:spPr>
        <p:txBody>
          <a:bodyPr>
            <a:normAutofit/>
          </a:bodyPr>
          <a:lstStyle/>
          <a:p>
            <a:r>
              <a:rPr lang="en-US" dirty="0"/>
              <a:t>The language for the </a:t>
            </a:r>
            <a:r>
              <a:rPr lang="en-US" b="1" dirty="0"/>
              <a:t>content</a:t>
            </a:r>
            <a:r>
              <a:rPr lang="en-US" dirty="0"/>
              <a:t> of websites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A5CF69-3E1B-7A02-1464-2F486592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97408"/>
              </p:ext>
            </p:extLst>
          </p:nvPr>
        </p:nvGraphicFramePr>
        <p:xfrm>
          <a:off x="157239" y="2880690"/>
          <a:ext cx="3154787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54787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 lang="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&lt;meta charset="UTF-8"&gt;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&lt;title&gt;Title&lt;/title&gt;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&lt;h1&gt;Hello, World!&lt;/h1&gt;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&lt;p&gt;Welcome&lt;/p&gt;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id="logo"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="logo.png" /&gt;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15"/>
          <a:stretch/>
        </p:blipFill>
        <p:spPr>
          <a:xfrm>
            <a:off x="9523068" y="3083410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A3F9FC4-4394-689B-2A3F-231A12C4BDCF}"/>
              </a:ext>
            </a:extLst>
          </p:cNvPr>
          <p:cNvSpPr/>
          <p:nvPr/>
        </p:nvSpPr>
        <p:spPr>
          <a:xfrm>
            <a:off x="8790257" y="4346629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17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848"/>
          </a:xfrm>
        </p:spPr>
        <p:txBody>
          <a:bodyPr>
            <a:normAutofit/>
          </a:bodyPr>
          <a:lstStyle/>
          <a:p>
            <a:r>
              <a:rPr lang="en-US" dirty="0"/>
              <a:t>The language for the </a:t>
            </a:r>
            <a:r>
              <a:rPr lang="en-US" b="1" dirty="0"/>
              <a:t>style</a:t>
            </a:r>
            <a:r>
              <a:rPr lang="en-US" dirty="0"/>
              <a:t> of websites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A5CF69-3E1B-7A02-1464-2F486592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4513"/>
              </p:ext>
            </p:extLst>
          </p:nvPr>
        </p:nvGraphicFramePr>
        <p:xfrm>
          <a:off x="157239" y="2880690"/>
          <a:ext cx="3154787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54787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 lang="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&lt;meta charset="UTF-8"&gt;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&lt;title&gt;Title&lt;/title&gt;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&lt;link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="stylesheet"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="style.css"&gt;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&lt;h1&gt;Hello, World!&lt;/h1&gt;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&lt;p&gt;Welcome&lt;/p&gt;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id="logo"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="logo.png" /&gt;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523068" y="3083410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8E8372-17F6-C57B-CE3D-C188BCF17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05398"/>
              </p:ext>
            </p:extLst>
          </p:nvPr>
        </p:nvGraphicFramePr>
        <p:xfrm>
          <a:off x="3506874" y="2880690"/>
          <a:ext cx="2160175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175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style.css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{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background-color:gray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4A512AB2-668F-73CB-E911-B15BF2468E52}"/>
              </a:ext>
            </a:extLst>
          </p:cNvPr>
          <p:cNvSpPr/>
          <p:nvPr/>
        </p:nvSpPr>
        <p:spPr>
          <a:xfrm>
            <a:off x="8790257" y="4346629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13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848"/>
          </a:xfrm>
        </p:spPr>
        <p:txBody>
          <a:bodyPr>
            <a:normAutofit/>
          </a:bodyPr>
          <a:lstStyle/>
          <a:p>
            <a:r>
              <a:rPr lang="en-US" dirty="0"/>
              <a:t>The language for the </a:t>
            </a:r>
            <a:r>
              <a:rPr lang="en-US" b="1" dirty="0"/>
              <a:t>behavior</a:t>
            </a:r>
            <a:r>
              <a:rPr lang="en-US" dirty="0"/>
              <a:t> of websites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A5CF69-3E1B-7A02-1464-2F486592A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72748"/>
              </p:ext>
            </p:extLst>
          </p:nvPr>
        </p:nvGraphicFramePr>
        <p:xfrm>
          <a:off x="157239" y="2880690"/>
          <a:ext cx="3154787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54787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 html&gt;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 lang="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&lt;meta charset="UTF-8"&gt;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&lt;title&gt;Title&lt;/title&gt;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&lt;link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="stylesheet"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="style.css"&gt;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&lt;h1&gt;Hello, World!&lt;/h1&gt;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&lt;p&gt;Welcome&lt;/p&gt;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id="logo"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="logo.png" /&gt;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&lt;script src="main.js"&gt;&lt;/script&gt;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1D4A71F4-ADF1-E424-45DB-177BDC611DD9}"/>
              </a:ext>
            </a:extLst>
          </p:cNvPr>
          <p:cNvSpPr/>
          <p:nvPr/>
        </p:nvSpPr>
        <p:spPr>
          <a:xfrm>
            <a:off x="8790257" y="4346629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523068" y="3083410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8E8372-17F6-C57B-CE3D-C188BCF1784F}"/>
              </a:ext>
            </a:extLst>
          </p:cNvPr>
          <p:cNvGraphicFramePr>
            <a:graphicFrameLocks noGrp="1"/>
          </p:cNvGraphicFramePr>
          <p:nvPr/>
        </p:nvGraphicFramePr>
        <p:xfrm>
          <a:off x="3506874" y="2880690"/>
          <a:ext cx="2160175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175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style.css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{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background-color:gray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B8C071-3674-E31E-FDA0-5E5D95C1D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97909"/>
              </p:ext>
            </p:extLst>
          </p:nvPr>
        </p:nvGraphicFramePr>
        <p:xfrm>
          <a:off x="5861897" y="2880690"/>
          <a:ext cx="2733512" cy="35207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33512">
                  <a:extLst>
                    <a:ext uri="{9D8B030D-6E8A-4147-A177-3AD203B41FA5}">
                      <a16:colId xmlns:a16="http://schemas.microsoft.com/office/drawing/2014/main" val="1591510037"/>
                    </a:ext>
                  </a:extLst>
                </a:gridCol>
              </a:tblGrid>
              <a:tr h="34798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main.js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57144"/>
                  </a:ext>
                </a:extLst>
              </a:tr>
              <a:tr h="31727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logo =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("logo");</a:t>
                      </a:r>
                    </a:p>
                    <a:p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logo.addEventListener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("click", function () {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alert("Hi");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8637"/>
                  </a:ext>
                </a:extLst>
              </a:tr>
            </a:tbl>
          </a:graphicData>
        </a:graphic>
      </p:graphicFrame>
      <p:pic>
        <p:nvPicPr>
          <p:cNvPr id="14" name="Picture 13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B3F990AC-29C3-220B-3E4F-3F3561A889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03" y="4425640"/>
            <a:ext cx="737716" cy="7377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541AA-75B4-9A53-09ED-EC23117ED103}"/>
              </a:ext>
            </a:extLst>
          </p:cNvPr>
          <p:cNvGrpSpPr/>
          <p:nvPr/>
        </p:nvGrpSpPr>
        <p:grpSpPr>
          <a:xfrm>
            <a:off x="9834289" y="3948731"/>
            <a:ext cx="1664256" cy="953817"/>
            <a:chOff x="6096000" y="306930"/>
            <a:chExt cx="2180677" cy="12497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1C4DA4-099F-E784-20F8-0B0D780C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0881"/>
            <a:stretch/>
          </p:blipFill>
          <p:spPr>
            <a:xfrm>
              <a:off x="6096000" y="306930"/>
              <a:ext cx="1249345" cy="12497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CCF034-8DB7-5E11-6321-07534F50B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293"/>
            <a:stretch/>
          </p:blipFill>
          <p:spPr>
            <a:xfrm>
              <a:off x="7345345" y="306930"/>
              <a:ext cx="931332" cy="124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3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browser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9276"/>
          </a:xfrm>
        </p:spPr>
        <p:txBody>
          <a:bodyPr>
            <a:normAutofit/>
          </a:bodyPr>
          <a:lstStyle/>
          <a:p>
            <a:r>
              <a:rPr lang="en-US" dirty="0"/>
              <a:t>An application for browsing websites</a:t>
            </a:r>
          </a:p>
          <a:p>
            <a:r>
              <a:rPr lang="en-US" dirty="0"/>
              <a:t>Knows how to…</a:t>
            </a:r>
          </a:p>
          <a:p>
            <a:pPr lvl="1"/>
            <a:r>
              <a:rPr lang="en-US" dirty="0"/>
              <a:t>Display web files (HTML, CSS, JS, …) on the user’s screen</a:t>
            </a:r>
          </a:p>
          <a:p>
            <a:pPr lvl="1"/>
            <a:r>
              <a:rPr lang="en-US" dirty="0"/>
              <a:t>Request web files from web servers </a:t>
            </a:r>
          </a:p>
          <a:p>
            <a:pPr lvl="1"/>
            <a:r>
              <a:rPr lang="en-US" dirty="0"/>
              <a:t>Store the user’s information (bookmarks, passwords, cookies, …)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4C309E-50EA-73AF-1540-1A0A82650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27" y="4465609"/>
            <a:ext cx="4221145" cy="16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5650"/>
          </a:xfrm>
        </p:spPr>
        <p:txBody>
          <a:bodyPr>
            <a:normAutofit/>
          </a:bodyPr>
          <a:lstStyle/>
          <a:p>
            <a:r>
              <a:rPr lang="en-US" dirty="0"/>
              <a:t>A server that provides a website’s files (HTML, CSS, JS, …) to clients</a:t>
            </a:r>
          </a:p>
          <a:p>
            <a:r>
              <a:rPr lang="en-US" dirty="0"/>
              <a:t>Example: starting a web server in Python</a:t>
            </a:r>
          </a:p>
          <a:p>
            <a:pPr lvl="1"/>
            <a:r>
              <a:rPr lang="de-DE" dirty="0">
                <a:highlight>
                  <a:srgbClr val="C0C0C0"/>
                </a:highlight>
                <a:latin typeface="Consolas" panose="020B0609020204030204" pitchFamily="49" charset="0"/>
              </a:rPr>
              <a:t>python -m http.server -d c:\website_files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web server simply provides whichever file the user requests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B027AB-9471-2EB1-5D5F-1F0642848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1"/>
          <a:stretch/>
        </p:blipFill>
        <p:spPr>
          <a:xfrm>
            <a:off x="7793229" y="3989193"/>
            <a:ext cx="3481022" cy="25137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65E15118-01EA-D677-A308-875F7C9C9A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19" b="49396"/>
          <a:stretch/>
        </p:blipFill>
        <p:spPr>
          <a:xfrm>
            <a:off x="1029119" y="4278417"/>
            <a:ext cx="1784420" cy="1935279"/>
          </a:xfrm>
          <a:prstGeom prst="rect">
            <a:avLst/>
          </a:prstGeom>
        </p:spPr>
      </p:pic>
      <p:pic>
        <p:nvPicPr>
          <p:cNvPr id="25" name="Picture 24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92FBAE80-6097-3661-33DE-60BEF8A997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r="42794" b="50228"/>
          <a:stretch/>
        </p:blipFill>
        <p:spPr>
          <a:xfrm>
            <a:off x="5251938" y="4310236"/>
            <a:ext cx="1688123" cy="1903460"/>
          </a:xfrm>
          <a:prstGeom prst="round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64C4F1-F58F-FFA4-4210-5D74797F50AB}"/>
              </a:ext>
            </a:extLst>
          </p:cNvPr>
          <p:cNvCxnSpPr/>
          <p:nvPr/>
        </p:nvCxnSpPr>
        <p:spPr>
          <a:xfrm>
            <a:off x="2914021" y="5315577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604781-0DEE-3E3C-5FB4-ADDFABF94FBA}"/>
              </a:ext>
            </a:extLst>
          </p:cNvPr>
          <p:cNvCxnSpPr>
            <a:cxnSpLocks/>
          </p:cNvCxnSpPr>
          <p:nvPr/>
        </p:nvCxnSpPr>
        <p:spPr>
          <a:xfrm flipH="1">
            <a:off x="2893925" y="5546689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73452C-548C-32E4-637A-EB76AEA543F0}"/>
              </a:ext>
            </a:extLst>
          </p:cNvPr>
          <p:cNvSpPr txBox="1"/>
          <p:nvPr/>
        </p:nvSpPr>
        <p:spPr>
          <a:xfrm>
            <a:off x="3324648" y="4876724"/>
            <a:ext cx="13692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GET /main.js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A0F99B-9762-A188-61CD-BC82D6F72410}"/>
              </a:ext>
            </a:extLst>
          </p:cNvPr>
          <p:cNvSpPr txBox="1"/>
          <p:nvPr/>
        </p:nvSpPr>
        <p:spPr>
          <a:xfrm>
            <a:off x="3622598" y="5641215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main.js</a:t>
            </a:r>
            <a:endParaRPr lang="he-IL" dirty="0"/>
          </a:p>
        </p:txBody>
      </p:sp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AF582A-FFB2-7B46-AC37-4851B2CDB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86" y="5697286"/>
            <a:ext cx="250501" cy="2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565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protocol</a:t>
            </a:r>
            <a:r>
              <a:rPr lang="en-US" dirty="0"/>
              <a:t> that defines how web clients and servers communicate</a:t>
            </a:r>
          </a:p>
          <a:p>
            <a:r>
              <a:rPr lang="en-US" dirty="0"/>
              <a:t>Basic aspects:</a:t>
            </a:r>
          </a:p>
          <a:p>
            <a:pPr lvl="1"/>
            <a:r>
              <a:rPr lang="en-US" dirty="0"/>
              <a:t>The client sends an </a:t>
            </a:r>
            <a:r>
              <a:rPr lang="en-US" b="1" dirty="0"/>
              <a:t>HTTP request </a:t>
            </a:r>
            <a:r>
              <a:rPr lang="en-US" dirty="0">
                <a:sym typeface="Wingdings" panose="05000000000000000000" pitchFamily="2" charset="2"/>
              </a:rPr>
              <a:t> t</a:t>
            </a:r>
            <a:r>
              <a:rPr lang="en-US" dirty="0"/>
              <a:t>he server send an </a:t>
            </a:r>
            <a:r>
              <a:rPr lang="en-US" b="1" dirty="0"/>
              <a:t>HTTP response</a:t>
            </a:r>
          </a:p>
          <a:p>
            <a:pPr lvl="1"/>
            <a:r>
              <a:rPr lang="en-US" dirty="0"/>
              <a:t>HTTP is stateless (consecutive requests are not linked)</a:t>
            </a:r>
          </a:p>
          <a:p>
            <a:pPr lvl="1"/>
            <a:r>
              <a:rPr lang="en-US" dirty="0"/>
              <a:t>Requests and responses have </a:t>
            </a:r>
            <a:r>
              <a:rPr lang="en-US" b="1" dirty="0"/>
              <a:t>headers</a:t>
            </a:r>
            <a:r>
              <a:rPr lang="en-US" dirty="0"/>
              <a:t> and </a:t>
            </a:r>
            <a:r>
              <a:rPr lang="en-US" b="1" dirty="0"/>
              <a:t>body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0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450-ECAB-C0A7-630D-371CCE9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F2EC-A18C-9173-3274-7590ADCD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2032"/>
          </a:xfrm>
        </p:spPr>
        <p:txBody>
          <a:bodyPr>
            <a:normAutofit/>
          </a:bodyPr>
          <a:lstStyle/>
          <a:p>
            <a:r>
              <a:rPr lang="en-US" dirty="0"/>
              <a:t>All modern web browsers have a feature called </a:t>
            </a:r>
            <a:r>
              <a:rPr lang="en-US" b="1" dirty="0"/>
              <a:t>Developer Tools</a:t>
            </a:r>
            <a:endParaRPr lang="en-US" dirty="0"/>
          </a:p>
          <a:p>
            <a:r>
              <a:rPr lang="en-US" dirty="0"/>
              <a:t>Accessible with F12</a:t>
            </a:r>
          </a:p>
          <a:p>
            <a:r>
              <a:rPr lang="en-US" dirty="0"/>
              <a:t>Some useful abilities:</a:t>
            </a:r>
          </a:p>
          <a:p>
            <a:pPr lvl="1"/>
            <a:r>
              <a:rPr lang="en-US" b="1" dirty="0"/>
              <a:t>Inspector</a:t>
            </a:r>
            <a:r>
              <a:rPr lang="en-US" dirty="0"/>
              <a:t> – inspect a website’s HTML, CSS, JS files </a:t>
            </a:r>
          </a:p>
          <a:p>
            <a:pPr lvl="1"/>
            <a:r>
              <a:rPr lang="en-US" b="1" dirty="0"/>
              <a:t>Network</a:t>
            </a:r>
            <a:r>
              <a:rPr lang="en-US" dirty="0"/>
              <a:t> – inspect HTTP requests and responses</a:t>
            </a:r>
          </a:p>
          <a:p>
            <a:pPr lvl="1"/>
            <a:r>
              <a:rPr lang="en-US" b="1" dirty="0"/>
              <a:t>Storage</a:t>
            </a:r>
            <a:r>
              <a:rPr lang="en-US" dirty="0"/>
              <a:t> – inspect information that the browsers stores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121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6901CD-C582-5D38-5602-C23554AC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73" y="1905233"/>
            <a:ext cx="7026249" cy="320829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4D8A2-E681-558A-4E42-3F223B35481E}"/>
              </a:ext>
            </a:extLst>
          </p:cNvPr>
          <p:cNvSpPr txBox="1"/>
          <p:nvPr/>
        </p:nvSpPr>
        <p:spPr>
          <a:xfrm>
            <a:off x="2861908" y="5354692"/>
            <a:ext cx="646818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4"/>
              </a:rPr>
              <a:t>https://play.picoctf.org/practice/challenge/46?category=1&amp;page=1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86E92B-596C-0F84-BB98-04E68D9B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Demo: broken access control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995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676</Words>
  <Application>Microsoft Office PowerPoint</Application>
  <PresentationFormat>Widescreen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Web Exploitation</vt:lpstr>
      <vt:lpstr>HTML</vt:lpstr>
      <vt:lpstr>CSS</vt:lpstr>
      <vt:lpstr>JavaScript</vt:lpstr>
      <vt:lpstr>Web browser</vt:lpstr>
      <vt:lpstr>Web server</vt:lpstr>
      <vt:lpstr>HTTP</vt:lpstr>
      <vt:lpstr>Developer Tools</vt:lpstr>
      <vt:lpstr>Demo: broken access control</vt:lpstr>
      <vt:lpstr>Client-side VS server-side code</vt:lpstr>
      <vt:lpstr>Demo: SQL injection</vt:lpstr>
      <vt:lpstr>Burp Suite</vt:lpstr>
      <vt:lpstr>Let’s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Exploitation</dc:title>
  <dc:creator>Yaniv Carmel</dc:creator>
  <cp:lastModifiedBy>Yaniv Carmel</cp:lastModifiedBy>
  <cp:revision>27</cp:revision>
  <dcterms:created xsi:type="dcterms:W3CDTF">2024-01-05T16:09:45Z</dcterms:created>
  <dcterms:modified xsi:type="dcterms:W3CDTF">2024-01-07T18:48:44Z</dcterms:modified>
</cp:coreProperties>
</file>