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png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58" r:id="rId7"/>
    <p:sldId id="263" r:id="rId8"/>
    <p:sldId id="259" r:id="rId9"/>
    <p:sldId id="261" r:id="rId10"/>
    <p:sldId id="260" r:id="rId11"/>
    <p:sldId id="262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7AB206-B829-4A53-BA30-DD380A2CD70A}" v="26" dt="2024-01-15T20:59:17.4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112B1599-F61D-46D2-8022-8AABB33417DB}" type="datetimeFigureOut">
              <a:rPr lang="he-IL" smtClean="0"/>
              <a:t>ה'/שבט/תשפ"ד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EFB2D0D4-3C1C-430F-AFF9-34F69B6346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8369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https://ctflearn.com/challenge/108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2D0D4-3C1C-430F-AFF9-34F69B6346B2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766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8C17-3E5E-F7CA-2D11-8B3EF7DD2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1BB4E-D1D7-FB95-B51E-BCA7BC90C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3A0B3-A64E-AA67-902A-242C6845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7866-52C8-4475-936A-8B2430AD0E61}" type="datetimeFigureOut">
              <a:rPr lang="he-IL" smtClean="0"/>
              <a:t>ה'/שבט/תשפ"ד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274E3-8546-4A90-B2AC-08BCEBC3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FAA96-03B6-7857-BD5D-01F78C0B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937A-30C0-41AA-ABD2-2EE4704723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09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6655-47A2-4FCA-A748-C16A0E67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8EB6F-B8AB-98BC-D22A-6A637F53A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A9691-157C-48DE-B6B8-A9E0BFE1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7866-52C8-4475-936A-8B2430AD0E61}" type="datetimeFigureOut">
              <a:rPr lang="he-IL" smtClean="0"/>
              <a:t>ה'/שבט/תשפ"ד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9C8D2-1424-EB94-9488-875CAC1C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508B3-8FFA-F9D5-6761-B5CA11E24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937A-30C0-41AA-ABD2-2EE4704723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489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BF1CF-14D1-45B7-F398-33F145C20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8778B-5E61-B3F6-9090-FD2194321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6D42A-7422-E11C-0FD3-E518371E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7866-52C8-4475-936A-8B2430AD0E61}" type="datetimeFigureOut">
              <a:rPr lang="he-IL" smtClean="0"/>
              <a:t>ה'/שבט/תשפ"ד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27491-5D70-3AA2-A6C1-71CCE551E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C7743-027C-DF50-628A-039666F2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937A-30C0-41AA-ABD2-2EE4704723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225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BB04-9860-8E20-DA3B-DB8EA776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FF7F5-5D3D-E0CF-2F32-275210940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DC9ED-74A6-A6A0-485F-1BAC9AEBE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7866-52C8-4475-936A-8B2430AD0E61}" type="datetimeFigureOut">
              <a:rPr lang="he-IL" smtClean="0"/>
              <a:t>ה'/שבט/תשפ"ד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D9917-9BF1-DC47-4F39-639C063D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D16B7-5E42-FCF1-D37C-3F02E4968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937A-30C0-41AA-ABD2-2EE4704723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201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A734A-3DA4-8E32-CB9C-8DE14AD38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8D60E-60A2-E5EB-7F8E-E1190C7D9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73225-B620-F7C9-2500-CB433B59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7866-52C8-4475-936A-8B2430AD0E61}" type="datetimeFigureOut">
              <a:rPr lang="he-IL" smtClean="0"/>
              <a:t>ה'/שבט/תשפ"ד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EF4BD-AA48-8D34-A0AE-F45194C5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B07C1-6847-573A-4AAE-4F57D18D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937A-30C0-41AA-ABD2-2EE4704723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521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3EC1-CFF8-6BDA-1C68-9CEF2464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6DBF0-C117-FB26-4FC5-FA347CA45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77ACE-E1C7-BF81-177D-11F2D9A72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B097B-B34E-63C5-6CBB-C4C07317D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7866-52C8-4475-936A-8B2430AD0E61}" type="datetimeFigureOut">
              <a:rPr lang="he-IL" smtClean="0"/>
              <a:t>ה'/שבט/תשפ"ד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0304A-7860-4D7F-044F-B8DE6E57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230D1-ADD3-3770-6D80-E3F83B6E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937A-30C0-41AA-ABD2-2EE4704723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196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1FBF-0363-9A54-8DAD-3F7567B8A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E4F4C-CCBD-26B0-75AD-5DEB39019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D52D0-F48E-4CC3-DAC8-EDD40D9E0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15E8B-62DE-D7CB-E12B-0B2E136A3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2EB0E5-E61B-9EDB-DE82-67063C90A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4AFD29-3E3E-6558-452E-BE3408D4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7866-52C8-4475-936A-8B2430AD0E61}" type="datetimeFigureOut">
              <a:rPr lang="he-IL" smtClean="0"/>
              <a:t>ה'/שבט/תשפ"ד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A07C01-293D-21C2-2034-394703E5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EC434-9D29-A56F-C4F6-748E7733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937A-30C0-41AA-ABD2-2EE4704723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651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BADD-5E70-D264-7CF3-A0054759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803E31-1D6B-B5C3-0C87-A181E2C4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7866-52C8-4475-936A-8B2430AD0E61}" type="datetimeFigureOut">
              <a:rPr lang="he-IL" smtClean="0"/>
              <a:t>ה'/שבט/תשפ"ד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5677F-A6F6-9A58-C8C6-FE221702D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AB157-2319-A047-53E4-CBDB1C6D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937A-30C0-41AA-ABD2-2EE4704723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302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4D0ACA-9525-31D5-E0BD-DC07BE09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7866-52C8-4475-936A-8B2430AD0E61}" type="datetimeFigureOut">
              <a:rPr lang="he-IL" smtClean="0"/>
              <a:t>ה'/שבט/תשפ"ד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97D1B-24B9-4C5F-6C66-564C4662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E16A8-81B0-8F55-5DE1-935ABED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937A-30C0-41AA-ABD2-2EE4704723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1603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5CFC9-1E1C-46FB-9727-983CF206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A5F14-E86F-85BA-DDA3-5CE74BBBD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0ECB1-A274-56A6-C6D8-33134EA68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BF99A-DD20-DF82-2566-76FFCE6C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7866-52C8-4475-936A-8B2430AD0E61}" type="datetimeFigureOut">
              <a:rPr lang="he-IL" smtClean="0"/>
              <a:t>ה'/שבט/תשפ"ד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18042-1D6B-46B2-8F7C-915F4A585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E14C6-940A-27AD-DDA6-4B7BD8D28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937A-30C0-41AA-ABD2-2EE4704723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723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FAF2-A8CB-6858-9732-7409A7BB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F9FF56-D5C8-DB38-4E6C-9383CF77A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4CE5B-94D9-064E-01CA-B77C85F99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0BE92-5F26-9DC1-71D9-65FA687E9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7866-52C8-4475-936A-8B2430AD0E61}" type="datetimeFigureOut">
              <a:rPr lang="he-IL" smtClean="0"/>
              <a:t>ה'/שבט/תשפ"ד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AE542-D9DF-CDD3-B79E-39A333F3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D3609-4AC5-1EB8-400F-D149C4B7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937A-30C0-41AA-ABD2-2EE4704723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435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5E4DFE-4089-B812-668F-6610ABC46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7A7DF-7922-7729-3AA1-A3737786E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E92DE-3092-A26F-2BCA-46A2E4C02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37866-52C8-4475-936A-8B2430AD0E61}" type="datetimeFigureOut">
              <a:rPr lang="he-IL" smtClean="0"/>
              <a:t>ה'/שבט/תשפ"ד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10667-EB02-A6FC-6D8D-21AA0BF86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14139-F4DF-6012-4801-925F62850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0937A-30C0-41AA-ABD2-2EE4704723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188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ionctf.com/installa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F2B6-43B2-BF62-833A-8E6BD0049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#3 – Forensics and Networks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CADB3-6248-86AD-7F8D-4B5076D6F3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715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8BB7-4E89-6DA5-568C-D4FAA80F3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Networks 101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31B0E-3823-B83F-E0FF-7C88F94B0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Devices communicates in </a:t>
            </a:r>
            <a:r>
              <a:rPr lang="en-US" b="1" dirty="0"/>
              <a:t>packets</a:t>
            </a:r>
            <a:endParaRPr lang="en-US" dirty="0"/>
          </a:p>
          <a:p>
            <a:r>
              <a:rPr lang="en-US" dirty="0"/>
              <a:t>Packets are written according to </a:t>
            </a:r>
            <a:r>
              <a:rPr lang="en-US" b="1" dirty="0"/>
              <a:t>protocols </a:t>
            </a:r>
            <a:r>
              <a:rPr lang="en-US" dirty="0"/>
              <a:t>in numerous </a:t>
            </a:r>
            <a:r>
              <a:rPr lang="en-US" b="1" dirty="0"/>
              <a:t>layers</a:t>
            </a:r>
          </a:p>
          <a:p>
            <a:pPr lvl="1"/>
            <a:r>
              <a:rPr lang="en-US" dirty="0"/>
              <a:t>The selected packet is </a:t>
            </a:r>
            <a:r>
              <a:rPr lang="en-US" b="1" dirty="0"/>
              <a:t>HTTP</a:t>
            </a:r>
            <a:r>
              <a:rPr lang="en-US" dirty="0"/>
              <a:t> (over </a:t>
            </a:r>
            <a:r>
              <a:rPr lang="en-US" b="1" dirty="0"/>
              <a:t>TCP</a:t>
            </a:r>
            <a:r>
              <a:rPr lang="en-US" dirty="0"/>
              <a:t> over </a:t>
            </a:r>
            <a:r>
              <a:rPr lang="en-US" b="1" dirty="0"/>
              <a:t>IP</a:t>
            </a:r>
            <a:r>
              <a:rPr lang="en-US" dirty="0"/>
              <a:t> over </a:t>
            </a:r>
            <a:r>
              <a:rPr lang="en-US" b="1" dirty="0"/>
              <a:t>Ethernet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96536C-CEBC-E0C3-308C-4ADFC6B00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90" y="3659233"/>
            <a:ext cx="11543819" cy="283364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4304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8BB7-4E89-6DA5-568C-D4FAA80F3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Networks 101 – Layer 2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31B0E-3823-B83F-E0FF-7C88F94B0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9304"/>
          </a:xfrm>
        </p:spPr>
        <p:txBody>
          <a:bodyPr>
            <a:normAutofit/>
          </a:bodyPr>
          <a:lstStyle/>
          <a:p>
            <a:r>
              <a:rPr lang="en-US" dirty="0"/>
              <a:t>Enables transferring data between adjacent devices</a:t>
            </a:r>
          </a:p>
          <a:p>
            <a:r>
              <a:rPr lang="en-US" dirty="0"/>
              <a:t>Uses </a:t>
            </a:r>
            <a:r>
              <a:rPr lang="en-US" b="1" dirty="0"/>
              <a:t>MAC addresses</a:t>
            </a:r>
            <a:endParaRPr lang="en-US" dirty="0"/>
          </a:p>
          <a:p>
            <a:pPr lvl="1"/>
            <a:r>
              <a:rPr lang="en-US" dirty="0"/>
              <a:t>Each device* has a fixed, permeant, unique MAC address</a:t>
            </a:r>
          </a:p>
          <a:p>
            <a:r>
              <a:rPr lang="en-US" dirty="0"/>
              <a:t>Common layer 2 protocols: Ethernet, 802.11 (Wi-Fi)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* Actually, each network interface controller (NIC). Therefore, a device can have more than one MAC address.</a:t>
            </a:r>
            <a:endParaRPr lang="he-IL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DFE1B-BF49-2A2F-452B-5705D2927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67" y="4001294"/>
            <a:ext cx="11314666" cy="168875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8429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8BB7-4E89-6DA5-568C-D4FAA80F3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Networks 101 – Layer 3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31B0E-3823-B83F-E0FF-7C88F94B0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9304"/>
          </a:xfrm>
        </p:spPr>
        <p:txBody>
          <a:bodyPr>
            <a:normAutofit/>
          </a:bodyPr>
          <a:lstStyle/>
          <a:p>
            <a:r>
              <a:rPr lang="en-US" dirty="0"/>
              <a:t>Enables transferring data between distant devices</a:t>
            </a:r>
          </a:p>
          <a:p>
            <a:r>
              <a:rPr lang="en-US" dirty="0"/>
              <a:t>Uses </a:t>
            </a:r>
            <a:r>
              <a:rPr lang="en-US" b="1" dirty="0"/>
              <a:t>IP addresses</a:t>
            </a:r>
            <a:endParaRPr lang="en-US" dirty="0"/>
          </a:p>
          <a:p>
            <a:pPr lvl="1"/>
            <a:r>
              <a:rPr lang="en-US" dirty="0"/>
              <a:t>Each device* has a (potentially) non-unique, temporary IP address</a:t>
            </a:r>
          </a:p>
          <a:p>
            <a:r>
              <a:rPr lang="en-US" dirty="0"/>
              <a:t>Common layer 3 protocol: IP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* Same here: each network interface controller (NIC), and a device can have more than one IP address.</a:t>
            </a:r>
            <a:endParaRPr lang="he-IL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354011-99EE-C1F1-3865-433F972C8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623" y="3825776"/>
            <a:ext cx="9162754" cy="2388201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3220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8BB7-4E89-6DA5-568C-D4FAA80F3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Networks 101 – Layer 4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31B0E-3823-B83F-E0FF-7C88F94B0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9304"/>
          </a:xfrm>
        </p:spPr>
        <p:txBody>
          <a:bodyPr>
            <a:normAutofit/>
          </a:bodyPr>
          <a:lstStyle/>
          <a:p>
            <a:r>
              <a:rPr lang="en-US" dirty="0"/>
              <a:t>Enables having separate conversations between two devices</a:t>
            </a:r>
          </a:p>
          <a:p>
            <a:r>
              <a:rPr lang="en-US" dirty="0"/>
              <a:t>Uses </a:t>
            </a:r>
            <a:r>
              <a:rPr lang="en-US" b="1" dirty="0"/>
              <a:t>ports</a:t>
            </a:r>
            <a:endParaRPr lang="en-US" dirty="0"/>
          </a:p>
          <a:p>
            <a:r>
              <a:rPr lang="en-US" dirty="0"/>
              <a:t>Common layer 4 protocols: TCP, UDP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ED7C8-356D-6841-E99B-86EC06110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6" b="12175"/>
          <a:stretch/>
        </p:blipFill>
        <p:spPr>
          <a:xfrm>
            <a:off x="993968" y="3429000"/>
            <a:ext cx="10204064" cy="321760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1294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8BB7-4E89-6DA5-568C-D4FAA80F3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Networks 101 – Layer 5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31B0E-3823-B83F-E0FF-7C88F94B0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9304"/>
          </a:xfrm>
        </p:spPr>
        <p:txBody>
          <a:bodyPr>
            <a:normAutofit/>
          </a:bodyPr>
          <a:lstStyle/>
          <a:p>
            <a:r>
              <a:rPr lang="en-US" dirty="0"/>
              <a:t>The application itself</a:t>
            </a:r>
          </a:p>
          <a:p>
            <a:r>
              <a:rPr lang="en-US" dirty="0"/>
              <a:t>Common layer 5 protocols: HTTP, DNS, SSH, SMTP, FTP,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D24041-856F-7C73-0B98-6A97249A7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20" y="3183246"/>
            <a:ext cx="11399960" cy="178204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7835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0FDB-123C-599B-2A94-48840A25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6D788-601A-BC97-FCD1-F1433082F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220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D5B4F-CEFE-641A-B8D6-D2B2DA13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Kali Linux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332F2-A527-973A-8551-2A5AA50A4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Cybersecurity-focused operating system</a:t>
            </a:r>
          </a:p>
          <a:p>
            <a:pPr lvl="1"/>
            <a:r>
              <a:rPr lang="en-US" dirty="0"/>
              <a:t>Designed for network analysts, penetration testers, etc.</a:t>
            </a:r>
          </a:p>
          <a:p>
            <a:pPr lvl="1"/>
            <a:r>
              <a:rPr lang="en-US" dirty="0"/>
              <a:t>Has lots of useful tools for CTFs</a:t>
            </a:r>
          </a:p>
          <a:p>
            <a:r>
              <a:rPr lang="en-US" dirty="0"/>
              <a:t>We’ll start using it today!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/>
              <a:t>Installation guide: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https://technionctf.com/installation/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0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D5B4F-CEFE-641A-B8D6-D2B2DA13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Forensics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332F2-A527-973A-8551-2A5AA50A4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forensics challenges in CTFs revolve around…</a:t>
            </a:r>
          </a:p>
          <a:p>
            <a:pPr lvl="1"/>
            <a:r>
              <a:rPr lang="en-US" dirty="0"/>
              <a:t>Finding hidden information in files</a:t>
            </a:r>
          </a:p>
          <a:p>
            <a:pPr lvl="1"/>
            <a:r>
              <a:rPr lang="en-US" dirty="0"/>
              <a:t>Analyzing digital traces (system logs, network traffic, browser history, etc.)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A3BA8-5C25-701D-269E-C24F54315B74}"/>
              </a:ext>
            </a:extLst>
          </p:cNvPr>
          <p:cNvSpPr txBox="1"/>
          <p:nvPr/>
        </p:nvSpPr>
        <p:spPr>
          <a:xfrm>
            <a:off x="3047223" y="3718249"/>
            <a:ext cx="60975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12000" dirty="0"/>
              <a:t>🕵️</a:t>
            </a:r>
          </a:p>
        </p:txBody>
      </p:sp>
    </p:spTree>
    <p:extLst>
      <p:ext uri="{BB962C8B-B14F-4D97-AF65-F5344CB8AC3E}">
        <p14:creationId xmlns:p14="http://schemas.microsoft.com/office/powerpoint/2010/main" val="190680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D5B4F-CEFE-641A-B8D6-D2B2DA13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spot the difference?</a:t>
            </a:r>
            <a:endParaRPr lang="he-IL" dirty="0"/>
          </a:p>
        </p:txBody>
      </p:sp>
      <p:pic>
        <p:nvPicPr>
          <p:cNvPr id="10" name="Picture 9" descr="A group of peppers and garlic&#10;&#10;Description automatically generated">
            <a:extLst>
              <a:ext uri="{FF2B5EF4-FFF2-40B4-BE49-F238E27FC236}">
                <a16:creationId xmlns:a16="http://schemas.microsoft.com/office/drawing/2014/main" id="{1FEB9935-A5BC-ED59-4127-1A9310148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810" y="1690687"/>
            <a:ext cx="3271837" cy="3271837"/>
          </a:xfrm>
          <a:prstGeom prst="rect">
            <a:avLst/>
          </a:prstGeom>
        </p:spPr>
      </p:pic>
      <p:pic>
        <p:nvPicPr>
          <p:cNvPr id="12" name="Picture 11" descr="A group of peppers and garlic&#10;&#10;Description automatically generated">
            <a:extLst>
              <a:ext uri="{FF2B5EF4-FFF2-40B4-BE49-F238E27FC236}">
                <a16:creationId xmlns:a16="http://schemas.microsoft.com/office/drawing/2014/main" id="{885F75E0-7F8C-2A86-2DD2-A8852B359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53" y="1690688"/>
            <a:ext cx="3271837" cy="327183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836C28D-90F4-71E9-0470-793AA251E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Least Significant Bit (LSB) steganography</a:t>
            </a:r>
          </a:p>
          <a:p>
            <a:pPr lvl="1"/>
            <a:r>
              <a:rPr lang="en-US" dirty="0"/>
              <a:t>The LSB of each pixel is modified to hide a message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7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8BB7-4E89-6DA5-568C-D4FAA80F3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metadata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31B0E-3823-B83F-E0FF-7C88F94B0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data about a file, stored within the file</a:t>
            </a:r>
          </a:p>
          <a:p>
            <a:r>
              <a:rPr lang="en-US" dirty="0"/>
              <a:t>Example: EXIF – image metadata</a:t>
            </a:r>
          </a:p>
          <a:p>
            <a:endParaRPr lang="he-IL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90B65DA-A7B1-4F13-C7F9-C532796B4C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40" b="13217"/>
          <a:stretch/>
        </p:blipFill>
        <p:spPr>
          <a:xfrm>
            <a:off x="1950243" y="3123436"/>
            <a:ext cx="8291513" cy="336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3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8BB7-4E89-6DA5-568C-D4FAA80F3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“file” command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31B0E-3823-B83F-E0FF-7C88F94B0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 file’s format</a:t>
            </a:r>
          </a:p>
          <a:p>
            <a:pPr lvl="1"/>
            <a:r>
              <a:rPr lang="en-US" dirty="0"/>
              <a:t>According to “magic bytes” – for example, zip files begin with “50 4B 03 04”</a:t>
            </a:r>
          </a:p>
          <a:p>
            <a:pPr lvl="1"/>
            <a:r>
              <a:rPr lang="en-US" dirty="0"/>
              <a:t>More reliable than file extensions</a:t>
            </a:r>
          </a:p>
          <a:p>
            <a:pPr lvl="1"/>
            <a:r>
              <a:rPr lang="en-US" dirty="0"/>
              <a:t>Could still be misleading</a:t>
            </a:r>
          </a:p>
        </p:txBody>
      </p:sp>
      <p:pic>
        <p:nvPicPr>
          <p:cNvPr id="8" name="Picture 7" descr="A colorful cube with black background&#10;&#10;Description automatically generated">
            <a:extLst>
              <a:ext uri="{FF2B5EF4-FFF2-40B4-BE49-F238E27FC236}">
                <a16:creationId xmlns:a16="http://schemas.microsoft.com/office/drawing/2014/main" id="{EC8BB4DC-2065-D827-AC30-17AFF7157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008" y="3617362"/>
            <a:ext cx="1921983" cy="20198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D6FB67-0547-586C-845E-58FE7DCFC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81" y="5956851"/>
            <a:ext cx="8905838" cy="53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6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8BB7-4E89-6DA5-568C-D4FAA80F3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tools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31B0E-3823-B83F-E0FF-7C88F94B0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– print all strings in a file</a:t>
            </a:r>
          </a:p>
          <a:p>
            <a:pPr lvl="1"/>
            <a:r>
              <a:rPr lang="en-US" dirty="0"/>
              <a:t>At least 4 consecutive printable characters</a:t>
            </a:r>
          </a:p>
          <a:p>
            <a:r>
              <a:rPr lang="en-US" dirty="0" err="1"/>
              <a:t>binwalk</a:t>
            </a:r>
            <a:r>
              <a:rPr lang="en-US" dirty="0"/>
              <a:t> – search for embedded files in a file</a:t>
            </a:r>
          </a:p>
          <a:p>
            <a:r>
              <a:rPr lang="en-US" dirty="0" err="1"/>
              <a:t>exiftool</a:t>
            </a:r>
            <a:r>
              <a:rPr lang="en-US" dirty="0"/>
              <a:t> – print EXIF data of a file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81579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8BB7-4E89-6DA5-568C-D4FAA80F3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D3AD1-549C-84A2-631E-5AF3B77B8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822" y="1391218"/>
            <a:ext cx="6180356" cy="52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341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8BB7-4E89-6DA5-568C-D4FAA80F3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capture analysis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31B0E-3823-B83F-E0FF-7C88F94B0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forensics challenges present packet capture (.</a:t>
            </a:r>
            <a:r>
              <a:rPr lang="en-US" dirty="0" err="1"/>
              <a:t>pcap</a:t>
            </a:r>
            <a:r>
              <a:rPr lang="en-US" dirty="0"/>
              <a:t>) files</a:t>
            </a:r>
          </a:p>
          <a:p>
            <a:pPr lvl="1"/>
            <a:r>
              <a:rPr lang="en-US" dirty="0"/>
              <a:t>These are recordings of network traffic</a:t>
            </a:r>
          </a:p>
          <a:p>
            <a:r>
              <a:rPr lang="en-US" dirty="0"/>
              <a:t>Can be analyzed in </a:t>
            </a:r>
            <a:r>
              <a:rPr lang="en-US" b="1" dirty="0"/>
              <a:t>Wireshark</a:t>
            </a:r>
          </a:p>
          <a:p>
            <a:pPr lvl="1"/>
            <a:r>
              <a:rPr lang="en-US" dirty="0"/>
              <a:t>Each row represents a single packet sent/received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B267AD-EE1B-0D14-180B-42CA5E862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00" y="4208598"/>
            <a:ext cx="10844200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41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BC3D73559F8E448A22F68C5A8F733A" ma:contentTypeVersion="11" ma:contentTypeDescription="Create a new document." ma:contentTypeScope="" ma:versionID="6553be0dfa47bc81e628a47f339d9ac1">
  <xsd:schema xmlns:xsd="http://www.w3.org/2001/XMLSchema" xmlns:xs="http://www.w3.org/2001/XMLSchema" xmlns:p="http://schemas.microsoft.com/office/2006/metadata/properties" xmlns:ns3="df19b691-d83b-42b0-ac92-797c0373bafa" xmlns:ns4="87c1fbbd-2178-4657-9d78-cccfb04912b8" targetNamespace="http://schemas.microsoft.com/office/2006/metadata/properties" ma:root="true" ma:fieldsID="45fd8099df16527ed8d263d1f7c2743a" ns3:_="" ns4:_="">
    <xsd:import namespace="df19b691-d83b-42b0-ac92-797c0373bafa"/>
    <xsd:import namespace="87c1fbbd-2178-4657-9d78-cccfb04912b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19b691-d83b-42b0-ac92-797c0373ba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c1fbbd-2178-4657-9d78-cccfb04912b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f19b691-d83b-42b0-ac92-797c0373bafa" xsi:nil="true"/>
  </documentManagement>
</p:properties>
</file>

<file path=customXml/itemProps1.xml><?xml version="1.0" encoding="utf-8"?>
<ds:datastoreItem xmlns:ds="http://schemas.openxmlformats.org/officeDocument/2006/customXml" ds:itemID="{3A953DED-D221-4606-A6F9-7E208AEBE1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19b691-d83b-42b0-ac92-797c0373bafa"/>
    <ds:schemaRef ds:uri="87c1fbbd-2178-4657-9d78-cccfb04912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3D3DEF-75F9-4BEA-85D5-2428CF5D11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8CD2BA-10CF-4E61-A0AB-0B9CB7D43E86}">
  <ds:schemaRefs>
    <ds:schemaRef ds:uri="http://purl.org/dc/dcmitype/"/>
    <ds:schemaRef ds:uri="http://www.w3.org/XML/1998/namespace"/>
    <ds:schemaRef ds:uri="http://purl.org/dc/elements/1.1/"/>
    <ds:schemaRef ds:uri="87c1fbbd-2178-4657-9d78-cccfb04912b8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df19b691-d83b-42b0-ac92-797c0373bafa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434</Words>
  <Application>Microsoft Office PowerPoint</Application>
  <PresentationFormat>Widescreen</PresentationFormat>
  <Paragraphs>82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Session #3 – Forensics and Networks</vt:lpstr>
      <vt:lpstr>Kali Linux</vt:lpstr>
      <vt:lpstr>Digital Forensics</vt:lpstr>
      <vt:lpstr>Can you spot the difference?</vt:lpstr>
      <vt:lpstr>File metadata</vt:lpstr>
      <vt:lpstr>The “file” command</vt:lpstr>
      <vt:lpstr>Other useful tools</vt:lpstr>
      <vt:lpstr>Demo</vt:lpstr>
      <vt:lpstr>Packet capture analysis</vt:lpstr>
      <vt:lpstr>Computer Networks 101</vt:lpstr>
      <vt:lpstr>Computer Networks 101 – Layer 2</vt:lpstr>
      <vt:lpstr>Computer Networks 101 – Layer 3</vt:lpstr>
      <vt:lpstr>Computer Networks 101 – Layer 4</vt:lpstr>
      <vt:lpstr>Computer Networks 101 – Layer 5</vt:lpstr>
      <vt:lpstr>Let’s practice!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#3 – Forensics and Networks</dc:title>
  <dc:creator>Yaniv Carmel</dc:creator>
  <cp:lastModifiedBy>Yaniv Carmel</cp:lastModifiedBy>
  <cp:revision>2</cp:revision>
  <dcterms:created xsi:type="dcterms:W3CDTF">2024-01-15T19:09:27Z</dcterms:created>
  <dcterms:modified xsi:type="dcterms:W3CDTF">2024-01-15T21:06:38Z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0x01010013BC3D73559F8E448A22F68C5A8F733A</vt:lpwstr>
  </property>
</Properties>
</file>