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83" r:id="rId3"/>
    <p:sldId id="285" r:id="rId4"/>
    <p:sldId id="282" r:id="rId5"/>
    <p:sldId id="284" r:id="rId6"/>
    <p:sldId id="281" r:id="rId7"/>
    <p:sldId id="275" r:id="rId8"/>
    <p:sldId id="296" r:id="rId9"/>
    <p:sldId id="286" r:id="rId10"/>
    <p:sldId id="293" r:id="rId11"/>
    <p:sldId id="295" r:id="rId12"/>
    <p:sldId id="287" r:id="rId13"/>
    <p:sldId id="289" r:id="rId14"/>
    <p:sldId id="291" r:id="rId15"/>
    <p:sldId id="288" r:id="rId16"/>
    <p:sldId id="290" r:id="rId17"/>
    <p:sldId id="297" r:id="rId18"/>
    <p:sldId id="298" r:id="rId19"/>
    <p:sldId id="299" r:id="rId20"/>
    <p:sldId id="292"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E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8C726-D089-E9F9-EC66-9A490DAA1788}" v="130" dt="2024-11-18T12:57:31.029"/>
    <p1510:client id="{6AAF9273-D534-4E67-0CD6-521B21964D46}" v="139" dt="2024-11-19T17:21:09.891"/>
    <p1510:client id="{CD20D6AF-858F-B59D-A406-211535A801CD}" v="4" dt="2024-11-18T13:01:46.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6513600-717B-4CBB-9AFE-1F576C1D3E1D}" type="datetimeFigureOut">
              <a:rPr lang="he-IL" smtClean="0"/>
              <a:t>כ"ג/חשון/תשפ"ה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3282916-D5C0-4231-8654-1B229AFAB679}" type="slidenum">
              <a:rPr lang="he-IL" smtClean="0"/>
              <a:t>‹#›</a:t>
            </a:fld>
            <a:endParaRPr lang="he-IL"/>
          </a:p>
        </p:txBody>
      </p:sp>
    </p:spTree>
    <p:extLst>
      <p:ext uri="{BB962C8B-B14F-4D97-AF65-F5344CB8AC3E}">
        <p14:creationId xmlns:p14="http://schemas.microsoft.com/office/powerpoint/2010/main" val="389847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2</a:t>
            </a:fld>
            <a:endParaRPr lang="en-IL"/>
          </a:p>
        </p:txBody>
      </p:sp>
    </p:spTree>
    <p:extLst>
      <p:ext uri="{BB962C8B-B14F-4D97-AF65-F5344CB8AC3E}">
        <p14:creationId xmlns:p14="http://schemas.microsoft.com/office/powerpoint/2010/main" val="301608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11</a:t>
            </a:fld>
            <a:endParaRPr lang="en-IL"/>
          </a:p>
        </p:txBody>
      </p:sp>
    </p:spTree>
    <p:extLst>
      <p:ext uri="{BB962C8B-B14F-4D97-AF65-F5344CB8AC3E}">
        <p14:creationId xmlns:p14="http://schemas.microsoft.com/office/powerpoint/2010/main" val="397736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12</a:t>
            </a:fld>
            <a:endParaRPr lang="en-IL"/>
          </a:p>
        </p:txBody>
      </p:sp>
    </p:spTree>
    <p:extLst>
      <p:ext uri="{BB962C8B-B14F-4D97-AF65-F5344CB8AC3E}">
        <p14:creationId xmlns:p14="http://schemas.microsoft.com/office/powerpoint/2010/main" val="183822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13</a:t>
            </a:fld>
            <a:endParaRPr lang="en-IL"/>
          </a:p>
        </p:txBody>
      </p:sp>
    </p:spTree>
    <p:extLst>
      <p:ext uri="{BB962C8B-B14F-4D97-AF65-F5344CB8AC3E}">
        <p14:creationId xmlns:p14="http://schemas.microsoft.com/office/powerpoint/2010/main" val="2388331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14</a:t>
            </a:fld>
            <a:endParaRPr lang="en-IL"/>
          </a:p>
        </p:txBody>
      </p:sp>
    </p:spTree>
    <p:extLst>
      <p:ext uri="{BB962C8B-B14F-4D97-AF65-F5344CB8AC3E}">
        <p14:creationId xmlns:p14="http://schemas.microsoft.com/office/powerpoint/2010/main" val="220469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15</a:t>
            </a:fld>
            <a:endParaRPr lang="en-IL"/>
          </a:p>
        </p:txBody>
      </p:sp>
    </p:spTree>
    <p:extLst>
      <p:ext uri="{BB962C8B-B14F-4D97-AF65-F5344CB8AC3E}">
        <p14:creationId xmlns:p14="http://schemas.microsoft.com/office/powerpoint/2010/main" val="3582003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16</a:t>
            </a:fld>
            <a:endParaRPr lang="en-IL"/>
          </a:p>
        </p:txBody>
      </p:sp>
    </p:spTree>
    <p:extLst>
      <p:ext uri="{BB962C8B-B14F-4D97-AF65-F5344CB8AC3E}">
        <p14:creationId xmlns:p14="http://schemas.microsoft.com/office/powerpoint/2010/main" val="1979103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17</a:t>
            </a:fld>
            <a:endParaRPr lang="en-IL"/>
          </a:p>
        </p:txBody>
      </p:sp>
    </p:spTree>
    <p:extLst>
      <p:ext uri="{BB962C8B-B14F-4D97-AF65-F5344CB8AC3E}">
        <p14:creationId xmlns:p14="http://schemas.microsoft.com/office/powerpoint/2010/main" val="354542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18</a:t>
            </a:fld>
            <a:endParaRPr lang="en-IL"/>
          </a:p>
        </p:txBody>
      </p:sp>
    </p:spTree>
    <p:extLst>
      <p:ext uri="{BB962C8B-B14F-4D97-AF65-F5344CB8AC3E}">
        <p14:creationId xmlns:p14="http://schemas.microsoft.com/office/powerpoint/2010/main" val="53885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19</a:t>
            </a:fld>
            <a:endParaRPr lang="en-IL"/>
          </a:p>
        </p:txBody>
      </p:sp>
    </p:spTree>
    <p:extLst>
      <p:ext uri="{BB962C8B-B14F-4D97-AF65-F5344CB8AC3E}">
        <p14:creationId xmlns:p14="http://schemas.microsoft.com/office/powerpoint/2010/main" val="3268292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20</a:t>
            </a:fld>
            <a:endParaRPr lang="en-IL"/>
          </a:p>
        </p:txBody>
      </p:sp>
    </p:spTree>
    <p:extLst>
      <p:ext uri="{BB962C8B-B14F-4D97-AF65-F5344CB8AC3E}">
        <p14:creationId xmlns:p14="http://schemas.microsoft.com/office/powerpoint/2010/main" val="418157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3</a:t>
            </a:fld>
            <a:endParaRPr lang="en-IL"/>
          </a:p>
        </p:txBody>
      </p:sp>
    </p:spTree>
    <p:extLst>
      <p:ext uri="{BB962C8B-B14F-4D97-AF65-F5344CB8AC3E}">
        <p14:creationId xmlns:p14="http://schemas.microsoft.com/office/powerpoint/2010/main" val="357371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4</a:t>
            </a:fld>
            <a:endParaRPr lang="en-IL"/>
          </a:p>
        </p:txBody>
      </p:sp>
    </p:spTree>
    <p:extLst>
      <p:ext uri="{BB962C8B-B14F-4D97-AF65-F5344CB8AC3E}">
        <p14:creationId xmlns:p14="http://schemas.microsoft.com/office/powerpoint/2010/main" val="338410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5</a:t>
            </a:fld>
            <a:endParaRPr lang="en-IL"/>
          </a:p>
        </p:txBody>
      </p:sp>
    </p:spTree>
    <p:extLst>
      <p:ext uri="{BB962C8B-B14F-4D97-AF65-F5344CB8AC3E}">
        <p14:creationId xmlns:p14="http://schemas.microsoft.com/office/powerpoint/2010/main" val="245627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6</a:t>
            </a:fld>
            <a:endParaRPr lang="en-IL"/>
          </a:p>
        </p:txBody>
      </p:sp>
    </p:spTree>
    <p:extLst>
      <p:ext uri="{BB962C8B-B14F-4D97-AF65-F5344CB8AC3E}">
        <p14:creationId xmlns:p14="http://schemas.microsoft.com/office/powerpoint/2010/main" val="339352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7</a:t>
            </a:fld>
            <a:endParaRPr lang="en-IL"/>
          </a:p>
        </p:txBody>
      </p:sp>
    </p:spTree>
    <p:extLst>
      <p:ext uri="{BB962C8B-B14F-4D97-AF65-F5344CB8AC3E}">
        <p14:creationId xmlns:p14="http://schemas.microsoft.com/office/powerpoint/2010/main" val="125168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8</a:t>
            </a:fld>
            <a:endParaRPr lang="en-IL"/>
          </a:p>
        </p:txBody>
      </p:sp>
    </p:spTree>
    <p:extLst>
      <p:ext uri="{BB962C8B-B14F-4D97-AF65-F5344CB8AC3E}">
        <p14:creationId xmlns:p14="http://schemas.microsoft.com/office/powerpoint/2010/main" val="17909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9</a:t>
            </a:fld>
            <a:endParaRPr lang="en-IL"/>
          </a:p>
        </p:txBody>
      </p:sp>
    </p:spTree>
    <p:extLst>
      <p:ext uri="{BB962C8B-B14F-4D97-AF65-F5344CB8AC3E}">
        <p14:creationId xmlns:p14="http://schemas.microsoft.com/office/powerpoint/2010/main" val="153458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2E715B0-74F3-B64E-A730-C7F3E6BEB915}" type="slidenum">
              <a:rPr lang="en-IL" smtClean="0"/>
              <a:t>10</a:t>
            </a:fld>
            <a:endParaRPr lang="en-IL"/>
          </a:p>
        </p:txBody>
      </p:sp>
    </p:spTree>
    <p:extLst>
      <p:ext uri="{BB962C8B-B14F-4D97-AF65-F5344CB8AC3E}">
        <p14:creationId xmlns:p14="http://schemas.microsoft.com/office/powerpoint/2010/main" val="398372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8C17-4C1D-AB52-2BC1-4A36E3E77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3CBE161-66F4-EEBB-1C20-2810AC98E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ADCF7320-0961-B671-0172-255B969C8EDF}"/>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AA9D9749-D852-808D-A2ED-01C4E86786D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5E2CA37-4F64-25C6-611D-93917A888D8E}"/>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256989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138C-9F53-F761-E645-09C90773114B}"/>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053A793-A4DF-0DF5-D75A-720F5B976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FDE81B6-F970-5EBC-A55A-80ED0F84D1BD}"/>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4F90AF6E-6C99-1EF4-165F-00F149F6432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554CDDA-E552-0DA4-A09B-EF8342726AC5}"/>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6053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7AB57-8468-05CA-69A6-62C520D18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D8AB0BD-AAE6-7521-05AA-72A9DBCB9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33CBAC6-A3A8-F25B-DD5A-A6A61EE765CA}"/>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953ED123-21D5-A2D0-8341-CFBED817AAD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54185DD-FA79-EEB7-B1DD-831DD18867FA}"/>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104890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9954-D1D6-7718-7177-77D5EF872FC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BBEB9CF-05F0-C3F6-C3C3-B478CB1E8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48D71DF-1C76-5E8D-1599-174C3565E538}"/>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EB6FA699-72FE-7FA0-3E7E-B8A7097B4A0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FDEA286-B4BE-4910-1695-C9B062F311EB}"/>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288535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A465-3D41-737B-801B-25D307EF3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DA24413-B577-8217-EDFB-F08A306074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2EB7C-0A38-A1C2-A754-1339FD944BC6}"/>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D6EC630F-B5FD-83FE-9F22-C3423BFAC9F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F2F5E3A-5808-0DAB-DEBD-F098257F58AC}"/>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306844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1F58-9E6F-E4B2-D62B-74AC4037AD6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C7121D3-C8BF-55E8-D893-934E4C233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C06155B7-D65F-A037-8B1D-BB87EB0D1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ACF8F540-B7F0-7424-5374-573D85644C46}"/>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6" name="Footer Placeholder 5">
            <a:extLst>
              <a:ext uri="{FF2B5EF4-FFF2-40B4-BE49-F238E27FC236}">
                <a16:creationId xmlns:a16="http://schemas.microsoft.com/office/drawing/2014/main" id="{1C7B9072-DAF8-8D3F-FEAF-93DC71D8533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D40F17B-29DE-294B-C83E-0B0CB9982480}"/>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18653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EDC6-D8A4-5E7E-B20A-5A23C3E05C73}"/>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F89ECB81-E242-59CE-7D88-4078F673B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BF1C4-E841-EC9E-D268-0EC41B1BB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45F112D5-F6DB-2D2A-3C7E-57906FBC2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BFDB25-5EB2-3DA5-4671-CE3D378C3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E611F9C9-F52A-0F7E-18E0-4870D2932564}"/>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8" name="Footer Placeholder 7">
            <a:extLst>
              <a:ext uri="{FF2B5EF4-FFF2-40B4-BE49-F238E27FC236}">
                <a16:creationId xmlns:a16="http://schemas.microsoft.com/office/drawing/2014/main" id="{42AD516A-F2C0-96C9-39BA-A7ABE8420A1A}"/>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1C2ACF0-1CE1-A472-7715-E17FC9A063D6}"/>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369050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AABF-27F4-DA14-A883-57345BB27D9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4926D79A-EEF7-1A80-F984-41DCBFD8C4C3}"/>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4" name="Footer Placeholder 3">
            <a:extLst>
              <a:ext uri="{FF2B5EF4-FFF2-40B4-BE49-F238E27FC236}">
                <a16:creationId xmlns:a16="http://schemas.microsoft.com/office/drawing/2014/main" id="{89C9E968-365E-CB09-DE6A-7932202E7D2B}"/>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FBB253EF-AB0B-3D99-9A30-72B226A5F86C}"/>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5775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66142-403B-DF44-6DF5-63026712EB25}"/>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3" name="Footer Placeholder 2">
            <a:extLst>
              <a:ext uri="{FF2B5EF4-FFF2-40B4-BE49-F238E27FC236}">
                <a16:creationId xmlns:a16="http://schemas.microsoft.com/office/drawing/2014/main" id="{9BB12357-4A8D-1BB2-2A5F-1C61AC1715B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F9F8D3D-1B76-298E-967E-68B94C9A2D38}"/>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20814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674D-2BDC-ABE0-A470-62C83053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7B090266-96CF-506D-A1B7-B83DD2539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60FD8B1-AFBE-FCE3-8C5B-C29A0197A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95871-ED41-128A-B770-C941D30C05E5}"/>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6" name="Footer Placeholder 5">
            <a:extLst>
              <a:ext uri="{FF2B5EF4-FFF2-40B4-BE49-F238E27FC236}">
                <a16:creationId xmlns:a16="http://schemas.microsoft.com/office/drawing/2014/main" id="{7B3EFA0B-CEF5-A06D-5724-9E8E1A1E1EC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4557E69-1C2A-EBCC-2B77-FE5BE951CA46}"/>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390597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4760-FE33-CBC7-D73A-F97E90481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CEA1AB64-EA9D-F6E6-2EF9-FB31DB47A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he-IL"/>
          </a:p>
        </p:txBody>
      </p:sp>
      <p:sp>
        <p:nvSpPr>
          <p:cNvPr id="4" name="Text Placeholder 3">
            <a:extLst>
              <a:ext uri="{FF2B5EF4-FFF2-40B4-BE49-F238E27FC236}">
                <a16:creationId xmlns:a16="http://schemas.microsoft.com/office/drawing/2014/main" id="{A1CD9FD7-3E2C-E04E-D270-39FA198E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9C36E-77C6-0BE8-8B44-8211711F29A5}"/>
              </a:ext>
            </a:extLst>
          </p:cNvPr>
          <p:cNvSpPr>
            <a:spLocks noGrp="1"/>
          </p:cNvSpPr>
          <p:nvPr>
            <p:ph type="dt" sz="half" idx="10"/>
          </p:nvPr>
        </p:nvSpPr>
        <p:spPr/>
        <p:txBody>
          <a:bodyPr/>
          <a:lstStyle/>
          <a:p>
            <a:fld id="{02109FA5-8937-4EFE-A1A6-BD6EB76E3D9A}" type="datetimeFigureOut">
              <a:rPr lang="he-IL" smtClean="0"/>
              <a:t>כ"ג/חשון/תשפ"ה</a:t>
            </a:fld>
            <a:endParaRPr lang="he-IL"/>
          </a:p>
        </p:txBody>
      </p:sp>
      <p:sp>
        <p:nvSpPr>
          <p:cNvPr id="6" name="Footer Placeholder 5">
            <a:extLst>
              <a:ext uri="{FF2B5EF4-FFF2-40B4-BE49-F238E27FC236}">
                <a16:creationId xmlns:a16="http://schemas.microsoft.com/office/drawing/2014/main" id="{9B86AA26-5813-2B22-1309-CF5F4F946A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D4F6E25-99E6-8C7F-1543-70BFCF778D09}"/>
              </a:ext>
            </a:extLst>
          </p:cNvPr>
          <p:cNvSpPr>
            <a:spLocks noGrp="1"/>
          </p:cNvSpPr>
          <p:nvPr>
            <p:ph type="sldNum" sz="quarter" idx="12"/>
          </p:nvPr>
        </p:nvSpPr>
        <p:spPr/>
        <p:txBody>
          <a:bodyPr/>
          <a:lstStyle/>
          <a:p>
            <a:fld id="{4B3FF5A2-1AFA-46E1-9D53-D55A1599BCDF}" type="slidenum">
              <a:rPr lang="he-IL" smtClean="0"/>
              <a:t>‹#›</a:t>
            </a:fld>
            <a:endParaRPr lang="he-IL"/>
          </a:p>
        </p:txBody>
      </p:sp>
    </p:spTree>
    <p:extLst>
      <p:ext uri="{BB962C8B-B14F-4D97-AF65-F5344CB8AC3E}">
        <p14:creationId xmlns:p14="http://schemas.microsoft.com/office/powerpoint/2010/main" val="71570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F2E2C-2F89-F10E-EE55-2C63BA348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DB229FF-8751-BBF7-87BE-C3B5B79DF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6DE1E1A-35B5-EF73-02C6-D488444D5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109FA5-8937-4EFE-A1A6-BD6EB76E3D9A}" type="datetimeFigureOut">
              <a:rPr lang="he-IL" smtClean="0"/>
              <a:t>כ"ג/חשון/תשפ"ה</a:t>
            </a:fld>
            <a:endParaRPr lang="he-IL"/>
          </a:p>
        </p:txBody>
      </p:sp>
      <p:sp>
        <p:nvSpPr>
          <p:cNvPr id="5" name="Footer Placeholder 4">
            <a:extLst>
              <a:ext uri="{FF2B5EF4-FFF2-40B4-BE49-F238E27FC236}">
                <a16:creationId xmlns:a16="http://schemas.microsoft.com/office/drawing/2014/main" id="{70BCF559-E2FD-028F-3A09-70AD4C235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AEC45527-E930-BD04-0C14-0B6D1348D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3FF5A2-1AFA-46E1-9D53-D55A1599BCDF}" type="slidenum">
              <a:rPr lang="he-IL" smtClean="0"/>
              <a:t>‹#›</a:t>
            </a:fld>
            <a:endParaRPr lang="he-IL"/>
          </a:p>
        </p:txBody>
      </p:sp>
    </p:spTree>
    <p:extLst>
      <p:ext uri="{BB962C8B-B14F-4D97-AF65-F5344CB8AC3E}">
        <p14:creationId xmlns:p14="http://schemas.microsoft.com/office/powerpoint/2010/main" val="184280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medium.com/@technolifts/picoctf-big-zip-walkthrough-general-skills-8b44f37d0990"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com/@technolifts/picoctf-big-zip-walkthrough-general-skills-8b44f37d0990"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2"/>
          <a:stretch>
            <a:fillRect/>
          </a:stretch>
        </p:blipFill>
        <p:spPr>
          <a:xfrm>
            <a:off x="0" y="6573"/>
            <a:ext cx="12192000" cy="6858000"/>
          </a:xfrm>
          <a:prstGeom prst="rect">
            <a:avLst/>
          </a:prstGeom>
        </p:spPr>
      </p:pic>
      <p:pic>
        <p:nvPicPr>
          <p:cNvPr id="9" name="Picture 8">
            <a:extLst>
              <a:ext uri="{FF2B5EF4-FFF2-40B4-BE49-F238E27FC236}">
                <a16:creationId xmlns:a16="http://schemas.microsoft.com/office/drawing/2014/main" id="{644C4AF9-6CBF-8504-F8FE-8E825ADADD7D}"/>
              </a:ext>
            </a:extLst>
          </p:cNvPr>
          <p:cNvPicPr>
            <a:picLocks noChangeAspect="1"/>
          </p:cNvPicPr>
          <p:nvPr/>
        </p:nvPicPr>
        <p:blipFill>
          <a:blip r:embed="rId3"/>
          <a:stretch>
            <a:fillRect/>
          </a:stretch>
        </p:blipFill>
        <p:spPr>
          <a:xfrm>
            <a:off x="8170096" y="2004365"/>
            <a:ext cx="1998805" cy="3028493"/>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1851500" y="3340650"/>
            <a:ext cx="6261812" cy="1669688"/>
          </a:xfrm>
          <a:prstGeom prst="rect">
            <a:avLst/>
          </a:prstGeom>
          <a:noFill/>
        </p:spPr>
        <p:txBody>
          <a:bodyPr wrap="square" lIns="91440" tIns="45720" rIns="91440" bIns="45720" rtlCol="0" anchor="t">
            <a:spAutoFit/>
          </a:bodyPr>
          <a:lstStyle/>
          <a:p>
            <a:pPr algn="l">
              <a:lnSpc>
                <a:spcPts val="6000"/>
              </a:lnSpc>
            </a:pPr>
            <a:r>
              <a:rPr lang="en-US" sz="6000" b="1">
                <a:solidFill>
                  <a:srgbClr val="E1FD21"/>
                </a:solidFill>
                <a:effectLst/>
                <a:latin typeface="Miriam Libre"/>
                <a:ea typeface="3270 CONDENSED" panose="02000509000000000000" pitchFamily="49" charset="0"/>
                <a:cs typeface="Miriam Libre"/>
              </a:rPr>
              <a:t>Session #1</a:t>
            </a:r>
          </a:p>
          <a:p>
            <a:pPr algn="l">
              <a:lnSpc>
                <a:spcPts val="6000"/>
              </a:lnSpc>
            </a:pPr>
            <a:r>
              <a:rPr lang="en-US" sz="6000" b="1">
                <a:solidFill>
                  <a:schemeClr val="bg1"/>
                </a:solidFill>
                <a:effectLst/>
                <a:latin typeface="Miriam Libre" pitchFamily="2" charset="-79"/>
                <a:ea typeface="3270 CONDENSED" panose="02000509000000000000" pitchFamily="49" charset="0"/>
                <a:cs typeface="Miriam Libre" pitchFamily="2" charset="-79"/>
              </a:rPr>
              <a:t>Introduction</a:t>
            </a:r>
            <a:endParaRPr lang="he-IL" sz="6000" b="1">
              <a:solidFill>
                <a:schemeClr val="bg1"/>
              </a:solidFill>
              <a:effectLst/>
              <a:latin typeface="Miriam Libre" pitchFamily="2" charset="-79"/>
              <a:ea typeface="3270 CONDENSED" panose="02000509000000000000" pitchFamily="49" charset="0"/>
              <a:cs typeface="Miriam Libre" pitchFamily="2" charset="-79"/>
            </a:endParaRPr>
          </a:p>
        </p:txBody>
      </p:sp>
      <p:pic>
        <p:nvPicPr>
          <p:cNvPr id="12" name="Picture 11">
            <a:extLst>
              <a:ext uri="{FF2B5EF4-FFF2-40B4-BE49-F238E27FC236}">
                <a16:creationId xmlns:a16="http://schemas.microsoft.com/office/drawing/2014/main" id="{5B720B3A-4214-C253-DC62-43F69EE562D1}"/>
              </a:ext>
            </a:extLst>
          </p:cNvPr>
          <p:cNvPicPr>
            <a:picLocks noChangeAspect="1"/>
          </p:cNvPicPr>
          <p:nvPr/>
        </p:nvPicPr>
        <p:blipFill>
          <a:blip r:embed="rId4"/>
          <a:srcRect/>
          <a:stretch/>
        </p:blipFill>
        <p:spPr>
          <a:xfrm>
            <a:off x="819301" y="524291"/>
            <a:ext cx="10585095" cy="520900"/>
          </a:xfrm>
          <a:prstGeom prst="rect">
            <a:avLst/>
          </a:prstGeom>
        </p:spPr>
      </p:pic>
      <p:cxnSp>
        <p:nvCxnSpPr>
          <p:cNvPr id="15" name="Straight Connector 14">
            <a:extLst>
              <a:ext uri="{FF2B5EF4-FFF2-40B4-BE49-F238E27FC236}">
                <a16:creationId xmlns:a16="http://schemas.microsoft.com/office/drawing/2014/main" id="{476D70DD-DDA5-8E1C-DC90-BA7243AD243D}"/>
              </a:ext>
            </a:extLst>
          </p:cNvPr>
          <p:cNvCxnSpPr>
            <a:cxnSpLocks/>
          </p:cNvCxnSpPr>
          <p:nvPr/>
        </p:nvCxnSpPr>
        <p:spPr>
          <a:xfrm>
            <a:off x="1851500" y="5190890"/>
            <a:ext cx="63900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394D29-BC34-199F-B7B9-48169D245347}"/>
              </a:ext>
            </a:extLst>
          </p:cNvPr>
          <p:cNvSpPr txBox="1"/>
          <p:nvPr/>
        </p:nvSpPr>
        <p:spPr>
          <a:xfrm>
            <a:off x="2072666" y="5371443"/>
            <a:ext cx="6261812" cy="369332"/>
          </a:xfrm>
          <a:prstGeom prst="rect">
            <a:avLst/>
          </a:prstGeom>
          <a:noFill/>
        </p:spPr>
        <p:txBody>
          <a:bodyPr wrap="square" lIns="91440" tIns="45720" rIns="91440" bIns="45720" rtlCol="0" anchor="t">
            <a:spAutoFit/>
          </a:bodyPr>
          <a:lstStyle/>
          <a:p>
            <a:r>
              <a:rPr lang="en-US">
                <a:solidFill>
                  <a:schemeClr val="bg1"/>
                </a:solidFill>
                <a:latin typeface="Miriam Libre"/>
                <a:cs typeface="Miriam Libre"/>
              </a:rPr>
              <a:t>Winter 2024/25</a:t>
            </a:r>
            <a:endParaRPr lang="he-IL">
              <a:solidFill>
                <a:schemeClr val="bg1"/>
              </a:solidFill>
              <a:effectLst/>
              <a:latin typeface="Miriam Libre"/>
              <a:cs typeface="Miriam Libre"/>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5"/>
          <a:stretch>
            <a:fillRect/>
          </a:stretch>
        </p:blipFill>
        <p:spPr>
          <a:xfrm>
            <a:off x="-52426" y="6698054"/>
            <a:ext cx="12296852" cy="166519"/>
          </a:xfrm>
          <a:prstGeom prst="rect">
            <a:avLst/>
          </a:prstGeom>
        </p:spPr>
      </p:pic>
    </p:spTree>
    <p:extLst>
      <p:ext uri="{BB962C8B-B14F-4D97-AF65-F5344CB8AC3E}">
        <p14:creationId xmlns:p14="http://schemas.microsoft.com/office/powerpoint/2010/main" val="9796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2077492"/>
          </a:xfrm>
          <a:prstGeom prst="rect">
            <a:avLst/>
          </a:prstGeom>
          <a:noFill/>
        </p:spPr>
        <p:txBody>
          <a:bodyPr wrap="square" lIns="91440" tIns="45720" rIns="91440" bIns="45720" rtlCol="0" anchor="t">
            <a:spAutoFit/>
          </a:bodyPr>
          <a:lstStyle/>
          <a:p>
            <a:r>
              <a:rPr lang="en-US" sz="4800" b="1">
                <a:solidFill>
                  <a:srgbClr val="E2FE21"/>
                </a:solidFill>
                <a:effectLst/>
                <a:latin typeface="Miriam Libre"/>
                <a:cs typeface="Miriam Libre"/>
              </a:rPr>
              <a:t>Secret of the Polyglot</a:t>
            </a:r>
            <a:r>
              <a:rPr lang="en-US" sz="4800" b="1">
                <a:solidFill>
                  <a:srgbClr val="E2FE21"/>
                </a:solidFill>
                <a:latin typeface="Miriam Libre"/>
                <a:cs typeface="Miriam Libre"/>
              </a:rPr>
              <a:t> - </a:t>
            </a:r>
            <a:r>
              <a:rPr lang="en-US" sz="4800">
                <a:solidFill>
                  <a:schemeClr val="bg1"/>
                </a:solidFill>
                <a:latin typeface="Miriam Libre"/>
                <a:cs typeface="Miriam Libre"/>
              </a:rPr>
              <a:t>Solution</a:t>
            </a:r>
            <a:endParaRPr lang="en-US" sz="4800">
              <a:solidFill>
                <a:srgbClr val="000000"/>
              </a:solidFill>
              <a:latin typeface="Miriam Libre"/>
              <a:cs typeface="Miriam Libre"/>
            </a:endParaRPr>
          </a:p>
          <a:p>
            <a:endParaRPr lang="en-US" sz="4800">
              <a:solidFill>
                <a:schemeClr val="bg1"/>
              </a:solidFill>
              <a:effectLst/>
              <a:latin typeface="Miriam Libre" pitchFamily="2" charset="-79"/>
              <a:cs typeface="Miriam Libre" pitchFamily="2" charset="-79"/>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2154436"/>
          </a:xfrm>
          <a:prstGeom prst="rect">
            <a:avLst/>
          </a:prstGeom>
          <a:noFill/>
        </p:spPr>
        <p:txBody>
          <a:bodyPr wrap="square" lIns="91440" tIns="45720" rIns="91440" bIns="45720" rtlCol="0" anchor="t">
            <a:spAutoFit/>
          </a:bodyPr>
          <a:lstStyle/>
          <a:p>
            <a:pPr marL="285750" indent="-285750">
              <a:buFont typeface="Arial,Sans-Serif"/>
              <a:buChar char="•"/>
            </a:pPr>
            <a:r>
              <a:rPr lang="en-US" sz="3200">
                <a:solidFill>
                  <a:schemeClr val="bg1"/>
                </a:solidFill>
                <a:latin typeface="Miriam Libre"/>
                <a:ea typeface="+mn-lt"/>
                <a:cs typeface="Miriam Libre"/>
              </a:rPr>
              <a:t>Examine the File Content</a:t>
            </a:r>
          </a:p>
          <a:p>
            <a:pPr marL="742950" lvl="1" indent="-285750">
              <a:buFont typeface="Arial,Sans-Serif"/>
              <a:buChar char="•"/>
            </a:pPr>
            <a:r>
              <a:rPr lang="en-US" sz="2800">
                <a:solidFill>
                  <a:schemeClr val="bg1"/>
                </a:solidFill>
                <a:latin typeface="Miriam Libre"/>
                <a:ea typeface="+mn-lt"/>
                <a:cs typeface="Miriam Libre"/>
              </a:rPr>
              <a:t>Open the file in a text editor to identify which programming languages are present</a:t>
            </a:r>
            <a:endParaRPr lang="en-US" sz="2800">
              <a:solidFill>
                <a:schemeClr val="bg1"/>
              </a:solidFill>
              <a:latin typeface="Miriam Libre"/>
              <a:cs typeface="Miriam Libre"/>
            </a:endParaRPr>
          </a:p>
          <a:p>
            <a:pPr marL="742950" lvl="1" indent="-285750">
              <a:buFont typeface="Arial" panose="020B0604020202020204" pitchFamily="34" charset="0"/>
              <a:buChar char="•"/>
            </a:pPr>
            <a:r>
              <a:rPr lang="en-US" sz="2800">
                <a:solidFill>
                  <a:schemeClr val="bg1"/>
                </a:solidFill>
                <a:latin typeface="Miriam Libre"/>
                <a:ea typeface="+mn-lt"/>
                <a:cs typeface="Miriam Libre"/>
              </a:rPr>
              <a:t>Check for the file data and format using the terminal</a:t>
            </a:r>
            <a:endParaRPr lang="en-US">
              <a:solidFill>
                <a:schemeClr val="bg1"/>
              </a:solidFill>
            </a:endParaRPr>
          </a:p>
          <a:p>
            <a:pPr marL="1200150" lvl="2" indent="-285750">
              <a:buFont typeface="Wingdings" panose="020B0604020202020204" pitchFamily="34" charset="0"/>
              <a:buChar char="§"/>
            </a:pPr>
            <a:endParaRPr lang="en-US">
              <a:solidFill>
                <a:schemeClr val="bg1"/>
              </a:solidFill>
            </a:endParaRPr>
          </a:p>
        </p:txBody>
      </p:sp>
      <p:pic>
        <p:nvPicPr>
          <p:cNvPr id="3" name="Picture 2" descr="A black background with white text&#10;&#10;Description automatically generated">
            <a:extLst>
              <a:ext uri="{FF2B5EF4-FFF2-40B4-BE49-F238E27FC236}">
                <a16:creationId xmlns:a16="http://schemas.microsoft.com/office/drawing/2014/main" id="{90C2751C-4E4F-69DE-3B26-CD002DF8851A}"/>
              </a:ext>
            </a:extLst>
          </p:cNvPr>
          <p:cNvPicPr>
            <a:picLocks noChangeAspect="1"/>
          </p:cNvPicPr>
          <p:nvPr/>
        </p:nvPicPr>
        <p:blipFill>
          <a:blip r:embed="rId5"/>
          <a:srcRect l="2545" r="-106" b="4348"/>
          <a:stretch/>
        </p:blipFill>
        <p:spPr>
          <a:xfrm>
            <a:off x="525723" y="5065912"/>
            <a:ext cx="11146688" cy="511990"/>
          </a:xfrm>
          <a:prstGeom prst="rect">
            <a:avLst/>
          </a:prstGeom>
        </p:spPr>
      </p:pic>
    </p:spTree>
    <p:extLst>
      <p:ext uri="{BB962C8B-B14F-4D97-AF65-F5344CB8AC3E}">
        <p14:creationId xmlns:p14="http://schemas.microsoft.com/office/powerpoint/2010/main" val="417361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2077492"/>
          </a:xfrm>
          <a:prstGeom prst="rect">
            <a:avLst/>
          </a:prstGeom>
          <a:noFill/>
        </p:spPr>
        <p:txBody>
          <a:bodyPr wrap="square" lIns="91440" tIns="45720" rIns="91440" bIns="45720" rtlCol="0" anchor="t">
            <a:spAutoFit/>
          </a:bodyPr>
          <a:lstStyle/>
          <a:p>
            <a:r>
              <a:rPr lang="en-US" sz="4800" b="1">
                <a:solidFill>
                  <a:srgbClr val="E2FE21"/>
                </a:solidFill>
                <a:effectLst/>
                <a:latin typeface="Miriam Libre"/>
                <a:cs typeface="Miriam Libre"/>
              </a:rPr>
              <a:t>Secret of the Polyglot</a:t>
            </a:r>
            <a:r>
              <a:rPr lang="en-US" sz="4800" b="1">
                <a:solidFill>
                  <a:srgbClr val="E2FE21"/>
                </a:solidFill>
                <a:latin typeface="Miriam Libre"/>
                <a:cs typeface="Miriam Libre"/>
              </a:rPr>
              <a:t> - </a:t>
            </a:r>
            <a:r>
              <a:rPr lang="en-US" sz="4800">
                <a:solidFill>
                  <a:schemeClr val="bg1"/>
                </a:solidFill>
                <a:latin typeface="Miriam Libre"/>
                <a:cs typeface="Miriam Libre"/>
              </a:rPr>
              <a:t>Solution</a:t>
            </a:r>
          </a:p>
          <a:p>
            <a:endParaRPr lang="en-US" sz="4800">
              <a:solidFill>
                <a:schemeClr val="bg1"/>
              </a:solidFill>
              <a:effectLst/>
              <a:latin typeface="Miriam Libre" pitchFamily="2" charset="-79"/>
              <a:cs typeface="Miriam Libre" pitchFamily="2" charset="-79"/>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3354765"/>
          </a:xfrm>
          <a:prstGeom prst="rect">
            <a:avLst/>
          </a:prstGeom>
          <a:noFill/>
        </p:spPr>
        <p:txBody>
          <a:bodyPr wrap="square" lIns="91440" tIns="45720" rIns="91440" bIns="45720" rtlCol="0" anchor="t">
            <a:spAutoFit/>
          </a:bodyPr>
          <a:lstStyle/>
          <a:p>
            <a:pPr marL="285750" indent="-285750">
              <a:buFont typeface="Arial,Sans-Serif"/>
              <a:buChar char="•"/>
            </a:pPr>
            <a:r>
              <a:rPr lang="en-US" sz="3200">
                <a:solidFill>
                  <a:schemeClr val="bg1"/>
                </a:solidFill>
                <a:latin typeface="Miriam Libre"/>
                <a:cs typeface="Miriam Libre"/>
              </a:rPr>
              <a:t>Update the format of the file according to meta-data.</a:t>
            </a:r>
            <a:endParaRPr lang="en-US" sz="3200">
              <a:solidFill>
                <a:schemeClr val="bg1"/>
              </a:solidFill>
              <a:latin typeface="Aptos" panose="02110004020202020204"/>
              <a:ea typeface="+mn-lt"/>
              <a:cs typeface="Miriam Libre"/>
            </a:endParaRPr>
          </a:p>
          <a:p>
            <a:pPr marL="285750" indent="-285750">
              <a:buFont typeface="Arial,Sans-Serif"/>
              <a:buChar char="•"/>
            </a:pPr>
            <a:r>
              <a:rPr lang="en-US" sz="3200">
                <a:solidFill>
                  <a:schemeClr val="bg1"/>
                </a:solidFill>
                <a:latin typeface="Miriam Libre"/>
                <a:ea typeface="+mn-lt"/>
                <a:cs typeface="Miriam Libre"/>
              </a:rPr>
              <a:t>Locate the Flag:</a:t>
            </a:r>
            <a:endParaRPr lang="en-US" sz="3200">
              <a:solidFill>
                <a:schemeClr val="bg1"/>
              </a:solidFill>
            </a:endParaRPr>
          </a:p>
          <a:p>
            <a:pPr marL="742950" lvl="1" indent="-285750">
              <a:buFont typeface="Arial" panose="020B0604020202020204" pitchFamily="34" charset="0"/>
              <a:buChar char="•"/>
            </a:pPr>
            <a:r>
              <a:rPr lang="en-US" sz="2800">
                <a:solidFill>
                  <a:schemeClr val="bg1"/>
                </a:solidFill>
                <a:latin typeface="Miriam Libre"/>
                <a:ea typeface="+mn-lt"/>
                <a:cs typeface="Miriam Libre"/>
              </a:rPr>
              <a:t>Search for text matching the flag format </a:t>
            </a:r>
            <a:r>
              <a:rPr lang="en-US" sz="2800" err="1">
                <a:solidFill>
                  <a:schemeClr val="bg1"/>
                </a:solidFill>
                <a:latin typeface="Miriam Libre"/>
                <a:cs typeface="Miriam Libre"/>
              </a:rPr>
              <a:t>picoCTF</a:t>
            </a:r>
            <a:r>
              <a:rPr lang="en-US" sz="2800">
                <a:solidFill>
                  <a:schemeClr val="bg1"/>
                </a:solidFill>
                <a:latin typeface="Miriam Libre"/>
                <a:cs typeface="Miriam Libre"/>
              </a:rPr>
              <a:t>{...}.</a:t>
            </a:r>
            <a:endParaRPr lang="en-US" sz="2800">
              <a:solidFill>
                <a:schemeClr val="bg1"/>
              </a:solidFill>
            </a:endParaRPr>
          </a:p>
          <a:p>
            <a:pPr marL="742950" lvl="1" indent="-285750">
              <a:buFont typeface="Arial" panose="020B0604020202020204" pitchFamily="34" charset="0"/>
              <a:buChar char="•"/>
            </a:pPr>
            <a:endParaRPr lang="en-US" sz="2800">
              <a:solidFill>
                <a:schemeClr val="bg1"/>
              </a:solidFill>
              <a:latin typeface="Miriam Libre"/>
              <a:cs typeface="Miriam Libre"/>
            </a:endParaRPr>
          </a:p>
          <a:p>
            <a:pPr marL="285750" indent="-285750">
              <a:buFont typeface="Arial" panose="020B0604020202020204" pitchFamily="34" charset="0"/>
              <a:buChar char="•"/>
            </a:pPr>
            <a:endParaRPr lang="en-US" sz="32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endParaRPr lang="en-US" sz="2800">
              <a:solidFill>
                <a:schemeClr val="bg1"/>
              </a:solidFill>
              <a:effectLst/>
              <a:latin typeface="Miriam Libre" pitchFamily="2" charset="-79"/>
              <a:cs typeface="Miriam Libre" pitchFamily="2" charset="-79"/>
            </a:endParaRPr>
          </a:p>
        </p:txBody>
      </p:sp>
      <p:pic>
        <p:nvPicPr>
          <p:cNvPr id="3" name="Picture 2" descr="A screenshot of a computer&#10;&#10;Description automatically generated">
            <a:extLst>
              <a:ext uri="{FF2B5EF4-FFF2-40B4-BE49-F238E27FC236}">
                <a16:creationId xmlns:a16="http://schemas.microsoft.com/office/drawing/2014/main" id="{198F276B-03F4-4562-5889-213139C90A00}"/>
              </a:ext>
            </a:extLst>
          </p:cNvPr>
          <p:cNvPicPr>
            <a:picLocks noChangeAspect="1"/>
          </p:cNvPicPr>
          <p:nvPr/>
        </p:nvPicPr>
        <p:blipFill>
          <a:blip r:embed="rId5"/>
          <a:stretch>
            <a:fillRect/>
          </a:stretch>
        </p:blipFill>
        <p:spPr>
          <a:xfrm>
            <a:off x="5406743" y="3646639"/>
            <a:ext cx="3215667" cy="2414393"/>
          </a:xfrm>
          <a:prstGeom prst="rect">
            <a:avLst/>
          </a:prstGeom>
        </p:spPr>
      </p:pic>
    </p:spTree>
    <p:extLst>
      <p:ext uri="{BB962C8B-B14F-4D97-AF65-F5344CB8AC3E}">
        <p14:creationId xmlns:p14="http://schemas.microsoft.com/office/powerpoint/2010/main" val="310575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2077492"/>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Binary search</a:t>
            </a:r>
            <a:endParaRPr lang="en-US" sz="4800">
              <a:solidFill>
                <a:schemeClr val="bg1"/>
              </a:solidFill>
              <a:latin typeface="Miriam Libre"/>
              <a:cs typeface="Miriam Libre"/>
            </a:endParaRPr>
          </a:p>
          <a:p>
            <a:endParaRPr lang="en-US" sz="4800">
              <a:solidFill>
                <a:schemeClr val="bg1"/>
              </a:solidFill>
              <a:effectLst/>
              <a:latin typeface="Miriam Libre" pitchFamily="2" charset="-79"/>
              <a:cs typeface="Miriam Libre" pitchFamily="2" charset="-79"/>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360098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effectLst/>
                <a:latin typeface="Miriam Libre" pitchFamily="2" charset="-79"/>
                <a:cs typeface="Miriam Libre" pitchFamily="2" charset="-79"/>
              </a:rPr>
              <a:t>Problem</a:t>
            </a:r>
          </a:p>
          <a:p>
            <a:pPr marL="742950" lvl="1" indent="-285750">
              <a:buFont typeface="Arial" panose="020B0604020202020204" pitchFamily="34" charset="0"/>
              <a:buChar char="•"/>
            </a:pPr>
            <a:r>
              <a:rPr lang="en-US" sz="2800">
                <a:solidFill>
                  <a:schemeClr val="bg1"/>
                </a:solidFill>
                <a:latin typeface="Miriam Libre"/>
                <a:cs typeface="Miriam Libre"/>
              </a:rPr>
              <a:t>Guess the chosen number</a:t>
            </a:r>
            <a:endParaRPr lang="en-US" sz="2800">
              <a:solidFill>
                <a:schemeClr val="bg1"/>
              </a:solidFill>
              <a:latin typeface="Miriam Libre" pitchFamily="2" charset="-79"/>
              <a:cs typeface="Miriam Libre" pitchFamily="2" charset="-79"/>
            </a:endParaRPr>
          </a:p>
          <a:p>
            <a:pPr marL="285750" indent="-285750">
              <a:buFont typeface="Arial" panose="020B0604020202020204" pitchFamily="34" charset="0"/>
              <a:buChar char="•"/>
            </a:pPr>
            <a:r>
              <a:rPr lang="en-US" sz="2800">
                <a:solidFill>
                  <a:schemeClr val="bg1"/>
                </a:solidFill>
                <a:effectLst/>
                <a:latin typeface="Miriam Libre" pitchFamily="2" charset="-79"/>
                <a:cs typeface="Miriam Libre" pitchFamily="2" charset="-79"/>
              </a:rPr>
              <a:t>Solution</a:t>
            </a:r>
          </a:p>
          <a:p>
            <a:pPr marL="742950" lvl="1" indent="-285750">
              <a:buFont typeface="Arial" panose="020B0604020202020204" pitchFamily="34" charset="0"/>
              <a:buChar char="•"/>
            </a:pPr>
            <a:r>
              <a:rPr lang="en-US" sz="2800">
                <a:solidFill>
                  <a:schemeClr val="bg1"/>
                </a:solidFill>
                <a:latin typeface="Miriam Libre"/>
                <a:cs typeface="Miriam Libre"/>
              </a:rPr>
              <a:t>Connect to the server via ssh</a:t>
            </a:r>
            <a:endParaRPr lang="en-US" sz="28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r>
              <a:rPr lang="en-US" sz="2800">
                <a:solidFill>
                  <a:schemeClr val="bg1"/>
                </a:solidFill>
                <a:latin typeface="Miriam Libre"/>
                <a:cs typeface="Miriam Libre"/>
              </a:rPr>
              <a:t>Start guessing numbers using binary search</a:t>
            </a:r>
            <a:endParaRPr lang="en-US" sz="28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r>
              <a:rPr lang="en-US" sz="2800">
                <a:solidFill>
                  <a:schemeClr val="bg1"/>
                </a:solidFill>
                <a:latin typeface="Miriam Libre"/>
                <a:cs typeface="Miriam Libre"/>
              </a:rPr>
              <a:t>Success!</a:t>
            </a:r>
            <a:endParaRPr lang="en-US" sz="2800">
              <a:solidFill>
                <a:schemeClr val="bg1"/>
              </a:solidFill>
              <a:latin typeface="Miriam Libre" pitchFamily="2" charset="-79"/>
              <a:cs typeface="Miriam Libre" pitchFamily="2" charset="-79"/>
            </a:endParaRPr>
          </a:p>
          <a:p>
            <a:pPr marL="742950" lvl="1" indent="-285750">
              <a:buFont typeface="Arial" panose="020B0604020202020204" pitchFamily="34" charset="0"/>
              <a:buChar char="•"/>
            </a:pPr>
            <a:endParaRPr lang="en-US" sz="2800">
              <a:solidFill>
                <a:srgbClr val="FF0000"/>
              </a:solidFill>
              <a:latin typeface="Miriam Libre" pitchFamily="2" charset="-79"/>
              <a:cs typeface="Miriam Libre" pitchFamily="2" charset="-79"/>
            </a:endParaRPr>
          </a:p>
          <a:p>
            <a:pPr marL="742950" lvl="1" indent="-285750">
              <a:buFont typeface="Arial" panose="020B0604020202020204" pitchFamily="34" charset="0"/>
              <a:buChar char="•"/>
            </a:pPr>
            <a:endParaRPr lang="en-US" sz="280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142500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err="1">
                <a:solidFill>
                  <a:srgbClr val="E2FE21"/>
                </a:solidFill>
                <a:latin typeface="Miriam Libre"/>
                <a:cs typeface="Miriam Libre"/>
              </a:rPr>
              <a:t>CanYouSee</a:t>
            </a:r>
            <a:endParaRPr lang="en-US" sz="4800" err="1">
              <a:solidFill>
                <a:schemeClr val="bg1"/>
              </a:solidFill>
              <a:effectLst/>
              <a:latin typeface="Miriam Libre"/>
              <a:cs typeface="Miriam Libre"/>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360098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effectLst/>
                <a:latin typeface="Miriam Libre" pitchFamily="2" charset="-79"/>
                <a:cs typeface="Miriam Libre" pitchFamily="2" charset="-79"/>
              </a:rPr>
              <a:t>Problem</a:t>
            </a:r>
          </a:p>
          <a:p>
            <a:pPr marL="742950" lvl="1" indent="-285750">
              <a:buFont typeface="Arial" panose="020B0604020202020204" pitchFamily="34" charset="0"/>
              <a:buChar char="•"/>
            </a:pPr>
            <a:r>
              <a:rPr lang="en-US" sz="2800">
                <a:solidFill>
                  <a:schemeClr val="bg1"/>
                </a:solidFill>
                <a:latin typeface="Miriam Libre"/>
                <a:cs typeface="Miriam Libre"/>
              </a:rPr>
              <a:t>Connect via ssh and find the flag</a:t>
            </a:r>
            <a:endParaRPr lang="en-US" sz="2800">
              <a:solidFill>
                <a:schemeClr val="bg1"/>
              </a:solidFill>
              <a:latin typeface="Miriam Libre" pitchFamily="2" charset="-79"/>
              <a:cs typeface="Miriam Libre" pitchFamily="2" charset="-79"/>
            </a:endParaRPr>
          </a:p>
          <a:p>
            <a:pPr marL="285750" indent="-285750">
              <a:buFont typeface="Arial" panose="020B0604020202020204" pitchFamily="34" charset="0"/>
              <a:buChar char="•"/>
            </a:pPr>
            <a:r>
              <a:rPr lang="en-US" sz="2800">
                <a:solidFill>
                  <a:schemeClr val="bg1"/>
                </a:solidFill>
                <a:effectLst/>
                <a:latin typeface="Miriam Libre" pitchFamily="2" charset="-79"/>
                <a:cs typeface="Miriam Libre" pitchFamily="2" charset="-79"/>
              </a:rPr>
              <a:t>Solution</a:t>
            </a:r>
          </a:p>
          <a:p>
            <a:pPr marL="742950" lvl="1" indent="-285750">
              <a:buFont typeface="Arial" panose="020B0604020202020204" pitchFamily="34" charset="0"/>
              <a:buChar char="•"/>
            </a:pPr>
            <a:r>
              <a:rPr lang="en-US" sz="2800">
                <a:solidFill>
                  <a:schemeClr val="bg1"/>
                </a:solidFill>
                <a:latin typeface="Miriam Libre"/>
                <a:cs typeface="Miriam Libre"/>
              </a:rPr>
              <a:t>Use </a:t>
            </a:r>
            <a:r>
              <a:rPr lang="en-US" sz="2800" err="1">
                <a:solidFill>
                  <a:schemeClr val="bg1"/>
                </a:solidFill>
                <a:latin typeface="Miriam Libre"/>
                <a:cs typeface="Miriam Libre"/>
              </a:rPr>
              <a:t>exiftool</a:t>
            </a:r>
            <a:r>
              <a:rPr lang="en-US" sz="2800">
                <a:solidFill>
                  <a:schemeClr val="bg1"/>
                </a:solidFill>
                <a:latin typeface="Miriam Libre"/>
                <a:cs typeface="Miriam Libre"/>
              </a:rPr>
              <a:t> to read meta-data of flag file</a:t>
            </a:r>
            <a:endParaRPr lang="en-US" sz="2800">
              <a:solidFill>
                <a:schemeClr val="bg1"/>
              </a:solidFill>
              <a:latin typeface="Miriam Libre" pitchFamily="2" charset="-79"/>
              <a:cs typeface="Miriam Libre" pitchFamily="2" charset="-79"/>
            </a:endParaRPr>
          </a:p>
          <a:p>
            <a:pPr marL="742950" lvl="1" indent="-285750">
              <a:buFont typeface="Arial" panose="020B0604020202020204" pitchFamily="34" charset="0"/>
              <a:buChar char="•"/>
            </a:pPr>
            <a:r>
              <a:rPr lang="en-US" sz="2800">
                <a:solidFill>
                  <a:schemeClr val="bg1"/>
                </a:solidFill>
                <a:latin typeface="Miriam Libre"/>
                <a:cs typeface="Miriam Libre"/>
              </a:rPr>
              <a:t>Decode suspicious field '</a:t>
            </a:r>
            <a:r>
              <a:rPr lang="en-US" sz="2800" err="1">
                <a:solidFill>
                  <a:schemeClr val="bg1"/>
                </a:solidFill>
                <a:latin typeface="Miriam Libre"/>
                <a:cs typeface="Miriam Libre"/>
              </a:rPr>
              <a:t>AttributionURL</a:t>
            </a:r>
            <a:r>
              <a:rPr lang="en-US" sz="2800">
                <a:solidFill>
                  <a:schemeClr val="bg1"/>
                </a:solidFill>
                <a:latin typeface="Miriam Libre"/>
                <a:cs typeface="Miriam Libre"/>
              </a:rPr>
              <a:t>' from base64</a:t>
            </a:r>
            <a:endParaRPr lang="en-US" sz="28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r>
              <a:rPr lang="en-US" sz="2800">
                <a:solidFill>
                  <a:schemeClr val="bg1"/>
                </a:solidFill>
                <a:latin typeface="Miriam Libre"/>
                <a:cs typeface="Miriam Libre"/>
              </a:rPr>
              <a:t>How did we know it is base64? The field had the char '=', which is common is base64 encodings. It is worth a try.</a:t>
            </a:r>
            <a:endParaRPr lang="en-US" sz="28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endParaRPr lang="en-US" sz="280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424236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Local Authority</a:t>
            </a:r>
            <a:endParaRPr lang="en-US" sz="4800">
              <a:solidFill>
                <a:schemeClr val="bg1"/>
              </a:solidFill>
              <a:effectLst/>
              <a:latin typeface="Miriam Libre"/>
              <a:cs typeface="Miriam Libre"/>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273921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effectLst/>
                <a:latin typeface="Miriam Libre" pitchFamily="2" charset="-79"/>
                <a:cs typeface="Miriam Libre" pitchFamily="2" charset="-79"/>
              </a:rPr>
              <a:t>Problem</a:t>
            </a:r>
          </a:p>
          <a:p>
            <a:pPr marL="742950" lvl="1" indent="-285750">
              <a:buFont typeface="Arial" panose="020B0604020202020204" pitchFamily="34" charset="0"/>
              <a:buChar char="•"/>
            </a:pPr>
            <a:r>
              <a:rPr lang="en-US" sz="2800">
                <a:solidFill>
                  <a:schemeClr val="bg1"/>
                </a:solidFill>
                <a:latin typeface="Miriam Libre"/>
                <a:cs typeface="Miriam Libre"/>
              </a:rPr>
              <a:t>Find the flag!</a:t>
            </a:r>
            <a:endParaRPr lang="en-US" sz="2800">
              <a:solidFill>
                <a:schemeClr val="bg1"/>
              </a:solidFill>
              <a:latin typeface="Miriam Libre" pitchFamily="2" charset="-79"/>
              <a:cs typeface="Miriam Libre" pitchFamily="2" charset="-79"/>
            </a:endParaRPr>
          </a:p>
          <a:p>
            <a:pPr marL="285750" indent="-285750">
              <a:buFont typeface="Arial" panose="020B0604020202020204" pitchFamily="34" charset="0"/>
              <a:buChar char="•"/>
            </a:pPr>
            <a:r>
              <a:rPr lang="en-US" sz="2800">
                <a:solidFill>
                  <a:schemeClr val="bg1"/>
                </a:solidFill>
                <a:effectLst/>
                <a:latin typeface="Miriam Libre" pitchFamily="2" charset="-79"/>
                <a:cs typeface="Miriam Libre" pitchFamily="2" charset="-79"/>
              </a:rPr>
              <a:t>Solution</a:t>
            </a:r>
          </a:p>
          <a:p>
            <a:pPr marL="742950" lvl="1" indent="-285750">
              <a:buFont typeface="Arial" panose="020B0604020202020204" pitchFamily="34" charset="0"/>
              <a:buChar char="•"/>
            </a:pPr>
            <a:r>
              <a:rPr lang="en-US" sz="2800">
                <a:solidFill>
                  <a:schemeClr val="bg1"/>
                </a:solidFill>
                <a:latin typeface="Miriam Libre"/>
                <a:cs typeface="Miriam Libre"/>
              </a:rPr>
              <a:t>The login check is in the browser, and the credentials are being checked there.</a:t>
            </a:r>
            <a:endParaRPr lang="en-US" sz="2800">
              <a:solidFill>
                <a:schemeClr val="bg1"/>
              </a:solidFill>
              <a:effectLst/>
              <a:latin typeface="Miriam Libre" pitchFamily="2" charset="-79"/>
              <a:cs typeface="Miriam Libre" pitchFamily="2" charset="-79"/>
            </a:endParaRPr>
          </a:p>
          <a:p>
            <a:pPr marL="742950" lvl="1" indent="-285750">
              <a:buFont typeface="Arial" panose="020B0604020202020204" pitchFamily="34" charset="0"/>
              <a:buChar char="•"/>
            </a:pPr>
            <a:endParaRPr lang="en-US" sz="2800">
              <a:solidFill>
                <a:schemeClr val="bg1"/>
              </a:solidFill>
              <a:effectLst/>
              <a:latin typeface="Miriam Libre" pitchFamily="2" charset="-79"/>
              <a:cs typeface="Miriam Libre" pitchFamily="2" charset="-79"/>
            </a:endParaRPr>
          </a:p>
        </p:txBody>
      </p:sp>
      <p:pic>
        <p:nvPicPr>
          <p:cNvPr id="2" name="Picture 1" descr="A computer screen with text&#10;&#10;Description automatically generated">
            <a:extLst>
              <a:ext uri="{FF2B5EF4-FFF2-40B4-BE49-F238E27FC236}">
                <a16:creationId xmlns:a16="http://schemas.microsoft.com/office/drawing/2014/main" id="{1108BA3A-2940-A61A-422A-440884561C7D}"/>
              </a:ext>
            </a:extLst>
          </p:cNvPr>
          <p:cNvPicPr>
            <a:picLocks noChangeAspect="1"/>
          </p:cNvPicPr>
          <p:nvPr/>
        </p:nvPicPr>
        <p:blipFill>
          <a:blip r:embed="rId5"/>
          <a:stretch>
            <a:fillRect/>
          </a:stretch>
        </p:blipFill>
        <p:spPr>
          <a:xfrm>
            <a:off x="5400545" y="3894812"/>
            <a:ext cx="5524500" cy="2095500"/>
          </a:xfrm>
          <a:prstGeom prst="rect">
            <a:avLst/>
          </a:prstGeom>
        </p:spPr>
      </p:pic>
    </p:spTree>
    <p:extLst>
      <p:ext uri="{BB962C8B-B14F-4D97-AF65-F5344CB8AC3E}">
        <p14:creationId xmlns:p14="http://schemas.microsoft.com/office/powerpoint/2010/main" val="11345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830997"/>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Big Zip</a:t>
            </a:r>
            <a:endParaRPr lang="en-US" sz="4800">
              <a:solidFill>
                <a:schemeClr val="bg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Link to a solution – using grep</a:t>
            </a:r>
            <a:endParaRPr lang="en-US">
              <a:solidFill>
                <a:schemeClr val="bg1"/>
              </a:solidFill>
              <a:latin typeface="Aptos" panose="02110004020202020204"/>
              <a:cs typeface="Miriam Libre"/>
            </a:endParaRPr>
          </a:p>
          <a:p>
            <a:pPr marL="285750" indent="-285750">
              <a:buFont typeface="Arial" panose="020B0604020202020204" pitchFamily="34" charset="0"/>
              <a:buChar char="•"/>
            </a:pPr>
            <a:r>
              <a:rPr lang="en-US" sz="2000">
                <a:solidFill>
                  <a:schemeClr val="bg1"/>
                </a:solidFill>
                <a:ea typeface="+mn-lt"/>
                <a:cs typeface="+mn-lt"/>
                <a:hlinkClick r:id="rId5">
                  <a:extLst>
                    <a:ext uri="{A12FA001-AC4F-418D-AE19-62706E023703}">
                      <ahyp:hlinkClr xmlns:ahyp="http://schemas.microsoft.com/office/drawing/2018/hyperlinkcolor" val="tx"/>
                    </a:ext>
                  </a:extLst>
                </a:hlinkClick>
              </a:rPr>
              <a:t>https://medium.com/@technolifts/picoctf-big-zip-walkthrough-general-skills-8b44f37d0990</a:t>
            </a:r>
            <a:endParaRPr lang="en-US" sz="2000">
              <a:solidFill>
                <a:schemeClr val="bg1"/>
              </a:solidFill>
            </a:endParaRPr>
          </a:p>
          <a:p>
            <a:pPr marL="742950" lvl="1" indent="-285750">
              <a:buFont typeface="Arial" panose="020B0604020202020204" pitchFamily="34" charset="0"/>
              <a:buChar char="•"/>
            </a:pPr>
            <a:endParaRPr lang="en-US" sz="280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59754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Super SSH</a:t>
            </a:r>
            <a:endParaRPr lang="en-US"/>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Link to a solution -</a:t>
            </a:r>
            <a:endParaRPr lang="en-US">
              <a:solidFill>
                <a:schemeClr val="bg1"/>
              </a:solidFill>
              <a:latin typeface="Aptos" panose="02110004020202020204"/>
              <a:cs typeface="Miriam Libre"/>
            </a:endParaRPr>
          </a:p>
          <a:p>
            <a:pPr marL="285750" indent="-285750">
              <a:buFont typeface="Arial" panose="020B0604020202020204" pitchFamily="34" charset="0"/>
              <a:buChar char="•"/>
            </a:pPr>
            <a:r>
              <a:rPr lang="en-US" sz="2000">
                <a:solidFill>
                  <a:schemeClr val="bg1"/>
                </a:solidFill>
                <a:ea typeface="+mn-lt"/>
                <a:cs typeface="+mn-lt"/>
                <a:hlinkClick r:id="rId5">
                  <a:extLst>
                    <a:ext uri="{A12FA001-AC4F-418D-AE19-62706E023703}">
                      <ahyp:hlinkClr xmlns:ahyp="http://schemas.microsoft.com/office/drawing/2018/hyperlinkcolor" val="tx"/>
                    </a:ext>
                  </a:extLst>
                </a:hlinkClick>
              </a:rPr>
              <a:t>https://medium.com/@technolifts/picoctf-big-zip-walkthrough-general-skills-8b44f37d0990</a:t>
            </a:r>
            <a:endParaRPr lang="en-US" sz="2000">
              <a:solidFill>
                <a:schemeClr val="bg1"/>
              </a:solidFill>
            </a:endParaRPr>
          </a:p>
          <a:p>
            <a:pPr marL="742950" lvl="1" indent="-285750">
              <a:buFont typeface="Arial" panose="020B0604020202020204" pitchFamily="34" charset="0"/>
              <a:buChar char="•"/>
            </a:pPr>
            <a:endParaRPr lang="en-US" sz="280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46102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965094" y="4337270"/>
            <a:ext cx="6261812" cy="1592744"/>
          </a:xfrm>
          <a:prstGeom prst="rect">
            <a:avLst/>
          </a:prstGeom>
          <a:noFill/>
        </p:spPr>
        <p:txBody>
          <a:bodyPr wrap="square" lIns="91440" tIns="45720" rIns="91440" bIns="45720" rtlCol="0" anchor="t">
            <a:spAutoFit/>
          </a:bodyPr>
          <a:lstStyle/>
          <a:p>
            <a:pPr marL="0" algn="ctr" defTabSz="914400" rtl="0" eaLnBrk="1" latinLnBrk="0" hangingPunct="1">
              <a:lnSpc>
                <a:spcPts val="6000"/>
              </a:lnSpc>
            </a:pPr>
            <a:r>
              <a:rPr lang="en-US" sz="6500" b="1">
                <a:solidFill>
                  <a:schemeClr val="bg1"/>
                </a:solidFill>
                <a:latin typeface="Miriam Libre" pitchFamily="2" charset="-79"/>
                <a:cs typeface="Miriam Libre" pitchFamily="2" charset="-79"/>
              </a:rPr>
              <a:t>Practice Time</a:t>
            </a:r>
          </a:p>
          <a:p>
            <a:pPr algn="ctr">
              <a:lnSpc>
                <a:spcPts val="6000"/>
              </a:lnSpc>
            </a:pPr>
            <a:r>
              <a:rPr lang="en-US" sz="4000" b="1">
                <a:solidFill>
                  <a:schemeClr val="bg1"/>
                </a:solidFill>
                <a:latin typeface="Miriam Libre"/>
                <a:cs typeface="Miriam Libre"/>
              </a:rPr>
              <a:t>Advanced</a:t>
            </a:r>
            <a:endParaRPr lang="en-US" sz="4000" b="1">
              <a:solidFill>
                <a:schemeClr val="bg1"/>
              </a:solidFill>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429250" y="2171772"/>
            <a:ext cx="1333500" cy="1803400"/>
          </a:xfrm>
          <a:prstGeom prst="rect">
            <a:avLst/>
          </a:prstGeom>
        </p:spPr>
      </p:pic>
    </p:spTree>
    <p:extLst>
      <p:ext uri="{BB962C8B-B14F-4D97-AF65-F5344CB8AC3E}">
        <p14:creationId xmlns:p14="http://schemas.microsoft.com/office/powerpoint/2010/main" val="324702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err="1">
                <a:solidFill>
                  <a:srgbClr val="E2FE21"/>
                </a:solidFill>
                <a:latin typeface="Miriam Libre"/>
                <a:cs typeface="Miriam Libre"/>
              </a:rPr>
              <a:t>SansAlpha</a:t>
            </a:r>
            <a:endParaRPr lang="en-US" err="1"/>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15696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Problem: We are given a shell that only accepts characters and numbers, and we need to find a flag file and somehow print it.</a:t>
            </a:r>
            <a:endParaRPr lang="en-US" sz="3200">
              <a:solidFill>
                <a:schemeClr val="bg1"/>
              </a:solidFill>
              <a:effectLst/>
              <a:latin typeface="Miriam Libre"/>
              <a:cs typeface="Miriam Libre" pitchFamily="2" charset="-79"/>
            </a:endParaRPr>
          </a:p>
        </p:txBody>
      </p:sp>
      <p:sp>
        <p:nvSpPr>
          <p:cNvPr id="2" name="TextBox 2">
            <a:extLst>
              <a:ext uri="{FF2B5EF4-FFF2-40B4-BE49-F238E27FC236}">
                <a16:creationId xmlns:a16="http://schemas.microsoft.com/office/drawing/2014/main" id="{14313DBD-0992-774E-03C9-0E4EE7BD6C5C}"/>
              </a:ext>
            </a:extLst>
          </p:cNvPr>
          <p:cNvSpPr txBox="1"/>
          <p:nvPr/>
        </p:nvSpPr>
        <p:spPr>
          <a:xfrm>
            <a:off x="486960" y="3009666"/>
            <a:ext cx="10659948" cy="255454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Solution: Use bash wildcards (?, *, [], [!]) to gain information about the files and directories in the system, find the flag, and find a way to print it. We try different of ?'s in every directory that we find interesting.</a:t>
            </a:r>
          </a:p>
        </p:txBody>
      </p:sp>
    </p:spTree>
    <p:extLst>
      <p:ext uri="{BB962C8B-B14F-4D97-AF65-F5344CB8AC3E}">
        <p14:creationId xmlns:p14="http://schemas.microsoft.com/office/powerpoint/2010/main" val="34541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Operation orchid</a:t>
            </a:r>
            <a:endParaRPr lang="en-US"/>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10772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Problem: We are given a disk image and our task is to find the flag hidden inside of it.</a:t>
            </a:r>
            <a:endParaRPr lang="en-US" sz="3200">
              <a:solidFill>
                <a:schemeClr val="bg1"/>
              </a:solidFill>
              <a:latin typeface="Miriam Libre"/>
              <a:cs typeface="Miriam Libre" pitchFamily="2" charset="-79"/>
            </a:endParaRPr>
          </a:p>
        </p:txBody>
      </p:sp>
      <p:sp>
        <p:nvSpPr>
          <p:cNvPr id="2" name="TextBox 2">
            <a:extLst>
              <a:ext uri="{FF2B5EF4-FFF2-40B4-BE49-F238E27FC236}">
                <a16:creationId xmlns:a16="http://schemas.microsoft.com/office/drawing/2014/main" id="{E29D9336-9BFD-F2C0-7821-2E067C94B6F5}"/>
              </a:ext>
            </a:extLst>
          </p:cNvPr>
          <p:cNvSpPr txBox="1"/>
          <p:nvPr/>
        </p:nvSpPr>
        <p:spPr>
          <a:xfrm>
            <a:off x="483017" y="2509248"/>
            <a:ext cx="10659948" cy="304698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cs typeface="Miriam Libre"/>
              </a:rPr>
              <a:t>Solution: Using tools from the SleuthKit collection, we can examine the disk's partitions to find the offset of the relevant partition, copy the encrypted flag file to our machine based on it's </a:t>
            </a:r>
            <a:r>
              <a:rPr lang="en-US" sz="3200" err="1">
                <a:solidFill>
                  <a:schemeClr val="bg1"/>
                </a:solidFill>
                <a:latin typeface="Miriam Libre"/>
                <a:cs typeface="Miriam Libre"/>
              </a:rPr>
              <a:t>inode</a:t>
            </a:r>
            <a:r>
              <a:rPr lang="en-US" sz="3200">
                <a:solidFill>
                  <a:schemeClr val="bg1"/>
                </a:solidFill>
                <a:latin typeface="Miriam Libre"/>
                <a:cs typeface="Miriam Libre"/>
              </a:rPr>
              <a:t>, and find out the encryption key in the commands history file.</a:t>
            </a:r>
            <a:endParaRPr lang="en-US" sz="3200">
              <a:solidFill>
                <a:schemeClr val="bg1"/>
              </a:solidFill>
              <a:latin typeface="Miriam Libre"/>
              <a:cs typeface="Miriam Libre" pitchFamily="2" charset="-79"/>
            </a:endParaRPr>
          </a:p>
        </p:txBody>
      </p:sp>
    </p:spTree>
    <p:extLst>
      <p:ext uri="{BB962C8B-B14F-4D97-AF65-F5344CB8AC3E}">
        <p14:creationId xmlns:p14="http://schemas.microsoft.com/office/powerpoint/2010/main" val="44477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E2D4994-61E5-995F-BDA0-2FC0F1B87884}"/>
              </a:ext>
            </a:extLst>
          </p:cNvPr>
          <p:cNvSpPr txBox="1"/>
          <p:nvPr/>
        </p:nvSpPr>
        <p:spPr>
          <a:xfrm>
            <a:off x="542553" y="1273452"/>
            <a:ext cx="10659948" cy="3753592"/>
          </a:xfrm>
          <a:prstGeom prst="rect">
            <a:avLst/>
          </a:prstGeom>
          <a:noFill/>
        </p:spPr>
        <p:txBody>
          <a:bodyPr wrap="square" lIns="91440" tIns="45720" rIns="91440" bIns="45720" rtlCol="0" anchor="t">
            <a:spAutoFit/>
          </a:bodyPr>
          <a:lstStyle/>
          <a:p>
            <a:pPr marL="285750" indent="-285750">
              <a:lnSpc>
                <a:spcPts val="2560"/>
              </a:lnSpc>
              <a:buFont typeface="Arial" panose="020B0604020202020204" pitchFamily="34" charset="0"/>
              <a:buChar char="•"/>
            </a:pPr>
            <a:r>
              <a:rPr lang="en-US" sz="3200">
                <a:solidFill>
                  <a:schemeClr val="bg1"/>
                </a:solidFill>
                <a:effectLst/>
                <a:latin typeface="Miriam Libre"/>
                <a:cs typeface="Miriam Libre"/>
              </a:rPr>
              <a:t>“Capture The Flag” - Cybersecurity competition</a:t>
            </a:r>
            <a:endParaRPr lang="en-US" sz="3200">
              <a:solidFill>
                <a:schemeClr val="bg1"/>
              </a:solidFill>
              <a:latin typeface="Miriam Libre"/>
              <a:cs typeface="Miriam Libre"/>
            </a:endParaRPr>
          </a:p>
          <a:p>
            <a:pPr marL="285750" indent="-285750">
              <a:lnSpc>
                <a:spcPct val="150000"/>
              </a:lnSpc>
              <a:buFont typeface="Arial" panose="020B0604020202020204" pitchFamily="34" charset="0"/>
              <a:buChar char="•"/>
            </a:pPr>
            <a:r>
              <a:rPr lang="en-US" sz="3200">
                <a:solidFill>
                  <a:schemeClr val="bg1"/>
                </a:solidFill>
                <a:latin typeface="Miriam Libre"/>
                <a:cs typeface="Miriam Libre"/>
              </a:rPr>
              <a:t>O</a:t>
            </a:r>
            <a:r>
              <a:rPr lang="en-US" sz="3200">
                <a:solidFill>
                  <a:schemeClr val="bg1"/>
                </a:solidFill>
                <a:effectLst/>
                <a:latin typeface="Miriam Libre"/>
                <a:cs typeface="Miriam Libre"/>
              </a:rPr>
              <a:t>bjective </a:t>
            </a:r>
            <a:r>
              <a:rPr lang="en-US" sz="3200">
                <a:solidFill>
                  <a:schemeClr val="bg1"/>
                </a:solidFill>
                <a:latin typeface="Miriam Libre"/>
                <a:cs typeface="Miriam Libre"/>
              </a:rPr>
              <a:t>– find </a:t>
            </a:r>
            <a:r>
              <a:rPr lang="en-US" sz="3200">
                <a:solidFill>
                  <a:schemeClr val="bg1"/>
                </a:solidFill>
                <a:effectLst/>
                <a:latin typeface="Miriam Libre"/>
                <a:cs typeface="Miriam Libre"/>
              </a:rPr>
              <a:t>"flags" </a:t>
            </a:r>
            <a:r>
              <a:rPr lang="en-US" sz="3200">
                <a:solidFill>
                  <a:schemeClr val="bg1"/>
                </a:solidFill>
                <a:latin typeface="Miriam Libre"/>
                <a:cs typeface="Miriam Libre"/>
              </a:rPr>
              <a:t>(strings of text) that are hidden in different and creative ways.</a:t>
            </a:r>
            <a:endParaRPr lang="en-US" sz="3200">
              <a:solidFill>
                <a:schemeClr val="bg1"/>
              </a:solidFill>
              <a:effectLst/>
              <a:latin typeface="Miriam Libre"/>
              <a:cs typeface="Miriam Libre"/>
            </a:endParaRPr>
          </a:p>
          <a:p>
            <a:pPr marL="285750" indent="-285750">
              <a:lnSpc>
                <a:spcPct val="150000"/>
              </a:lnSpc>
              <a:buFont typeface="Arial" panose="020B0604020202020204" pitchFamily="34" charset="0"/>
              <a:buChar char="•"/>
            </a:pPr>
            <a:r>
              <a:rPr lang="en-US" sz="3200">
                <a:solidFill>
                  <a:schemeClr val="bg1"/>
                </a:solidFill>
                <a:latin typeface="Miriam Libre"/>
                <a:cs typeface="Miriam Libre"/>
              </a:rPr>
              <a:t>Highly technical</a:t>
            </a:r>
            <a:endParaRPr lang="en-US" sz="3200">
              <a:solidFill>
                <a:schemeClr val="bg1"/>
              </a:solidFill>
              <a:effectLst/>
              <a:latin typeface="Miriam Libre" pitchFamily="2" charset="-79"/>
              <a:cs typeface="Miriam Libre" pitchFamily="2" charset="-79"/>
            </a:endParaRPr>
          </a:p>
          <a:p>
            <a:pPr marL="285750" indent="-285750">
              <a:lnSpc>
                <a:spcPct val="150000"/>
              </a:lnSpc>
              <a:buFont typeface="Arial" panose="020B0604020202020204" pitchFamily="34" charset="0"/>
              <a:buChar char="•"/>
            </a:pPr>
            <a:endParaRPr lang="en-US" sz="3200">
              <a:solidFill>
                <a:schemeClr val="bg1"/>
              </a:solidFill>
              <a:effectLst/>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sz="3200">
              <a:solidFill>
                <a:schemeClr val="bg1"/>
              </a:solidFill>
              <a:effectLst/>
              <a:latin typeface="Miriam Libre" pitchFamily="2" charset="-79"/>
              <a:cs typeface="Miriam Libre" pitchFamily="2" charset="-79"/>
            </a:endParaRPr>
          </a:p>
        </p:txBody>
      </p: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604498" y="297371"/>
            <a:ext cx="7136374" cy="830997"/>
          </a:xfrm>
          <a:prstGeom prst="rect">
            <a:avLst/>
          </a:prstGeom>
          <a:noFill/>
        </p:spPr>
        <p:txBody>
          <a:bodyPr wrap="square" rtlCol="0">
            <a:spAutoFit/>
          </a:bodyPr>
          <a:lstStyle/>
          <a:p>
            <a:pPr algn="l"/>
            <a:r>
              <a:rPr lang="en-US" sz="4800" b="1">
                <a:solidFill>
                  <a:srgbClr val="E2FE21"/>
                </a:solidFill>
                <a:latin typeface="Miriam Libre" pitchFamily="2" charset="-79"/>
                <a:cs typeface="Miriam Libre" pitchFamily="2" charset="-79"/>
              </a:rPr>
              <a:t>What is CTF?</a:t>
            </a:r>
            <a:endParaRPr lang="he-IL" sz="48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01</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pic>
        <p:nvPicPr>
          <p:cNvPr id="7" name="Picture 6">
            <a:extLst>
              <a:ext uri="{FF2B5EF4-FFF2-40B4-BE49-F238E27FC236}">
                <a16:creationId xmlns:a16="http://schemas.microsoft.com/office/drawing/2014/main" id="{82593117-84B0-21CE-AF99-00ACEFCFE9BB}"/>
              </a:ext>
            </a:extLst>
          </p:cNvPr>
          <p:cNvPicPr>
            <a:picLocks noChangeAspect="1"/>
          </p:cNvPicPr>
          <p:nvPr/>
        </p:nvPicPr>
        <p:blipFill>
          <a:blip r:embed="rId5"/>
          <a:stretch>
            <a:fillRect/>
          </a:stretch>
        </p:blipFill>
        <p:spPr>
          <a:xfrm>
            <a:off x="6502306" y="3591098"/>
            <a:ext cx="5312870" cy="2405997"/>
          </a:xfrm>
          <a:prstGeom prst="rect">
            <a:avLst/>
          </a:prstGeom>
          <a:ln>
            <a:solidFill>
              <a:srgbClr val="E2FE21"/>
            </a:solidFill>
          </a:ln>
        </p:spPr>
      </p:pic>
    </p:spTree>
    <p:extLst>
      <p:ext uri="{BB962C8B-B14F-4D97-AF65-F5344CB8AC3E}">
        <p14:creationId xmlns:p14="http://schemas.microsoft.com/office/powerpoint/2010/main" val="152425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965094" y="4337270"/>
            <a:ext cx="6261812" cy="1646605"/>
          </a:xfrm>
          <a:prstGeom prst="rect">
            <a:avLst/>
          </a:prstGeom>
          <a:noFill/>
        </p:spPr>
        <p:txBody>
          <a:bodyPr wrap="square" lIns="91440" tIns="45720" rIns="91440" bIns="45720" rtlCol="0" anchor="t">
            <a:spAutoFit/>
          </a:bodyPr>
          <a:lstStyle/>
          <a:p>
            <a:pPr algn="ctr">
              <a:lnSpc>
                <a:spcPts val="6000"/>
              </a:lnSpc>
            </a:pPr>
            <a:r>
              <a:rPr lang="en-US" sz="6500" b="1">
                <a:solidFill>
                  <a:schemeClr val="bg1"/>
                </a:solidFill>
                <a:latin typeface="Miriam Libre"/>
                <a:cs typeface="Miriam Libre"/>
              </a:rPr>
              <a:t>Next Week...</a:t>
            </a:r>
          </a:p>
          <a:p>
            <a:pPr algn="ctr">
              <a:lnSpc>
                <a:spcPts val="6000"/>
              </a:lnSpc>
            </a:pPr>
            <a:r>
              <a:rPr lang="en-US" sz="4400" b="1">
                <a:solidFill>
                  <a:srgbClr val="FFFFFF"/>
                </a:solidFill>
                <a:latin typeface="Miriam Libre"/>
                <a:cs typeface="Miriam Libre"/>
              </a:rPr>
              <a:t>web exploitation</a:t>
            </a:r>
            <a:endParaRPr lang="en-US"/>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429250" y="2171772"/>
            <a:ext cx="1333500" cy="1803400"/>
          </a:xfrm>
          <a:prstGeom prst="rect">
            <a:avLst/>
          </a:prstGeom>
        </p:spPr>
      </p:pic>
    </p:spTree>
    <p:extLst>
      <p:ext uri="{BB962C8B-B14F-4D97-AF65-F5344CB8AC3E}">
        <p14:creationId xmlns:p14="http://schemas.microsoft.com/office/powerpoint/2010/main" val="164616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pic>
        <p:nvPicPr>
          <p:cNvPr id="8" name="תמונה 7" descr="תמונה שמכילה טקסט, צילום מסך, תוכנה, תכונות מולטימדיה&#10;&#10;התיאור נוצר באופן אוטומטי">
            <a:extLst>
              <a:ext uri="{FF2B5EF4-FFF2-40B4-BE49-F238E27FC236}">
                <a16:creationId xmlns:a16="http://schemas.microsoft.com/office/drawing/2014/main" id="{656BFCC2-B71B-4F9E-8EBE-764FABEED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7855" y="3183414"/>
            <a:ext cx="4412672" cy="2825027"/>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5"/>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604498" y="297371"/>
            <a:ext cx="11016714" cy="830997"/>
          </a:xfrm>
          <a:prstGeom prst="rect">
            <a:avLst/>
          </a:prstGeom>
          <a:noFill/>
        </p:spPr>
        <p:txBody>
          <a:bodyPr wrap="square" rtlCol="0">
            <a:spAutoFit/>
          </a:bodyPr>
          <a:lstStyle/>
          <a:p>
            <a:pPr algn="l"/>
            <a:r>
              <a:rPr lang="en-US" sz="4800" b="1">
                <a:solidFill>
                  <a:srgbClr val="E2FE21"/>
                </a:solidFill>
                <a:latin typeface="Miriam Libre" pitchFamily="2" charset="-79"/>
                <a:cs typeface="Miriam Libre" pitchFamily="2" charset="-79"/>
              </a:rPr>
              <a:t>Meeting, Competitions, FUN</a:t>
            </a:r>
            <a:endParaRPr lang="he-IL" sz="48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01</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pic>
        <p:nvPicPr>
          <p:cNvPr id="3" name="תמונה 2" descr="תמונה שמכילה אדם, לבוש, הנעלה, חיוך&#10;&#10;התיאור נוצר באופן אוטומטי">
            <a:extLst>
              <a:ext uri="{FF2B5EF4-FFF2-40B4-BE49-F238E27FC236}">
                <a16:creationId xmlns:a16="http://schemas.microsoft.com/office/drawing/2014/main" id="{43FD61E9-8C85-4891-84BB-55D4A4650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9578" y="1400082"/>
            <a:ext cx="4025285" cy="3018964"/>
          </a:xfrm>
          <a:prstGeom prst="rect">
            <a:avLst/>
          </a:prstGeom>
        </p:spPr>
      </p:pic>
      <p:pic>
        <p:nvPicPr>
          <p:cNvPr id="13" name="תמונה 12" descr="תמונה שמכילה לבוש, אדם, בתוך מבנה, איש&#10;&#10;התיאור נוצר באופן אוטומטי">
            <a:extLst>
              <a:ext uri="{FF2B5EF4-FFF2-40B4-BE49-F238E27FC236}">
                <a16:creationId xmlns:a16="http://schemas.microsoft.com/office/drawing/2014/main" id="{06B852D1-D35A-41EE-AB0C-B9F9D940A1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906" y="1425739"/>
            <a:ext cx="3721768" cy="2791326"/>
          </a:xfrm>
          <a:prstGeom prst="rect">
            <a:avLst/>
          </a:prstGeom>
        </p:spPr>
      </p:pic>
    </p:spTree>
    <p:extLst>
      <p:ext uri="{BB962C8B-B14F-4D97-AF65-F5344CB8AC3E}">
        <p14:creationId xmlns:p14="http://schemas.microsoft.com/office/powerpoint/2010/main" val="71323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632307" y="315850"/>
            <a:ext cx="7136374" cy="830997"/>
          </a:xfrm>
          <a:prstGeom prst="rect">
            <a:avLst/>
          </a:prstGeom>
          <a:noFill/>
        </p:spPr>
        <p:txBody>
          <a:bodyPr wrap="square" rtlCol="0">
            <a:spAutoFit/>
          </a:bodyPr>
          <a:lstStyle/>
          <a:p>
            <a:pPr algn="l"/>
            <a:r>
              <a:rPr lang="en-US" sz="4800" b="1">
                <a:solidFill>
                  <a:srgbClr val="E2FE21"/>
                </a:solidFill>
                <a:effectLst/>
                <a:latin typeface="Miriam Libre" pitchFamily="2" charset="-79"/>
                <a:cs typeface="Miriam Libre" pitchFamily="2" charset="-79"/>
              </a:rPr>
              <a:t>Schedule</a:t>
            </a:r>
            <a:endParaRPr lang="he-IL" sz="48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02</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3" name="TextBox 2">
            <a:extLst>
              <a:ext uri="{FF2B5EF4-FFF2-40B4-BE49-F238E27FC236}">
                <a16:creationId xmlns:a16="http://schemas.microsoft.com/office/drawing/2014/main" id="{5B3282F6-4B47-08AF-9124-9E7DC0F91527}"/>
              </a:ext>
            </a:extLst>
          </p:cNvPr>
          <p:cNvSpPr txBox="1"/>
          <p:nvPr/>
        </p:nvSpPr>
        <p:spPr>
          <a:xfrm>
            <a:off x="483018" y="1440174"/>
            <a:ext cx="10659948" cy="46474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effectLst/>
                <a:latin typeface="Miriam Libre"/>
                <a:cs typeface="Miriam Libre"/>
              </a:rPr>
              <a:t>Weekly meetings! </a:t>
            </a:r>
            <a:r>
              <a:rPr lang="en-US" sz="3200" u="sng">
                <a:solidFill>
                  <a:schemeClr val="bg1"/>
                </a:solidFill>
                <a:effectLst/>
                <a:latin typeface="Miriam Libre"/>
                <a:cs typeface="Miriam Libre"/>
              </a:rPr>
              <a:t>Every</a:t>
            </a:r>
            <a:r>
              <a:rPr lang="en-US" sz="3200">
                <a:solidFill>
                  <a:schemeClr val="bg1"/>
                </a:solidFill>
                <a:effectLst/>
                <a:latin typeface="Miriam Libre"/>
                <a:cs typeface="Miriam Libre"/>
              </a:rPr>
              <a:t> </a:t>
            </a:r>
            <a:r>
              <a:rPr lang="en-US" sz="3200">
                <a:solidFill>
                  <a:schemeClr val="bg1"/>
                </a:solidFill>
                <a:latin typeface="Miriam Libre"/>
                <a:cs typeface="Miriam Libre"/>
              </a:rPr>
              <a:t>Tuesday, 18:30-20:00</a:t>
            </a:r>
            <a:endParaRPr lang="en-US" sz="3200">
              <a:solidFill>
                <a:schemeClr val="bg1"/>
              </a:solidFill>
              <a:effectLst/>
              <a:latin typeface="Miriam Libre"/>
              <a:cs typeface="Miriam Libre"/>
            </a:endParaRPr>
          </a:p>
          <a:p>
            <a:pPr marL="285750" indent="-285750">
              <a:buFont typeface="Arial" panose="020B0604020202020204" pitchFamily="34" charset="0"/>
              <a:buChar char="•"/>
            </a:pPr>
            <a:r>
              <a:rPr lang="en-US" sz="3200">
                <a:solidFill>
                  <a:schemeClr val="bg1"/>
                </a:solidFill>
                <a:latin typeface="Miriam Libre"/>
                <a:cs typeface="Miriam Libre"/>
              </a:rPr>
              <a:t>Competitions</a:t>
            </a:r>
          </a:p>
          <a:p>
            <a:pPr marL="285750" indent="-285750">
              <a:buFont typeface="Arial" panose="020B0604020202020204" pitchFamily="34" charset="0"/>
              <a:buChar char="•"/>
            </a:pPr>
            <a:endParaRPr lang="en-US" sz="3200">
              <a:solidFill>
                <a:schemeClr val="bg1"/>
              </a:solidFill>
              <a:latin typeface="Miriam Libre" pitchFamily="2" charset="-79"/>
              <a:cs typeface="Miriam Libre" pitchFamily="2" charset="-79"/>
            </a:endParaRPr>
          </a:p>
          <a:p>
            <a:pPr marL="285750" indent="-285750">
              <a:buFont typeface="Arial" panose="020B0604020202020204" pitchFamily="34" charset="0"/>
              <a:buChar char="•"/>
            </a:pPr>
            <a:r>
              <a:rPr lang="en-US" sz="3200">
                <a:solidFill>
                  <a:schemeClr val="bg1"/>
                </a:solidFill>
                <a:latin typeface="Miriam Libre"/>
                <a:cs typeface="Miriam Libre"/>
              </a:rPr>
              <a:t>Topics Up Head</a:t>
            </a:r>
          </a:p>
          <a:p>
            <a:pPr marL="742950" lvl="1" indent="-285750">
              <a:buFont typeface="Arial" panose="020B0604020202020204" pitchFamily="34" charset="0"/>
              <a:buChar char="•"/>
            </a:pPr>
            <a:r>
              <a:rPr lang="en-US" sz="2800">
                <a:solidFill>
                  <a:schemeClr val="bg1"/>
                </a:solidFill>
                <a:latin typeface="Miriam Libre"/>
                <a:cs typeface="Miriam Libre"/>
              </a:rPr>
              <a:t>Web</a:t>
            </a:r>
          </a:p>
          <a:p>
            <a:pPr marL="742950" lvl="1" indent="-285750">
              <a:buFont typeface="Arial" panose="020B0604020202020204" pitchFamily="34" charset="0"/>
              <a:buChar char="•"/>
            </a:pPr>
            <a:r>
              <a:rPr lang="en-US" sz="2800">
                <a:solidFill>
                  <a:schemeClr val="bg1"/>
                </a:solidFill>
                <a:latin typeface="Miriam Libre"/>
                <a:cs typeface="Miriam Libre"/>
              </a:rPr>
              <a:t>Cryptography</a:t>
            </a:r>
          </a:p>
          <a:p>
            <a:pPr marL="742950" lvl="1" indent="-285750">
              <a:buFont typeface="Arial" panose="020B0604020202020204" pitchFamily="34" charset="0"/>
              <a:buChar char="•"/>
            </a:pPr>
            <a:r>
              <a:rPr lang="en-US" sz="2800">
                <a:solidFill>
                  <a:schemeClr val="bg1"/>
                </a:solidFill>
                <a:latin typeface="Miriam Libre"/>
                <a:cs typeface="Miriam Libre"/>
              </a:rPr>
              <a:t>Reverse Engineering</a:t>
            </a:r>
          </a:p>
          <a:p>
            <a:pPr marL="742950" lvl="1" indent="-285750">
              <a:buFont typeface="Arial" panose="020B0604020202020204" pitchFamily="34" charset="0"/>
              <a:buChar char="•"/>
            </a:pPr>
            <a:r>
              <a:rPr lang="en-US" sz="2800">
                <a:solidFill>
                  <a:schemeClr val="bg1"/>
                </a:solidFill>
                <a:latin typeface="Miriam Libre"/>
                <a:cs typeface="Miriam Libre"/>
              </a:rPr>
              <a:t>Binary exploitation (</a:t>
            </a:r>
            <a:r>
              <a:rPr lang="en-US" sz="2800" err="1">
                <a:solidFill>
                  <a:schemeClr val="bg1"/>
                </a:solidFill>
                <a:latin typeface="Miriam Libre"/>
                <a:cs typeface="Miriam Libre"/>
              </a:rPr>
              <a:t>pwn</a:t>
            </a:r>
            <a:r>
              <a:rPr lang="en-US" sz="2800">
                <a:solidFill>
                  <a:schemeClr val="bg1"/>
                </a:solidFill>
                <a:latin typeface="Miriam Libre"/>
                <a:cs typeface="Miriam Libre"/>
              </a:rPr>
              <a:t>)</a:t>
            </a:r>
          </a:p>
          <a:p>
            <a:pPr marL="742950" lvl="1" indent="-285750">
              <a:buFont typeface="Arial" panose="020B0604020202020204" pitchFamily="34" charset="0"/>
              <a:buChar char="•"/>
            </a:pPr>
            <a:r>
              <a:rPr lang="en-US" sz="2800">
                <a:solidFill>
                  <a:schemeClr val="bg1"/>
                </a:solidFill>
                <a:latin typeface="Miriam Libre"/>
                <a:cs typeface="Miriam Libre"/>
              </a:rPr>
              <a:t>Guest lectures</a:t>
            </a:r>
          </a:p>
          <a:p>
            <a:pPr marL="742950" lvl="1" indent="-285750">
              <a:buFont typeface="Arial" panose="020B0604020202020204" pitchFamily="34" charset="0"/>
              <a:buChar char="•"/>
            </a:pPr>
            <a:r>
              <a:rPr lang="en-US" sz="2800">
                <a:solidFill>
                  <a:schemeClr val="bg1"/>
                </a:solidFill>
                <a:latin typeface="Miriam Libre"/>
                <a:cs typeface="Miriam Libre"/>
              </a:rPr>
              <a:t>And MORE! </a:t>
            </a:r>
            <a:endParaRPr lang="en-US" sz="2800">
              <a:solidFill>
                <a:schemeClr val="bg1"/>
              </a:solidFill>
              <a:effectLst/>
              <a:latin typeface="Miriam Libre"/>
              <a:cs typeface="Miriam Libre"/>
            </a:endParaRPr>
          </a:p>
        </p:txBody>
      </p:sp>
      <p:pic>
        <p:nvPicPr>
          <p:cNvPr id="8" name="Picture 7">
            <a:extLst>
              <a:ext uri="{FF2B5EF4-FFF2-40B4-BE49-F238E27FC236}">
                <a16:creationId xmlns:a16="http://schemas.microsoft.com/office/drawing/2014/main" id="{12ABCD70-CDA8-F4F5-9235-B2551AA7DA78}"/>
              </a:ext>
            </a:extLst>
          </p:cNvPr>
          <p:cNvPicPr>
            <a:picLocks noChangeAspect="1"/>
          </p:cNvPicPr>
          <p:nvPr/>
        </p:nvPicPr>
        <p:blipFill>
          <a:blip r:embed="rId5"/>
          <a:stretch>
            <a:fillRect/>
          </a:stretch>
        </p:blipFill>
        <p:spPr>
          <a:xfrm>
            <a:off x="6108422" y="2061192"/>
            <a:ext cx="3524854" cy="1803587"/>
          </a:xfrm>
          <a:prstGeom prst="rect">
            <a:avLst/>
          </a:prstGeom>
          <a:ln>
            <a:noFill/>
          </a:ln>
          <a:effectLst>
            <a:softEdge rad="112500"/>
          </a:effectLst>
        </p:spPr>
      </p:pic>
      <p:pic>
        <p:nvPicPr>
          <p:cNvPr id="13" name="Picture 12">
            <a:extLst>
              <a:ext uri="{FF2B5EF4-FFF2-40B4-BE49-F238E27FC236}">
                <a16:creationId xmlns:a16="http://schemas.microsoft.com/office/drawing/2014/main" id="{DCC6E60E-7144-AA54-D2D6-009C1F0C0E92}"/>
              </a:ext>
            </a:extLst>
          </p:cNvPr>
          <p:cNvPicPr>
            <a:picLocks noChangeAspect="1"/>
          </p:cNvPicPr>
          <p:nvPr/>
        </p:nvPicPr>
        <p:blipFill>
          <a:blip r:embed="rId6"/>
          <a:stretch>
            <a:fillRect/>
          </a:stretch>
        </p:blipFill>
        <p:spPr>
          <a:xfrm>
            <a:off x="9137569" y="3195516"/>
            <a:ext cx="2806879" cy="3001201"/>
          </a:xfrm>
          <a:prstGeom prst="rect">
            <a:avLst/>
          </a:prstGeom>
          <a:ln>
            <a:noFill/>
          </a:ln>
          <a:effectLst>
            <a:softEdge rad="112500"/>
          </a:effectLst>
        </p:spPr>
      </p:pic>
    </p:spTree>
    <p:extLst>
      <p:ext uri="{BB962C8B-B14F-4D97-AF65-F5344CB8AC3E}">
        <p14:creationId xmlns:p14="http://schemas.microsoft.com/office/powerpoint/2010/main" val="390765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641821" y="323475"/>
            <a:ext cx="7136374" cy="830997"/>
          </a:xfrm>
          <a:prstGeom prst="rect">
            <a:avLst/>
          </a:prstGeom>
          <a:noFill/>
        </p:spPr>
        <p:txBody>
          <a:bodyPr wrap="square" rtlCol="0">
            <a:spAutoFit/>
          </a:bodyPr>
          <a:lstStyle/>
          <a:p>
            <a:pPr algn="l"/>
            <a:r>
              <a:rPr lang="en-US" sz="4800" b="1">
                <a:solidFill>
                  <a:srgbClr val="E2FE21"/>
                </a:solidFill>
                <a:latin typeface="Miriam Libre" pitchFamily="2" charset="-79"/>
                <a:cs typeface="Miriam Libre" pitchFamily="2" charset="-79"/>
              </a:rPr>
              <a:t>Website</a:t>
            </a:r>
            <a:endParaRPr lang="he-IL" sz="48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01</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2" name="TextBox 1">
            <a:extLst>
              <a:ext uri="{FF2B5EF4-FFF2-40B4-BE49-F238E27FC236}">
                <a16:creationId xmlns:a16="http://schemas.microsoft.com/office/drawing/2014/main" id="{66D305CE-ABB2-9CA8-4B59-A94B25C07A36}"/>
              </a:ext>
            </a:extLst>
          </p:cNvPr>
          <p:cNvSpPr txBox="1"/>
          <p:nvPr/>
        </p:nvSpPr>
        <p:spPr>
          <a:xfrm>
            <a:off x="480632" y="1339520"/>
            <a:ext cx="10659948" cy="450123"/>
          </a:xfrm>
          <a:prstGeom prst="rect">
            <a:avLst/>
          </a:prstGeom>
          <a:noFill/>
        </p:spPr>
        <p:txBody>
          <a:bodyPr wrap="square" rtlCol="0">
            <a:spAutoFit/>
          </a:bodyPr>
          <a:lstStyle/>
          <a:p>
            <a:pPr marL="285750" indent="-285750">
              <a:lnSpc>
                <a:spcPts val="2560"/>
              </a:lnSpc>
              <a:buFont typeface="Arial" panose="020B0604020202020204" pitchFamily="34" charset="0"/>
              <a:buChar char="•"/>
            </a:pPr>
            <a:r>
              <a:rPr lang="en-US" sz="2800">
                <a:solidFill>
                  <a:schemeClr val="bg1"/>
                </a:solidFill>
                <a:latin typeface="Miriam Libre" pitchFamily="2" charset="-79"/>
                <a:cs typeface="Miriam Libre" pitchFamily="2" charset="-79"/>
              </a:rPr>
              <a:t>technionctf.com</a:t>
            </a:r>
            <a:endParaRPr lang="en-US" sz="2800">
              <a:solidFill>
                <a:schemeClr val="bg1"/>
              </a:solidFill>
              <a:effectLst/>
              <a:latin typeface="Miriam Libre" pitchFamily="2" charset="-79"/>
              <a:cs typeface="Miriam Libre" pitchFamily="2" charset="-79"/>
            </a:endParaRPr>
          </a:p>
        </p:txBody>
      </p:sp>
      <p:pic>
        <p:nvPicPr>
          <p:cNvPr id="10" name="Picture 16">
            <a:extLst>
              <a:ext uri="{FF2B5EF4-FFF2-40B4-BE49-F238E27FC236}">
                <a16:creationId xmlns:a16="http://schemas.microsoft.com/office/drawing/2014/main" id="{8569356E-7B56-45C0-9601-8BF76696E28A}"/>
              </a:ext>
            </a:extLst>
          </p:cNvPr>
          <p:cNvPicPr>
            <a:picLocks noChangeAspect="1"/>
          </p:cNvPicPr>
          <p:nvPr/>
        </p:nvPicPr>
        <p:blipFill>
          <a:blip r:embed="rId5"/>
          <a:stretch>
            <a:fillRect/>
          </a:stretch>
        </p:blipFill>
        <p:spPr>
          <a:xfrm>
            <a:off x="480632" y="1838161"/>
            <a:ext cx="1076545" cy="1076545"/>
          </a:xfrm>
          <a:prstGeom prst="rect">
            <a:avLst/>
          </a:prstGeom>
        </p:spPr>
      </p:pic>
      <p:pic>
        <p:nvPicPr>
          <p:cNvPr id="13" name="תמונה 12">
            <a:extLst>
              <a:ext uri="{FF2B5EF4-FFF2-40B4-BE49-F238E27FC236}">
                <a16:creationId xmlns:a16="http://schemas.microsoft.com/office/drawing/2014/main" id="{B70E30E0-E318-4403-8928-8B7305B1D457}"/>
              </a:ext>
            </a:extLst>
          </p:cNvPr>
          <p:cNvPicPr>
            <a:picLocks noChangeAspect="1"/>
          </p:cNvPicPr>
          <p:nvPr/>
        </p:nvPicPr>
        <p:blipFill>
          <a:blip r:embed="rId6"/>
          <a:stretch>
            <a:fillRect/>
          </a:stretch>
        </p:blipFill>
        <p:spPr>
          <a:xfrm>
            <a:off x="2255037" y="1947023"/>
            <a:ext cx="8751630" cy="3856464"/>
          </a:xfrm>
          <a:prstGeom prst="rect">
            <a:avLst/>
          </a:prstGeom>
        </p:spPr>
      </p:pic>
    </p:spTree>
    <p:extLst>
      <p:ext uri="{BB962C8B-B14F-4D97-AF65-F5344CB8AC3E}">
        <p14:creationId xmlns:p14="http://schemas.microsoft.com/office/powerpoint/2010/main" val="59162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830997"/>
          </a:xfrm>
          <a:prstGeom prst="rect">
            <a:avLst/>
          </a:prstGeom>
          <a:noFill/>
        </p:spPr>
        <p:txBody>
          <a:bodyPr wrap="square" lIns="91440" tIns="45720" rIns="91440" bIns="45720" rtlCol="0" anchor="t">
            <a:spAutoFit/>
          </a:bodyPr>
          <a:lstStyle/>
          <a:p>
            <a:r>
              <a:rPr lang="en-US" sz="4800" b="1" dirty="0">
                <a:solidFill>
                  <a:srgbClr val="E2FE21"/>
                </a:solidFill>
                <a:effectLst/>
                <a:latin typeface="Miriam Libre"/>
                <a:cs typeface="Miriam Libre"/>
              </a:rPr>
              <a:t>Keynote</a:t>
            </a:r>
            <a:r>
              <a:rPr lang="en-US" sz="3300" b="1" dirty="0">
                <a:solidFill>
                  <a:srgbClr val="E2FE21"/>
                </a:solidFill>
                <a:effectLst/>
                <a:latin typeface="Miriam Libre"/>
                <a:cs typeface="Miriam Libre"/>
              </a:rPr>
              <a:t> – Prof. Avi Mendelson</a:t>
            </a:r>
            <a:r>
              <a:rPr lang="en-US" sz="3300" b="1" dirty="0">
                <a:solidFill>
                  <a:srgbClr val="E2FE21"/>
                </a:solidFill>
                <a:latin typeface="Miriam Libre"/>
                <a:cs typeface="Miriam Libre"/>
              </a:rPr>
              <a:t> &amp; Prof. Eli Biham</a:t>
            </a:r>
            <a:endParaRPr lang="he-IL" sz="3300" b="1" dirty="0">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107544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725012" y="4201572"/>
            <a:ext cx="6741976" cy="1592744"/>
          </a:xfrm>
          <a:prstGeom prst="rect">
            <a:avLst/>
          </a:prstGeom>
          <a:noFill/>
        </p:spPr>
        <p:txBody>
          <a:bodyPr wrap="square" lIns="91440" tIns="45720" rIns="91440" bIns="45720" rtlCol="0" anchor="t">
            <a:spAutoFit/>
          </a:bodyPr>
          <a:lstStyle/>
          <a:p>
            <a:pPr marL="0" algn="ctr" defTabSz="914400" rtl="0" eaLnBrk="1" latinLnBrk="0" hangingPunct="1">
              <a:lnSpc>
                <a:spcPts val="6000"/>
              </a:lnSpc>
            </a:pPr>
            <a:r>
              <a:rPr lang="en-US" sz="6500" b="1" dirty="0">
                <a:solidFill>
                  <a:schemeClr val="bg1"/>
                </a:solidFill>
                <a:latin typeface="Miriam Libre"/>
                <a:cs typeface="Miriam Libre"/>
              </a:rPr>
              <a:t>Practice Time</a:t>
            </a:r>
          </a:p>
          <a:p>
            <a:pPr algn="ctr">
              <a:lnSpc>
                <a:spcPts val="6000"/>
              </a:lnSpc>
            </a:pPr>
            <a:r>
              <a:rPr lang="en-US" sz="4000" b="1" dirty="0">
                <a:solidFill>
                  <a:schemeClr val="bg1"/>
                </a:solidFill>
                <a:latin typeface="Miriam Libre"/>
                <a:cs typeface="Miriam Libre"/>
              </a:rPr>
              <a:t>Beginners</a:t>
            </a:r>
            <a:endParaRPr lang="en-US" sz="2800" b="1" dirty="0">
              <a:solidFill>
                <a:schemeClr val="bg1"/>
              </a:solidFill>
              <a:latin typeface="Miriam Libre"/>
              <a:ea typeface="+mn-lt"/>
              <a:cs typeface="Miriam Libre"/>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596264" y="2203088"/>
            <a:ext cx="1333500" cy="1803400"/>
          </a:xfrm>
          <a:prstGeom prst="rect">
            <a:avLst/>
          </a:prstGeom>
        </p:spPr>
      </p:pic>
    </p:spTree>
    <p:extLst>
      <p:ext uri="{BB962C8B-B14F-4D97-AF65-F5344CB8AC3E}">
        <p14:creationId xmlns:p14="http://schemas.microsoft.com/office/powerpoint/2010/main" val="102118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830997"/>
          </a:xfrm>
          <a:prstGeom prst="rect">
            <a:avLst/>
          </a:prstGeom>
          <a:noFill/>
        </p:spPr>
        <p:txBody>
          <a:bodyPr wrap="square" lIns="91440" tIns="45720" rIns="91440" bIns="45720" rtlCol="0" anchor="t">
            <a:spAutoFit/>
          </a:bodyPr>
          <a:lstStyle/>
          <a:p>
            <a:r>
              <a:rPr lang="en-US" sz="4800" b="1" err="1">
                <a:solidFill>
                  <a:srgbClr val="E2FE21"/>
                </a:solidFill>
                <a:latin typeface="Miriam Libre"/>
                <a:cs typeface="Miriam Libre"/>
              </a:rPr>
              <a:t>picoCTF</a:t>
            </a:r>
            <a:r>
              <a:rPr lang="en-US" sz="4800" b="1">
                <a:solidFill>
                  <a:srgbClr val="E2FE21"/>
                </a:solidFill>
                <a:latin typeface="Miriam Libre"/>
                <a:cs typeface="Miriam Libre"/>
              </a:rPr>
              <a:t> </a:t>
            </a:r>
            <a:endParaRPr lang="en-US" sz="4800">
              <a:solidFill>
                <a:schemeClr val="bg1"/>
              </a:solidFill>
              <a:effectLst/>
              <a:latin typeface="Miriam Libre"/>
              <a:cs typeface="Miriam Libre"/>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181588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800" dirty="0">
                <a:solidFill>
                  <a:schemeClr val="bg1"/>
                </a:solidFill>
                <a:latin typeface="Miriam Libre"/>
                <a:cs typeface="Miriam Libre"/>
              </a:rPr>
              <a:t>https://play.picoctf.org/classrooms</a:t>
            </a:r>
          </a:p>
          <a:p>
            <a:pPr marL="742950" lvl="1" indent="-285750">
              <a:buFont typeface="Arial" panose="020B0604020202020204" pitchFamily="34" charset="0"/>
              <a:buChar char="•"/>
            </a:pPr>
            <a:r>
              <a:rPr lang="en-US" sz="2800" dirty="0">
                <a:solidFill>
                  <a:srgbClr val="FFFFFF"/>
                </a:solidFill>
                <a:latin typeface="Miriam Libre"/>
                <a:cs typeface="Miriam Libre"/>
              </a:rPr>
              <a:t>Classroom code: </a:t>
            </a:r>
            <a:r>
              <a:rPr lang="en-US" sz="2800" b="1" i="1" err="1">
                <a:solidFill>
                  <a:srgbClr val="FFFFFF"/>
                </a:solidFill>
                <a:ea typeface="+mn-lt"/>
                <a:cs typeface="+mn-lt"/>
              </a:rPr>
              <a:t>CyqXSMIoR</a:t>
            </a:r>
            <a:endParaRPr lang="en-US" sz="2800" b="1" i="1">
              <a:solidFill>
                <a:srgbClr val="FFFFFF"/>
              </a:solidFill>
              <a:ea typeface="+mn-lt"/>
              <a:cs typeface="+mn-lt"/>
            </a:endParaRPr>
          </a:p>
          <a:p>
            <a:pPr marL="742950" lvl="1" indent="-285750">
              <a:buFont typeface="Arial" panose="020B0604020202020204" pitchFamily="34" charset="0"/>
              <a:buChar char="•"/>
            </a:pPr>
            <a:r>
              <a:rPr lang="en-US" sz="2800" b="1" i="1" dirty="0">
                <a:solidFill>
                  <a:srgbClr val="FFFFFF"/>
                </a:solidFill>
                <a:ea typeface="+mn-lt"/>
                <a:cs typeface="+mn-lt"/>
              </a:rPr>
              <a:t>Press on 'Practice' -&gt; 'Assignments' -&gt; 'Week 1'</a:t>
            </a:r>
          </a:p>
          <a:p>
            <a:pPr marL="742950" lvl="1" indent="-285750">
              <a:buFont typeface="Arial" panose="020B0604020202020204" pitchFamily="34" charset="0"/>
              <a:buChar char="•"/>
            </a:pPr>
            <a:r>
              <a:rPr lang="en-US" sz="2800" b="1" i="1" dirty="0">
                <a:solidFill>
                  <a:srgbClr val="FFFFFF"/>
                </a:solidFill>
                <a:ea typeface="+mn-lt"/>
                <a:cs typeface="+mn-lt"/>
              </a:rPr>
              <a:t>Do '</a:t>
            </a:r>
            <a:r>
              <a:rPr lang="en-US" sz="2800" b="1" i="1" dirty="0" err="1">
                <a:solidFill>
                  <a:srgbClr val="FFFFFF"/>
                </a:solidFill>
                <a:ea typeface="+mn-lt"/>
                <a:cs typeface="+mn-lt"/>
              </a:rPr>
              <a:t>wget</a:t>
            </a:r>
            <a:r>
              <a:rPr lang="en-US" sz="2800" b="1" i="1" dirty="0">
                <a:solidFill>
                  <a:srgbClr val="FFFFFF"/>
                </a:solidFill>
                <a:ea typeface="+mn-lt"/>
                <a:cs typeface="+mn-lt"/>
              </a:rPr>
              <a:t>' in </a:t>
            </a:r>
            <a:r>
              <a:rPr lang="en-US" sz="2800" b="1" i="1" dirty="0" err="1">
                <a:solidFill>
                  <a:srgbClr val="FFFFFF"/>
                </a:solidFill>
                <a:ea typeface="+mn-lt"/>
                <a:cs typeface="+mn-lt"/>
              </a:rPr>
              <a:t>PicoCTF</a:t>
            </a:r>
            <a:r>
              <a:rPr lang="en-US" sz="2800" b="1" i="1" dirty="0">
                <a:solidFill>
                  <a:srgbClr val="FFFFFF"/>
                </a:solidFill>
                <a:ea typeface="+mn-lt"/>
                <a:cs typeface="+mn-lt"/>
              </a:rPr>
              <a:t> </a:t>
            </a:r>
            <a:r>
              <a:rPr lang="en-US" sz="2800" b="1" i="1" dirty="0" err="1">
                <a:solidFill>
                  <a:srgbClr val="FFFFFF"/>
                </a:solidFill>
                <a:ea typeface="+mn-lt"/>
                <a:cs typeface="+mn-lt"/>
              </a:rPr>
              <a:t>Webshell</a:t>
            </a:r>
            <a:r>
              <a:rPr lang="en-US" sz="2800" b="1" i="1" dirty="0">
                <a:solidFill>
                  <a:srgbClr val="FFFFFF"/>
                </a:solidFill>
                <a:ea typeface="+mn-lt"/>
                <a:cs typeface="+mn-lt"/>
              </a:rPr>
              <a:t> if download doesn't work</a:t>
            </a:r>
          </a:p>
        </p:txBody>
      </p:sp>
      <p:pic>
        <p:nvPicPr>
          <p:cNvPr id="7" name="Picture 6" descr="A close-up of a logo&#10;&#10;Description automatically generated">
            <a:extLst>
              <a:ext uri="{FF2B5EF4-FFF2-40B4-BE49-F238E27FC236}">
                <a16:creationId xmlns:a16="http://schemas.microsoft.com/office/drawing/2014/main" id="{89F7E334-0EAE-7EC6-6D6B-7AB05962705D}"/>
              </a:ext>
            </a:extLst>
          </p:cNvPr>
          <p:cNvPicPr>
            <a:picLocks noChangeAspect="1"/>
          </p:cNvPicPr>
          <p:nvPr/>
        </p:nvPicPr>
        <p:blipFill>
          <a:blip r:embed="rId5"/>
          <a:srcRect r="502" b="70593"/>
          <a:stretch/>
        </p:blipFill>
        <p:spPr>
          <a:xfrm>
            <a:off x="7331347" y="4380850"/>
            <a:ext cx="4725997" cy="1503451"/>
          </a:xfrm>
          <a:prstGeom prst="rect">
            <a:avLst/>
          </a:prstGeom>
          <a:ln>
            <a:noFill/>
          </a:ln>
          <a:effectLst>
            <a:softEdge rad="112500"/>
          </a:effectLst>
        </p:spPr>
      </p:pic>
    </p:spTree>
    <p:extLst>
      <p:ext uri="{BB962C8B-B14F-4D97-AF65-F5344CB8AC3E}">
        <p14:creationId xmlns:p14="http://schemas.microsoft.com/office/powerpoint/2010/main" val="211124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 y="6247180"/>
            <a:ext cx="12192000" cy="610819"/>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1128369"/>
            <a:ext cx="11923775" cy="80467"/>
          </a:xfrm>
          <a:prstGeom prst="line">
            <a:avLst/>
          </a:prstGeom>
          <a:ln>
            <a:solidFill>
              <a:srgbClr val="E2FE2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C0DC1BB-F10B-06AB-68E6-BEC246A4E787}"/>
              </a:ext>
            </a:extLst>
          </p:cNvPr>
          <p:cNvPicPr>
            <a:picLocks noChangeAspect="1"/>
          </p:cNvPicPr>
          <p:nvPr/>
        </p:nvPicPr>
        <p:blipFill>
          <a:blip r:embed="rId4"/>
          <a:srcRect/>
          <a:stretch/>
        </p:blipFill>
        <p:spPr>
          <a:xfrm>
            <a:off x="8495747" y="6366654"/>
            <a:ext cx="2989117" cy="243717"/>
          </a:xfrm>
          <a:prstGeom prst="rect">
            <a:avLst/>
          </a:prstGeom>
        </p:spPr>
      </p:pic>
      <p:sp>
        <p:nvSpPr>
          <p:cNvPr id="4" name="TextBox 3">
            <a:extLst>
              <a:ext uri="{FF2B5EF4-FFF2-40B4-BE49-F238E27FC236}">
                <a16:creationId xmlns:a16="http://schemas.microsoft.com/office/drawing/2014/main" id="{A56F6798-CB7E-F967-5BAF-A562F7DB9950}"/>
              </a:ext>
            </a:extLst>
          </p:cNvPr>
          <p:cNvSpPr txBox="1"/>
          <p:nvPr/>
        </p:nvSpPr>
        <p:spPr>
          <a:xfrm>
            <a:off x="392156" y="377839"/>
            <a:ext cx="11721241" cy="1338828"/>
          </a:xfrm>
          <a:prstGeom prst="rect">
            <a:avLst/>
          </a:prstGeom>
          <a:noFill/>
        </p:spPr>
        <p:txBody>
          <a:bodyPr wrap="square" lIns="91440" tIns="45720" rIns="91440" bIns="45720" rtlCol="0" anchor="t">
            <a:spAutoFit/>
          </a:bodyPr>
          <a:lstStyle/>
          <a:p>
            <a:r>
              <a:rPr lang="en-US" sz="4800" b="1">
                <a:solidFill>
                  <a:srgbClr val="E2FE21"/>
                </a:solidFill>
                <a:latin typeface="Miriam Libre"/>
                <a:cs typeface="Miriam Libre"/>
              </a:rPr>
              <a:t>Secret of the Polyglot - </a:t>
            </a:r>
            <a:r>
              <a:rPr lang="en-US" sz="4800">
                <a:solidFill>
                  <a:schemeClr val="bg1"/>
                </a:solidFill>
                <a:latin typeface="Miriam Libre"/>
                <a:cs typeface="Miriam Libre"/>
              </a:rPr>
              <a:t>Problem</a:t>
            </a:r>
            <a:endParaRPr lang="en-US">
              <a:solidFill>
                <a:schemeClr val="bg1"/>
              </a:solidFill>
              <a:latin typeface="Aptos"/>
              <a:cs typeface="Miriam Libre"/>
            </a:endParaRPr>
          </a:p>
          <a:p>
            <a:pPr algn="l"/>
            <a:endParaRPr lang="he-IL" sz="3300" b="1">
              <a:solidFill>
                <a:srgbClr val="E2FE21"/>
              </a:solidFill>
              <a:effectLst/>
              <a:latin typeface="Miriam Libre" pitchFamily="2" charset="-79"/>
              <a:cs typeface="Miriam Libre" pitchFamily="2" charset="-79"/>
            </a:endParaRPr>
          </a:p>
        </p:txBody>
      </p:sp>
      <p:sp>
        <p:nvSpPr>
          <p:cNvPr id="12" name="TextBox 11">
            <a:extLst>
              <a:ext uri="{FF2B5EF4-FFF2-40B4-BE49-F238E27FC236}">
                <a16:creationId xmlns:a16="http://schemas.microsoft.com/office/drawing/2014/main" id="{8DB64316-BED0-E985-D34B-5228710A02F8}"/>
              </a:ext>
            </a:extLst>
          </p:cNvPr>
          <p:cNvSpPr txBox="1"/>
          <p:nvPr/>
        </p:nvSpPr>
        <p:spPr>
          <a:xfrm>
            <a:off x="707135" y="6373039"/>
            <a:ext cx="6097218" cy="246221"/>
          </a:xfrm>
          <a:prstGeom prst="rect">
            <a:avLst/>
          </a:prstGeom>
          <a:noFill/>
        </p:spPr>
        <p:txBody>
          <a:bodyPr wrap="square">
            <a:spAutoFit/>
          </a:bodyPr>
          <a:lstStyle/>
          <a:p>
            <a:pPr marL="0" defTabSz="914400" eaLnBrk="1" latinLnBrk="0" hangingPunct="1"/>
            <a:r>
              <a:rPr lang="en-US" sz="1000">
                <a:solidFill>
                  <a:srgbClr val="E2FE21"/>
                </a:solidFill>
                <a:effectLst/>
                <a:latin typeface="Miriam Libre" pitchFamily="2" charset="-79"/>
                <a:cs typeface="Miriam Libre" pitchFamily="2" charset="-79"/>
              </a:rPr>
              <a:t>03</a:t>
            </a:r>
            <a:r>
              <a:rPr lang="en-US" sz="1000">
                <a:solidFill>
                  <a:schemeClr val="bg1"/>
                </a:solidFill>
                <a:effectLst/>
                <a:latin typeface="Miriam Libre" pitchFamily="2" charset="-79"/>
                <a:cs typeface="Miriam Libre" pitchFamily="2" charset="-79"/>
              </a:rPr>
              <a:t>       Introduction</a:t>
            </a:r>
            <a:endParaRPr lang="en-IL" sz="1000">
              <a:solidFill>
                <a:schemeClr val="bg1"/>
              </a:solidFill>
              <a:latin typeface="Miriam Libre" pitchFamily="2" charset="-79"/>
              <a:cs typeface="Miriam Libre" pitchFamily="2" charset="-79"/>
            </a:endParaRPr>
          </a:p>
        </p:txBody>
      </p:sp>
      <p:sp>
        <p:nvSpPr>
          <p:cNvPr id="13" name="TextBox 2">
            <a:extLst>
              <a:ext uri="{FF2B5EF4-FFF2-40B4-BE49-F238E27FC236}">
                <a16:creationId xmlns:a16="http://schemas.microsoft.com/office/drawing/2014/main" id="{40349B4E-1659-40C5-8243-EB4DF0FED892}"/>
              </a:ext>
            </a:extLst>
          </p:cNvPr>
          <p:cNvSpPr txBox="1"/>
          <p:nvPr/>
        </p:nvSpPr>
        <p:spPr>
          <a:xfrm>
            <a:off x="483018" y="1440174"/>
            <a:ext cx="10659948" cy="403187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200">
                <a:solidFill>
                  <a:schemeClr val="bg1"/>
                </a:solidFill>
                <a:latin typeface="Miriam Libre"/>
                <a:ea typeface="+mn-lt"/>
                <a:cs typeface="Miriam Libre"/>
              </a:rPr>
              <a:t>You are presented with a file that functions as a polyglot</a:t>
            </a:r>
            <a:endParaRPr lang="en-US" sz="3200">
              <a:solidFill>
                <a:schemeClr val="bg1"/>
              </a:solidFill>
              <a:latin typeface="Aptos" panose="02110004020202020204"/>
              <a:ea typeface="+mn-lt"/>
              <a:cs typeface="Miriam Libre"/>
            </a:endParaRPr>
          </a:p>
          <a:p>
            <a:pPr marL="742950" lvl="1" indent="-285750">
              <a:buFont typeface="Arial" panose="020B0604020202020204" pitchFamily="34" charset="0"/>
              <a:buChar char="•"/>
            </a:pPr>
            <a:r>
              <a:rPr lang="en-US" sz="2800">
                <a:solidFill>
                  <a:schemeClr val="bg1"/>
                </a:solidFill>
                <a:latin typeface="Miriam Libre"/>
                <a:ea typeface="+mn-lt"/>
                <a:cs typeface="Miriam Libre"/>
              </a:rPr>
              <a:t>Meaning it is designed to be interpreted by multiple programming languages</a:t>
            </a:r>
            <a:endParaRPr lang="en-US" sz="2800">
              <a:solidFill>
                <a:schemeClr val="bg1"/>
              </a:solidFill>
              <a:latin typeface="Aptos" panose="02110004020202020204"/>
              <a:ea typeface="+mn-lt"/>
              <a:cs typeface="Miriam Libre"/>
            </a:endParaRPr>
          </a:p>
          <a:p>
            <a:pPr marL="285750" indent="-285750">
              <a:buFont typeface="Arial" panose="020B0604020202020204" pitchFamily="34" charset="0"/>
              <a:buChar char="•"/>
            </a:pPr>
            <a:r>
              <a:rPr lang="en-US" sz="3200">
                <a:solidFill>
                  <a:schemeClr val="bg1"/>
                </a:solidFill>
                <a:latin typeface="Miriam Libre"/>
                <a:ea typeface="+mn-lt"/>
                <a:cs typeface="Miriam Libre"/>
              </a:rPr>
              <a:t>The challenge is to analyze this file and extract the hidden flag embedded within it</a:t>
            </a:r>
            <a:endParaRPr lang="en-US" sz="3200">
              <a:solidFill>
                <a:schemeClr val="bg1"/>
              </a:solidFill>
            </a:endParaRPr>
          </a:p>
          <a:p>
            <a:pPr marL="742950" indent="-285750">
              <a:buFont typeface="Arial" panose="020B0604020202020204" pitchFamily="34" charset="0"/>
              <a:buChar char="•"/>
            </a:pPr>
            <a:endParaRPr lang="en-US" sz="3200">
              <a:solidFill>
                <a:schemeClr val="bg1"/>
              </a:solidFill>
              <a:latin typeface="Miriam Libre"/>
              <a:cs typeface="Miriam Libre"/>
            </a:endParaRPr>
          </a:p>
          <a:p>
            <a:pPr marL="742950" lvl="1" indent="-285750">
              <a:buFont typeface="Arial" panose="020B0604020202020204" pitchFamily="34" charset="0"/>
              <a:buChar char="•"/>
            </a:pPr>
            <a:endParaRPr lang="en-US" sz="3200">
              <a:solidFill>
                <a:srgbClr val="FFFFFF"/>
              </a:solidFill>
              <a:latin typeface="Miriam Libre" pitchFamily="2" charset="-79"/>
              <a:cs typeface="Miriam Libre" pitchFamily="2" charset="-79"/>
            </a:endParaRPr>
          </a:p>
        </p:txBody>
      </p:sp>
      <p:pic>
        <p:nvPicPr>
          <p:cNvPr id="2" name="Picture 1" descr="A screenshot of a computer&#10;&#10;Description automatically generated">
            <a:extLst>
              <a:ext uri="{FF2B5EF4-FFF2-40B4-BE49-F238E27FC236}">
                <a16:creationId xmlns:a16="http://schemas.microsoft.com/office/drawing/2014/main" id="{A3C171F2-4BAC-C84E-EA11-87F2EE5EC174}"/>
              </a:ext>
            </a:extLst>
          </p:cNvPr>
          <p:cNvPicPr>
            <a:picLocks noChangeAspect="1"/>
          </p:cNvPicPr>
          <p:nvPr/>
        </p:nvPicPr>
        <p:blipFill>
          <a:blip r:embed="rId5"/>
          <a:srcRect l="29917" t="47826" r="31357" b="7115"/>
          <a:stretch/>
        </p:blipFill>
        <p:spPr>
          <a:xfrm>
            <a:off x="8261185" y="4045391"/>
            <a:ext cx="3796017" cy="2069721"/>
          </a:xfrm>
          <a:prstGeom prst="rect">
            <a:avLst/>
          </a:prstGeom>
        </p:spPr>
      </p:pic>
    </p:spTree>
    <p:extLst>
      <p:ext uri="{BB962C8B-B14F-4D97-AF65-F5344CB8AC3E}">
        <p14:creationId xmlns:p14="http://schemas.microsoft.com/office/powerpoint/2010/main" val="268770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0" id="{ADB8F090-2687-4174-8D2A-5F5E6E56C21D}" vid="{7C8A1999-DC01-4F8D-AE95-63F5F8C77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Template - CTF</Template>
  <Application>Microsoft Office PowerPoint</Application>
  <PresentationFormat>Widescreen</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Hili Levy</dc:creator>
  <cp:revision>21</cp:revision>
  <dcterms:created xsi:type="dcterms:W3CDTF">2024-01-22T16:25:46Z</dcterms:created>
  <dcterms:modified xsi:type="dcterms:W3CDTF">2024-11-24T12:01:21Z</dcterms:modified>
</cp:coreProperties>
</file>