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305" r:id="rId3"/>
    <p:sldId id="296" r:id="rId4"/>
    <p:sldId id="295" r:id="rId5"/>
    <p:sldId id="297" r:id="rId6"/>
    <p:sldId id="298" r:id="rId7"/>
    <p:sldId id="299" r:id="rId8"/>
    <p:sldId id="257" r:id="rId9"/>
    <p:sldId id="277" r:id="rId10"/>
    <p:sldId id="283" r:id="rId11"/>
    <p:sldId id="306" r:id="rId12"/>
    <p:sldId id="307" r:id="rId13"/>
    <p:sldId id="259" r:id="rId14"/>
    <p:sldId id="284" r:id="rId15"/>
    <p:sldId id="292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80F34-BD7C-E691-FED2-00C0AC293DF8}" v="3" dt="2024-11-24T12:03:18.078"/>
    <p1510:client id="{9C2D4D29-5A55-8996-FE4F-D3606062915A}" v="7" dt="2024-11-23T16:38:08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56"/>
  </p:normalViewPr>
  <p:slideViewPr>
    <p:cSldViewPr snapToGrid="0">
      <p:cViewPr varScale="1">
        <p:scale>
          <a:sx n="78" d="100"/>
          <a:sy n="78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03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70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19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686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83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9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11/24/2024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cross-site-scripting/reflected/lab-html-context-nothing-encoded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cross-site-scripting/stored/lab-html-context-nothing-encoded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ebsite.com/page?name=Christoph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26" y="2004365"/>
            <a:ext cx="1403819" cy="2214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072665" y="2003876"/>
            <a:ext cx="6390035" cy="24520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400" b="1" spc="300" dirty="0">
                <a:solidFill>
                  <a:srgbClr val="E1FD21"/>
                </a:solidFill>
                <a:latin typeface="Handjet SemiBold Square Single"/>
                <a:ea typeface="3270 CONDENSED" panose="02000509000000000000" pitchFamily="49" charset="0"/>
                <a:cs typeface="Handjet SemiBold Square Single" pitchFamily="2" charset="0"/>
              </a:rPr>
              <a:t>Understanding Cross-Site Scripting (XSS)</a:t>
            </a:r>
            <a:endParaRPr lang="he-IL" sz="5400" b="1" spc="300">
              <a:solidFill>
                <a:schemeClr val="bg1"/>
              </a:solidFill>
              <a:effectLst/>
              <a:latin typeface="Handjet SemiBold Square Single"/>
              <a:ea typeface="3270 CONDENSED" panose="02000509000000000000" pitchFamily="49" charset="0"/>
              <a:cs typeface="Handjet SemiBold Square Single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5F811-1B73-0EAE-5D9B-3DC714A2CA29}"/>
              </a:ext>
            </a:extLst>
          </p:cNvPr>
          <p:cNvSpPr txBox="1"/>
          <p:nvPr/>
        </p:nvSpPr>
        <p:spPr>
          <a:xfrm>
            <a:off x="2072666" y="4343546"/>
            <a:ext cx="626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What It Is, How It Works, and How to Prevent It</a:t>
            </a:r>
            <a:endParaRPr lang="he-IL" sz="2400" spc="300" dirty="0">
              <a:solidFill>
                <a:schemeClr val="bg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pc="100" dirty="0">
                <a:solidFill>
                  <a:schemeClr val="bg1"/>
                </a:solidFill>
                <a:ea typeface="+mn-lt"/>
                <a:cs typeface="+mn-lt"/>
              </a:rPr>
              <a:t>Winter 2024/25</a:t>
            </a:r>
            <a:endParaRPr lang="en-US" spc="1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How XSS Works?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1477499" y="2062886"/>
            <a:ext cx="8904751" cy="274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1. Injection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Attacker inputs malicious script: &lt;script&gt;alert('XSS Attack!');&lt;/script&gt;</a:t>
            </a: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. Storage\Reflection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Either stored or reflected XSS script</a:t>
            </a: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3</a:t>
            </a: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. Execution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User visits the page, and the script runs in their browser.</a:t>
            </a: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4</a:t>
            </a: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. Impact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Script can steal cookies, redirect users, display fake forms, etc.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A081E-ED5E-E227-1B60-B26B419E867A}"/>
              </a:ext>
            </a:extLst>
          </p:cNvPr>
          <p:cNvSpPr txBox="1"/>
          <p:nvPr/>
        </p:nvSpPr>
        <p:spPr>
          <a:xfrm>
            <a:off x="292971" y="6381880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70463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3925-9896-E903-9362-FACDF2DC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F93A1-4CF9-CD59-FC72-CC560747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05B52F-A6FF-D160-A94E-67F6623C2389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4FC38-A28C-F96B-A37D-D9B5F970B186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0CF955-0A6C-CBB4-E085-B6E464940FE1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Demo – </a:t>
            </a:r>
            <a:r>
              <a:rPr lang="en-US" sz="32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Reflected </a:t>
            </a:r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XSS Challenge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2B6DA-9966-DA9A-3D25-F365851926CA}"/>
              </a:ext>
            </a:extLst>
          </p:cNvPr>
          <p:cNvSpPr txBox="1"/>
          <p:nvPr/>
        </p:nvSpPr>
        <p:spPr>
          <a:xfrm>
            <a:off x="1477499" y="2062886"/>
            <a:ext cx="8904751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  <a:hlinkClick r:id="rId3"/>
              </a:rPr>
              <a:t>https://portswigger.net/web-security/cross-site-scripting/reflected/lab-html-context-nothing-encoded</a:t>
            </a: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E204A8-091D-EA73-7502-0C6CEE25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1C171C-6903-49A5-9041-1FE9156F181C}"/>
              </a:ext>
            </a:extLst>
          </p:cNvPr>
          <p:cNvSpPr txBox="1"/>
          <p:nvPr/>
        </p:nvSpPr>
        <p:spPr>
          <a:xfrm>
            <a:off x="292971" y="6381880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D7CD1-FE6A-2F3B-F3AF-89B5FB57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492" t="3572" r="7732" b="30773"/>
          <a:stretch/>
        </p:blipFill>
        <p:spPr>
          <a:xfrm>
            <a:off x="588569" y="2948010"/>
            <a:ext cx="7090426" cy="31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9E9EE-9967-3552-B952-01FC9AD39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963D8-EE2F-3C6F-42C1-19300D9D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06B15-82DB-7AE6-3029-058D3DB5E9C6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5CAF7-3BF3-5CEC-D5F2-8BBBDC7D3409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20323-B9BC-48C3-5731-DA497DE1AB3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Demo – </a:t>
            </a:r>
            <a:r>
              <a:rPr lang="en-US" sz="32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Stored </a:t>
            </a:r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XSS Challenge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93854-1913-CB43-B47A-A3F3D74C45FB}"/>
              </a:ext>
            </a:extLst>
          </p:cNvPr>
          <p:cNvSpPr txBox="1"/>
          <p:nvPr/>
        </p:nvSpPr>
        <p:spPr>
          <a:xfrm>
            <a:off x="1477499" y="2062886"/>
            <a:ext cx="8904751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  <a:hlinkClick r:id="rId3"/>
              </a:rPr>
              <a:t>https://portswigger.net/web-security/cross-site-scripting/stored/lab-html-context-nothing-encoded</a:t>
            </a: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14688-F0D3-6542-B47E-4310E097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CCC3C-6C2D-1BC3-3093-CA5C14B6CAE7}"/>
              </a:ext>
            </a:extLst>
          </p:cNvPr>
          <p:cNvSpPr txBox="1"/>
          <p:nvPr/>
        </p:nvSpPr>
        <p:spPr>
          <a:xfrm>
            <a:off x="292971" y="6381880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ACD97-4DF7-EF72-E4D4-C471771CB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874" y="3147132"/>
            <a:ext cx="5589034" cy="30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7952A-EBB0-57F8-F8E4-7D09E365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3" b="93681" l="442" r="89838">
                        <a14:foregroundMark x1="2504" y1="35071" x2="55523" y2="36967"/>
                        <a14:foregroundMark x1="55523" y1="36967" x2="68189" y2="35229"/>
                        <a14:foregroundMark x1="68189" y1="35229" x2="81738" y2="36651"/>
                        <a14:foregroundMark x1="81738" y1="36651" x2="84242" y2="48183"/>
                        <a14:foregroundMark x1="84242" y1="48183" x2="67285" y2="52731"/>
                        <a14:foregroundMark x1="49750" y1="52214" x2="6627" y2="50395"/>
                        <a14:foregroundMark x1="6627" y1="50395" x2="2951" y2="45043"/>
                        <a14:foregroundMark x1="2413" y1="36809" x2="3093" y2="35229"/>
                        <a14:foregroundMark x1="14875" y1="42022" x2="47423" y2="48341"/>
                        <a14:foregroundMark x1="47423" y1="48341" x2="75258" y2="43760"/>
                        <a14:foregroundMark x1="75258" y1="43760" x2="5891" y2="42970"/>
                        <a14:foregroundMark x1="5891" y1="42970" x2="54934" y2="47393"/>
                        <a14:foregroundMark x1="54934" y1="47393" x2="75405" y2="46761"/>
                        <a14:foregroundMark x1="75405" y1="46761" x2="52725" y2="37125"/>
                        <a14:foregroundMark x1="52725" y1="37125" x2="44183" y2="44234"/>
                        <a14:foregroundMark x1="44183" y1="44234" x2="76289" y2="42970"/>
                        <a14:foregroundMark x1="76289" y1="42970" x2="76583" y2="42812"/>
                        <a14:foregroundMark x1="43888" y1="39968" x2="42415" y2="38073"/>
                        <a14:foregroundMark x1="2504" y1="3318" x2="9278" y2="11532"/>
                        <a14:foregroundMark x1="9278" y1="11532" x2="41090" y2="12164"/>
                        <a14:foregroundMark x1="41090" y1="12164" x2="52872" y2="12006"/>
                        <a14:foregroundMark x1="52872" y1="12006" x2="76436" y2="12638"/>
                        <a14:foregroundMark x1="76436" y1="12638" x2="84094" y2="3949"/>
                        <a14:foregroundMark x1="84094" y1="3949" x2="3682" y2="4897"/>
                        <a14:foregroundMark x1="3682" y1="4897" x2="13844" y2="9163"/>
                        <a14:foregroundMark x1="13844" y1="9163" x2="36377" y2="6161"/>
                        <a14:foregroundMark x1="36377" y1="6161" x2="50957" y2="6635"/>
                        <a14:foregroundMark x1="50957" y1="6635" x2="60825" y2="3633"/>
                        <a14:foregroundMark x1="60825" y1="3633" x2="73638" y2="3476"/>
                        <a14:foregroundMark x1="73638" y1="3476" x2="60677" y2="10585"/>
                        <a14:foregroundMark x1="60677" y1="10585" x2="81001" y2="5371"/>
                        <a14:foregroundMark x1="2356" y1="7109" x2="3387" y2="11532"/>
                        <a14:foregroundMark x1="2504" y1="88468" x2="14286" y2="96840"/>
                        <a14:foregroundMark x1="14286" y1="96840" x2="56554" y2="98420"/>
                        <a14:foregroundMark x1="56554" y1="98420" x2="74963" y2="97314"/>
                        <a14:foregroundMark x1="74963" y1="97314" x2="83800" y2="91627"/>
                        <a14:foregroundMark x1="83800" y1="91627" x2="37555" y2="82306"/>
                        <a14:foregroundMark x1="37555" y1="82306" x2="7953" y2="89100"/>
                        <a14:foregroundMark x1="7953" y1="89100" x2="27982" y2="90679"/>
                        <a14:foregroundMark x1="27982" y1="90679" x2="48895" y2="85940"/>
                        <a14:foregroundMark x1="48895" y1="85940" x2="60530" y2="92733"/>
                        <a14:foregroundMark x1="60530" y1="92733" x2="75994" y2="93681"/>
                        <a14:foregroundMark x1="75994" y1="93681" x2="81149" y2="93049"/>
                        <a14:backgroundMark x1="67305" y1="52765" x2="50368" y2="53239"/>
                        <a14:backgroundMark x1="1031" y1="36809" x2="1031" y2="45972"/>
                        <a14:backgroundMark x1="589" y1="40126" x2="884" y2="45182"/>
                        <a14:backgroundMark x1="68041" y1="52923" x2="68041" y2="52923"/>
                        <a14:backgroundMark x1="67894" y1="52607" x2="67894" y2="52607"/>
                        <a14:backgroundMark x1="67305" y1="52765" x2="67305" y2="52765"/>
                        <a14:backgroundMark x1="67452" y1="52765" x2="67452" y2="52765"/>
                        <a14:backgroundMark x1="67599" y1="52765" x2="67599" y2="52765"/>
                        <a14:backgroundMark x1="68189" y1="52765" x2="68189" y2="52765"/>
                        <a14:backgroundMark x1="68483" y1="52765" x2="68483" y2="52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3644" y="961361"/>
            <a:ext cx="5762505" cy="53721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F15B4D-31D8-5B53-8818-39A19A269798}"/>
              </a:ext>
            </a:extLst>
          </p:cNvPr>
          <p:cNvCxnSpPr/>
          <p:nvPr/>
        </p:nvCxnSpPr>
        <p:spPr>
          <a:xfrm>
            <a:off x="10915650" y="1781141"/>
            <a:ext cx="0" cy="8229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957838" y="1987723"/>
            <a:ext cx="644712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GET http://website.com/page?name=christophe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7B2E7-1C87-B230-1AF0-3D3D3A3C8828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GB" sz="1200" spc="30" dirty="0">
                <a:solidFill>
                  <a:srgbClr val="E2FE21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01       </a:t>
            </a:r>
            <a:r>
              <a:rPr lang="en-GB" sz="1200" spc="30" dirty="0">
                <a:solidFill>
                  <a:schemeClr val="bg1"/>
                </a:solidFill>
                <a:latin typeface="Handjet Square Single" pitchFamily="2" charset="0"/>
              </a:rPr>
              <a:t>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36850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7957" y="0"/>
            <a:ext cx="3721001" cy="6858000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5267" y="524524"/>
            <a:ext cx="3079700" cy="243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2BD-3714-E7BE-93F1-42363831B761}"/>
              </a:ext>
            </a:extLst>
          </p:cNvPr>
          <p:cNvSpPr txBox="1"/>
          <p:nvPr/>
        </p:nvSpPr>
        <p:spPr>
          <a:xfrm>
            <a:off x="633984" y="1254616"/>
            <a:ext cx="2830735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4400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Example</a:t>
            </a:r>
            <a:endParaRPr lang="he-IL" sz="44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7D643-7EF9-F84A-AE37-34B43C8E341B}"/>
              </a:ext>
            </a:extLst>
          </p:cNvPr>
          <p:cNvSpPr txBox="1"/>
          <p:nvPr/>
        </p:nvSpPr>
        <p:spPr>
          <a:xfrm>
            <a:off x="536704" y="6365895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GB" sz="1200" spc="30" dirty="0">
                <a:solidFill>
                  <a:srgbClr val="E2FE21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01       </a:t>
            </a:r>
            <a:r>
              <a:rPr lang="en-GB" sz="1200" spc="30" dirty="0">
                <a:solidFill>
                  <a:schemeClr val="bg1"/>
                </a:solidFill>
                <a:latin typeface="Handjet Square Single" pitchFamily="2" charset="0"/>
              </a:rPr>
              <a:t>Understanding Cross-Site Scripting (XSS)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7952A-EBB0-57F8-F8E4-7D09E365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3" b="93681" l="442" r="89838">
                        <a14:foregroundMark x1="2504" y1="35071" x2="55523" y2="36967"/>
                        <a14:foregroundMark x1="55523" y1="36967" x2="68189" y2="35229"/>
                        <a14:foregroundMark x1="68189" y1="35229" x2="81738" y2="36651"/>
                        <a14:foregroundMark x1="81738" y1="36651" x2="84242" y2="48183"/>
                        <a14:foregroundMark x1="84242" y1="48183" x2="69318" y2="52186"/>
                        <a14:foregroundMark x1="47438" y1="52116" x2="6627" y2="50395"/>
                        <a14:foregroundMark x1="6627" y1="50395" x2="2951" y2="45043"/>
                        <a14:foregroundMark x1="2413" y1="36809" x2="3093" y2="35229"/>
                        <a14:foregroundMark x1="14875" y1="42022" x2="47423" y2="48341"/>
                        <a14:foregroundMark x1="47423" y1="48341" x2="75258" y2="43760"/>
                        <a14:foregroundMark x1="75258" y1="43760" x2="5891" y2="42970"/>
                        <a14:foregroundMark x1="5891" y1="42970" x2="54934" y2="47393"/>
                        <a14:foregroundMark x1="54934" y1="47393" x2="75405" y2="46761"/>
                        <a14:foregroundMark x1="75405" y1="46761" x2="52725" y2="37125"/>
                        <a14:foregroundMark x1="52725" y1="37125" x2="44183" y2="44234"/>
                        <a14:foregroundMark x1="44183" y1="44234" x2="76289" y2="42970"/>
                        <a14:foregroundMark x1="76289" y1="42970" x2="76583" y2="42812"/>
                        <a14:foregroundMark x1="43888" y1="39968" x2="42415" y2="38073"/>
                        <a14:foregroundMark x1="2504" y1="3318" x2="9278" y2="11532"/>
                        <a14:foregroundMark x1="9278" y1="11532" x2="41090" y2="12164"/>
                        <a14:foregroundMark x1="41090" y1="12164" x2="52872" y2="12006"/>
                        <a14:foregroundMark x1="52872" y1="12006" x2="76436" y2="12638"/>
                        <a14:foregroundMark x1="76436" y1="12638" x2="84094" y2="3949"/>
                        <a14:foregroundMark x1="84094" y1="3949" x2="3682" y2="4897"/>
                        <a14:foregroundMark x1="3682" y1="4897" x2="13844" y2="9163"/>
                        <a14:foregroundMark x1="13844" y1="9163" x2="36377" y2="6161"/>
                        <a14:foregroundMark x1="36377" y1="6161" x2="50957" y2="6635"/>
                        <a14:foregroundMark x1="50957" y1="6635" x2="60825" y2="3633"/>
                        <a14:foregroundMark x1="60825" y1="3633" x2="73638" y2="3476"/>
                        <a14:foregroundMark x1="73638" y1="3476" x2="60677" y2="10585"/>
                        <a14:foregroundMark x1="60677" y1="10585" x2="81001" y2="5371"/>
                        <a14:foregroundMark x1="2356" y1="7109" x2="3387" y2="11532"/>
                        <a14:foregroundMark x1="2504" y1="88468" x2="14286" y2="96840"/>
                        <a14:foregroundMark x1="14286" y1="96840" x2="56554" y2="98420"/>
                        <a14:foregroundMark x1="56554" y1="98420" x2="74963" y2="97314"/>
                        <a14:foregroundMark x1="74963" y1="97314" x2="83800" y2="91627"/>
                        <a14:foregroundMark x1="83800" y1="91627" x2="37555" y2="82306"/>
                        <a14:foregroundMark x1="37555" y1="82306" x2="7953" y2="89100"/>
                        <a14:foregroundMark x1="7953" y1="89100" x2="27982" y2="90679"/>
                        <a14:foregroundMark x1="27982" y1="90679" x2="48895" y2="85940"/>
                        <a14:foregroundMark x1="48895" y1="85940" x2="60530" y2="92733"/>
                        <a14:foregroundMark x1="60530" y1="92733" x2="75994" y2="93681"/>
                        <a14:foregroundMark x1="75994" y1="93681" x2="81149" y2="93049"/>
                        <a14:backgroundMark x1="67305" y1="52765" x2="50368" y2="53239"/>
                        <a14:backgroundMark x1="1031" y1="36809" x2="1031" y2="45972"/>
                        <a14:backgroundMark x1="589" y1="40126" x2="884" y2="45182"/>
                        <a14:backgroundMark x1="68041" y1="52923" x2="68041" y2="52923"/>
                        <a14:backgroundMark x1="67894" y1="52607" x2="67894" y2="52607"/>
                        <a14:backgroundMark x1="67305" y1="52765" x2="67305" y2="52765"/>
                        <a14:backgroundMark x1="67452" y1="52765" x2="67452" y2="52765"/>
                        <a14:backgroundMark x1="67599" y1="52765" x2="67599" y2="52765"/>
                        <a14:backgroundMark x1="68189" y1="52765" x2="68189" y2="52765"/>
                        <a14:backgroundMark x1="68483" y1="52765" x2="68483" y2="52765"/>
                        <a14:backgroundMark x1="68630" y1="52607" x2="68630" y2="52607"/>
                        <a14:backgroundMark x1="68630" y1="52449" x2="67158" y2="52607"/>
                        <a14:backgroundMark x1="69661" y1="52765" x2="68925" y2="52765"/>
                        <a14:backgroundMark x1="49926" y1="52765" x2="47717" y2="52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3644" y="961361"/>
            <a:ext cx="5762505" cy="53721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F15B4D-31D8-5B53-8818-39A19A269798}"/>
              </a:ext>
            </a:extLst>
          </p:cNvPr>
          <p:cNvCxnSpPr/>
          <p:nvPr/>
        </p:nvCxnSpPr>
        <p:spPr>
          <a:xfrm>
            <a:off x="10915650" y="1781141"/>
            <a:ext cx="0" cy="82296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5F495F-49F2-DF6F-0E20-4CC4E2ADAED1}"/>
              </a:ext>
            </a:extLst>
          </p:cNvPr>
          <p:cNvSpPr txBox="1"/>
          <p:nvPr/>
        </p:nvSpPr>
        <p:spPr>
          <a:xfrm>
            <a:off x="4548263" y="1909475"/>
            <a:ext cx="6447129" cy="108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GET </a:t>
            </a:r>
            <a:r>
              <a:rPr lang="en-US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  <a:hlinkClick r:id="rId6"/>
              </a:rPr>
              <a:t>http://website.com/page?name=Christophe</a:t>
            </a:r>
            <a:endParaRPr lang="en-US" sz="2000" b="1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&lt;/h1&gt;&lt;script&gt;alert(1)&lt;/script</a:t>
            </a:r>
            <a:r>
              <a:rPr lang="he-IL" sz="2000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&lt;</a:t>
            </a:r>
            <a:endParaRPr lang="he-IL" sz="2000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he-IL" sz="2000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E896FD-7171-4CCD-2A83-E72C43409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350" y="4208975"/>
            <a:ext cx="4749159" cy="1973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6CA907-39D7-09D1-82AF-F5072555DB05}"/>
              </a:ext>
            </a:extLst>
          </p:cNvPr>
          <p:cNvSpPr txBox="1"/>
          <p:nvPr/>
        </p:nvSpPr>
        <p:spPr>
          <a:xfrm>
            <a:off x="633984" y="3164091"/>
            <a:ext cx="3094974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400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Another option:</a:t>
            </a:r>
          </a:p>
          <a:p>
            <a:pPr algn="l"/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&lt;</a:t>
            </a:r>
            <a:r>
              <a:rPr lang="en-US" sz="1400" spc="120" dirty="0" err="1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img</a:t>
            </a:r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 </a:t>
            </a:r>
            <a:r>
              <a:rPr lang="en-US" sz="1400" spc="120" dirty="0" err="1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src</a:t>
            </a:r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=x </a:t>
            </a:r>
            <a:r>
              <a:rPr lang="en-US" sz="1400" spc="120" dirty="0" err="1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onerror</a:t>
            </a:r>
            <a:r>
              <a:rPr lang="en-US" sz="14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=“alert(1)”&gt;</a:t>
            </a:r>
            <a:endParaRPr lang="he-IL" sz="28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5251667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3086169"/>
            <a:ext cx="1333500" cy="1803400"/>
          </a:xfrm>
          <a:prstGeom prst="rect">
            <a:avLst/>
          </a:prstGeom>
        </p:spPr>
      </p:pic>
      <p:pic>
        <p:nvPicPr>
          <p:cNvPr id="6" name="Picture 5" descr="A qr code with black and white squares&#10;&#10;Description automatically generated">
            <a:extLst>
              <a:ext uri="{FF2B5EF4-FFF2-40B4-BE49-F238E27FC236}">
                <a16:creationId xmlns:a16="http://schemas.microsoft.com/office/drawing/2014/main" id="{7FF4F152-44E5-A148-45EC-40C0769895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2631" y="2012630"/>
            <a:ext cx="1781175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2C3B4-65F0-7369-8066-9D18EF959B43}"/>
              </a:ext>
            </a:extLst>
          </p:cNvPr>
          <p:cNvSpPr txBox="1"/>
          <p:nvPr/>
        </p:nvSpPr>
        <p:spPr>
          <a:xfrm>
            <a:off x="453987" y="1130536"/>
            <a:ext cx="40584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Join our </a:t>
            </a:r>
            <a:r>
              <a:rPr lang="en-US" sz="24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whatsapp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group!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9" name="Picture 8" descr="A qr code with a black border&#10;&#10;Description automatically generated">
            <a:extLst>
              <a:ext uri="{FF2B5EF4-FFF2-40B4-BE49-F238E27FC236}">
                <a16:creationId xmlns:a16="http://schemas.microsoft.com/office/drawing/2014/main" id="{C5CDA7F0-2A59-0001-58A8-262F7DDF460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850" y="2042822"/>
            <a:ext cx="177165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FFAA0-54A0-E16F-DD3D-3099EC47D422}"/>
              </a:ext>
            </a:extLst>
          </p:cNvPr>
          <p:cNvSpPr txBox="1"/>
          <p:nvPr/>
        </p:nvSpPr>
        <p:spPr>
          <a:xfrm>
            <a:off x="7657444" y="1188608"/>
            <a:ext cx="40584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Join our Discord channel!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content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HTML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</a:t>
            </a:r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6473282-5C80-ADE0-17C2-DC725458ED5B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15"/>
          <a:stretch/>
        </p:blipFill>
        <p:spPr>
          <a:xfrm>
            <a:off x="9635565" y="2441529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D189AB9F-E8DD-E547-2D5F-28ADC62C3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9" y="2239939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style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CSS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152E1E2-B987-E839-E6E9-2FBC5EC043EE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091BF-2EC2-9A10-C56C-8BA77021C3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7027F0DE-F902-FBC1-D6FD-1DC41DA83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7D26A87D-3D35-9E87-54AC-C013F0F55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79" y="2240134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behavior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JavaScript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77D7F66D-6921-15A8-9530-859F51173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6" y="2240134"/>
            <a:ext cx="3154787" cy="35207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D4A71F4-ADF1-E424-45DB-177BDC611DD9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8AB086E2-DB1A-CB8F-7270-39B1414C4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51070F22-A034-AAE2-F0E7-CE6DB911D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94" y="2240134"/>
            <a:ext cx="2733512" cy="3520746"/>
          </a:xfrm>
          <a:prstGeom prst="rect">
            <a:avLst/>
          </a:prstGeom>
        </p:spPr>
      </p:pic>
      <p:pic>
        <p:nvPicPr>
          <p:cNvPr id="14" name="Picture 13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B3F990AC-29C3-220B-3E4F-3F3561A8894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00" y="3785084"/>
            <a:ext cx="737716" cy="7377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E2541AA-75B4-9A53-09ED-EC23117ED103}"/>
              </a:ext>
            </a:extLst>
          </p:cNvPr>
          <p:cNvGrpSpPr/>
          <p:nvPr/>
        </p:nvGrpSpPr>
        <p:grpSpPr>
          <a:xfrm>
            <a:off x="9946786" y="3308175"/>
            <a:ext cx="1664256" cy="953817"/>
            <a:chOff x="6096000" y="306930"/>
            <a:chExt cx="2180677" cy="12497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C4DA4-099F-E784-20F8-0B0D780C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70881"/>
            <a:stretch/>
          </p:blipFill>
          <p:spPr>
            <a:xfrm>
              <a:off x="6096000" y="306930"/>
              <a:ext cx="1249345" cy="12497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CCF034-8DB7-5E11-6321-07534F50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293"/>
            <a:stretch/>
          </p:blipFill>
          <p:spPr>
            <a:xfrm>
              <a:off x="7345345" y="306930"/>
              <a:ext cx="931332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2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An application for browsing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Knows how to…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Display web files (HTML, CSS, JS) on the user’s screen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Request web files from web servers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Store the user’s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information (bookmarks, passwords, cookies, …)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browser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D40E6-E314-31C6-140F-9F8AF184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833" y="4169005"/>
            <a:ext cx="3092334" cy="177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4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D01F2F-C816-9476-82B9-323D59322686}"/>
              </a:ext>
            </a:extLst>
          </p:cNvPr>
          <p:cNvSpPr/>
          <p:nvPr/>
        </p:nvSpPr>
        <p:spPr>
          <a:xfrm>
            <a:off x="845574" y="3706761"/>
            <a:ext cx="6174658" cy="218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 server that provides a website’s files (HTML, CSS, JS, …) to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Example: starting a web server in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python -m </a:t>
            </a:r>
            <a:r>
              <a:rPr lang="en-US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http.server</a:t>
            </a: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 -d c:\website_files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web server simply provides whichever file the client requests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server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027AB-9471-2EB1-5D5F-1F0642848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421"/>
          <a:stretch/>
        </p:blipFill>
        <p:spPr>
          <a:xfrm>
            <a:off x="7737544" y="3528989"/>
            <a:ext cx="3481022" cy="2513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65E15118-01EA-D677-A308-875F7C9C9A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9" b="49396"/>
          <a:stretch/>
        </p:blipFill>
        <p:spPr>
          <a:xfrm>
            <a:off x="973434" y="3818213"/>
            <a:ext cx="1784420" cy="1935279"/>
          </a:xfrm>
          <a:prstGeom prst="rect">
            <a:avLst/>
          </a:prstGeom>
        </p:spPr>
      </p:pic>
      <p:pic>
        <p:nvPicPr>
          <p:cNvPr id="10" name="Picture 9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92FBAE80-6097-3661-33DE-60BEF8A99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42794" b="50228"/>
          <a:stretch/>
        </p:blipFill>
        <p:spPr>
          <a:xfrm>
            <a:off x="5196253" y="3850032"/>
            <a:ext cx="1688123" cy="1903460"/>
          </a:xfrm>
          <a:prstGeom prst="round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4C4F1-F58F-FFA4-4210-5D74797F50AB}"/>
              </a:ext>
            </a:extLst>
          </p:cNvPr>
          <p:cNvCxnSpPr/>
          <p:nvPr/>
        </p:nvCxnSpPr>
        <p:spPr>
          <a:xfrm>
            <a:off x="2858336" y="4855373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04781-0DEE-3E3C-5FB4-ADDFABF94FBA}"/>
              </a:ext>
            </a:extLst>
          </p:cNvPr>
          <p:cNvCxnSpPr>
            <a:cxnSpLocks/>
          </p:cNvCxnSpPr>
          <p:nvPr/>
        </p:nvCxnSpPr>
        <p:spPr>
          <a:xfrm flipH="1">
            <a:off x="2838240" y="5086485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>
            <a:extLst>
              <a:ext uri="{FF2B5EF4-FFF2-40B4-BE49-F238E27FC236}">
                <a16:creationId xmlns:a16="http://schemas.microsoft.com/office/drawing/2014/main" id="{7D73452C-548C-32E4-637A-EB76AEA543F0}"/>
              </a:ext>
            </a:extLst>
          </p:cNvPr>
          <p:cNvSpPr txBox="1"/>
          <p:nvPr/>
        </p:nvSpPr>
        <p:spPr>
          <a:xfrm>
            <a:off x="3268963" y="4416520"/>
            <a:ext cx="1443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/main.js</a:t>
            </a:r>
            <a:endParaRPr lang="he-IL" dirty="0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AEA0F99B-9762-A188-61CD-BC82D6F72410}"/>
              </a:ext>
            </a:extLst>
          </p:cNvPr>
          <p:cNvSpPr txBox="1"/>
          <p:nvPr/>
        </p:nvSpPr>
        <p:spPr>
          <a:xfrm>
            <a:off x="3566913" y="5181011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main.js</a:t>
            </a:r>
            <a:endParaRPr lang="he-IL" dirty="0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AF582A-FFB2-7B46-AC37-4851B2CDB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01" y="5237082"/>
            <a:ext cx="250501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main protocol for communication with web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Basic aspects: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Client sends </a:t>
            </a: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HTTP request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server sends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response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is stateless</a:t>
            </a:r>
            <a:endParaRPr lang="en-US" dirty="0">
              <a:solidFill>
                <a:schemeClr val="bg1"/>
              </a:solidFill>
              <a:latin typeface="Miriam Libre" pitchFamily="2" charset="-79"/>
              <a:cs typeface="Miriam Libre" pitchFamily="2" charset="-79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Requests and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responses have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headers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body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HTTP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08904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626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spc="120" dirty="0">
                <a:solidFill>
                  <a:srgbClr val="E2FE21"/>
                </a:solidFill>
                <a:latin typeface="Handjet Medium Square Single" pitchFamily="2" charset="0"/>
                <a:cs typeface="Handjet Medium Square Single" pitchFamily="2" charset="0"/>
              </a:rPr>
              <a:t>What is XSS?</a:t>
            </a:r>
            <a:endParaRPr lang="he-IL" sz="4000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1477499" y="2062886"/>
            <a:ext cx="818570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XSS – cross-site Scripting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Tx/>
              <a:buChar char="-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Cross-Site Scripting (XSS) is a type of security vulnerability commonly found in web applications.</a:t>
            </a:r>
          </a:p>
          <a:p>
            <a:pPr marL="285750" indent="-285750">
              <a:lnSpc>
                <a:spcPts val="2560"/>
              </a:lnSpc>
              <a:buFontTx/>
              <a:buChar char="-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It allows attackers to inject malicious scripts into webpages viewed by other users.</a:t>
            </a:r>
          </a:p>
          <a:p>
            <a:pPr marL="285750" indent="-285750">
              <a:lnSpc>
                <a:spcPts val="2560"/>
              </a:lnSpc>
              <a:buFontTx/>
              <a:buChar char="-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 These scripts can steal sensitive information, hijack user sessions,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Types of XSS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1477499" y="2062886"/>
            <a:ext cx="8185709" cy="341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Stored XSS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The malicious script is permanently stored on the target server.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For example, A script injected into a comment field that is saved to the database.</a:t>
            </a:r>
          </a:p>
          <a:p>
            <a:pPr>
              <a:lnSpc>
                <a:spcPts val="2560"/>
              </a:lnSpc>
            </a:pPr>
            <a:endParaRPr lang="en-US" b="1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b="1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Reflected XSS</a:t>
            </a:r>
            <a:endParaRPr lang="he-IL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The malicious script is reflected off a web server.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For example. A script included in a URL parameter and reflected in an error message.</a:t>
            </a: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81880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02       Understanding Cross-Site Scripting (XSS)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5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557</Words>
  <Application>Microsoft Office PowerPoint</Application>
  <PresentationFormat>Widescreen</PresentationFormat>
  <Paragraphs>84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michalu@gmail.com</dc:creator>
  <cp:lastModifiedBy>עידו</cp:lastModifiedBy>
  <cp:revision>49</cp:revision>
  <dcterms:created xsi:type="dcterms:W3CDTF">2024-01-15T09:56:38Z</dcterms:created>
  <dcterms:modified xsi:type="dcterms:W3CDTF">2024-11-24T12:03:34Z</dcterms:modified>
</cp:coreProperties>
</file>