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306" r:id="rId3"/>
    <p:sldId id="307" r:id="rId4"/>
    <p:sldId id="308" r:id="rId5"/>
    <p:sldId id="309" r:id="rId6"/>
    <p:sldId id="310" r:id="rId7"/>
    <p:sldId id="312" r:id="rId8"/>
    <p:sldId id="313" r:id="rId9"/>
    <p:sldId id="311" r:id="rId10"/>
    <p:sldId id="301" r:id="rId11"/>
    <p:sldId id="302" r:id="rId12"/>
    <p:sldId id="303" r:id="rId13"/>
    <p:sldId id="304" r:id="rId14"/>
    <p:sldId id="305" r:id="rId1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088CFC-503C-4C36-AFC8-1560B6A4A02C}">
          <p14:sldIdLst>
            <p14:sldId id="276"/>
            <p14:sldId id="306"/>
            <p14:sldId id="307"/>
            <p14:sldId id="308"/>
            <p14:sldId id="309"/>
            <p14:sldId id="310"/>
            <p14:sldId id="312"/>
            <p14:sldId id="313"/>
            <p14:sldId id="311"/>
          </p14:sldIdLst>
        </p14:section>
        <p14:section name="networks" id="{B4884892-0518-4330-84F7-464188096BCB}">
          <p14:sldIdLst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6E71A-5A8C-90E6-CDD4-513E27E95DD9}" v="93" dt="2024-12-21T12:20:04.508"/>
    <p1510:client id="{8AD40C2F-868F-9634-B0F4-1B8EADC4ADC2}" v="1021" dt="2024-12-21T11:59:30.197"/>
    <p1510:client id="{8CC6039E-0F9C-1A83-1D41-9E3CCDE7F05D}" v="10" dt="2024-12-21T12:13:29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513600-717B-4CBB-9AFE-1F576C1D3E1D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3282916-D5C0-4231-8654-1B229AFAB6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A68AC-C875-3287-DA41-9AAADD16B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7E3681-62E2-77CB-D5DD-0C4AAD30A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822A6D-B568-4888-66EF-9BF7415D7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D851F-33BD-6201-1397-B2AA653D5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548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AD786-3111-CFA1-13C4-1BEAD898E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DAF0E-57E2-64FA-5343-338992C79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F2BC3D-9F6E-2855-CB76-C25D77A73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* Actually, each network interface controller (NIC). Therefore, a device can have more than one MAC address.</a:t>
            </a:r>
            <a:endParaRPr lang="he-IL" sz="1200"/>
          </a:p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283F-9213-B2CB-77D7-A2855DB56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2759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03F9E-D3AC-2662-9705-55CBF57B3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B0589-1552-A7E2-D666-C44EC3AD2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98E59-20AE-547B-2A35-81C167E01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/>
              <a:t>* Same here: each network interface controller (NIC), and a device can have more than one IP address.</a:t>
            </a:r>
            <a:endParaRPr lang="he-IL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F150-B28C-D10F-82A4-02F039D7B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7665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C6B36-F1C2-C413-B27E-7791FF002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BC9A38-4698-8EB2-942E-57203737D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737D87-6BED-F28D-95F2-5C8A07EF7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e-IL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0D7E4-ADC1-45AD-2329-5521BB4FA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8967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1673-03D5-B4D7-44BE-258FA6FE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52DDFE-D556-DE90-C4A3-62BB78B20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46838-015E-BDAE-3458-E5AAC491B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e-IL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91726-A4B3-D3EC-B686-D1A5DE16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245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A68AC-C875-3287-DA41-9AAADD16B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7E3681-62E2-77CB-D5DD-0C4AAD30A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822A6D-B568-4888-66EF-9BF7415D7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Fille  - Identify a file’s format</a:t>
            </a:r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According to “magic bytes” – for example, zip files: “50 4B 03 04”</a:t>
            </a:r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More reliable than file extensions</a:t>
            </a:r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Could still be misleading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strings – print all strings in a file (Extract readable strings from binary files to find hidden text)</a:t>
            </a:r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a string = at least 4 consecutive printable characters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err="1"/>
              <a:t>binwalk</a:t>
            </a:r>
            <a:r>
              <a:rPr lang="en-US"/>
              <a:t> – Analyze binary files for embedded data and firmware extraction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err="1"/>
              <a:t>exiftool</a:t>
            </a:r>
            <a:r>
              <a:rPr lang="en-US"/>
              <a:t> – print EXIF data of the file (Retrieve metadata from image and document files)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volatility: Framework for analyzing memory dumps and identifying artifacts.</a:t>
            </a:r>
          </a:p>
          <a:p>
            <a:pPr>
              <a:buFont typeface="Arial"/>
              <a:buChar char="•"/>
            </a:pPr>
            <a:r>
              <a:rPr lang="en-US" err="1"/>
              <a:t>Rekall</a:t>
            </a:r>
            <a:r>
              <a:rPr lang="en-US"/>
              <a:t>: Advanced memory analysis and forensics toolkit.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dd: Create exact copies of disk drives for analysis.</a:t>
            </a:r>
            <a:endParaRPr lang="en-IL"/>
          </a:p>
          <a:p>
            <a:pPr marL="171450" indent="-171450">
              <a:buFont typeface="Arial"/>
              <a:buChar char="•"/>
            </a:pPr>
            <a:r>
              <a:rPr lang="en-US"/>
              <a:t>Autopsy: Open-source forensic suite for analyzing disk images.</a:t>
            </a:r>
            <a:endParaRPr lang="en-IL"/>
          </a:p>
          <a:p>
            <a:endParaRPr lang="en-IL"/>
          </a:p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D851F-33BD-6201-1397-B2AA653D5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1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A68AC-C875-3287-DA41-9AAADD16B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7E3681-62E2-77CB-D5DD-0C4AAD30A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822A6D-B568-4888-66EF-9BF7415D7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Some forensics challenges present packet capture (.</a:t>
            </a:r>
            <a:r>
              <a:rPr lang="en-US" err="1"/>
              <a:t>pcap</a:t>
            </a:r>
            <a:r>
              <a:rPr lang="en-US"/>
              <a:t>) files</a:t>
            </a:r>
          </a:p>
          <a:p>
            <a:pPr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/>
              <a:t>Can be analyzed in Wireshark</a:t>
            </a:r>
          </a:p>
          <a:p>
            <a:pPr lvl="2" indent="-285750">
              <a:lnSpc>
                <a:spcPct val="150000"/>
              </a:lnSpc>
              <a:buFont typeface="Wingdings"/>
              <a:buChar char="§"/>
            </a:pPr>
            <a:r>
              <a:rPr lang="en-US"/>
              <a:t>Wireshark: Capture and analyze network packets for suspicious activity.</a:t>
            </a:r>
          </a:p>
          <a:p>
            <a:pPr lvl="2" indent="-285750">
              <a:lnSpc>
                <a:spcPct val="150000"/>
              </a:lnSpc>
              <a:buFont typeface="Wingdings"/>
              <a:buChar char="§"/>
            </a:pPr>
            <a:r>
              <a:rPr lang="en-US"/>
              <a:t>Each row represents a single packet sent/received</a:t>
            </a:r>
          </a:p>
          <a:p>
            <a:pPr lvl="2" indent="-285750">
              <a:lnSpc>
                <a:spcPct val="150000"/>
              </a:lnSpc>
              <a:buFont typeface="Wingdings"/>
              <a:buChar char="§"/>
            </a:pPr>
            <a:endParaRPr lang="en-US"/>
          </a:p>
          <a:p>
            <a:pPr>
              <a:buFont typeface="Arial"/>
              <a:buChar char="•"/>
            </a:pPr>
            <a:r>
              <a:rPr lang="en-US" err="1"/>
              <a:t>steghide</a:t>
            </a:r>
            <a:r>
              <a:rPr lang="en-US"/>
              <a:t>: Tool to embed and extract data in image and audio files.</a:t>
            </a:r>
          </a:p>
          <a:p>
            <a:pPr>
              <a:buFont typeface="Arial"/>
              <a:buChar char="•"/>
            </a:pPr>
            <a:r>
              <a:rPr lang="en-US" err="1"/>
              <a:t>zsteg</a:t>
            </a:r>
            <a:r>
              <a:rPr lang="en-US"/>
              <a:t>: Analyze PNG and BMP files for hidden information.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/>
          </a:p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D851F-33BD-6201-1397-B2AA653D5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024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A68AC-C875-3287-DA41-9AAADD16B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7E3681-62E2-77CB-D5DD-0C4AAD30A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822A6D-B568-4888-66EF-9BF7415D7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D851F-33BD-6201-1397-B2AA653D5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8111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A68AC-C875-3287-DA41-9AAADD16B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7E3681-62E2-77CB-D5DD-0C4AAD30A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822A6D-B568-4888-66EF-9BF7415D7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D851F-33BD-6201-1397-B2AA653D5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655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623AB-9EDD-63C3-9D9B-E1047043B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65FF4D-6ADC-305B-3AB7-3B5AF5711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0231BD-498B-3DE7-64D5-E32C893A3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8C9C4-74EA-9612-AB2B-D7CDDAFE9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320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623AB-9EDD-63C3-9D9B-E1047043B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65FF4D-6ADC-305B-3AB7-3B5AF5711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0231BD-498B-3DE7-64D5-E32C893A3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8C9C4-74EA-9612-AB2B-D7CDDAFE9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404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275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66426-0359-36F3-315C-7EBF03E1C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3C9334-A433-7240-3404-D2392AFA6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1AC744-4DCC-A961-A211-35F3A5D8D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6D0B2-F994-4277-2DA5-9F62A87EE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577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8C17-4C1D-AB52-2BC1-4A36E3E7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E161-66F4-EEBB-1C20-2810AC98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7320-0961-B671-0172-255B969C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9749-D852-808D-A2ED-01C4E867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CA37-4F64-25C6-611D-93917A8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8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38C-9F53-F761-E645-09C90773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A793-A4DF-0DF5-D75A-720F5B97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81B6-F970-5EBC-A55A-80ED0F8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AF6E-6C99-1EF4-165F-00F149F6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CDDA-E552-0DA4-A09B-EF83427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7AB57-8468-05CA-69A6-62C520D1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AB0BD-AAE6-7521-05AA-72A9DBCB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BAC6-A3A8-F25B-DD5A-A6A61EE7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D123-21D5-A2D0-8341-CFBED817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85DD-FA79-EEB7-B1DD-831DD188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9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954-D1D6-7718-7177-77D5EF87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B9CF-05F0-C3F6-C3C3-B478CB1E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71DF-1C76-5E8D-1599-174C3565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A699-72FE-7FA0-3E7E-B8A7097B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286-B4BE-4910-1695-C9B062F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3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465-3D41-737B-801B-25D307E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413-B577-8217-EDFB-F08A306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EB7C-0A38-A1C2-A754-1339FD9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630F-B5FD-83FE-9F22-C3423BFA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5E3A-5808-0DAB-DEBD-F098257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4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1F58-9E6F-E4B2-D62B-74AC403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21D3-C8BF-55E8-D893-934E4C23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55B7-D65F-A037-8B1D-BB87EB0D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F540-B7F0-7424-5374-573D8564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072-DAF8-8D3F-FEAF-93DC71D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0F17B-29DE-294B-C83E-0B0CB998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3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DC6-D8A4-5E7E-B20A-5A23C3E0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CB81-E242-59CE-7D88-4078F673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F1C4-E841-EC9E-D268-0EC41B1B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12D5-F6DB-2D2A-3C7E-57906FBC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FDB25-5EB2-3DA5-4671-CE3D378C3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1F9C9-F52A-0F7E-18E0-4870D293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D516A-F2C0-96C9-39BA-A7ABE842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2ACF0-1CE1-A472-7715-E17FC9A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5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AABF-27F4-DA14-A883-57345BB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6D79A-EEF7-1A80-F984-41DCBFD8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E968-365E-CB09-DE6A-7932202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253EF-AB0B-3D99-9A30-72B226A5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6142-403B-DF44-6DF5-6302671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12357-4A8D-1BB2-2A5F-1C61AC17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8D3D-1B76-298E-967E-68B94C9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674D-2BDC-ABE0-A470-62C8305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0266-96CF-506D-A1B7-B83DD253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D8B1-AFBE-FCE3-8C5B-C29A019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5871-ED41-128A-B770-C941D30C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EFA0B-CEF5-A06D-5724-9E8E1A1E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7E69-1C2A-EBCC-2B77-FE5BE951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9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4760-FE33-CBC7-D73A-F97E904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AB64-EA9D-F6E6-2EF9-FB31DB47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9FD7-3E2C-E04E-D270-39FA198E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C36E-77C6-0BE8-8B44-8211711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AA26-5813-2B22-1309-CF5F4F94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6E25-99E6-8C7F-1543-70BFCF77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7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F2E2C-2F89-F10E-EE55-2C63BA34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29FF-8751-BBF7-87BE-C3B5B79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1E1A-35B5-EF73-02C6-D488444D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09FA5-8937-4EFE-A1A6-BD6EB76E3D9A}" type="datetimeFigureOut">
              <a:rPr lang="he-IL" smtClean="0"/>
              <a:t>כ"ג/כסלו/תשפ"ה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F559-E2FD-028F-3A09-70AD4C23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5527-E930-BD04-0C14-0B6D1348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8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59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December 2024</a:t>
            </a:r>
            <a:endParaRPr lang="he-IL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2530B-2F42-6F0E-243B-7A2F08DDA1C0}"/>
              </a:ext>
            </a:extLst>
          </p:cNvPr>
          <p:cNvSpPr txBox="1"/>
          <p:nvPr/>
        </p:nvSpPr>
        <p:spPr>
          <a:xfrm>
            <a:off x="1189703" y="3340650"/>
            <a:ext cx="69236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 b="1">
                <a:solidFill>
                  <a:srgbClr val="E1FD2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Session #6</a:t>
            </a:r>
          </a:p>
          <a:p>
            <a:pPr algn="l">
              <a:lnSpc>
                <a:spcPts val="6000"/>
              </a:lnSpc>
            </a:pPr>
            <a:r>
              <a:rPr lang="en-US" sz="4800" b="1">
                <a:solidFill>
                  <a:schemeClr val="bg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Forensics</a:t>
            </a:r>
            <a:endParaRPr lang="he-IL" sz="4800" b="1">
              <a:solidFill>
                <a:schemeClr val="bg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63C03-CB45-A751-B784-18277809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FC54FC-BAC5-17B0-52E7-9ED946AD13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C07C9-EA11-9FDC-2434-F2E97D9D64EA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A26803-5B85-DFD7-5C72-7CF3BC117723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938FC-F42E-F3D5-C33D-58D5BC6BB7D7}"/>
              </a:ext>
            </a:extLst>
          </p:cNvPr>
          <p:cNvSpPr txBox="1"/>
          <p:nvPr/>
        </p:nvSpPr>
        <p:spPr>
          <a:xfrm>
            <a:off x="707135" y="1432533"/>
            <a:ext cx="107777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Devices communicates in </a:t>
            </a:r>
            <a:r>
              <a:rPr lang="en-US" sz="2400" b="1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packets</a:t>
            </a:r>
            <a:endParaRPr lang="en-US" sz="240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Packets are written according to </a:t>
            </a:r>
            <a:r>
              <a:rPr lang="en-US" sz="2400" b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protocols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This packet is in </a:t>
            </a:r>
            <a:r>
              <a:rPr lang="en-US" sz="2400" b="1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HTTP protocol</a:t>
            </a:r>
            <a:r>
              <a:rPr lang="en-US" sz="24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(over </a:t>
            </a:r>
            <a:r>
              <a:rPr lang="en-US" sz="2400" b="1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TCP, </a:t>
            </a:r>
            <a:r>
              <a:rPr lang="en-US" sz="2400" b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IP</a:t>
            </a:r>
            <a:r>
              <a:rPr lang="en-US" sz="24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, </a:t>
            </a:r>
            <a:r>
              <a:rPr lang="en-US" sz="2400" b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Ethernet</a:t>
            </a:r>
            <a:r>
              <a:rPr lang="en-US" sz="24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)</a:t>
            </a:r>
            <a:endParaRPr lang="en-US" sz="240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C1CCDC-F9F5-8DBB-8B45-C71A4B0BD9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769EBA-AFE7-E059-0D44-4493F88BFD79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Computer Networks 101</a:t>
            </a:r>
            <a:endParaRPr lang="he-IL" sz="3300" b="1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4DCC4-E7AD-8070-D709-9D5BF53EE991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6536C-CEBC-E0C3-308C-4ADFC6B00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90" y="3383779"/>
            <a:ext cx="11543819" cy="283364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31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B08B3-0B60-B1C7-E506-672F05D1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D99DB-7121-2E1A-3958-95440713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AFB902-D298-3930-A967-8F71DB44D9AE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1291-B183-4763-4F16-7E5C386EFAE3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6F104E-77B5-BAD8-628E-0A876D95C725}"/>
              </a:ext>
            </a:extLst>
          </p:cNvPr>
          <p:cNvSpPr txBox="1"/>
          <p:nvPr/>
        </p:nvSpPr>
        <p:spPr>
          <a:xfrm>
            <a:off x="707135" y="1432533"/>
            <a:ext cx="1077772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Provides the ability to transfer data between adjacent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Uses </a:t>
            </a:r>
            <a:r>
              <a:rPr lang="en-US" sz="2400" b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MAC addresses</a:t>
            </a:r>
            <a:endParaRPr lang="en-US" sz="24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Each device* has a fixed</a:t>
            </a:r>
            <a:r>
              <a:rPr lang="en-US" sz="24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, permanent, unique MAC address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Common layer 2 protocols: Ethernet, 802.11 (Wi-Fi)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83F2C-70FC-B349-38E3-60894AC3C1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878AA3-A196-A416-6591-A8D80723E6E5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Computer Networks 101 – Layer 2</a:t>
            </a:r>
            <a:endParaRPr lang="he-IL" sz="3300" b="1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DBDFD-CFA1-805A-104B-B95F00928C83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EDFE1B-BF49-2A2F-452B-5705D2927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67" y="4364442"/>
            <a:ext cx="11314666" cy="168875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175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6A790-A67C-718D-470E-AF31D59A9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75753-71C4-3D1B-5C07-833767993A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531041-C084-0807-50D6-E0597F5723E0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546F7-0D4C-AF10-21D5-AD116D4BC657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6801EE-9A57-9B35-4287-F57E18A8A301}"/>
              </a:ext>
            </a:extLst>
          </p:cNvPr>
          <p:cNvSpPr txBox="1"/>
          <p:nvPr/>
        </p:nvSpPr>
        <p:spPr>
          <a:xfrm>
            <a:off x="707135" y="1432533"/>
            <a:ext cx="1077772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Provides the ability to transfer data between distant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Uses </a:t>
            </a:r>
            <a:r>
              <a:rPr lang="en-US" sz="2400" b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IP addresses</a:t>
            </a:r>
            <a:endParaRPr lang="en-US" sz="24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Each device* has a (potentially) non-unique, temporary IP address</a:t>
            </a:r>
            <a:endParaRPr lang="en-US" sz="24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Common layer 3 protocol: IP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29907C-90F7-7EC1-CA9F-F9E5931147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0E8C16-35B3-2163-CA60-B28C6A613E4D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Computer Networks 101 – Layer 3</a:t>
            </a:r>
            <a:endParaRPr lang="he-IL" sz="3300" b="1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192FC-847D-3DB7-F32F-155F483DC9D1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54011-99EE-C1F1-3865-433F972C8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622" y="3921908"/>
            <a:ext cx="9162754" cy="238820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75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70796-E95C-3B4F-931C-5EFC54B73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31E070-9FF6-C116-7D96-0CBB8EF3BD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E86177-0C63-70DC-607F-9A6F7DBA5233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4A6573-D065-2891-F93A-974D81FC8BF5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EB714F-C371-FDF4-CD03-5B63CB861518}"/>
              </a:ext>
            </a:extLst>
          </p:cNvPr>
          <p:cNvSpPr txBox="1"/>
          <p:nvPr/>
        </p:nvSpPr>
        <p:spPr>
          <a:xfrm>
            <a:off x="707135" y="1432533"/>
            <a:ext cx="107777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Provides the ability to have multiple conversations between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Uses </a:t>
            </a:r>
            <a:r>
              <a:rPr lang="en-US" sz="2400" b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ports</a:t>
            </a:r>
            <a:endParaRPr lang="en-US" sz="24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Common layer 4 protocol: </a:t>
            </a:r>
            <a:r>
              <a:rPr lang="en-US" sz="24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TCP, UDP</a:t>
            </a:r>
            <a:endParaRPr lang="en-US" sz="240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AAB05-C91A-657E-B2AC-D7473D2521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C816E7-35E6-B41F-AF28-DD7E89DCF4BC}"/>
              </a:ext>
            </a:extLst>
          </p:cNvPr>
          <p:cNvSpPr txBox="1"/>
          <p:nvPr/>
        </p:nvSpPr>
        <p:spPr>
          <a:xfrm>
            <a:off x="707135" y="576675"/>
            <a:ext cx="83062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Computer Networks 101 – Layer 4</a:t>
            </a:r>
            <a:endParaRPr lang="he-IL" sz="3300" b="1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8DB07-0140-542F-485C-A7654A37B670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ED7C8-356D-6841-E99B-86EC06110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26" b="12175"/>
          <a:stretch/>
        </p:blipFill>
        <p:spPr>
          <a:xfrm>
            <a:off x="993967" y="3334983"/>
            <a:ext cx="10204064" cy="321760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61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D6D9A-644A-4528-E88E-ACBA80C2F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94622-050A-7C75-0436-F7BD0531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1D193D-F051-7C5C-D97C-CF4AD45B9BEA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B74A46-BBCA-D3C0-674C-2B6F398038D0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59BC0C-9179-76EA-66D5-7AB3CF110395}"/>
              </a:ext>
            </a:extLst>
          </p:cNvPr>
          <p:cNvSpPr txBox="1"/>
          <p:nvPr/>
        </p:nvSpPr>
        <p:spPr>
          <a:xfrm>
            <a:off x="707135" y="1432533"/>
            <a:ext cx="1077772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 application itself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Common layer 5 protocols: HTTP, DNS, SSH, SMTP, FTP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2F7A82-5C1A-88D1-CAC7-52D75AED94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7D52A7-7B83-F7F9-D43F-3792363AB97D}"/>
              </a:ext>
            </a:extLst>
          </p:cNvPr>
          <p:cNvSpPr txBox="1"/>
          <p:nvPr/>
        </p:nvSpPr>
        <p:spPr>
          <a:xfrm>
            <a:off x="707135" y="576675"/>
            <a:ext cx="83062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Computer Networks 101 – Layer 5</a:t>
            </a:r>
            <a:endParaRPr lang="he-IL" sz="3300" b="1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E076F5-E4FB-D3C2-8811-E4E61CB6530C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</a:t>
            </a:r>
            <a:r>
              <a:rPr lang="en-US" sz="100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Forensics &amp; Networks</a:t>
            </a:r>
            <a:endParaRPr lang="en-IL" sz="10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D24041-856F-7C73-0B98-6A97249A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19" y="4065565"/>
            <a:ext cx="11399960" cy="178204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41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98A41-19F4-989E-E92B-2C89119E3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0793F-1136-65EB-A50C-47C5A0C711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D5ADD9-0F22-ABA5-3ADF-FF0B2A25D0A1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A4E3D5-D71E-DAF4-B458-D0417CCB707F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B95528-5203-D64E-8830-627E2151DE40}"/>
              </a:ext>
            </a:extLst>
          </p:cNvPr>
          <p:cNvSpPr txBox="1"/>
          <p:nvPr/>
        </p:nvSpPr>
        <p:spPr>
          <a:xfrm>
            <a:off x="707135" y="1432533"/>
            <a:ext cx="10777729" cy="33701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The art of extracting, analyzing, and interpreting digital evidence from various sources like files, disk images, and memory dumps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Importance:</a:t>
            </a:r>
            <a:endParaRPr lang="en-US" sz="240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Understand what happened.</a:t>
            </a:r>
            <a:endParaRPr lang="en-US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Trace back activities and evidence.</a:t>
            </a:r>
            <a:endParaRPr lang="en-US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Solve CTF challenges and real-world cases.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32C2E-648F-4969-4236-F5579C9989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872027-F003-0842-BC53-FC2C7C3AD774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b="1">
                <a:solidFill>
                  <a:srgbClr val="E2FE21"/>
                </a:solidFill>
                <a:latin typeface="Miriam Libre"/>
                <a:cs typeface="Miriam Libre"/>
              </a:rPr>
              <a:t>What is Forensics?</a:t>
            </a:r>
            <a:endParaRPr lang="he-IL" sz="3300" b="1">
              <a:solidFill>
                <a:srgbClr val="E2FE2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1E213-8714-2423-4784-4ABADE54945C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06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 </a:t>
            </a:r>
            <a:r>
              <a:rPr lang="en-US" sz="1000">
                <a:solidFill>
                  <a:schemeClr val="bg1"/>
                </a:solidFill>
                <a:latin typeface="Miriam Libre"/>
                <a:cs typeface="Miriam Libre"/>
              </a:rPr>
              <a:t>Forensics &amp; Networks</a:t>
            </a:r>
            <a:endParaRPr lang="en-IL" sz="1000">
              <a:solidFill>
                <a:schemeClr val="bg1"/>
              </a:solidFill>
              <a:latin typeface="Miriam Libre"/>
              <a:cs typeface="Miriam Libr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36515-C342-1730-B47E-AAAC672B840F}"/>
              </a:ext>
            </a:extLst>
          </p:cNvPr>
          <p:cNvSpPr txBox="1"/>
          <p:nvPr/>
        </p:nvSpPr>
        <p:spPr>
          <a:xfrm>
            <a:off x="6086245" y="3247387"/>
            <a:ext cx="59182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6000"/>
              <a:t>🕵️</a:t>
            </a:r>
          </a:p>
        </p:txBody>
      </p:sp>
    </p:spTree>
    <p:extLst>
      <p:ext uri="{BB962C8B-B14F-4D97-AF65-F5344CB8AC3E}">
        <p14:creationId xmlns:p14="http://schemas.microsoft.com/office/powerpoint/2010/main" val="18991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98A41-19F4-989E-E92B-2C89119E3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0793F-1136-65EB-A50C-47C5A0C711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D5ADD9-0F22-ABA5-3ADF-FF0B2A25D0A1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A4E3D5-D71E-DAF4-B458-D0417CCB707F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B95528-5203-D64E-8830-627E2151DE40}"/>
              </a:ext>
            </a:extLst>
          </p:cNvPr>
          <p:cNvSpPr txBox="1"/>
          <p:nvPr/>
        </p:nvSpPr>
        <p:spPr>
          <a:xfrm>
            <a:off x="697610" y="1175358"/>
            <a:ext cx="10777729" cy="5403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File Analysis</a:t>
            </a:r>
            <a:endParaRPr lang="en-US">
              <a:solidFill>
                <a:schemeClr val="bg1"/>
              </a:solidFill>
              <a:latin typeface="Aptos"/>
              <a:ea typeface="+mn-lt"/>
              <a:cs typeface="Miriam Libre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Examine metadata and content of files for clues.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Tools: file, strings, </a:t>
            </a:r>
            <a:r>
              <a:rPr lang="en-US" sz="2000" err="1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binwalk</a:t>
            </a:r>
            <a:r>
              <a:rPr lang="en-US" sz="20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, </a:t>
            </a:r>
            <a:r>
              <a:rPr lang="en-US" sz="2000" err="1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exiftool</a:t>
            </a:r>
            <a:endParaRPr lang="en-US" sz="20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Memory Forensics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Analyze memory dumps for sensitive data.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Tools: volatility, </a:t>
            </a:r>
            <a:r>
              <a:rPr lang="en-US" sz="2000" err="1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Rekall</a:t>
            </a:r>
            <a:endParaRPr lang="en-US" sz="20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Disk Forensics</a:t>
            </a:r>
            <a:endParaRPr lang="en-US">
              <a:solidFill>
                <a:schemeClr val="bg1"/>
              </a:solidFill>
              <a:latin typeface="Aptos"/>
              <a:ea typeface="+mn-lt"/>
              <a:cs typeface="Miriam Libre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Study disk images to recover deleted files and analyze partitions.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Tools: dd, Autopsy</a:t>
            </a:r>
            <a:endParaRPr lang="en-US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000">
              <a:solidFill>
                <a:schemeClr val="bg1"/>
              </a:solidFill>
              <a:latin typeface="Aptos"/>
              <a:ea typeface="+mn-lt"/>
              <a:cs typeface="Miriam Libr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32C2E-648F-4969-4236-F5579C9989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872027-F003-0842-BC53-FC2C7C3AD774}"/>
              </a:ext>
            </a:extLst>
          </p:cNvPr>
          <p:cNvSpPr txBox="1"/>
          <p:nvPr/>
        </p:nvSpPr>
        <p:spPr>
          <a:xfrm>
            <a:off x="697610" y="576675"/>
            <a:ext cx="9946249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b="1">
                <a:solidFill>
                  <a:srgbClr val="E2FE21"/>
                </a:solidFill>
                <a:latin typeface="Miriam Libre"/>
                <a:cs typeface="Miriam Libre"/>
              </a:rPr>
              <a:t>Common Forensics Techniques and Tools</a:t>
            </a:r>
            <a:endParaRPr lang="he-IL" sz="3300" b="1">
              <a:solidFill>
                <a:srgbClr val="E2FE2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1E213-8714-2423-4784-4ABADE54945C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06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 </a:t>
            </a:r>
            <a:r>
              <a:rPr lang="en-US" sz="1000">
                <a:solidFill>
                  <a:schemeClr val="bg1"/>
                </a:solidFill>
                <a:latin typeface="Miriam Libre"/>
                <a:cs typeface="Miriam Libre"/>
              </a:rPr>
              <a:t>Forensics &amp; Networks</a:t>
            </a:r>
            <a:endParaRPr lang="en-IL" sz="1000">
              <a:solidFill>
                <a:schemeClr val="bg1"/>
              </a:solidFill>
              <a:latin typeface="Miriam Libre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124227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98A41-19F4-989E-E92B-2C89119E3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0793F-1136-65EB-A50C-47C5A0C711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1753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D5ADD9-0F22-ABA5-3ADF-FF0B2A25D0A1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A4E3D5-D71E-DAF4-B458-D0417CCB707F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B95528-5203-D64E-8830-627E2151DE40}"/>
              </a:ext>
            </a:extLst>
          </p:cNvPr>
          <p:cNvSpPr txBox="1"/>
          <p:nvPr/>
        </p:nvSpPr>
        <p:spPr>
          <a:xfrm>
            <a:off x="697610" y="1175358"/>
            <a:ext cx="10777729" cy="30085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Network Forensics</a:t>
            </a:r>
            <a:endParaRPr lang="en-US">
              <a:solidFill>
                <a:schemeClr val="bg1"/>
              </a:solidFill>
              <a:latin typeface="Aptos"/>
              <a:ea typeface="+mn-lt"/>
              <a:cs typeface="Miriam Libre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Trace and analyze packet captures (PCAP files)</a:t>
            </a:r>
            <a:endParaRPr lang="en-US" sz="2000">
              <a:solidFill>
                <a:schemeClr val="bg1"/>
              </a:solidFill>
              <a:latin typeface="Aptos"/>
              <a:ea typeface="+mn-lt"/>
              <a:cs typeface="Miriam Libre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Tools: Wireshark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Steganography</a:t>
            </a:r>
            <a:endParaRPr lang="en-US">
              <a:solidFill>
                <a:schemeClr val="bg1"/>
              </a:solidFill>
              <a:latin typeface="Aptos"/>
              <a:ea typeface="+mn-lt"/>
              <a:cs typeface="Miriam Libre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Discover hidden data within files or images.</a:t>
            </a:r>
            <a:endParaRPr lang="en-US" sz="2000">
              <a:solidFill>
                <a:schemeClr val="bg1"/>
              </a:solidFill>
              <a:latin typeface="Miriam Libre"/>
              <a:cs typeface="Miriam Libre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chemeClr val="bg1"/>
                </a:solidFill>
                <a:latin typeface="Miriam Libre"/>
                <a:cs typeface="Miriam Libre"/>
              </a:rPr>
              <a:t>Tools: </a:t>
            </a:r>
            <a:r>
              <a:rPr lang="en-US" sz="2000" err="1">
                <a:solidFill>
                  <a:schemeClr val="bg1"/>
                </a:solidFill>
                <a:latin typeface="Miriam Libre"/>
                <a:cs typeface="Miriam Libre"/>
              </a:rPr>
              <a:t>steghide</a:t>
            </a:r>
            <a:r>
              <a:rPr lang="en-US" sz="2000">
                <a:solidFill>
                  <a:schemeClr val="bg1"/>
                </a:solidFill>
                <a:latin typeface="Miriam Libre"/>
                <a:cs typeface="Miriam Libre"/>
              </a:rPr>
              <a:t>, </a:t>
            </a:r>
            <a:r>
              <a:rPr lang="en-US" sz="2000" err="1">
                <a:solidFill>
                  <a:schemeClr val="bg1"/>
                </a:solidFill>
                <a:latin typeface="Miriam Libre"/>
                <a:cs typeface="Miriam Libre"/>
              </a:rPr>
              <a:t>zsteg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32C2E-648F-4969-4236-F5579C9989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872027-F003-0842-BC53-FC2C7C3AD774}"/>
              </a:ext>
            </a:extLst>
          </p:cNvPr>
          <p:cNvSpPr txBox="1"/>
          <p:nvPr/>
        </p:nvSpPr>
        <p:spPr>
          <a:xfrm>
            <a:off x="697610" y="576675"/>
            <a:ext cx="9450949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b="1">
                <a:solidFill>
                  <a:srgbClr val="E2FE21"/>
                </a:solidFill>
                <a:latin typeface="Miriam Libre"/>
                <a:cs typeface="Miriam Libre"/>
              </a:rPr>
              <a:t>Common Forensics Techniques and Tools</a:t>
            </a:r>
            <a:endParaRPr lang="en-US" sz="3300">
              <a:solidFill>
                <a:srgbClr val="000000"/>
              </a:solidFill>
              <a:latin typeface="Miriam Libre"/>
              <a:cs typeface="Miriam Libr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1E213-8714-2423-4784-4ABADE54945C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06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 </a:t>
            </a:r>
            <a:r>
              <a:rPr lang="en-US" sz="1000">
                <a:solidFill>
                  <a:schemeClr val="bg1"/>
                </a:solidFill>
                <a:latin typeface="Miriam Libre"/>
                <a:cs typeface="Miriam Libre"/>
              </a:rPr>
              <a:t>Forensics &amp; Networks</a:t>
            </a:r>
            <a:endParaRPr lang="en-IL" sz="1000">
              <a:solidFill>
                <a:schemeClr val="bg1"/>
              </a:solidFill>
              <a:latin typeface="Miriam Libre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34580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98A41-19F4-989E-E92B-2C89119E3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0793F-1136-65EB-A50C-47C5A0C711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D5ADD9-0F22-ABA5-3ADF-FF0B2A25D0A1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A4E3D5-D71E-DAF4-B458-D0417CCB707F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B95528-5203-D64E-8830-627E2151DE40}"/>
              </a:ext>
            </a:extLst>
          </p:cNvPr>
          <p:cNvSpPr txBox="1"/>
          <p:nvPr/>
        </p:nvSpPr>
        <p:spPr>
          <a:xfrm>
            <a:off x="697610" y="1175358"/>
            <a:ext cx="10777729" cy="50321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Identify Evidence:</a:t>
            </a:r>
            <a:endParaRPr lang="en-US">
              <a:solidFill>
                <a:schemeClr val="bg1"/>
              </a:solidFill>
              <a:latin typeface="Aptos" panose="02110004020202020204"/>
              <a:ea typeface="+mn-lt"/>
              <a:cs typeface="Miriam Libre"/>
            </a:endParaRPr>
          </a:p>
          <a:p>
            <a:pPr marL="914400" lvl="1" indent="-45720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Recognize and collect relevant files.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Extract Data:</a:t>
            </a:r>
            <a:endParaRPr lang="en-US" sz="2400">
              <a:solidFill>
                <a:schemeClr val="bg1"/>
              </a:solidFill>
              <a:latin typeface="Aptos" panose="02110004020202020204"/>
              <a:ea typeface="+mn-lt"/>
              <a:cs typeface="Miriam Libre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Use appropriate tools to extract hidden or encoded data.</a:t>
            </a: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Analyze Evidence:</a:t>
            </a:r>
            <a:endParaRPr lang="en-US">
              <a:solidFill>
                <a:schemeClr val="bg1"/>
              </a:solidFill>
              <a:latin typeface="Aptos" panose="02110004020202020204"/>
              <a:ea typeface="+mn-lt"/>
              <a:cs typeface="Miriam Libre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Look for patterns, strings, and metadata.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Solve Challenges:</a:t>
            </a:r>
            <a:endParaRPr lang="en-US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Use findings to answer questions or progress in CTFs.</a:t>
            </a:r>
            <a:endParaRPr lang="en-US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solidFill>
                <a:schemeClr val="bg1"/>
              </a:solidFill>
              <a:latin typeface="Miriam Libre"/>
              <a:cs typeface="Miriam Libr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32C2E-648F-4969-4236-F5579C9989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872027-F003-0842-BC53-FC2C7C3AD774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b="1">
                <a:solidFill>
                  <a:srgbClr val="E2FE21"/>
                </a:solidFill>
                <a:latin typeface="Miriam Libre"/>
                <a:cs typeface="Miriam Libre"/>
              </a:rPr>
              <a:t>Forensics Workflow</a:t>
            </a:r>
            <a:endParaRPr lang="he-IL" sz="3300" b="1">
              <a:solidFill>
                <a:srgbClr val="E2FE2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1E213-8714-2423-4784-4ABADE54945C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06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 </a:t>
            </a:r>
            <a:r>
              <a:rPr lang="en-US" sz="1000">
                <a:solidFill>
                  <a:schemeClr val="bg1"/>
                </a:solidFill>
                <a:latin typeface="Miriam Libre"/>
                <a:cs typeface="Miriam Libre"/>
              </a:rPr>
              <a:t>Forensics &amp; Networks</a:t>
            </a:r>
            <a:endParaRPr lang="en-IL" sz="1000">
              <a:solidFill>
                <a:schemeClr val="bg1"/>
              </a:solidFill>
              <a:latin typeface="Miriam Libre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38581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98A41-19F4-989E-E92B-2C89119E3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0793F-1136-65EB-A50C-47C5A0C711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D5ADD9-0F22-ABA5-3ADF-FF0B2A25D0A1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A4E3D5-D71E-DAF4-B458-D0417CCB707F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B95528-5203-D64E-8830-627E2151DE40}"/>
              </a:ext>
            </a:extLst>
          </p:cNvPr>
          <p:cNvSpPr txBox="1"/>
          <p:nvPr/>
        </p:nvSpPr>
        <p:spPr>
          <a:xfrm>
            <a:off x="697610" y="1175358"/>
            <a:ext cx="10777729" cy="50321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Identify Evidence:</a:t>
            </a:r>
            <a:endParaRPr lang="en-US">
              <a:solidFill>
                <a:schemeClr val="bg1"/>
              </a:solidFill>
              <a:latin typeface="Aptos" panose="02110004020202020204"/>
              <a:ea typeface="+mn-lt"/>
              <a:cs typeface="Miriam Libre"/>
            </a:endParaRPr>
          </a:p>
          <a:p>
            <a:pPr marL="914400" lvl="1" indent="-45720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Recognize and collect relevant files.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Extract Data:</a:t>
            </a:r>
            <a:endParaRPr lang="en-US" sz="2400">
              <a:solidFill>
                <a:schemeClr val="bg1"/>
              </a:solidFill>
              <a:latin typeface="Aptos" panose="02110004020202020204"/>
              <a:ea typeface="+mn-lt"/>
              <a:cs typeface="Miriam Libre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Use appropriate tools to extract hidden or encoded data.</a:t>
            </a: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Analyze Evidence:</a:t>
            </a:r>
            <a:endParaRPr lang="en-US">
              <a:solidFill>
                <a:schemeClr val="bg1"/>
              </a:solidFill>
              <a:latin typeface="Aptos" panose="02110004020202020204"/>
              <a:ea typeface="+mn-lt"/>
              <a:cs typeface="Miriam Libre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Look for patterns, strings, and metadata.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Solve Challenges:</a:t>
            </a:r>
            <a:endParaRPr lang="en-US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Use findings to answer questions or progress in CTFs.</a:t>
            </a:r>
            <a:endParaRPr lang="en-US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solidFill>
                <a:schemeClr val="bg1"/>
              </a:solidFill>
              <a:latin typeface="Miriam Libre"/>
              <a:cs typeface="Miriam Libr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32C2E-648F-4969-4236-F5579C9989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872027-F003-0842-BC53-FC2C7C3AD774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b="1">
                <a:solidFill>
                  <a:srgbClr val="E2FE21"/>
                </a:solidFill>
                <a:latin typeface="Miriam Libre"/>
                <a:cs typeface="Miriam Libre"/>
              </a:rPr>
              <a:t>Forensics Workflow</a:t>
            </a:r>
            <a:endParaRPr lang="he-IL" sz="3300" b="1">
              <a:solidFill>
                <a:srgbClr val="E2FE2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1E213-8714-2423-4784-4ABADE54945C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06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 </a:t>
            </a:r>
            <a:r>
              <a:rPr lang="en-US" sz="1000">
                <a:solidFill>
                  <a:schemeClr val="bg1"/>
                </a:solidFill>
                <a:latin typeface="Miriam Libre"/>
                <a:cs typeface="Miriam Libre"/>
              </a:rPr>
              <a:t>Forensics &amp; Networks</a:t>
            </a:r>
            <a:endParaRPr lang="en-IL" sz="1000">
              <a:solidFill>
                <a:schemeClr val="bg1"/>
              </a:solidFill>
              <a:latin typeface="Miriam Libre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180324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8B187-4128-9831-957D-3C8C7AA6D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9996F4-EF72-669B-C59D-37446CC6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FFB959-D6C5-01F6-FA07-D4187F7261AE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6179B-38AE-B6FE-2344-74CEAFC6E3E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82C1F3D-F16F-1967-5703-364F3DD70E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D6E1A-EAE8-2C0F-8F05-213D20A2052E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b="1">
                <a:solidFill>
                  <a:srgbClr val="E2FE21"/>
                </a:solidFill>
                <a:effectLst/>
                <a:latin typeface="Miriam Libre"/>
                <a:cs typeface="Miriam Libre"/>
              </a:rPr>
              <a:t>Example 1</a:t>
            </a:r>
            <a:r>
              <a:rPr lang="en-US" sz="3300" b="1">
                <a:solidFill>
                  <a:srgbClr val="E2FE21"/>
                </a:solidFill>
                <a:latin typeface="Miriam Libre"/>
                <a:cs typeface="Miriam Libre"/>
              </a:rPr>
              <a:t> - Metadata Analysis</a:t>
            </a:r>
            <a:endParaRPr lang="he-IL" sz="3300" b="1">
              <a:solidFill>
                <a:srgbClr val="E2FE2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71D62-FB6B-498E-5EC8-FCB164B1A273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06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 </a:t>
            </a:r>
            <a:r>
              <a:rPr lang="en-US" sz="1000">
                <a:solidFill>
                  <a:schemeClr val="bg1"/>
                </a:solidFill>
                <a:latin typeface="Miriam Libre"/>
                <a:cs typeface="Miriam Libre"/>
              </a:rPr>
              <a:t>Forensics &amp; Networks</a:t>
            </a:r>
            <a:endParaRPr lang="en-IL" sz="1000">
              <a:solidFill>
                <a:schemeClr val="bg1"/>
              </a:solidFill>
              <a:latin typeface="Miriam Libre"/>
              <a:cs typeface="Miriam Libr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138D6-046A-649F-E028-B777E1AB8F4C}"/>
              </a:ext>
            </a:extLst>
          </p:cNvPr>
          <p:cNvSpPr txBox="1"/>
          <p:nvPr/>
        </p:nvSpPr>
        <p:spPr>
          <a:xfrm>
            <a:off x="697610" y="1175358"/>
            <a:ext cx="10777729" cy="44781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Task: Examine an image file for hidden information</a:t>
            </a:r>
            <a:endParaRPr lang="en-US">
              <a:solidFill>
                <a:schemeClr val="bg1"/>
              </a:solidFill>
              <a:latin typeface="Aptos" panose="02110004020202020204"/>
              <a:ea typeface="+mn-lt"/>
              <a:cs typeface="Miriam Libre"/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Tool: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exiftool</a:t>
            </a:r>
            <a:endParaRPr lang="en-US" sz="24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Sol: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Command: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exiftool</a:t>
            </a: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 ./suspicious_image.jpg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Outcome: Reveals metadata like creation time, software used, or embedded comments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377894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8B187-4128-9831-957D-3C8C7AA6D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9996F4-EF72-669B-C59D-37446CC6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FFB959-D6C5-01F6-FA07-D4187F7261AE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6179B-38AE-B6FE-2344-74CEAFC6E3E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82C1F3D-F16F-1967-5703-364F3DD70E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D6E1A-EAE8-2C0F-8F05-213D20A2052E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300" b="1">
                <a:solidFill>
                  <a:srgbClr val="E2FE21"/>
                </a:solidFill>
                <a:effectLst/>
                <a:latin typeface="Miriam Libre"/>
                <a:cs typeface="Miriam Libre"/>
              </a:rPr>
              <a:t>Example </a:t>
            </a:r>
            <a:r>
              <a:rPr lang="en-US" sz="3300" b="1">
                <a:solidFill>
                  <a:srgbClr val="E2FE21"/>
                </a:solidFill>
                <a:latin typeface="Miriam Libre"/>
                <a:cs typeface="Miriam Libre"/>
              </a:rPr>
              <a:t>2 - Steganography</a:t>
            </a:r>
            <a:endParaRPr lang="he-IL" sz="3300" b="1">
              <a:solidFill>
                <a:srgbClr val="E2FE2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71D62-FB6B-498E-5EC8-FCB164B1A273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defTabSz="914400" eaLnBrk="1" latinLnBrk="0" hangingPunct="1"/>
            <a:r>
              <a:rPr lang="en-US" sz="1000">
                <a:solidFill>
                  <a:srgbClr val="E2FE21"/>
                </a:solidFill>
                <a:latin typeface="Miriam Libre"/>
                <a:cs typeface="Miriam Libre"/>
              </a:rPr>
              <a:t>06</a:t>
            </a:r>
            <a:r>
              <a:rPr lang="en-US" sz="1000">
                <a:solidFill>
                  <a:schemeClr val="bg1"/>
                </a:solidFill>
                <a:effectLst/>
                <a:latin typeface="Miriam Libre"/>
                <a:cs typeface="Miriam Libre"/>
              </a:rPr>
              <a:t>       </a:t>
            </a:r>
            <a:r>
              <a:rPr lang="en-US" sz="1000">
                <a:solidFill>
                  <a:schemeClr val="bg1"/>
                </a:solidFill>
                <a:latin typeface="Miriam Libre"/>
                <a:cs typeface="Miriam Libre"/>
              </a:rPr>
              <a:t>Forensics &amp; Networks</a:t>
            </a:r>
            <a:endParaRPr lang="en-IL" sz="1000">
              <a:solidFill>
                <a:schemeClr val="bg1"/>
              </a:solidFill>
              <a:latin typeface="Miriam Libre"/>
              <a:cs typeface="Miriam Libr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138D6-046A-649F-E028-B777E1AB8F4C}"/>
              </a:ext>
            </a:extLst>
          </p:cNvPr>
          <p:cNvSpPr txBox="1"/>
          <p:nvPr/>
        </p:nvSpPr>
        <p:spPr>
          <a:xfrm>
            <a:off x="697610" y="1175358"/>
            <a:ext cx="10777729" cy="50321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Task: Extract hidden text from an image.</a:t>
            </a:r>
            <a:endParaRPr lang="en-US">
              <a:solidFill>
                <a:schemeClr val="bg1"/>
              </a:solidFill>
              <a:latin typeface="Aptos" panose="02110004020202020204"/>
              <a:ea typeface="+mn-lt"/>
              <a:cs typeface="Miriam Libre"/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Tool: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steghide</a:t>
            </a:r>
            <a:endParaRPr lang="en-US" sz="24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Sol: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Command: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steghide</a:t>
            </a: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 extract -sf ./_larger_hidden_image.jpg</a:t>
            </a:r>
            <a:endParaRPr lang="en-US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passphrase: </a:t>
            </a:r>
            <a:r>
              <a:rPr lang="en-US" sz="2400" err="1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ctfpass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Miriam Libre"/>
                <a:ea typeface="+mn-lt"/>
                <a:cs typeface="Miriam Libre"/>
              </a:rPr>
              <a:t>Outcome: Extracts hidden text or files if the correct password is provided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Miriam Libre"/>
              <a:ea typeface="+mn-lt"/>
              <a:cs typeface="Miriam Libre"/>
            </a:endParaRPr>
          </a:p>
        </p:txBody>
      </p:sp>
    </p:spTree>
    <p:extLst>
      <p:ext uri="{BB962C8B-B14F-4D97-AF65-F5344CB8AC3E}">
        <p14:creationId xmlns:p14="http://schemas.microsoft.com/office/powerpoint/2010/main" val="146818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Let’s practice!</a:t>
            </a:r>
            <a:endParaRPr lang="he-IL" sz="6500" b="1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6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0" id="{ADB8F090-2687-4174-8D2A-5F5E6E56C21D}" vid="{7C8A1999-DC01-4F8D-AE95-63F5F8C77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CTF</Template>
  <Application>Microsoft Office PowerPoint</Application>
  <PresentationFormat>Widescreen</PresentationFormat>
  <Slides>14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Hili Levy</dc:creator>
  <cp:revision>2</cp:revision>
  <dcterms:created xsi:type="dcterms:W3CDTF">2024-01-22T16:29:49Z</dcterms:created>
  <dcterms:modified xsi:type="dcterms:W3CDTF">2024-12-24T13:44:24Z</dcterms:modified>
</cp:coreProperties>
</file>