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81" r:id="rId3"/>
    <p:sldId id="293" r:id="rId4"/>
    <p:sldId id="297" r:id="rId5"/>
    <p:sldId id="298" r:id="rId6"/>
    <p:sldId id="299" r:id="rId7"/>
    <p:sldId id="301" r:id="rId8"/>
    <p:sldId id="300" r:id="rId9"/>
    <p:sldId id="302" r:id="rId10"/>
    <p:sldId id="303" r:id="rId11"/>
    <p:sldId id="304" r:id="rId12"/>
    <p:sldId id="292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FC4D3-4AA7-7280-2A6D-83E527E4F9DC}" v="42" dt="2025-01-11T14:17:07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778" autoAdjust="0"/>
  </p:normalViewPr>
  <p:slideViewPr>
    <p:cSldViewPr snapToGrid="0">
      <p:cViewPr varScale="1">
        <p:scale>
          <a:sx n="64" d="100"/>
          <a:sy n="64" d="100"/>
        </p:scale>
        <p:origin x="13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513600-717B-4CBB-9AFE-1F576C1D3E1D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3282916-D5C0-4231-8654-1B229AFAB6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352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B4475-02FD-6194-C051-4422AAB3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4584E-A9CE-912F-9931-CF10D3397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62B13A-E3A2-AC76-A8FF-F38154F2B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Infographic source: https://finematics.com/compiled-vs-interpreted-programming-languages/</a:t>
            </a:r>
            <a:br>
              <a:rPr lang="en-US" dirty="0"/>
            </a:br>
            <a:r>
              <a:rPr lang="en-US" dirty="0"/>
              <a:t>Learn more: https://www.youtube.com/watch?v=I1f45REi3k4</a:t>
            </a: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C4C43-4143-8E42-624A-4EBE446E3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963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286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FD4A2-96AF-AEC6-8804-9A22A7FD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F34C0E-8467-129A-CEDF-9D5B5273C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3C18D2-B46C-B0FB-0AC6-D9015E135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secret.out</a:t>
            </a:r>
            <a:r>
              <a:rPr lang="en-US" dirty="0"/>
              <a:t> is a compiled program; it no longer contains the source code.</a:t>
            </a:r>
          </a:p>
          <a:p>
            <a:endParaRPr lang="en-US" dirty="0"/>
          </a:p>
          <a:p>
            <a:r>
              <a:rPr lang="en-US" dirty="0"/>
              <a:t>In the demo, the output file is an ELF file. The inner workings of this file format are discussed in ATAM.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BC34D-F0B2-4531-6E6D-2E3380CD6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991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81DF8-2F85-7617-B0A1-F979DC14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FA7D5-18E6-5611-12E2-70DCA5702A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7400D1-4375-06DF-8DEE-B8C5488D7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4C721-3D21-7955-7A10-AEC639DB2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144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0963B-BAB0-E6CF-64C9-07343617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0F5AA8-B1DE-6B48-1E88-BEA8AEF13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29FED7-3E8A-DAB8-8944-E414C72D0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secret.out</a:t>
            </a:r>
            <a:r>
              <a:rPr lang="en-US" dirty="0"/>
              <a:t> in </a:t>
            </a:r>
            <a:r>
              <a:rPr lang="en-US" dirty="0" err="1"/>
              <a:t>ghidra</a:t>
            </a:r>
            <a:r>
              <a:rPr lang="en-US" dirty="0"/>
              <a:t>. </a:t>
            </a:r>
            <a:r>
              <a:rPr lang="en-US" dirty="0" err="1"/>
              <a:t>Ghidra</a:t>
            </a:r>
            <a:r>
              <a:rPr lang="en-US" dirty="0"/>
              <a:t> has lots of interesting panels, but we’ll focus on this one, that displays the program’s assembly code. We can see that just before printing “congratulations! …” it performs a comparison that determines if we jump over the printing instructions (skipping them).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7564E-EE95-0D43-B37C-E19FA264A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387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B3F10-A233-B654-E2B9-04A9EB636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54F373-FE55-E218-5E03-05C3297A7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D10275-6CD9-8732-ABCA-01DD40708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1A46A-7020-6021-7348-14A17B5AA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028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B3BD2-860D-EC68-A3FC-10A9B87E0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7AACA6-5DB9-C086-65C3-C55585476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73F31-FE64-B73F-925F-502C87FEF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seeing that the program compares our input (999) to 0x4d2 (1234) right before it decides which message to print.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GDB demo:</a:t>
            </a:r>
          </a:p>
          <a:p>
            <a:endParaRPr lang="en-US" dirty="0"/>
          </a:p>
          <a:p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err="1"/>
              <a:t>secret.out</a:t>
            </a:r>
            <a:endParaRPr lang="en-US" dirty="0"/>
          </a:p>
          <a:p>
            <a:r>
              <a:rPr lang="en-US" dirty="0"/>
              <a:t>break 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</a:t>
            </a:r>
            <a:br>
              <a:rPr lang="en-US" dirty="0"/>
            </a:br>
            <a:r>
              <a:rPr lang="en-US" dirty="0"/>
              <a:t>layout </a:t>
            </a:r>
            <a:r>
              <a:rPr lang="en-US" dirty="0" err="1"/>
              <a:t>asm</a:t>
            </a:r>
            <a:br>
              <a:rPr lang="en-US" dirty="0"/>
            </a:br>
            <a:r>
              <a:rPr lang="en-US" dirty="0"/>
              <a:t>layout regs</a:t>
            </a:r>
          </a:p>
          <a:p>
            <a:r>
              <a:rPr lang="en-US" dirty="0" err="1"/>
              <a:t>stepi</a:t>
            </a:r>
            <a:endParaRPr lang="en-US" dirty="0"/>
          </a:p>
          <a:p>
            <a:r>
              <a:rPr lang="en-US" dirty="0"/>
              <a:t>break *0x5555555551be</a:t>
            </a:r>
          </a:p>
          <a:p>
            <a:r>
              <a:rPr lang="en-US" dirty="0"/>
              <a:t>continue</a:t>
            </a:r>
            <a:br>
              <a:rPr lang="en-US" dirty="0"/>
            </a:br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$</a:t>
            </a:r>
            <a:r>
              <a:rPr lang="en-US" dirty="0" err="1"/>
              <a:t>rbp</a:t>
            </a:r>
            <a:r>
              <a:rPr lang="en-US" dirty="0"/>
              <a:t> - 4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B7942-0B2C-60DE-3A5A-9BBC7B27B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147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53933-72E9-00A9-AF5D-34E985560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57491-BBC2-BD73-78F1-C558A75EB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186472-6C07-C43C-52DC-D72830AAC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D3FFE-7771-16B5-89A8-04CB31365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4006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44054-C1B7-36C6-2FD4-EE2DCB57A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BFE26D-FCC9-A1DF-A73F-C7450ACFB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68EF69-B44A-4583-21EE-FABA0F2B4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F2DD9-A99F-ABD7-6401-9B7579CB8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1150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3CF6A-A6E1-1145-C170-3DCCDE8D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70311B-25F2-6CA8-F149-1E2A66BCE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E00123-4A72-87EA-132B-BE23A1DA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Infographic source: https://finematics.com/compiled-vs-interpreted-programming-languages/</a:t>
            </a:r>
            <a:br>
              <a:rPr lang="en-US" dirty="0"/>
            </a:br>
            <a:r>
              <a:rPr lang="en-US" dirty="0"/>
              <a:t>Learn more: https://www.youtube.com/watch?v=I1f45REi3k4</a:t>
            </a: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ECA2F-51BE-5F7F-4AC4-9741724E1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666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8C17-4C1D-AB52-2BC1-4A36E3E7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E161-66F4-EEBB-1C20-2810AC98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7320-0961-B671-0172-255B969C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9749-D852-808D-A2ED-01C4E867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CA37-4F64-25C6-611D-93917A8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8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38C-9F53-F761-E645-09C90773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A793-A4DF-0DF5-D75A-720F5B97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81B6-F970-5EBC-A55A-80ED0F8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AF6E-6C99-1EF4-165F-00F149F6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CDDA-E552-0DA4-A09B-EF83427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7AB57-8468-05CA-69A6-62C520D1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AB0BD-AAE6-7521-05AA-72A9DBCB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BAC6-A3A8-F25B-DD5A-A6A61EE7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D123-21D5-A2D0-8341-CFBED817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85DD-FA79-EEB7-B1DD-831DD188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9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954-D1D6-7718-7177-77D5EF87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B9CF-05F0-C3F6-C3C3-B478CB1E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71DF-1C76-5E8D-1599-174C3565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A699-72FE-7FA0-3E7E-B8A7097B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286-B4BE-4910-1695-C9B062F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3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465-3D41-737B-801B-25D307E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413-B577-8217-EDFB-F08A306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EB7C-0A38-A1C2-A754-1339FD9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630F-B5FD-83FE-9F22-C3423BFA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5E3A-5808-0DAB-DEBD-F098257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4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1F58-9E6F-E4B2-D62B-74AC403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21D3-C8BF-55E8-D893-934E4C23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55B7-D65F-A037-8B1D-BB87EB0D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F540-B7F0-7424-5374-573D8564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072-DAF8-8D3F-FEAF-93DC71D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0F17B-29DE-294B-C83E-0B0CB998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3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DC6-D8A4-5E7E-B20A-5A23C3E0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CB81-E242-59CE-7D88-4078F673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F1C4-E841-EC9E-D268-0EC41B1B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12D5-F6DB-2D2A-3C7E-57906FBC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FDB25-5EB2-3DA5-4671-CE3D378C3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1F9C9-F52A-0F7E-18E0-4870D293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D516A-F2C0-96C9-39BA-A7ABE842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2ACF0-1CE1-A472-7715-E17FC9A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5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AABF-27F4-DA14-A883-57345BB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6D79A-EEF7-1A80-F984-41DCBFD8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E968-365E-CB09-DE6A-7932202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253EF-AB0B-3D99-9A30-72B226A5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6142-403B-DF44-6DF5-6302671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12357-4A8D-1BB2-2A5F-1C61AC17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8D3D-1B76-298E-967E-68B94C9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674D-2BDC-ABE0-A470-62C8305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0266-96CF-506D-A1B7-B83DD253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D8B1-AFBE-FCE3-8C5B-C29A019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5871-ED41-128A-B770-C941D30C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EFA0B-CEF5-A06D-5724-9E8E1A1E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7E69-1C2A-EBCC-2B77-FE5BE951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9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4760-FE33-CBC7-D73A-F97E904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AB64-EA9D-F6E6-2EF9-FB31DB47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9FD7-3E2C-E04E-D270-39FA198E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C36E-77C6-0BE8-8B44-8211711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AA26-5813-2B22-1309-CF5F4F94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6E25-99E6-8C7F-1543-70BFCF77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7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F2E2C-2F89-F10E-EE55-2C63BA34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29FF-8751-BBF7-87BE-C3B5B79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1E1A-35B5-EF73-02C6-D488444D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09FA5-8937-4EFE-A1A6-BD6EB76E3D9A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F559-E2FD-028F-3A09-70AD4C23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5527-E930-BD04-0C14-0B6D1348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8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.ost2.fyi/courses/course-v1:OpenSecurityTraining2+Arch1001_x86-64_Asm+2021_v1/about" TargetMode="External"/><Relationship Id="rId5" Type="http://schemas.openxmlformats.org/officeDocument/2006/relationships/hyperlink" Target="https://webcourse.cs.technion.ac.il/234118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59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riam Libre"/>
                <a:cs typeface="Miriam Libre"/>
              </a:rPr>
              <a:t>January 2025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2530B-2F42-6F0E-243B-7A2F08DDA1C0}"/>
              </a:ext>
            </a:extLst>
          </p:cNvPr>
          <p:cNvSpPr txBox="1"/>
          <p:nvPr/>
        </p:nvSpPr>
        <p:spPr>
          <a:xfrm>
            <a:off x="1742767" y="3008811"/>
            <a:ext cx="6014126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800" b="1" dirty="0">
                <a:solidFill>
                  <a:srgbClr val="E1FD21"/>
                </a:solidFill>
                <a:latin typeface="Miriam Libre"/>
                <a:ea typeface="3270 CONDENSED" panose="02000509000000000000" pitchFamily="49" charset="0"/>
                <a:cs typeface="Miriam Libre"/>
              </a:rPr>
              <a:t>Reverse Engineering</a:t>
            </a:r>
            <a:endParaRPr lang="en-US" sz="4800" b="1" dirty="0">
              <a:solidFill>
                <a:srgbClr val="E1FD21"/>
              </a:solidFill>
              <a:effectLst/>
              <a:latin typeface="Miriam Libre"/>
              <a:ea typeface="3270 CONDENSED" panose="02000509000000000000" pitchFamily="49" charset="0"/>
              <a:cs typeface="Miriam Libre"/>
            </a:endParaRPr>
          </a:p>
          <a:p>
            <a:pPr algn="l">
              <a:lnSpc>
                <a:spcPts val="6000"/>
              </a:lnSpc>
            </a:pPr>
            <a:endParaRPr lang="en-US" sz="4800" b="1" dirty="0">
              <a:solidFill>
                <a:schemeClr val="bg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27BCE-C3A9-7317-08E3-902CE239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2FC659-D125-056F-26F0-E5719287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893351-21E6-6368-2F11-4A18197B7561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A804EE-F733-A525-3D99-268674811D24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D688B-D9F6-1871-CB1C-9A6F747C0B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7360AA-EB40-4504-5CB9-C81FB7BC858E}"/>
              </a:ext>
            </a:extLst>
          </p:cNvPr>
          <p:cNvSpPr txBox="1"/>
          <p:nvPr/>
        </p:nvSpPr>
        <p:spPr>
          <a:xfrm>
            <a:off x="707134" y="576675"/>
            <a:ext cx="92429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Compiled VS Interpreted Languages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66B83-2774-62FA-A602-B15866A026AA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2EAAD-BE16-2C04-5C5F-8734883F9E60}"/>
              </a:ext>
            </a:extLst>
          </p:cNvPr>
          <p:cNvSpPr txBox="1"/>
          <p:nvPr/>
        </p:nvSpPr>
        <p:spPr>
          <a:xfrm>
            <a:off x="707134" y="1432533"/>
            <a:ext cx="112281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Miriam Libre" panose="00000500000000000000" pitchFamily="2" charset="-79"/>
              <a:cs typeface="Miriam Libre" pitchFamily="2" charset="-79"/>
            </a:endParaRPr>
          </a:p>
        </p:txBody>
      </p:sp>
      <p:pic>
        <p:nvPicPr>
          <p:cNvPr id="8" name="Picture 7" descr="A logo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49683AE0-6916-3694-9036-83D51CA14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49" y="1898571"/>
            <a:ext cx="9754101" cy="30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FB259-C7B3-D9AD-BF26-C0AEB1A1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4ADC9-CA0B-C587-5BF6-C160E26F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7DBB40-7EB5-BCC7-0C08-22918FDA0CF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0C11A3-2892-46EA-BAC3-FCE3EB7DB99B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5D89CFD-EAAF-7A86-2BEB-616BF18332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66DF39-CB9A-2B7F-42AA-F7FD8A0C0766}"/>
              </a:ext>
            </a:extLst>
          </p:cNvPr>
          <p:cNvSpPr txBox="1"/>
          <p:nvPr/>
        </p:nvSpPr>
        <p:spPr>
          <a:xfrm>
            <a:off x="707134" y="576675"/>
            <a:ext cx="92429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Compiled VS Interpreted Languages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93095-9A46-801A-7A88-B88E2E01EB53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092AD-7C9D-CC8D-C57C-F2AA53BC02FE}"/>
              </a:ext>
            </a:extLst>
          </p:cNvPr>
          <p:cNvSpPr txBox="1"/>
          <p:nvPr/>
        </p:nvSpPr>
        <p:spPr>
          <a:xfrm>
            <a:off x="707134" y="1432533"/>
            <a:ext cx="112281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Miriam Libre" panose="00000500000000000000" pitchFamily="2" charset="-79"/>
              <a:cs typeface="Miriam Libre" pitchFamily="2" charset="-79"/>
            </a:endParaRPr>
          </a:p>
        </p:txBody>
      </p:sp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93AC065-6B29-0CC9-DAC3-7B8660038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35" y="3827391"/>
            <a:ext cx="5023930" cy="2351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63E16E-52EC-A56F-1A5B-71CD2AF8C02E}"/>
              </a:ext>
            </a:extLst>
          </p:cNvPr>
          <p:cNvSpPr txBox="1"/>
          <p:nvPr/>
        </p:nvSpPr>
        <p:spPr>
          <a:xfrm>
            <a:off x="707134" y="1432533"/>
            <a:ext cx="112281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Some CTF challenges involve </a:t>
            </a:r>
            <a:r>
              <a:rPr lang="en-US" sz="2400" b="1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bytecode</a:t>
            </a:r>
            <a:endParaRPr lang="en-US" sz="2400" dirty="0">
              <a:solidFill>
                <a:schemeClr val="bg1"/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To solve them, we can…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Decompile the bytecode to source code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Interpret the bytecode (and do dynamic analysis)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Miriam Libre" panose="00000500000000000000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999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Let’s practice!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Given a computer program,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can we reconstruct its source code?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can we understand what it does?</a:t>
            </a:r>
            <a:endParaRPr lang="en-US" sz="20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Reverse Engineering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544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8C6E1-3DCD-3CC8-2A9B-1C3436D97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F11F16-F29E-81A2-EDAB-CD59B7C3C8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6EA99C-C231-D472-ED9C-BCFB5925BC59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9AEB60-B875-0BB3-D304-777A1AC9B55A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E25D3D6-36F4-5D79-322D-F8FED42C3C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CB28C-3856-9012-D37D-3D5A41A4B73D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Example – C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D0CE0-790F-6588-2B22-A660FE6BAB8F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516EBB-710A-50F1-D9F3-B660F6648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57576"/>
              </p:ext>
            </p:extLst>
          </p:nvPr>
        </p:nvGraphicFramePr>
        <p:xfrm>
          <a:off x="990125" y="1498836"/>
          <a:ext cx="6570394" cy="297462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70394">
                  <a:extLst>
                    <a:ext uri="{9D8B030D-6E8A-4147-A177-3AD203B41FA5}">
                      <a16:colId xmlns:a16="http://schemas.microsoft.com/office/drawing/2014/main" val="11017160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secret.c</a:t>
                      </a:r>
                      <a:endParaRPr lang="en-US" sz="13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b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b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// Accept user input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("Enter a number: ");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endParaRPr lang="en-US" sz="13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1234) {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("Congratulations! You entered the magic number!\n");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} else {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("Oops! That's not the magic number. Try again!\n");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b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786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0C57B8-8AB9-BC0C-926D-13BEC77BCB32}"/>
              </a:ext>
            </a:extLst>
          </p:cNvPr>
          <p:cNvSpPr txBox="1"/>
          <p:nvPr/>
        </p:nvSpPr>
        <p:spPr>
          <a:xfrm>
            <a:off x="707135" y="4079505"/>
            <a:ext cx="9603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Compile with: </a:t>
            </a:r>
            <a:r>
              <a:rPr lang="pt-BR" sz="2400" dirty="0">
                <a:solidFill>
                  <a:schemeClr val="bg1"/>
                </a:solidFill>
                <a:effectLst/>
                <a:highlight>
                  <a:srgbClr val="808080"/>
                </a:highlight>
                <a:latin typeface="Consolas" panose="020B0609020204030204" pitchFamily="49" charset="0"/>
                <a:cs typeface="Miriam Libre" pitchFamily="2" charset="-79"/>
              </a:rPr>
              <a:t>gcc secret.c -o secret.out</a:t>
            </a: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Given 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Miriam Libre" pitchFamily="2" charset="-79"/>
              </a:rPr>
              <a:t>secre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Miriam Libre" pitchFamily="2" charset="-79"/>
              </a:rPr>
              <a:t>t.out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, how can we find the right input number? </a:t>
            </a:r>
            <a:endParaRPr lang="en-US" sz="2400" dirty="0">
              <a:solidFill>
                <a:schemeClr val="bg1"/>
              </a:solidFill>
              <a:effectLst/>
              <a:highlight>
                <a:srgbClr val="808080"/>
              </a:highlight>
              <a:latin typeface="Consolas" panose="020B0609020204030204" pitchFamily="49" charset="0"/>
              <a:cs typeface="Miriam Libre" pitchFamily="2" charset="-79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B0F822C-4588-0C73-D343-7B1BA5AFAB8C}"/>
              </a:ext>
            </a:extLst>
          </p:cNvPr>
          <p:cNvSpPr/>
          <p:nvPr/>
        </p:nvSpPr>
        <p:spPr>
          <a:xfrm>
            <a:off x="7712243" y="2719136"/>
            <a:ext cx="1528010" cy="49329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FEB05-5F38-D9CF-6B74-870FE7708411}"/>
              </a:ext>
            </a:extLst>
          </p:cNvPr>
          <p:cNvSpPr/>
          <p:nvPr/>
        </p:nvSpPr>
        <p:spPr>
          <a:xfrm>
            <a:off x="9536118" y="2288315"/>
            <a:ext cx="1660833" cy="139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secret.out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557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20D1E-7BA1-1007-00CD-16F729576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BC710-AC4A-9B9C-D0B2-22F6D3FD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C5BD3D-0939-00A2-16EE-B706E6001905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2C310A-1FAE-21A0-4316-494F382C6406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BE76EB5-84EF-0467-1CC5-40DFAB8629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FF3D0-982F-3A6D-A466-19FE162D17C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Example – C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18D5F-05BE-9D8F-40CB-EBBA5B4B432E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F28C39-A8AB-5464-049A-B5D5EBE14607}"/>
              </a:ext>
            </a:extLst>
          </p:cNvPr>
          <p:cNvSpPr txBox="1"/>
          <p:nvPr/>
        </p:nvSpPr>
        <p:spPr>
          <a:xfrm>
            <a:off x="707135" y="1432533"/>
            <a:ext cx="7136374" cy="300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Let use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static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fancy term for “read the compiled code”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Recommended tools: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Ghidra</a:t>
            </a:r>
            <a:endParaRPr lang="en-US" sz="2000" dirty="0">
              <a:solidFill>
                <a:schemeClr val="bg1"/>
              </a:solidFill>
              <a:effectLst/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objdump</a:t>
            </a:r>
            <a:r>
              <a:rPr lang="en-US" sz="2000" dirty="0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 -S</a:t>
            </a:r>
          </a:p>
        </p:txBody>
      </p:sp>
    </p:spTree>
    <p:extLst>
      <p:ext uri="{BB962C8B-B14F-4D97-AF65-F5344CB8AC3E}">
        <p14:creationId xmlns:p14="http://schemas.microsoft.com/office/powerpoint/2010/main" val="38014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649BE-8DB5-DE2A-560D-229D3BFEC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8EEDD-6AF1-75A9-21C9-96E49E756A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F9C112-D909-09DF-2D3D-488306D06F6E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71E36-1F83-B84F-4F9B-144F1D019898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653DB88-DFEA-8945-11D9-F6B5E56AB6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02753-CB58-0CB6-E535-A1C12B943EBD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B744F-501A-5DE7-FB11-2B5D1518D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830" y="62996"/>
            <a:ext cx="9968830" cy="65562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FE6564-26F7-5045-0D86-7DCA51D3CB10}"/>
              </a:ext>
            </a:extLst>
          </p:cNvPr>
          <p:cNvSpPr/>
          <p:nvPr/>
        </p:nvSpPr>
        <p:spPr>
          <a:xfrm>
            <a:off x="3803872" y="4523875"/>
            <a:ext cx="1911130" cy="220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59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D7364-099B-726D-49E1-42E9AE9B4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8B6D6-6702-D4C2-68E9-DE76205FC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9937F9-3885-18ED-D66E-5EAF050FA018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D636A-67D7-A9FB-D5F1-B36F7261CADB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934E54D-A2D2-47D3-3DDD-F74464EB99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3F5284-89C6-75CB-507B-75129B8FB056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Example – C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40DD3-99E7-0734-1FC3-EC22ABE32ABE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1250E-E939-D520-DE42-3C1FD56CDF12}"/>
              </a:ext>
            </a:extLst>
          </p:cNvPr>
          <p:cNvSpPr txBox="1"/>
          <p:nvPr/>
        </p:nvSpPr>
        <p:spPr>
          <a:xfrm>
            <a:off x="707135" y="1432533"/>
            <a:ext cx="7136374" cy="457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What if the source code was complicated?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(and therefore, the assembly code, too)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We could try to understand it, or…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dynamic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fancy term for “debug the program”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Recommended tools: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Ghidra</a:t>
            </a:r>
            <a:endParaRPr lang="en-US" sz="2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gdb</a:t>
            </a:r>
            <a:endParaRPr lang="en-US" sz="2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E7F051-9773-6FD6-3B4A-67DFE95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9453"/>
              </p:ext>
            </p:extLst>
          </p:nvPr>
        </p:nvGraphicFramePr>
        <p:xfrm>
          <a:off x="8513627" y="1558035"/>
          <a:ext cx="3405658" cy="401589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05658">
                  <a:extLst>
                    <a:ext uri="{9D8B030D-6E8A-4147-A177-3AD203B41FA5}">
                      <a16:colId xmlns:a16="http://schemas.microsoft.com/office/drawing/2014/main" val="11017160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secret.c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 Accept user input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("Enter a number: ");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1000;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&lt;20;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10;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 2000)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34;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("Congratulations! You entered the magic number!\n");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 else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("Oops! That's not the magic number. Try again!\n");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7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A856E-9CBA-7334-9AC4-6A794489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57683D-5A45-A2E2-EB7C-227D7527AB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AFC603-9A1E-F150-0241-50E53E6458F1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DEFED5-9FDC-B619-B9EB-AE06602EFD65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1DF0F-559C-CE51-C6EF-9436CAE015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FCF0D9-5691-2667-D9BA-254FA7739629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69ADB-CF40-9701-83F9-2761588A7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084" y="24064"/>
            <a:ext cx="8399395" cy="6792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1CD925-A3CC-08FA-0F91-0CF32688DD09}"/>
              </a:ext>
            </a:extLst>
          </p:cNvPr>
          <p:cNvSpPr/>
          <p:nvPr/>
        </p:nvSpPr>
        <p:spPr>
          <a:xfrm>
            <a:off x="4186989" y="6299891"/>
            <a:ext cx="854244" cy="2437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639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30907-5EA6-BADD-F503-962749F17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C453C-EF76-8121-F2FF-A40C4B7B0A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61574B-7B2F-34FC-6A65-48C06FDD3E36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D2F25-D5F1-98FB-95CE-AF0481C4AB5C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CA4E78F-35A9-74B9-2D86-76F5CFF471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9EF92E-10CB-BC56-BA37-EBDA6942EB3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Example – C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59450-DB59-001F-AD20-823C7D5DBBC6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19E47-7A29-1A51-ACAF-83F1A6F6FD2A}"/>
              </a:ext>
            </a:extLst>
          </p:cNvPr>
          <p:cNvSpPr txBox="1"/>
          <p:nvPr/>
        </p:nvSpPr>
        <p:spPr>
          <a:xfrm>
            <a:off x="707135" y="1432533"/>
            <a:ext cx="7136374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Ghidra</a:t>
            </a: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 also has a </a:t>
            </a:r>
            <a:r>
              <a:rPr lang="en-US" sz="2400" b="1" dirty="0" err="1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decompilation</a:t>
            </a:r>
            <a:r>
              <a:rPr lang="en-US" sz="2400" b="1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feature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Note: it can make wrong assumptions!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anose="00000500000000000000" pitchFamily="2" charset="-79"/>
              <a:cs typeface="Miriam Libre" pitchFamily="2" charset="-79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6F4FC9-9CA7-BCD1-5EBC-67A7F708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97456"/>
              </p:ext>
            </p:extLst>
          </p:nvPr>
        </p:nvGraphicFramePr>
        <p:xfrm>
          <a:off x="160357" y="2903726"/>
          <a:ext cx="6599961" cy="387619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99961">
                  <a:extLst>
                    <a:ext uri="{9D8B030D-6E8A-4147-A177-3AD203B41FA5}">
                      <a16:colId xmlns:a16="http://schemas.microsoft.com/office/drawing/2014/main" val="11017160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secret.c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 Accept user input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("Enter a number: ");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 Check if input is 1234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1000;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&lt;20;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10;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 2000)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34;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("Congratulations! You entered the magic number!\n");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 else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("Oops! That's not the magic number. Try again!\n");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7866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85DC5CD-0645-C93B-5148-5E75A7333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752" y="2168482"/>
            <a:ext cx="5218778" cy="45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D0CF8-3374-FFBE-EB87-D3188F82C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6E0AC9-61F4-74E7-871E-C9DDAE32EB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B1B37-7A86-4B87-3318-A4E9CF4AD634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D16EDC-6DC1-17FA-0A60-0D58ADA4CE5C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1C2056F-50FC-D067-8B83-5CBE9DC2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563CC-299D-9E0C-22D3-C2BA16BCEFA1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Learning Assembly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3902B-51B5-686A-25BC-B9459D3ACE77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43F278-1211-1C1E-2BE0-84118F5BC711}"/>
              </a:ext>
            </a:extLst>
          </p:cNvPr>
          <p:cNvSpPr txBox="1"/>
          <p:nvPr/>
        </p:nvSpPr>
        <p:spPr>
          <a:xfrm>
            <a:off x="707134" y="1432533"/>
            <a:ext cx="1122819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Lots of reverse engineering challenges require knowledge of Assembly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Intel x86 Assembly – used in Windows, Linux programs.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ARM Assembly – used in Android, iOS, Mac OS programs.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CS course: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riam Libre" panose="00000500000000000000" pitchFamily="2" charset="-79"/>
                <a:cs typeface="Miriam Libre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ATAM (234118)</a:t>
            </a: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Alternative resource: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riam Libre" panose="00000500000000000000" pitchFamily="2" charset="-79"/>
                <a:cs typeface="Miriam Libre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OST2 x86-64 Assembly Course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Miriam Libre" panose="00000500000000000000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2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0" id="{ADB8F090-2687-4174-8D2A-5F5E6E56C21D}" vid="{7C8A1999-DC01-4F8D-AE95-63F5F8C77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CTF</Template>
  <TotalTime>5353</TotalTime>
  <Words>844</Words>
  <Application>Microsoft Office PowerPoint</Application>
  <PresentationFormat>Widescreen</PresentationFormat>
  <Paragraphs>149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Hili Levy</dc:creator>
  <cp:lastModifiedBy>Yaniv Carmel</cp:lastModifiedBy>
  <cp:revision>70</cp:revision>
  <dcterms:created xsi:type="dcterms:W3CDTF">2024-01-22T16:29:49Z</dcterms:created>
  <dcterms:modified xsi:type="dcterms:W3CDTF">2025-01-11T15:51:14Z</dcterms:modified>
</cp:coreProperties>
</file>