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57" r:id="rId3"/>
    <p:sldId id="268" r:id="rId4"/>
    <p:sldId id="301" r:id="rId5"/>
    <p:sldId id="284" r:id="rId6"/>
    <p:sldId id="300" r:id="rId7"/>
    <p:sldId id="292" r:id="rId8"/>
    <p:sldId id="286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E21"/>
    <a:srgbClr val="24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607" autoAdjust="0"/>
  </p:normalViewPr>
  <p:slideViewPr>
    <p:cSldViewPr snapToGrid="0">
      <p:cViewPr varScale="1">
        <p:scale>
          <a:sx n="73" d="100"/>
          <a:sy n="73" d="100"/>
        </p:scale>
        <p:origin x="66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1B1C-CF05-0F44-A33E-A38439A627E4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15B0-74F3-B64E-A730-C7F3E6BEB9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178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419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644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MSB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569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417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94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E9E-4F38-4008-FC07-B9D93041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DA19-FAC9-0FD7-BAEA-D33742EE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167C-AD4B-E539-88F6-7CC74491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55A-C314-6C47-2615-3003158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BAA2-C063-397C-3FBF-C1F2C3AE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818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C43-8061-EE6C-1B5A-F00114F6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9A86-1141-99C9-BDB8-6CCD3B0C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3DF8-C58E-CB5D-E4B4-ECF8DE2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1815-680E-CA66-72F3-5B93608F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C2A0-3E58-7E2B-B473-C5B1D5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61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7F013-8549-0676-11FD-6F103704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42FA9-65FB-69A5-60E1-2B0B4379C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627B-323E-27B2-00D4-6550681C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7913-33F9-8AE1-49E5-7235C65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08B-3051-7C10-4285-1B01246E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E29-8ABE-4749-6970-39FF5E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F52-CF88-1929-6B8C-4C8F5773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4720-A70F-7736-DEB4-2089ABAB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F58F-9B1A-57C2-DE71-C2A876C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6248-356F-A677-D98E-1CEE8363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AFDE-3277-B5AC-B7A7-8A6A9E23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AC05-F502-8D42-B690-688CE7C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4EFB-7E34-35D7-5D07-35F2283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AEC8-F977-2F41-2CAD-46CA10EF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CC9-EB60-2FC1-F1C3-325FC86C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20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CD5A-E230-A954-4CCC-434C6720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6749-9277-2566-1F0A-23A8467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8A8C-DBCB-50A1-D33B-6B282B12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614D5-E93D-BE04-2D7F-1A508CB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B3C2-4F64-3537-72BE-9F50DC7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1213-C03E-D639-79A3-04DA68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20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AE8C-6FDA-BE19-DCE3-3BD308AA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048F-7517-2662-B606-D2B218A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8264-C9DB-11A0-214F-2C5E2527F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5F375-1D78-10E0-0B11-87037CD4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DC9A6-D883-0DD9-886C-A59CE4C5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71A5E-75D4-8FDF-B300-292ABA1B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DFF9-5236-B29B-63FE-596F5117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1FF7-20CE-491E-7EFE-27360F9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2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CA3-4188-F926-D0D7-CC334A94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3095-8076-2A76-F8D7-E86317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6A2F1-D15C-6B58-86B2-8F657B7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A665-696D-A3F4-4A11-988832C7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548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A5FBC-3932-EDC0-DE5A-1BCCC27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C69-B32C-8C2A-5AA0-7001A97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37430-6E5A-07D5-EF51-CF10C16A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52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7067-AD13-7B44-FF30-9D27D0AF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325B-FCA7-0ABA-EE0B-4C6C7EEC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7363E-7471-6EF2-7E01-010E5419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CC1AE-A8BD-4A3F-79B1-B5C47CCB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3946-DEB7-F715-99AA-00291658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E1AE-91B9-6557-BBFE-A21DC6DF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3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6C4-1335-F787-B666-BEF9285B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9E41-F91B-BE80-C8A2-3332C3E59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77E7-5892-8985-4396-1324BDDF7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7B15-23BA-4BAD-CB04-3AC9F9FE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41F28-A60B-68F6-0A6C-DE48831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09E9-8C29-93A8-BA78-7D8182F6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04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92578-C2F0-CCB8-512F-F1CD25F5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B365-89B4-93E9-774E-A4700E5D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0984-0714-AFE8-8FB1-1C90EE7C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F28E-B300-B343-AE70-8AAEBE22BCA3}" type="datetimeFigureOut">
              <a:rPr lang="en-IL" smtClean="0"/>
              <a:t>01/13/2025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A94B-BE45-3BBC-FB43-57874ECC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FB72-B5EA-BE12-58BF-13B4E5F9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C03-A410-6843-A0F7-BFD332B830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lare-on.com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://reversing.kr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ackmes.one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minesweepergame.com/download/windows-xp-minesweeper.php" TargetMode="External"/><Relationship Id="rId10" Type="http://schemas.openxmlformats.org/officeDocument/2006/relationships/hyperlink" Target="root-me.org" TargetMode="External"/><Relationship Id="rId4" Type="http://schemas.openxmlformats.org/officeDocument/2006/relationships/hyperlink" Target="https://picoctf.org/" TargetMode="External"/><Relationship Id="rId9" Type="http://schemas.openxmlformats.org/officeDocument/2006/relationships/hyperlink" Target="app.hackthebox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554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1686167" y="3486297"/>
            <a:ext cx="6261812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7200" b="1" dirty="0">
                <a:solidFill>
                  <a:srgbClr val="E1FD21"/>
                </a:solidFill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Reverse Engineering</a:t>
            </a:r>
            <a:endParaRPr lang="en-US" sz="7200" b="1" dirty="0">
              <a:solidFill>
                <a:srgbClr val="E1FD2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Winter 24/25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2427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rgbClr val="24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87FF34-DF3A-239A-78FE-A64704203FFC}"/>
              </a:ext>
            </a:extLst>
          </p:cNvPr>
          <p:cNvSpPr txBox="1"/>
          <p:nvPr/>
        </p:nvSpPr>
        <p:spPr>
          <a:xfrm>
            <a:off x="886795" y="488435"/>
            <a:ext cx="722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spc="120" dirty="0">
                <a:solidFill>
                  <a:srgbClr val="E2FE21"/>
                </a:solidFill>
                <a:effectLst/>
                <a:latin typeface="Handjet Medium Square Single" pitchFamily="2" charset="0"/>
                <a:cs typeface="Handjet Medium Square Single" pitchFamily="2" charset="0"/>
              </a:rPr>
              <a:t>Introduction</a:t>
            </a:r>
            <a:endParaRPr lang="he-IL" sz="4000" b="1" spc="120" dirty="0">
              <a:solidFill>
                <a:srgbClr val="E2FE21"/>
              </a:solidFill>
              <a:effectLst/>
              <a:latin typeface="Handjet Medium Square Single" pitchFamily="2" charset="0"/>
              <a:cs typeface="Handjet Medium Square Sing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39E69-1911-E1CA-7F9F-70B57027F657}"/>
              </a:ext>
            </a:extLst>
          </p:cNvPr>
          <p:cNvSpPr txBox="1"/>
          <p:nvPr/>
        </p:nvSpPr>
        <p:spPr>
          <a:xfrm>
            <a:off x="292971" y="1471749"/>
            <a:ext cx="11755162" cy="47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In reverse engineering challenges, you will usually analyze/modify an executable to reveal the flag.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No source code; only binary</a:t>
            </a:r>
          </a:p>
          <a:p>
            <a:pPr marL="742950" lvl="1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These challenges are designed in such a way that forces the players to understand what the program does.</a:t>
            </a:r>
          </a:p>
          <a:p>
            <a:pPr lvl="1">
              <a:lnSpc>
                <a:spcPts val="2560"/>
              </a:lnSpc>
            </a:pPr>
            <a:endParaRPr lang="en-US" dirty="0">
              <a:solidFill>
                <a:srgbClr val="24272B"/>
              </a:solidFill>
              <a:latin typeface="Miriam Libre" pitchFamily="2" charset="-79"/>
              <a:cs typeface="Miriam Libre" pitchFamily="2" charset="-79"/>
            </a:endParaRP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Common tools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Disassemblers &amp; 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Decompilers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. Used for static analysis - IDA/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Ghidra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/Radare2/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objdump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Debuggers. Used for dynamic analysis - 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WinDbg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/x64dbg/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gdb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Hex editors. Used for patching or finding patterns - 010 editor/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ImHex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Format specific tools – 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dnSpy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 for .NET programs, JADX for android .</a:t>
            </a:r>
            <a:r>
              <a:rPr lang="en-US" dirty="0" err="1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apk</a:t>
            </a: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 files…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Emulators/Virtual machines – QEMU.</a:t>
            </a:r>
          </a:p>
          <a:p>
            <a:pPr marL="800100" lvl="1" indent="-34290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B"/>
                </a:solidFill>
                <a:latin typeface="Miriam Libre" pitchFamily="2" charset="-79"/>
                <a:cs typeface="Miriam Libre" pitchFamily="2" charset="-79"/>
              </a:rPr>
              <a:t>Challenges often require you to find and use a bizarre/absurdly specific tool. Example at the end.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C9B7-76F8-4846-6AE9-F8E9111011E1}"/>
              </a:ext>
            </a:extLst>
          </p:cNvPr>
          <p:cNvSpPr txBox="1"/>
          <p:nvPr/>
        </p:nvSpPr>
        <p:spPr>
          <a:xfrm>
            <a:off x="292971" y="6353304"/>
            <a:ext cx="6097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200" spc="30" dirty="0">
                <a:solidFill>
                  <a:srgbClr val="24272B"/>
                </a:solidFill>
                <a:latin typeface="Handjet Square Single" pitchFamily="2" charset="0"/>
                <a:cs typeface="Handjet Square Single" pitchFamily="2" charset="0"/>
              </a:rPr>
              <a:t>Introduction</a:t>
            </a:r>
            <a:endParaRPr lang="en-US" sz="1200" spc="30" dirty="0">
              <a:solidFill>
                <a:srgbClr val="24272B"/>
              </a:solidFill>
              <a:effectLst/>
              <a:latin typeface="Handjet Square Single" pitchFamily="2" charset="0"/>
              <a:cs typeface="Handjet Square Single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57554-5D62-32A1-BCAC-40F22766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19329" y="6366654"/>
            <a:ext cx="3079700" cy="2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42106"/>
            <a:ext cx="891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spc="120" dirty="0">
                <a:solidFill>
                  <a:srgbClr val="24272C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Common challenges</a:t>
            </a:r>
            <a:endParaRPr lang="he-IL" sz="32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Common challenges</a:t>
            </a:r>
            <a:endParaRPr lang="en-US" sz="10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92971" y="1545612"/>
            <a:ext cx="11444790" cy="4112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Most of the time, as said before, we are given an executable files.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task is usually to understand the specific input to give to the program in order to receive the flag. This is often called a “flag checker”.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Obviously, in challenges that respect themselves, the flag will not be written in plain text inside the executable.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Instead, the input you enter (after performing a through analysis and understanding the program) will be used as the “key” for the decryption of an encrypted flag.</a:t>
            </a:r>
          </a:p>
        </p:txBody>
      </p:sp>
    </p:spTree>
    <p:extLst>
      <p:ext uri="{BB962C8B-B14F-4D97-AF65-F5344CB8AC3E}">
        <p14:creationId xmlns:p14="http://schemas.microsoft.com/office/powerpoint/2010/main" val="1609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302106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542106"/>
            <a:ext cx="8917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spc="120" dirty="0">
                <a:solidFill>
                  <a:srgbClr val="24272C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More common challenges</a:t>
            </a:r>
            <a:endParaRPr lang="he-IL" sz="3200" b="1" spc="120" dirty="0">
              <a:solidFill>
                <a:srgbClr val="24272C"/>
              </a:solidFill>
              <a:effectLst/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More common challenges</a:t>
            </a:r>
            <a:endParaRPr lang="en-US" sz="10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292971" y="1545612"/>
            <a:ext cx="11444790" cy="157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Keygenme’s</a:t>
            </a: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– Understand the algorithm a program uses to generate valid keys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Obfuscation – analyze heavily obfuscated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Patching – modify an executable’s code/data to bypass restriction</a:t>
            </a:r>
          </a:p>
        </p:txBody>
      </p:sp>
    </p:spTree>
    <p:extLst>
      <p:ext uri="{BB962C8B-B14F-4D97-AF65-F5344CB8AC3E}">
        <p14:creationId xmlns:p14="http://schemas.microsoft.com/office/powerpoint/2010/main" val="417454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1" y="403620"/>
            <a:ext cx="785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Workflow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Initiation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3F90E-E50A-4C6D-837E-A7B1D45E5C15}"/>
              </a:ext>
            </a:extLst>
          </p:cNvPr>
          <p:cNvSpPr txBox="1"/>
          <p:nvPr/>
        </p:nvSpPr>
        <p:spPr>
          <a:xfrm>
            <a:off x="124357" y="1195605"/>
            <a:ext cx="119237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2DFE8-1A96-4353-9478-BB59C5BE176C}"/>
              </a:ext>
            </a:extLst>
          </p:cNvPr>
          <p:cNvSpPr txBox="1"/>
          <p:nvPr/>
        </p:nvSpPr>
        <p:spPr>
          <a:xfrm>
            <a:off x="292971" y="1167186"/>
            <a:ext cx="11444790" cy="513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There is no general path for every specific challenges, but usually reversing can be broken into a couple of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Run the program to get a feel of what is does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Initial insights – file, strings &amp; grep, 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ltrace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(trace library function calls) &amp;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strace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(trace system calls)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Static analysis – drop the executable file into a disassembler or a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decompiler</a:t>
            </a: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and start reading the code, looking for functions that might be directly related to what the program is trying to do.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Dynamic analysis – After finding some POIs, pop a debugger, set breakpoints and start examining the program start.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Repeat and profit.</a:t>
            </a:r>
          </a:p>
        </p:txBody>
      </p:sp>
    </p:spTree>
    <p:extLst>
      <p:ext uri="{BB962C8B-B14F-4D97-AF65-F5344CB8AC3E}">
        <p14:creationId xmlns:p14="http://schemas.microsoft.com/office/powerpoint/2010/main" val="137440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24358" y="138988"/>
            <a:ext cx="11923775" cy="1028198"/>
          </a:xfrm>
          <a:prstGeom prst="rect">
            <a:avLst/>
          </a:prstGeom>
          <a:solidFill>
            <a:srgbClr val="E2FE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6217920"/>
            <a:ext cx="11923775" cy="73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EB014-87E6-D8D7-1B7F-97DEF5C4AB55}"/>
              </a:ext>
            </a:extLst>
          </p:cNvPr>
          <p:cNvSpPr txBox="1"/>
          <p:nvPr/>
        </p:nvSpPr>
        <p:spPr>
          <a:xfrm>
            <a:off x="292970" y="403620"/>
            <a:ext cx="892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24272C"/>
                </a:solidFill>
                <a:effectLst/>
                <a:latin typeface="Miriam Libre" pitchFamily="2" charset="-79"/>
                <a:cs typeface="Miriam Libre" pitchFamily="2" charset="-79"/>
              </a:rPr>
              <a:t>Examples</a:t>
            </a:r>
            <a:endParaRPr lang="he-IL" sz="3200" b="1" dirty="0">
              <a:solidFill>
                <a:srgbClr val="24272C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D91F2-EE24-3166-CD6C-BAFBC797325C}"/>
              </a:ext>
            </a:extLst>
          </p:cNvPr>
          <p:cNvSpPr txBox="1"/>
          <p:nvPr/>
        </p:nvSpPr>
        <p:spPr>
          <a:xfrm>
            <a:off x="292971" y="6365895"/>
            <a:ext cx="6097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Memory forensics - example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AEC4-71D1-89EA-5D3E-E83882E2C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00489" y="6377732"/>
            <a:ext cx="2717380" cy="221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4F08DC-AE1F-45B0-8774-4B580619389B}"/>
              </a:ext>
            </a:extLst>
          </p:cNvPr>
          <p:cNvSpPr txBox="1"/>
          <p:nvPr/>
        </p:nvSpPr>
        <p:spPr>
          <a:xfrm>
            <a:off x="292971" y="1167186"/>
            <a:ext cx="11444790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A simple </a:t>
            </a:r>
            <a:r>
              <a:rPr lang="en-US" sz="2000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crackme</a:t>
            </a:r>
            <a:endParaRPr lang="en-US" sz="2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Challenge from HTB CTF @ DC32</a:t>
            </a:r>
          </a:p>
        </p:txBody>
      </p:sp>
    </p:spTree>
    <p:extLst>
      <p:ext uri="{BB962C8B-B14F-4D97-AF65-F5344CB8AC3E}">
        <p14:creationId xmlns:p14="http://schemas.microsoft.com/office/powerpoint/2010/main" val="185154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Practice time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99667" y="1045191"/>
            <a:ext cx="120243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Class practice: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https://picoctf.org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classroom – assignment “Reverse – Advanced”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5"/>
              </a:rPr>
              <a:t>https://minesweepergame.com/download/windows-xp-minesweeper.php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- Hack minesweeper! Patch the program so when it starts up, all mines are marked with flags.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6"/>
              </a:rPr>
              <a:t>https://crackmes.one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7"/>
              </a:rPr>
              <a:t>http://reversing.kr/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8"/>
              </a:rPr>
              <a:t>https://flare-on.com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(There are </a:t>
            </a:r>
            <a:r>
              <a:rPr lang="en-US" sz="1600" b="1" dirty="0" err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DigitalWhisper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articles (in Hebrew!) that cover the 2021-2024 challenges)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The usual ones, 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9" action="ppaction://hlinkfile"/>
              </a:rPr>
              <a:t>app.hackthebox.com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4"/>
              </a:rPr>
              <a:t>https://picoctf.org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, 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  <a:hlinkClick r:id="rId10" action="ppaction://hlinkfile"/>
              </a:rPr>
              <a:t>root-me.org</a:t>
            </a:r>
            <a:r>
              <a:rPr lang="en-US" sz="16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 also contain modern CTF style </a:t>
            </a:r>
            <a:r>
              <a:rPr lang="en-US" sz="1600" b="1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reversing challenges.</a:t>
            </a:r>
            <a:endParaRPr lang="en-US" sz="1600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4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forensics</Template>
  <TotalTime>1197</TotalTime>
  <Words>526</Words>
  <Application>Microsoft Office PowerPoint</Application>
  <PresentationFormat>Widescreen</PresentationFormat>
  <Paragraphs>53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Handjet Medium Square Single</vt:lpstr>
      <vt:lpstr>Handjet Square Single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נתנאל קום</dc:creator>
  <cp:lastModifiedBy>נתנאל קום</cp:lastModifiedBy>
  <cp:revision>59</cp:revision>
  <dcterms:created xsi:type="dcterms:W3CDTF">2025-01-12T09:54:33Z</dcterms:created>
  <dcterms:modified xsi:type="dcterms:W3CDTF">2025-01-14T16:55:09Z</dcterms:modified>
</cp:coreProperties>
</file>