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6" r:id="rId2"/>
    <p:sldId id="257" r:id="rId3"/>
    <p:sldId id="302" r:id="rId4"/>
    <p:sldId id="268" r:id="rId5"/>
    <p:sldId id="301" r:id="rId6"/>
    <p:sldId id="284" r:id="rId7"/>
    <p:sldId id="300" r:id="rId8"/>
    <p:sldId id="304" r:id="rId9"/>
    <p:sldId id="303" r:id="rId10"/>
    <p:sldId id="305" r:id="rId11"/>
    <p:sldId id="306" r:id="rId12"/>
    <p:sldId id="308" r:id="rId13"/>
    <p:sldId id="310" r:id="rId14"/>
    <p:sldId id="292" r:id="rId15"/>
    <p:sldId id="286" r:id="rId1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E21"/>
    <a:srgbClr val="2427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3607" autoAdjust="0"/>
  </p:normalViewPr>
  <p:slideViewPr>
    <p:cSldViewPr snapToGrid="0">
      <p:cViewPr varScale="1">
        <p:scale>
          <a:sx n="73" d="100"/>
          <a:sy n="73" d="100"/>
        </p:scale>
        <p:origin x="66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81B1C-CF05-0F44-A33E-A38439A627E4}" type="datetimeFigureOut">
              <a:rPr lang="en-IL" smtClean="0"/>
              <a:t>01/20/2025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715B0-74F3-B64E-A730-C7F3E6BEB915}" type="slidenum">
              <a:rPr lang="en-IL" smtClean="0"/>
              <a:t>‹#›</a:t>
            </a:fld>
            <a:endParaRPr lang="en-IL"/>
          </a:p>
        </p:txBody>
      </p:sp>
    </p:spTree>
    <p:extLst>
      <p:ext uri="{BB962C8B-B14F-4D97-AF65-F5344CB8AC3E}">
        <p14:creationId xmlns:p14="http://schemas.microsoft.com/office/powerpoint/2010/main" val="1401786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E715B0-74F3-B64E-A730-C7F3E6BEB915}" type="slidenum">
              <a:rPr lang="en-IL" smtClean="0"/>
              <a:t>4</a:t>
            </a:fld>
            <a:endParaRPr lang="en-IL"/>
          </a:p>
        </p:txBody>
      </p:sp>
    </p:spTree>
    <p:extLst>
      <p:ext uri="{BB962C8B-B14F-4D97-AF65-F5344CB8AC3E}">
        <p14:creationId xmlns:p14="http://schemas.microsoft.com/office/powerpoint/2010/main" val="2644197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C2E715B0-74F3-B64E-A730-C7F3E6BEB915}" type="slidenum">
              <a:rPr lang="en-IL" smtClean="0"/>
              <a:t>14</a:t>
            </a:fld>
            <a:endParaRPr lang="en-IL"/>
          </a:p>
        </p:txBody>
      </p:sp>
    </p:spTree>
    <p:extLst>
      <p:ext uri="{BB962C8B-B14F-4D97-AF65-F5344CB8AC3E}">
        <p14:creationId xmlns:p14="http://schemas.microsoft.com/office/powerpoint/2010/main" val="92741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C2E715B0-74F3-B64E-A730-C7F3E6BEB915}" type="slidenum">
              <a:rPr lang="en-IL" smtClean="0"/>
              <a:t>15</a:t>
            </a:fld>
            <a:endParaRPr lang="en-IL"/>
          </a:p>
        </p:txBody>
      </p:sp>
    </p:spTree>
    <p:extLst>
      <p:ext uri="{BB962C8B-B14F-4D97-AF65-F5344CB8AC3E}">
        <p14:creationId xmlns:p14="http://schemas.microsoft.com/office/powerpoint/2010/main" val="28694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E715B0-74F3-B64E-A730-C7F3E6BEB915}" type="slidenum">
              <a:rPr lang="en-IL" smtClean="0"/>
              <a:t>5</a:t>
            </a:fld>
            <a:endParaRPr lang="en-IL"/>
          </a:p>
        </p:txBody>
      </p:sp>
    </p:spTree>
    <p:extLst>
      <p:ext uri="{BB962C8B-B14F-4D97-AF65-F5344CB8AC3E}">
        <p14:creationId xmlns:p14="http://schemas.microsoft.com/office/powerpoint/2010/main" val="3426441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MSB script</a:t>
            </a:r>
          </a:p>
        </p:txBody>
      </p:sp>
      <p:sp>
        <p:nvSpPr>
          <p:cNvPr id="4" name="Slide Number Placeholder 3"/>
          <p:cNvSpPr>
            <a:spLocks noGrp="1"/>
          </p:cNvSpPr>
          <p:nvPr>
            <p:ph type="sldNum" sz="quarter" idx="5"/>
          </p:nvPr>
        </p:nvSpPr>
        <p:spPr/>
        <p:txBody>
          <a:bodyPr/>
          <a:lstStyle/>
          <a:p>
            <a:fld id="{C2E715B0-74F3-B64E-A730-C7F3E6BEB915}" type="slidenum">
              <a:rPr lang="en-IL" smtClean="0"/>
              <a:t>7</a:t>
            </a:fld>
            <a:endParaRPr lang="en-IL"/>
          </a:p>
        </p:txBody>
      </p:sp>
    </p:spTree>
    <p:extLst>
      <p:ext uri="{BB962C8B-B14F-4D97-AF65-F5344CB8AC3E}">
        <p14:creationId xmlns:p14="http://schemas.microsoft.com/office/powerpoint/2010/main" val="3915691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MSB script</a:t>
            </a:r>
          </a:p>
        </p:txBody>
      </p:sp>
      <p:sp>
        <p:nvSpPr>
          <p:cNvPr id="4" name="Slide Number Placeholder 3"/>
          <p:cNvSpPr>
            <a:spLocks noGrp="1"/>
          </p:cNvSpPr>
          <p:nvPr>
            <p:ph type="sldNum" sz="quarter" idx="5"/>
          </p:nvPr>
        </p:nvSpPr>
        <p:spPr/>
        <p:txBody>
          <a:bodyPr/>
          <a:lstStyle/>
          <a:p>
            <a:fld id="{C2E715B0-74F3-B64E-A730-C7F3E6BEB915}" type="slidenum">
              <a:rPr lang="en-IL" smtClean="0"/>
              <a:t>8</a:t>
            </a:fld>
            <a:endParaRPr lang="en-IL"/>
          </a:p>
        </p:txBody>
      </p:sp>
    </p:spTree>
    <p:extLst>
      <p:ext uri="{BB962C8B-B14F-4D97-AF65-F5344CB8AC3E}">
        <p14:creationId xmlns:p14="http://schemas.microsoft.com/office/powerpoint/2010/main" val="2488971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MSB script</a:t>
            </a:r>
          </a:p>
        </p:txBody>
      </p:sp>
      <p:sp>
        <p:nvSpPr>
          <p:cNvPr id="4" name="Slide Number Placeholder 3"/>
          <p:cNvSpPr>
            <a:spLocks noGrp="1"/>
          </p:cNvSpPr>
          <p:nvPr>
            <p:ph type="sldNum" sz="quarter" idx="5"/>
          </p:nvPr>
        </p:nvSpPr>
        <p:spPr/>
        <p:txBody>
          <a:bodyPr/>
          <a:lstStyle/>
          <a:p>
            <a:fld id="{C2E715B0-74F3-B64E-A730-C7F3E6BEB915}" type="slidenum">
              <a:rPr lang="en-IL" smtClean="0"/>
              <a:t>9</a:t>
            </a:fld>
            <a:endParaRPr lang="en-IL"/>
          </a:p>
        </p:txBody>
      </p:sp>
    </p:spTree>
    <p:extLst>
      <p:ext uri="{BB962C8B-B14F-4D97-AF65-F5344CB8AC3E}">
        <p14:creationId xmlns:p14="http://schemas.microsoft.com/office/powerpoint/2010/main" val="1342190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MSB script</a:t>
            </a:r>
          </a:p>
        </p:txBody>
      </p:sp>
      <p:sp>
        <p:nvSpPr>
          <p:cNvPr id="4" name="Slide Number Placeholder 3"/>
          <p:cNvSpPr>
            <a:spLocks noGrp="1"/>
          </p:cNvSpPr>
          <p:nvPr>
            <p:ph type="sldNum" sz="quarter" idx="5"/>
          </p:nvPr>
        </p:nvSpPr>
        <p:spPr/>
        <p:txBody>
          <a:bodyPr/>
          <a:lstStyle/>
          <a:p>
            <a:fld id="{C2E715B0-74F3-B64E-A730-C7F3E6BEB915}" type="slidenum">
              <a:rPr lang="en-IL" smtClean="0"/>
              <a:t>10</a:t>
            </a:fld>
            <a:endParaRPr lang="en-IL"/>
          </a:p>
        </p:txBody>
      </p:sp>
    </p:spTree>
    <p:extLst>
      <p:ext uri="{BB962C8B-B14F-4D97-AF65-F5344CB8AC3E}">
        <p14:creationId xmlns:p14="http://schemas.microsoft.com/office/powerpoint/2010/main" val="13116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MSB script</a:t>
            </a:r>
          </a:p>
        </p:txBody>
      </p:sp>
      <p:sp>
        <p:nvSpPr>
          <p:cNvPr id="4" name="Slide Number Placeholder 3"/>
          <p:cNvSpPr>
            <a:spLocks noGrp="1"/>
          </p:cNvSpPr>
          <p:nvPr>
            <p:ph type="sldNum" sz="quarter" idx="5"/>
          </p:nvPr>
        </p:nvSpPr>
        <p:spPr/>
        <p:txBody>
          <a:bodyPr/>
          <a:lstStyle/>
          <a:p>
            <a:fld id="{C2E715B0-74F3-B64E-A730-C7F3E6BEB915}" type="slidenum">
              <a:rPr lang="en-IL" smtClean="0"/>
              <a:t>11</a:t>
            </a:fld>
            <a:endParaRPr lang="en-IL"/>
          </a:p>
        </p:txBody>
      </p:sp>
    </p:spTree>
    <p:extLst>
      <p:ext uri="{BB962C8B-B14F-4D97-AF65-F5344CB8AC3E}">
        <p14:creationId xmlns:p14="http://schemas.microsoft.com/office/powerpoint/2010/main" val="803391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MSB script</a:t>
            </a:r>
          </a:p>
        </p:txBody>
      </p:sp>
      <p:sp>
        <p:nvSpPr>
          <p:cNvPr id="4" name="Slide Number Placeholder 3"/>
          <p:cNvSpPr>
            <a:spLocks noGrp="1"/>
          </p:cNvSpPr>
          <p:nvPr>
            <p:ph type="sldNum" sz="quarter" idx="5"/>
          </p:nvPr>
        </p:nvSpPr>
        <p:spPr/>
        <p:txBody>
          <a:bodyPr/>
          <a:lstStyle/>
          <a:p>
            <a:fld id="{C2E715B0-74F3-B64E-A730-C7F3E6BEB915}" type="slidenum">
              <a:rPr lang="en-IL" smtClean="0"/>
              <a:t>12</a:t>
            </a:fld>
            <a:endParaRPr lang="en-IL"/>
          </a:p>
        </p:txBody>
      </p:sp>
    </p:spTree>
    <p:extLst>
      <p:ext uri="{BB962C8B-B14F-4D97-AF65-F5344CB8AC3E}">
        <p14:creationId xmlns:p14="http://schemas.microsoft.com/office/powerpoint/2010/main" val="624244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MSB script</a:t>
            </a:r>
          </a:p>
        </p:txBody>
      </p:sp>
      <p:sp>
        <p:nvSpPr>
          <p:cNvPr id="4" name="Slide Number Placeholder 3"/>
          <p:cNvSpPr>
            <a:spLocks noGrp="1"/>
          </p:cNvSpPr>
          <p:nvPr>
            <p:ph type="sldNum" sz="quarter" idx="5"/>
          </p:nvPr>
        </p:nvSpPr>
        <p:spPr/>
        <p:txBody>
          <a:bodyPr/>
          <a:lstStyle/>
          <a:p>
            <a:fld id="{C2E715B0-74F3-B64E-A730-C7F3E6BEB915}" type="slidenum">
              <a:rPr lang="en-IL" smtClean="0"/>
              <a:t>13</a:t>
            </a:fld>
            <a:endParaRPr lang="en-IL"/>
          </a:p>
        </p:txBody>
      </p:sp>
    </p:spTree>
    <p:extLst>
      <p:ext uri="{BB962C8B-B14F-4D97-AF65-F5344CB8AC3E}">
        <p14:creationId xmlns:p14="http://schemas.microsoft.com/office/powerpoint/2010/main" val="2277403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5E9E-4F38-4008-FC07-B9D93041CD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07BFDA19-FAC9-0FD7-BAEA-D33742EE9E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E36167C-AD4B-E539-88F6-7CC7449180BB}"/>
              </a:ext>
            </a:extLst>
          </p:cNvPr>
          <p:cNvSpPr>
            <a:spLocks noGrp="1"/>
          </p:cNvSpPr>
          <p:nvPr>
            <p:ph type="dt" sz="half" idx="10"/>
          </p:nvPr>
        </p:nvSpPr>
        <p:spPr/>
        <p:txBody>
          <a:bodyPr/>
          <a:lstStyle/>
          <a:p>
            <a:fld id="{01F9F28E-B300-B343-AE70-8AAEBE22BCA3}" type="datetimeFigureOut">
              <a:rPr lang="en-IL" smtClean="0"/>
              <a:t>01/20/2025</a:t>
            </a:fld>
            <a:endParaRPr lang="en-IL"/>
          </a:p>
        </p:txBody>
      </p:sp>
      <p:sp>
        <p:nvSpPr>
          <p:cNvPr id="5" name="Footer Placeholder 4">
            <a:extLst>
              <a:ext uri="{FF2B5EF4-FFF2-40B4-BE49-F238E27FC236}">
                <a16:creationId xmlns:a16="http://schemas.microsoft.com/office/drawing/2014/main" id="{6083455A-C314-6C47-2615-3003158DC3C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859BAA2-C063-397C-3FBF-C1F2C3AE4BCB}"/>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34818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C43-8061-EE6C-1B5A-F00114F6F9A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1F59A86-1141-99C9-BDB8-6CCD3B0C91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D563DF8-C58E-CB5D-E4B4-ECF8DE2B9B41}"/>
              </a:ext>
            </a:extLst>
          </p:cNvPr>
          <p:cNvSpPr>
            <a:spLocks noGrp="1"/>
          </p:cNvSpPr>
          <p:nvPr>
            <p:ph type="dt" sz="half" idx="10"/>
          </p:nvPr>
        </p:nvSpPr>
        <p:spPr/>
        <p:txBody>
          <a:bodyPr/>
          <a:lstStyle/>
          <a:p>
            <a:fld id="{01F9F28E-B300-B343-AE70-8AAEBE22BCA3}" type="datetimeFigureOut">
              <a:rPr lang="en-IL" smtClean="0"/>
              <a:t>01/20/2025</a:t>
            </a:fld>
            <a:endParaRPr lang="en-IL"/>
          </a:p>
        </p:txBody>
      </p:sp>
      <p:sp>
        <p:nvSpPr>
          <p:cNvPr id="5" name="Footer Placeholder 4">
            <a:extLst>
              <a:ext uri="{FF2B5EF4-FFF2-40B4-BE49-F238E27FC236}">
                <a16:creationId xmlns:a16="http://schemas.microsoft.com/office/drawing/2014/main" id="{44AD1815-680E-CA66-72F3-5B93608F289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DFBC2A0-3E58-7E2B-B473-C5B1D56220C4}"/>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70613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27F013-8549-0676-11FD-6F103704C8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4142FA9-65FB-69A5-60E1-2B0B4379CB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224627B-323E-27B2-00D4-6550681C5B48}"/>
              </a:ext>
            </a:extLst>
          </p:cNvPr>
          <p:cNvSpPr>
            <a:spLocks noGrp="1"/>
          </p:cNvSpPr>
          <p:nvPr>
            <p:ph type="dt" sz="half" idx="10"/>
          </p:nvPr>
        </p:nvSpPr>
        <p:spPr/>
        <p:txBody>
          <a:bodyPr/>
          <a:lstStyle/>
          <a:p>
            <a:fld id="{01F9F28E-B300-B343-AE70-8AAEBE22BCA3}" type="datetimeFigureOut">
              <a:rPr lang="en-IL" smtClean="0"/>
              <a:t>01/20/2025</a:t>
            </a:fld>
            <a:endParaRPr lang="en-IL"/>
          </a:p>
        </p:txBody>
      </p:sp>
      <p:sp>
        <p:nvSpPr>
          <p:cNvPr id="5" name="Footer Placeholder 4">
            <a:extLst>
              <a:ext uri="{FF2B5EF4-FFF2-40B4-BE49-F238E27FC236}">
                <a16:creationId xmlns:a16="http://schemas.microsoft.com/office/drawing/2014/main" id="{D77A7913-33F9-8AE1-49E5-7235C65FFBB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CDD308B-3051-7C10-4285-1B01246E0056}"/>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283038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5E29-8ABE-4749-6970-39FF5E0AF1BD}"/>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6311F52-CF88-1929-6B8C-4C8F57736F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1624720-A70F-7736-DEB4-2089ABABB6AF}"/>
              </a:ext>
            </a:extLst>
          </p:cNvPr>
          <p:cNvSpPr>
            <a:spLocks noGrp="1"/>
          </p:cNvSpPr>
          <p:nvPr>
            <p:ph type="dt" sz="half" idx="10"/>
          </p:nvPr>
        </p:nvSpPr>
        <p:spPr/>
        <p:txBody>
          <a:bodyPr/>
          <a:lstStyle/>
          <a:p>
            <a:fld id="{01F9F28E-B300-B343-AE70-8AAEBE22BCA3}" type="datetimeFigureOut">
              <a:rPr lang="en-IL" smtClean="0"/>
              <a:t>01/20/2025</a:t>
            </a:fld>
            <a:endParaRPr lang="en-IL"/>
          </a:p>
        </p:txBody>
      </p:sp>
      <p:sp>
        <p:nvSpPr>
          <p:cNvPr id="5" name="Footer Placeholder 4">
            <a:extLst>
              <a:ext uri="{FF2B5EF4-FFF2-40B4-BE49-F238E27FC236}">
                <a16:creationId xmlns:a16="http://schemas.microsoft.com/office/drawing/2014/main" id="{776CF58F-9B1A-57C2-DE71-C2A876C4485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7596248-356F-A677-D98E-1CEE83636BA1}"/>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99754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AFDE-3277-B5AC-B7A7-8A6A9E237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5B46AC05-F502-8D42-B690-688CE7C20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7C4EFB-7E34-35D7-5D07-35F2283FE57E}"/>
              </a:ext>
            </a:extLst>
          </p:cNvPr>
          <p:cNvSpPr>
            <a:spLocks noGrp="1"/>
          </p:cNvSpPr>
          <p:nvPr>
            <p:ph type="dt" sz="half" idx="10"/>
          </p:nvPr>
        </p:nvSpPr>
        <p:spPr/>
        <p:txBody>
          <a:bodyPr/>
          <a:lstStyle/>
          <a:p>
            <a:fld id="{01F9F28E-B300-B343-AE70-8AAEBE22BCA3}" type="datetimeFigureOut">
              <a:rPr lang="en-IL" smtClean="0"/>
              <a:t>01/20/2025</a:t>
            </a:fld>
            <a:endParaRPr lang="en-IL"/>
          </a:p>
        </p:txBody>
      </p:sp>
      <p:sp>
        <p:nvSpPr>
          <p:cNvPr id="5" name="Footer Placeholder 4">
            <a:extLst>
              <a:ext uri="{FF2B5EF4-FFF2-40B4-BE49-F238E27FC236}">
                <a16:creationId xmlns:a16="http://schemas.microsoft.com/office/drawing/2014/main" id="{0722AEC8-F977-2F41-2CAD-46CA10EFEEA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36CC9-EB60-2FC1-F1C3-325FC86CE90D}"/>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248202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CD5A-E230-A954-4CCC-434C6720741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B4F6749-9277-2566-1F0A-23A846700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8068A8C-DBCB-50A1-D33B-6B282B123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15614D5-E93D-BE04-2D7F-1A508CBE399D}"/>
              </a:ext>
            </a:extLst>
          </p:cNvPr>
          <p:cNvSpPr>
            <a:spLocks noGrp="1"/>
          </p:cNvSpPr>
          <p:nvPr>
            <p:ph type="dt" sz="half" idx="10"/>
          </p:nvPr>
        </p:nvSpPr>
        <p:spPr/>
        <p:txBody>
          <a:bodyPr/>
          <a:lstStyle/>
          <a:p>
            <a:fld id="{01F9F28E-B300-B343-AE70-8AAEBE22BCA3}" type="datetimeFigureOut">
              <a:rPr lang="en-IL" smtClean="0"/>
              <a:t>01/20/2025</a:t>
            </a:fld>
            <a:endParaRPr lang="en-IL"/>
          </a:p>
        </p:txBody>
      </p:sp>
      <p:sp>
        <p:nvSpPr>
          <p:cNvPr id="6" name="Footer Placeholder 5">
            <a:extLst>
              <a:ext uri="{FF2B5EF4-FFF2-40B4-BE49-F238E27FC236}">
                <a16:creationId xmlns:a16="http://schemas.microsoft.com/office/drawing/2014/main" id="{2BBFB3C2-4F64-3537-72BE-9F50DC7F406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0AC1213-C03E-D639-79A3-04DA685187A6}"/>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271202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AE8C-6FDA-BE19-DCE3-3BD308AA8CB5}"/>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90C048F-7517-2662-B606-D2B218AF2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08264-C9DB-11A0-214F-2C5E2527F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A455F375-1D78-10E0-0B11-87037CD471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2DC9A6-D883-0DD9-886C-A59CE4C5C8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CE271A5E-75D4-8FDF-B300-292ABA1B5F65}"/>
              </a:ext>
            </a:extLst>
          </p:cNvPr>
          <p:cNvSpPr>
            <a:spLocks noGrp="1"/>
          </p:cNvSpPr>
          <p:nvPr>
            <p:ph type="dt" sz="half" idx="10"/>
          </p:nvPr>
        </p:nvSpPr>
        <p:spPr/>
        <p:txBody>
          <a:bodyPr/>
          <a:lstStyle/>
          <a:p>
            <a:fld id="{01F9F28E-B300-B343-AE70-8AAEBE22BCA3}" type="datetimeFigureOut">
              <a:rPr lang="en-IL" smtClean="0"/>
              <a:t>01/20/2025</a:t>
            </a:fld>
            <a:endParaRPr lang="en-IL"/>
          </a:p>
        </p:txBody>
      </p:sp>
      <p:sp>
        <p:nvSpPr>
          <p:cNvPr id="8" name="Footer Placeholder 7">
            <a:extLst>
              <a:ext uri="{FF2B5EF4-FFF2-40B4-BE49-F238E27FC236}">
                <a16:creationId xmlns:a16="http://schemas.microsoft.com/office/drawing/2014/main" id="{6AF8DFF9-5236-B29B-63FE-596F51177BF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B441FF7-20CE-491E-7EFE-27360F9A4371}"/>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322208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FCA3-4188-F926-D0D7-CC334A94CBBF}"/>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9A93095-8076-2A76-F8D7-E863175DB2CB}"/>
              </a:ext>
            </a:extLst>
          </p:cNvPr>
          <p:cNvSpPr>
            <a:spLocks noGrp="1"/>
          </p:cNvSpPr>
          <p:nvPr>
            <p:ph type="dt" sz="half" idx="10"/>
          </p:nvPr>
        </p:nvSpPr>
        <p:spPr/>
        <p:txBody>
          <a:bodyPr/>
          <a:lstStyle/>
          <a:p>
            <a:fld id="{01F9F28E-B300-B343-AE70-8AAEBE22BCA3}" type="datetimeFigureOut">
              <a:rPr lang="en-IL" smtClean="0"/>
              <a:t>01/20/2025</a:t>
            </a:fld>
            <a:endParaRPr lang="en-IL"/>
          </a:p>
        </p:txBody>
      </p:sp>
      <p:sp>
        <p:nvSpPr>
          <p:cNvPr id="4" name="Footer Placeholder 3">
            <a:extLst>
              <a:ext uri="{FF2B5EF4-FFF2-40B4-BE49-F238E27FC236}">
                <a16:creationId xmlns:a16="http://schemas.microsoft.com/office/drawing/2014/main" id="{9A76A2F1-D15C-6B58-86B2-8F657B7BE6D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710FA665-696D-A3F4-4A11-988832C73ADE}"/>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43548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6A5FBC-3932-EDC0-DE5A-1BCCC27B4E0B}"/>
              </a:ext>
            </a:extLst>
          </p:cNvPr>
          <p:cNvSpPr>
            <a:spLocks noGrp="1"/>
          </p:cNvSpPr>
          <p:nvPr>
            <p:ph type="dt" sz="half" idx="10"/>
          </p:nvPr>
        </p:nvSpPr>
        <p:spPr/>
        <p:txBody>
          <a:bodyPr/>
          <a:lstStyle/>
          <a:p>
            <a:fld id="{01F9F28E-B300-B343-AE70-8AAEBE22BCA3}" type="datetimeFigureOut">
              <a:rPr lang="en-IL" smtClean="0"/>
              <a:t>01/20/2025</a:t>
            </a:fld>
            <a:endParaRPr lang="en-IL"/>
          </a:p>
        </p:txBody>
      </p:sp>
      <p:sp>
        <p:nvSpPr>
          <p:cNvPr id="3" name="Footer Placeholder 2">
            <a:extLst>
              <a:ext uri="{FF2B5EF4-FFF2-40B4-BE49-F238E27FC236}">
                <a16:creationId xmlns:a16="http://schemas.microsoft.com/office/drawing/2014/main" id="{042D4C69-B32C-8C2A-5AA0-7001A97DC24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1637430-6E5A-07D5-EF51-CF10C16AA784}"/>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208652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7067-AD13-7B44-FF30-9D27D0AFF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542325B-FCA7-0ABA-EE0B-4C6C7EECCF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4347363E-7471-6EF2-7E01-010E5419A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CC1AE-A8BD-4A3F-79B1-B5C47CCB446F}"/>
              </a:ext>
            </a:extLst>
          </p:cNvPr>
          <p:cNvSpPr>
            <a:spLocks noGrp="1"/>
          </p:cNvSpPr>
          <p:nvPr>
            <p:ph type="dt" sz="half" idx="10"/>
          </p:nvPr>
        </p:nvSpPr>
        <p:spPr/>
        <p:txBody>
          <a:bodyPr/>
          <a:lstStyle/>
          <a:p>
            <a:fld id="{01F9F28E-B300-B343-AE70-8AAEBE22BCA3}" type="datetimeFigureOut">
              <a:rPr lang="en-IL" smtClean="0"/>
              <a:t>01/20/2025</a:t>
            </a:fld>
            <a:endParaRPr lang="en-IL"/>
          </a:p>
        </p:txBody>
      </p:sp>
      <p:sp>
        <p:nvSpPr>
          <p:cNvPr id="6" name="Footer Placeholder 5">
            <a:extLst>
              <a:ext uri="{FF2B5EF4-FFF2-40B4-BE49-F238E27FC236}">
                <a16:creationId xmlns:a16="http://schemas.microsoft.com/office/drawing/2014/main" id="{88CB3946-DEB7-F715-99AA-00291658D4B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577E1AE-91B9-6557-BBFE-A21DC6DF6894}"/>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69830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26C4-1335-F787-B666-BEF9285B4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2A819E41-F91B-BE80-C8A2-3332C3E59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L"/>
          </a:p>
        </p:txBody>
      </p:sp>
      <p:sp>
        <p:nvSpPr>
          <p:cNvPr id="4" name="Text Placeholder 3">
            <a:extLst>
              <a:ext uri="{FF2B5EF4-FFF2-40B4-BE49-F238E27FC236}">
                <a16:creationId xmlns:a16="http://schemas.microsoft.com/office/drawing/2014/main" id="{7D2B77E7-5892-8985-4396-1324BDDF7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07B15-23BA-4BAD-CB04-3AC9F9FE8F69}"/>
              </a:ext>
            </a:extLst>
          </p:cNvPr>
          <p:cNvSpPr>
            <a:spLocks noGrp="1"/>
          </p:cNvSpPr>
          <p:nvPr>
            <p:ph type="dt" sz="half" idx="10"/>
          </p:nvPr>
        </p:nvSpPr>
        <p:spPr/>
        <p:txBody>
          <a:bodyPr/>
          <a:lstStyle/>
          <a:p>
            <a:fld id="{01F9F28E-B300-B343-AE70-8AAEBE22BCA3}" type="datetimeFigureOut">
              <a:rPr lang="en-IL" smtClean="0"/>
              <a:t>01/20/2025</a:t>
            </a:fld>
            <a:endParaRPr lang="en-IL"/>
          </a:p>
        </p:txBody>
      </p:sp>
      <p:sp>
        <p:nvSpPr>
          <p:cNvPr id="6" name="Footer Placeholder 5">
            <a:extLst>
              <a:ext uri="{FF2B5EF4-FFF2-40B4-BE49-F238E27FC236}">
                <a16:creationId xmlns:a16="http://schemas.microsoft.com/office/drawing/2014/main" id="{72241F28-A60B-68F6-0A6C-DE4883148C2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0EB09E9-8C29-93A8-BA78-7D8182F604F1}"/>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21104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92578-C2F0-CCB8-512F-F1CD25F514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DADB365-89B4-93E9-774E-A4700E5DE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C870984-0714-AFE8-8FB1-1C90EE7C9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9F28E-B300-B343-AE70-8AAEBE22BCA3}" type="datetimeFigureOut">
              <a:rPr lang="en-IL" smtClean="0"/>
              <a:t>01/20/2025</a:t>
            </a:fld>
            <a:endParaRPr lang="en-IL"/>
          </a:p>
        </p:txBody>
      </p:sp>
      <p:sp>
        <p:nvSpPr>
          <p:cNvPr id="5" name="Footer Placeholder 4">
            <a:extLst>
              <a:ext uri="{FF2B5EF4-FFF2-40B4-BE49-F238E27FC236}">
                <a16:creationId xmlns:a16="http://schemas.microsoft.com/office/drawing/2014/main" id="{17E7A94B-BE45-3BBC-FB43-57874ECC07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8557FB72-B5EA-BE12-58BF-13B4E5F9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42C03-A410-6843-A0F7-BFD332B83092}" type="slidenum">
              <a:rPr lang="en-IL" smtClean="0"/>
              <a:t>‹#›</a:t>
            </a:fld>
            <a:endParaRPr lang="en-IL"/>
          </a:p>
        </p:txBody>
      </p:sp>
    </p:spTree>
    <p:extLst>
      <p:ext uri="{BB962C8B-B14F-4D97-AF65-F5344CB8AC3E}">
        <p14:creationId xmlns:p14="http://schemas.microsoft.com/office/powerpoint/2010/main" val="710311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hyperlink" Target="https://pwnable.xyz/"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2"/>
          <a:stretch>
            <a:fillRect/>
          </a:stretch>
        </p:blipFill>
        <p:spPr>
          <a:xfrm>
            <a:off x="0" y="-76554"/>
            <a:ext cx="12192000" cy="6858000"/>
          </a:xfrm>
          <a:prstGeom prst="rect">
            <a:avLst/>
          </a:prstGeom>
        </p:spPr>
      </p:pic>
      <p:pic>
        <p:nvPicPr>
          <p:cNvPr id="9" name="Picture 8">
            <a:extLst>
              <a:ext uri="{FF2B5EF4-FFF2-40B4-BE49-F238E27FC236}">
                <a16:creationId xmlns:a16="http://schemas.microsoft.com/office/drawing/2014/main" id="{644C4AF9-6CBF-8504-F8FE-8E825ADADD7D}"/>
              </a:ext>
            </a:extLst>
          </p:cNvPr>
          <p:cNvPicPr>
            <a:picLocks noChangeAspect="1"/>
          </p:cNvPicPr>
          <p:nvPr/>
        </p:nvPicPr>
        <p:blipFill>
          <a:blip r:embed="rId3"/>
          <a:stretch>
            <a:fillRect/>
          </a:stretch>
        </p:blipFill>
        <p:spPr>
          <a:xfrm>
            <a:off x="8170096" y="2004365"/>
            <a:ext cx="1998805" cy="3028493"/>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1676740" y="2886147"/>
            <a:ext cx="6261812" cy="2485296"/>
          </a:xfrm>
          <a:prstGeom prst="rect">
            <a:avLst/>
          </a:prstGeom>
          <a:noFill/>
        </p:spPr>
        <p:txBody>
          <a:bodyPr wrap="square" rtlCol="0">
            <a:spAutoFit/>
          </a:bodyPr>
          <a:lstStyle/>
          <a:p>
            <a:pPr algn="l">
              <a:lnSpc>
                <a:spcPts val="6000"/>
              </a:lnSpc>
            </a:pPr>
            <a:r>
              <a:rPr lang="en-US" sz="7200" b="1" dirty="0">
                <a:solidFill>
                  <a:srgbClr val="E1FD21"/>
                </a:solidFill>
                <a:latin typeface="Miriam Libre" pitchFamily="2" charset="-79"/>
                <a:ea typeface="3270 CONDENSED" panose="02000509000000000000" pitchFamily="49" charset="0"/>
                <a:cs typeface="Miriam Libre" pitchFamily="2" charset="-79"/>
              </a:rPr>
              <a:t>Binary exploitation – Part 2</a:t>
            </a:r>
            <a:endParaRPr lang="en-US" sz="7200" b="1" dirty="0">
              <a:solidFill>
                <a:srgbClr val="E1FD21"/>
              </a:solidFill>
              <a:effectLst/>
              <a:latin typeface="Miriam Libre" pitchFamily="2" charset="-79"/>
              <a:ea typeface="3270 CONDENSED" panose="02000509000000000000" pitchFamily="49" charset="0"/>
              <a:cs typeface="Miriam Libre" pitchFamily="2" charset="-79"/>
            </a:endParaRPr>
          </a:p>
        </p:txBody>
      </p:sp>
      <p:pic>
        <p:nvPicPr>
          <p:cNvPr id="12" name="Picture 11">
            <a:extLst>
              <a:ext uri="{FF2B5EF4-FFF2-40B4-BE49-F238E27FC236}">
                <a16:creationId xmlns:a16="http://schemas.microsoft.com/office/drawing/2014/main" id="{5B720B3A-4214-C253-DC62-43F69EE562D1}"/>
              </a:ext>
            </a:extLst>
          </p:cNvPr>
          <p:cNvPicPr>
            <a:picLocks noChangeAspect="1"/>
          </p:cNvPicPr>
          <p:nvPr/>
        </p:nvPicPr>
        <p:blipFill>
          <a:blip r:embed="rId4"/>
          <a:srcRect/>
          <a:stretch/>
        </p:blipFill>
        <p:spPr>
          <a:xfrm>
            <a:off x="819301" y="524291"/>
            <a:ext cx="10585095" cy="520900"/>
          </a:xfrm>
          <a:prstGeom prst="rect">
            <a:avLst/>
          </a:prstGeom>
        </p:spPr>
      </p:pic>
      <p:cxnSp>
        <p:nvCxnSpPr>
          <p:cNvPr id="15" name="Straight Connector 14">
            <a:extLst>
              <a:ext uri="{FF2B5EF4-FFF2-40B4-BE49-F238E27FC236}">
                <a16:creationId xmlns:a16="http://schemas.microsoft.com/office/drawing/2014/main" id="{476D70DD-DDA5-8E1C-DC90-BA7243AD243D}"/>
              </a:ext>
            </a:extLst>
          </p:cNvPr>
          <p:cNvCxnSpPr>
            <a:cxnSpLocks/>
          </p:cNvCxnSpPr>
          <p:nvPr/>
        </p:nvCxnSpPr>
        <p:spPr>
          <a:xfrm>
            <a:off x="1851500" y="5190890"/>
            <a:ext cx="63900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9394D29-BC34-199F-B7B9-48169D245347}"/>
              </a:ext>
            </a:extLst>
          </p:cNvPr>
          <p:cNvSpPr txBox="1"/>
          <p:nvPr/>
        </p:nvSpPr>
        <p:spPr>
          <a:xfrm>
            <a:off x="2072666" y="5371443"/>
            <a:ext cx="6261812" cy="369332"/>
          </a:xfrm>
          <a:prstGeom prst="rect">
            <a:avLst/>
          </a:prstGeom>
          <a:noFill/>
        </p:spPr>
        <p:txBody>
          <a:bodyPr wrap="square" rtlCol="0">
            <a:spAutoFit/>
          </a:bodyPr>
          <a:lstStyle/>
          <a:p>
            <a:r>
              <a:rPr lang="en-US" dirty="0">
                <a:solidFill>
                  <a:schemeClr val="bg1"/>
                </a:solidFill>
                <a:effectLst/>
                <a:latin typeface="Miriam Libre" pitchFamily="2" charset="-79"/>
                <a:cs typeface="Miriam Libre" pitchFamily="2" charset="-79"/>
              </a:rPr>
              <a:t>Winter 24/25</a:t>
            </a:r>
            <a:endParaRPr lang="he-IL" dirty="0">
              <a:solidFill>
                <a:schemeClr val="bg1"/>
              </a:solidFill>
              <a:effectLst/>
              <a:latin typeface="Miriam Libre" pitchFamily="2" charset="-79"/>
              <a:cs typeface="Miriam Libre" pitchFamily="2" charset="-79"/>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5"/>
          <a:stretch>
            <a:fillRect/>
          </a:stretch>
        </p:blipFill>
        <p:spPr>
          <a:xfrm>
            <a:off x="-52426" y="6698054"/>
            <a:ext cx="12296852" cy="166519"/>
          </a:xfrm>
          <a:prstGeom prst="rect">
            <a:avLst/>
          </a:prstGeom>
        </p:spPr>
      </p:pic>
    </p:spTree>
    <p:extLst>
      <p:ext uri="{BB962C8B-B14F-4D97-AF65-F5344CB8AC3E}">
        <p14:creationId xmlns:p14="http://schemas.microsoft.com/office/powerpoint/2010/main" val="979666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028198"/>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0" y="403620"/>
            <a:ext cx="8926443"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Arbitrary write</a:t>
            </a:r>
            <a:endParaRPr lang="he-IL" sz="3200" b="1" dirty="0">
              <a:solidFill>
                <a:srgbClr val="24272C"/>
              </a:solidFill>
              <a:effectLst/>
              <a:latin typeface="Miriam Libre" pitchFamily="2" charset="-79"/>
              <a:cs typeface="Miriam Libre"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latin typeface="Miriam Libre" pitchFamily="2" charset="-79"/>
                <a:cs typeface="Miriam Libre" pitchFamily="2" charset="-79"/>
              </a:rPr>
              <a:t>Arbitrary write</a:t>
            </a:r>
            <a:endParaRPr lang="en-IL" sz="1000" dirty="0">
              <a:solidFill>
                <a:schemeClr val="bg1"/>
              </a:solidFill>
              <a:latin typeface="Miriam Libre" pitchFamily="2" charset="-79"/>
              <a:cs typeface="Miriam Libre" pitchFamily="2" charset="-79"/>
            </a:endParaRP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B80B07E6-9AD9-4932-B2BD-B99E4EFAB83F}"/>
              </a:ext>
            </a:extLst>
          </p:cNvPr>
          <p:cNvSpPr txBox="1"/>
          <p:nvPr/>
        </p:nvSpPr>
        <p:spPr>
          <a:xfrm>
            <a:off x="124357" y="1195605"/>
            <a:ext cx="11923775" cy="4441601"/>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en-US" sz="1900" dirty="0">
                <a:solidFill>
                  <a:schemeClr val="bg1"/>
                </a:solidFill>
                <a:effectLst/>
                <a:latin typeface="Miriam Libre" pitchFamily="2" charset="-79"/>
                <a:cs typeface="Miriam Libre" pitchFamily="2" charset="-79"/>
              </a:rPr>
              <a:t>Believe it or not, </a:t>
            </a:r>
            <a:r>
              <a:rPr lang="en-US" sz="1900" dirty="0" err="1">
                <a:solidFill>
                  <a:schemeClr val="bg1"/>
                </a:solidFill>
                <a:effectLst/>
                <a:latin typeface="Miriam Libre" pitchFamily="2" charset="-79"/>
                <a:cs typeface="Miriam Libre" pitchFamily="2" charset="-79"/>
              </a:rPr>
              <a:t>printf</a:t>
            </a:r>
            <a:r>
              <a:rPr lang="en-US" sz="1900" dirty="0">
                <a:solidFill>
                  <a:schemeClr val="bg1"/>
                </a:solidFill>
                <a:effectLst/>
                <a:latin typeface="Miriam Libre" pitchFamily="2" charset="-79"/>
                <a:cs typeface="Miriam Libre" pitchFamily="2" charset="-79"/>
              </a:rPr>
              <a:t> can actually </a:t>
            </a:r>
            <a:r>
              <a:rPr lang="en-US" sz="1900" b="1" dirty="0">
                <a:solidFill>
                  <a:schemeClr val="bg1"/>
                </a:solidFill>
                <a:effectLst/>
                <a:latin typeface="Miriam Libre" pitchFamily="2" charset="-79"/>
                <a:cs typeface="Miriam Libre" pitchFamily="2" charset="-79"/>
              </a:rPr>
              <a:t>write</a:t>
            </a:r>
            <a:r>
              <a:rPr lang="en-US" sz="1900" dirty="0">
                <a:solidFill>
                  <a:schemeClr val="bg1"/>
                </a:solidFill>
                <a:effectLst/>
                <a:latin typeface="Miriam Libre" pitchFamily="2" charset="-79"/>
                <a:cs typeface="Miriam Libre" pitchFamily="2" charset="-79"/>
              </a:rPr>
              <a:t> to memory.</a:t>
            </a:r>
          </a:p>
          <a:p>
            <a:pPr marL="800100" lvl="1" indent="-342900">
              <a:lnSpc>
                <a:spcPct val="150000"/>
              </a:lnSpc>
              <a:buFont typeface="Arial" panose="020B0604020202020204" pitchFamily="34" charset="0"/>
              <a:buChar char="•"/>
            </a:pPr>
            <a:r>
              <a:rPr lang="en-US" sz="1900" dirty="0">
                <a:solidFill>
                  <a:schemeClr val="bg1"/>
                </a:solidFill>
                <a:latin typeface="Miriam Libre" pitchFamily="2" charset="-79"/>
                <a:cs typeface="Miriam Libre" pitchFamily="2" charset="-79"/>
              </a:rPr>
              <a:t>This is done by the </a:t>
            </a:r>
            <a:r>
              <a:rPr lang="en-US" sz="1900" b="1" dirty="0">
                <a:solidFill>
                  <a:schemeClr val="bg1"/>
                </a:solidFill>
                <a:latin typeface="Miriam Libre" pitchFamily="2" charset="-79"/>
                <a:cs typeface="Miriam Libre" pitchFamily="2" charset="-79"/>
              </a:rPr>
              <a:t>%n</a:t>
            </a:r>
            <a:r>
              <a:rPr lang="en-US" sz="1900" dirty="0">
                <a:solidFill>
                  <a:schemeClr val="bg1"/>
                </a:solidFill>
                <a:latin typeface="Miriam Libre" pitchFamily="2" charset="-79"/>
                <a:cs typeface="Miriam Libre" pitchFamily="2" charset="-79"/>
              </a:rPr>
              <a:t> format specifier. It expects an address as a parameter (just like %s), and write to that address the number of characters printed so far.</a:t>
            </a:r>
          </a:p>
          <a:p>
            <a:pPr marL="800100" lvl="1" indent="-342900">
              <a:lnSpc>
                <a:spcPct val="150000"/>
              </a:lnSpc>
              <a:buFont typeface="Arial" panose="020B0604020202020204" pitchFamily="34" charset="0"/>
              <a:buChar char="•"/>
            </a:pPr>
            <a:r>
              <a:rPr lang="en-US" sz="1900" dirty="0">
                <a:solidFill>
                  <a:schemeClr val="bg1"/>
                </a:solidFill>
                <a:effectLst/>
                <a:latin typeface="Miriam Libre" pitchFamily="2" charset="-79"/>
                <a:cs typeface="Miriam Libre" pitchFamily="2" charset="-79"/>
              </a:rPr>
              <a:t>We can use the same technique as before (putting the address on the stack and referencing it via %</a:t>
            </a:r>
            <a:r>
              <a:rPr lang="en-US" sz="1900" dirty="0" err="1">
                <a:solidFill>
                  <a:schemeClr val="bg1"/>
                </a:solidFill>
                <a:effectLst/>
                <a:latin typeface="Miriam Libre" pitchFamily="2" charset="-79"/>
                <a:cs typeface="Miriam Libre" pitchFamily="2" charset="-79"/>
              </a:rPr>
              <a:t>N$n</a:t>
            </a:r>
            <a:r>
              <a:rPr lang="en-US" sz="1900" dirty="0">
                <a:solidFill>
                  <a:schemeClr val="bg1"/>
                </a:solidFill>
                <a:latin typeface="Miriam Libre" pitchFamily="2" charset="-79"/>
                <a:cs typeface="Miriam Libre" pitchFamily="2" charset="-79"/>
              </a:rPr>
              <a:t>), but this time we also want to write something.</a:t>
            </a:r>
          </a:p>
          <a:p>
            <a:pPr marL="800100" lvl="1" indent="-342900">
              <a:lnSpc>
                <a:spcPct val="150000"/>
              </a:lnSpc>
              <a:buFont typeface="Arial" panose="020B0604020202020204" pitchFamily="34" charset="0"/>
              <a:buChar char="•"/>
            </a:pPr>
            <a:r>
              <a:rPr lang="en-US" sz="1900" dirty="0">
                <a:solidFill>
                  <a:schemeClr val="bg1"/>
                </a:solidFill>
                <a:latin typeface="Miriam Libre" pitchFamily="2" charset="-79"/>
                <a:cs typeface="Miriam Libre" pitchFamily="2" charset="-79"/>
              </a:rPr>
              <a:t>Suppose we want to write the value 0x1000. Does that mean that, in our payload, we would to supply AAAA…AAAA times before the %n?</a:t>
            </a:r>
          </a:p>
          <a:p>
            <a:pPr marL="800100" lvl="1" indent="-342900">
              <a:lnSpc>
                <a:spcPct val="150000"/>
              </a:lnSpc>
              <a:buFont typeface="Arial" panose="020B0604020202020204" pitchFamily="34" charset="0"/>
              <a:buChar char="•"/>
            </a:pPr>
            <a:r>
              <a:rPr lang="en-US" sz="1900" dirty="0">
                <a:solidFill>
                  <a:schemeClr val="bg1"/>
                </a:solidFill>
                <a:latin typeface="Miriam Libre" pitchFamily="2" charset="-79"/>
                <a:cs typeface="Miriam Libre" pitchFamily="2" charset="-79"/>
              </a:rPr>
              <a:t>Nope, there’s an easy workaround: </a:t>
            </a:r>
            <a:r>
              <a:rPr lang="en-US" sz="1900" b="1" dirty="0">
                <a:solidFill>
                  <a:schemeClr val="bg1"/>
                </a:solidFill>
                <a:latin typeface="Miriam Libre" pitchFamily="2" charset="-79"/>
                <a:cs typeface="Miriam Libre" pitchFamily="2" charset="-79"/>
              </a:rPr>
              <a:t>%Nc</a:t>
            </a:r>
            <a:r>
              <a:rPr lang="en-US" sz="1900" dirty="0">
                <a:solidFill>
                  <a:schemeClr val="bg1"/>
                </a:solidFill>
                <a:latin typeface="Miriam Libre" pitchFamily="2" charset="-79"/>
                <a:cs typeface="Miriam Libre" pitchFamily="2" charset="-79"/>
              </a:rPr>
              <a:t> prints a N – 1 spaces and then a character received via a parameter. So in order to, for example, print a million characters before %n, we would need only 8 characters: %1000000c.</a:t>
            </a:r>
          </a:p>
        </p:txBody>
      </p:sp>
    </p:spTree>
    <p:extLst>
      <p:ext uri="{BB962C8B-B14F-4D97-AF65-F5344CB8AC3E}">
        <p14:creationId xmlns:p14="http://schemas.microsoft.com/office/powerpoint/2010/main" val="118000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028198"/>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0" y="403620"/>
            <a:ext cx="8926443"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Arbitrary write</a:t>
            </a:r>
            <a:endParaRPr lang="he-IL" sz="3200" b="1" dirty="0">
              <a:solidFill>
                <a:srgbClr val="24272C"/>
              </a:solidFill>
              <a:effectLst/>
              <a:latin typeface="Miriam Libre" pitchFamily="2" charset="-79"/>
              <a:cs typeface="Miriam Libre"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latin typeface="Miriam Libre" pitchFamily="2" charset="-79"/>
                <a:cs typeface="Miriam Libre" pitchFamily="2" charset="-79"/>
              </a:rPr>
              <a:t>Arbitrary write</a:t>
            </a:r>
            <a:endParaRPr lang="en-IL" sz="1000" dirty="0">
              <a:solidFill>
                <a:schemeClr val="bg1"/>
              </a:solidFill>
              <a:latin typeface="Miriam Libre" pitchFamily="2" charset="-79"/>
              <a:cs typeface="Miriam Libre" pitchFamily="2" charset="-79"/>
            </a:endParaRP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1" name="TextBox 10">
            <a:extLst>
              <a:ext uri="{FF2B5EF4-FFF2-40B4-BE49-F238E27FC236}">
                <a16:creationId xmlns:a16="http://schemas.microsoft.com/office/drawing/2014/main" id="{8F56965B-E492-4A26-BF6A-7C8BC75CBA39}"/>
              </a:ext>
            </a:extLst>
          </p:cNvPr>
          <p:cNvSpPr txBox="1"/>
          <p:nvPr/>
        </p:nvSpPr>
        <p:spPr>
          <a:xfrm>
            <a:off x="143867" y="1227881"/>
            <a:ext cx="11923775" cy="3564437"/>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en-US" sz="1900" dirty="0">
                <a:solidFill>
                  <a:schemeClr val="bg1"/>
                </a:solidFill>
                <a:effectLst/>
                <a:latin typeface="Miriam Libre" pitchFamily="2" charset="-79"/>
                <a:cs typeface="Miriam Libre" pitchFamily="2" charset="-79"/>
              </a:rPr>
              <a:t>Let’s see how we can achieve an arbitrary write in the same example. Suppose we want to write 0x87654321 to address 0x404500.</a:t>
            </a:r>
          </a:p>
          <a:p>
            <a:pPr marL="1257300" lvl="2" indent="-342900">
              <a:lnSpc>
                <a:spcPct val="150000"/>
              </a:lnSpc>
              <a:buFont typeface="Arial" panose="020B0604020202020204" pitchFamily="34" charset="0"/>
              <a:buChar char="•"/>
            </a:pPr>
            <a:r>
              <a:rPr lang="en-US" sz="1900" dirty="0">
                <a:solidFill>
                  <a:schemeClr val="bg1"/>
                </a:solidFill>
                <a:latin typeface="Miriam Libre" pitchFamily="2" charset="-79"/>
                <a:cs typeface="Miriam Libre" pitchFamily="2" charset="-79"/>
              </a:rPr>
              <a:t>O</a:t>
            </a:r>
            <a:r>
              <a:rPr lang="en-US" sz="1900" dirty="0">
                <a:solidFill>
                  <a:schemeClr val="bg1"/>
                </a:solidFill>
                <a:effectLst/>
                <a:latin typeface="Miriam Libre" pitchFamily="2" charset="-79"/>
                <a:cs typeface="Miriam Libre" pitchFamily="2" charset="-79"/>
              </a:rPr>
              <a:t>ur buffer starts at 0x7ff..dc40.</a:t>
            </a:r>
          </a:p>
          <a:p>
            <a:pPr marL="1257300" lvl="2" indent="-342900">
              <a:lnSpc>
                <a:spcPct val="150000"/>
              </a:lnSpc>
              <a:buFont typeface="Arial" panose="020B0604020202020204" pitchFamily="34" charset="0"/>
              <a:buChar char="•"/>
            </a:pPr>
            <a:r>
              <a:rPr lang="en-US" sz="1900" dirty="0">
                <a:solidFill>
                  <a:schemeClr val="bg1"/>
                </a:solidFill>
                <a:effectLst/>
                <a:latin typeface="Miriam Libre" pitchFamily="2" charset="-79"/>
                <a:cs typeface="Miriam Libre" pitchFamily="2" charset="-79"/>
              </a:rPr>
              <a:t>Our payload is “%1193046c%8$n”.ljust(16, ‘\x00’) + p64(0x404500). 24 bytes total.</a:t>
            </a:r>
          </a:p>
          <a:p>
            <a:pPr marL="1257300" lvl="2" indent="-342900">
              <a:lnSpc>
                <a:spcPct val="150000"/>
              </a:lnSpc>
              <a:buFont typeface="Arial" panose="020B0604020202020204" pitchFamily="34" charset="0"/>
              <a:buChar char="•"/>
            </a:pPr>
            <a:r>
              <a:rPr lang="en-US" sz="1900" dirty="0">
                <a:solidFill>
                  <a:schemeClr val="bg1"/>
                </a:solidFill>
                <a:effectLst/>
                <a:latin typeface="Miriam Libre" pitchFamily="2" charset="-79"/>
                <a:cs typeface="Miriam Libre" pitchFamily="2" charset="-79"/>
              </a:rPr>
              <a:t>We wrote our arbit</a:t>
            </a:r>
            <a:r>
              <a:rPr lang="en-US" sz="1900" dirty="0">
                <a:solidFill>
                  <a:schemeClr val="bg1"/>
                </a:solidFill>
                <a:latin typeface="Miriam Libre" pitchFamily="2" charset="-79"/>
                <a:cs typeface="Miriam Libre" pitchFamily="2" charset="-79"/>
              </a:rPr>
              <a:t>rary address at parameter 8.</a:t>
            </a:r>
          </a:p>
          <a:p>
            <a:pPr marL="1257300" lvl="2" indent="-342900">
              <a:lnSpc>
                <a:spcPct val="150000"/>
              </a:lnSpc>
              <a:buFont typeface="Arial" panose="020B0604020202020204" pitchFamily="34" charset="0"/>
              <a:buChar char="•"/>
            </a:pPr>
            <a:r>
              <a:rPr lang="en-US" sz="1900" dirty="0">
                <a:solidFill>
                  <a:schemeClr val="bg1"/>
                </a:solidFill>
                <a:effectLst/>
                <a:latin typeface="Miriam Libre" pitchFamily="2" charset="-79"/>
                <a:cs typeface="Miriam Libre" pitchFamily="2" charset="-79"/>
              </a:rPr>
              <a:t>The call to </a:t>
            </a:r>
            <a:r>
              <a:rPr lang="en-US" sz="1900" dirty="0" err="1">
                <a:solidFill>
                  <a:schemeClr val="bg1"/>
                </a:solidFill>
                <a:effectLst/>
                <a:latin typeface="Miriam Libre" pitchFamily="2" charset="-79"/>
                <a:cs typeface="Miriam Libre" pitchFamily="2" charset="-79"/>
              </a:rPr>
              <a:t>printf</a:t>
            </a:r>
            <a:r>
              <a:rPr lang="en-US" sz="1900" dirty="0">
                <a:solidFill>
                  <a:schemeClr val="bg1"/>
                </a:solidFill>
                <a:effectLst/>
                <a:latin typeface="Miriam Libre" pitchFamily="2" charset="-79"/>
                <a:cs typeface="Miriam Libre" pitchFamily="2" charset="-79"/>
              </a:rPr>
              <a:t> will be like </a:t>
            </a:r>
            <a:r>
              <a:rPr lang="en-US" sz="1900" dirty="0" err="1">
                <a:solidFill>
                  <a:schemeClr val="bg1"/>
                </a:solidFill>
                <a:effectLst/>
                <a:latin typeface="Consolas" panose="020B0609020204030204" pitchFamily="49" charset="0"/>
                <a:cs typeface="Miriam Libre" pitchFamily="2" charset="-79"/>
              </a:rPr>
              <a:t>printf</a:t>
            </a:r>
            <a:r>
              <a:rPr lang="en-US" sz="1900" dirty="0">
                <a:solidFill>
                  <a:schemeClr val="bg1"/>
                </a:solidFill>
                <a:effectLst/>
                <a:latin typeface="Consolas" panose="020B0609020204030204" pitchFamily="49" charset="0"/>
                <a:cs typeface="Miriam Libre" pitchFamily="2" charset="-79"/>
              </a:rPr>
              <a:t>(“%1193046c%8$n”, prm1, prm2, …, prm6, prm7 </a:t>
            </a:r>
            <a:r>
              <a:rPr lang="en-US" sz="1900" b="1" dirty="0">
                <a:solidFill>
                  <a:schemeClr val="bg1"/>
                </a:solidFill>
                <a:effectLst/>
                <a:latin typeface="Consolas" panose="020B0609020204030204" pitchFamily="49" charset="0"/>
                <a:cs typeface="Miriam Libre" pitchFamily="2" charset="-79"/>
              </a:rPr>
              <a:t>0x404500</a:t>
            </a:r>
            <a:r>
              <a:rPr lang="en-US" sz="1900" dirty="0">
                <a:solidFill>
                  <a:schemeClr val="bg1"/>
                </a:solidFill>
                <a:effectLst/>
                <a:latin typeface="Consolas" panose="020B0609020204030204" pitchFamily="49" charset="0"/>
                <a:cs typeface="Miriam Libre" pitchFamily="2" charset="-79"/>
              </a:rPr>
              <a:t>);</a:t>
            </a:r>
            <a:endParaRPr lang="en-US" sz="1900" dirty="0">
              <a:solidFill>
                <a:schemeClr val="bg1"/>
              </a:solidFill>
              <a:effectLst/>
              <a:latin typeface="Miriam Libre" pitchFamily="2" charset="-79"/>
              <a:cs typeface="Miriam Libre" pitchFamily="2" charset="-79"/>
            </a:endParaRPr>
          </a:p>
          <a:p>
            <a:pPr marL="800100" lvl="1" indent="-342900">
              <a:lnSpc>
                <a:spcPct val="150000"/>
              </a:lnSpc>
              <a:buFont typeface="Arial" panose="020B0604020202020204" pitchFamily="34" charset="0"/>
              <a:buChar char="•"/>
            </a:pPr>
            <a:endParaRPr lang="en-US" sz="1900" dirty="0">
              <a:solidFill>
                <a:schemeClr val="bg1"/>
              </a:solidFill>
              <a:effectLst/>
              <a:latin typeface="Miriam Libre" pitchFamily="2" charset="-79"/>
              <a:cs typeface="Miriam Libre" pitchFamily="2" charset="-79"/>
            </a:endParaRPr>
          </a:p>
        </p:txBody>
      </p:sp>
      <p:pic>
        <p:nvPicPr>
          <p:cNvPr id="4" name="Picture 3">
            <a:extLst>
              <a:ext uri="{FF2B5EF4-FFF2-40B4-BE49-F238E27FC236}">
                <a16:creationId xmlns:a16="http://schemas.microsoft.com/office/drawing/2014/main" id="{A890AB37-0DCF-4E39-AA01-E25FF2391B34}"/>
              </a:ext>
            </a:extLst>
          </p:cNvPr>
          <p:cNvPicPr>
            <a:picLocks noChangeAspect="1"/>
          </p:cNvPicPr>
          <p:nvPr/>
        </p:nvPicPr>
        <p:blipFill>
          <a:blip r:embed="rId5"/>
          <a:stretch>
            <a:fillRect/>
          </a:stretch>
        </p:blipFill>
        <p:spPr>
          <a:xfrm>
            <a:off x="1879020" y="4428560"/>
            <a:ext cx="7830643" cy="1619476"/>
          </a:xfrm>
          <a:prstGeom prst="rect">
            <a:avLst/>
          </a:prstGeom>
        </p:spPr>
      </p:pic>
    </p:spTree>
    <p:extLst>
      <p:ext uri="{BB962C8B-B14F-4D97-AF65-F5344CB8AC3E}">
        <p14:creationId xmlns:p14="http://schemas.microsoft.com/office/powerpoint/2010/main" val="372664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028198"/>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0" y="403620"/>
            <a:ext cx="11584803"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Common targets for arbitrary read/write (in ELFs)</a:t>
            </a:r>
            <a:endParaRPr lang="he-IL" sz="3200" b="1" dirty="0">
              <a:solidFill>
                <a:srgbClr val="24272C"/>
              </a:solidFill>
              <a:effectLst/>
              <a:latin typeface="Miriam Libre" pitchFamily="2" charset="-79"/>
              <a:cs typeface="Miriam Libre"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latin typeface="Miriam Libre" pitchFamily="2" charset="-79"/>
                <a:cs typeface="Miriam Libre" pitchFamily="2" charset="-79"/>
              </a:rPr>
              <a:t>Common targets for arbitrary read/write (in ELFs)</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1" name="TextBox 10">
            <a:extLst>
              <a:ext uri="{FF2B5EF4-FFF2-40B4-BE49-F238E27FC236}">
                <a16:creationId xmlns:a16="http://schemas.microsoft.com/office/drawing/2014/main" id="{8F56965B-E492-4A26-BF6A-7C8BC75CBA39}"/>
              </a:ext>
            </a:extLst>
          </p:cNvPr>
          <p:cNvSpPr txBox="1"/>
          <p:nvPr/>
        </p:nvSpPr>
        <p:spPr>
          <a:xfrm>
            <a:off x="143867" y="1227881"/>
            <a:ext cx="11923775" cy="5480346"/>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en-US" dirty="0">
                <a:solidFill>
                  <a:schemeClr val="bg1"/>
                </a:solidFill>
                <a:effectLst/>
                <a:latin typeface="Miriam Libre" pitchFamily="2" charset="-79"/>
                <a:cs typeface="Miriam Libre" pitchFamily="2" charset="-79"/>
              </a:rPr>
              <a:t>Great, we have arbitrary read and write. Where do we read from/write to? Well, each challenge might have it’s own targets. But there are some common ones.</a:t>
            </a:r>
          </a:p>
          <a:p>
            <a:pPr marL="804672" indent="-347472" algn="l" rtl="0" eaLnBrk="1" latinLnBrk="0" hangingPunct="1">
              <a:lnSpc>
                <a:spcPct val="150000"/>
              </a:lnSpc>
              <a:spcBef>
                <a:spcPts val="0"/>
              </a:spcBef>
              <a:spcAft>
                <a:spcPts val="0"/>
              </a:spcAft>
              <a:buClrTx/>
              <a:buSzPts val="1900"/>
              <a:buFont typeface="Arial" panose="020B0604020202020204" pitchFamily="34" charset="0"/>
              <a:buChar char="•"/>
            </a:pPr>
            <a:r>
              <a:rPr lang="en-US" dirty="0">
                <a:solidFill>
                  <a:schemeClr val="bg1"/>
                </a:solidFill>
                <a:latin typeface="Miriam Libre" pitchFamily="2" charset="-79"/>
                <a:cs typeface="Miriam Libre" pitchFamily="2" charset="-79"/>
              </a:rPr>
              <a:t>Remember that in binary exploitation, our main goal is to change the execution flow, and ultimately get a shell. Thus, our main targets for arbitrary write were, and remain, </a:t>
            </a:r>
            <a:r>
              <a:rPr lang="en-US" b="1" dirty="0">
                <a:solidFill>
                  <a:schemeClr val="bg1"/>
                </a:solidFill>
                <a:latin typeface="Miriam Libre" pitchFamily="2" charset="-79"/>
                <a:cs typeface="Miriam Libre" pitchFamily="2" charset="-79"/>
              </a:rPr>
              <a:t>function pointers</a:t>
            </a:r>
            <a:r>
              <a:rPr lang="en-US" dirty="0">
                <a:solidFill>
                  <a:schemeClr val="bg1"/>
                </a:solidFill>
                <a:latin typeface="Miriam Libre" pitchFamily="2" charset="-79"/>
                <a:cs typeface="Miriam Libre" pitchFamily="2" charset="-79"/>
              </a:rPr>
              <a:t>. </a:t>
            </a:r>
            <a:r>
              <a:rPr lang="en-US" kern="1200" dirty="0">
                <a:solidFill>
                  <a:srgbClr val="FFFFFF"/>
                </a:solidFill>
                <a:effectLst/>
                <a:latin typeface="Miriam Libre" panose="00000500000000000000" pitchFamily="2" charset="-79"/>
                <a:ea typeface="+mn-ea"/>
                <a:cs typeface="Miriam Libre" panose="00000500000000000000" pitchFamily="2" charset="-79"/>
              </a:rPr>
              <a:t>Below are some common arbitrary read targets. These are general targets, and not exclusive to FSB:</a:t>
            </a:r>
            <a:endParaRPr lang="en-US" dirty="0">
              <a:effectLst/>
            </a:endParaRPr>
          </a:p>
          <a:p>
            <a:pPr marL="1261872" indent="-347472" algn="l" rtl="0" eaLnBrk="1" latinLnBrk="0" hangingPunct="1">
              <a:lnSpc>
                <a:spcPct val="150000"/>
              </a:lnSpc>
              <a:spcBef>
                <a:spcPts val="0"/>
              </a:spcBef>
              <a:spcAft>
                <a:spcPts val="0"/>
              </a:spcAft>
              <a:buFont typeface="Arial" panose="020B0604020202020204" pitchFamily="34" charset="0"/>
              <a:buChar char="•"/>
            </a:pPr>
            <a:r>
              <a:rPr lang="en-US" kern="1200" dirty="0">
                <a:solidFill>
                  <a:srgbClr val="FFFFFF"/>
                </a:solidFill>
                <a:effectLst/>
                <a:latin typeface="Miriam Libre" panose="00000500000000000000" pitchFamily="2" charset="-79"/>
                <a:ea typeface="+mn-ea"/>
                <a:cs typeface="Miriam Libre" panose="00000500000000000000" pitchFamily="2" charset="-79"/>
              </a:rPr>
              <a:t>The return address.</a:t>
            </a:r>
            <a:endParaRPr lang="en-US" sz="2000" dirty="0">
              <a:effectLst/>
            </a:endParaRPr>
          </a:p>
          <a:p>
            <a:pPr marL="1261872" indent="-347472" algn="l" rtl="0" eaLnBrk="1" latinLnBrk="0" hangingPunct="1">
              <a:lnSpc>
                <a:spcPct val="150000"/>
              </a:lnSpc>
              <a:spcBef>
                <a:spcPts val="0"/>
              </a:spcBef>
              <a:spcAft>
                <a:spcPts val="0"/>
              </a:spcAft>
              <a:buFont typeface="Arial" panose="020B0604020202020204" pitchFamily="34" charset="0"/>
              <a:buChar char="•"/>
            </a:pPr>
            <a:r>
              <a:rPr lang="en-US" kern="1200" dirty="0">
                <a:solidFill>
                  <a:srgbClr val="FFFFFF"/>
                </a:solidFill>
                <a:effectLst/>
                <a:latin typeface="Miriam Libre" panose="00000500000000000000" pitchFamily="2" charset="-79"/>
                <a:ea typeface="+mn-ea"/>
                <a:cs typeface="Miriam Libre" panose="00000500000000000000" pitchFamily="2" charset="-79"/>
              </a:rPr>
              <a:t>The GOT table (requires partial RELRO for writing to) – challenge included.</a:t>
            </a:r>
            <a:endParaRPr lang="en-US" sz="2000" dirty="0">
              <a:effectLst/>
            </a:endParaRPr>
          </a:p>
          <a:p>
            <a:pPr marL="1261872" indent="-347472" algn="l" rtl="0" eaLnBrk="1" latinLnBrk="0" hangingPunct="1">
              <a:lnSpc>
                <a:spcPct val="150000"/>
              </a:lnSpc>
              <a:spcBef>
                <a:spcPts val="0"/>
              </a:spcBef>
              <a:spcAft>
                <a:spcPts val="0"/>
              </a:spcAft>
              <a:buFont typeface="Arial" panose="020B0604020202020204" pitchFamily="34" charset="0"/>
              <a:buChar char="•"/>
            </a:pPr>
            <a:r>
              <a:rPr lang="en-US" kern="1200" dirty="0">
                <a:solidFill>
                  <a:srgbClr val="FFFFFF"/>
                </a:solidFill>
                <a:effectLst/>
                <a:latin typeface="Miriam Libre" panose="00000500000000000000" pitchFamily="2" charset="-79"/>
                <a:ea typeface="+mn-ea"/>
                <a:cs typeface="Miriam Libre" panose="00000500000000000000" pitchFamily="2" charset="-79"/>
              </a:rPr>
              <a:t>__</a:t>
            </a:r>
            <a:r>
              <a:rPr lang="en-US" kern="1200" dirty="0" err="1">
                <a:solidFill>
                  <a:srgbClr val="FFFFFF"/>
                </a:solidFill>
                <a:effectLst/>
                <a:latin typeface="Miriam Libre" panose="00000500000000000000" pitchFamily="2" charset="-79"/>
                <a:ea typeface="+mn-ea"/>
                <a:cs typeface="Miriam Libre" panose="00000500000000000000" pitchFamily="2" charset="-79"/>
              </a:rPr>
              <a:t>malloc_hook</a:t>
            </a:r>
            <a:r>
              <a:rPr lang="en-US" kern="1200" dirty="0">
                <a:solidFill>
                  <a:srgbClr val="FFFFFF"/>
                </a:solidFill>
                <a:effectLst/>
                <a:latin typeface="Miriam Libre" panose="00000500000000000000" pitchFamily="2" charset="-79"/>
                <a:ea typeface="+mn-ea"/>
                <a:cs typeface="Miriam Libre" panose="00000500000000000000" pitchFamily="2" charset="-79"/>
              </a:rPr>
              <a:t>/__</a:t>
            </a:r>
            <a:r>
              <a:rPr lang="en-US" kern="1200" dirty="0" err="1">
                <a:solidFill>
                  <a:srgbClr val="FFFFFF"/>
                </a:solidFill>
                <a:effectLst/>
                <a:latin typeface="Miriam Libre" panose="00000500000000000000" pitchFamily="2" charset="-79"/>
                <a:ea typeface="+mn-ea"/>
                <a:cs typeface="Miriam Libre" panose="00000500000000000000" pitchFamily="2" charset="-79"/>
              </a:rPr>
              <a:t>free_hook</a:t>
            </a:r>
            <a:r>
              <a:rPr lang="en-US" kern="1200" dirty="0">
                <a:solidFill>
                  <a:srgbClr val="FFFFFF"/>
                </a:solidFill>
                <a:effectLst/>
                <a:latin typeface="Miriam Libre" panose="00000500000000000000" pitchFamily="2" charset="-79"/>
                <a:ea typeface="+mn-ea"/>
                <a:cs typeface="Miriam Libre" panose="00000500000000000000" pitchFamily="2" charset="-79"/>
              </a:rPr>
              <a:t>.</a:t>
            </a:r>
            <a:endParaRPr lang="en-US" sz="2000" dirty="0">
              <a:effectLst/>
            </a:endParaRPr>
          </a:p>
          <a:p>
            <a:pPr marL="1261872" indent="-347472" algn="l" rtl="0" eaLnBrk="1" latinLnBrk="0" hangingPunct="1">
              <a:lnSpc>
                <a:spcPct val="150000"/>
              </a:lnSpc>
              <a:spcBef>
                <a:spcPts val="0"/>
              </a:spcBef>
              <a:spcAft>
                <a:spcPts val="0"/>
              </a:spcAft>
              <a:buFont typeface="Arial" panose="020B0604020202020204" pitchFamily="34" charset="0"/>
              <a:buChar char="•"/>
            </a:pPr>
            <a:r>
              <a:rPr lang="en-US" kern="1200" dirty="0">
                <a:solidFill>
                  <a:srgbClr val="FFFFFF"/>
                </a:solidFill>
                <a:effectLst/>
                <a:latin typeface="Miriam Libre" panose="00000500000000000000" pitchFamily="2" charset="-79"/>
                <a:ea typeface="+mn-ea"/>
                <a:cs typeface="Miriam Libre" panose="00000500000000000000" pitchFamily="2" charset="-79"/>
              </a:rPr>
              <a:t>.</a:t>
            </a:r>
            <a:r>
              <a:rPr lang="en-US" kern="1200" dirty="0" err="1">
                <a:solidFill>
                  <a:srgbClr val="FFFFFF"/>
                </a:solidFill>
                <a:effectLst/>
                <a:latin typeface="Miriam Libre" panose="00000500000000000000" pitchFamily="2" charset="-79"/>
                <a:ea typeface="+mn-ea"/>
                <a:cs typeface="Miriam Libre" panose="00000500000000000000" pitchFamily="2" charset="-79"/>
              </a:rPr>
              <a:t>fini_array</a:t>
            </a:r>
            <a:r>
              <a:rPr lang="en-US" kern="1200" dirty="0">
                <a:solidFill>
                  <a:srgbClr val="FFFFFF"/>
                </a:solidFill>
                <a:effectLst/>
                <a:latin typeface="Miriam Libre" panose="00000500000000000000" pitchFamily="2" charset="-79"/>
                <a:ea typeface="+mn-ea"/>
                <a:cs typeface="Miriam Libre" panose="00000500000000000000" pitchFamily="2" charset="-79"/>
              </a:rPr>
              <a:t> (Rare, because it requires no RELRO at all).</a:t>
            </a:r>
            <a:endParaRPr lang="en-US" sz="2000" dirty="0">
              <a:effectLst/>
            </a:endParaRPr>
          </a:p>
          <a:p>
            <a:pPr marL="804672" indent="-347472" algn="l" rtl="0" eaLnBrk="1" latinLnBrk="0" hangingPunct="1">
              <a:lnSpc>
                <a:spcPct val="150000"/>
              </a:lnSpc>
              <a:spcBef>
                <a:spcPts val="0"/>
              </a:spcBef>
              <a:spcAft>
                <a:spcPts val="0"/>
              </a:spcAft>
              <a:buFont typeface="Arial" panose="020B0604020202020204" pitchFamily="34" charset="0"/>
              <a:buChar char="•"/>
            </a:pPr>
            <a:r>
              <a:rPr lang="en-US" kern="1200" dirty="0">
                <a:solidFill>
                  <a:srgbClr val="FFFFFF"/>
                </a:solidFill>
                <a:effectLst/>
                <a:latin typeface="Miriam Libre" panose="00000500000000000000" pitchFamily="2" charset="-79"/>
                <a:ea typeface="+mn-ea"/>
                <a:cs typeface="Miriam Libre" panose="00000500000000000000" pitchFamily="2" charset="-79"/>
              </a:rPr>
              <a:t>We usually overwrite function pointers with a win function, or, if not present, </a:t>
            </a:r>
            <a:r>
              <a:rPr lang="en-US" kern="1200" dirty="0" err="1">
                <a:solidFill>
                  <a:srgbClr val="FFFFFF"/>
                </a:solidFill>
                <a:effectLst/>
                <a:latin typeface="Miriam Libre" panose="00000500000000000000" pitchFamily="2" charset="-79"/>
                <a:ea typeface="+mn-ea"/>
                <a:cs typeface="Miriam Libre" panose="00000500000000000000" pitchFamily="2" charset="-79"/>
              </a:rPr>
              <a:t>libc’s</a:t>
            </a:r>
            <a:r>
              <a:rPr lang="en-US" kern="1200" dirty="0">
                <a:solidFill>
                  <a:srgbClr val="FFFFFF"/>
                </a:solidFill>
                <a:effectLst/>
                <a:latin typeface="Miriam Libre" panose="00000500000000000000" pitchFamily="2" charset="-79"/>
                <a:ea typeface="+mn-ea"/>
                <a:cs typeface="Miriam Libre" panose="00000500000000000000" pitchFamily="2" charset="-79"/>
              </a:rPr>
              <a:t> system function. Or even better – a </a:t>
            </a:r>
            <a:r>
              <a:rPr lang="en-US" kern="1200" dirty="0" err="1">
                <a:solidFill>
                  <a:srgbClr val="FFFFFF"/>
                </a:solidFill>
                <a:effectLst/>
                <a:latin typeface="Miriam Libre" panose="00000500000000000000" pitchFamily="2" charset="-79"/>
                <a:ea typeface="+mn-ea"/>
                <a:cs typeface="Miriam Libre" panose="00000500000000000000" pitchFamily="2" charset="-79"/>
              </a:rPr>
              <a:t>libc</a:t>
            </a:r>
            <a:r>
              <a:rPr lang="en-US" kern="1200" dirty="0">
                <a:solidFill>
                  <a:srgbClr val="FFFFFF"/>
                </a:solidFill>
                <a:effectLst/>
                <a:latin typeface="Miriam Libre" panose="00000500000000000000" pitchFamily="2" charset="-79"/>
                <a:ea typeface="+mn-ea"/>
                <a:cs typeface="Miriam Libre" panose="00000500000000000000" pitchFamily="2" charset="-79"/>
              </a:rPr>
              <a:t> </a:t>
            </a:r>
            <a:r>
              <a:rPr lang="en-US" kern="1200" dirty="0" err="1">
                <a:solidFill>
                  <a:srgbClr val="FFFFFF"/>
                </a:solidFill>
                <a:effectLst/>
                <a:latin typeface="Miriam Libre" panose="00000500000000000000" pitchFamily="2" charset="-79"/>
                <a:ea typeface="+mn-ea"/>
                <a:cs typeface="Miriam Libre" panose="00000500000000000000" pitchFamily="2" charset="-79"/>
              </a:rPr>
              <a:t>one_gadget</a:t>
            </a:r>
            <a:r>
              <a:rPr lang="en-US" kern="1200" dirty="0">
                <a:solidFill>
                  <a:srgbClr val="FFFFFF"/>
                </a:solidFill>
                <a:effectLst/>
                <a:latin typeface="Miriam Libre" panose="00000500000000000000" pitchFamily="2" charset="-79"/>
                <a:ea typeface="+mn-ea"/>
                <a:cs typeface="Miriam Libre" panose="00000500000000000000" pitchFamily="2" charset="-79"/>
              </a:rPr>
              <a:t>.</a:t>
            </a:r>
          </a:p>
          <a:p>
            <a:pPr marL="800100" lvl="1" indent="-342900">
              <a:lnSpc>
                <a:spcPct val="150000"/>
              </a:lnSpc>
              <a:buFont typeface="Arial" panose="020B0604020202020204" pitchFamily="34" charset="0"/>
              <a:buChar char="•"/>
            </a:pPr>
            <a:endParaRPr lang="en-US" dirty="0">
              <a:solidFill>
                <a:schemeClr val="bg1"/>
              </a:solidFill>
              <a:effectLst/>
              <a:latin typeface="Miriam Libre" pitchFamily="2" charset="-79"/>
              <a:cs typeface="Miriam Libre" pitchFamily="2" charset="-79"/>
            </a:endParaRPr>
          </a:p>
        </p:txBody>
      </p:sp>
    </p:spTree>
    <p:extLst>
      <p:ext uri="{BB962C8B-B14F-4D97-AF65-F5344CB8AC3E}">
        <p14:creationId xmlns:p14="http://schemas.microsoft.com/office/powerpoint/2010/main" val="226266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028198"/>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0" y="403620"/>
            <a:ext cx="11584803"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Common targets for arbitrary read/write (in ELFs)</a:t>
            </a:r>
            <a:endParaRPr lang="he-IL" sz="3200" b="1" dirty="0">
              <a:solidFill>
                <a:srgbClr val="24272C"/>
              </a:solidFill>
              <a:effectLst/>
              <a:latin typeface="Miriam Libre" pitchFamily="2" charset="-79"/>
              <a:cs typeface="Miriam Libre"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latin typeface="Miriam Libre" pitchFamily="2" charset="-79"/>
                <a:cs typeface="Miriam Libre" pitchFamily="2" charset="-79"/>
              </a:rPr>
              <a:t>Common targets for arbitrary read/write (in ELFs)</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1" name="TextBox 10">
            <a:extLst>
              <a:ext uri="{FF2B5EF4-FFF2-40B4-BE49-F238E27FC236}">
                <a16:creationId xmlns:a16="http://schemas.microsoft.com/office/drawing/2014/main" id="{8F56965B-E492-4A26-BF6A-7C8BC75CBA39}"/>
              </a:ext>
            </a:extLst>
          </p:cNvPr>
          <p:cNvSpPr txBox="1"/>
          <p:nvPr/>
        </p:nvSpPr>
        <p:spPr>
          <a:xfrm>
            <a:off x="143867" y="1227881"/>
            <a:ext cx="11923775" cy="3820726"/>
          </a:xfrm>
          <a:prstGeom prst="rect">
            <a:avLst/>
          </a:prstGeom>
          <a:noFill/>
        </p:spPr>
        <p:txBody>
          <a:bodyPr wrap="square">
            <a:spAutoFit/>
          </a:bodyPr>
          <a:lstStyle/>
          <a:p>
            <a:pPr marL="804672" indent="-347472" algn="l" rtl="0" eaLnBrk="1" latinLnBrk="0" hangingPunct="1">
              <a:lnSpc>
                <a:spcPct val="150000"/>
              </a:lnSpc>
              <a:spcBef>
                <a:spcPts val="0"/>
              </a:spcBef>
              <a:spcAft>
                <a:spcPts val="0"/>
              </a:spcAft>
              <a:buClrTx/>
              <a:buSzPts val="1900"/>
              <a:buFont typeface="Arial" panose="020B0604020202020204" pitchFamily="34" charset="0"/>
              <a:buChar char="•"/>
            </a:pPr>
            <a:r>
              <a:rPr lang="en-US" sz="2000" dirty="0">
                <a:solidFill>
                  <a:srgbClr val="FFFFFF"/>
                </a:solidFill>
                <a:latin typeface="Miriam Libre" panose="00000500000000000000" pitchFamily="2" charset="-79"/>
                <a:cs typeface="Miriam Libre" panose="00000500000000000000" pitchFamily="2" charset="-79"/>
              </a:rPr>
              <a:t>In most cases, all targets presented in the previous slide require us to get some sort of leak.</a:t>
            </a:r>
          </a:p>
          <a:p>
            <a:pPr marL="804672" indent="-347472" algn="l" rtl="0" eaLnBrk="1" latinLnBrk="0" hangingPunct="1">
              <a:lnSpc>
                <a:spcPct val="150000"/>
              </a:lnSpc>
              <a:spcBef>
                <a:spcPts val="0"/>
              </a:spcBef>
              <a:spcAft>
                <a:spcPts val="0"/>
              </a:spcAft>
              <a:buClrTx/>
              <a:buSzPts val="1900"/>
              <a:buFont typeface="Arial" panose="020B0604020202020204" pitchFamily="34" charset="0"/>
              <a:buChar char="•"/>
            </a:pPr>
            <a:r>
              <a:rPr lang="en-US" sz="2000" kern="1200" dirty="0">
                <a:solidFill>
                  <a:srgbClr val="FFFFFF"/>
                </a:solidFill>
                <a:effectLst/>
                <a:latin typeface="Miriam Libre" panose="00000500000000000000" pitchFamily="2" charset="-79"/>
                <a:ea typeface="+mn-ea"/>
                <a:cs typeface="Miriam Libre" panose="00000500000000000000" pitchFamily="2" charset="-79"/>
              </a:rPr>
              <a:t>We can get a PIE leak via the return address, which is on the stack, so it is easy to leak via FSB.</a:t>
            </a:r>
          </a:p>
          <a:p>
            <a:pPr marL="804672" indent="-347472" algn="l" rtl="0" eaLnBrk="1" latinLnBrk="0" hangingPunct="1">
              <a:lnSpc>
                <a:spcPct val="150000"/>
              </a:lnSpc>
              <a:spcBef>
                <a:spcPts val="0"/>
              </a:spcBef>
              <a:spcAft>
                <a:spcPts val="0"/>
              </a:spcAft>
              <a:buClrTx/>
              <a:buSzPts val="1900"/>
              <a:buFont typeface="Arial" panose="020B0604020202020204" pitchFamily="34" charset="0"/>
              <a:buChar char="•"/>
            </a:pPr>
            <a:r>
              <a:rPr lang="en-US" sz="2000" kern="1200" dirty="0">
                <a:solidFill>
                  <a:srgbClr val="FFFFFF"/>
                </a:solidFill>
                <a:effectLst/>
                <a:latin typeface="Miriam Libre" panose="00000500000000000000" pitchFamily="2" charset="-79"/>
                <a:ea typeface="+mn-ea"/>
                <a:cs typeface="Miriam Libre" panose="00000500000000000000" pitchFamily="2" charset="-79"/>
              </a:rPr>
              <a:t> We can get a </a:t>
            </a:r>
            <a:r>
              <a:rPr lang="en-US" sz="2000" kern="1200" dirty="0" err="1">
                <a:solidFill>
                  <a:srgbClr val="FFFFFF"/>
                </a:solidFill>
                <a:effectLst/>
                <a:latin typeface="Miriam Libre" panose="00000500000000000000" pitchFamily="2" charset="-79"/>
                <a:ea typeface="+mn-ea"/>
                <a:cs typeface="Miriam Libre" panose="00000500000000000000" pitchFamily="2" charset="-79"/>
              </a:rPr>
              <a:t>libc</a:t>
            </a:r>
            <a:r>
              <a:rPr lang="en-US" sz="2000" kern="1200" dirty="0">
                <a:solidFill>
                  <a:srgbClr val="FFFFFF"/>
                </a:solidFill>
                <a:effectLst/>
                <a:latin typeface="Miriam Libre" panose="00000500000000000000" pitchFamily="2" charset="-79"/>
                <a:ea typeface="+mn-ea"/>
                <a:cs typeface="Miriam Libre" panose="00000500000000000000" pitchFamily="2" charset="-79"/>
              </a:rPr>
              <a:t> (ASLR) leak either via the GOT table or main’s return address – which is an address in </a:t>
            </a:r>
            <a:r>
              <a:rPr lang="en-US" sz="2000" kern="1200" dirty="0" err="1">
                <a:solidFill>
                  <a:srgbClr val="FFFFFF"/>
                </a:solidFill>
                <a:effectLst/>
                <a:latin typeface="Miriam Libre" panose="00000500000000000000" pitchFamily="2" charset="-79"/>
                <a:ea typeface="+mn-ea"/>
                <a:cs typeface="Miriam Libre" panose="00000500000000000000" pitchFamily="2" charset="-79"/>
              </a:rPr>
              <a:t>libc</a:t>
            </a:r>
            <a:r>
              <a:rPr lang="en-US" sz="2000" kern="1200" dirty="0">
                <a:solidFill>
                  <a:srgbClr val="FFFFFF"/>
                </a:solidFill>
                <a:effectLst/>
                <a:latin typeface="Miriam Libre" panose="00000500000000000000" pitchFamily="2" charset="-79"/>
                <a:ea typeface="+mn-ea"/>
                <a:cs typeface="Miriam Libre" panose="00000500000000000000" pitchFamily="2" charset="-79"/>
              </a:rPr>
              <a:t>.</a:t>
            </a:r>
          </a:p>
          <a:p>
            <a:pPr marL="804672" indent="-347472" algn="l" rtl="0" eaLnBrk="1" latinLnBrk="0" hangingPunct="1">
              <a:lnSpc>
                <a:spcPct val="150000"/>
              </a:lnSpc>
              <a:spcBef>
                <a:spcPts val="0"/>
              </a:spcBef>
              <a:spcAft>
                <a:spcPts val="0"/>
              </a:spcAft>
              <a:buClrTx/>
              <a:buSzPts val="1900"/>
              <a:buFont typeface="Arial" panose="020B0604020202020204" pitchFamily="34" charset="0"/>
              <a:buChar char="•"/>
            </a:pPr>
            <a:r>
              <a:rPr lang="en-US" sz="2000" dirty="0">
                <a:solidFill>
                  <a:srgbClr val="FFFFFF"/>
                </a:solidFill>
                <a:latin typeface="Miriam Libre" panose="00000500000000000000" pitchFamily="2" charset="-79"/>
                <a:cs typeface="Miriam Libre" panose="00000500000000000000" pitchFamily="2" charset="-79"/>
              </a:rPr>
              <a:t>We can get a stack leak via </a:t>
            </a:r>
            <a:r>
              <a:rPr lang="en-US" sz="2000" dirty="0" err="1">
                <a:solidFill>
                  <a:srgbClr val="FFFFFF"/>
                </a:solidFill>
                <a:latin typeface="Miriam Libre" panose="00000500000000000000" pitchFamily="2" charset="-79"/>
                <a:cs typeface="Miriam Libre" panose="00000500000000000000" pitchFamily="2" charset="-79"/>
              </a:rPr>
              <a:t>libc’s</a:t>
            </a:r>
            <a:r>
              <a:rPr lang="en-US" sz="2000" dirty="0">
                <a:solidFill>
                  <a:srgbClr val="FFFFFF"/>
                </a:solidFill>
                <a:latin typeface="Miriam Libre" panose="00000500000000000000" pitchFamily="2" charset="-79"/>
                <a:cs typeface="Miriam Libre" panose="00000500000000000000" pitchFamily="2" charset="-79"/>
              </a:rPr>
              <a:t> </a:t>
            </a:r>
            <a:r>
              <a:rPr lang="en-US" sz="2000" b="1" dirty="0">
                <a:solidFill>
                  <a:srgbClr val="FFFFFF"/>
                </a:solidFill>
                <a:latin typeface="Miriam Libre" panose="00000500000000000000" pitchFamily="2" charset="-79"/>
                <a:cs typeface="Miriam Libre" panose="00000500000000000000" pitchFamily="2" charset="-79"/>
              </a:rPr>
              <a:t>environ</a:t>
            </a:r>
            <a:r>
              <a:rPr lang="en-US" sz="2000" dirty="0">
                <a:solidFill>
                  <a:srgbClr val="FFFFFF"/>
                </a:solidFill>
                <a:latin typeface="Miriam Libre" panose="00000500000000000000" pitchFamily="2" charset="-79"/>
                <a:cs typeface="Miriam Libre" panose="00000500000000000000" pitchFamily="2" charset="-79"/>
              </a:rPr>
              <a:t> variable.</a:t>
            </a:r>
            <a:endParaRPr lang="en-US" sz="2000" kern="1200" dirty="0">
              <a:solidFill>
                <a:srgbClr val="FFFFFF"/>
              </a:solidFill>
              <a:effectLst/>
              <a:latin typeface="Miriam Libre" panose="00000500000000000000" pitchFamily="2" charset="-79"/>
              <a:ea typeface="+mn-ea"/>
              <a:cs typeface="Miriam Libre" panose="00000500000000000000" pitchFamily="2" charset="-79"/>
            </a:endParaRPr>
          </a:p>
          <a:p>
            <a:pPr marL="804672" indent="-347472" algn="l" rtl="0" eaLnBrk="1" latinLnBrk="0" hangingPunct="1">
              <a:lnSpc>
                <a:spcPct val="150000"/>
              </a:lnSpc>
              <a:spcBef>
                <a:spcPts val="0"/>
              </a:spcBef>
              <a:spcAft>
                <a:spcPts val="0"/>
              </a:spcAft>
            </a:pPr>
            <a:endParaRPr lang="en-US" sz="2400" dirty="0">
              <a:effectLst/>
            </a:endParaRPr>
          </a:p>
        </p:txBody>
      </p:sp>
    </p:spTree>
    <p:extLst>
      <p:ext uri="{BB962C8B-B14F-4D97-AF65-F5344CB8AC3E}">
        <p14:creationId xmlns:p14="http://schemas.microsoft.com/office/powerpoint/2010/main" val="3710589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2965094" y="4337270"/>
            <a:ext cx="6261812" cy="919482"/>
          </a:xfrm>
          <a:prstGeom prst="rect">
            <a:avLst/>
          </a:prstGeom>
          <a:noFill/>
        </p:spPr>
        <p:txBody>
          <a:bodyPr wrap="square" rtlCol="0">
            <a:spAutoFit/>
          </a:bodyPr>
          <a:lstStyle/>
          <a:p>
            <a:pPr marL="0" algn="ctr" defTabSz="914400" rtl="0" eaLnBrk="1" latinLnBrk="0" hangingPunct="1">
              <a:lnSpc>
                <a:spcPts val="6000"/>
              </a:lnSpc>
            </a:pPr>
            <a:r>
              <a:rPr lang="en-US" sz="6500" b="1" dirty="0">
                <a:solidFill>
                  <a:schemeClr val="bg1"/>
                </a:solidFill>
                <a:latin typeface="Miriam Libre" pitchFamily="2" charset="-79"/>
                <a:cs typeface="Miriam Libre" pitchFamily="2" charset="-79"/>
              </a:rPr>
              <a:t>Practice time</a:t>
            </a:r>
            <a:endParaRPr lang="he-IL" sz="6500" b="1" dirty="0">
              <a:solidFill>
                <a:schemeClr val="bg1"/>
              </a:solidFill>
              <a:effectLst/>
              <a:latin typeface="Miriam Libre" pitchFamily="2" charset="-79"/>
              <a:cs typeface="Miriam Libre" pitchFamily="2" charset="-79"/>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4"/>
          <a:stretch>
            <a:fillRect/>
          </a:stretch>
        </p:blipFill>
        <p:spPr>
          <a:xfrm>
            <a:off x="-52426" y="6698054"/>
            <a:ext cx="12296852" cy="166519"/>
          </a:xfrm>
          <a:prstGeom prst="rect">
            <a:avLst/>
          </a:prstGeom>
        </p:spPr>
      </p:pic>
      <p:pic>
        <p:nvPicPr>
          <p:cNvPr id="2" name="Picture 1">
            <a:extLst>
              <a:ext uri="{FF2B5EF4-FFF2-40B4-BE49-F238E27FC236}">
                <a16:creationId xmlns:a16="http://schemas.microsoft.com/office/drawing/2014/main" id="{74EDE1B2-AA06-4838-05EB-AC57A1D6F4EF}"/>
              </a:ext>
            </a:extLst>
          </p:cNvPr>
          <p:cNvPicPr>
            <a:picLocks noChangeAspect="1"/>
          </p:cNvPicPr>
          <p:nvPr/>
        </p:nvPicPr>
        <p:blipFill>
          <a:blip r:embed="rId5"/>
          <a:srcRect/>
          <a:stretch/>
        </p:blipFill>
        <p:spPr>
          <a:xfrm>
            <a:off x="819301" y="524291"/>
            <a:ext cx="10585095" cy="520900"/>
          </a:xfrm>
          <a:prstGeom prst="rect">
            <a:avLst/>
          </a:prstGeom>
        </p:spPr>
      </p:pic>
      <p:pic>
        <p:nvPicPr>
          <p:cNvPr id="4" name="Picture 3">
            <a:extLst>
              <a:ext uri="{FF2B5EF4-FFF2-40B4-BE49-F238E27FC236}">
                <a16:creationId xmlns:a16="http://schemas.microsoft.com/office/drawing/2014/main" id="{C9E494CD-45EB-20D5-25E7-31FAD1644ECD}"/>
              </a:ext>
            </a:extLst>
          </p:cNvPr>
          <p:cNvPicPr>
            <a:picLocks noChangeAspect="1"/>
          </p:cNvPicPr>
          <p:nvPr/>
        </p:nvPicPr>
        <p:blipFill>
          <a:blip r:embed="rId6"/>
          <a:stretch>
            <a:fillRect/>
          </a:stretch>
        </p:blipFill>
        <p:spPr>
          <a:xfrm>
            <a:off x="5429250" y="2171772"/>
            <a:ext cx="1333500" cy="1803400"/>
          </a:xfrm>
          <a:prstGeom prst="rect">
            <a:avLst/>
          </a:prstGeom>
        </p:spPr>
      </p:pic>
    </p:spTree>
    <p:extLst>
      <p:ext uri="{BB962C8B-B14F-4D97-AF65-F5344CB8AC3E}">
        <p14:creationId xmlns:p14="http://schemas.microsoft.com/office/powerpoint/2010/main" val="1060426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99667" y="1045191"/>
            <a:ext cx="12024361" cy="3000821"/>
          </a:xfrm>
          <a:prstGeom prst="rect">
            <a:avLst/>
          </a:prstGeom>
          <a:noFill/>
        </p:spPr>
        <p:txBody>
          <a:bodyPr wrap="square" rtlCol="0">
            <a:spAutoFit/>
          </a:bodyPr>
          <a:lstStyle/>
          <a:p>
            <a:pPr>
              <a:lnSpc>
                <a:spcPct val="150000"/>
              </a:lnSpc>
            </a:pPr>
            <a:r>
              <a:rPr lang="en-US" sz="2800" b="1" dirty="0">
                <a:solidFill>
                  <a:schemeClr val="bg1"/>
                </a:solidFill>
                <a:latin typeface="Miriam Libre" pitchFamily="2" charset="-79"/>
                <a:cs typeface="Miriam Libre" pitchFamily="2" charset="-79"/>
              </a:rPr>
              <a:t>Class practice:</a:t>
            </a:r>
          </a:p>
          <a:p>
            <a:pPr>
              <a:lnSpc>
                <a:spcPct val="150000"/>
              </a:lnSpc>
            </a:pPr>
            <a:endParaRPr lang="en-US" sz="2800" b="1" dirty="0">
              <a:solidFill>
                <a:schemeClr val="bg1"/>
              </a:solidFill>
              <a:latin typeface="Miriam Libre" pitchFamily="2" charset="-79"/>
              <a:cs typeface="Miriam Libre" pitchFamily="2" charset="-79"/>
            </a:endParaRPr>
          </a:p>
          <a:p>
            <a:pPr marL="342900" indent="-342900">
              <a:lnSpc>
                <a:spcPct val="150000"/>
              </a:lnSpc>
              <a:buFont typeface="Arial" panose="020B0604020202020204" pitchFamily="34" charset="0"/>
              <a:buChar char="•"/>
            </a:pPr>
            <a:r>
              <a:rPr lang="en-US" sz="2400" b="1" dirty="0">
                <a:solidFill>
                  <a:schemeClr val="bg1"/>
                </a:solidFill>
                <a:latin typeface="Miriam Libre" pitchFamily="2" charset="-79"/>
                <a:cs typeface="Miriam Libre" pitchFamily="2" charset="-79"/>
              </a:rPr>
              <a:t>FSB challenge published on the </a:t>
            </a:r>
            <a:r>
              <a:rPr lang="en-US" sz="2400" b="1" dirty="0" err="1">
                <a:solidFill>
                  <a:schemeClr val="bg1"/>
                </a:solidFill>
                <a:latin typeface="Miriam Libre" pitchFamily="2" charset="-79"/>
                <a:cs typeface="Miriam Libre" pitchFamily="2" charset="-79"/>
              </a:rPr>
              <a:t>technionctf</a:t>
            </a:r>
            <a:r>
              <a:rPr lang="en-US" sz="2400" b="1" dirty="0">
                <a:solidFill>
                  <a:schemeClr val="bg1"/>
                </a:solidFill>
                <a:latin typeface="Miriam Libre" pitchFamily="2" charset="-79"/>
                <a:cs typeface="Miriam Libre" pitchFamily="2" charset="-79"/>
              </a:rPr>
              <a:t> website. There are six versions. Your goal in each one is to get </a:t>
            </a:r>
            <a:r>
              <a:rPr lang="en-US" sz="2400" b="1">
                <a:solidFill>
                  <a:schemeClr val="bg1"/>
                </a:solidFill>
                <a:latin typeface="Miriam Libre" pitchFamily="2" charset="-79"/>
                <a:cs typeface="Miriam Libre" pitchFamily="2" charset="-79"/>
              </a:rPr>
              <a:t>a shell!</a:t>
            </a:r>
            <a:endParaRPr lang="en-US" sz="2400" b="1" dirty="0">
              <a:solidFill>
                <a:schemeClr val="bg1"/>
              </a:solidFill>
              <a:latin typeface="Miriam Libre" pitchFamily="2" charset="-79"/>
              <a:cs typeface="Miriam Libre" pitchFamily="2" charset="-79"/>
            </a:endParaRPr>
          </a:p>
          <a:p>
            <a:pPr marL="342900" indent="-342900">
              <a:lnSpc>
                <a:spcPct val="150000"/>
              </a:lnSpc>
              <a:buFont typeface="Arial" panose="020B0604020202020204" pitchFamily="34" charset="0"/>
              <a:buChar char="•"/>
            </a:pPr>
            <a:r>
              <a:rPr lang="en-US" sz="2400" b="1" dirty="0">
                <a:solidFill>
                  <a:schemeClr val="bg1"/>
                </a:solidFill>
                <a:latin typeface="Miriam Libre" pitchFamily="2" charset="-79"/>
                <a:cs typeface="Miriam Libre" pitchFamily="2" charset="-79"/>
                <a:hlinkClick r:id="rId4"/>
              </a:rPr>
              <a:t>https://pwnable.xyz</a:t>
            </a:r>
            <a:endParaRPr lang="en-US" sz="2400" b="1" dirty="0">
              <a:solidFill>
                <a:schemeClr val="bg1"/>
              </a:solidFill>
              <a:latin typeface="Miriam Libre" pitchFamily="2" charset="-79"/>
              <a:cs typeface="Miriam Libre" pitchFamily="2" charset="-79"/>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5"/>
          <a:stretch>
            <a:fillRect/>
          </a:stretch>
        </p:blipFill>
        <p:spPr>
          <a:xfrm>
            <a:off x="-52426" y="6698054"/>
            <a:ext cx="12296852" cy="166519"/>
          </a:xfrm>
          <a:prstGeom prst="rect">
            <a:avLst/>
          </a:prstGeom>
        </p:spPr>
      </p:pic>
      <p:pic>
        <p:nvPicPr>
          <p:cNvPr id="2" name="Picture 1">
            <a:extLst>
              <a:ext uri="{FF2B5EF4-FFF2-40B4-BE49-F238E27FC236}">
                <a16:creationId xmlns:a16="http://schemas.microsoft.com/office/drawing/2014/main" id="{74EDE1B2-AA06-4838-05EB-AC57A1D6F4EF}"/>
              </a:ext>
            </a:extLst>
          </p:cNvPr>
          <p:cNvPicPr>
            <a:picLocks noChangeAspect="1"/>
          </p:cNvPicPr>
          <p:nvPr/>
        </p:nvPicPr>
        <p:blipFill>
          <a:blip r:embed="rId6"/>
          <a:srcRect/>
          <a:stretch/>
        </p:blipFill>
        <p:spPr>
          <a:xfrm>
            <a:off x="819301" y="524291"/>
            <a:ext cx="10585095" cy="520900"/>
          </a:xfrm>
          <a:prstGeom prst="rect">
            <a:avLst/>
          </a:prstGeom>
        </p:spPr>
      </p:pic>
    </p:spTree>
    <p:extLst>
      <p:ext uri="{BB962C8B-B14F-4D97-AF65-F5344CB8AC3E}">
        <p14:creationId xmlns:p14="http://schemas.microsoft.com/office/powerpoint/2010/main" val="405144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2427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rgbClr val="24272C"/>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87FF34-DF3A-239A-78FE-A64704203FFC}"/>
              </a:ext>
            </a:extLst>
          </p:cNvPr>
          <p:cNvSpPr txBox="1"/>
          <p:nvPr/>
        </p:nvSpPr>
        <p:spPr>
          <a:xfrm>
            <a:off x="886795" y="488435"/>
            <a:ext cx="7223535" cy="707886"/>
          </a:xfrm>
          <a:prstGeom prst="rect">
            <a:avLst/>
          </a:prstGeom>
          <a:noFill/>
        </p:spPr>
        <p:txBody>
          <a:bodyPr wrap="square" rtlCol="0">
            <a:spAutoFit/>
          </a:bodyPr>
          <a:lstStyle/>
          <a:p>
            <a:pPr algn="l"/>
            <a:r>
              <a:rPr lang="en-US" sz="4000" b="1" spc="120" dirty="0">
                <a:solidFill>
                  <a:srgbClr val="E2FE21"/>
                </a:solidFill>
                <a:effectLst/>
                <a:latin typeface="Handjet Medium Square Single" pitchFamily="2" charset="0"/>
                <a:cs typeface="Handjet Medium Square Single" pitchFamily="2" charset="0"/>
              </a:rPr>
              <a:t>Reminder</a:t>
            </a:r>
            <a:endParaRPr lang="he-IL" sz="4000" b="1" spc="120" dirty="0">
              <a:solidFill>
                <a:srgbClr val="E2FE21"/>
              </a:solidFill>
              <a:effectLst/>
              <a:latin typeface="Handjet Medium Square Single" pitchFamily="2" charset="0"/>
              <a:cs typeface="Handjet Medium Square Single" pitchFamily="2" charset="0"/>
            </a:endParaRPr>
          </a:p>
        </p:txBody>
      </p:sp>
      <p:sp>
        <p:nvSpPr>
          <p:cNvPr id="13" name="TextBox 12">
            <a:extLst>
              <a:ext uri="{FF2B5EF4-FFF2-40B4-BE49-F238E27FC236}">
                <a16:creationId xmlns:a16="http://schemas.microsoft.com/office/drawing/2014/main" id="{F1039E69-1911-E1CA-7F9F-70B57027F657}"/>
              </a:ext>
            </a:extLst>
          </p:cNvPr>
          <p:cNvSpPr txBox="1"/>
          <p:nvPr/>
        </p:nvSpPr>
        <p:spPr>
          <a:xfrm>
            <a:off x="292971" y="1471749"/>
            <a:ext cx="11755162" cy="337015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rgbClr val="24272B"/>
                </a:solidFill>
                <a:latin typeface="Miriam Libre" pitchFamily="2" charset="-79"/>
                <a:cs typeface="Miriam Libre" pitchFamily="2" charset="-79"/>
              </a:rPr>
              <a:t>Last time we learned the basics of binary exploitation.</a:t>
            </a:r>
          </a:p>
          <a:p>
            <a:pPr marL="342900" indent="-342900">
              <a:lnSpc>
                <a:spcPct val="150000"/>
              </a:lnSpc>
              <a:buFont typeface="Arial" panose="020B0604020202020204" pitchFamily="34" charset="0"/>
              <a:buChar char="•"/>
            </a:pPr>
            <a:r>
              <a:rPr lang="en-US" sz="2400" dirty="0">
                <a:solidFill>
                  <a:srgbClr val="24272B"/>
                </a:solidFill>
                <a:latin typeface="Miriam Libre" pitchFamily="2" charset="-79"/>
                <a:cs typeface="Miriam Libre" pitchFamily="2" charset="-79"/>
              </a:rPr>
              <a:t>More specifically, we got ourselves familiar with Stack-Buffer-Overflows and how they can be used to change a program’s execution flow.</a:t>
            </a:r>
          </a:p>
          <a:p>
            <a:pPr marL="342900" indent="-342900">
              <a:lnSpc>
                <a:spcPct val="150000"/>
              </a:lnSpc>
              <a:buFont typeface="Arial" panose="020B0604020202020204" pitchFamily="34" charset="0"/>
              <a:buChar char="•"/>
            </a:pPr>
            <a:r>
              <a:rPr lang="en-US" sz="2400" dirty="0">
                <a:solidFill>
                  <a:srgbClr val="24272B"/>
                </a:solidFill>
                <a:latin typeface="Miriam Libre" pitchFamily="2" charset="-79"/>
                <a:cs typeface="Miriam Libre" pitchFamily="2" charset="-79"/>
              </a:rPr>
              <a:t>We learned about injecting out own code into a programs memory space, namely shellcode.</a:t>
            </a:r>
          </a:p>
          <a:p>
            <a:pPr marL="342900" indent="-342900">
              <a:lnSpc>
                <a:spcPct val="150000"/>
              </a:lnSpc>
              <a:buFont typeface="Arial" panose="020B0604020202020204" pitchFamily="34" charset="0"/>
              <a:buChar char="•"/>
            </a:pPr>
            <a:r>
              <a:rPr lang="en-US" sz="2400" dirty="0">
                <a:solidFill>
                  <a:srgbClr val="24272B"/>
                </a:solidFill>
                <a:latin typeface="Miriam Libre" pitchFamily="2" charset="-79"/>
                <a:cs typeface="Miriam Libre" pitchFamily="2" charset="-79"/>
              </a:rPr>
              <a:t>We learned what to do in case that NX is toggled – namely ROP.</a:t>
            </a:r>
          </a:p>
        </p:txBody>
      </p:sp>
      <p:sp>
        <p:nvSpPr>
          <p:cNvPr id="15" name="TextBox 14">
            <a:extLst>
              <a:ext uri="{FF2B5EF4-FFF2-40B4-BE49-F238E27FC236}">
                <a16:creationId xmlns:a16="http://schemas.microsoft.com/office/drawing/2014/main" id="{CF7FC9B7-76F8-4846-6AE9-F8E9111011E1}"/>
              </a:ext>
            </a:extLst>
          </p:cNvPr>
          <p:cNvSpPr txBox="1"/>
          <p:nvPr/>
        </p:nvSpPr>
        <p:spPr>
          <a:xfrm>
            <a:off x="292971" y="6353304"/>
            <a:ext cx="6097218" cy="276999"/>
          </a:xfrm>
          <a:prstGeom prst="rect">
            <a:avLst/>
          </a:prstGeom>
          <a:noFill/>
        </p:spPr>
        <p:txBody>
          <a:bodyPr wrap="square">
            <a:spAutoFit/>
          </a:bodyPr>
          <a:lstStyle/>
          <a:p>
            <a:pPr marL="0" defTabSz="914400" eaLnBrk="1" latinLnBrk="0" hangingPunct="1"/>
            <a:r>
              <a:rPr lang="en-US" sz="1200" spc="30" dirty="0">
                <a:solidFill>
                  <a:srgbClr val="24272B"/>
                </a:solidFill>
                <a:latin typeface="Handjet Square Single" pitchFamily="2" charset="0"/>
                <a:cs typeface="Handjet Square Single" pitchFamily="2" charset="0"/>
              </a:rPr>
              <a:t>Reminder</a:t>
            </a:r>
            <a:endParaRPr lang="en-US" sz="1200" spc="30" dirty="0">
              <a:solidFill>
                <a:srgbClr val="24272B"/>
              </a:solidFill>
              <a:effectLst/>
              <a:latin typeface="Handjet Square Single" pitchFamily="2" charset="0"/>
              <a:cs typeface="Handjet Square Single" pitchFamily="2" charset="0"/>
            </a:endParaRPr>
          </a:p>
        </p:txBody>
      </p:sp>
      <p:pic>
        <p:nvPicPr>
          <p:cNvPr id="16" name="Picture 15">
            <a:extLst>
              <a:ext uri="{FF2B5EF4-FFF2-40B4-BE49-F238E27FC236}">
                <a16:creationId xmlns:a16="http://schemas.microsoft.com/office/drawing/2014/main" id="{40257554-5D62-32A1-BCAC-40F227667627}"/>
              </a:ext>
            </a:extLst>
          </p:cNvPr>
          <p:cNvPicPr>
            <a:picLocks noChangeAspect="1"/>
          </p:cNvPicPr>
          <p:nvPr/>
        </p:nvPicPr>
        <p:blipFill>
          <a:blip r:embed="rId3"/>
          <a:srcRect/>
          <a:stretch/>
        </p:blipFill>
        <p:spPr>
          <a:xfrm>
            <a:off x="8819329" y="6366654"/>
            <a:ext cx="3079700" cy="243717"/>
          </a:xfrm>
          <a:prstGeom prst="rect">
            <a:avLst/>
          </a:prstGeom>
        </p:spPr>
      </p:pic>
    </p:spTree>
    <p:extLst>
      <p:ext uri="{BB962C8B-B14F-4D97-AF65-F5344CB8AC3E}">
        <p14:creationId xmlns:p14="http://schemas.microsoft.com/office/powerpoint/2010/main" val="230583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2427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rgbClr val="24272C"/>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87FF34-DF3A-239A-78FE-A64704203FFC}"/>
              </a:ext>
            </a:extLst>
          </p:cNvPr>
          <p:cNvSpPr txBox="1"/>
          <p:nvPr/>
        </p:nvSpPr>
        <p:spPr>
          <a:xfrm>
            <a:off x="886795" y="488435"/>
            <a:ext cx="7223535" cy="707886"/>
          </a:xfrm>
          <a:prstGeom prst="rect">
            <a:avLst/>
          </a:prstGeom>
          <a:noFill/>
        </p:spPr>
        <p:txBody>
          <a:bodyPr wrap="square" rtlCol="0">
            <a:spAutoFit/>
          </a:bodyPr>
          <a:lstStyle/>
          <a:p>
            <a:pPr algn="l"/>
            <a:r>
              <a:rPr lang="en-US" sz="4000" b="1" spc="120" dirty="0">
                <a:solidFill>
                  <a:srgbClr val="E2FE21"/>
                </a:solidFill>
                <a:effectLst/>
                <a:latin typeface="Handjet Medium Square Single" pitchFamily="2" charset="0"/>
                <a:cs typeface="Handjet Medium Square Single" pitchFamily="2" charset="0"/>
              </a:rPr>
              <a:t>Today</a:t>
            </a:r>
            <a:endParaRPr lang="he-IL" sz="4000" b="1" spc="120" dirty="0">
              <a:solidFill>
                <a:srgbClr val="E2FE21"/>
              </a:solidFill>
              <a:effectLst/>
              <a:latin typeface="Handjet Medium Square Single" pitchFamily="2" charset="0"/>
              <a:cs typeface="Handjet Medium Square Single" pitchFamily="2" charset="0"/>
            </a:endParaRPr>
          </a:p>
        </p:txBody>
      </p:sp>
      <p:sp>
        <p:nvSpPr>
          <p:cNvPr id="13" name="TextBox 12">
            <a:extLst>
              <a:ext uri="{FF2B5EF4-FFF2-40B4-BE49-F238E27FC236}">
                <a16:creationId xmlns:a16="http://schemas.microsoft.com/office/drawing/2014/main" id="{F1039E69-1911-E1CA-7F9F-70B57027F657}"/>
              </a:ext>
            </a:extLst>
          </p:cNvPr>
          <p:cNvSpPr txBox="1"/>
          <p:nvPr/>
        </p:nvSpPr>
        <p:spPr>
          <a:xfrm>
            <a:off x="292971" y="1471749"/>
            <a:ext cx="11755162" cy="503214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rgbClr val="24272B"/>
                </a:solidFill>
                <a:latin typeface="Miriam Libre" pitchFamily="2" charset="-79"/>
                <a:cs typeface="Miriam Libre" pitchFamily="2" charset="-79"/>
              </a:rPr>
              <a:t>The methods learned in the previous lesson are great and all, but in most beyond entry level </a:t>
            </a:r>
            <a:r>
              <a:rPr lang="en-US" sz="2400" dirty="0" err="1">
                <a:solidFill>
                  <a:srgbClr val="24272B"/>
                </a:solidFill>
                <a:latin typeface="Miriam Libre" pitchFamily="2" charset="-79"/>
                <a:cs typeface="Miriam Libre" pitchFamily="2" charset="-79"/>
              </a:rPr>
              <a:t>pwn</a:t>
            </a:r>
            <a:r>
              <a:rPr lang="en-US" sz="2400" dirty="0">
                <a:solidFill>
                  <a:srgbClr val="24272B"/>
                </a:solidFill>
                <a:latin typeface="Miriam Libre" pitchFamily="2" charset="-79"/>
                <a:cs typeface="Miriam Libre" pitchFamily="2" charset="-79"/>
              </a:rPr>
              <a:t> challenges we will not see them by themselves.</a:t>
            </a:r>
          </a:p>
          <a:p>
            <a:pPr marL="342900" indent="-342900">
              <a:lnSpc>
                <a:spcPct val="150000"/>
              </a:lnSpc>
              <a:buFont typeface="Arial" panose="020B0604020202020204" pitchFamily="34" charset="0"/>
              <a:buChar char="•"/>
            </a:pPr>
            <a:r>
              <a:rPr lang="en-US" sz="2400" dirty="0">
                <a:solidFill>
                  <a:srgbClr val="24272B"/>
                </a:solidFill>
                <a:latin typeface="Miriam Libre" pitchFamily="2" charset="-79"/>
                <a:cs typeface="Miriam Libre" pitchFamily="2" charset="-79"/>
              </a:rPr>
              <a:t>We will need to chain different techniques together to build a successful exploit.</a:t>
            </a:r>
          </a:p>
          <a:p>
            <a:pPr marL="342900" indent="-342900">
              <a:lnSpc>
                <a:spcPct val="150000"/>
              </a:lnSpc>
              <a:buFont typeface="Arial" panose="020B0604020202020204" pitchFamily="34" charset="0"/>
              <a:buChar char="•"/>
            </a:pPr>
            <a:r>
              <a:rPr lang="en-US" sz="2400" dirty="0">
                <a:solidFill>
                  <a:srgbClr val="24272B"/>
                </a:solidFill>
                <a:latin typeface="Miriam Libre" pitchFamily="2" charset="-79"/>
                <a:cs typeface="Miriam Libre" pitchFamily="2" charset="-79"/>
              </a:rPr>
              <a:t>Today we will learn about another useful technique seen in </a:t>
            </a:r>
            <a:r>
              <a:rPr lang="en-US" sz="2400" dirty="0" err="1">
                <a:solidFill>
                  <a:srgbClr val="24272B"/>
                </a:solidFill>
                <a:latin typeface="Miriam Libre" pitchFamily="2" charset="-79"/>
                <a:cs typeface="Miriam Libre" pitchFamily="2" charset="-79"/>
              </a:rPr>
              <a:t>pwn</a:t>
            </a:r>
            <a:r>
              <a:rPr lang="en-US" sz="2400" dirty="0">
                <a:solidFill>
                  <a:srgbClr val="24272B"/>
                </a:solidFill>
                <a:latin typeface="Miriam Libre" pitchFamily="2" charset="-79"/>
                <a:cs typeface="Miriam Libre" pitchFamily="2" charset="-79"/>
              </a:rPr>
              <a:t> challenges, and how to chain it together with previously learned ones.</a:t>
            </a:r>
          </a:p>
          <a:p>
            <a:pPr marL="342900" indent="-342900">
              <a:lnSpc>
                <a:spcPct val="150000"/>
              </a:lnSpc>
              <a:buFont typeface="Arial" panose="020B0604020202020204" pitchFamily="34" charset="0"/>
              <a:buChar char="•"/>
            </a:pPr>
            <a:r>
              <a:rPr lang="en-US" sz="2400" dirty="0">
                <a:solidFill>
                  <a:srgbClr val="24272B"/>
                </a:solidFill>
                <a:latin typeface="Miriam Libre" pitchFamily="2" charset="-79"/>
                <a:cs typeface="Miriam Libre" pitchFamily="2" charset="-79"/>
              </a:rPr>
              <a:t>We will practice in a platform that contains modern-CTF-style </a:t>
            </a:r>
            <a:r>
              <a:rPr lang="en-US" sz="2400" dirty="0" err="1">
                <a:solidFill>
                  <a:srgbClr val="24272B"/>
                </a:solidFill>
                <a:latin typeface="Miriam Libre" pitchFamily="2" charset="-79"/>
                <a:cs typeface="Miriam Libre" pitchFamily="2" charset="-79"/>
              </a:rPr>
              <a:t>pwn</a:t>
            </a:r>
            <a:r>
              <a:rPr lang="en-US" sz="2400" dirty="0">
                <a:solidFill>
                  <a:srgbClr val="24272B"/>
                </a:solidFill>
                <a:latin typeface="Miriam Libre" pitchFamily="2" charset="-79"/>
                <a:cs typeface="Miriam Libre" pitchFamily="2" charset="-79"/>
              </a:rPr>
              <a:t> challenges.</a:t>
            </a:r>
          </a:p>
          <a:p>
            <a:pPr marL="342900" indent="-342900">
              <a:lnSpc>
                <a:spcPct val="150000"/>
              </a:lnSpc>
              <a:buFont typeface="Arial" panose="020B0604020202020204" pitchFamily="34" charset="0"/>
              <a:buChar char="•"/>
            </a:pPr>
            <a:endParaRPr lang="en-US" sz="2400" dirty="0">
              <a:solidFill>
                <a:srgbClr val="24272B"/>
              </a:solidFill>
              <a:latin typeface="Miriam Libre" pitchFamily="2" charset="-79"/>
              <a:cs typeface="Miriam Libre" pitchFamily="2" charset="-79"/>
            </a:endParaRPr>
          </a:p>
        </p:txBody>
      </p:sp>
      <p:sp>
        <p:nvSpPr>
          <p:cNvPr id="15" name="TextBox 14">
            <a:extLst>
              <a:ext uri="{FF2B5EF4-FFF2-40B4-BE49-F238E27FC236}">
                <a16:creationId xmlns:a16="http://schemas.microsoft.com/office/drawing/2014/main" id="{CF7FC9B7-76F8-4846-6AE9-F8E9111011E1}"/>
              </a:ext>
            </a:extLst>
          </p:cNvPr>
          <p:cNvSpPr txBox="1"/>
          <p:nvPr/>
        </p:nvSpPr>
        <p:spPr>
          <a:xfrm>
            <a:off x="292971" y="6353304"/>
            <a:ext cx="6097218" cy="276999"/>
          </a:xfrm>
          <a:prstGeom prst="rect">
            <a:avLst/>
          </a:prstGeom>
          <a:noFill/>
        </p:spPr>
        <p:txBody>
          <a:bodyPr wrap="square">
            <a:spAutoFit/>
          </a:bodyPr>
          <a:lstStyle/>
          <a:p>
            <a:pPr marL="0" defTabSz="914400" eaLnBrk="1" latinLnBrk="0" hangingPunct="1"/>
            <a:r>
              <a:rPr lang="en-US" sz="1200" spc="30" dirty="0">
                <a:solidFill>
                  <a:srgbClr val="24272B"/>
                </a:solidFill>
                <a:latin typeface="Handjet Square Single" pitchFamily="2" charset="0"/>
                <a:cs typeface="Handjet Square Single" pitchFamily="2" charset="0"/>
              </a:rPr>
              <a:t>Today</a:t>
            </a:r>
            <a:endParaRPr lang="en-US" sz="1200" spc="30" dirty="0">
              <a:solidFill>
                <a:srgbClr val="24272B"/>
              </a:solidFill>
              <a:effectLst/>
              <a:latin typeface="Handjet Square Single" pitchFamily="2" charset="0"/>
              <a:cs typeface="Handjet Square Single" pitchFamily="2" charset="0"/>
            </a:endParaRPr>
          </a:p>
        </p:txBody>
      </p:sp>
      <p:pic>
        <p:nvPicPr>
          <p:cNvPr id="16" name="Picture 15">
            <a:extLst>
              <a:ext uri="{FF2B5EF4-FFF2-40B4-BE49-F238E27FC236}">
                <a16:creationId xmlns:a16="http://schemas.microsoft.com/office/drawing/2014/main" id="{40257554-5D62-32A1-BCAC-40F227667627}"/>
              </a:ext>
            </a:extLst>
          </p:cNvPr>
          <p:cNvPicPr>
            <a:picLocks noChangeAspect="1"/>
          </p:cNvPicPr>
          <p:nvPr/>
        </p:nvPicPr>
        <p:blipFill>
          <a:blip r:embed="rId3"/>
          <a:srcRect/>
          <a:stretch/>
        </p:blipFill>
        <p:spPr>
          <a:xfrm>
            <a:off x="8819329" y="6366654"/>
            <a:ext cx="3079700" cy="243717"/>
          </a:xfrm>
          <a:prstGeom prst="rect">
            <a:avLst/>
          </a:prstGeom>
        </p:spPr>
      </p:pic>
    </p:spTree>
    <p:extLst>
      <p:ext uri="{BB962C8B-B14F-4D97-AF65-F5344CB8AC3E}">
        <p14:creationId xmlns:p14="http://schemas.microsoft.com/office/powerpoint/2010/main" val="24231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542106"/>
            <a:ext cx="8917017" cy="584775"/>
          </a:xfrm>
          <a:prstGeom prst="rect">
            <a:avLst/>
          </a:prstGeom>
          <a:noFill/>
        </p:spPr>
        <p:txBody>
          <a:bodyPr wrap="square" rtlCol="0">
            <a:spAutoFit/>
          </a:bodyPr>
          <a:lstStyle/>
          <a:p>
            <a:pPr algn="l"/>
            <a:r>
              <a:rPr lang="en-US" sz="3200" b="1" spc="120" dirty="0">
                <a:solidFill>
                  <a:srgbClr val="24272C"/>
                </a:solidFill>
                <a:effectLst/>
                <a:latin typeface="Miriam Libre" panose="00000500000000000000" pitchFamily="2" charset="-79"/>
                <a:cs typeface="Miriam Libre" panose="00000500000000000000" pitchFamily="2" charset="-79"/>
              </a:rPr>
              <a:t>Format String Bug (FSB) - introduction</a:t>
            </a:r>
            <a:endParaRPr lang="he-IL" sz="3200" b="1" spc="120" dirty="0">
              <a:solidFill>
                <a:srgbClr val="24272C"/>
              </a:solidFill>
              <a:effectLst/>
              <a:latin typeface="Miriam Libre" panose="00000500000000000000" pitchFamily="2" charset="-79"/>
              <a:cs typeface="Miriam Libre" panose="00000500000000000000"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latin typeface="Miriam Libre" pitchFamily="2" charset="-79"/>
                <a:cs typeface="Miriam Libre" pitchFamily="2" charset="-79"/>
              </a:rPr>
              <a:t>Format String Bug (FSB) - introduction</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5D33F90E-E50A-4C6D-837E-A7B1D45E5C15}"/>
              </a:ext>
            </a:extLst>
          </p:cNvPr>
          <p:cNvSpPr txBox="1"/>
          <p:nvPr/>
        </p:nvSpPr>
        <p:spPr>
          <a:xfrm>
            <a:off x="273079" y="1540756"/>
            <a:ext cx="11444790" cy="441467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100" dirty="0">
                <a:solidFill>
                  <a:schemeClr val="bg1"/>
                </a:solidFill>
                <a:latin typeface="Miriam Libre" pitchFamily="2" charset="-79"/>
                <a:cs typeface="Miriam Libre" pitchFamily="2" charset="-79"/>
              </a:rPr>
              <a:t>The C standard library provides various functions that make it convenient to print formatted data, known as the </a:t>
            </a:r>
            <a:r>
              <a:rPr lang="en-US" sz="2100" dirty="0" err="1">
                <a:solidFill>
                  <a:schemeClr val="bg1"/>
                </a:solidFill>
                <a:latin typeface="Miriam Libre" pitchFamily="2" charset="-79"/>
                <a:cs typeface="Miriam Libre" pitchFamily="2" charset="-79"/>
              </a:rPr>
              <a:t>printf</a:t>
            </a:r>
            <a:r>
              <a:rPr lang="en-US" sz="2100" dirty="0">
                <a:solidFill>
                  <a:schemeClr val="bg1"/>
                </a:solidFill>
                <a:latin typeface="Miriam Libre" pitchFamily="2" charset="-79"/>
                <a:cs typeface="Miriam Libre" pitchFamily="2" charset="-79"/>
              </a:rPr>
              <a:t> family of functions:</a:t>
            </a:r>
          </a:p>
          <a:p>
            <a:pPr marL="800100" lvl="1" indent="-342900">
              <a:lnSpc>
                <a:spcPct val="150000"/>
              </a:lnSpc>
              <a:buFont typeface="Arial" panose="020B0604020202020204" pitchFamily="34" charset="0"/>
              <a:buChar char="•"/>
            </a:pPr>
            <a:r>
              <a:rPr lang="en-US" sz="2100" dirty="0" err="1">
                <a:solidFill>
                  <a:schemeClr val="bg1"/>
                </a:solidFill>
                <a:latin typeface="Miriam Libre" pitchFamily="2" charset="-79"/>
                <a:cs typeface="Miriam Libre" pitchFamily="2" charset="-79"/>
              </a:rPr>
              <a:t>printf</a:t>
            </a:r>
            <a:r>
              <a:rPr lang="en-US" sz="2100" dirty="0">
                <a:solidFill>
                  <a:schemeClr val="bg1"/>
                </a:solidFill>
                <a:latin typeface="Miriam Libre" pitchFamily="2" charset="-79"/>
                <a:cs typeface="Miriam Libre" pitchFamily="2" charset="-79"/>
              </a:rPr>
              <a:t>, </a:t>
            </a:r>
            <a:r>
              <a:rPr lang="en-US" sz="2100" dirty="0" err="1">
                <a:solidFill>
                  <a:schemeClr val="bg1"/>
                </a:solidFill>
                <a:latin typeface="Miriam Libre" pitchFamily="2" charset="-79"/>
                <a:cs typeface="Miriam Libre" pitchFamily="2" charset="-79"/>
              </a:rPr>
              <a:t>fprintf</a:t>
            </a:r>
            <a:r>
              <a:rPr lang="en-US" sz="2100" dirty="0">
                <a:solidFill>
                  <a:schemeClr val="bg1"/>
                </a:solidFill>
                <a:latin typeface="Miriam Libre" pitchFamily="2" charset="-79"/>
                <a:cs typeface="Miriam Libre" pitchFamily="2" charset="-79"/>
              </a:rPr>
              <a:t>, </a:t>
            </a:r>
            <a:r>
              <a:rPr lang="en-US" sz="2100" dirty="0" err="1">
                <a:solidFill>
                  <a:schemeClr val="bg1"/>
                </a:solidFill>
                <a:latin typeface="Miriam Libre" pitchFamily="2" charset="-79"/>
                <a:cs typeface="Miriam Libre" pitchFamily="2" charset="-79"/>
              </a:rPr>
              <a:t>sprintf</a:t>
            </a:r>
            <a:r>
              <a:rPr lang="en-US" sz="2100" dirty="0">
                <a:solidFill>
                  <a:schemeClr val="bg1"/>
                </a:solidFill>
                <a:latin typeface="Miriam Libre" pitchFamily="2" charset="-79"/>
                <a:cs typeface="Miriam Libre" pitchFamily="2" charset="-79"/>
              </a:rPr>
              <a:t>, </a:t>
            </a:r>
            <a:r>
              <a:rPr lang="en-US" sz="2100" dirty="0" err="1">
                <a:solidFill>
                  <a:schemeClr val="bg1"/>
                </a:solidFill>
                <a:latin typeface="Miriam Libre" pitchFamily="2" charset="-79"/>
                <a:cs typeface="Miriam Libre" pitchFamily="2" charset="-79"/>
              </a:rPr>
              <a:t>snprintf</a:t>
            </a:r>
            <a:r>
              <a:rPr lang="en-US" sz="2100" dirty="0">
                <a:solidFill>
                  <a:schemeClr val="bg1"/>
                </a:solidFill>
                <a:latin typeface="Miriam Libre" pitchFamily="2" charset="-79"/>
                <a:cs typeface="Miriam Libre" pitchFamily="2" charset="-79"/>
              </a:rPr>
              <a:t>,…</a:t>
            </a:r>
          </a:p>
          <a:p>
            <a:pPr marL="342900" indent="-342900">
              <a:lnSpc>
                <a:spcPct val="150000"/>
              </a:lnSpc>
              <a:buFont typeface="Arial" panose="020B0604020202020204" pitchFamily="34" charset="0"/>
              <a:buChar char="•"/>
            </a:pPr>
            <a:r>
              <a:rPr lang="en-US" sz="2100" dirty="0">
                <a:solidFill>
                  <a:schemeClr val="bg1"/>
                </a:solidFill>
                <a:latin typeface="Miriam Libre" pitchFamily="2" charset="-79"/>
                <a:cs typeface="Miriam Libre" pitchFamily="2" charset="-79"/>
              </a:rPr>
              <a:t>These functions take a </a:t>
            </a:r>
            <a:r>
              <a:rPr lang="en-US" sz="2100" b="1" dirty="0">
                <a:solidFill>
                  <a:schemeClr val="bg1"/>
                </a:solidFill>
                <a:latin typeface="Miriam Libre" pitchFamily="2" charset="-79"/>
                <a:cs typeface="Miriam Libre" pitchFamily="2" charset="-79"/>
              </a:rPr>
              <a:t>format string</a:t>
            </a:r>
            <a:r>
              <a:rPr lang="en-US" sz="2100" dirty="0">
                <a:solidFill>
                  <a:schemeClr val="bg1"/>
                </a:solidFill>
                <a:latin typeface="Miriam Libre" pitchFamily="2" charset="-79"/>
                <a:cs typeface="Miriam Libre" pitchFamily="2" charset="-79"/>
              </a:rPr>
              <a:t> as their first parameter, and data to be formatted in latter parameters.</a:t>
            </a:r>
          </a:p>
          <a:p>
            <a:pPr marL="342900" indent="-342900">
              <a:lnSpc>
                <a:spcPct val="150000"/>
              </a:lnSpc>
              <a:buFont typeface="Arial" panose="020B0604020202020204" pitchFamily="34" charset="0"/>
              <a:buChar char="•"/>
            </a:pPr>
            <a:r>
              <a:rPr lang="en-US" sz="2100" dirty="0">
                <a:solidFill>
                  <a:schemeClr val="bg1"/>
                </a:solidFill>
                <a:latin typeface="Miriam Libre" pitchFamily="2" charset="-79"/>
                <a:cs typeface="Miriam Libre" pitchFamily="2" charset="-79"/>
              </a:rPr>
              <a:t>These functions are </a:t>
            </a:r>
            <a:r>
              <a:rPr lang="en-US" sz="2100" b="1" dirty="0">
                <a:solidFill>
                  <a:schemeClr val="bg1"/>
                </a:solidFill>
                <a:latin typeface="Miriam Libre" pitchFamily="2" charset="-79"/>
                <a:cs typeface="Miriam Libre" pitchFamily="2" charset="-79"/>
              </a:rPr>
              <a:t>variadic</a:t>
            </a:r>
            <a:r>
              <a:rPr lang="en-US" sz="2100" dirty="0">
                <a:solidFill>
                  <a:schemeClr val="bg1"/>
                </a:solidFill>
                <a:latin typeface="Miriam Libre" pitchFamily="2" charset="-79"/>
                <a:cs typeface="Miriam Libre" pitchFamily="2" charset="-79"/>
              </a:rPr>
              <a:t>, meaning they receive an unknown amount of parameters.</a:t>
            </a:r>
          </a:p>
          <a:p>
            <a:pPr marL="342900" indent="-342900">
              <a:lnSpc>
                <a:spcPct val="150000"/>
              </a:lnSpc>
              <a:buFont typeface="Arial" panose="020B0604020202020204" pitchFamily="34" charset="0"/>
              <a:buChar char="•"/>
            </a:pPr>
            <a:r>
              <a:rPr lang="en-US" sz="2100" dirty="0">
                <a:solidFill>
                  <a:schemeClr val="bg1"/>
                </a:solidFill>
                <a:latin typeface="Miriam Libre" pitchFamily="2" charset="-79"/>
                <a:cs typeface="Miriam Libre" pitchFamily="2" charset="-79"/>
              </a:rPr>
              <a:t>They </a:t>
            </a:r>
            <a:r>
              <a:rPr lang="en-US" sz="2100" i="1" dirty="0">
                <a:solidFill>
                  <a:schemeClr val="bg1"/>
                </a:solidFill>
                <a:latin typeface="Miriam Libre" pitchFamily="2" charset="-79"/>
                <a:cs typeface="Miriam Libre" pitchFamily="2" charset="-79"/>
              </a:rPr>
              <a:t>expect</a:t>
            </a:r>
            <a:r>
              <a:rPr lang="en-US" sz="2100" dirty="0">
                <a:solidFill>
                  <a:schemeClr val="bg1"/>
                </a:solidFill>
                <a:latin typeface="Miriam Libre" pitchFamily="2" charset="-79"/>
                <a:cs typeface="Miriam Libre" pitchFamily="2" charset="-79"/>
              </a:rPr>
              <a:t> to receive as much additional parameters as the number of formats (%&lt;something&gt;’s) present in the format string, and thus will behave like they have.</a:t>
            </a:r>
          </a:p>
        </p:txBody>
      </p:sp>
      <p:pic>
        <p:nvPicPr>
          <p:cNvPr id="11" name="Picture 10">
            <a:extLst>
              <a:ext uri="{FF2B5EF4-FFF2-40B4-BE49-F238E27FC236}">
                <a16:creationId xmlns:a16="http://schemas.microsoft.com/office/drawing/2014/main" id="{A88B9827-8BCD-4B49-935B-F05F8E42BC2B}"/>
              </a:ext>
            </a:extLst>
          </p:cNvPr>
          <p:cNvPicPr>
            <a:picLocks noChangeAspect="1"/>
          </p:cNvPicPr>
          <p:nvPr/>
        </p:nvPicPr>
        <p:blipFill>
          <a:blip r:embed="rId5"/>
          <a:stretch>
            <a:fillRect/>
          </a:stretch>
        </p:blipFill>
        <p:spPr>
          <a:xfrm>
            <a:off x="3341580" y="4534906"/>
            <a:ext cx="7733551" cy="423591"/>
          </a:xfrm>
          <a:prstGeom prst="rect">
            <a:avLst/>
          </a:prstGeom>
        </p:spPr>
      </p:pic>
    </p:spTree>
    <p:extLst>
      <p:ext uri="{BB962C8B-B14F-4D97-AF65-F5344CB8AC3E}">
        <p14:creationId xmlns:p14="http://schemas.microsoft.com/office/powerpoint/2010/main" val="16091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542106"/>
            <a:ext cx="8917017" cy="584775"/>
          </a:xfrm>
          <a:prstGeom prst="rect">
            <a:avLst/>
          </a:prstGeom>
          <a:noFill/>
        </p:spPr>
        <p:txBody>
          <a:bodyPr wrap="square" rtlCol="0">
            <a:spAutoFit/>
          </a:bodyPr>
          <a:lstStyle/>
          <a:p>
            <a:pPr algn="l"/>
            <a:r>
              <a:rPr lang="en-US" sz="3200" b="1" spc="120" dirty="0">
                <a:solidFill>
                  <a:srgbClr val="24272C"/>
                </a:solidFill>
                <a:effectLst/>
                <a:latin typeface="Miriam Libre" panose="00000500000000000000" pitchFamily="2" charset="-79"/>
                <a:cs typeface="Miriam Libre" panose="00000500000000000000" pitchFamily="2" charset="-79"/>
              </a:rPr>
              <a:t>Format String Bug (FSB) - Example</a:t>
            </a:r>
            <a:endParaRPr lang="he-IL" sz="3200" b="1" spc="120" dirty="0">
              <a:solidFill>
                <a:srgbClr val="24272C"/>
              </a:solidFill>
              <a:effectLst/>
              <a:latin typeface="Miriam Libre" panose="00000500000000000000" pitchFamily="2" charset="-79"/>
              <a:cs typeface="Miriam Libre" panose="00000500000000000000"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46221"/>
          </a:xfrm>
          <a:prstGeom prst="rect">
            <a:avLst/>
          </a:prstGeom>
          <a:noFill/>
        </p:spPr>
        <p:txBody>
          <a:bodyPr wrap="square">
            <a:spAutoFit/>
          </a:bodyPr>
          <a:lstStyle/>
          <a:p>
            <a:pPr marL="0" defTabSz="914400" eaLnBrk="1" latinLnBrk="0" hangingPunct="1"/>
            <a:r>
              <a:rPr lang="en-US" sz="1000" dirty="0">
                <a:solidFill>
                  <a:schemeClr val="bg1"/>
                </a:solidFill>
                <a:latin typeface="Miriam Libre" pitchFamily="2" charset="-79"/>
                <a:cs typeface="Miriam Libre" pitchFamily="2" charset="-79"/>
              </a:rPr>
              <a:t>Format String Bug (FSB) - Example</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5D33F90E-E50A-4C6D-837E-A7B1D45E5C15}"/>
              </a:ext>
            </a:extLst>
          </p:cNvPr>
          <p:cNvSpPr txBox="1"/>
          <p:nvPr/>
        </p:nvSpPr>
        <p:spPr>
          <a:xfrm>
            <a:off x="273079" y="1428647"/>
            <a:ext cx="11444790" cy="491673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1900" dirty="0">
                <a:solidFill>
                  <a:schemeClr val="bg1"/>
                </a:solidFill>
                <a:latin typeface="Miriam Libre" pitchFamily="2" charset="-79"/>
                <a:cs typeface="Miriam Libre" pitchFamily="2" charset="-79"/>
              </a:rPr>
              <a:t>A simple, harmless example of using </a:t>
            </a:r>
            <a:r>
              <a:rPr lang="en-US" sz="1900" dirty="0" err="1">
                <a:solidFill>
                  <a:schemeClr val="bg1"/>
                </a:solidFill>
                <a:latin typeface="Miriam Libre" pitchFamily="2" charset="-79"/>
                <a:cs typeface="Miriam Libre" pitchFamily="2" charset="-79"/>
              </a:rPr>
              <a:t>printf</a:t>
            </a:r>
            <a:r>
              <a:rPr lang="en-US" sz="1900" dirty="0">
                <a:solidFill>
                  <a:schemeClr val="bg1"/>
                </a:solidFill>
                <a:latin typeface="Miriam Libre" pitchFamily="2" charset="-79"/>
                <a:cs typeface="Miriam Libre" pitchFamily="2" charset="-79"/>
              </a:rPr>
              <a:t> to print numbers as hex:</a:t>
            </a:r>
          </a:p>
          <a:p>
            <a:r>
              <a:rPr lang="en-US" sz="1900" b="0" dirty="0">
                <a:solidFill>
                  <a:srgbClr val="569CD6"/>
                </a:solidFill>
                <a:effectLst/>
                <a:latin typeface="Consolas" panose="020B0609020204030204" pitchFamily="49" charset="0"/>
              </a:rPr>
              <a:t>	int</a:t>
            </a:r>
            <a:r>
              <a:rPr lang="en-US" sz="1900" b="0" dirty="0">
                <a:solidFill>
                  <a:srgbClr val="CCCCCC"/>
                </a:solidFill>
                <a:effectLst/>
                <a:latin typeface="Consolas" panose="020B0609020204030204" pitchFamily="49" charset="0"/>
              </a:rPr>
              <a:t> value </a:t>
            </a:r>
            <a:r>
              <a:rPr lang="en-US" sz="1900" b="0" dirty="0">
                <a:solidFill>
                  <a:srgbClr val="D4D4D4"/>
                </a:solidFill>
                <a:effectLst/>
                <a:latin typeface="Consolas" panose="020B0609020204030204" pitchFamily="49" charset="0"/>
              </a:rPr>
              <a:t>=</a:t>
            </a:r>
            <a:r>
              <a:rPr lang="en-US" sz="1900" b="0" dirty="0">
                <a:solidFill>
                  <a:srgbClr val="CCCCCC"/>
                </a:solidFill>
                <a:effectLst/>
                <a:latin typeface="Consolas" panose="020B0609020204030204" pitchFamily="49" charset="0"/>
              </a:rPr>
              <a:t> </a:t>
            </a:r>
            <a:r>
              <a:rPr lang="en-US" sz="1900" b="0" dirty="0">
                <a:solidFill>
                  <a:srgbClr val="B5CEA8"/>
                </a:solidFill>
                <a:effectLst/>
                <a:latin typeface="Consolas" panose="020B0609020204030204" pitchFamily="49" charset="0"/>
              </a:rPr>
              <a:t>1205</a:t>
            </a:r>
            <a:r>
              <a:rPr lang="en-US" sz="1900" b="0" dirty="0">
                <a:solidFill>
                  <a:srgbClr val="CCCCCC"/>
                </a:solidFill>
                <a:effectLst/>
                <a:latin typeface="Consolas" panose="020B0609020204030204" pitchFamily="49" charset="0"/>
              </a:rPr>
              <a:t>;</a:t>
            </a:r>
          </a:p>
          <a:p>
            <a:r>
              <a:rPr lang="en-US" sz="1900" dirty="0">
                <a:solidFill>
                  <a:srgbClr val="CCCCCC"/>
                </a:solidFill>
                <a:latin typeface="Consolas" panose="020B0609020204030204" pitchFamily="49" charset="0"/>
              </a:rPr>
              <a:t>	</a:t>
            </a:r>
            <a:r>
              <a:rPr lang="en-US" sz="1900" b="0" dirty="0" err="1">
                <a:solidFill>
                  <a:srgbClr val="DCDCAA"/>
                </a:solidFill>
                <a:effectLst/>
                <a:latin typeface="Consolas" panose="020B0609020204030204" pitchFamily="49" charset="0"/>
              </a:rPr>
              <a:t>printf</a:t>
            </a:r>
            <a:r>
              <a:rPr lang="en-US" sz="1900" b="0" dirty="0">
                <a:solidFill>
                  <a:srgbClr val="CCCCCC"/>
                </a:solidFill>
                <a:effectLst/>
                <a:latin typeface="Consolas" panose="020B0609020204030204" pitchFamily="49" charset="0"/>
              </a:rPr>
              <a:t>(</a:t>
            </a:r>
            <a:r>
              <a:rPr lang="en-US" sz="1900" b="0" dirty="0">
                <a:solidFill>
                  <a:srgbClr val="CE9178"/>
                </a:solidFill>
                <a:effectLst/>
                <a:latin typeface="Consolas" panose="020B0609020204030204" pitchFamily="49" charset="0"/>
              </a:rPr>
              <a:t>"</a:t>
            </a:r>
            <a:r>
              <a:rPr lang="en-US" sz="1900" b="0" dirty="0">
                <a:solidFill>
                  <a:srgbClr val="9CDCFE"/>
                </a:solidFill>
                <a:effectLst/>
                <a:latin typeface="Consolas" panose="020B0609020204030204" pitchFamily="49" charset="0"/>
              </a:rPr>
              <a:t>%x</a:t>
            </a:r>
            <a:r>
              <a:rPr lang="en-US" sz="1900" b="0" dirty="0">
                <a:solidFill>
                  <a:srgbClr val="CE9178"/>
                </a:solidFill>
                <a:effectLst/>
                <a:latin typeface="Consolas" panose="020B0609020204030204" pitchFamily="49" charset="0"/>
              </a:rPr>
              <a:t> </a:t>
            </a:r>
            <a:r>
              <a:rPr lang="en-US" sz="1900" b="0" dirty="0">
                <a:solidFill>
                  <a:srgbClr val="9CDCFE"/>
                </a:solidFill>
                <a:effectLst/>
                <a:latin typeface="Consolas" panose="020B0609020204030204" pitchFamily="49" charset="0"/>
              </a:rPr>
              <a:t>%x</a:t>
            </a:r>
            <a:r>
              <a:rPr lang="en-US" sz="1900" b="0" dirty="0">
                <a:solidFill>
                  <a:srgbClr val="CE9178"/>
                </a:solidFill>
                <a:effectLst/>
                <a:latin typeface="Consolas" panose="020B0609020204030204" pitchFamily="49" charset="0"/>
              </a:rPr>
              <a:t> </a:t>
            </a:r>
            <a:r>
              <a:rPr lang="en-US" sz="1900" b="0" dirty="0">
                <a:solidFill>
                  <a:srgbClr val="9CDCFE"/>
                </a:solidFill>
                <a:effectLst/>
                <a:latin typeface="Consolas" panose="020B0609020204030204" pitchFamily="49" charset="0"/>
              </a:rPr>
              <a:t>%x</a:t>
            </a:r>
            <a:r>
              <a:rPr lang="en-US" sz="1900" b="0" dirty="0">
                <a:solidFill>
                  <a:srgbClr val="CE9178"/>
                </a:solidFill>
                <a:effectLst/>
                <a:latin typeface="Consolas" panose="020B0609020204030204" pitchFamily="49" charset="0"/>
              </a:rPr>
              <a:t>"</a:t>
            </a:r>
            <a:r>
              <a:rPr lang="en-US" sz="1900" b="0" dirty="0">
                <a:solidFill>
                  <a:srgbClr val="CCCCCC"/>
                </a:solidFill>
                <a:effectLst/>
                <a:latin typeface="Consolas" panose="020B0609020204030204" pitchFamily="49" charset="0"/>
              </a:rPr>
              <a:t>, value, value, value);</a:t>
            </a:r>
            <a:endParaRPr lang="en-US" sz="1900" b="0" dirty="0">
              <a:solidFill>
                <a:schemeClr val="bg1"/>
              </a:solidFill>
              <a:effectLst/>
              <a:latin typeface="Miriam Libre" pitchFamily="2" charset="-79"/>
              <a:cs typeface="Miriam Libre" pitchFamily="2" charset="-79"/>
            </a:endParaRPr>
          </a:p>
          <a:p>
            <a:pPr marL="342900" indent="-342900">
              <a:buFont typeface="Arial" panose="020B0604020202020204" pitchFamily="34" charset="0"/>
              <a:buChar char="•"/>
            </a:pPr>
            <a:r>
              <a:rPr lang="en-US" sz="1900" b="0" dirty="0">
                <a:solidFill>
                  <a:schemeClr val="bg1"/>
                </a:solidFill>
                <a:effectLst/>
                <a:latin typeface="Miriam Libre" pitchFamily="2" charset="-79"/>
                <a:cs typeface="Miriam Libre" pitchFamily="2" charset="-79"/>
              </a:rPr>
              <a:t>This gives, as expected:</a:t>
            </a:r>
          </a:p>
          <a:p>
            <a:pPr lvl="1"/>
            <a:r>
              <a:rPr lang="en-US" sz="1900" b="0" dirty="0">
                <a:solidFill>
                  <a:srgbClr val="CCCCCC"/>
                </a:solidFill>
                <a:effectLst/>
                <a:latin typeface="Consolas" panose="020B0609020204030204" pitchFamily="49" charset="0"/>
              </a:rPr>
              <a:t>	4b5 </a:t>
            </a:r>
            <a:r>
              <a:rPr lang="en-US" sz="1900" b="0" dirty="0" err="1">
                <a:solidFill>
                  <a:srgbClr val="CCCCCC"/>
                </a:solidFill>
                <a:effectLst/>
                <a:latin typeface="Consolas" panose="020B0609020204030204" pitchFamily="49" charset="0"/>
              </a:rPr>
              <a:t>4b5</a:t>
            </a:r>
            <a:r>
              <a:rPr lang="en-US" sz="1900" b="0" dirty="0">
                <a:solidFill>
                  <a:srgbClr val="CCCCCC"/>
                </a:solidFill>
                <a:effectLst/>
                <a:latin typeface="Consolas" panose="020B0609020204030204" pitchFamily="49" charset="0"/>
              </a:rPr>
              <a:t> </a:t>
            </a:r>
            <a:r>
              <a:rPr lang="en-US" sz="1900" b="0" dirty="0" err="1">
                <a:solidFill>
                  <a:srgbClr val="CCCCCC"/>
                </a:solidFill>
                <a:effectLst/>
                <a:latin typeface="Consolas" panose="020B0609020204030204" pitchFamily="49" charset="0"/>
              </a:rPr>
              <a:t>4b5</a:t>
            </a:r>
            <a:endParaRPr lang="en-US" sz="1900" b="0" dirty="0">
              <a:solidFill>
                <a:srgbClr val="CCCCCC"/>
              </a:solidFill>
              <a:effectLst/>
              <a:latin typeface="Consolas" panose="020B0609020204030204" pitchFamily="49" charset="0"/>
            </a:endParaRPr>
          </a:p>
          <a:p>
            <a:pPr lvl="1"/>
            <a:endParaRPr lang="en-US" sz="1900" b="0" dirty="0">
              <a:solidFill>
                <a:srgbClr val="CCCCCC"/>
              </a:solidFill>
              <a:effectLst/>
              <a:latin typeface="Consolas" panose="020B0609020204030204" pitchFamily="49" charset="0"/>
            </a:endParaRPr>
          </a:p>
          <a:p>
            <a:pPr marL="342900" indent="-342900">
              <a:buFont typeface="Arial" panose="020B0604020202020204" pitchFamily="34" charset="0"/>
              <a:buChar char="•"/>
            </a:pPr>
            <a:r>
              <a:rPr lang="en-US" sz="1900" b="0" dirty="0">
                <a:solidFill>
                  <a:schemeClr val="bg1"/>
                </a:solidFill>
                <a:effectLst/>
                <a:latin typeface="Miriam Libre" pitchFamily="2" charset="-79"/>
                <a:cs typeface="Miriam Libre" pitchFamily="2" charset="-79"/>
              </a:rPr>
              <a:t>What happens, however, if we don’t supply enough parameters?</a:t>
            </a:r>
          </a:p>
          <a:p>
            <a:r>
              <a:rPr lang="en-US" sz="1900" b="0" dirty="0">
                <a:solidFill>
                  <a:srgbClr val="569CD6"/>
                </a:solidFill>
                <a:effectLst/>
                <a:latin typeface="Consolas" panose="020B0609020204030204" pitchFamily="49" charset="0"/>
              </a:rPr>
              <a:t>	int</a:t>
            </a:r>
            <a:r>
              <a:rPr lang="en-US" sz="1900" b="0" dirty="0">
                <a:solidFill>
                  <a:srgbClr val="CCCCCC"/>
                </a:solidFill>
                <a:effectLst/>
                <a:latin typeface="Consolas" panose="020B0609020204030204" pitchFamily="49" charset="0"/>
              </a:rPr>
              <a:t> value </a:t>
            </a:r>
            <a:r>
              <a:rPr lang="en-US" sz="1900" b="0" dirty="0">
                <a:solidFill>
                  <a:srgbClr val="D4D4D4"/>
                </a:solidFill>
                <a:effectLst/>
                <a:latin typeface="Consolas" panose="020B0609020204030204" pitchFamily="49" charset="0"/>
              </a:rPr>
              <a:t>=</a:t>
            </a:r>
            <a:r>
              <a:rPr lang="en-US" sz="1900" b="0" dirty="0">
                <a:solidFill>
                  <a:srgbClr val="CCCCCC"/>
                </a:solidFill>
                <a:effectLst/>
                <a:latin typeface="Consolas" panose="020B0609020204030204" pitchFamily="49" charset="0"/>
              </a:rPr>
              <a:t> </a:t>
            </a:r>
            <a:r>
              <a:rPr lang="en-US" sz="1900" b="0" dirty="0">
                <a:solidFill>
                  <a:srgbClr val="B5CEA8"/>
                </a:solidFill>
                <a:effectLst/>
                <a:latin typeface="Consolas" panose="020B0609020204030204" pitchFamily="49" charset="0"/>
              </a:rPr>
              <a:t>1205</a:t>
            </a:r>
            <a:r>
              <a:rPr lang="en-US" sz="1900" b="0" dirty="0">
                <a:solidFill>
                  <a:srgbClr val="CCCCCC"/>
                </a:solidFill>
                <a:effectLst/>
                <a:latin typeface="Consolas" panose="020B0609020204030204" pitchFamily="49" charset="0"/>
              </a:rPr>
              <a:t>;</a:t>
            </a:r>
          </a:p>
          <a:p>
            <a:r>
              <a:rPr lang="en-US" sz="1900" dirty="0">
                <a:solidFill>
                  <a:srgbClr val="CCCCCC"/>
                </a:solidFill>
                <a:latin typeface="Consolas" panose="020B0609020204030204" pitchFamily="49" charset="0"/>
              </a:rPr>
              <a:t>	</a:t>
            </a:r>
            <a:r>
              <a:rPr lang="en-US" sz="1900" b="0" dirty="0" err="1">
                <a:solidFill>
                  <a:srgbClr val="DCDCAA"/>
                </a:solidFill>
                <a:effectLst/>
                <a:latin typeface="Consolas" panose="020B0609020204030204" pitchFamily="49" charset="0"/>
              </a:rPr>
              <a:t>printf</a:t>
            </a:r>
            <a:r>
              <a:rPr lang="en-US" sz="1900" b="0" dirty="0">
                <a:solidFill>
                  <a:srgbClr val="CCCCCC"/>
                </a:solidFill>
                <a:effectLst/>
                <a:latin typeface="Consolas" panose="020B0609020204030204" pitchFamily="49" charset="0"/>
              </a:rPr>
              <a:t>(</a:t>
            </a:r>
            <a:r>
              <a:rPr lang="en-US" sz="1900" b="0" dirty="0">
                <a:solidFill>
                  <a:srgbClr val="CE9178"/>
                </a:solidFill>
                <a:effectLst/>
                <a:latin typeface="Consolas" panose="020B0609020204030204" pitchFamily="49" charset="0"/>
              </a:rPr>
              <a:t>"</a:t>
            </a:r>
            <a:r>
              <a:rPr lang="en-US" sz="1900" b="0" dirty="0">
                <a:solidFill>
                  <a:srgbClr val="9CDCFE"/>
                </a:solidFill>
                <a:effectLst/>
                <a:latin typeface="Consolas" panose="020B0609020204030204" pitchFamily="49" charset="0"/>
              </a:rPr>
              <a:t>%x</a:t>
            </a:r>
            <a:r>
              <a:rPr lang="en-US" sz="1900" b="0" dirty="0">
                <a:solidFill>
                  <a:srgbClr val="CE9178"/>
                </a:solidFill>
                <a:effectLst/>
                <a:latin typeface="Consolas" panose="020B0609020204030204" pitchFamily="49" charset="0"/>
              </a:rPr>
              <a:t> </a:t>
            </a:r>
            <a:r>
              <a:rPr lang="en-US" sz="1900" b="0" dirty="0">
                <a:solidFill>
                  <a:srgbClr val="9CDCFE"/>
                </a:solidFill>
                <a:effectLst/>
                <a:latin typeface="Consolas" panose="020B0609020204030204" pitchFamily="49" charset="0"/>
              </a:rPr>
              <a:t>%x</a:t>
            </a:r>
            <a:r>
              <a:rPr lang="en-US" sz="1900" b="0" dirty="0">
                <a:solidFill>
                  <a:srgbClr val="CE9178"/>
                </a:solidFill>
                <a:effectLst/>
                <a:latin typeface="Consolas" panose="020B0609020204030204" pitchFamily="49" charset="0"/>
              </a:rPr>
              <a:t> </a:t>
            </a:r>
            <a:r>
              <a:rPr lang="en-US" sz="1900" b="0" dirty="0">
                <a:solidFill>
                  <a:srgbClr val="9CDCFE"/>
                </a:solidFill>
                <a:effectLst/>
                <a:latin typeface="Consolas" panose="020B0609020204030204" pitchFamily="49" charset="0"/>
              </a:rPr>
              <a:t>%x</a:t>
            </a:r>
            <a:r>
              <a:rPr lang="en-US" sz="1900" b="0" dirty="0">
                <a:solidFill>
                  <a:srgbClr val="CE9178"/>
                </a:solidFill>
                <a:effectLst/>
                <a:latin typeface="Consolas" panose="020B0609020204030204" pitchFamily="49" charset="0"/>
              </a:rPr>
              <a:t>"</a:t>
            </a:r>
            <a:r>
              <a:rPr lang="en-US" sz="1900" b="0" dirty="0">
                <a:solidFill>
                  <a:srgbClr val="CCCCCC"/>
                </a:solidFill>
                <a:effectLst/>
                <a:latin typeface="Consolas" panose="020B0609020204030204" pitchFamily="49" charset="0"/>
              </a:rPr>
              <a:t>, value);</a:t>
            </a:r>
          </a:p>
          <a:p>
            <a:pPr marL="342900" indent="-342900">
              <a:buFont typeface="Arial" panose="020B0604020202020204" pitchFamily="34" charset="0"/>
              <a:buChar char="•"/>
            </a:pPr>
            <a:r>
              <a:rPr lang="en-US" sz="1900" b="0" dirty="0">
                <a:solidFill>
                  <a:schemeClr val="bg1"/>
                </a:solidFill>
                <a:effectLst/>
                <a:latin typeface="Miriam Libre" pitchFamily="2" charset="-79"/>
                <a:cs typeface="Miriam Libre" pitchFamily="2" charset="-79"/>
              </a:rPr>
              <a:t>Output:</a:t>
            </a:r>
          </a:p>
          <a:p>
            <a:pPr lvl="1"/>
            <a:r>
              <a:rPr lang="en-US" sz="1900" b="0" dirty="0">
                <a:solidFill>
                  <a:srgbClr val="CCCCCC"/>
                </a:solidFill>
                <a:effectLst/>
                <a:latin typeface="Consolas" panose="020B0609020204030204" pitchFamily="49" charset="0"/>
              </a:rPr>
              <a:t>	4b5 68d7a1e8 b6246dd8</a:t>
            </a:r>
          </a:p>
          <a:p>
            <a:pPr lvl="1"/>
            <a:endParaRPr lang="en-US" sz="1900" dirty="0">
              <a:solidFill>
                <a:schemeClr val="bg1"/>
              </a:solidFill>
              <a:latin typeface="Miriam Libre" pitchFamily="2" charset="-79"/>
              <a:cs typeface="Miriam Libre" pitchFamily="2" charset="-79"/>
            </a:endParaRPr>
          </a:p>
          <a:p>
            <a:pPr marL="342900" indent="-342900">
              <a:buFont typeface="Arial" panose="020B0604020202020204" pitchFamily="34" charset="0"/>
              <a:buChar char="•"/>
            </a:pPr>
            <a:r>
              <a:rPr lang="en-US" sz="1900" b="0" dirty="0">
                <a:solidFill>
                  <a:schemeClr val="bg1"/>
                </a:solidFill>
                <a:effectLst/>
                <a:latin typeface="Miriam Libre" pitchFamily="2" charset="-79"/>
                <a:cs typeface="Miriam Libre" pitchFamily="2" charset="-79"/>
              </a:rPr>
              <a:t>???</a:t>
            </a:r>
          </a:p>
          <a:p>
            <a:pPr marL="342900" indent="-342900">
              <a:buFont typeface="Arial" panose="020B0604020202020204" pitchFamily="34" charset="0"/>
              <a:buChar char="•"/>
            </a:pPr>
            <a:r>
              <a:rPr lang="en-US" sz="1900" b="1" dirty="0">
                <a:solidFill>
                  <a:schemeClr val="bg1"/>
                </a:solidFill>
                <a:effectLst/>
                <a:latin typeface="Miriam Libre" pitchFamily="2" charset="-79"/>
                <a:cs typeface="Miriam Libre" pitchFamily="2" charset="-79"/>
              </a:rPr>
              <a:t>Answer: </a:t>
            </a:r>
            <a:r>
              <a:rPr lang="en-US" sz="1900" b="0" dirty="0" err="1">
                <a:solidFill>
                  <a:schemeClr val="bg1"/>
                </a:solidFill>
                <a:effectLst/>
                <a:latin typeface="Miriam Libre" pitchFamily="2" charset="-79"/>
                <a:cs typeface="Miriam Libre" pitchFamily="2" charset="-79"/>
              </a:rPr>
              <a:t>printf</a:t>
            </a:r>
            <a:r>
              <a:rPr lang="en-US" sz="1900" b="0" dirty="0">
                <a:solidFill>
                  <a:schemeClr val="bg1"/>
                </a:solidFill>
                <a:effectLst/>
                <a:latin typeface="Miriam Libre" pitchFamily="2" charset="-79"/>
                <a:cs typeface="Miriam Libre" pitchFamily="2" charset="-79"/>
              </a:rPr>
              <a:t> has no way to check how many parameters were actually passed to it, so it just assumes that the number is correct – </a:t>
            </a:r>
            <a:r>
              <a:rPr lang="en-US" sz="1900" b="0" dirty="0" err="1">
                <a:solidFill>
                  <a:schemeClr val="bg1"/>
                </a:solidFill>
                <a:effectLst/>
                <a:latin typeface="Miriam Libre" pitchFamily="2" charset="-79"/>
                <a:cs typeface="Miriam Libre" pitchFamily="2" charset="-79"/>
              </a:rPr>
              <a:t>i.e</a:t>
            </a:r>
            <a:r>
              <a:rPr lang="en-US" sz="1900" b="0" dirty="0">
                <a:solidFill>
                  <a:schemeClr val="bg1"/>
                </a:solidFill>
                <a:effectLst/>
                <a:latin typeface="Miriam Libre" pitchFamily="2" charset="-79"/>
                <a:cs typeface="Miriam Libre" pitchFamily="2" charset="-79"/>
              </a:rPr>
              <a:t> it will keep “pulling” parameters for every format specifier until the end of the string. And where are these parameters “pulled” from?</a:t>
            </a:r>
          </a:p>
        </p:txBody>
      </p:sp>
    </p:spTree>
    <p:extLst>
      <p:ext uri="{BB962C8B-B14F-4D97-AF65-F5344CB8AC3E}">
        <p14:creationId xmlns:p14="http://schemas.microsoft.com/office/powerpoint/2010/main" val="417454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028198"/>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403620"/>
            <a:ext cx="7850011"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How to abuse FSB</a:t>
            </a:r>
            <a:endParaRPr lang="he-IL" sz="3200" b="1" dirty="0">
              <a:solidFill>
                <a:srgbClr val="24272C"/>
              </a:solidFill>
              <a:effectLst/>
              <a:latin typeface="Miriam Libre" pitchFamily="2" charset="-79"/>
              <a:cs typeface="Miriam Libre"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46221"/>
          </a:xfrm>
          <a:prstGeom prst="rect">
            <a:avLst/>
          </a:prstGeom>
          <a:noFill/>
        </p:spPr>
        <p:txBody>
          <a:bodyPr wrap="square">
            <a:spAutoFit/>
          </a:bodyPr>
          <a:lstStyle/>
          <a:p>
            <a:r>
              <a:rPr lang="en-US" sz="1000" dirty="0">
                <a:solidFill>
                  <a:schemeClr val="bg1"/>
                </a:solidFill>
                <a:latin typeface="Miriam Libre" pitchFamily="2" charset="-79"/>
                <a:cs typeface="Miriam Libre" pitchFamily="2" charset="-79"/>
              </a:rPr>
              <a:t>How to abuse FSB</a:t>
            </a:r>
            <a:endParaRPr lang="he-IL" sz="1000" dirty="0">
              <a:solidFill>
                <a:srgbClr val="24272C"/>
              </a:solidFill>
              <a:effectLst/>
              <a:latin typeface="Miriam Libre" pitchFamily="2" charset="-79"/>
              <a:cs typeface="Miriam Libre" pitchFamily="2" charset="-79"/>
            </a:endParaRP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3"/>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5D33F90E-E50A-4C6D-837E-A7B1D45E5C15}"/>
              </a:ext>
            </a:extLst>
          </p:cNvPr>
          <p:cNvSpPr txBox="1"/>
          <p:nvPr/>
        </p:nvSpPr>
        <p:spPr>
          <a:xfrm>
            <a:off x="124357" y="1195605"/>
            <a:ext cx="11923775" cy="4362733"/>
          </a:xfrm>
          <a:prstGeom prst="rect">
            <a:avLst/>
          </a:prstGeom>
          <a:noFill/>
        </p:spPr>
        <p:txBody>
          <a:bodyPr wrap="square">
            <a:spAutoFit/>
          </a:bodyPr>
          <a:lstStyle/>
          <a:p>
            <a:pPr marL="800100" lvl="1" indent="-342900">
              <a:buFont typeface="Arial" panose="020B0604020202020204" pitchFamily="34" charset="0"/>
              <a:buChar char="•"/>
            </a:pPr>
            <a:r>
              <a:rPr lang="en-US" sz="2000" dirty="0">
                <a:solidFill>
                  <a:schemeClr val="bg1"/>
                </a:solidFill>
                <a:latin typeface="Miriam Libre" pitchFamily="2" charset="-79"/>
                <a:cs typeface="Miriam Libre" pitchFamily="2" charset="-79"/>
              </a:rPr>
              <a:t>The real issue with this behavior of </a:t>
            </a:r>
            <a:r>
              <a:rPr lang="en-US" sz="2000" dirty="0" err="1">
                <a:solidFill>
                  <a:schemeClr val="bg1"/>
                </a:solidFill>
                <a:latin typeface="Miriam Libre" pitchFamily="2" charset="-79"/>
                <a:cs typeface="Miriam Libre" pitchFamily="2" charset="-79"/>
              </a:rPr>
              <a:t>printf</a:t>
            </a:r>
            <a:r>
              <a:rPr lang="en-US" sz="2000" dirty="0">
                <a:solidFill>
                  <a:schemeClr val="bg1"/>
                </a:solidFill>
                <a:latin typeface="Miriam Libre" pitchFamily="2" charset="-79"/>
                <a:cs typeface="Miriam Libre" pitchFamily="2" charset="-79"/>
              </a:rPr>
              <a:t> is when the format string is </a:t>
            </a:r>
            <a:r>
              <a:rPr lang="en-US" sz="2000" b="1" dirty="0">
                <a:solidFill>
                  <a:schemeClr val="bg1"/>
                </a:solidFill>
                <a:latin typeface="Miriam Libre" pitchFamily="2" charset="-79"/>
                <a:cs typeface="Miriam Libre" pitchFamily="2" charset="-79"/>
              </a:rPr>
              <a:t>user controlled</a:t>
            </a:r>
            <a:r>
              <a:rPr lang="en-US" sz="2000" dirty="0">
                <a:solidFill>
                  <a:schemeClr val="bg1"/>
                </a:solidFill>
                <a:latin typeface="Miriam Libre" pitchFamily="2" charset="-79"/>
                <a:cs typeface="Miriam Libre" pitchFamily="2" charset="-79"/>
              </a:rPr>
              <a:t>.</a:t>
            </a:r>
          </a:p>
          <a:p>
            <a:pPr marL="800100" lvl="1" indent="-342900">
              <a:lnSpc>
                <a:spcPct val="150000"/>
              </a:lnSpc>
              <a:buFont typeface="Arial" panose="020B0604020202020204" pitchFamily="34" charset="0"/>
              <a:buChar char="•"/>
            </a:pPr>
            <a:r>
              <a:rPr lang="en-US" sz="2000" dirty="0">
                <a:solidFill>
                  <a:schemeClr val="bg1"/>
                </a:solidFill>
                <a:latin typeface="Miriam Libre" pitchFamily="2" charset="-79"/>
                <a:cs typeface="Miriam Libre" pitchFamily="2" charset="-79"/>
              </a:rPr>
              <a:t>Consider the following example:</a:t>
            </a:r>
          </a:p>
          <a:p>
            <a:pPr lvl="2"/>
            <a:r>
              <a:rPr lang="en-US" sz="2000" b="0" dirty="0">
                <a:solidFill>
                  <a:srgbClr val="569CD6"/>
                </a:solidFill>
                <a:effectLst/>
                <a:latin typeface="Consolas" panose="020B0609020204030204" pitchFamily="49" charset="0"/>
              </a:rPr>
              <a:t>int</a:t>
            </a:r>
            <a:r>
              <a:rPr lang="en-US" sz="2000" b="0" dirty="0">
                <a:solidFill>
                  <a:srgbClr val="CCCCCC"/>
                </a:solidFill>
                <a:effectLst/>
                <a:latin typeface="Consolas" panose="020B0609020204030204" pitchFamily="49" charset="0"/>
              </a:rPr>
              <a:t> </a:t>
            </a:r>
            <a:r>
              <a:rPr lang="en-US" sz="2000" b="0" dirty="0">
                <a:solidFill>
                  <a:srgbClr val="DCDCAA"/>
                </a:solidFill>
                <a:effectLst/>
                <a:latin typeface="Consolas" panose="020B0609020204030204" pitchFamily="49" charset="0"/>
              </a:rPr>
              <a:t>main</a:t>
            </a:r>
            <a:r>
              <a:rPr lang="en-US" sz="2000" b="0" dirty="0">
                <a:solidFill>
                  <a:srgbClr val="CCCCCC"/>
                </a:solidFill>
                <a:effectLst/>
                <a:latin typeface="Consolas" panose="020B0609020204030204" pitchFamily="49" charset="0"/>
              </a:rPr>
              <a:t>(</a:t>
            </a:r>
            <a:r>
              <a:rPr lang="en-US" sz="2000" b="0" dirty="0">
                <a:solidFill>
                  <a:srgbClr val="569CD6"/>
                </a:solidFill>
                <a:effectLst/>
                <a:latin typeface="Consolas" panose="020B0609020204030204" pitchFamily="49" charset="0"/>
              </a:rPr>
              <a:t>void</a:t>
            </a:r>
            <a:r>
              <a:rPr lang="en-US" sz="2000" b="0" dirty="0">
                <a:solidFill>
                  <a:srgbClr val="CCCCCC"/>
                </a:solidFill>
                <a:effectLst/>
                <a:latin typeface="Consolas" panose="020B0609020204030204" pitchFamily="49" charset="0"/>
              </a:rPr>
              <a:t>) {</a:t>
            </a:r>
          </a:p>
          <a:p>
            <a:pPr lvl="2"/>
            <a:r>
              <a:rPr lang="en-US" sz="2000" b="0" dirty="0">
                <a:solidFill>
                  <a:srgbClr val="CCCCCC"/>
                </a:solidFill>
                <a:effectLst/>
                <a:latin typeface="Consolas" panose="020B0609020204030204" pitchFamily="49" charset="0"/>
              </a:rPr>
              <a:t>   </a:t>
            </a:r>
            <a:r>
              <a:rPr lang="en-US" sz="2000" b="0" dirty="0">
                <a:solidFill>
                  <a:srgbClr val="569CD6"/>
                </a:solidFill>
                <a:effectLst/>
                <a:latin typeface="Consolas" panose="020B0609020204030204" pitchFamily="49" charset="0"/>
              </a:rPr>
              <a:t>char</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buffer</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30</a:t>
            </a:r>
            <a:r>
              <a:rPr lang="en-US" sz="2000" b="0" dirty="0">
                <a:solidFill>
                  <a:srgbClr val="CCCCCC"/>
                </a:solidFill>
                <a:effectLst/>
                <a:latin typeface="Consolas" panose="020B0609020204030204" pitchFamily="49" charset="0"/>
              </a:rPr>
              <a:t>];</a:t>
            </a:r>
          </a:p>
          <a:p>
            <a:pPr lvl="2"/>
            <a:r>
              <a:rPr lang="en-US" sz="2000" b="0" dirty="0">
                <a:solidFill>
                  <a:srgbClr val="CCCCCC"/>
                </a:solidFill>
                <a:effectLst/>
                <a:latin typeface="Consolas" panose="020B0609020204030204" pitchFamily="49" charset="0"/>
              </a:rPr>
              <a:t>   </a:t>
            </a:r>
            <a:r>
              <a:rPr lang="en-US" sz="2000" b="0" dirty="0">
                <a:solidFill>
                  <a:srgbClr val="DCDCAA"/>
                </a:solidFill>
                <a:effectLst/>
                <a:latin typeface="Consolas" panose="020B0609020204030204" pitchFamily="49" charset="0"/>
              </a:rPr>
              <a:t>gets</a:t>
            </a:r>
            <a:r>
              <a:rPr lang="en-US" sz="2000" b="0" dirty="0">
                <a:solidFill>
                  <a:srgbClr val="CCCCCC"/>
                </a:solidFill>
                <a:effectLst/>
                <a:latin typeface="Consolas" panose="020B0609020204030204" pitchFamily="49" charset="0"/>
              </a:rPr>
              <a:t>(buffer);</a:t>
            </a:r>
          </a:p>
          <a:p>
            <a:pPr lvl="2"/>
            <a:r>
              <a:rPr lang="en-US" sz="2000" b="0" dirty="0">
                <a:solidFill>
                  <a:srgbClr val="CCCCCC"/>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CCCCCC"/>
                </a:solidFill>
                <a:effectLst/>
                <a:latin typeface="Consolas" panose="020B0609020204030204" pitchFamily="49" charset="0"/>
              </a:rPr>
              <a:t>(buffer);</a:t>
            </a:r>
          </a:p>
          <a:p>
            <a:pPr lvl="2"/>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return</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0</a:t>
            </a:r>
            <a:r>
              <a:rPr lang="en-US" sz="2000" b="0" dirty="0">
                <a:solidFill>
                  <a:srgbClr val="CCCCCC"/>
                </a:solidFill>
                <a:effectLst/>
                <a:latin typeface="Consolas" panose="020B0609020204030204" pitchFamily="49" charset="0"/>
              </a:rPr>
              <a:t>;</a:t>
            </a:r>
          </a:p>
          <a:p>
            <a:pPr lvl="2"/>
            <a:r>
              <a:rPr lang="en-US" sz="2000" b="0" dirty="0">
                <a:solidFill>
                  <a:srgbClr val="CCCCCC"/>
                </a:solidFill>
                <a:effectLst/>
                <a:latin typeface="Consolas" panose="020B0609020204030204" pitchFamily="49" charset="0"/>
              </a:rPr>
              <a:t>}</a:t>
            </a:r>
          </a:p>
          <a:p>
            <a:pPr lvl="2"/>
            <a:endParaRPr lang="en-US" sz="2000" b="0" dirty="0">
              <a:solidFill>
                <a:srgbClr val="CCCCCC"/>
              </a:solidFill>
              <a:effectLst/>
              <a:latin typeface="Consolas" panose="020B0609020204030204" pitchFamily="49" charset="0"/>
            </a:endParaRPr>
          </a:p>
          <a:p>
            <a:pPr marL="800100" lvl="1" indent="-342900">
              <a:lnSpc>
                <a:spcPct val="150000"/>
              </a:lnSpc>
              <a:buFont typeface="Arial" panose="020B0604020202020204" pitchFamily="34" charset="0"/>
              <a:buChar char="•"/>
            </a:pPr>
            <a:r>
              <a:rPr lang="en-US" sz="2000" b="0" dirty="0">
                <a:solidFill>
                  <a:schemeClr val="bg1"/>
                </a:solidFill>
                <a:effectLst/>
                <a:latin typeface="Miriam Libre" pitchFamily="2" charset="-79"/>
                <a:cs typeface="Miriam Libre" pitchFamily="2" charset="-79"/>
              </a:rPr>
              <a:t>If </a:t>
            </a:r>
            <a:r>
              <a:rPr lang="en-US" sz="2000" b="0">
                <a:solidFill>
                  <a:schemeClr val="bg1"/>
                </a:solidFill>
                <a:effectLst/>
                <a:latin typeface="Miriam Libre" pitchFamily="2" charset="-79"/>
                <a:cs typeface="Miriam Libre" pitchFamily="2" charset="-79"/>
              </a:rPr>
              <a:t>we type in </a:t>
            </a:r>
            <a:r>
              <a:rPr lang="en-US" sz="2000" b="0" dirty="0">
                <a:solidFill>
                  <a:schemeClr val="bg1"/>
                </a:solidFill>
                <a:effectLst/>
                <a:latin typeface="Miriam Libre" pitchFamily="2" charset="-79"/>
                <a:cs typeface="Miriam Libre" pitchFamily="2" charset="-79"/>
              </a:rPr>
              <a:t>something </a:t>
            </a:r>
            <a:r>
              <a:rPr lang="en-US" sz="2000" dirty="0">
                <a:solidFill>
                  <a:schemeClr val="bg1"/>
                </a:solidFill>
                <a:latin typeface="Miriam Libre" pitchFamily="2" charset="-79"/>
                <a:cs typeface="Miriam Libre" pitchFamily="2" charset="-79"/>
              </a:rPr>
              <a:t>normal, like our name, the program will work as expected. However, if we enter some </a:t>
            </a:r>
            <a:r>
              <a:rPr lang="en-US" sz="2000" b="1" dirty="0">
                <a:solidFill>
                  <a:schemeClr val="bg1"/>
                </a:solidFill>
                <a:latin typeface="Miriam Libre" pitchFamily="2" charset="-79"/>
                <a:cs typeface="Miriam Libre" pitchFamily="2" charset="-79"/>
              </a:rPr>
              <a:t>format specifier</a:t>
            </a:r>
            <a:r>
              <a:rPr lang="en-US" sz="2000" dirty="0">
                <a:solidFill>
                  <a:schemeClr val="bg1"/>
                </a:solidFill>
                <a:latin typeface="Miriam Libre" pitchFamily="2" charset="-79"/>
                <a:cs typeface="Miriam Libre" pitchFamily="2" charset="-79"/>
              </a:rPr>
              <a:t>, we will get the same behavior as before.</a:t>
            </a:r>
          </a:p>
          <a:p>
            <a:pPr marL="800100" lvl="1" indent="-342900">
              <a:lnSpc>
                <a:spcPct val="150000"/>
              </a:lnSpc>
              <a:buFont typeface="Arial" panose="020B0604020202020204" pitchFamily="34" charset="0"/>
              <a:buChar char="•"/>
            </a:pPr>
            <a:r>
              <a:rPr lang="en-US" sz="2000" dirty="0">
                <a:solidFill>
                  <a:schemeClr val="bg1"/>
                </a:solidFill>
                <a:latin typeface="Miriam Libre" pitchFamily="2" charset="-79"/>
                <a:cs typeface="Miriam Libre" pitchFamily="2" charset="-79"/>
              </a:rPr>
              <a:t>We will see in a moment how powerful this primitive is.</a:t>
            </a:r>
          </a:p>
        </p:txBody>
      </p:sp>
    </p:spTree>
    <p:extLst>
      <p:ext uri="{BB962C8B-B14F-4D97-AF65-F5344CB8AC3E}">
        <p14:creationId xmlns:p14="http://schemas.microsoft.com/office/powerpoint/2010/main" val="1374403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028198"/>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0" y="403620"/>
            <a:ext cx="8926443"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Making FSB useful</a:t>
            </a:r>
            <a:endParaRPr lang="he-IL" sz="3200" b="1" dirty="0">
              <a:solidFill>
                <a:srgbClr val="24272C"/>
              </a:solidFill>
              <a:effectLst/>
              <a:latin typeface="Miriam Libre" pitchFamily="2" charset="-79"/>
              <a:cs typeface="Miriam Libre"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latin typeface="Miriam Libre" pitchFamily="2" charset="-79"/>
                <a:cs typeface="Miriam Libre" pitchFamily="2" charset="-79"/>
              </a:rPr>
              <a:t>Making FSB useful</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B80B07E6-9AD9-4932-B2BD-B99E4EFAB83F}"/>
              </a:ext>
            </a:extLst>
          </p:cNvPr>
          <p:cNvSpPr txBox="1"/>
          <p:nvPr/>
        </p:nvSpPr>
        <p:spPr>
          <a:xfrm>
            <a:off x="124357" y="1195605"/>
            <a:ext cx="11923775" cy="4628190"/>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en-US" dirty="0">
                <a:solidFill>
                  <a:schemeClr val="bg1"/>
                </a:solidFill>
                <a:latin typeface="Miriam Libre" pitchFamily="2" charset="-79"/>
                <a:cs typeface="Miriam Libre" pitchFamily="2" charset="-79"/>
              </a:rPr>
              <a:t>From now on, we will stick with the example from the previous slide, compiled for x86_64.</a:t>
            </a:r>
          </a:p>
          <a:p>
            <a:pPr marL="800100" lvl="1" indent="-342900">
              <a:lnSpc>
                <a:spcPct val="150000"/>
              </a:lnSpc>
              <a:buFont typeface="Arial" panose="020B0604020202020204" pitchFamily="34" charset="0"/>
              <a:buChar char="•"/>
            </a:pPr>
            <a:r>
              <a:rPr lang="en-US" dirty="0">
                <a:solidFill>
                  <a:schemeClr val="bg1"/>
                </a:solidFill>
                <a:latin typeface="Miriam Libre" pitchFamily="2" charset="-79"/>
                <a:cs typeface="Miriam Libre" pitchFamily="2" charset="-79"/>
              </a:rPr>
              <a:t>So, as said before, </a:t>
            </a:r>
            <a:r>
              <a:rPr lang="en-US" dirty="0" err="1">
                <a:solidFill>
                  <a:schemeClr val="bg1"/>
                </a:solidFill>
                <a:latin typeface="Miriam Libre" pitchFamily="2" charset="-79"/>
                <a:cs typeface="Miriam Libre" pitchFamily="2" charset="-79"/>
              </a:rPr>
              <a:t>printf</a:t>
            </a:r>
            <a:r>
              <a:rPr lang="en-US" dirty="0">
                <a:solidFill>
                  <a:schemeClr val="bg1"/>
                </a:solidFill>
                <a:latin typeface="Miriam Libre" pitchFamily="2" charset="-79"/>
                <a:cs typeface="Miriam Libre" pitchFamily="2" charset="-79"/>
              </a:rPr>
              <a:t> will pull as much parameters as the number of format specifiers in the format string. </a:t>
            </a:r>
          </a:p>
          <a:p>
            <a:pPr marL="800100" lvl="1" indent="-342900">
              <a:lnSpc>
                <a:spcPct val="150000"/>
              </a:lnSpc>
              <a:buFont typeface="Arial" panose="020B0604020202020204" pitchFamily="34" charset="0"/>
              <a:buChar char="•"/>
            </a:pPr>
            <a:r>
              <a:rPr lang="en-US" dirty="0">
                <a:solidFill>
                  <a:schemeClr val="bg1"/>
                </a:solidFill>
                <a:latin typeface="Miriam Libre" pitchFamily="2" charset="-79"/>
                <a:cs typeface="Miriam Libre" pitchFamily="2" charset="-79"/>
              </a:rPr>
              <a:t>We can use this to leak values of the stack (like the canary), but it is just the tip of the iceberg.</a:t>
            </a:r>
          </a:p>
          <a:p>
            <a:pPr marL="800100" lvl="1" indent="-342900">
              <a:lnSpc>
                <a:spcPct val="150000"/>
              </a:lnSpc>
              <a:buFont typeface="Arial" panose="020B0604020202020204" pitchFamily="34" charset="0"/>
              <a:buChar char="•"/>
            </a:pPr>
            <a:r>
              <a:rPr lang="en-US" dirty="0">
                <a:solidFill>
                  <a:schemeClr val="bg1"/>
                </a:solidFill>
                <a:latin typeface="Miriam Libre" pitchFamily="2" charset="-79"/>
                <a:cs typeface="Miriam Libre" pitchFamily="2" charset="-79"/>
              </a:rPr>
              <a:t>In x86_64, the first few parameters passed in registers (which we can’t really control), but eventually parameters are passed on the stack.</a:t>
            </a:r>
          </a:p>
          <a:p>
            <a:pPr marL="800100" lvl="1" indent="-342900">
              <a:lnSpc>
                <a:spcPct val="150000"/>
              </a:lnSpc>
              <a:buFont typeface="Arial" panose="020B0604020202020204" pitchFamily="34" charset="0"/>
              <a:buChar char="•"/>
            </a:pPr>
            <a:r>
              <a:rPr lang="en-US" dirty="0">
                <a:solidFill>
                  <a:schemeClr val="bg1"/>
                </a:solidFill>
                <a:latin typeface="Miriam Libre" pitchFamily="2" charset="-79"/>
                <a:cs typeface="Miriam Libre" pitchFamily="2" charset="-79"/>
              </a:rPr>
              <a:t>Here’s a quick reminder of the x86_64 calling convention:</a:t>
            </a:r>
          </a:p>
          <a:p>
            <a:pPr marL="1257300" lvl="2" indent="-342900">
              <a:lnSpc>
                <a:spcPct val="150000"/>
              </a:lnSpc>
              <a:buFont typeface="Arial" panose="020B0604020202020204" pitchFamily="34" charset="0"/>
              <a:buChar char="•"/>
            </a:pPr>
            <a:r>
              <a:rPr lang="en-US" dirty="0">
                <a:solidFill>
                  <a:schemeClr val="bg1"/>
                </a:solidFill>
                <a:latin typeface="Miriam Libre" pitchFamily="2" charset="-79"/>
                <a:cs typeface="Miriam Libre" pitchFamily="2" charset="-79"/>
              </a:rPr>
              <a:t>Parameters 1-6 are passed via registers RDI, RSI, RDX, RCX, R8, R9 respectively;</a:t>
            </a:r>
          </a:p>
          <a:p>
            <a:pPr marL="1257300" lvl="2" indent="-342900">
              <a:lnSpc>
                <a:spcPct val="150000"/>
              </a:lnSpc>
              <a:buFont typeface="Arial" panose="020B0604020202020204" pitchFamily="34" charset="0"/>
              <a:buChar char="•"/>
            </a:pPr>
            <a:r>
              <a:rPr lang="en-US" dirty="0">
                <a:solidFill>
                  <a:schemeClr val="bg1"/>
                </a:solidFill>
                <a:latin typeface="Miriam Libre" pitchFamily="2" charset="-79"/>
                <a:cs typeface="Miriam Libre" pitchFamily="2" charset="-79"/>
              </a:rPr>
              <a:t>Parameters 7 and above are pushed on to the stack.</a:t>
            </a:r>
          </a:p>
          <a:p>
            <a:pPr marL="800100" lvl="1" indent="-342900">
              <a:lnSpc>
                <a:spcPct val="150000"/>
              </a:lnSpc>
              <a:buFont typeface="Arial" panose="020B0604020202020204" pitchFamily="34" charset="0"/>
              <a:buChar char="•"/>
            </a:pPr>
            <a:r>
              <a:rPr lang="en-US" dirty="0">
                <a:solidFill>
                  <a:schemeClr val="bg1"/>
                </a:solidFill>
                <a:latin typeface="Miriam Libre" pitchFamily="2" charset="-79"/>
                <a:cs typeface="Miriam Libre" pitchFamily="2" charset="-79"/>
              </a:rPr>
              <a:t>If we are able to control both the format string and the stack (which in many times is the case, since the format string buffer is usually on the stack), we can make </a:t>
            </a:r>
            <a:r>
              <a:rPr lang="en-US" dirty="0" err="1">
                <a:solidFill>
                  <a:schemeClr val="bg1"/>
                </a:solidFill>
                <a:latin typeface="Miriam Libre" pitchFamily="2" charset="-79"/>
                <a:cs typeface="Miriam Libre" pitchFamily="2" charset="-79"/>
              </a:rPr>
              <a:t>printf</a:t>
            </a:r>
            <a:r>
              <a:rPr lang="en-US" dirty="0">
                <a:solidFill>
                  <a:schemeClr val="bg1"/>
                </a:solidFill>
                <a:latin typeface="Miriam Libre" pitchFamily="2" charset="-79"/>
                <a:cs typeface="Miriam Libre" pitchFamily="2" charset="-79"/>
              </a:rPr>
              <a:t> do whatever we want. </a:t>
            </a:r>
          </a:p>
        </p:txBody>
      </p:sp>
    </p:spTree>
    <p:extLst>
      <p:ext uri="{BB962C8B-B14F-4D97-AF65-F5344CB8AC3E}">
        <p14:creationId xmlns:p14="http://schemas.microsoft.com/office/powerpoint/2010/main" val="1851542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01281"/>
            <a:ext cx="11923775" cy="1028198"/>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0" y="403620"/>
            <a:ext cx="8926443"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Note about accessing parameters in </a:t>
            </a:r>
            <a:r>
              <a:rPr lang="en-US" sz="3200" b="1" dirty="0" err="1">
                <a:solidFill>
                  <a:srgbClr val="24272C"/>
                </a:solidFill>
                <a:effectLst/>
                <a:latin typeface="Miriam Libre" pitchFamily="2" charset="-79"/>
                <a:cs typeface="Miriam Libre" pitchFamily="2" charset="-79"/>
              </a:rPr>
              <a:t>printf</a:t>
            </a:r>
            <a:endParaRPr lang="he-IL" sz="3200" b="1" dirty="0">
              <a:solidFill>
                <a:srgbClr val="24272C"/>
              </a:solidFill>
              <a:effectLst/>
              <a:latin typeface="Miriam Libre" pitchFamily="2" charset="-79"/>
              <a:cs typeface="Miriam Libre"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latin typeface="Miriam Libre" pitchFamily="2" charset="-79"/>
                <a:cs typeface="Miriam Libre" pitchFamily="2" charset="-79"/>
              </a:rPr>
              <a:t>Note about accessing parameters in </a:t>
            </a:r>
            <a:r>
              <a:rPr lang="en-US" sz="1000" dirty="0" err="1">
                <a:solidFill>
                  <a:schemeClr val="bg1"/>
                </a:solidFill>
                <a:latin typeface="Miriam Libre" pitchFamily="2" charset="-79"/>
                <a:cs typeface="Miriam Libre" pitchFamily="2" charset="-79"/>
              </a:rPr>
              <a:t>printf</a:t>
            </a:r>
            <a:endParaRPr lang="en-US" sz="1000" dirty="0">
              <a:solidFill>
                <a:schemeClr val="bg1"/>
              </a:solidFill>
              <a:latin typeface="Miriam Libre" pitchFamily="2" charset="-79"/>
              <a:cs typeface="Miriam Libre" pitchFamily="2" charset="-79"/>
            </a:endParaRP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B80B07E6-9AD9-4932-B2BD-B99E4EFAB83F}"/>
              </a:ext>
            </a:extLst>
          </p:cNvPr>
          <p:cNvSpPr txBox="1"/>
          <p:nvPr/>
        </p:nvSpPr>
        <p:spPr>
          <a:xfrm>
            <a:off x="124357" y="1195605"/>
            <a:ext cx="11923775" cy="2823850"/>
          </a:xfrm>
          <a:prstGeom prst="rect">
            <a:avLst/>
          </a:prstGeom>
          <a:noFill/>
        </p:spPr>
        <p:txBody>
          <a:bodyPr wrap="square">
            <a:spAutoFit/>
          </a:bodyPr>
          <a:lstStyle/>
          <a:p>
            <a:pPr marL="804672" indent="-347472" algn="l" rtl="0" eaLnBrk="1" latinLnBrk="0" hangingPunct="1">
              <a:lnSpc>
                <a:spcPct val="150000"/>
              </a:lnSpc>
              <a:spcBef>
                <a:spcPts val="0"/>
              </a:spcBef>
              <a:spcAft>
                <a:spcPts val="0"/>
              </a:spcAft>
              <a:buClrTx/>
              <a:buSzPts val="1900"/>
              <a:buFont typeface="Arial" panose="020B0604020202020204" pitchFamily="34" charset="0"/>
              <a:buChar char="•"/>
            </a:pPr>
            <a:r>
              <a:rPr lang="en-US" sz="2000" kern="1200" dirty="0">
                <a:solidFill>
                  <a:srgbClr val="FFFFFF"/>
                </a:solidFill>
                <a:effectLst/>
                <a:latin typeface="Miriam Libre" panose="00000500000000000000" pitchFamily="2" charset="-79"/>
                <a:ea typeface="+mn-ea"/>
                <a:cs typeface="Miriam Libre" panose="00000500000000000000" pitchFamily="2" charset="-79"/>
              </a:rPr>
              <a:t>This is one small yet very important note.</a:t>
            </a:r>
          </a:p>
          <a:p>
            <a:pPr marL="804672" indent="-347472" algn="l" rtl="0" eaLnBrk="1" latinLnBrk="0" hangingPunct="1">
              <a:lnSpc>
                <a:spcPct val="150000"/>
              </a:lnSpc>
              <a:spcBef>
                <a:spcPts val="0"/>
              </a:spcBef>
              <a:spcAft>
                <a:spcPts val="0"/>
              </a:spcAft>
              <a:buClrTx/>
              <a:buSzPts val="1900"/>
              <a:buFont typeface="Arial" panose="020B0604020202020204" pitchFamily="34" charset="0"/>
              <a:buChar char="•"/>
            </a:pPr>
            <a:r>
              <a:rPr lang="en-US" sz="2000" dirty="0">
                <a:solidFill>
                  <a:srgbClr val="FFFFFF"/>
                </a:solidFill>
                <a:latin typeface="Miriam Libre" panose="00000500000000000000" pitchFamily="2" charset="-79"/>
                <a:cs typeface="Miriam Libre" panose="00000500000000000000" pitchFamily="2" charset="-79"/>
              </a:rPr>
              <a:t>T</a:t>
            </a:r>
            <a:r>
              <a:rPr lang="en-US" sz="2000" kern="1200" dirty="0">
                <a:solidFill>
                  <a:srgbClr val="FFFFFF"/>
                </a:solidFill>
                <a:effectLst/>
                <a:latin typeface="Miriam Libre" panose="00000500000000000000" pitchFamily="2" charset="-79"/>
                <a:ea typeface="+mn-ea"/>
                <a:cs typeface="Miriam Libre" panose="00000500000000000000" pitchFamily="2" charset="-79"/>
              </a:rPr>
              <a:t>o reference the </a:t>
            </a:r>
            <a:r>
              <a:rPr lang="en-US" sz="2000" kern="1200" dirty="0" err="1">
                <a:solidFill>
                  <a:srgbClr val="FFFFFF"/>
                </a:solidFill>
                <a:effectLst/>
                <a:latin typeface="Miriam Libre" panose="00000500000000000000" pitchFamily="2" charset="-79"/>
                <a:ea typeface="+mn-ea"/>
                <a:cs typeface="Miriam Libre" panose="00000500000000000000" pitchFamily="2" charset="-79"/>
              </a:rPr>
              <a:t>N’th</a:t>
            </a:r>
            <a:r>
              <a:rPr lang="en-US" sz="2000" kern="1200" dirty="0">
                <a:solidFill>
                  <a:srgbClr val="FFFFFF"/>
                </a:solidFill>
                <a:effectLst/>
                <a:latin typeface="Miriam Libre" panose="00000500000000000000" pitchFamily="2" charset="-79"/>
                <a:ea typeface="+mn-ea"/>
                <a:cs typeface="Miriam Libre" panose="00000500000000000000" pitchFamily="2" charset="-79"/>
              </a:rPr>
              <a:t> parameter passed to </a:t>
            </a:r>
            <a:r>
              <a:rPr lang="en-US" sz="2000" kern="1200" dirty="0" err="1">
                <a:solidFill>
                  <a:srgbClr val="FFFFFF"/>
                </a:solidFill>
                <a:effectLst/>
                <a:latin typeface="Miriam Libre" panose="00000500000000000000" pitchFamily="2" charset="-79"/>
                <a:ea typeface="+mn-ea"/>
                <a:cs typeface="Miriam Libre" panose="00000500000000000000" pitchFamily="2" charset="-79"/>
              </a:rPr>
              <a:t>printf</a:t>
            </a:r>
            <a:r>
              <a:rPr lang="en-US" sz="2000" kern="1200" dirty="0">
                <a:solidFill>
                  <a:srgbClr val="FFFFFF"/>
                </a:solidFill>
                <a:effectLst/>
                <a:latin typeface="Miriam Libre" panose="00000500000000000000" pitchFamily="2" charset="-79"/>
                <a:ea typeface="+mn-ea"/>
                <a:cs typeface="Miriam Libre" panose="00000500000000000000" pitchFamily="2" charset="-79"/>
              </a:rPr>
              <a:t> via a format specifier</a:t>
            </a:r>
            <a:r>
              <a:rPr lang="en-US" sz="2000" b="1" kern="1200" dirty="0">
                <a:solidFill>
                  <a:srgbClr val="FFFFFF"/>
                </a:solidFill>
                <a:effectLst/>
                <a:latin typeface="Miriam Libre" panose="00000500000000000000" pitchFamily="2" charset="-79"/>
                <a:ea typeface="+mn-ea"/>
                <a:cs typeface="Miriam Libre" panose="00000500000000000000" pitchFamily="2" charset="-79"/>
              </a:rPr>
              <a:t> </a:t>
            </a:r>
            <a:r>
              <a:rPr lang="en-US" sz="2000" kern="1200" dirty="0">
                <a:solidFill>
                  <a:srgbClr val="FFFFFF"/>
                </a:solidFill>
                <a:effectLst/>
                <a:latin typeface="Miriam Libre" panose="00000500000000000000" pitchFamily="2" charset="-79"/>
                <a:ea typeface="+mn-ea"/>
                <a:cs typeface="Miriam Libre" panose="00000500000000000000" pitchFamily="2" charset="-79"/>
              </a:rPr>
              <a:t>(say %p), we can use </a:t>
            </a:r>
            <a:r>
              <a:rPr lang="en-US" sz="2000" b="1" kern="1200" dirty="0">
                <a:solidFill>
                  <a:srgbClr val="FFFFFF"/>
                </a:solidFill>
                <a:effectLst/>
                <a:latin typeface="Miriam Libre" panose="00000500000000000000" pitchFamily="2" charset="-79"/>
                <a:ea typeface="+mn-ea"/>
                <a:cs typeface="Miriam Libre" panose="00000500000000000000" pitchFamily="2" charset="-79"/>
              </a:rPr>
              <a:t>%</a:t>
            </a:r>
            <a:r>
              <a:rPr lang="en-US" sz="2000" b="1" kern="1200" dirty="0" err="1">
                <a:solidFill>
                  <a:srgbClr val="FFFFFF"/>
                </a:solidFill>
                <a:effectLst/>
                <a:latin typeface="Miriam Libre" panose="00000500000000000000" pitchFamily="2" charset="-79"/>
                <a:ea typeface="+mn-ea"/>
                <a:cs typeface="Miriam Libre" panose="00000500000000000000" pitchFamily="2" charset="-79"/>
              </a:rPr>
              <a:t>N$p</a:t>
            </a:r>
            <a:r>
              <a:rPr lang="en-US" sz="2000" kern="1200" dirty="0">
                <a:solidFill>
                  <a:srgbClr val="FFFFFF"/>
                </a:solidFill>
                <a:effectLst/>
                <a:latin typeface="Miriam Libre" panose="00000500000000000000" pitchFamily="2" charset="-79"/>
                <a:ea typeface="+mn-ea"/>
                <a:cs typeface="Miriam Libre" panose="00000500000000000000" pitchFamily="2" charset="-79"/>
              </a:rPr>
              <a:t>. This saves us the headache of writing %p %p %p …. %p %p N times to reach the N-</a:t>
            </a:r>
            <a:r>
              <a:rPr lang="en-US" sz="2000" kern="1200" dirty="0" err="1">
                <a:solidFill>
                  <a:srgbClr val="FFFFFF"/>
                </a:solidFill>
                <a:effectLst/>
                <a:latin typeface="Miriam Libre" panose="00000500000000000000" pitchFamily="2" charset="-79"/>
                <a:ea typeface="+mn-ea"/>
                <a:cs typeface="Miriam Libre" panose="00000500000000000000" pitchFamily="2" charset="-79"/>
              </a:rPr>
              <a:t>th</a:t>
            </a:r>
            <a:r>
              <a:rPr lang="en-US" sz="2000" kern="1200" dirty="0">
                <a:solidFill>
                  <a:srgbClr val="FFFFFF"/>
                </a:solidFill>
                <a:effectLst/>
                <a:latin typeface="Miriam Libre" panose="00000500000000000000" pitchFamily="2" charset="-79"/>
                <a:ea typeface="+mn-ea"/>
                <a:cs typeface="Miriam Libre" panose="00000500000000000000" pitchFamily="2" charset="-79"/>
              </a:rPr>
              <a:t> parameter.</a:t>
            </a:r>
          </a:p>
          <a:p>
            <a:pPr marL="804672" indent="-347472" algn="l" rtl="0" eaLnBrk="1" latinLnBrk="0" hangingPunct="1">
              <a:lnSpc>
                <a:spcPct val="150000"/>
              </a:lnSpc>
              <a:spcBef>
                <a:spcPts val="0"/>
              </a:spcBef>
              <a:spcAft>
                <a:spcPts val="0"/>
              </a:spcAft>
              <a:buClrTx/>
              <a:buSzPts val="1900"/>
              <a:buFont typeface="Arial" panose="020B0604020202020204" pitchFamily="34" charset="0"/>
              <a:buChar char="•"/>
            </a:pPr>
            <a:r>
              <a:rPr lang="en-US" sz="2000" dirty="0">
                <a:solidFill>
                  <a:srgbClr val="FFFFFF"/>
                </a:solidFill>
                <a:effectLst/>
                <a:latin typeface="Miriam Libre" panose="00000500000000000000" pitchFamily="2" charset="-79"/>
                <a:cs typeface="Miriam Libre" panose="00000500000000000000" pitchFamily="2" charset="-79"/>
              </a:rPr>
              <a:t>*The above </a:t>
            </a:r>
            <a:r>
              <a:rPr lang="en-US" sz="2000" dirty="0">
                <a:solidFill>
                  <a:srgbClr val="FFFFFF"/>
                </a:solidFill>
                <a:latin typeface="Miriam Libre" panose="00000500000000000000" pitchFamily="2" charset="-79"/>
                <a:cs typeface="Miriam Libre" panose="00000500000000000000" pitchFamily="2" charset="-79"/>
              </a:rPr>
              <a:t>is a feature available in more recent versions of the C standard library. But Most </a:t>
            </a:r>
            <a:r>
              <a:rPr lang="en-US" sz="2000" dirty="0" err="1">
                <a:solidFill>
                  <a:srgbClr val="FFFFFF"/>
                </a:solidFill>
                <a:latin typeface="Miriam Libre" panose="00000500000000000000" pitchFamily="2" charset="-79"/>
                <a:cs typeface="Miriam Libre" panose="00000500000000000000" pitchFamily="2" charset="-79"/>
              </a:rPr>
              <a:t>pwn</a:t>
            </a:r>
            <a:r>
              <a:rPr lang="en-US" sz="2000" dirty="0">
                <a:solidFill>
                  <a:srgbClr val="FFFFFF"/>
                </a:solidFill>
                <a:latin typeface="Miriam Libre" panose="00000500000000000000" pitchFamily="2" charset="-79"/>
                <a:cs typeface="Miriam Libre" panose="00000500000000000000" pitchFamily="2" charset="-79"/>
              </a:rPr>
              <a:t> challenges use one that supports it.</a:t>
            </a:r>
            <a:endParaRPr lang="en-US" sz="2000" dirty="0">
              <a:effectLst/>
            </a:endParaRPr>
          </a:p>
        </p:txBody>
      </p:sp>
    </p:spTree>
    <p:extLst>
      <p:ext uri="{BB962C8B-B14F-4D97-AF65-F5344CB8AC3E}">
        <p14:creationId xmlns:p14="http://schemas.microsoft.com/office/powerpoint/2010/main" val="396067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028198"/>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0" y="365913"/>
            <a:ext cx="8926443"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Arbitrary read</a:t>
            </a:r>
            <a:endParaRPr lang="he-IL" sz="3200" b="1" dirty="0">
              <a:solidFill>
                <a:srgbClr val="24272C"/>
              </a:solidFill>
              <a:effectLst/>
              <a:latin typeface="Miriam Libre" pitchFamily="2" charset="-79"/>
              <a:cs typeface="Miriam Libre"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latin typeface="Miriam Libre" pitchFamily="2" charset="-79"/>
                <a:cs typeface="Miriam Libre" pitchFamily="2" charset="-79"/>
              </a:rPr>
              <a:t>Arbitrary read</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B80B07E6-9AD9-4932-B2BD-B99E4EFAB83F}"/>
              </a:ext>
            </a:extLst>
          </p:cNvPr>
          <p:cNvSpPr txBox="1"/>
          <p:nvPr/>
        </p:nvSpPr>
        <p:spPr>
          <a:xfrm>
            <a:off x="134112" y="1025511"/>
            <a:ext cx="11923775" cy="3564437"/>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en-US" sz="1900" dirty="0">
                <a:solidFill>
                  <a:schemeClr val="bg1"/>
                </a:solidFill>
                <a:latin typeface="Miriam Libre" pitchFamily="2" charset="-79"/>
                <a:cs typeface="Miriam Libre" pitchFamily="2" charset="-79"/>
              </a:rPr>
              <a:t>Arbitrary read can be achieved using the </a:t>
            </a:r>
            <a:r>
              <a:rPr lang="en-US" sz="1900" b="1" dirty="0">
                <a:solidFill>
                  <a:schemeClr val="bg1"/>
                </a:solidFill>
                <a:latin typeface="Miriam Libre" pitchFamily="2" charset="-79"/>
                <a:cs typeface="Miriam Libre" pitchFamily="2" charset="-79"/>
              </a:rPr>
              <a:t>%s</a:t>
            </a:r>
            <a:r>
              <a:rPr lang="en-US" sz="1900" dirty="0">
                <a:solidFill>
                  <a:schemeClr val="bg1"/>
                </a:solidFill>
                <a:latin typeface="Miriam Libre" pitchFamily="2" charset="-79"/>
                <a:cs typeface="Miriam Libre" pitchFamily="2" charset="-79"/>
              </a:rPr>
              <a:t> format specifier. We will use %s and provide it with a parameter that is address. </a:t>
            </a:r>
            <a:r>
              <a:rPr lang="en-US" sz="1900" dirty="0" err="1">
                <a:solidFill>
                  <a:schemeClr val="bg1"/>
                </a:solidFill>
                <a:effectLst/>
                <a:latin typeface="Miriam Libre" pitchFamily="2" charset="-79"/>
                <a:cs typeface="Miriam Libre" pitchFamily="2" charset="-79"/>
              </a:rPr>
              <a:t>Printf</a:t>
            </a:r>
            <a:r>
              <a:rPr lang="en-US" sz="1900" dirty="0">
                <a:solidFill>
                  <a:schemeClr val="bg1"/>
                </a:solidFill>
                <a:effectLst/>
                <a:latin typeface="Miriam Libre" pitchFamily="2" charset="-79"/>
                <a:cs typeface="Miriam Libre" pitchFamily="2" charset="-79"/>
              </a:rPr>
              <a:t> </a:t>
            </a:r>
            <a:r>
              <a:rPr lang="en-US" sz="1900" dirty="0">
                <a:solidFill>
                  <a:schemeClr val="bg1"/>
                </a:solidFill>
                <a:latin typeface="Miriam Libre" pitchFamily="2" charset="-79"/>
                <a:cs typeface="Miriam Libre" pitchFamily="2" charset="-79"/>
              </a:rPr>
              <a:t>will print what’s in that address (until a null byte)</a:t>
            </a:r>
          </a:p>
          <a:p>
            <a:pPr marL="800100" lvl="1" indent="-342900">
              <a:lnSpc>
                <a:spcPct val="150000"/>
              </a:lnSpc>
              <a:buFont typeface="Arial" panose="020B0604020202020204" pitchFamily="34" charset="0"/>
              <a:buChar char="•"/>
            </a:pPr>
            <a:r>
              <a:rPr lang="en-US" sz="1900" dirty="0">
                <a:solidFill>
                  <a:schemeClr val="bg1"/>
                </a:solidFill>
                <a:effectLst/>
                <a:latin typeface="Miriam Libre" pitchFamily="2" charset="-79"/>
                <a:cs typeface="Miriam Libre" pitchFamily="2" charset="-79"/>
              </a:rPr>
              <a:t>In the example below (the program is stopped at the call to </a:t>
            </a:r>
            <a:r>
              <a:rPr lang="en-US" sz="1900" dirty="0" err="1">
                <a:solidFill>
                  <a:schemeClr val="bg1"/>
                </a:solidFill>
                <a:effectLst/>
                <a:latin typeface="Miriam Libre" pitchFamily="2" charset="-79"/>
                <a:cs typeface="Miriam Libre" pitchFamily="2" charset="-79"/>
              </a:rPr>
              <a:t>printf</a:t>
            </a:r>
            <a:r>
              <a:rPr lang="en-US" sz="1900" dirty="0">
                <a:solidFill>
                  <a:schemeClr val="bg1"/>
                </a:solidFill>
                <a:effectLst/>
                <a:latin typeface="Miriam Libre" pitchFamily="2" charset="-79"/>
                <a:cs typeface="Miriam Libre" pitchFamily="2" charset="-79"/>
              </a:rPr>
              <a:t>), we want to read what’s at address 0x404500:</a:t>
            </a:r>
          </a:p>
          <a:p>
            <a:pPr marL="1257300" lvl="2" indent="-342900">
              <a:lnSpc>
                <a:spcPct val="150000"/>
              </a:lnSpc>
              <a:buFont typeface="Arial" panose="020B0604020202020204" pitchFamily="34" charset="0"/>
              <a:buChar char="•"/>
            </a:pPr>
            <a:r>
              <a:rPr lang="en-US" sz="1900" dirty="0">
                <a:solidFill>
                  <a:schemeClr val="bg1"/>
                </a:solidFill>
                <a:latin typeface="Miriam Libre" pitchFamily="2" charset="-79"/>
                <a:cs typeface="Miriam Libre" pitchFamily="2" charset="-79"/>
              </a:rPr>
              <a:t>O</a:t>
            </a:r>
            <a:r>
              <a:rPr lang="en-US" sz="1900" dirty="0">
                <a:solidFill>
                  <a:schemeClr val="bg1"/>
                </a:solidFill>
                <a:effectLst/>
                <a:latin typeface="Miriam Libre" pitchFamily="2" charset="-79"/>
                <a:cs typeface="Miriam Libre" pitchFamily="2" charset="-79"/>
              </a:rPr>
              <a:t>ur buffer starts at 0x7ff..dc40.</a:t>
            </a:r>
          </a:p>
          <a:p>
            <a:pPr marL="1257300" lvl="2" indent="-342900">
              <a:lnSpc>
                <a:spcPct val="150000"/>
              </a:lnSpc>
              <a:buFont typeface="Arial" panose="020B0604020202020204" pitchFamily="34" charset="0"/>
              <a:buChar char="•"/>
            </a:pPr>
            <a:r>
              <a:rPr lang="en-US" sz="1900" dirty="0">
                <a:solidFill>
                  <a:schemeClr val="bg1"/>
                </a:solidFill>
                <a:effectLst/>
                <a:latin typeface="Miriam Libre" pitchFamily="2" charset="-79"/>
                <a:cs typeface="Miriam Libre" pitchFamily="2" charset="-79"/>
              </a:rPr>
              <a:t>Our payload is “%</a:t>
            </a:r>
            <a:r>
              <a:rPr lang="en-US" sz="1900" dirty="0">
                <a:solidFill>
                  <a:schemeClr val="bg1"/>
                </a:solidFill>
                <a:latin typeface="Miriam Libre" pitchFamily="2" charset="-79"/>
                <a:cs typeface="Miriam Libre" pitchFamily="2" charset="-79"/>
              </a:rPr>
              <a:t>7</a:t>
            </a:r>
            <a:r>
              <a:rPr lang="en-US" sz="1900" dirty="0">
                <a:solidFill>
                  <a:schemeClr val="bg1"/>
                </a:solidFill>
                <a:effectLst/>
                <a:latin typeface="Miriam Libre" pitchFamily="2" charset="-79"/>
                <a:cs typeface="Miriam Libre" pitchFamily="2" charset="-79"/>
              </a:rPr>
              <a:t>$s”.ljust(8, ‘\x00’) + p64(0x404500). 16 bytes total.</a:t>
            </a:r>
          </a:p>
          <a:p>
            <a:pPr marL="1257300" lvl="2" indent="-342900">
              <a:lnSpc>
                <a:spcPct val="150000"/>
              </a:lnSpc>
              <a:buFont typeface="Arial" panose="020B0604020202020204" pitchFamily="34" charset="0"/>
              <a:buChar char="•"/>
            </a:pPr>
            <a:r>
              <a:rPr lang="en-US" sz="1900" dirty="0">
                <a:solidFill>
                  <a:schemeClr val="bg1"/>
                </a:solidFill>
                <a:effectLst/>
                <a:latin typeface="Miriam Libre" pitchFamily="2" charset="-79"/>
                <a:cs typeface="Miriam Libre" pitchFamily="2" charset="-79"/>
              </a:rPr>
              <a:t>We wrote our arbit</a:t>
            </a:r>
            <a:r>
              <a:rPr lang="en-US" sz="1900" dirty="0">
                <a:solidFill>
                  <a:schemeClr val="bg1"/>
                </a:solidFill>
                <a:latin typeface="Miriam Libre" pitchFamily="2" charset="-79"/>
                <a:cs typeface="Miriam Libre" pitchFamily="2" charset="-79"/>
              </a:rPr>
              <a:t>rary address at parameter 7 (parameters are on the stack from the 6</a:t>
            </a:r>
            <a:r>
              <a:rPr lang="en-US" sz="1900" baseline="30000" dirty="0">
                <a:solidFill>
                  <a:schemeClr val="bg1"/>
                </a:solidFill>
                <a:latin typeface="Miriam Libre" pitchFamily="2" charset="-79"/>
                <a:cs typeface="Miriam Libre" pitchFamily="2" charset="-79"/>
              </a:rPr>
              <a:t>th</a:t>
            </a:r>
            <a:r>
              <a:rPr lang="en-US" sz="1900" dirty="0">
                <a:solidFill>
                  <a:schemeClr val="bg1"/>
                </a:solidFill>
                <a:latin typeface="Miriam Libre" pitchFamily="2" charset="-79"/>
                <a:cs typeface="Miriam Libre" pitchFamily="2" charset="-79"/>
              </a:rPr>
              <a:t>).</a:t>
            </a:r>
          </a:p>
          <a:p>
            <a:pPr marL="1257300" lvl="2" indent="-342900">
              <a:lnSpc>
                <a:spcPct val="150000"/>
              </a:lnSpc>
              <a:buFont typeface="Arial" panose="020B0604020202020204" pitchFamily="34" charset="0"/>
              <a:buChar char="•"/>
            </a:pPr>
            <a:r>
              <a:rPr lang="en-US" sz="1900" dirty="0">
                <a:solidFill>
                  <a:schemeClr val="bg1"/>
                </a:solidFill>
                <a:effectLst/>
                <a:latin typeface="Miriam Libre" pitchFamily="2" charset="-79"/>
                <a:cs typeface="Miriam Libre" pitchFamily="2" charset="-79"/>
              </a:rPr>
              <a:t>The call to </a:t>
            </a:r>
            <a:r>
              <a:rPr lang="en-US" sz="1900" dirty="0" err="1">
                <a:solidFill>
                  <a:schemeClr val="bg1"/>
                </a:solidFill>
                <a:effectLst/>
                <a:latin typeface="Miriam Libre" pitchFamily="2" charset="-79"/>
                <a:cs typeface="Miriam Libre" pitchFamily="2" charset="-79"/>
              </a:rPr>
              <a:t>printf</a:t>
            </a:r>
            <a:r>
              <a:rPr lang="en-US" sz="1900" dirty="0">
                <a:solidFill>
                  <a:schemeClr val="bg1"/>
                </a:solidFill>
                <a:effectLst/>
                <a:latin typeface="Miriam Libre" pitchFamily="2" charset="-79"/>
                <a:cs typeface="Miriam Libre" pitchFamily="2" charset="-79"/>
              </a:rPr>
              <a:t> will be like </a:t>
            </a:r>
            <a:r>
              <a:rPr lang="en-US" sz="1900" dirty="0" err="1">
                <a:solidFill>
                  <a:schemeClr val="bg1"/>
                </a:solidFill>
                <a:effectLst/>
                <a:latin typeface="Consolas" panose="020B0609020204030204" pitchFamily="49" charset="0"/>
                <a:cs typeface="Miriam Libre" pitchFamily="2" charset="-79"/>
              </a:rPr>
              <a:t>printf</a:t>
            </a:r>
            <a:r>
              <a:rPr lang="en-US" sz="1900" dirty="0">
                <a:solidFill>
                  <a:schemeClr val="bg1"/>
                </a:solidFill>
                <a:effectLst/>
                <a:latin typeface="Consolas" panose="020B0609020204030204" pitchFamily="49" charset="0"/>
                <a:cs typeface="Miriam Libre" pitchFamily="2" charset="-79"/>
              </a:rPr>
              <a:t>(“%7$s”, prm1, prm2, …, prm6, </a:t>
            </a:r>
            <a:r>
              <a:rPr lang="en-US" sz="1900" b="1" dirty="0">
                <a:solidFill>
                  <a:schemeClr val="bg1"/>
                </a:solidFill>
                <a:effectLst/>
                <a:latin typeface="Consolas" panose="020B0609020204030204" pitchFamily="49" charset="0"/>
                <a:cs typeface="Miriam Libre" pitchFamily="2" charset="-79"/>
              </a:rPr>
              <a:t>0x404500</a:t>
            </a:r>
            <a:r>
              <a:rPr lang="en-US" sz="1900" dirty="0">
                <a:solidFill>
                  <a:schemeClr val="bg1"/>
                </a:solidFill>
                <a:effectLst/>
                <a:latin typeface="Consolas" panose="020B0609020204030204" pitchFamily="49" charset="0"/>
                <a:cs typeface="Miriam Libre" pitchFamily="2" charset="-79"/>
              </a:rPr>
              <a:t>);</a:t>
            </a:r>
            <a:endParaRPr lang="en-US" sz="1900" dirty="0">
              <a:solidFill>
                <a:schemeClr val="bg1"/>
              </a:solidFill>
              <a:effectLst/>
              <a:latin typeface="Miriam Libre" pitchFamily="2" charset="-79"/>
              <a:cs typeface="Miriam Libre" pitchFamily="2" charset="-79"/>
            </a:endParaRPr>
          </a:p>
        </p:txBody>
      </p:sp>
      <p:pic>
        <p:nvPicPr>
          <p:cNvPr id="4" name="Picture 3">
            <a:extLst>
              <a:ext uri="{FF2B5EF4-FFF2-40B4-BE49-F238E27FC236}">
                <a16:creationId xmlns:a16="http://schemas.microsoft.com/office/drawing/2014/main" id="{45FB7308-11A8-44C5-880C-60B731FDFA16}"/>
              </a:ext>
            </a:extLst>
          </p:cNvPr>
          <p:cNvPicPr>
            <a:picLocks noChangeAspect="1"/>
          </p:cNvPicPr>
          <p:nvPr/>
        </p:nvPicPr>
        <p:blipFill>
          <a:blip r:embed="rId5"/>
          <a:stretch>
            <a:fillRect/>
          </a:stretch>
        </p:blipFill>
        <p:spPr>
          <a:xfrm>
            <a:off x="2156863" y="4520033"/>
            <a:ext cx="7878274" cy="1676634"/>
          </a:xfrm>
          <a:prstGeom prst="rect">
            <a:avLst/>
          </a:prstGeom>
        </p:spPr>
      </p:pic>
    </p:spTree>
    <p:extLst>
      <p:ext uri="{BB962C8B-B14F-4D97-AF65-F5344CB8AC3E}">
        <p14:creationId xmlns:p14="http://schemas.microsoft.com/office/powerpoint/2010/main" val="4272955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Reverse</Template>
  <TotalTime>210</TotalTime>
  <Words>1565</Words>
  <Application>Microsoft Office PowerPoint</Application>
  <PresentationFormat>Widescreen</PresentationFormat>
  <Paragraphs>125</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Consolas</vt:lpstr>
      <vt:lpstr>Handjet Medium Square Single</vt:lpstr>
      <vt:lpstr>Handjet Square Single</vt:lpstr>
      <vt:lpstr>Miriam Libre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נתנאל קום</dc:creator>
  <cp:lastModifiedBy>נתנאל קום</cp:lastModifiedBy>
  <cp:revision>86</cp:revision>
  <dcterms:created xsi:type="dcterms:W3CDTF">2025-01-19T19:52:14Z</dcterms:created>
  <dcterms:modified xsi:type="dcterms:W3CDTF">2025-01-20T13:35:03Z</dcterms:modified>
</cp:coreProperties>
</file>