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76" r:id="rId2"/>
    <p:sldId id="283" r:id="rId3"/>
    <p:sldId id="316" r:id="rId4"/>
    <p:sldId id="258" r:id="rId5"/>
    <p:sldId id="305" r:id="rId6"/>
    <p:sldId id="304" r:id="rId7"/>
    <p:sldId id="294" r:id="rId8"/>
    <p:sldId id="301" r:id="rId9"/>
    <p:sldId id="302" r:id="rId10"/>
    <p:sldId id="315" r:id="rId11"/>
    <p:sldId id="306" r:id="rId12"/>
    <p:sldId id="308" r:id="rId13"/>
    <p:sldId id="303" r:id="rId14"/>
    <p:sldId id="310" r:id="rId15"/>
    <p:sldId id="311" r:id="rId16"/>
    <p:sldId id="312" r:id="rId17"/>
    <p:sldId id="313" r:id="rId18"/>
    <p:sldId id="314" r:id="rId19"/>
    <p:sldId id="292" r:id="rId20"/>
    <p:sldId id="286" r:id="rId21"/>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E21"/>
    <a:srgbClr val="2427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76" autoAdjust="0"/>
    <p:restoredTop sz="94656"/>
  </p:normalViewPr>
  <p:slideViewPr>
    <p:cSldViewPr snapToGrid="0">
      <p:cViewPr varScale="1">
        <p:scale>
          <a:sx n="73" d="100"/>
          <a:sy n="73" d="100"/>
        </p:scale>
        <p:origin x="589" y="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881B1C-CF05-0F44-A33E-A38439A627E4}" type="datetimeFigureOut">
              <a:rPr lang="en-IL" smtClean="0"/>
              <a:t>12/10/2024</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E715B0-74F3-B64E-A730-C7F3E6BEB915}" type="slidenum">
              <a:rPr lang="en-IL" smtClean="0"/>
              <a:t>‹#›</a:t>
            </a:fld>
            <a:endParaRPr lang="en-IL"/>
          </a:p>
        </p:txBody>
      </p:sp>
    </p:spTree>
    <p:extLst>
      <p:ext uri="{BB962C8B-B14F-4D97-AF65-F5344CB8AC3E}">
        <p14:creationId xmlns:p14="http://schemas.microsoft.com/office/powerpoint/2010/main" val="1401786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22740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endParaRPr lang="en-IL" dirty="0"/>
          </a:p>
        </p:txBody>
      </p:sp>
      <p:sp>
        <p:nvSpPr>
          <p:cNvPr id="4" name="Slide Number Placeholder 3"/>
          <p:cNvSpPr>
            <a:spLocks noGrp="1"/>
          </p:cNvSpPr>
          <p:nvPr>
            <p:ph type="sldNum" sz="quarter" idx="5"/>
          </p:nvPr>
        </p:nvSpPr>
        <p:spPr/>
        <p:txBody>
          <a:bodyPr/>
          <a:lstStyle/>
          <a:p>
            <a:fld id="{C2E715B0-74F3-B64E-A730-C7F3E6BEB915}" type="slidenum">
              <a:rPr lang="en-IL" smtClean="0"/>
              <a:t>20</a:t>
            </a:fld>
            <a:endParaRPr lang="en-IL"/>
          </a:p>
        </p:txBody>
      </p:sp>
    </p:spTree>
    <p:extLst>
      <p:ext uri="{BB962C8B-B14F-4D97-AF65-F5344CB8AC3E}">
        <p14:creationId xmlns:p14="http://schemas.microsoft.com/office/powerpoint/2010/main" val="2869464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0643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2585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548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0697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5774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6975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endParaRPr lang="en-IL" dirty="0"/>
          </a:p>
        </p:txBody>
      </p:sp>
      <p:sp>
        <p:nvSpPr>
          <p:cNvPr id="4" name="Slide Number Placeholder 3"/>
          <p:cNvSpPr>
            <a:spLocks noGrp="1"/>
          </p:cNvSpPr>
          <p:nvPr>
            <p:ph type="sldNum" sz="quarter" idx="5"/>
          </p:nvPr>
        </p:nvSpPr>
        <p:spPr/>
        <p:txBody>
          <a:bodyPr/>
          <a:lstStyle/>
          <a:p>
            <a:fld id="{C2E715B0-74F3-B64E-A730-C7F3E6BEB915}" type="slidenum">
              <a:rPr lang="en-IL" smtClean="0"/>
              <a:t>19</a:t>
            </a:fld>
            <a:endParaRPr lang="en-IL"/>
          </a:p>
        </p:txBody>
      </p:sp>
    </p:spTree>
    <p:extLst>
      <p:ext uri="{BB962C8B-B14F-4D97-AF65-F5344CB8AC3E}">
        <p14:creationId xmlns:p14="http://schemas.microsoft.com/office/powerpoint/2010/main" val="927417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25E9E-4F38-4008-FC07-B9D93041CD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07BFDA19-FAC9-0FD7-BAEA-D33742EE9E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2E36167C-AD4B-E539-88F6-7CC7449180BB}"/>
              </a:ext>
            </a:extLst>
          </p:cNvPr>
          <p:cNvSpPr>
            <a:spLocks noGrp="1"/>
          </p:cNvSpPr>
          <p:nvPr>
            <p:ph type="dt" sz="half" idx="10"/>
          </p:nvPr>
        </p:nvSpPr>
        <p:spPr/>
        <p:txBody>
          <a:bodyPr/>
          <a:lstStyle/>
          <a:p>
            <a:fld id="{01F9F28E-B300-B343-AE70-8AAEBE22BCA3}" type="datetimeFigureOut">
              <a:rPr lang="en-IL" smtClean="0"/>
              <a:t>12/10/2024</a:t>
            </a:fld>
            <a:endParaRPr lang="en-IL"/>
          </a:p>
        </p:txBody>
      </p:sp>
      <p:sp>
        <p:nvSpPr>
          <p:cNvPr id="5" name="Footer Placeholder 4">
            <a:extLst>
              <a:ext uri="{FF2B5EF4-FFF2-40B4-BE49-F238E27FC236}">
                <a16:creationId xmlns:a16="http://schemas.microsoft.com/office/drawing/2014/main" id="{6083455A-C314-6C47-2615-3003158DC3C7}"/>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9859BAA2-C063-397C-3FBF-C1F2C3AE4BCB}"/>
              </a:ext>
            </a:extLst>
          </p:cNvPr>
          <p:cNvSpPr>
            <a:spLocks noGrp="1"/>
          </p:cNvSpPr>
          <p:nvPr>
            <p:ph type="sldNum" sz="quarter" idx="12"/>
          </p:nvPr>
        </p:nvSpPr>
        <p:spPr/>
        <p:txBody>
          <a:bodyPr/>
          <a:lstStyle/>
          <a:p>
            <a:fld id="{AD642C03-A410-6843-A0F7-BFD332B83092}" type="slidenum">
              <a:rPr lang="en-IL" smtClean="0"/>
              <a:t>‹#›</a:t>
            </a:fld>
            <a:endParaRPr lang="en-IL"/>
          </a:p>
        </p:txBody>
      </p:sp>
    </p:spTree>
    <p:extLst>
      <p:ext uri="{BB962C8B-B14F-4D97-AF65-F5344CB8AC3E}">
        <p14:creationId xmlns:p14="http://schemas.microsoft.com/office/powerpoint/2010/main" val="1348185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79C43-8061-EE6C-1B5A-F00114F6F9A7}"/>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61F59A86-1141-99C9-BDB8-6CCD3B0C91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9D563DF8-C58E-CB5D-E4B4-ECF8DE2B9B41}"/>
              </a:ext>
            </a:extLst>
          </p:cNvPr>
          <p:cNvSpPr>
            <a:spLocks noGrp="1"/>
          </p:cNvSpPr>
          <p:nvPr>
            <p:ph type="dt" sz="half" idx="10"/>
          </p:nvPr>
        </p:nvSpPr>
        <p:spPr/>
        <p:txBody>
          <a:bodyPr/>
          <a:lstStyle/>
          <a:p>
            <a:fld id="{01F9F28E-B300-B343-AE70-8AAEBE22BCA3}" type="datetimeFigureOut">
              <a:rPr lang="en-IL" smtClean="0"/>
              <a:t>12/10/2024</a:t>
            </a:fld>
            <a:endParaRPr lang="en-IL"/>
          </a:p>
        </p:txBody>
      </p:sp>
      <p:sp>
        <p:nvSpPr>
          <p:cNvPr id="5" name="Footer Placeholder 4">
            <a:extLst>
              <a:ext uri="{FF2B5EF4-FFF2-40B4-BE49-F238E27FC236}">
                <a16:creationId xmlns:a16="http://schemas.microsoft.com/office/drawing/2014/main" id="{44AD1815-680E-CA66-72F3-5B93608F2891}"/>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EDFBC2A0-3E58-7E2B-B473-C5B1D56220C4}"/>
              </a:ext>
            </a:extLst>
          </p:cNvPr>
          <p:cNvSpPr>
            <a:spLocks noGrp="1"/>
          </p:cNvSpPr>
          <p:nvPr>
            <p:ph type="sldNum" sz="quarter" idx="12"/>
          </p:nvPr>
        </p:nvSpPr>
        <p:spPr/>
        <p:txBody>
          <a:bodyPr/>
          <a:lstStyle/>
          <a:p>
            <a:fld id="{AD642C03-A410-6843-A0F7-BFD332B83092}" type="slidenum">
              <a:rPr lang="en-IL" smtClean="0"/>
              <a:t>‹#›</a:t>
            </a:fld>
            <a:endParaRPr lang="en-IL"/>
          </a:p>
        </p:txBody>
      </p:sp>
    </p:spTree>
    <p:extLst>
      <p:ext uri="{BB962C8B-B14F-4D97-AF65-F5344CB8AC3E}">
        <p14:creationId xmlns:p14="http://schemas.microsoft.com/office/powerpoint/2010/main" val="1706132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27F013-8549-0676-11FD-6F103704C8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94142FA9-65FB-69A5-60E1-2B0B4379CB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224627B-323E-27B2-00D4-6550681C5B48}"/>
              </a:ext>
            </a:extLst>
          </p:cNvPr>
          <p:cNvSpPr>
            <a:spLocks noGrp="1"/>
          </p:cNvSpPr>
          <p:nvPr>
            <p:ph type="dt" sz="half" idx="10"/>
          </p:nvPr>
        </p:nvSpPr>
        <p:spPr/>
        <p:txBody>
          <a:bodyPr/>
          <a:lstStyle/>
          <a:p>
            <a:fld id="{01F9F28E-B300-B343-AE70-8AAEBE22BCA3}" type="datetimeFigureOut">
              <a:rPr lang="en-IL" smtClean="0"/>
              <a:t>12/10/2024</a:t>
            </a:fld>
            <a:endParaRPr lang="en-IL"/>
          </a:p>
        </p:txBody>
      </p:sp>
      <p:sp>
        <p:nvSpPr>
          <p:cNvPr id="5" name="Footer Placeholder 4">
            <a:extLst>
              <a:ext uri="{FF2B5EF4-FFF2-40B4-BE49-F238E27FC236}">
                <a16:creationId xmlns:a16="http://schemas.microsoft.com/office/drawing/2014/main" id="{D77A7913-33F9-8AE1-49E5-7235C65FFBBD}"/>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2CDD308B-3051-7C10-4285-1B01246E0056}"/>
              </a:ext>
            </a:extLst>
          </p:cNvPr>
          <p:cNvSpPr>
            <a:spLocks noGrp="1"/>
          </p:cNvSpPr>
          <p:nvPr>
            <p:ph type="sldNum" sz="quarter" idx="12"/>
          </p:nvPr>
        </p:nvSpPr>
        <p:spPr/>
        <p:txBody>
          <a:bodyPr/>
          <a:lstStyle/>
          <a:p>
            <a:fld id="{AD642C03-A410-6843-A0F7-BFD332B83092}" type="slidenum">
              <a:rPr lang="en-IL" smtClean="0"/>
              <a:t>‹#›</a:t>
            </a:fld>
            <a:endParaRPr lang="en-IL"/>
          </a:p>
        </p:txBody>
      </p:sp>
    </p:spTree>
    <p:extLst>
      <p:ext uri="{BB962C8B-B14F-4D97-AF65-F5344CB8AC3E}">
        <p14:creationId xmlns:p14="http://schemas.microsoft.com/office/powerpoint/2010/main" val="2830382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E5E29-8ABE-4749-6970-39FF5E0AF1BD}"/>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D6311F52-CF88-1929-6B8C-4C8F57736F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71624720-A70F-7736-DEB4-2089ABABB6AF}"/>
              </a:ext>
            </a:extLst>
          </p:cNvPr>
          <p:cNvSpPr>
            <a:spLocks noGrp="1"/>
          </p:cNvSpPr>
          <p:nvPr>
            <p:ph type="dt" sz="half" idx="10"/>
          </p:nvPr>
        </p:nvSpPr>
        <p:spPr/>
        <p:txBody>
          <a:bodyPr/>
          <a:lstStyle/>
          <a:p>
            <a:fld id="{01F9F28E-B300-B343-AE70-8AAEBE22BCA3}" type="datetimeFigureOut">
              <a:rPr lang="en-IL" smtClean="0"/>
              <a:t>12/10/2024</a:t>
            </a:fld>
            <a:endParaRPr lang="en-IL"/>
          </a:p>
        </p:txBody>
      </p:sp>
      <p:sp>
        <p:nvSpPr>
          <p:cNvPr id="5" name="Footer Placeholder 4">
            <a:extLst>
              <a:ext uri="{FF2B5EF4-FFF2-40B4-BE49-F238E27FC236}">
                <a16:creationId xmlns:a16="http://schemas.microsoft.com/office/drawing/2014/main" id="{776CF58F-9B1A-57C2-DE71-C2A876C44858}"/>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57596248-356F-A677-D98E-1CEE83636BA1}"/>
              </a:ext>
            </a:extLst>
          </p:cNvPr>
          <p:cNvSpPr>
            <a:spLocks noGrp="1"/>
          </p:cNvSpPr>
          <p:nvPr>
            <p:ph type="sldNum" sz="quarter" idx="12"/>
          </p:nvPr>
        </p:nvSpPr>
        <p:spPr/>
        <p:txBody>
          <a:bodyPr/>
          <a:lstStyle/>
          <a:p>
            <a:fld id="{AD642C03-A410-6843-A0F7-BFD332B83092}" type="slidenum">
              <a:rPr lang="en-IL" smtClean="0"/>
              <a:t>‹#›</a:t>
            </a:fld>
            <a:endParaRPr lang="en-IL"/>
          </a:p>
        </p:txBody>
      </p:sp>
    </p:spTree>
    <p:extLst>
      <p:ext uri="{BB962C8B-B14F-4D97-AF65-F5344CB8AC3E}">
        <p14:creationId xmlns:p14="http://schemas.microsoft.com/office/powerpoint/2010/main" val="1997543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DAFDE-3277-B5AC-B7A7-8A6A9E2376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5B46AC05-F502-8D42-B690-688CE7C20D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7C4EFB-7E34-35D7-5D07-35F2283FE57E}"/>
              </a:ext>
            </a:extLst>
          </p:cNvPr>
          <p:cNvSpPr>
            <a:spLocks noGrp="1"/>
          </p:cNvSpPr>
          <p:nvPr>
            <p:ph type="dt" sz="half" idx="10"/>
          </p:nvPr>
        </p:nvSpPr>
        <p:spPr/>
        <p:txBody>
          <a:bodyPr/>
          <a:lstStyle/>
          <a:p>
            <a:fld id="{01F9F28E-B300-B343-AE70-8AAEBE22BCA3}" type="datetimeFigureOut">
              <a:rPr lang="en-IL" smtClean="0"/>
              <a:t>12/10/2024</a:t>
            </a:fld>
            <a:endParaRPr lang="en-IL"/>
          </a:p>
        </p:txBody>
      </p:sp>
      <p:sp>
        <p:nvSpPr>
          <p:cNvPr id="5" name="Footer Placeholder 4">
            <a:extLst>
              <a:ext uri="{FF2B5EF4-FFF2-40B4-BE49-F238E27FC236}">
                <a16:creationId xmlns:a16="http://schemas.microsoft.com/office/drawing/2014/main" id="{0722AEC8-F977-2F41-2CAD-46CA10EFEEAA}"/>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A0336CC9-EB60-2FC1-F1C3-325FC86CE90D}"/>
              </a:ext>
            </a:extLst>
          </p:cNvPr>
          <p:cNvSpPr>
            <a:spLocks noGrp="1"/>
          </p:cNvSpPr>
          <p:nvPr>
            <p:ph type="sldNum" sz="quarter" idx="12"/>
          </p:nvPr>
        </p:nvSpPr>
        <p:spPr/>
        <p:txBody>
          <a:bodyPr/>
          <a:lstStyle/>
          <a:p>
            <a:fld id="{AD642C03-A410-6843-A0F7-BFD332B83092}" type="slidenum">
              <a:rPr lang="en-IL" smtClean="0"/>
              <a:t>‹#›</a:t>
            </a:fld>
            <a:endParaRPr lang="en-IL"/>
          </a:p>
        </p:txBody>
      </p:sp>
    </p:spTree>
    <p:extLst>
      <p:ext uri="{BB962C8B-B14F-4D97-AF65-F5344CB8AC3E}">
        <p14:creationId xmlns:p14="http://schemas.microsoft.com/office/powerpoint/2010/main" val="2482025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9CD5A-E230-A954-4CCC-434C67207410}"/>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4B4F6749-9277-2566-1F0A-23A846700E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C8068A8C-DBCB-50A1-D33B-6B282B1233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B15614D5-E93D-BE04-2D7F-1A508CBE399D}"/>
              </a:ext>
            </a:extLst>
          </p:cNvPr>
          <p:cNvSpPr>
            <a:spLocks noGrp="1"/>
          </p:cNvSpPr>
          <p:nvPr>
            <p:ph type="dt" sz="half" idx="10"/>
          </p:nvPr>
        </p:nvSpPr>
        <p:spPr/>
        <p:txBody>
          <a:bodyPr/>
          <a:lstStyle/>
          <a:p>
            <a:fld id="{01F9F28E-B300-B343-AE70-8AAEBE22BCA3}" type="datetimeFigureOut">
              <a:rPr lang="en-IL" smtClean="0"/>
              <a:t>12/10/2024</a:t>
            </a:fld>
            <a:endParaRPr lang="en-IL"/>
          </a:p>
        </p:txBody>
      </p:sp>
      <p:sp>
        <p:nvSpPr>
          <p:cNvPr id="6" name="Footer Placeholder 5">
            <a:extLst>
              <a:ext uri="{FF2B5EF4-FFF2-40B4-BE49-F238E27FC236}">
                <a16:creationId xmlns:a16="http://schemas.microsoft.com/office/drawing/2014/main" id="{2BBFB3C2-4F64-3537-72BE-9F50DC7F406E}"/>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90AC1213-C03E-D639-79A3-04DA685187A6}"/>
              </a:ext>
            </a:extLst>
          </p:cNvPr>
          <p:cNvSpPr>
            <a:spLocks noGrp="1"/>
          </p:cNvSpPr>
          <p:nvPr>
            <p:ph type="sldNum" sz="quarter" idx="12"/>
          </p:nvPr>
        </p:nvSpPr>
        <p:spPr/>
        <p:txBody>
          <a:bodyPr/>
          <a:lstStyle/>
          <a:p>
            <a:fld id="{AD642C03-A410-6843-A0F7-BFD332B83092}" type="slidenum">
              <a:rPr lang="en-IL" smtClean="0"/>
              <a:t>‹#›</a:t>
            </a:fld>
            <a:endParaRPr lang="en-IL"/>
          </a:p>
        </p:txBody>
      </p:sp>
    </p:spTree>
    <p:extLst>
      <p:ext uri="{BB962C8B-B14F-4D97-AF65-F5344CB8AC3E}">
        <p14:creationId xmlns:p14="http://schemas.microsoft.com/office/powerpoint/2010/main" val="2712024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EAE8C-6FDA-BE19-DCE3-3BD308AA8CB5}"/>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490C048F-7517-2662-B606-D2B218AF27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F08264-C9DB-11A0-214F-2C5E2527F2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A455F375-1D78-10E0-0B11-87037CD471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2DC9A6-D883-0DD9-886C-A59CE4C5C8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CE271A5E-75D4-8FDF-B300-292ABA1B5F65}"/>
              </a:ext>
            </a:extLst>
          </p:cNvPr>
          <p:cNvSpPr>
            <a:spLocks noGrp="1"/>
          </p:cNvSpPr>
          <p:nvPr>
            <p:ph type="dt" sz="half" idx="10"/>
          </p:nvPr>
        </p:nvSpPr>
        <p:spPr/>
        <p:txBody>
          <a:bodyPr/>
          <a:lstStyle/>
          <a:p>
            <a:fld id="{01F9F28E-B300-B343-AE70-8AAEBE22BCA3}" type="datetimeFigureOut">
              <a:rPr lang="en-IL" smtClean="0"/>
              <a:t>12/10/2024</a:t>
            </a:fld>
            <a:endParaRPr lang="en-IL"/>
          </a:p>
        </p:txBody>
      </p:sp>
      <p:sp>
        <p:nvSpPr>
          <p:cNvPr id="8" name="Footer Placeholder 7">
            <a:extLst>
              <a:ext uri="{FF2B5EF4-FFF2-40B4-BE49-F238E27FC236}">
                <a16:creationId xmlns:a16="http://schemas.microsoft.com/office/drawing/2014/main" id="{6AF8DFF9-5236-B29B-63FE-596F51177BFF}"/>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FB441FF7-20CE-491E-7EFE-27360F9A4371}"/>
              </a:ext>
            </a:extLst>
          </p:cNvPr>
          <p:cNvSpPr>
            <a:spLocks noGrp="1"/>
          </p:cNvSpPr>
          <p:nvPr>
            <p:ph type="sldNum" sz="quarter" idx="12"/>
          </p:nvPr>
        </p:nvSpPr>
        <p:spPr/>
        <p:txBody>
          <a:bodyPr/>
          <a:lstStyle/>
          <a:p>
            <a:fld id="{AD642C03-A410-6843-A0F7-BFD332B83092}" type="slidenum">
              <a:rPr lang="en-IL" smtClean="0"/>
              <a:t>‹#›</a:t>
            </a:fld>
            <a:endParaRPr lang="en-IL"/>
          </a:p>
        </p:txBody>
      </p:sp>
    </p:spTree>
    <p:extLst>
      <p:ext uri="{BB962C8B-B14F-4D97-AF65-F5344CB8AC3E}">
        <p14:creationId xmlns:p14="http://schemas.microsoft.com/office/powerpoint/2010/main" val="3222089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3FCA3-4188-F926-D0D7-CC334A94CBBF}"/>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69A93095-8076-2A76-F8D7-E863175DB2CB}"/>
              </a:ext>
            </a:extLst>
          </p:cNvPr>
          <p:cNvSpPr>
            <a:spLocks noGrp="1"/>
          </p:cNvSpPr>
          <p:nvPr>
            <p:ph type="dt" sz="half" idx="10"/>
          </p:nvPr>
        </p:nvSpPr>
        <p:spPr/>
        <p:txBody>
          <a:bodyPr/>
          <a:lstStyle/>
          <a:p>
            <a:fld id="{01F9F28E-B300-B343-AE70-8AAEBE22BCA3}" type="datetimeFigureOut">
              <a:rPr lang="en-IL" smtClean="0"/>
              <a:t>12/10/2024</a:t>
            </a:fld>
            <a:endParaRPr lang="en-IL"/>
          </a:p>
        </p:txBody>
      </p:sp>
      <p:sp>
        <p:nvSpPr>
          <p:cNvPr id="4" name="Footer Placeholder 3">
            <a:extLst>
              <a:ext uri="{FF2B5EF4-FFF2-40B4-BE49-F238E27FC236}">
                <a16:creationId xmlns:a16="http://schemas.microsoft.com/office/drawing/2014/main" id="{9A76A2F1-D15C-6B58-86B2-8F657B7BE6DF}"/>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710FA665-696D-A3F4-4A11-988832C73ADE}"/>
              </a:ext>
            </a:extLst>
          </p:cNvPr>
          <p:cNvSpPr>
            <a:spLocks noGrp="1"/>
          </p:cNvSpPr>
          <p:nvPr>
            <p:ph type="sldNum" sz="quarter" idx="12"/>
          </p:nvPr>
        </p:nvSpPr>
        <p:spPr/>
        <p:txBody>
          <a:bodyPr/>
          <a:lstStyle/>
          <a:p>
            <a:fld id="{AD642C03-A410-6843-A0F7-BFD332B83092}" type="slidenum">
              <a:rPr lang="en-IL" smtClean="0"/>
              <a:t>‹#›</a:t>
            </a:fld>
            <a:endParaRPr lang="en-IL"/>
          </a:p>
        </p:txBody>
      </p:sp>
    </p:spTree>
    <p:extLst>
      <p:ext uri="{BB962C8B-B14F-4D97-AF65-F5344CB8AC3E}">
        <p14:creationId xmlns:p14="http://schemas.microsoft.com/office/powerpoint/2010/main" val="1435480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6A5FBC-3932-EDC0-DE5A-1BCCC27B4E0B}"/>
              </a:ext>
            </a:extLst>
          </p:cNvPr>
          <p:cNvSpPr>
            <a:spLocks noGrp="1"/>
          </p:cNvSpPr>
          <p:nvPr>
            <p:ph type="dt" sz="half" idx="10"/>
          </p:nvPr>
        </p:nvSpPr>
        <p:spPr/>
        <p:txBody>
          <a:bodyPr/>
          <a:lstStyle/>
          <a:p>
            <a:fld id="{01F9F28E-B300-B343-AE70-8AAEBE22BCA3}" type="datetimeFigureOut">
              <a:rPr lang="en-IL" smtClean="0"/>
              <a:t>12/10/2024</a:t>
            </a:fld>
            <a:endParaRPr lang="en-IL"/>
          </a:p>
        </p:txBody>
      </p:sp>
      <p:sp>
        <p:nvSpPr>
          <p:cNvPr id="3" name="Footer Placeholder 2">
            <a:extLst>
              <a:ext uri="{FF2B5EF4-FFF2-40B4-BE49-F238E27FC236}">
                <a16:creationId xmlns:a16="http://schemas.microsoft.com/office/drawing/2014/main" id="{042D4C69-B32C-8C2A-5AA0-7001A97DC24F}"/>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21637430-6E5A-07D5-EF51-CF10C16AA784}"/>
              </a:ext>
            </a:extLst>
          </p:cNvPr>
          <p:cNvSpPr>
            <a:spLocks noGrp="1"/>
          </p:cNvSpPr>
          <p:nvPr>
            <p:ph type="sldNum" sz="quarter" idx="12"/>
          </p:nvPr>
        </p:nvSpPr>
        <p:spPr/>
        <p:txBody>
          <a:bodyPr/>
          <a:lstStyle/>
          <a:p>
            <a:fld id="{AD642C03-A410-6843-A0F7-BFD332B83092}" type="slidenum">
              <a:rPr lang="en-IL" smtClean="0"/>
              <a:t>‹#›</a:t>
            </a:fld>
            <a:endParaRPr lang="en-IL"/>
          </a:p>
        </p:txBody>
      </p:sp>
    </p:spTree>
    <p:extLst>
      <p:ext uri="{BB962C8B-B14F-4D97-AF65-F5344CB8AC3E}">
        <p14:creationId xmlns:p14="http://schemas.microsoft.com/office/powerpoint/2010/main" val="2086520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27067-AD13-7B44-FF30-9D27D0AFF1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B542325B-FCA7-0ABA-EE0B-4C6C7EECCF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4347363E-7471-6EF2-7E01-010E5419AF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2CC1AE-A8BD-4A3F-79B1-B5C47CCB446F}"/>
              </a:ext>
            </a:extLst>
          </p:cNvPr>
          <p:cNvSpPr>
            <a:spLocks noGrp="1"/>
          </p:cNvSpPr>
          <p:nvPr>
            <p:ph type="dt" sz="half" idx="10"/>
          </p:nvPr>
        </p:nvSpPr>
        <p:spPr/>
        <p:txBody>
          <a:bodyPr/>
          <a:lstStyle/>
          <a:p>
            <a:fld id="{01F9F28E-B300-B343-AE70-8AAEBE22BCA3}" type="datetimeFigureOut">
              <a:rPr lang="en-IL" smtClean="0"/>
              <a:t>12/10/2024</a:t>
            </a:fld>
            <a:endParaRPr lang="en-IL"/>
          </a:p>
        </p:txBody>
      </p:sp>
      <p:sp>
        <p:nvSpPr>
          <p:cNvPr id="6" name="Footer Placeholder 5">
            <a:extLst>
              <a:ext uri="{FF2B5EF4-FFF2-40B4-BE49-F238E27FC236}">
                <a16:creationId xmlns:a16="http://schemas.microsoft.com/office/drawing/2014/main" id="{88CB3946-DEB7-F715-99AA-00291658D4B9}"/>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0577E1AE-91B9-6557-BBFE-A21DC6DF6894}"/>
              </a:ext>
            </a:extLst>
          </p:cNvPr>
          <p:cNvSpPr>
            <a:spLocks noGrp="1"/>
          </p:cNvSpPr>
          <p:nvPr>
            <p:ph type="sldNum" sz="quarter" idx="12"/>
          </p:nvPr>
        </p:nvSpPr>
        <p:spPr/>
        <p:txBody>
          <a:bodyPr/>
          <a:lstStyle/>
          <a:p>
            <a:fld id="{AD642C03-A410-6843-A0F7-BFD332B83092}" type="slidenum">
              <a:rPr lang="en-IL" smtClean="0"/>
              <a:t>‹#›</a:t>
            </a:fld>
            <a:endParaRPr lang="en-IL"/>
          </a:p>
        </p:txBody>
      </p:sp>
    </p:spTree>
    <p:extLst>
      <p:ext uri="{BB962C8B-B14F-4D97-AF65-F5344CB8AC3E}">
        <p14:creationId xmlns:p14="http://schemas.microsoft.com/office/powerpoint/2010/main" val="698305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526C4-1335-F787-B666-BEF9285B40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2A819E41-F91B-BE80-C8A2-3332C3E595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L"/>
          </a:p>
        </p:txBody>
      </p:sp>
      <p:sp>
        <p:nvSpPr>
          <p:cNvPr id="4" name="Text Placeholder 3">
            <a:extLst>
              <a:ext uri="{FF2B5EF4-FFF2-40B4-BE49-F238E27FC236}">
                <a16:creationId xmlns:a16="http://schemas.microsoft.com/office/drawing/2014/main" id="{7D2B77E7-5892-8985-4396-1324BDDF7B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F07B15-23BA-4BAD-CB04-3AC9F9FE8F69}"/>
              </a:ext>
            </a:extLst>
          </p:cNvPr>
          <p:cNvSpPr>
            <a:spLocks noGrp="1"/>
          </p:cNvSpPr>
          <p:nvPr>
            <p:ph type="dt" sz="half" idx="10"/>
          </p:nvPr>
        </p:nvSpPr>
        <p:spPr/>
        <p:txBody>
          <a:bodyPr/>
          <a:lstStyle/>
          <a:p>
            <a:fld id="{01F9F28E-B300-B343-AE70-8AAEBE22BCA3}" type="datetimeFigureOut">
              <a:rPr lang="en-IL" smtClean="0"/>
              <a:t>12/10/2024</a:t>
            </a:fld>
            <a:endParaRPr lang="en-IL"/>
          </a:p>
        </p:txBody>
      </p:sp>
      <p:sp>
        <p:nvSpPr>
          <p:cNvPr id="6" name="Footer Placeholder 5">
            <a:extLst>
              <a:ext uri="{FF2B5EF4-FFF2-40B4-BE49-F238E27FC236}">
                <a16:creationId xmlns:a16="http://schemas.microsoft.com/office/drawing/2014/main" id="{72241F28-A60B-68F6-0A6C-DE4883148C22}"/>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00EB09E9-8C29-93A8-BA78-7D8182F604F1}"/>
              </a:ext>
            </a:extLst>
          </p:cNvPr>
          <p:cNvSpPr>
            <a:spLocks noGrp="1"/>
          </p:cNvSpPr>
          <p:nvPr>
            <p:ph type="sldNum" sz="quarter" idx="12"/>
          </p:nvPr>
        </p:nvSpPr>
        <p:spPr/>
        <p:txBody>
          <a:bodyPr/>
          <a:lstStyle/>
          <a:p>
            <a:fld id="{AD642C03-A410-6843-A0F7-BFD332B83092}" type="slidenum">
              <a:rPr lang="en-IL" smtClean="0"/>
              <a:t>‹#›</a:t>
            </a:fld>
            <a:endParaRPr lang="en-IL"/>
          </a:p>
        </p:txBody>
      </p:sp>
    </p:spTree>
    <p:extLst>
      <p:ext uri="{BB962C8B-B14F-4D97-AF65-F5344CB8AC3E}">
        <p14:creationId xmlns:p14="http://schemas.microsoft.com/office/powerpoint/2010/main" val="1211041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092578-C2F0-CCB8-512F-F1CD25F514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1DADB365-89B4-93E9-774E-A4700E5DE2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8C870984-0714-AFE8-8FB1-1C90EE7C97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F9F28E-B300-B343-AE70-8AAEBE22BCA3}" type="datetimeFigureOut">
              <a:rPr lang="en-IL" smtClean="0"/>
              <a:t>12/10/2024</a:t>
            </a:fld>
            <a:endParaRPr lang="en-IL"/>
          </a:p>
        </p:txBody>
      </p:sp>
      <p:sp>
        <p:nvSpPr>
          <p:cNvPr id="5" name="Footer Placeholder 4">
            <a:extLst>
              <a:ext uri="{FF2B5EF4-FFF2-40B4-BE49-F238E27FC236}">
                <a16:creationId xmlns:a16="http://schemas.microsoft.com/office/drawing/2014/main" id="{17E7A94B-BE45-3BBC-FB43-57874ECC07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8557FB72-B5EA-BE12-58BF-13B4E5F960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642C03-A410-6843-A0F7-BFD332B83092}" type="slidenum">
              <a:rPr lang="en-IL" smtClean="0"/>
              <a:t>‹#›</a:t>
            </a:fld>
            <a:endParaRPr lang="en-IL"/>
          </a:p>
        </p:txBody>
      </p:sp>
    </p:spTree>
    <p:extLst>
      <p:ext uri="{BB962C8B-B14F-4D97-AF65-F5344CB8AC3E}">
        <p14:creationId xmlns:p14="http://schemas.microsoft.com/office/powerpoint/2010/main" val="7103111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7" Type="http://schemas.microsoft.com/office/2007/relationships/hdphoto" Target="../media/hdphoto2.wdp"/><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13.png"/><Relationship Id="rId5" Type="http://schemas.microsoft.com/office/2007/relationships/hdphoto" Target="../media/hdphoto1.wdp"/><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microsoft.com/office/2007/relationships/hdphoto" Target="../media/hdphoto3.wdp"/><Relationship Id="rId5" Type="http://schemas.openxmlformats.org/officeDocument/2006/relationships/image" Target="../media/image14.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microsoft.com/office/2007/relationships/hdphoto" Target="../media/hdphoto4.wdp"/><Relationship Id="rId5" Type="http://schemas.openxmlformats.org/officeDocument/2006/relationships/image" Target="../media/image15.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microsoft.com/office/2007/relationships/hdphoto" Target="../media/hdphoto5.wdp"/><Relationship Id="rId5" Type="http://schemas.openxmlformats.org/officeDocument/2006/relationships/image" Target="../media/image16.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microsoft.com/office/2007/relationships/hdphoto" Target="../media/hdphoto6.wdp"/><Relationship Id="rId5" Type="http://schemas.openxmlformats.org/officeDocument/2006/relationships/image" Target="../media/image17.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hyperlink" Target="https://ir0nstone.gitbook.io/notes/binexp/stack/return-oriented-programming/exploiting-calling-conventions" TargetMode="Externa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3.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hyperlink" Target="https://app.hackthebox.com/" TargetMode="External"/><Relationship Id="rId13" Type="http://schemas.openxmlformats.org/officeDocument/2006/relationships/hyperlink" Target="https://github.com/uclaacm/lactf-archive/tree/main/2024/pwn/sus" TargetMode="External"/><Relationship Id="rId3" Type="http://schemas.openxmlformats.org/officeDocument/2006/relationships/image" Target="../media/image1.jpg"/><Relationship Id="rId7" Type="http://schemas.openxmlformats.org/officeDocument/2006/relationships/hyperlink" Target="https://play.picoctf.org/" TargetMode="External"/><Relationship Id="rId12" Type="http://schemas.openxmlformats.org/officeDocument/2006/relationships/hyperlink" Target="https://github.com/uclaacm/lactf-archive/tree/main/2024/pwn/52-card-monty"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pwn.college" TargetMode="External"/><Relationship Id="rId11" Type="http://schemas.openxmlformats.org/officeDocument/2006/relationships/hyperlink" Target="https://pwnable.co.il/" TargetMode="External"/><Relationship Id="rId5" Type="http://schemas.openxmlformats.org/officeDocument/2006/relationships/hyperlink" Target="https://pwn.college/software-exploitation/return-oriented-programming/" TargetMode="External"/><Relationship Id="rId15" Type="http://schemas.openxmlformats.org/officeDocument/2006/relationships/image" Target="../media/image3.png"/><Relationship Id="rId10" Type="http://schemas.openxmlformats.org/officeDocument/2006/relationships/hyperlink" Target="pwnable.xyz" TargetMode="External"/><Relationship Id="rId4" Type="http://schemas.openxmlformats.org/officeDocument/2006/relationships/hyperlink" Target="https://ropemporium.com/" TargetMode="External"/><Relationship Id="rId9" Type="http://schemas.openxmlformats.org/officeDocument/2006/relationships/hyperlink" Target="https://www.root-me.org/fr/Challenges/App-Systeme/" TargetMode="External"/><Relationship Id="rId1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ropemporium.com/challenge/ret2win.ht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ir0nstone.gitbook.io/notes/binexp/stack/shellcode" TargetMode="Externa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5B5E059-5994-DBF7-AC04-B767191E9B5D}"/>
              </a:ext>
            </a:extLst>
          </p:cNvPr>
          <p:cNvPicPr>
            <a:picLocks noChangeAspect="1"/>
          </p:cNvPicPr>
          <p:nvPr/>
        </p:nvPicPr>
        <p:blipFill>
          <a:blip r:embed="rId2"/>
          <a:stretch>
            <a:fillRect/>
          </a:stretch>
        </p:blipFill>
        <p:spPr>
          <a:xfrm>
            <a:off x="0" y="-76554"/>
            <a:ext cx="12192000" cy="6858000"/>
          </a:xfrm>
          <a:prstGeom prst="rect">
            <a:avLst/>
          </a:prstGeom>
        </p:spPr>
      </p:pic>
      <p:pic>
        <p:nvPicPr>
          <p:cNvPr id="9" name="Picture 8">
            <a:extLst>
              <a:ext uri="{FF2B5EF4-FFF2-40B4-BE49-F238E27FC236}">
                <a16:creationId xmlns:a16="http://schemas.microsoft.com/office/drawing/2014/main" id="{644C4AF9-6CBF-8504-F8FE-8E825ADADD7D}"/>
              </a:ext>
            </a:extLst>
          </p:cNvPr>
          <p:cNvPicPr>
            <a:picLocks noChangeAspect="1"/>
          </p:cNvPicPr>
          <p:nvPr/>
        </p:nvPicPr>
        <p:blipFill>
          <a:blip r:embed="rId3"/>
          <a:stretch>
            <a:fillRect/>
          </a:stretch>
        </p:blipFill>
        <p:spPr>
          <a:xfrm>
            <a:off x="9093633" y="2280270"/>
            <a:ext cx="1998805" cy="3028493"/>
          </a:xfrm>
          <a:prstGeom prst="rect">
            <a:avLst/>
          </a:prstGeom>
        </p:spPr>
      </p:pic>
      <p:sp>
        <p:nvSpPr>
          <p:cNvPr id="10" name="TextBox 9">
            <a:extLst>
              <a:ext uri="{FF2B5EF4-FFF2-40B4-BE49-F238E27FC236}">
                <a16:creationId xmlns:a16="http://schemas.microsoft.com/office/drawing/2014/main" id="{41D002C8-CC40-FE0D-6F22-238967E65159}"/>
              </a:ext>
            </a:extLst>
          </p:cNvPr>
          <p:cNvSpPr txBox="1"/>
          <p:nvPr/>
        </p:nvSpPr>
        <p:spPr>
          <a:xfrm>
            <a:off x="1799074" y="2693528"/>
            <a:ext cx="6261812" cy="1669688"/>
          </a:xfrm>
          <a:prstGeom prst="rect">
            <a:avLst/>
          </a:prstGeom>
          <a:noFill/>
        </p:spPr>
        <p:txBody>
          <a:bodyPr wrap="square" rtlCol="0">
            <a:spAutoFit/>
          </a:bodyPr>
          <a:lstStyle/>
          <a:p>
            <a:pPr algn="l">
              <a:lnSpc>
                <a:spcPts val="6000"/>
              </a:lnSpc>
            </a:pPr>
            <a:r>
              <a:rPr lang="en-US" sz="6000" b="1" dirty="0">
                <a:solidFill>
                  <a:srgbClr val="E1FD21"/>
                </a:solidFill>
                <a:latin typeface="Miriam Libre" pitchFamily="2" charset="-79"/>
                <a:ea typeface="3270 CONDENSED" panose="02000509000000000000" pitchFamily="49" charset="0"/>
                <a:cs typeface="Miriam Libre" pitchFamily="2" charset="-79"/>
              </a:rPr>
              <a:t>Binary Exploitation</a:t>
            </a:r>
            <a:endParaRPr lang="en-US" sz="6000" b="1" dirty="0">
              <a:solidFill>
                <a:srgbClr val="E1FD21"/>
              </a:solidFill>
              <a:effectLst/>
              <a:latin typeface="Miriam Libre" pitchFamily="2" charset="-79"/>
              <a:ea typeface="3270 CONDENSED" panose="02000509000000000000" pitchFamily="49" charset="0"/>
              <a:cs typeface="Miriam Libre" pitchFamily="2" charset="-79"/>
            </a:endParaRPr>
          </a:p>
        </p:txBody>
      </p:sp>
      <p:pic>
        <p:nvPicPr>
          <p:cNvPr id="12" name="Picture 11">
            <a:extLst>
              <a:ext uri="{FF2B5EF4-FFF2-40B4-BE49-F238E27FC236}">
                <a16:creationId xmlns:a16="http://schemas.microsoft.com/office/drawing/2014/main" id="{5B720B3A-4214-C253-DC62-43F69EE562D1}"/>
              </a:ext>
            </a:extLst>
          </p:cNvPr>
          <p:cNvPicPr>
            <a:picLocks noChangeAspect="1"/>
          </p:cNvPicPr>
          <p:nvPr/>
        </p:nvPicPr>
        <p:blipFill>
          <a:blip r:embed="rId4"/>
          <a:srcRect/>
          <a:stretch/>
        </p:blipFill>
        <p:spPr>
          <a:xfrm>
            <a:off x="819301" y="524291"/>
            <a:ext cx="10585095" cy="520900"/>
          </a:xfrm>
          <a:prstGeom prst="rect">
            <a:avLst/>
          </a:prstGeom>
        </p:spPr>
      </p:pic>
      <p:sp>
        <p:nvSpPr>
          <p:cNvPr id="13" name="TextBox 12">
            <a:extLst>
              <a:ext uri="{FF2B5EF4-FFF2-40B4-BE49-F238E27FC236}">
                <a16:creationId xmlns:a16="http://schemas.microsoft.com/office/drawing/2014/main" id="{6D55F811-1B73-0EAE-5D9B-3DC714A2CA29}"/>
              </a:ext>
            </a:extLst>
          </p:cNvPr>
          <p:cNvSpPr txBox="1"/>
          <p:nvPr/>
        </p:nvSpPr>
        <p:spPr>
          <a:xfrm>
            <a:off x="1851500" y="4231693"/>
            <a:ext cx="6261812" cy="461665"/>
          </a:xfrm>
          <a:prstGeom prst="rect">
            <a:avLst/>
          </a:prstGeom>
          <a:noFill/>
        </p:spPr>
        <p:txBody>
          <a:bodyPr wrap="square" rtlCol="0">
            <a:spAutoFit/>
          </a:bodyPr>
          <a:lstStyle/>
          <a:p>
            <a:r>
              <a:rPr lang="en-US" sz="2400" b="1" dirty="0">
                <a:solidFill>
                  <a:schemeClr val="bg1"/>
                </a:solidFill>
                <a:effectLst/>
                <a:latin typeface="Miriam Libre" pitchFamily="2" charset="-79"/>
                <a:cs typeface="Miriam Libre" pitchFamily="2" charset="-79"/>
              </a:rPr>
              <a:t>The real </a:t>
            </a:r>
            <a:r>
              <a:rPr lang="en-US" sz="2400" b="1" dirty="0" err="1">
                <a:solidFill>
                  <a:schemeClr val="bg1"/>
                </a:solidFill>
                <a:effectLst/>
                <a:latin typeface="Miriam Libre" pitchFamily="2" charset="-79"/>
                <a:cs typeface="Miriam Libre" pitchFamily="2" charset="-79"/>
              </a:rPr>
              <a:t>pwn</a:t>
            </a:r>
            <a:endParaRPr lang="he-IL" sz="2400" b="1" dirty="0">
              <a:solidFill>
                <a:schemeClr val="bg1"/>
              </a:solidFill>
              <a:effectLst/>
              <a:latin typeface="Miriam Libre" pitchFamily="2" charset="-79"/>
              <a:cs typeface="Miriam Libre" pitchFamily="2" charset="-79"/>
            </a:endParaRPr>
          </a:p>
        </p:txBody>
      </p:sp>
      <p:cxnSp>
        <p:nvCxnSpPr>
          <p:cNvPr id="15" name="Straight Connector 14">
            <a:extLst>
              <a:ext uri="{FF2B5EF4-FFF2-40B4-BE49-F238E27FC236}">
                <a16:creationId xmlns:a16="http://schemas.microsoft.com/office/drawing/2014/main" id="{476D70DD-DDA5-8E1C-DC90-BA7243AD243D}"/>
              </a:ext>
            </a:extLst>
          </p:cNvPr>
          <p:cNvCxnSpPr>
            <a:cxnSpLocks/>
          </p:cNvCxnSpPr>
          <p:nvPr/>
        </p:nvCxnSpPr>
        <p:spPr>
          <a:xfrm>
            <a:off x="1851500" y="4785538"/>
            <a:ext cx="63900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9394D29-BC34-199F-B7B9-48169D245347}"/>
              </a:ext>
            </a:extLst>
          </p:cNvPr>
          <p:cNvSpPr txBox="1"/>
          <p:nvPr/>
        </p:nvSpPr>
        <p:spPr>
          <a:xfrm>
            <a:off x="2061110" y="4976637"/>
            <a:ext cx="6261812" cy="369332"/>
          </a:xfrm>
          <a:prstGeom prst="rect">
            <a:avLst/>
          </a:prstGeom>
          <a:noFill/>
        </p:spPr>
        <p:txBody>
          <a:bodyPr wrap="square" rtlCol="0">
            <a:spAutoFit/>
          </a:bodyPr>
          <a:lstStyle/>
          <a:p>
            <a:r>
              <a:rPr lang="en-US" dirty="0">
                <a:solidFill>
                  <a:schemeClr val="bg1"/>
                </a:solidFill>
                <a:effectLst/>
                <a:latin typeface="Miriam Libre" pitchFamily="2" charset="-79"/>
                <a:cs typeface="Miriam Libre" pitchFamily="2" charset="-79"/>
              </a:rPr>
              <a:t>Winter 24/25</a:t>
            </a:r>
            <a:endParaRPr lang="he-IL" dirty="0">
              <a:solidFill>
                <a:schemeClr val="bg1"/>
              </a:solidFill>
              <a:effectLst/>
              <a:latin typeface="Miriam Libre" pitchFamily="2" charset="-79"/>
              <a:cs typeface="Miriam Libre" pitchFamily="2" charset="-79"/>
            </a:endParaRPr>
          </a:p>
        </p:txBody>
      </p:sp>
      <p:pic>
        <p:nvPicPr>
          <p:cNvPr id="20" name="Picture 19">
            <a:extLst>
              <a:ext uri="{FF2B5EF4-FFF2-40B4-BE49-F238E27FC236}">
                <a16:creationId xmlns:a16="http://schemas.microsoft.com/office/drawing/2014/main" id="{8D4E373E-2B45-DD01-4EC1-69D14129ED2F}"/>
              </a:ext>
            </a:extLst>
          </p:cNvPr>
          <p:cNvPicPr>
            <a:picLocks noChangeAspect="1"/>
          </p:cNvPicPr>
          <p:nvPr/>
        </p:nvPicPr>
        <p:blipFill>
          <a:blip r:embed="rId5"/>
          <a:stretch>
            <a:fillRect/>
          </a:stretch>
        </p:blipFill>
        <p:spPr>
          <a:xfrm>
            <a:off x="-52426" y="6698054"/>
            <a:ext cx="12296852" cy="166519"/>
          </a:xfrm>
          <a:prstGeom prst="rect">
            <a:avLst/>
          </a:prstGeom>
        </p:spPr>
      </p:pic>
    </p:spTree>
    <p:extLst>
      <p:ext uri="{BB962C8B-B14F-4D97-AF65-F5344CB8AC3E}">
        <p14:creationId xmlns:p14="http://schemas.microsoft.com/office/powerpoint/2010/main" val="979666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FC6D6F-4E9C-868A-98B1-1DA0DDA1F996}"/>
              </a:ext>
            </a:extLst>
          </p:cNvPr>
          <p:cNvPicPr>
            <a:picLocks noChangeAspect="1"/>
          </p:cNvPicPr>
          <p:nvPr/>
        </p:nvPicPr>
        <p:blipFill>
          <a:blip r:embed="rId2"/>
          <a:src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3311EF23-F64A-C782-28EA-1A8D297A9F1D}"/>
              </a:ext>
            </a:extLst>
          </p:cNvPr>
          <p:cNvSpPr/>
          <p:nvPr/>
        </p:nvSpPr>
        <p:spPr>
          <a:xfrm>
            <a:off x="124358" y="138988"/>
            <a:ext cx="11923775" cy="1302106"/>
          </a:xfrm>
          <a:prstGeom prst="rect">
            <a:avLst/>
          </a:prstGeom>
          <a:solidFill>
            <a:srgbClr val="E2FE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dirty="0"/>
          </a:p>
        </p:txBody>
      </p:sp>
      <p:cxnSp>
        <p:nvCxnSpPr>
          <p:cNvPr id="9" name="Straight Connector 8">
            <a:extLst>
              <a:ext uri="{FF2B5EF4-FFF2-40B4-BE49-F238E27FC236}">
                <a16:creationId xmlns:a16="http://schemas.microsoft.com/office/drawing/2014/main" id="{E480B6B1-9BD0-C14D-6C35-046B181B096E}"/>
              </a:ext>
            </a:extLst>
          </p:cNvPr>
          <p:cNvCxnSpPr/>
          <p:nvPr/>
        </p:nvCxnSpPr>
        <p:spPr>
          <a:xfrm>
            <a:off x="124358" y="6217920"/>
            <a:ext cx="11923775" cy="731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7F3A454A-557E-2F1B-4701-7328B5F7B509}"/>
              </a:ext>
            </a:extLst>
          </p:cNvPr>
          <p:cNvSpPr txBox="1"/>
          <p:nvPr/>
        </p:nvSpPr>
        <p:spPr>
          <a:xfrm>
            <a:off x="143866" y="466875"/>
            <a:ext cx="11762187" cy="584775"/>
          </a:xfrm>
          <a:prstGeom prst="rect">
            <a:avLst/>
          </a:prstGeom>
          <a:noFill/>
        </p:spPr>
        <p:txBody>
          <a:bodyPr wrap="square" rtlCol="0">
            <a:spAutoFit/>
          </a:bodyPr>
          <a:lstStyle/>
          <a:p>
            <a:pPr algn="l"/>
            <a:r>
              <a:rPr lang="en-US" sz="3200" b="1" spc="120" dirty="0">
                <a:solidFill>
                  <a:srgbClr val="24272C"/>
                </a:solidFill>
                <a:effectLst/>
                <a:latin typeface="Miriam Libre" panose="00000500000000000000" pitchFamily="2" charset="-79"/>
                <a:cs typeface="Miriam Libre" panose="00000500000000000000" pitchFamily="2" charset="-79"/>
              </a:rPr>
              <a:t>x86_64 calling conventions</a:t>
            </a:r>
            <a:endParaRPr lang="he-IL" sz="3200" b="1" spc="120" dirty="0">
              <a:solidFill>
                <a:srgbClr val="24272C"/>
              </a:solidFill>
              <a:effectLst/>
              <a:latin typeface="Miriam Libre" panose="00000500000000000000" pitchFamily="2" charset="-79"/>
              <a:cs typeface="Miriam Libre" panose="00000500000000000000" pitchFamily="2" charset="-79"/>
            </a:endParaRPr>
          </a:p>
        </p:txBody>
      </p:sp>
      <p:sp>
        <p:nvSpPr>
          <p:cNvPr id="7" name="TextBox 6">
            <a:extLst>
              <a:ext uri="{FF2B5EF4-FFF2-40B4-BE49-F238E27FC236}">
                <a16:creationId xmlns:a16="http://schemas.microsoft.com/office/drawing/2014/main" id="{51923EB0-3936-B158-8ED3-27059A73D396}"/>
              </a:ext>
            </a:extLst>
          </p:cNvPr>
          <p:cNvSpPr txBox="1"/>
          <p:nvPr/>
        </p:nvSpPr>
        <p:spPr>
          <a:xfrm>
            <a:off x="292972" y="2170231"/>
            <a:ext cx="4948332" cy="434734"/>
          </a:xfrm>
          <a:prstGeom prst="rect">
            <a:avLst/>
          </a:prstGeom>
          <a:noFill/>
        </p:spPr>
        <p:txBody>
          <a:bodyPr wrap="square" rtlCol="0">
            <a:spAutoFit/>
          </a:bodyPr>
          <a:lstStyle/>
          <a:p>
            <a:pPr marL="342900" indent="-342900">
              <a:lnSpc>
                <a:spcPts val="2560"/>
              </a:lnSpc>
              <a:buFont typeface="Arial" panose="020B0604020202020204" pitchFamily="34" charset="0"/>
              <a:buChar char="•"/>
            </a:pPr>
            <a:r>
              <a:rPr lang="en-US" sz="2400" dirty="0">
                <a:solidFill>
                  <a:schemeClr val="bg1"/>
                </a:solidFill>
                <a:latin typeface="Miriam Libre" pitchFamily="2" charset="-79"/>
                <a:cs typeface="Miriam Libre" pitchFamily="2" charset="-79"/>
              </a:rPr>
              <a:t>32 bit:</a:t>
            </a:r>
          </a:p>
        </p:txBody>
      </p:sp>
      <p:sp>
        <p:nvSpPr>
          <p:cNvPr id="8" name="TextBox 7">
            <a:extLst>
              <a:ext uri="{FF2B5EF4-FFF2-40B4-BE49-F238E27FC236}">
                <a16:creationId xmlns:a16="http://schemas.microsoft.com/office/drawing/2014/main" id="{EE060FD5-2930-AF70-95FE-EC8394D9ACDC}"/>
              </a:ext>
            </a:extLst>
          </p:cNvPr>
          <p:cNvSpPr txBox="1"/>
          <p:nvPr/>
        </p:nvSpPr>
        <p:spPr>
          <a:xfrm>
            <a:off x="292971" y="6365895"/>
            <a:ext cx="6097218" cy="276999"/>
          </a:xfrm>
          <a:prstGeom prst="rect">
            <a:avLst/>
          </a:prstGeom>
          <a:noFill/>
        </p:spPr>
        <p:txBody>
          <a:bodyPr wrap="square">
            <a:spAutoFit/>
          </a:bodyPr>
          <a:lstStyle/>
          <a:p>
            <a:pPr marL="0" defTabSz="914400" eaLnBrk="1" latinLnBrk="0" hangingPunct="1"/>
            <a:r>
              <a:rPr lang="en-US" sz="1200" spc="30" dirty="0">
                <a:solidFill>
                  <a:schemeClr val="bg1"/>
                </a:solidFill>
                <a:effectLst/>
                <a:latin typeface="Handjet Square Single" pitchFamily="2" charset="0"/>
                <a:cs typeface="Handjet Square Single" pitchFamily="2" charset="0"/>
              </a:rPr>
              <a:t>Common server side vulnerabilities</a:t>
            </a:r>
            <a:endParaRPr lang="en-IL" sz="1200" spc="30" dirty="0">
              <a:solidFill>
                <a:schemeClr val="bg1"/>
              </a:solidFill>
              <a:latin typeface="Handjet Square Single" pitchFamily="2" charset="0"/>
              <a:cs typeface="Handjet Square Single" pitchFamily="2" charset="0"/>
            </a:endParaRPr>
          </a:p>
        </p:txBody>
      </p:sp>
      <p:pic>
        <p:nvPicPr>
          <p:cNvPr id="10" name="Picture 9">
            <a:extLst>
              <a:ext uri="{FF2B5EF4-FFF2-40B4-BE49-F238E27FC236}">
                <a16:creationId xmlns:a16="http://schemas.microsoft.com/office/drawing/2014/main" id="{B9991646-87D7-3A72-4C65-2C52A915742E}"/>
              </a:ext>
            </a:extLst>
          </p:cNvPr>
          <p:cNvPicPr>
            <a:picLocks noChangeAspect="1"/>
          </p:cNvPicPr>
          <p:nvPr/>
        </p:nvPicPr>
        <p:blipFill>
          <a:blip r:embed="rId3"/>
          <a:srcRect/>
          <a:stretch/>
        </p:blipFill>
        <p:spPr>
          <a:xfrm>
            <a:off x="9000489" y="6377732"/>
            <a:ext cx="2717380" cy="221561"/>
          </a:xfrm>
          <a:prstGeom prst="rect">
            <a:avLst/>
          </a:prstGeom>
        </p:spPr>
      </p:pic>
      <p:sp>
        <p:nvSpPr>
          <p:cNvPr id="11" name="TextBox 10">
            <a:extLst>
              <a:ext uri="{FF2B5EF4-FFF2-40B4-BE49-F238E27FC236}">
                <a16:creationId xmlns:a16="http://schemas.microsoft.com/office/drawing/2014/main" id="{E5D97715-FAC9-4C9D-9F56-BE635095F79B}"/>
              </a:ext>
            </a:extLst>
          </p:cNvPr>
          <p:cNvSpPr txBox="1"/>
          <p:nvPr/>
        </p:nvSpPr>
        <p:spPr>
          <a:xfrm>
            <a:off x="6242486" y="2177063"/>
            <a:ext cx="4948332" cy="434734"/>
          </a:xfrm>
          <a:prstGeom prst="rect">
            <a:avLst/>
          </a:prstGeom>
          <a:noFill/>
        </p:spPr>
        <p:txBody>
          <a:bodyPr wrap="square" rtlCol="0">
            <a:spAutoFit/>
          </a:bodyPr>
          <a:lstStyle/>
          <a:p>
            <a:pPr marL="342900" indent="-342900">
              <a:lnSpc>
                <a:spcPts val="2560"/>
              </a:lnSpc>
              <a:buFont typeface="Arial" panose="020B0604020202020204" pitchFamily="34" charset="0"/>
              <a:buChar char="•"/>
            </a:pPr>
            <a:r>
              <a:rPr lang="en-US" sz="2400" dirty="0">
                <a:solidFill>
                  <a:schemeClr val="bg1"/>
                </a:solidFill>
                <a:latin typeface="Miriam Libre" pitchFamily="2" charset="-79"/>
                <a:cs typeface="Miriam Libre" pitchFamily="2" charset="-79"/>
              </a:rPr>
              <a:t>64 bit:</a:t>
            </a:r>
          </a:p>
        </p:txBody>
      </p:sp>
      <p:pic>
        <p:nvPicPr>
          <p:cNvPr id="12" name="Picture 11">
            <a:extLst>
              <a:ext uri="{FF2B5EF4-FFF2-40B4-BE49-F238E27FC236}">
                <a16:creationId xmlns:a16="http://schemas.microsoft.com/office/drawing/2014/main" id="{1DA9AC96-1124-46C9-8F9D-FB43995A60CA}"/>
              </a:ext>
            </a:extLst>
          </p:cNvPr>
          <p:cNvPicPr>
            <a:picLocks noChangeAspect="1"/>
          </p:cNvPicPr>
          <p:nvPr/>
        </p:nvPicPr>
        <p:blipFill rotWithShape="1">
          <a:blip r:embed="rId4"/>
          <a:srcRect r="39841"/>
          <a:stretch/>
        </p:blipFill>
        <p:spPr>
          <a:xfrm>
            <a:off x="143866" y="2616347"/>
            <a:ext cx="5570501" cy="2638793"/>
          </a:xfrm>
          <a:prstGeom prst="rect">
            <a:avLst/>
          </a:prstGeom>
        </p:spPr>
      </p:pic>
      <p:pic>
        <p:nvPicPr>
          <p:cNvPr id="14" name="Picture 13">
            <a:extLst>
              <a:ext uri="{FF2B5EF4-FFF2-40B4-BE49-F238E27FC236}">
                <a16:creationId xmlns:a16="http://schemas.microsoft.com/office/drawing/2014/main" id="{29515428-24A7-41A7-8703-287A0DE45B15}"/>
              </a:ext>
            </a:extLst>
          </p:cNvPr>
          <p:cNvPicPr>
            <a:picLocks noChangeAspect="1"/>
          </p:cNvPicPr>
          <p:nvPr/>
        </p:nvPicPr>
        <p:blipFill rotWithShape="1">
          <a:blip r:embed="rId5"/>
          <a:srcRect r="33885"/>
          <a:stretch/>
        </p:blipFill>
        <p:spPr>
          <a:xfrm>
            <a:off x="5819217" y="2743991"/>
            <a:ext cx="6228916" cy="2355348"/>
          </a:xfrm>
          <a:prstGeom prst="rect">
            <a:avLst/>
          </a:prstGeom>
        </p:spPr>
      </p:pic>
      <p:sp>
        <p:nvSpPr>
          <p:cNvPr id="17" name="TextBox 16">
            <a:extLst>
              <a:ext uri="{FF2B5EF4-FFF2-40B4-BE49-F238E27FC236}">
                <a16:creationId xmlns:a16="http://schemas.microsoft.com/office/drawing/2014/main" id="{1D42FCB1-92F0-4A61-9B24-B741652A287D}"/>
              </a:ext>
            </a:extLst>
          </p:cNvPr>
          <p:cNvSpPr txBox="1"/>
          <p:nvPr/>
        </p:nvSpPr>
        <p:spPr>
          <a:xfrm>
            <a:off x="292971" y="1644278"/>
            <a:ext cx="11755161" cy="434734"/>
          </a:xfrm>
          <a:prstGeom prst="rect">
            <a:avLst/>
          </a:prstGeom>
          <a:noFill/>
        </p:spPr>
        <p:txBody>
          <a:bodyPr wrap="square" rtlCol="0">
            <a:spAutoFit/>
          </a:bodyPr>
          <a:lstStyle/>
          <a:p>
            <a:pPr>
              <a:lnSpc>
                <a:spcPts val="2560"/>
              </a:lnSpc>
            </a:pPr>
            <a:r>
              <a:rPr lang="en-US" sz="2400" dirty="0">
                <a:solidFill>
                  <a:schemeClr val="bg1"/>
                </a:solidFill>
                <a:latin typeface="Miriam Libre" pitchFamily="2" charset="-79"/>
                <a:cs typeface="Miriam Libre" pitchFamily="2" charset="-79"/>
              </a:rPr>
              <a:t>Answer: it depends. That was a trick question.</a:t>
            </a:r>
          </a:p>
        </p:txBody>
      </p:sp>
      <p:pic>
        <p:nvPicPr>
          <p:cNvPr id="19" name="Picture 18">
            <a:extLst>
              <a:ext uri="{FF2B5EF4-FFF2-40B4-BE49-F238E27FC236}">
                <a16:creationId xmlns:a16="http://schemas.microsoft.com/office/drawing/2014/main" id="{D85315E3-90D8-4421-8903-56FE0C1F847C}"/>
              </a:ext>
            </a:extLst>
          </p:cNvPr>
          <p:cNvPicPr>
            <a:picLocks noChangeAspect="1"/>
          </p:cNvPicPr>
          <p:nvPr/>
        </p:nvPicPr>
        <p:blipFill>
          <a:blip r:embed="rId6"/>
          <a:stretch>
            <a:fillRect/>
          </a:stretch>
        </p:blipFill>
        <p:spPr>
          <a:xfrm>
            <a:off x="5819217" y="5273827"/>
            <a:ext cx="6248425" cy="845198"/>
          </a:xfrm>
          <a:prstGeom prst="rect">
            <a:avLst/>
          </a:prstGeom>
        </p:spPr>
      </p:pic>
    </p:spTree>
    <p:extLst>
      <p:ext uri="{BB962C8B-B14F-4D97-AF65-F5344CB8AC3E}">
        <p14:creationId xmlns:p14="http://schemas.microsoft.com/office/powerpoint/2010/main" val="457664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FC6D6F-4E9C-868A-98B1-1DA0DDA1F996}"/>
              </a:ext>
            </a:extLst>
          </p:cNvPr>
          <p:cNvPicPr>
            <a:picLocks noChangeAspect="1"/>
          </p:cNvPicPr>
          <p:nvPr/>
        </p:nvPicPr>
        <p:blipFill>
          <a:blip r:embed="rId2"/>
          <a:src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3311EF23-F64A-C782-28EA-1A8D297A9F1D}"/>
              </a:ext>
            </a:extLst>
          </p:cNvPr>
          <p:cNvSpPr/>
          <p:nvPr/>
        </p:nvSpPr>
        <p:spPr>
          <a:xfrm>
            <a:off x="124358" y="138988"/>
            <a:ext cx="11923775" cy="1302106"/>
          </a:xfrm>
          <a:prstGeom prst="rect">
            <a:avLst/>
          </a:prstGeom>
          <a:solidFill>
            <a:srgbClr val="E2FE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dirty="0"/>
          </a:p>
        </p:txBody>
      </p:sp>
      <p:cxnSp>
        <p:nvCxnSpPr>
          <p:cNvPr id="9" name="Straight Connector 8">
            <a:extLst>
              <a:ext uri="{FF2B5EF4-FFF2-40B4-BE49-F238E27FC236}">
                <a16:creationId xmlns:a16="http://schemas.microsoft.com/office/drawing/2014/main" id="{E480B6B1-9BD0-C14D-6C35-046B181B096E}"/>
              </a:ext>
            </a:extLst>
          </p:cNvPr>
          <p:cNvCxnSpPr/>
          <p:nvPr/>
        </p:nvCxnSpPr>
        <p:spPr>
          <a:xfrm>
            <a:off x="124358" y="6181911"/>
            <a:ext cx="11923775" cy="731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7F3A454A-557E-2F1B-4701-7328B5F7B509}"/>
              </a:ext>
            </a:extLst>
          </p:cNvPr>
          <p:cNvSpPr txBox="1"/>
          <p:nvPr/>
        </p:nvSpPr>
        <p:spPr>
          <a:xfrm>
            <a:off x="143866" y="466875"/>
            <a:ext cx="11762187" cy="584775"/>
          </a:xfrm>
          <a:prstGeom prst="rect">
            <a:avLst/>
          </a:prstGeom>
          <a:noFill/>
        </p:spPr>
        <p:txBody>
          <a:bodyPr wrap="square" rtlCol="0">
            <a:spAutoFit/>
          </a:bodyPr>
          <a:lstStyle/>
          <a:p>
            <a:pPr algn="l"/>
            <a:r>
              <a:rPr lang="en-US" sz="3200" b="1" spc="120" dirty="0">
                <a:solidFill>
                  <a:srgbClr val="24272C"/>
                </a:solidFill>
                <a:effectLst/>
                <a:latin typeface="Miriam Libre" panose="00000500000000000000" pitchFamily="2" charset="-79"/>
                <a:cs typeface="Miriam Libre" panose="00000500000000000000" pitchFamily="2" charset="-79"/>
              </a:rPr>
              <a:t>ROP Gadgets</a:t>
            </a:r>
            <a:endParaRPr lang="he-IL" sz="3200" b="1" spc="120" dirty="0">
              <a:solidFill>
                <a:srgbClr val="24272C"/>
              </a:solidFill>
              <a:effectLst/>
              <a:latin typeface="Miriam Libre" panose="00000500000000000000" pitchFamily="2" charset="-79"/>
              <a:cs typeface="Miriam Libre" panose="00000500000000000000" pitchFamily="2" charset="-79"/>
            </a:endParaRPr>
          </a:p>
        </p:txBody>
      </p:sp>
      <p:sp>
        <p:nvSpPr>
          <p:cNvPr id="8" name="TextBox 7">
            <a:extLst>
              <a:ext uri="{FF2B5EF4-FFF2-40B4-BE49-F238E27FC236}">
                <a16:creationId xmlns:a16="http://schemas.microsoft.com/office/drawing/2014/main" id="{EE060FD5-2930-AF70-95FE-EC8394D9ACDC}"/>
              </a:ext>
            </a:extLst>
          </p:cNvPr>
          <p:cNvSpPr txBox="1"/>
          <p:nvPr/>
        </p:nvSpPr>
        <p:spPr>
          <a:xfrm>
            <a:off x="292971" y="6365895"/>
            <a:ext cx="6097218" cy="276999"/>
          </a:xfrm>
          <a:prstGeom prst="rect">
            <a:avLst/>
          </a:prstGeom>
          <a:noFill/>
        </p:spPr>
        <p:txBody>
          <a:bodyPr wrap="square">
            <a:spAutoFit/>
          </a:bodyPr>
          <a:lstStyle/>
          <a:p>
            <a:pPr marL="0" defTabSz="914400" eaLnBrk="1" latinLnBrk="0" hangingPunct="1"/>
            <a:r>
              <a:rPr lang="en-US" sz="1200" spc="30">
                <a:solidFill>
                  <a:schemeClr val="bg1"/>
                </a:solidFill>
                <a:effectLst/>
                <a:latin typeface="Handjet Square Single" pitchFamily="2" charset="0"/>
                <a:cs typeface="Handjet Square Single" pitchFamily="2" charset="0"/>
              </a:rPr>
              <a:t>ROP Gadgets</a:t>
            </a:r>
            <a:endParaRPr lang="en-US" sz="1200" spc="30" dirty="0">
              <a:solidFill>
                <a:schemeClr val="bg1"/>
              </a:solidFill>
              <a:effectLst/>
              <a:latin typeface="Handjet Square Single" pitchFamily="2" charset="0"/>
              <a:cs typeface="Handjet Square Single" pitchFamily="2" charset="0"/>
            </a:endParaRPr>
          </a:p>
        </p:txBody>
      </p:sp>
      <p:pic>
        <p:nvPicPr>
          <p:cNvPr id="10" name="Picture 9">
            <a:extLst>
              <a:ext uri="{FF2B5EF4-FFF2-40B4-BE49-F238E27FC236}">
                <a16:creationId xmlns:a16="http://schemas.microsoft.com/office/drawing/2014/main" id="{B9991646-87D7-3A72-4C65-2C52A915742E}"/>
              </a:ext>
            </a:extLst>
          </p:cNvPr>
          <p:cNvPicPr>
            <a:picLocks noChangeAspect="1"/>
          </p:cNvPicPr>
          <p:nvPr/>
        </p:nvPicPr>
        <p:blipFill>
          <a:blip r:embed="rId3"/>
          <a:srcRect/>
          <a:stretch/>
        </p:blipFill>
        <p:spPr>
          <a:xfrm>
            <a:off x="9000489" y="6377732"/>
            <a:ext cx="2717380" cy="221561"/>
          </a:xfrm>
          <a:prstGeom prst="rect">
            <a:avLst/>
          </a:prstGeom>
        </p:spPr>
      </p:pic>
      <p:sp>
        <p:nvSpPr>
          <p:cNvPr id="17" name="TextBox 16">
            <a:extLst>
              <a:ext uri="{FF2B5EF4-FFF2-40B4-BE49-F238E27FC236}">
                <a16:creationId xmlns:a16="http://schemas.microsoft.com/office/drawing/2014/main" id="{1D42FCB1-92F0-4A61-9B24-B741652A287D}"/>
              </a:ext>
            </a:extLst>
          </p:cNvPr>
          <p:cNvSpPr txBox="1"/>
          <p:nvPr/>
        </p:nvSpPr>
        <p:spPr>
          <a:xfrm>
            <a:off x="292971" y="1644278"/>
            <a:ext cx="11755161" cy="4102405"/>
          </a:xfrm>
          <a:prstGeom prst="rect">
            <a:avLst/>
          </a:prstGeom>
          <a:noFill/>
        </p:spPr>
        <p:txBody>
          <a:bodyPr wrap="square" rtlCol="0">
            <a:spAutoFit/>
          </a:bodyPr>
          <a:lstStyle/>
          <a:p>
            <a:pPr marL="342900" indent="-342900">
              <a:lnSpc>
                <a:spcPts val="2560"/>
              </a:lnSpc>
              <a:buFont typeface="Arial" panose="020B0604020202020204" pitchFamily="34" charset="0"/>
              <a:buChar char="•"/>
            </a:pPr>
            <a:r>
              <a:rPr lang="en-US" sz="2400" dirty="0">
                <a:solidFill>
                  <a:schemeClr val="bg1"/>
                </a:solidFill>
                <a:latin typeface="Miriam Libre" pitchFamily="2" charset="-79"/>
                <a:cs typeface="Miriam Libre" pitchFamily="2" charset="-79"/>
              </a:rPr>
              <a:t>Gadgets are small snippets of code followed by a ret instruction, e.g. </a:t>
            </a:r>
            <a:r>
              <a:rPr lang="en-US" sz="2400" b="1" dirty="0">
                <a:solidFill>
                  <a:schemeClr val="bg1"/>
                </a:solidFill>
                <a:latin typeface="Miriam Libre" pitchFamily="2" charset="-79"/>
                <a:cs typeface="Miriam Libre" pitchFamily="2" charset="-79"/>
              </a:rPr>
              <a:t>pop </a:t>
            </a:r>
            <a:r>
              <a:rPr lang="en-US" sz="2400" b="1" dirty="0" err="1">
                <a:solidFill>
                  <a:schemeClr val="bg1"/>
                </a:solidFill>
                <a:latin typeface="Miriam Libre" pitchFamily="2" charset="-79"/>
                <a:cs typeface="Miriam Libre" pitchFamily="2" charset="-79"/>
              </a:rPr>
              <a:t>rdi</a:t>
            </a:r>
            <a:r>
              <a:rPr lang="en-US" sz="2400" b="1" dirty="0">
                <a:solidFill>
                  <a:schemeClr val="bg1"/>
                </a:solidFill>
                <a:latin typeface="Miriam Libre" pitchFamily="2" charset="-79"/>
                <a:cs typeface="Miriam Libre" pitchFamily="2" charset="-79"/>
              </a:rPr>
              <a:t>; ret</a:t>
            </a:r>
            <a:r>
              <a:rPr lang="en-US" sz="2400" dirty="0">
                <a:solidFill>
                  <a:schemeClr val="bg1"/>
                </a:solidFill>
                <a:latin typeface="Miriam Libre" pitchFamily="2" charset="-79"/>
                <a:cs typeface="Miriam Libre" pitchFamily="2" charset="-79"/>
              </a:rPr>
              <a:t>. We can manipulate the ret of these gadgets in such a way as to craft together a large chain of them to do what we want.</a:t>
            </a:r>
          </a:p>
          <a:p>
            <a:pPr marL="342900" indent="-342900">
              <a:lnSpc>
                <a:spcPts val="2560"/>
              </a:lnSpc>
              <a:buFont typeface="Arial" panose="020B0604020202020204" pitchFamily="34" charset="0"/>
              <a:buChar char="•"/>
            </a:pPr>
            <a:r>
              <a:rPr lang="en-US" sz="2400" dirty="0">
                <a:solidFill>
                  <a:schemeClr val="bg1"/>
                </a:solidFill>
                <a:latin typeface="Miriam Libre" pitchFamily="2" charset="-79"/>
                <a:cs typeface="Miriam Libre" pitchFamily="2" charset="-79"/>
              </a:rPr>
              <a:t>Let’s imagine the stack looks like this when executing </a:t>
            </a:r>
            <a:r>
              <a:rPr lang="en-US" sz="2400" b="1" dirty="0">
                <a:solidFill>
                  <a:schemeClr val="bg1"/>
                </a:solidFill>
                <a:latin typeface="Miriam Libre" pitchFamily="2" charset="-79"/>
                <a:cs typeface="Miriam Libre" pitchFamily="2" charset="-79"/>
              </a:rPr>
              <a:t>pop </a:t>
            </a:r>
            <a:r>
              <a:rPr lang="en-US" sz="2400" b="1" dirty="0" err="1">
                <a:solidFill>
                  <a:schemeClr val="bg1"/>
                </a:solidFill>
                <a:latin typeface="Miriam Libre" pitchFamily="2" charset="-79"/>
                <a:cs typeface="Miriam Libre" pitchFamily="2" charset="-79"/>
              </a:rPr>
              <a:t>rdi</a:t>
            </a:r>
            <a:r>
              <a:rPr lang="en-US" sz="2400" b="1" dirty="0">
                <a:solidFill>
                  <a:schemeClr val="bg1"/>
                </a:solidFill>
                <a:latin typeface="Miriam Libre" pitchFamily="2" charset="-79"/>
                <a:cs typeface="Miriam Libre" pitchFamily="2" charset="-79"/>
              </a:rPr>
              <a:t>; ret</a:t>
            </a:r>
            <a:r>
              <a:rPr lang="en-US" sz="2400" dirty="0">
                <a:solidFill>
                  <a:schemeClr val="bg1"/>
                </a:solidFill>
                <a:latin typeface="Miriam Libre" pitchFamily="2" charset="-79"/>
                <a:cs typeface="Miriam Libre" pitchFamily="2" charset="-79"/>
              </a:rPr>
              <a:t>:</a:t>
            </a:r>
          </a:p>
          <a:p>
            <a:pPr marL="342900" indent="-342900">
              <a:lnSpc>
                <a:spcPts val="2560"/>
              </a:lnSpc>
              <a:buFont typeface="Arial" panose="020B0604020202020204" pitchFamily="34" charset="0"/>
              <a:buChar char="•"/>
            </a:pPr>
            <a:endParaRPr lang="en-US" sz="2400" dirty="0">
              <a:solidFill>
                <a:schemeClr val="bg1"/>
              </a:solidFill>
              <a:latin typeface="Miriam Libre" pitchFamily="2" charset="-79"/>
              <a:cs typeface="Miriam Libre" pitchFamily="2" charset="-79"/>
            </a:endParaRPr>
          </a:p>
          <a:p>
            <a:pPr marL="342900" indent="-342900">
              <a:lnSpc>
                <a:spcPts val="2560"/>
              </a:lnSpc>
              <a:buFont typeface="Arial" panose="020B0604020202020204" pitchFamily="34" charset="0"/>
              <a:buChar char="•"/>
            </a:pPr>
            <a:endParaRPr lang="en-US" sz="2400" dirty="0">
              <a:solidFill>
                <a:schemeClr val="bg1"/>
              </a:solidFill>
              <a:latin typeface="Miriam Libre" pitchFamily="2" charset="-79"/>
              <a:cs typeface="Miriam Libre" pitchFamily="2" charset="-79"/>
            </a:endParaRPr>
          </a:p>
          <a:p>
            <a:pPr marL="342900" indent="-342900">
              <a:lnSpc>
                <a:spcPts val="2560"/>
              </a:lnSpc>
              <a:buFont typeface="Arial" panose="020B0604020202020204" pitchFamily="34" charset="0"/>
              <a:buChar char="•"/>
            </a:pPr>
            <a:endParaRPr lang="en-US" sz="2400" dirty="0">
              <a:solidFill>
                <a:schemeClr val="bg1"/>
              </a:solidFill>
              <a:latin typeface="Miriam Libre" pitchFamily="2" charset="-79"/>
              <a:cs typeface="Miriam Libre" pitchFamily="2" charset="-79"/>
            </a:endParaRPr>
          </a:p>
          <a:p>
            <a:pPr marL="342900" indent="-342900">
              <a:lnSpc>
                <a:spcPts val="2560"/>
              </a:lnSpc>
              <a:buFont typeface="Arial" panose="020B0604020202020204" pitchFamily="34" charset="0"/>
              <a:buChar char="•"/>
            </a:pPr>
            <a:endParaRPr lang="en-US" sz="2400" dirty="0">
              <a:solidFill>
                <a:schemeClr val="bg1"/>
              </a:solidFill>
              <a:latin typeface="Miriam Libre" pitchFamily="2" charset="-79"/>
              <a:cs typeface="Miriam Libre" pitchFamily="2" charset="-79"/>
            </a:endParaRPr>
          </a:p>
          <a:p>
            <a:pPr marL="342900" indent="-342900">
              <a:lnSpc>
                <a:spcPts val="2560"/>
              </a:lnSpc>
              <a:buFont typeface="Arial" panose="020B0604020202020204" pitchFamily="34" charset="0"/>
              <a:buChar char="•"/>
            </a:pPr>
            <a:r>
              <a:rPr lang="en-US" sz="2400" dirty="0">
                <a:solidFill>
                  <a:schemeClr val="bg1"/>
                </a:solidFill>
                <a:latin typeface="Miriam Libre" pitchFamily="2" charset="-79"/>
                <a:cs typeface="Miriam Libre" pitchFamily="2" charset="-79"/>
              </a:rPr>
              <a:t>What happens is fairly obvious - 0x10 gets popped into </a:t>
            </a:r>
            <a:r>
              <a:rPr lang="en-US" sz="2400" dirty="0" err="1">
                <a:solidFill>
                  <a:schemeClr val="bg1"/>
                </a:solidFill>
                <a:latin typeface="Miriam Libre" pitchFamily="2" charset="-79"/>
                <a:cs typeface="Miriam Libre" pitchFamily="2" charset="-79"/>
              </a:rPr>
              <a:t>rdi</a:t>
            </a:r>
            <a:r>
              <a:rPr lang="en-US" sz="2400" dirty="0">
                <a:solidFill>
                  <a:schemeClr val="bg1"/>
                </a:solidFill>
                <a:latin typeface="Miriam Libre" pitchFamily="2" charset="-79"/>
                <a:cs typeface="Miriam Libre" pitchFamily="2" charset="-79"/>
              </a:rPr>
              <a:t> as it is at the top of the stack during the pop </a:t>
            </a:r>
            <a:r>
              <a:rPr lang="en-US" sz="2400" dirty="0" err="1">
                <a:solidFill>
                  <a:schemeClr val="bg1"/>
                </a:solidFill>
                <a:latin typeface="Miriam Libre" pitchFamily="2" charset="-79"/>
                <a:cs typeface="Miriam Libre" pitchFamily="2" charset="-79"/>
              </a:rPr>
              <a:t>rdi</a:t>
            </a:r>
            <a:r>
              <a:rPr lang="en-US" sz="2400" dirty="0">
                <a:solidFill>
                  <a:schemeClr val="bg1"/>
                </a:solidFill>
                <a:latin typeface="Miriam Libre" pitchFamily="2" charset="-79"/>
                <a:cs typeface="Miriam Libre" pitchFamily="2" charset="-79"/>
              </a:rPr>
              <a:t>. Once the pop occurs, </a:t>
            </a:r>
            <a:r>
              <a:rPr lang="en-US" sz="2400" dirty="0" err="1">
                <a:solidFill>
                  <a:schemeClr val="bg1"/>
                </a:solidFill>
                <a:latin typeface="Miriam Libre" pitchFamily="2" charset="-79"/>
                <a:cs typeface="Miriam Libre" pitchFamily="2" charset="-79"/>
              </a:rPr>
              <a:t>rsp</a:t>
            </a:r>
            <a:r>
              <a:rPr lang="en-US" sz="2400" dirty="0">
                <a:solidFill>
                  <a:schemeClr val="bg1"/>
                </a:solidFill>
                <a:latin typeface="Miriam Libre" pitchFamily="2" charset="-79"/>
                <a:cs typeface="Miriam Libre" pitchFamily="2" charset="-79"/>
              </a:rPr>
              <a:t> moves:</a:t>
            </a:r>
          </a:p>
          <a:p>
            <a:pPr marL="342900" indent="-342900">
              <a:lnSpc>
                <a:spcPts val="2560"/>
              </a:lnSpc>
              <a:buFont typeface="Arial" panose="020B0604020202020204" pitchFamily="34" charset="0"/>
              <a:buChar char="•"/>
            </a:pPr>
            <a:endParaRPr lang="en-US" sz="2400" dirty="0">
              <a:solidFill>
                <a:schemeClr val="bg1"/>
              </a:solidFill>
              <a:latin typeface="Miriam Libre" pitchFamily="2" charset="-79"/>
              <a:cs typeface="Miriam Libre" pitchFamily="2" charset="-79"/>
            </a:endParaRPr>
          </a:p>
          <a:p>
            <a:pPr marL="4000500" lvl="8" indent="-342900">
              <a:lnSpc>
                <a:spcPts val="2560"/>
              </a:lnSpc>
              <a:buFont typeface="Arial" panose="020B0604020202020204" pitchFamily="34" charset="0"/>
              <a:buChar char="•"/>
            </a:pPr>
            <a:endParaRPr lang="en-US" sz="2400" dirty="0">
              <a:solidFill>
                <a:schemeClr val="bg1"/>
              </a:solidFill>
              <a:latin typeface="Miriam Libre" pitchFamily="2" charset="-79"/>
              <a:cs typeface="Miriam Libre" pitchFamily="2" charset="-79"/>
            </a:endParaRPr>
          </a:p>
        </p:txBody>
      </p:sp>
      <p:pic>
        <p:nvPicPr>
          <p:cNvPr id="15" name="Picture 14">
            <a:extLst>
              <a:ext uri="{FF2B5EF4-FFF2-40B4-BE49-F238E27FC236}">
                <a16:creationId xmlns:a16="http://schemas.microsoft.com/office/drawing/2014/main" id="{A40A4393-F370-4F9A-A0F9-AAACCF3F5A84}"/>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15288" y="3042501"/>
            <a:ext cx="4324954" cy="1247949"/>
          </a:xfrm>
          <a:prstGeom prst="rect">
            <a:avLst/>
          </a:prstGeom>
        </p:spPr>
      </p:pic>
      <p:pic>
        <p:nvPicPr>
          <p:cNvPr id="21" name="Picture 20">
            <a:extLst>
              <a:ext uri="{FF2B5EF4-FFF2-40B4-BE49-F238E27FC236}">
                <a16:creationId xmlns:a16="http://schemas.microsoft.com/office/drawing/2014/main" id="{C78FEB8A-26DD-48DC-A12F-0B58B4D61A63}"/>
              </a:ext>
            </a:extLst>
          </p:cNvPr>
          <p:cNvPicPr>
            <a:picLocks noChangeAspect="1"/>
          </p:cNvPicPr>
          <p:nvPr/>
        </p:nvPicPr>
        <p:blipFill>
          <a:blip r:embed="rId6">
            <a:extLst>
              <a:ext uri="{BEBA8EAE-BF5A-486C-A8C5-ECC9F3942E4B}">
                <a14:imgProps xmlns:a14="http://schemas.microsoft.com/office/drawing/2010/main">
                  <a14:imgLayer r:embed="rId7">
                    <a14:imgEffect>
                      <a14:brightnessContrast bright="40000" contrast="-40000"/>
                    </a14:imgEffect>
                  </a14:imgLayer>
                </a14:imgProps>
              </a:ext>
            </a:extLst>
          </a:blip>
          <a:stretch>
            <a:fillRect/>
          </a:stretch>
        </p:blipFill>
        <p:spPr>
          <a:xfrm>
            <a:off x="615288" y="5073662"/>
            <a:ext cx="3724795" cy="1086002"/>
          </a:xfrm>
          <a:prstGeom prst="rect">
            <a:avLst/>
          </a:prstGeom>
        </p:spPr>
      </p:pic>
      <p:sp>
        <p:nvSpPr>
          <p:cNvPr id="22" name="TextBox 21">
            <a:extLst>
              <a:ext uri="{FF2B5EF4-FFF2-40B4-BE49-F238E27FC236}">
                <a16:creationId xmlns:a16="http://schemas.microsoft.com/office/drawing/2014/main" id="{63E896DC-EE18-4314-8E8B-F3377CB0F9BA}"/>
              </a:ext>
            </a:extLst>
          </p:cNvPr>
          <p:cNvSpPr txBox="1"/>
          <p:nvPr/>
        </p:nvSpPr>
        <p:spPr>
          <a:xfrm>
            <a:off x="6363563" y="5765730"/>
            <a:ext cx="5684569" cy="738664"/>
          </a:xfrm>
          <a:prstGeom prst="rect">
            <a:avLst/>
          </a:prstGeom>
          <a:noFill/>
        </p:spPr>
        <p:txBody>
          <a:bodyPr wrap="none" rtlCol="0">
            <a:spAutoFit/>
          </a:bodyPr>
          <a:lstStyle/>
          <a:p>
            <a:r>
              <a:rPr lang="en-US" sz="2400" dirty="0">
                <a:solidFill>
                  <a:schemeClr val="bg1"/>
                </a:solidFill>
                <a:latin typeface="Miriam Libre" pitchFamily="2" charset="-79"/>
                <a:cs typeface="Miriam Libre" pitchFamily="2" charset="-79"/>
              </a:rPr>
              <a:t>And then we return to </a:t>
            </a:r>
            <a:r>
              <a:rPr lang="en-US" sz="2400" b="1" dirty="0">
                <a:solidFill>
                  <a:schemeClr val="bg1"/>
                </a:solidFill>
                <a:latin typeface="Miriam Libre" pitchFamily="2" charset="-79"/>
                <a:cs typeface="Miriam Libre" pitchFamily="2" charset="-79"/>
              </a:rPr>
              <a:t>0x5655576724</a:t>
            </a:r>
            <a:r>
              <a:rPr lang="en-US" sz="2400" dirty="0">
                <a:solidFill>
                  <a:schemeClr val="bg1"/>
                </a:solidFill>
                <a:latin typeface="Miriam Libre" pitchFamily="2" charset="-79"/>
                <a:cs typeface="Miriam Libre" pitchFamily="2" charset="-79"/>
              </a:rPr>
              <a:t>.</a:t>
            </a:r>
          </a:p>
          <a:p>
            <a:endParaRPr lang="en-US" dirty="0"/>
          </a:p>
        </p:txBody>
      </p:sp>
    </p:spTree>
    <p:extLst>
      <p:ext uri="{BB962C8B-B14F-4D97-AF65-F5344CB8AC3E}">
        <p14:creationId xmlns:p14="http://schemas.microsoft.com/office/powerpoint/2010/main" val="4013747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FC6D6F-4E9C-868A-98B1-1DA0DDA1F996}"/>
              </a:ext>
            </a:extLst>
          </p:cNvPr>
          <p:cNvPicPr>
            <a:picLocks noChangeAspect="1"/>
          </p:cNvPicPr>
          <p:nvPr/>
        </p:nvPicPr>
        <p:blipFill>
          <a:blip r:embed="rId2"/>
          <a:src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3311EF23-F64A-C782-28EA-1A8D297A9F1D}"/>
              </a:ext>
            </a:extLst>
          </p:cNvPr>
          <p:cNvSpPr/>
          <p:nvPr/>
        </p:nvSpPr>
        <p:spPr>
          <a:xfrm>
            <a:off x="124358" y="138988"/>
            <a:ext cx="11923775" cy="1302106"/>
          </a:xfrm>
          <a:prstGeom prst="rect">
            <a:avLst/>
          </a:prstGeom>
          <a:solidFill>
            <a:srgbClr val="E2FE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dirty="0"/>
          </a:p>
        </p:txBody>
      </p:sp>
      <p:cxnSp>
        <p:nvCxnSpPr>
          <p:cNvPr id="9" name="Straight Connector 8">
            <a:extLst>
              <a:ext uri="{FF2B5EF4-FFF2-40B4-BE49-F238E27FC236}">
                <a16:creationId xmlns:a16="http://schemas.microsoft.com/office/drawing/2014/main" id="{E480B6B1-9BD0-C14D-6C35-046B181B096E}"/>
              </a:ext>
            </a:extLst>
          </p:cNvPr>
          <p:cNvCxnSpPr/>
          <p:nvPr/>
        </p:nvCxnSpPr>
        <p:spPr>
          <a:xfrm>
            <a:off x="124358" y="6181911"/>
            <a:ext cx="11923775" cy="731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7F3A454A-557E-2F1B-4701-7328B5F7B509}"/>
              </a:ext>
            </a:extLst>
          </p:cNvPr>
          <p:cNvSpPr txBox="1"/>
          <p:nvPr/>
        </p:nvSpPr>
        <p:spPr>
          <a:xfrm>
            <a:off x="143866" y="466875"/>
            <a:ext cx="11762187" cy="584775"/>
          </a:xfrm>
          <a:prstGeom prst="rect">
            <a:avLst/>
          </a:prstGeom>
          <a:noFill/>
        </p:spPr>
        <p:txBody>
          <a:bodyPr wrap="square" rtlCol="0">
            <a:spAutoFit/>
          </a:bodyPr>
          <a:lstStyle/>
          <a:p>
            <a:pPr algn="l"/>
            <a:r>
              <a:rPr lang="en-US" sz="3200" b="1" spc="120" dirty="0">
                <a:solidFill>
                  <a:srgbClr val="24272C"/>
                </a:solidFill>
                <a:effectLst/>
                <a:latin typeface="Miriam Libre" panose="00000500000000000000" pitchFamily="2" charset="-79"/>
                <a:cs typeface="Miriam Libre" panose="00000500000000000000" pitchFamily="2" charset="-79"/>
              </a:rPr>
              <a:t>ROP Gadgets</a:t>
            </a:r>
            <a:endParaRPr lang="he-IL" sz="3200" b="1" spc="120" dirty="0">
              <a:solidFill>
                <a:srgbClr val="24272C"/>
              </a:solidFill>
              <a:effectLst/>
              <a:latin typeface="Miriam Libre" panose="00000500000000000000" pitchFamily="2" charset="-79"/>
              <a:cs typeface="Miriam Libre" panose="00000500000000000000" pitchFamily="2" charset="-79"/>
            </a:endParaRPr>
          </a:p>
        </p:txBody>
      </p:sp>
      <p:sp>
        <p:nvSpPr>
          <p:cNvPr id="8" name="TextBox 7">
            <a:extLst>
              <a:ext uri="{FF2B5EF4-FFF2-40B4-BE49-F238E27FC236}">
                <a16:creationId xmlns:a16="http://schemas.microsoft.com/office/drawing/2014/main" id="{EE060FD5-2930-AF70-95FE-EC8394D9ACDC}"/>
              </a:ext>
            </a:extLst>
          </p:cNvPr>
          <p:cNvSpPr txBox="1"/>
          <p:nvPr/>
        </p:nvSpPr>
        <p:spPr>
          <a:xfrm>
            <a:off x="292971" y="6365895"/>
            <a:ext cx="6097218" cy="276999"/>
          </a:xfrm>
          <a:prstGeom prst="rect">
            <a:avLst/>
          </a:prstGeom>
          <a:noFill/>
        </p:spPr>
        <p:txBody>
          <a:bodyPr wrap="square">
            <a:spAutoFit/>
          </a:bodyPr>
          <a:lstStyle/>
          <a:p>
            <a:pPr marL="0" defTabSz="914400" eaLnBrk="1" latinLnBrk="0" hangingPunct="1"/>
            <a:r>
              <a:rPr lang="en-US" sz="1200" spc="30">
                <a:solidFill>
                  <a:schemeClr val="bg1"/>
                </a:solidFill>
                <a:effectLst/>
                <a:latin typeface="Handjet Square Single" pitchFamily="2" charset="0"/>
                <a:cs typeface="Handjet Square Single" pitchFamily="2" charset="0"/>
              </a:rPr>
              <a:t>ROP Gadgets</a:t>
            </a:r>
            <a:endParaRPr lang="en-US" sz="1200" spc="30" dirty="0">
              <a:solidFill>
                <a:schemeClr val="bg1"/>
              </a:solidFill>
              <a:effectLst/>
              <a:latin typeface="Handjet Square Single" pitchFamily="2" charset="0"/>
              <a:cs typeface="Handjet Square Single" pitchFamily="2" charset="0"/>
            </a:endParaRPr>
          </a:p>
        </p:txBody>
      </p:sp>
      <p:pic>
        <p:nvPicPr>
          <p:cNvPr id="10" name="Picture 9">
            <a:extLst>
              <a:ext uri="{FF2B5EF4-FFF2-40B4-BE49-F238E27FC236}">
                <a16:creationId xmlns:a16="http://schemas.microsoft.com/office/drawing/2014/main" id="{B9991646-87D7-3A72-4C65-2C52A915742E}"/>
              </a:ext>
            </a:extLst>
          </p:cNvPr>
          <p:cNvPicPr>
            <a:picLocks noChangeAspect="1"/>
          </p:cNvPicPr>
          <p:nvPr/>
        </p:nvPicPr>
        <p:blipFill>
          <a:blip r:embed="rId3"/>
          <a:srcRect/>
          <a:stretch/>
        </p:blipFill>
        <p:spPr>
          <a:xfrm>
            <a:off x="9000489" y="6377732"/>
            <a:ext cx="2717380" cy="221561"/>
          </a:xfrm>
          <a:prstGeom prst="rect">
            <a:avLst/>
          </a:prstGeom>
        </p:spPr>
      </p:pic>
      <p:sp>
        <p:nvSpPr>
          <p:cNvPr id="17" name="TextBox 16">
            <a:extLst>
              <a:ext uri="{FF2B5EF4-FFF2-40B4-BE49-F238E27FC236}">
                <a16:creationId xmlns:a16="http://schemas.microsoft.com/office/drawing/2014/main" id="{1D42FCB1-92F0-4A61-9B24-B741652A287D}"/>
              </a:ext>
            </a:extLst>
          </p:cNvPr>
          <p:cNvSpPr txBox="1"/>
          <p:nvPr/>
        </p:nvSpPr>
        <p:spPr>
          <a:xfrm>
            <a:off x="292971" y="1644278"/>
            <a:ext cx="11755161" cy="2768707"/>
          </a:xfrm>
          <a:prstGeom prst="rect">
            <a:avLst/>
          </a:prstGeom>
          <a:noFill/>
        </p:spPr>
        <p:txBody>
          <a:bodyPr wrap="square" rtlCol="0">
            <a:spAutoFit/>
          </a:bodyPr>
          <a:lstStyle/>
          <a:p>
            <a:pPr marL="342900" indent="-342900">
              <a:lnSpc>
                <a:spcPts val="2560"/>
              </a:lnSpc>
              <a:buFont typeface="Arial" panose="020B0604020202020204" pitchFamily="34" charset="0"/>
              <a:buChar char="•"/>
            </a:pPr>
            <a:r>
              <a:rPr lang="en-US" sz="2400" dirty="0">
                <a:solidFill>
                  <a:schemeClr val="bg1"/>
                </a:solidFill>
                <a:latin typeface="Miriam Libre" pitchFamily="2" charset="-79"/>
                <a:cs typeface="Miriam Libre" pitchFamily="2" charset="-79"/>
              </a:rPr>
              <a:t>When we overwrite the return pointer, we overwrite the value pointed at by </a:t>
            </a:r>
            <a:r>
              <a:rPr lang="en-US" sz="2400" dirty="0" err="1">
                <a:solidFill>
                  <a:schemeClr val="bg1"/>
                </a:solidFill>
                <a:latin typeface="Miriam Libre" pitchFamily="2" charset="-79"/>
                <a:cs typeface="Miriam Libre" pitchFamily="2" charset="-79"/>
              </a:rPr>
              <a:t>rsp</a:t>
            </a:r>
            <a:r>
              <a:rPr lang="en-US" sz="2400" dirty="0">
                <a:solidFill>
                  <a:schemeClr val="bg1"/>
                </a:solidFill>
                <a:latin typeface="Miriam Libre" pitchFamily="2" charset="-79"/>
                <a:cs typeface="Miriam Libre" pitchFamily="2" charset="-79"/>
              </a:rPr>
              <a:t> when the ret instruction is executed.</a:t>
            </a:r>
          </a:p>
          <a:p>
            <a:pPr marL="342900" indent="-342900">
              <a:lnSpc>
                <a:spcPts val="2560"/>
              </a:lnSpc>
              <a:buFont typeface="Arial" panose="020B0604020202020204" pitchFamily="34" charset="0"/>
              <a:buChar char="•"/>
            </a:pPr>
            <a:endParaRPr lang="en-US" sz="2400" dirty="0">
              <a:solidFill>
                <a:schemeClr val="bg1"/>
              </a:solidFill>
              <a:latin typeface="Miriam Libre" pitchFamily="2" charset="-79"/>
              <a:cs typeface="Miriam Libre" pitchFamily="2" charset="-79"/>
            </a:endParaRPr>
          </a:p>
          <a:p>
            <a:pPr marL="342900" indent="-342900">
              <a:lnSpc>
                <a:spcPts val="2560"/>
              </a:lnSpc>
              <a:buFont typeface="Arial" panose="020B0604020202020204" pitchFamily="34" charset="0"/>
              <a:buChar char="•"/>
            </a:pPr>
            <a:r>
              <a:rPr lang="en-US" sz="2400" dirty="0">
                <a:solidFill>
                  <a:schemeClr val="bg1"/>
                </a:solidFill>
                <a:latin typeface="Miriam Libre" pitchFamily="2" charset="-79"/>
                <a:cs typeface="Miriam Libre" pitchFamily="2" charset="-79"/>
              </a:rPr>
              <a:t>Once that value is popped and jumped to by the ret instruction, </a:t>
            </a:r>
            <a:r>
              <a:rPr lang="en-US" sz="2400" dirty="0" err="1">
                <a:solidFill>
                  <a:schemeClr val="bg1"/>
                </a:solidFill>
                <a:latin typeface="Miriam Libre" pitchFamily="2" charset="-79"/>
                <a:cs typeface="Miriam Libre" pitchFamily="2" charset="-79"/>
              </a:rPr>
              <a:t>rsp</a:t>
            </a:r>
            <a:r>
              <a:rPr lang="en-US" sz="2400" dirty="0">
                <a:solidFill>
                  <a:schemeClr val="bg1"/>
                </a:solidFill>
                <a:latin typeface="Miriam Libre" pitchFamily="2" charset="-79"/>
                <a:cs typeface="Miriam Libre" pitchFamily="2" charset="-79"/>
              </a:rPr>
              <a:t> points at the next value at the stack. But wait, we can overwrite the next value on the stack.</a:t>
            </a:r>
          </a:p>
          <a:p>
            <a:pPr marL="342900" indent="-342900">
              <a:lnSpc>
                <a:spcPts val="2560"/>
              </a:lnSpc>
              <a:buFont typeface="Arial" panose="020B0604020202020204" pitchFamily="34" charset="0"/>
              <a:buChar char="•"/>
            </a:pPr>
            <a:endParaRPr lang="en-US" sz="2400" dirty="0">
              <a:solidFill>
                <a:schemeClr val="bg1"/>
              </a:solidFill>
              <a:latin typeface="Miriam Libre" pitchFamily="2" charset="-79"/>
              <a:cs typeface="Miriam Libre" pitchFamily="2" charset="-79"/>
            </a:endParaRPr>
          </a:p>
          <a:p>
            <a:pPr marL="342900" indent="-342900">
              <a:lnSpc>
                <a:spcPts val="2560"/>
              </a:lnSpc>
              <a:buFont typeface="Arial" panose="020B0604020202020204" pitchFamily="34" charset="0"/>
              <a:buChar char="•"/>
            </a:pPr>
            <a:r>
              <a:rPr lang="en-US" sz="2400" dirty="0">
                <a:solidFill>
                  <a:schemeClr val="bg1"/>
                </a:solidFill>
                <a:latin typeface="Miriam Libre" pitchFamily="2" charset="-79"/>
                <a:cs typeface="Miriam Libre" pitchFamily="2" charset="-79"/>
              </a:rPr>
              <a:t>We can utilize this fact to chain multiple gadgets together.</a:t>
            </a:r>
          </a:p>
        </p:txBody>
      </p:sp>
    </p:spTree>
    <p:extLst>
      <p:ext uri="{BB962C8B-B14F-4D97-AF65-F5344CB8AC3E}">
        <p14:creationId xmlns:p14="http://schemas.microsoft.com/office/powerpoint/2010/main" val="864596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FC6D6F-4E9C-868A-98B1-1DA0DDA1F996}"/>
              </a:ext>
            </a:extLst>
          </p:cNvPr>
          <p:cNvPicPr>
            <a:picLocks noChangeAspect="1"/>
          </p:cNvPicPr>
          <p:nvPr/>
        </p:nvPicPr>
        <p:blipFill>
          <a:blip r:embed="rId3"/>
          <a:src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3311EF23-F64A-C782-28EA-1A8D297A9F1D}"/>
              </a:ext>
            </a:extLst>
          </p:cNvPr>
          <p:cNvSpPr/>
          <p:nvPr/>
        </p:nvSpPr>
        <p:spPr>
          <a:xfrm>
            <a:off x="124358" y="138988"/>
            <a:ext cx="11923775" cy="1302106"/>
          </a:xfrm>
          <a:prstGeom prst="rect">
            <a:avLst/>
          </a:prstGeom>
          <a:solidFill>
            <a:srgbClr val="E2FE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dirty="0"/>
          </a:p>
        </p:txBody>
      </p:sp>
      <p:cxnSp>
        <p:nvCxnSpPr>
          <p:cNvPr id="9" name="Straight Connector 8">
            <a:extLst>
              <a:ext uri="{FF2B5EF4-FFF2-40B4-BE49-F238E27FC236}">
                <a16:creationId xmlns:a16="http://schemas.microsoft.com/office/drawing/2014/main" id="{E480B6B1-9BD0-C14D-6C35-046B181B096E}"/>
              </a:ext>
            </a:extLst>
          </p:cNvPr>
          <p:cNvCxnSpPr/>
          <p:nvPr/>
        </p:nvCxnSpPr>
        <p:spPr>
          <a:xfrm>
            <a:off x="124358" y="6217920"/>
            <a:ext cx="11923775" cy="731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1EB014-87E6-D8D7-1B7F-97DEF5C4AB55}"/>
              </a:ext>
            </a:extLst>
          </p:cNvPr>
          <p:cNvSpPr txBox="1"/>
          <p:nvPr/>
        </p:nvSpPr>
        <p:spPr>
          <a:xfrm>
            <a:off x="292971" y="532679"/>
            <a:ext cx="11631936" cy="584775"/>
          </a:xfrm>
          <a:prstGeom prst="rect">
            <a:avLst/>
          </a:prstGeom>
          <a:noFill/>
        </p:spPr>
        <p:txBody>
          <a:bodyPr wrap="square" rtlCol="0">
            <a:spAutoFit/>
          </a:bodyPr>
          <a:lstStyle/>
          <a:p>
            <a:pPr algn="l"/>
            <a:r>
              <a:rPr lang="en-US" sz="3200" b="1" dirty="0">
                <a:solidFill>
                  <a:srgbClr val="24272C"/>
                </a:solidFill>
                <a:effectLst/>
                <a:latin typeface="Miriam Libre" pitchFamily="2" charset="-79"/>
                <a:cs typeface="Miriam Libre" pitchFamily="2" charset="-79"/>
              </a:rPr>
              <a:t>ROP Gadgets - example</a:t>
            </a:r>
          </a:p>
        </p:txBody>
      </p:sp>
      <p:sp>
        <p:nvSpPr>
          <p:cNvPr id="8" name="TextBox 7">
            <a:extLst>
              <a:ext uri="{FF2B5EF4-FFF2-40B4-BE49-F238E27FC236}">
                <a16:creationId xmlns:a16="http://schemas.microsoft.com/office/drawing/2014/main" id="{0A5D91F2-EE24-3166-CD6C-BAFBC797325C}"/>
              </a:ext>
            </a:extLst>
          </p:cNvPr>
          <p:cNvSpPr txBox="1"/>
          <p:nvPr/>
        </p:nvSpPr>
        <p:spPr>
          <a:xfrm>
            <a:off x="292971" y="6365895"/>
            <a:ext cx="6097218" cy="253916"/>
          </a:xfrm>
          <a:prstGeom prst="rect">
            <a:avLst/>
          </a:prstGeom>
          <a:noFill/>
        </p:spPr>
        <p:txBody>
          <a:bodyPr wrap="square">
            <a:spAutoFit/>
          </a:bodyPr>
          <a:lstStyle/>
          <a:p>
            <a:pPr marL="0" defTabSz="914400" eaLnBrk="1" latinLnBrk="0" hangingPunct="1"/>
            <a:r>
              <a:rPr lang="en-US" sz="1000" dirty="0">
                <a:solidFill>
                  <a:schemeClr val="bg1"/>
                </a:solidFill>
                <a:effectLst/>
                <a:latin typeface="Miriam Libre" pitchFamily="2" charset="-79"/>
                <a:cs typeface="Miriam Libre" pitchFamily="2" charset="-79"/>
              </a:rPr>
              <a:t>Server Side Template Injection (SSTI) - Templates </a:t>
            </a:r>
          </a:p>
        </p:txBody>
      </p:sp>
      <p:pic>
        <p:nvPicPr>
          <p:cNvPr id="10" name="Picture 9">
            <a:extLst>
              <a:ext uri="{FF2B5EF4-FFF2-40B4-BE49-F238E27FC236}">
                <a16:creationId xmlns:a16="http://schemas.microsoft.com/office/drawing/2014/main" id="{9F67AEC4-71D1-89EA-5D3E-E83882E2C956}"/>
              </a:ext>
            </a:extLst>
          </p:cNvPr>
          <p:cNvPicPr>
            <a:picLocks noChangeAspect="1"/>
          </p:cNvPicPr>
          <p:nvPr/>
        </p:nvPicPr>
        <p:blipFill>
          <a:blip r:embed="rId4"/>
          <a:srcRect/>
          <a:stretch/>
        </p:blipFill>
        <p:spPr>
          <a:xfrm>
            <a:off x="9000489" y="6377732"/>
            <a:ext cx="2717380" cy="221561"/>
          </a:xfrm>
          <a:prstGeom prst="rect">
            <a:avLst/>
          </a:prstGeom>
        </p:spPr>
      </p:pic>
      <p:sp>
        <p:nvSpPr>
          <p:cNvPr id="12" name="TextBox 11">
            <a:extLst>
              <a:ext uri="{FF2B5EF4-FFF2-40B4-BE49-F238E27FC236}">
                <a16:creationId xmlns:a16="http://schemas.microsoft.com/office/drawing/2014/main" id="{5D33F90E-E50A-4C6D-837E-A7B1D45E5C15}"/>
              </a:ext>
            </a:extLst>
          </p:cNvPr>
          <p:cNvSpPr txBox="1"/>
          <p:nvPr/>
        </p:nvSpPr>
        <p:spPr>
          <a:xfrm>
            <a:off x="363850" y="2224863"/>
            <a:ext cx="11444790" cy="434734"/>
          </a:xfrm>
          <a:prstGeom prst="rect">
            <a:avLst/>
          </a:prstGeom>
          <a:noFill/>
        </p:spPr>
        <p:txBody>
          <a:bodyPr wrap="square">
            <a:spAutoFit/>
          </a:bodyPr>
          <a:lstStyle/>
          <a:p>
            <a:pPr marL="800100" lvl="1" indent="-342900">
              <a:lnSpc>
                <a:spcPts val="2560"/>
              </a:lnSpc>
              <a:buFont typeface="Arial" panose="020B0604020202020204" pitchFamily="34" charset="0"/>
              <a:buChar char="•"/>
            </a:pPr>
            <a:endParaRPr lang="en-US" sz="2400" dirty="0">
              <a:solidFill>
                <a:schemeClr val="bg1"/>
              </a:solidFill>
              <a:effectLst/>
              <a:latin typeface="Miriam Libre" pitchFamily="2" charset="-79"/>
              <a:cs typeface="Miriam Libre" pitchFamily="2" charset="-79"/>
            </a:endParaRPr>
          </a:p>
        </p:txBody>
      </p:sp>
      <p:sp>
        <p:nvSpPr>
          <p:cNvPr id="13" name="TextBox 12">
            <a:extLst>
              <a:ext uri="{FF2B5EF4-FFF2-40B4-BE49-F238E27FC236}">
                <a16:creationId xmlns:a16="http://schemas.microsoft.com/office/drawing/2014/main" id="{9DE7B166-0EE9-42AE-A282-BBEA425E995D}"/>
              </a:ext>
            </a:extLst>
          </p:cNvPr>
          <p:cNvSpPr txBox="1"/>
          <p:nvPr/>
        </p:nvSpPr>
        <p:spPr>
          <a:xfrm>
            <a:off x="292970" y="1685613"/>
            <a:ext cx="11899029" cy="4435830"/>
          </a:xfrm>
          <a:prstGeom prst="rect">
            <a:avLst/>
          </a:prstGeom>
          <a:noFill/>
        </p:spPr>
        <p:txBody>
          <a:bodyPr wrap="square">
            <a:spAutoFit/>
          </a:bodyPr>
          <a:lstStyle/>
          <a:p>
            <a:pPr marL="342900" indent="-342900">
              <a:lnSpc>
                <a:spcPts val="2560"/>
              </a:lnSpc>
              <a:buFont typeface="Arial" panose="020B0604020202020204" pitchFamily="34" charset="0"/>
              <a:buChar char="•"/>
            </a:pPr>
            <a:r>
              <a:rPr lang="en-US" sz="2400" dirty="0">
                <a:solidFill>
                  <a:schemeClr val="bg1"/>
                </a:solidFill>
                <a:latin typeface="Miriam Libre" pitchFamily="2" charset="-79"/>
                <a:cs typeface="Miriam Libre" pitchFamily="2" charset="-79"/>
              </a:rPr>
              <a:t>Let's say that we want to exploit a binary to pop 0x100 into </a:t>
            </a:r>
            <a:r>
              <a:rPr lang="en-US" sz="2400" dirty="0" err="1">
                <a:solidFill>
                  <a:schemeClr val="bg1"/>
                </a:solidFill>
                <a:latin typeface="Miriam Libre" pitchFamily="2" charset="-79"/>
                <a:cs typeface="Miriam Libre" pitchFamily="2" charset="-79"/>
              </a:rPr>
              <a:t>rdi</a:t>
            </a:r>
            <a:r>
              <a:rPr lang="en-US" sz="2400" dirty="0">
                <a:solidFill>
                  <a:schemeClr val="bg1"/>
                </a:solidFill>
                <a:latin typeface="Miriam Libre" pitchFamily="2" charset="-79"/>
                <a:cs typeface="Miriam Libre" pitchFamily="2" charset="-79"/>
              </a:rPr>
              <a:t> then jump to flag(). The simplest way (although not always present) isa pop </a:t>
            </a:r>
            <a:r>
              <a:rPr lang="en-US" sz="2400" dirty="0" err="1">
                <a:solidFill>
                  <a:schemeClr val="bg1"/>
                </a:solidFill>
                <a:latin typeface="Miriam Libre" pitchFamily="2" charset="-79"/>
                <a:cs typeface="Miriam Libre" pitchFamily="2" charset="-79"/>
              </a:rPr>
              <a:t>rdi</a:t>
            </a:r>
            <a:r>
              <a:rPr lang="en-US" sz="2400" dirty="0">
                <a:solidFill>
                  <a:schemeClr val="bg1"/>
                </a:solidFill>
                <a:latin typeface="Miriam Libre" pitchFamily="2" charset="-79"/>
                <a:cs typeface="Miriam Libre" pitchFamily="2" charset="-79"/>
              </a:rPr>
              <a:t>; ret gadget.</a:t>
            </a:r>
          </a:p>
          <a:p>
            <a:pPr marL="342900" indent="-342900">
              <a:lnSpc>
                <a:spcPts val="2560"/>
              </a:lnSpc>
              <a:buFont typeface="Arial" panose="020B0604020202020204" pitchFamily="34" charset="0"/>
              <a:buChar char="•"/>
            </a:pPr>
            <a:endParaRPr lang="en-US" sz="2400" dirty="0">
              <a:solidFill>
                <a:schemeClr val="bg1"/>
              </a:solidFill>
              <a:latin typeface="Miriam Libre" pitchFamily="2" charset="-79"/>
              <a:cs typeface="Miriam Libre" pitchFamily="2" charset="-79"/>
            </a:endParaRPr>
          </a:p>
          <a:p>
            <a:pPr marL="342900" indent="-342900">
              <a:lnSpc>
                <a:spcPts val="2560"/>
              </a:lnSpc>
              <a:buFont typeface="Arial" panose="020B0604020202020204" pitchFamily="34" charset="0"/>
              <a:buChar char="•"/>
            </a:pPr>
            <a:endParaRPr lang="en-US" sz="2400" dirty="0">
              <a:solidFill>
                <a:schemeClr val="bg1"/>
              </a:solidFill>
              <a:latin typeface="Miriam Libre" pitchFamily="2" charset="-79"/>
              <a:cs typeface="Miriam Libre" pitchFamily="2" charset="-79"/>
            </a:endParaRPr>
          </a:p>
          <a:p>
            <a:pPr marL="342900" indent="-342900">
              <a:lnSpc>
                <a:spcPts val="2560"/>
              </a:lnSpc>
              <a:buFont typeface="Arial" panose="020B0604020202020204" pitchFamily="34" charset="0"/>
              <a:buChar char="•"/>
            </a:pPr>
            <a:endParaRPr lang="en-US" sz="2400" dirty="0">
              <a:solidFill>
                <a:schemeClr val="bg1"/>
              </a:solidFill>
              <a:latin typeface="Miriam Libre" pitchFamily="2" charset="-79"/>
              <a:cs typeface="Miriam Libre" pitchFamily="2" charset="-79"/>
            </a:endParaRPr>
          </a:p>
          <a:p>
            <a:pPr marL="342900" indent="-342900">
              <a:lnSpc>
                <a:spcPts val="2560"/>
              </a:lnSpc>
              <a:buFont typeface="Arial" panose="020B0604020202020204" pitchFamily="34" charset="0"/>
              <a:buChar char="•"/>
            </a:pPr>
            <a:endParaRPr lang="en-US" sz="2400" dirty="0">
              <a:solidFill>
                <a:schemeClr val="bg1"/>
              </a:solidFill>
              <a:latin typeface="Miriam Libre" pitchFamily="2" charset="-79"/>
              <a:cs typeface="Miriam Libre" pitchFamily="2" charset="-79"/>
            </a:endParaRPr>
          </a:p>
          <a:p>
            <a:pPr marL="342900" indent="-342900">
              <a:lnSpc>
                <a:spcPts val="2560"/>
              </a:lnSpc>
              <a:buFont typeface="Arial" panose="020B0604020202020204" pitchFamily="34" charset="0"/>
              <a:buChar char="•"/>
            </a:pPr>
            <a:endParaRPr lang="en-US" sz="2400" dirty="0">
              <a:solidFill>
                <a:schemeClr val="bg1"/>
              </a:solidFill>
              <a:latin typeface="Miriam Libre" pitchFamily="2" charset="-79"/>
              <a:cs typeface="Miriam Libre" pitchFamily="2" charset="-79"/>
            </a:endParaRPr>
          </a:p>
          <a:p>
            <a:pPr marL="342900" indent="-342900">
              <a:lnSpc>
                <a:spcPts val="2560"/>
              </a:lnSpc>
              <a:buFont typeface="Arial" panose="020B0604020202020204" pitchFamily="34" charset="0"/>
              <a:buChar char="•"/>
            </a:pPr>
            <a:endParaRPr lang="en-US" sz="2400" dirty="0">
              <a:solidFill>
                <a:schemeClr val="bg1"/>
              </a:solidFill>
              <a:latin typeface="Miriam Libre" pitchFamily="2" charset="-79"/>
              <a:cs typeface="Miriam Libre" pitchFamily="2" charset="-79"/>
            </a:endParaRPr>
          </a:p>
          <a:p>
            <a:pPr marL="342900" indent="-342900">
              <a:lnSpc>
                <a:spcPts val="2560"/>
              </a:lnSpc>
              <a:buFont typeface="Arial" panose="020B0604020202020204" pitchFamily="34" charset="0"/>
              <a:buChar char="•"/>
            </a:pPr>
            <a:endParaRPr lang="en-US" sz="2400" dirty="0">
              <a:solidFill>
                <a:schemeClr val="bg1"/>
              </a:solidFill>
              <a:latin typeface="Miriam Libre" pitchFamily="2" charset="-79"/>
              <a:cs typeface="Miriam Libre" pitchFamily="2" charset="-79"/>
            </a:endParaRPr>
          </a:p>
          <a:p>
            <a:pPr marL="342900" indent="-342900">
              <a:lnSpc>
                <a:spcPts val="2560"/>
              </a:lnSpc>
              <a:buFont typeface="Arial" panose="020B0604020202020204" pitchFamily="34" charset="0"/>
              <a:buChar char="•"/>
            </a:pPr>
            <a:r>
              <a:rPr lang="en-US" sz="2400" dirty="0">
                <a:solidFill>
                  <a:schemeClr val="bg1"/>
                </a:solidFill>
                <a:latin typeface="Miriam Libre" pitchFamily="2" charset="-79"/>
                <a:cs typeface="Miriam Libre" pitchFamily="2" charset="-79"/>
              </a:rPr>
              <a:t>On the original ret, which we overwrite the return pointer for, we put the gadget address in. After the original ret is executed, rip moves to point to the gadget, and </a:t>
            </a:r>
            <a:r>
              <a:rPr lang="en-US" sz="2400" dirty="0" err="1">
                <a:solidFill>
                  <a:schemeClr val="bg1"/>
                </a:solidFill>
                <a:latin typeface="Miriam Libre" pitchFamily="2" charset="-79"/>
                <a:cs typeface="Miriam Libre" pitchFamily="2" charset="-79"/>
              </a:rPr>
              <a:t>rsp</a:t>
            </a:r>
            <a:r>
              <a:rPr lang="en-US" sz="2400" dirty="0">
                <a:solidFill>
                  <a:schemeClr val="bg1"/>
                </a:solidFill>
                <a:latin typeface="Miriam Libre" pitchFamily="2" charset="-79"/>
                <a:cs typeface="Miriam Libre" pitchFamily="2" charset="-79"/>
              </a:rPr>
              <a:t> moves to the next word.</a:t>
            </a:r>
          </a:p>
        </p:txBody>
      </p:sp>
      <p:pic>
        <p:nvPicPr>
          <p:cNvPr id="14" name="Picture 13">
            <a:extLst>
              <a:ext uri="{FF2B5EF4-FFF2-40B4-BE49-F238E27FC236}">
                <a16:creationId xmlns:a16="http://schemas.microsoft.com/office/drawing/2014/main" id="{9C430C45-B654-46ED-9F51-72498D70FFEB}"/>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bright="40000" contrast="-40000"/>
                    </a14:imgEffect>
                  </a14:imgLayer>
                </a14:imgProps>
              </a:ext>
            </a:extLst>
          </a:blip>
          <a:stretch>
            <a:fillRect/>
          </a:stretch>
        </p:blipFill>
        <p:spPr>
          <a:xfrm>
            <a:off x="2088828" y="2734420"/>
            <a:ext cx="8040222" cy="2162477"/>
          </a:xfrm>
          <a:prstGeom prst="rect">
            <a:avLst/>
          </a:prstGeom>
        </p:spPr>
      </p:pic>
    </p:spTree>
    <p:extLst>
      <p:ext uri="{BB962C8B-B14F-4D97-AF65-F5344CB8AC3E}">
        <p14:creationId xmlns:p14="http://schemas.microsoft.com/office/powerpoint/2010/main" val="1898785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FC6D6F-4E9C-868A-98B1-1DA0DDA1F996}"/>
              </a:ext>
            </a:extLst>
          </p:cNvPr>
          <p:cNvPicPr>
            <a:picLocks noChangeAspect="1"/>
          </p:cNvPicPr>
          <p:nvPr/>
        </p:nvPicPr>
        <p:blipFill>
          <a:blip r:embed="rId3"/>
          <a:src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3311EF23-F64A-C782-28EA-1A8D297A9F1D}"/>
              </a:ext>
            </a:extLst>
          </p:cNvPr>
          <p:cNvSpPr/>
          <p:nvPr/>
        </p:nvSpPr>
        <p:spPr>
          <a:xfrm>
            <a:off x="124358" y="138988"/>
            <a:ext cx="11923775" cy="1302106"/>
          </a:xfrm>
          <a:prstGeom prst="rect">
            <a:avLst/>
          </a:prstGeom>
          <a:solidFill>
            <a:srgbClr val="E2FE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dirty="0"/>
          </a:p>
        </p:txBody>
      </p:sp>
      <p:cxnSp>
        <p:nvCxnSpPr>
          <p:cNvPr id="9" name="Straight Connector 8">
            <a:extLst>
              <a:ext uri="{FF2B5EF4-FFF2-40B4-BE49-F238E27FC236}">
                <a16:creationId xmlns:a16="http://schemas.microsoft.com/office/drawing/2014/main" id="{E480B6B1-9BD0-C14D-6C35-046B181B096E}"/>
              </a:ext>
            </a:extLst>
          </p:cNvPr>
          <p:cNvCxnSpPr/>
          <p:nvPr/>
        </p:nvCxnSpPr>
        <p:spPr>
          <a:xfrm>
            <a:off x="124358" y="6217920"/>
            <a:ext cx="11923775" cy="731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1EB014-87E6-D8D7-1B7F-97DEF5C4AB55}"/>
              </a:ext>
            </a:extLst>
          </p:cNvPr>
          <p:cNvSpPr txBox="1"/>
          <p:nvPr/>
        </p:nvSpPr>
        <p:spPr>
          <a:xfrm>
            <a:off x="292971" y="532679"/>
            <a:ext cx="11631936" cy="584775"/>
          </a:xfrm>
          <a:prstGeom prst="rect">
            <a:avLst/>
          </a:prstGeom>
          <a:noFill/>
        </p:spPr>
        <p:txBody>
          <a:bodyPr wrap="square" rtlCol="0">
            <a:spAutoFit/>
          </a:bodyPr>
          <a:lstStyle/>
          <a:p>
            <a:pPr algn="l"/>
            <a:r>
              <a:rPr lang="en-US" sz="3200" b="1" dirty="0">
                <a:solidFill>
                  <a:srgbClr val="24272C"/>
                </a:solidFill>
                <a:effectLst/>
                <a:latin typeface="Miriam Libre" pitchFamily="2" charset="-79"/>
                <a:cs typeface="Miriam Libre" pitchFamily="2" charset="-79"/>
              </a:rPr>
              <a:t>ROP Gadgets - example</a:t>
            </a:r>
          </a:p>
        </p:txBody>
      </p:sp>
      <p:sp>
        <p:nvSpPr>
          <p:cNvPr id="8" name="TextBox 7">
            <a:extLst>
              <a:ext uri="{FF2B5EF4-FFF2-40B4-BE49-F238E27FC236}">
                <a16:creationId xmlns:a16="http://schemas.microsoft.com/office/drawing/2014/main" id="{0A5D91F2-EE24-3166-CD6C-BAFBC797325C}"/>
              </a:ext>
            </a:extLst>
          </p:cNvPr>
          <p:cNvSpPr txBox="1"/>
          <p:nvPr/>
        </p:nvSpPr>
        <p:spPr>
          <a:xfrm>
            <a:off x="292971" y="6365895"/>
            <a:ext cx="6097218" cy="253916"/>
          </a:xfrm>
          <a:prstGeom prst="rect">
            <a:avLst/>
          </a:prstGeom>
          <a:noFill/>
        </p:spPr>
        <p:txBody>
          <a:bodyPr wrap="square">
            <a:spAutoFit/>
          </a:bodyPr>
          <a:lstStyle/>
          <a:p>
            <a:pPr marL="0" defTabSz="914400" eaLnBrk="1" latinLnBrk="0" hangingPunct="1"/>
            <a:r>
              <a:rPr lang="en-US" sz="1000" dirty="0">
                <a:solidFill>
                  <a:schemeClr val="bg1"/>
                </a:solidFill>
                <a:effectLst/>
                <a:latin typeface="Miriam Libre" pitchFamily="2" charset="-79"/>
                <a:cs typeface="Miriam Libre" pitchFamily="2" charset="-79"/>
              </a:rPr>
              <a:t>Server Side Template Injection (SSTI) - Templates </a:t>
            </a:r>
          </a:p>
        </p:txBody>
      </p:sp>
      <p:pic>
        <p:nvPicPr>
          <p:cNvPr id="10" name="Picture 9">
            <a:extLst>
              <a:ext uri="{FF2B5EF4-FFF2-40B4-BE49-F238E27FC236}">
                <a16:creationId xmlns:a16="http://schemas.microsoft.com/office/drawing/2014/main" id="{9F67AEC4-71D1-89EA-5D3E-E83882E2C956}"/>
              </a:ext>
            </a:extLst>
          </p:cNvPr>
          <p:cNvPicPr>
            <a:picLocks noChangeAspect="1"/>
          </p:cNvPicPr>
          <p:nvPr/>
        </p:nvPicPr>
        <p:blipFill>
          <a:blip r:embed="rId4"/>
          <a:srcRect/>
          <a:stretch/>
        </p:blipFill>
        <p:spPr>
          <a:xfrm>
            <a:off x="9000489" y="6377732"/>
            <a:ext cx="2717380" cy="221561"/>
          </a:xfrm>
          <a:prstGeom prst="rect">
            <a:avLst/>
          </a:prstGeom>
        </p:spPr>
      </p:pic>
      <p:sp>
        <p:nvSpPr>
          <p:cNvPr id="12" name="TextBox 11">
            <a:extLst>
              <a:ext uri="{FF2B5EF4-FFF2-40B4-BE49-F238E27FC236}">
                <a16:creationId xmlns:a16="http://schemas.microsoft.com/office/drawing/2014/main" id="{5D33F90E-E50A-4C6D-837E-A7B1D45E5C15}"/>
              </a:ext>
            </a:extLst>
          </p:cNvPr>
          <p:cNvSpPr txBox="1"/>
          <p:nvPr/>
        </p:nvSpPr>
        <p:spPr>
          <a:xfrm>
            <a:off x="363850" y="2224863"/>
            <a:ext cx="11444790" cy="434734"/>
          </a:xfrm>
          <a:prstGeom prst="rect">
            <a:avLst/>
          </a:prstGeom>
          <a:noFill/>
        </p:spPr>
        <p:txBody>
          <a:bodyPr wrap="square">
            <a:spAutoFit/>
          </a:bodyPr>
          <a:lstStyle/>
          <a:p>
            <a:pPr marL="800100" lvl="1" indent="-342900">
              <a:lnSpc>
                <a:spcPts val="2560"/>
              </a:lnSpc>
              <a:buFont typeface="Arial" panose="020B0604020202020204" pitchFamily="34" charset="0"/>
              <a:buChar char="•"/>
            </a:pPr>
            <a:endParaRPr lang="en-US" sz="2400" dirty="0">
              <a:solidFill>
                <a:schemeClr val="bg1"/>
              </a:solidFill>
              <a:effectLst/>
              <a:latin typeface="Miriam Libre" pitchFamily="2" charset="-79"/>
              <a:cs typeface="Miriam Libre" pitchFamily="2" charset="-79"/>
            </a:endParaRPr>
          </a:p>
        </p:txBody>
      </p:sp>
      <p:sp>
        <p:nvSpPr>
          <p:cNvPr id="13" name="TextBox 12">
            <a:extLst>
              <a:ext uri="{FF2B5EF4-FFF2-40B4-BE49-F238E27FC236}">
                <a16:creationId xmlns:a16="http://schemas.microsoft.com/office/drawing/2014/main" id="{9DE7B166-0EE9-42AE-A282-BBEA425E995D}"/>
              </a:ext>
            </a:extLst>
          </p:cNvPr>
          <p:cNvSpPr txBox="1"/>
          <p:nvPr/>
        </p:nvSpPr>
        <p:spPr>
          <a:xfrm>
            <a:off x="292970" y="1685613"/>
            <a:ext cx="11899029" cy="7103227"/>
          </a:xfrm>
          <a:prstGeom prst="rect">
            <a:avLst/>
          </a:prstGeom>
          <a:noFill/>
        </p:spPr>
        <p:txBody>
          <a:bodyPr wrap="square">
            <a:spAutoFit/>
          </a:bodyPr>
          <a:lstStyle/>
          <a:p>
            <a:pPr marL="342900" indent="-342900">
              <a:lnSpc>
                <a:spcPts val="2560"/>
              </a:lnSpc>
              <a:buFont typeface="Arial" panose="020B0604020202020204" pitchFamily="34" charset="0"/>
              <a:buChar char="•"/>
            </a:pPr>
            <a:endParaRPr lang="en-US" sz="2400" dirty="0">
              <a:solidFill>
                <a:schemeClr val="bg1"/>
              </a:solidFill>
              <a:latin typeface="Miriam Libre" pitchFamily="2" charset="-79"/>
              <a:cs typeface="Miriam Libre" pitchFamily="2" charset="-79"/>
            </a:endParaRPr>
          </a:p>
          <a:p>
            <a:pPr marL="342900" indent="-342900">
              <a:lnSpc>
                <a:spcPts val="2560"/>
              </a:lnSpc>
              <a:buFont typeface="Arial" panose="020B0604020202020204" pitchFamily="34" charset="0"/>
              <a:buChar char="•"/>
            </a:pPr>
            <a:endParaRPr lang="en-US" sz="2400" dirty="0">
              <a:solidFill>
                <a:schemeClr val="bg1"/>
              </a:solidFill>
              <a:latin typeface="Miriam Libre" pitchFamily="2" charset="-79"/>
              <a:cs typeface="Miriam Libre" pitchFamily="2" charset="-79"/>
            </a:endParaRPr>
          </a:p>
          <a:p>
            <a:pPr marL="342900" indent="-342900">
              <a:lnSpc>
                <a:spcPts val="2560"/>
              </a:lnSpc>
              <a:buFont typeface="Arial" panose="020B0604020202020204" pitchFamily="34" charset="0"/>
              <a:buChar char="•"/>
            </a:pPr>
            <a:endParaRPr lang="en-US" sz="2400" dirty="0">
              <a:solidFill>
                <a:schemeClr val="bg1"/>
              </a:solidFill>
              <a:latin typeface="Miriam Libre" pitchFamily="2" charset="-79"/>
              <a:cs typeface="Miriam Libre" pitchFamily="2" charset="-79"/>
            </a:endParaRPr>
          </a:p>
          <a:p>
            <a:pPr marL="342900" indent="-342900">
              <a:lnSpc>
                <a:spcPts val="2560"/>
              </a:lnSpc>
              <a:buFont typeface="Arial" panose="020B0604020202020204" pitchFamily="34" charset="0"/>
              <a:buChar char="•"/>
            </a:pPr>
            <a:endParaRPr lang="en-US" sz="2400" dirty="0">
              <a:solidFill>
                <a:schemeClr val="bg1"/>
              </a:solidFill>
              <a:latin typeface="Miriam Libre" pitchFamily="2" charset="-79"/>
              <a:cs typeface="Miriam Libre" pitchFamily="2" charset="-79"/>
            </a:endParaRPr>
          </a:p>
          <a:p>
            <a:pPr marL="342900" indent="-342900">
              <a:lnSpc>
                <a:spcPts val="2560"/>
              </a:lnSpc>
              <a:buFont typeface="Arial" panose="020B0604020202020204" pitchFamily="34" charset="0"/>
              <a:buChar char="•"/>
            </a:pPr>
            <a:endParaRPr lang="en-US" sz="2400" dirty="0">
              <a:solidFill>
                <a:schemeClr val="bg1"/>
              </a:solidFill>
              <a:latin typeface="Miriam Libre" pitchFamily="2" charset="-79"/>
              <a:cs typeface="Miriam Libre" pitchFamily="2" charset="-79"/>
            </a:endParaRPr>
          </a:p>
          <a:p>
            <a:pPr marL="342900" indent="-342900">
              <a:lnSpc>
                <a:spcPts val="2560"/>
              </a:lnSpc>
              <a:buFont typeface="Arial" panose="020B0604020202020204" pitchFamily="34" charset="0"/>
              <a:buChar char="•"/>
            </a:pPr>
            <a:endParaRPr lang="en-US" sz="2400" dirty="0">
              <a:solidFill>
                <a:schemeClr val="bg1"/>
              </a:solidFill>
              <a:latin typeface="Miriam Libre" pitchFamily="2" charset="-79"/>
              <a:cs typeface="Miriam Libre" pitchFamily="2" charset="-79"/>
            </a:endParaRPr>
          </a:p>
          <a:p>
            <a:pPr marL="342900" indent="-342900">
              <a:lnSpc>
                <a:spcPts val="2560"/>
              </a:lnSpc>
              <a:buFont typeface="Arial" panose="020B0604020202020204" pitchFamily="34" charset="0"/>
              <a:buChar char="•"/>
            </a:pPr>
            <a:endParaRPr lang="en-US" sz="2400" dirty="0">
              <a:solidFill>
                <a:schemeClr val="bg1"/>
              </a:solidFill>
              <a:latin typeface="Miriam Libre" pitchFamily="2" charset="-79"/>
              <a:cs typeface="Miriam Libre" pitchFamily="2" charset="-79"/>
            </a:endParaRPr>
          </a:p>
          <a:p>
            <a:pPr marL="342900" indent="-342900">
              <a:lnSpc>
                <a:spcPts val="2560"/>
              </a:lnSpc>
              <a:buFont typeface="Arial" panose="020B0604020202020204" pitchFamily="34" charset="0"/>
              <a:buChar char="•"/>
            </a:pPr>
            <a:endParaRPr lang="en-US" sz="2400" dirty="0">
              <a:solidFill>
                <a:schemeClr val="bg1"/>
              </a:solidFill>
              <a:latin typeface="Miriam Libre" pitchFamily="2" charset="-79"/>
              <a:cs typeface="Miriam Libre" pitchFamily="2" charset="-79"/>
            </a:endParaRPr>
          </a:p>
          <a:p>
            <a:pPr marL="342900" indent="-342900">
              <a:lnSpc>
                <a:spcPts val="2560"/>
              </a:lnSpc>
              <a:buFont typeface="Arial" panose="020B0604020202020204" pitchFamily="34" charset="0"/>
              <a:buChar char="•"/>
            </a:pPr>
            <a:endParaRPr lang="en-US" sz="2400" dirty="0">
              <a:solidFill>
                <a:schemeClr val="bg1"/>
              </a:solidFill>
              <a:latin typeface="Miriam Libre" pitchFamily="2" charset="-79"/>
              <a:cs typeface="Miriam Libre" pitchFamily="2" charset="-79"/>
            </a:endParaRPr>
          </a:p>
          <a:p>
            <a:pPr marL="342900" indent="-342900">
              <a:lnSpc>
                <a:spcPts val="2560"/>
              </a:lnSpc>
              <a:buFont typeface="Arial" panose="020B0604020202020204" pitchFamily="34" charset="0"/>
              <a:buChar char="•"/>
            </a:pPr>
            <a:endParaRPr lang="en-US" sz="2400" dirty="0">
              <a:solidFill>
                <a:schemeClr val="bg1"/>
              </a:solidFill>
              <a:latin typeface="Miriam Libre" pitchFamily="2" charset="-79"/>
              <a:cs typeface="Miriam Libre" pitchFamily="2" charset="-79"/>
            </a:endParaRPr>
          </a:p>
          <a:p>
            <a:pPr marL="342900" indent="-342900">
              <a:lnSpc>
                <a:spcPts val="2560"/>
              </a:lnSpc>
              <a:buFont typeface="Arial" panose="020B0604020202020204" pitchFamily="34" charset="0"/>
              <a:buChar char="•"/>
            </a:pPr>
            <a:endParaRPr lang="en-US" sz="2400" dirty="0">
              <a:solidFill>
                <a:schemeClr val="bg1"/>
              </a:solidFill>
              <a:latin typeface="Miriam Libre" pitchFamily="2" charset="-79"/>
              <a:cs typeface="Miriam Libre" pitchFamily="2" charset="-79"/>
            </a:endParaRPr>
          </a:p>
          <a:p>
            <a:pPr marL="342900" indent="-342900">
              <a:lnSpc>
                <a:spcPts val="2560"/>
              </a:lnSpc>
              <a:buFont typeface="Arial" panose="020B0604020202020204" pitchFamily="34" charset="0"/>
              <a:buChar char="•"/>
            </a:pPr>
            <a:r>
              <a:rPr lang="en-US" sz="2400" dirty="0">
                <a:solidFill>
                  <a:schemeClr val="bg1"/>
                </a:solidFill>
                <a:latin typeface="Miriam Libre" pitchFamily="2" charset="-79"/>
                <a:cs typeface="Miriam Libre" pitchFamily="2" charset="-79"/>
              </a:rPr>
              <a:t>As said, </a:t>
            </a:r>
            <a:r>
              <a:rPr lang="en-US" sz="2400" dirty="0" err="1">
                <a:solidFill>
                  <a:schemeClr val="bg1"/>
                </a:solidFill>
                <a:latin typeface="Miriam Libre" pitchFamily="2" charset="-79"/>
                <a:cs typeface="Miriam Libre" pitchFamily="2" charset="-79"/>
              </a:rPr>
              <a:t>rsp</a:t>
            </a:r>
            <a:r>
              <a:rPr lang="en-US" sz="2400" dirty="0">
                <a:solidFill>
                  <a:schemeClr val="bg1"/>
                </a:solidFill>
                <a:latin typeface="Miriam Libre" pitchFamily="2" charset="-79"/>
                <a:cs typeface="Miriam Libre" pitchFamily="2" charset="-79"/>
              </a:rPr>
              <a:t> moved to the 0x100; rip to the pop </a:t>
            </a:r>
            <a:r>
              <a:rPr lang="en-US" sz="2400" dirty="0" err="1">
                <a:solidFill>
                  <a:schemeClr val="bg1"/>
                </a:solidFill>
                <a:latin typeface="Miriam Libre" pitchFamily="2" charset="-79"/>
                <a:cs typeface="Miriam Libre" pitchFamily="2" charset="-79"/>
              </a:rPr>
              <a:t>rdi</a:t>
            </a:r>
            <a:r>
              <a:rPr lang="en-US" sz="2400" dirty="0">
                <a:solidFill>
                  <a:schemeClr val="bg1"/>
                </a:solidFill>
                <a:latin typeface="Miriam Libre" pitchFamily="2" charset="-79"/>
                <a:cs typeface="Miriam Libre" pitchFamily="2" charset="-79"/>
              </a:rPr>
              <a:t>. Now when we pop, 0x100 gets moved into </a:t>
            </a:r>
            <a:r>
              <a:rPr lang="en-US" sz="2400" dirty="0" err="1">
                <a:solidFill>
                  <a:schemeClr val="bg1"/>
                </a:solidFill>
                <a:latin typeface="Miriam Libre" pitchFamily="2" charset="-79"/>
                <a:cs typeface="Miriam Libre" pitchFamily="2" charset="-79"/>
              </a:rPr>
              <a:t>rdi</a:t>
            </a:r>
            <a:r>
              <a:rPr lang="en-US" sz="2400" dirty="0">
                <a:solidFill>
                  <a:schemeClr val="bg1"/>
                </a:solidFill>
                <a:latin typeface="Miriam Libre" pitchFamily="2" charset="-79"/>
                <a:cs typeface="Miriam Libre" pitchFamily="2" charset="-79"/>
              </a:rPr>
              <a:t>.</a:t>
            </a:r>
          </a:p>
          <a:p>
            <a:pPr marL="342900" indent="-342900">
              <a:lnSpc>
                <a:spcPts val="2560"/>
              </a:lnSpc>
              <a:buFont typeface="Arial" panose="020B0604020202020204" pitchFamily="34" charset="0"/>
              <a:buChar char="•"/>
            </a:pPr>
            <a:endParaRPr lang="en-US" sz="2400" dirty="0">
              <a:solidFill>
                <a:schemeClr val="bg1"/>
              </a:solidFill>
              <a:latin typeface="Miriam Libre" pitchFamily="2" charset="-79"/>
              <a:cs typeface="Miriam Libre" pitchFamily="2" charset="-79"/>
            </a:endParaRPr>
          </a:p>
          <a:p>
            <a:pPr marL="342900" indent="-342900">
              <a:lnSpc>
                <a:spcPts val="2560"/>
              </a:lnSpc>
              <a:buFont typeface="Arial" panose="020B0604020202020204" pitchFamily="34" charset="0"/>
              <a:buChar char="•"/>
            </a:pPr>
            <a:endParaRPr lang="en-US" sz="2400" dirty="0">
              <a:solidFill>
                <a:schemeClr val="bg1"/>
              </a:solidFill>
              <a:latin typeface="Miriam Libre" pitchFamily="2" charset="-79"/>
              <a:cs typeface="Miriam Libre" pitchFamily="2" charset="-79"/>
            </a:endParaRPr>
          </a:p>
          <a:p>
            <a:pPr marL="342900" indent="-342900">
              <a:lnSpc>
                <a:spcPts val="2560"/>
              </a:lnSpc>
              <a:buFont typeface="Arial" panose="020B0604020202020204" pitchFamily="34" charset="0"/>
              <a:buChar char="•"/>
            </a:pPr>
            <a:endParaRPr lang="en-US" sz="2400" dirty="0">
              <a:solidFill>
                <a:schemeClr val="bg1"/>
              </a:solidFill>
              <a:latin typeface="Miriam Libre" pitchFamily="2" charset="-79"/>
              <a:cs typeface="Miriam Libre" pitchFamily="2" charset="-79"/>
            </a:endParaRPr>
          </a:p>
          <a:p>
            <a:pPr marL="342900" indent="-342900">
              <a:lnSpc>
                <a:spcPts val="2560"/>
              </a:lnSpc>
              <a:buFont typeface="Arial" panose="020B0604020202020204" pitchFamily="34" charset="0"/>
              <a:buChar char="•"/>
            </a:pPr>
            <a:endParaRPr lang="en-US" sz="2400" dirty="0">
              <a:solidFill>
                <a:schemeClr val="bg1"/>
              </a:solidFill>
              <a:latin typeface="Miriam Libre" pitchFamily="2" charset="-79"/>
              <a:cs typeface="Miriam Libre" pitchFamily="2" charset="-79"/>
            </a:endParaRPr>
          </a:p>
          <a:p>
            <a:pPr marL="342900" indent="-342900">
              <a:lnSpc>
                <a:spcPts val="2560"/>
              </a:lnSpc>
              <a:buFont typeface="Arial" panose="020B0604020202020204" pitchFamily="34" charset="0"/>
              <a:buChar char="•"/>
            </a:pPr>
            <a:endParaRPr lang="en-US" sz="2400" dirty="0">
              <a:solidFill>
                <a:schemeClr val="bg1"/>
              </a:solidFill>
              <a:latin typeface="Miriam Libre" pitchFamily="2" charset="-79"/>
              <a:cs typeface="Miriam Libre" pitchFamily="2" charset="-79"/>
            </a:endParaRPr>
          </a:p>
          <a:p>
            <a:pPr marL="342900" indent="-342900">
              <a:lnSpc>
                <a:spcPts val="2560"/>
              </a:lnSpc>
              <a:buFont typeface="Arial" panose="020B0604020202020204" pitchFamily="34" charset="0"/>
              <a:buChar char="•"/>
            </a:pPr>
            <a:endParaRPr lang="en-US" sz="2400" dirty="0">
              <a:solidFill>
                <a:schemeClr val="bg1"/>
              </a:solidFill>
              <a:latin typeface="Miriam Libre" pitchFamily="2" charset="-79"/>
              <a:cs typeface="Miriam Libre" pitchFamily="2" charset="-79"/>
            </a:endParaRPr>
          </a:p>
          <a:p>
            <a:pPr marL="342900" indent="-342900">
              <a:lnSpc>
                <a:spcPts val="2560"/>
              </a:lnSpc>
              <a:buFont typeface="Arial" panose="020B0604020202020204" pitchFamily="34" charset="0"/>
              <a:buChar char="•"/>
            </a:pPr>
            <a:endParaRPr lang="en-US" sz="2400" dirty="0">
              <a:solidFill>
                <a:schemeClr val="bg1"/>
              </a:solidFill>
              <a:latin typeface="Miriam Libre" pitchFamily="2" charset="-79"/>
              <a:cs typeface="Miriam Libre" pitchFamily="2" charset="-79"/>
            </a:endParaRPr>
          </a:p>
          <a:p>
            <a:pPr marL="342900" indent="-342900">
              <a:lnSpc>
                <a:spcPts val="2560"/>
              </a:lnSpc>
              <a:buFont typeface="Arial" panose="020B0604020202020204" pitchFamily="34" charset="0"/>
              <a:buChar char="•"/>
            </a:pPr>
            <a:endParaRPr lang="en-US" sz="2400" dirty="0">
              <a:solidFill>
                <a:schemeClr val="bg1"/>
              </a:solidFill>
              <a:latin typeface="Miriam Libre" pitchFamily="2" charset="-79"/>
              <a:cs typeface="Miriam Libre" pitchFamily="2" charset="-79"/>
            </a:endParaRPr>
          </a:p>
        </p:txBody>
      </p:sp>
      <p:pic>
        <p:nvPicPr>
          <p:cNvPr id="11" name="Picture 10">
            <a:extLst>
              <a:ext uri="{FF2B5EF4-FFF2-40B4-BE49-F238E27FC236}">
                <a16:creationId xmlns:a16="http://schemas.microsoft.com/office/drawing/2014/main" id="{24F26867-7E57-453D-81FA-A50C5C25BF6A}"/>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bright="40000" contrast="-40000"/>
                    </a14:imgEffect>
                  </a14:imgLayer>
                </a14:imgProps>
              </a:ext>
            </a:extLst>
          </a:blip>
          <a:stretch>
            <a:fillRect/>
          </a:stretch>
        </p:blipFill>
        <p:spPr>
          <a:xfrm>
            <a:off x="690347" y="1581607"/>
            <a:ext cx="10621817" cy="3603831"/>
          </a:xfrm>
          <a:prstGeom prst="rect">
            <a:avLst/>
          </a:prstGeom>
        </p:spPr>
      </p:pic>
    </p:spTree>
    <p:extLst>
      <p:ext uri="{BB962C8B-B14F-4D97-AF65-F5344CB8AC3E}">
        <p14:creationId xmlns:p14="http://schemas.microsoft.com/office/powerpoint/2010/main" val="2160148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FC6D6F-4E9C-868A-98B1-1DA0DDA1F996}"/>
              </a:ext>
            </a:extLst>
          </p:cNvPr>
          <p:cNvPicPr>
            <a:picLocks noChangeAspect="1"/>
          </p:cNvPicPr>
          <p:nvPr/>
        </p:nvPicPr>
        <p:blipFill>
          <a:blip r:embed="rId3"/>
          <a:src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3311EF23-F64A-C782-28EA-1A8D297A9F1D}"/>
              </a:ext>
            </a:extLst>
          </p:cNvPr>
          <p:cNvSpPr/>
          <p:nvPr/>
        </p:nvSpPr>
        <p:spPr>
          <a:xfrm>
            <a:off x="124358" y="138988"/>
            <a:ext cx="11923775" cy="1302106"/>
          </a:xfrm>
          <a:prstGeom prst="rect">
            <a:avLst/>
          </a:prstGeom>
          <a:solidFill>
            <a:srgbClr val="E2FE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dirty="0"/>
          </a:p>
        </p:txBody>
      </p:sp>
      <p:cxnSp>
        <p:nvCxnSpPr>
          <p:cNvPr id="9" name="Straight Connector 8">
            <a:extLst>
              <a:ext uri="{FF2B5EF4-FFF2-40B4-BE49-F238E27FC236}">
                <a16:creationId xmlns:a16="http://schemas.microsoft.com/office/drawing/2014/main" id="{E480B6B1-9BD0-C14D-6C35-046B181B096E}"/>
              </a:ext>
            </a:extLst>
          </p:cNvPr>
          <p:cNvCxnSpPr/>
          <p:nvPr/>
        </p:nvCxnSpPr>
        <p:spPr>
          <a:xfrm>
            <a:off x="124358" y="6217920"/>
            <a:ext cx="11923775" cy="731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1EB014-87E6-D8D7-1B7F-97DEF5C4AB55}"/>
              </a:ext>
            </a:extLst>
          </p:cNvPr>
          <p:cNvSpPr txBox="1"/>
          <p:nvPr/>
        </p:nvSpPr>
        <p:spPr>
          <a:xfrm>
            <a:off x="292971" y="532679"/>
            <a:ext cx="11631936" cy="584775"/>
          </a:xfrm>
          <a:prstGeom prst="rect">
            <a:avLst/>
          </a:prstGeom>
          <a:noFill/>
        </p:spPr>
        <p:txBody>
          <a:bodyPr wrap="square" rtlCol="0">
            <a:spAutoFit/>
          </a:bodyPr>
          <a:lstStyle/>
          <a:p>
            <a:pPr algn="l"/>
            <a:r>
              <a:rPr lang="en-US" sz="3200" b="1" dirty="0">
                <a:solidFill>
                  <a:srgbClr val="24272C"/>
                </a:solidFill>
                <a:effectLst/>
                <a:latin typeface="Miriam Libre" pitchFamily="2" charset="-79"/>
                <a:cs typeface="Miriam Libre" pitchFamily="2" charset="-79"/>
              </a:rPr>
              <a:t>ROP Gadgets - example</a:t>
            </a:r>
          </a:p>
        </p:txBody>
      </p:sp>
      <p:sp>
        <p:nvSpPr>
          <p:cNvPr id="8" name="TextBox 7">
            <a:extLst>
              <a:ext uri="{FF2B5EF4-FFF2-40B4-BE49-F238E27FC236}">
                <a16:creationId xmlns:a16="http://schemas.microsoft.com/office/drawing/2014/main" id="{0A5D91F2-EE24-3166-CD6C-BAFBC797325C}"/>
              </a:ext>
            </a:extLst>
          </p:cNvPr>
          <p:cNvSpPr txBox="1"/>
          <p:nvPr/>
        </p:nvSpPr>
        <p:spPr>
          <a:xfrm>
            <a:off x="292971" y="6365895"/>
            <a:ext cx="6097218" cy="253916"/>
          </a:xfrm>
          <a:prstGeom prst="rect">
            <a:avLst/>
          </a:prstGeom>
          <a:noFill/>
        </p:spPr>
        <p:txBody>
          <a:bodyPr wrap="square">
            <a:spAutoFit/>
          </a:bodyPr>
          <a:lstStyle/>
          <a:p>
            <a:pPr marL="0" defTabSz="914400" eaLnBrk="1" latinLnBrk="0" hangingPunct="1"/>
            <a:r>
              <a:rPr lang="en-US" sz="1000" dirty="0">
                <a:solidFill>
                  <a:schemeClr val="bg1"/>
                </a:solidFill>
                <a:effectLst/>
                <a:latin typeface="Miriam Libre" pitchFamily="2" charset="-79"/>
                <a:cs typeface="Miriam Libre" pitchFamily="2" charset="-79"/>
              </a:rPr>
              <a:t>Server Side Template Injection (SSTI) - Templates </a:t>
            </a:r>
          </a:p>
        </p:txBody>
      </p:sp>
      <p:pic>
        <p:nvPicPr>
          <p:cNvPr id="10" name="Picture 9">
            <a:extLst>
              <a:ext uri="{FF2B5EF4-FFF2-40B4-BE49-F238E27FC236}">
                <a16:creationId xmlns:a16="http://schemas.microsoft.com/office/drawing/2014/main" id="{9F67AEC4-71D1-89EA-5D3E-E83882E2C956}"/>
              </a:ext>
            </a:extLst>
          </p:cNvPr>
          <p:cNvPicPr>
            <a:picLocks noChangeAspect="1"/>
          </p:cNvPicPr>
          <p:nvPr/>
        </p:nvPicPr>
        <p:blipFill>
          <a:blip r:embed="rId4"/>
          <a:srcRect/>
          <a:stretch/>
        </p:blipFill>
        <p:spPr>
          <a:xfrm>
            <a:off x="9000489" y="6377732"/>
            <a:ext cx="2717380" cy="221561"/>
          </a:xfrm>
          <a:prstGeom prst="rect">
            <a:avLst/>
          </a:prstGeom>
        </p:spPr>
      </p:pic>
      <p:sp>
        <p:nvSpPr>
          <p:cNvPr id="12" name="TextBox 11">
            <a:extLst>
              <a:ext uri="{FF2B5EF4-FFF2-40B4-BE49-F238E27FC236}">
                <a16:creationId xmlns:a16="http://schemas.microsoft.com/office/drawing/2014/main" id="{5D33F90E-E50A-4C6D-837E-A7B1D45E5C15}"/>
              </a:ext>
            </a:extLst>
          </p:cNvPr>
          <p:cNvSpPr txBox="1"/>
          <p:nvPr/>
        </p:nvSpPr>
        <p:spPr>
          <a:xfrm>
            <a:off x="363850" y="2224863"/>
            <a:ext cx="11444790" cy="434734"/>
          </a:xfrm>
          <a:prstGeom prst="rect">
            <a:avLst/>
          </a:prstGeom>
          <a:noFill/>
        </p:spPr>
        <p:txBody>
          <a:bodyPr wrap="square">
            <a:spAutoFit/>
          </a:bodyPr>
          <a:lstStyle/>
          <a:p>
            <a:pPr marL="800100" lvl="1" indent="-342900">
              <a:lnSpc>
                <a:spcPts val="2560"/>
              </a:lnSpc>
              <a:buFont typeface="Arial" panose="020B0604020202020204" pitchFamily="34" charset="0"/>
              <a:buChar char="•"/>
            </a:pPr>
            <a:endParaRPr lang="en-US" sz="2400" dirty="0">
              <a:solidFill>
                <a:schemeClr val="bg1"/>
              </a:solidFill>
              <a:effectLst/>
              <a:latin typeface="Miriam Libre" pitchFamily="2" charset="-79"/>
              <a:cs typeface="Miriam Libre" pitchFamily="2" charset="-79"/>
            </a:endParaRPr>
          </a:p>
        </p:txBody>
      </p:sp>
      <p:sp>
        <p:nvSpPr>
          <p:cNvPr id="13" name="TextBox 12">
            <a:extLst>
              <a:ext uri="{FF2B5EF4-FFF2-40B4-BE49-F238E27FC236}">
                <a16:creationId xmlns:a16="http://schemas.microsoft.com/office/drawing/2014/main" id="{9DE7B166-0EE9-42AE-A282-BBEA425E995D}"/>
              </a:ext>
            </a:extLst>
          </p:cNvPr>
          <p:cNvSpPr txBox="1"/>
          <p:nvPr/>
        </p:nvSpPr>
        <p:spPr>
          <a:xfrm>
            <a:off x="292970" y="1685613"/>
            <a:ext cx="11899029" cy="4435830"/>
          </a:xfrm>
          <a:prstGeom prst="rect">
            <a:avLst/>
          </a:prstGeom>
          <a:noFill/>
        </p:spPr>
        <p:txBody>
          <a:bodyPr wrap="square">
            <a:spAutoFit/>
          </a:bodyPr>
          <a:lstStyle/>
          <a:p>
            <a:pPr marL="342900" indent="-342900">
              <a:lnSpc>
                <a:spcPts val="2560"/>
              </a:lnSpc>
              <a:buFont typeface="Arial" panose="020B0604020202020204" pitchFamily="34" charset="0"/>
              <a:buChar char="•"/>
            </a:pPr>
            <a:endParaRPr lang="en-US" sz="2400" dirty="0">
              <a:solidFill>
                <a:schemeClr val="bg1"/>
              </a:solidFill>
              <a:latin typeface="Miriam Libre" pitchFamily="2" charset="-79"/>
              <a:cs typeface="Miriam Libre" pitchFamily="2" charset="-79"/>
            </a:endParaRPr>
          </a:p>
          <a:p>
            <a:pPr marL="342900" indent="-342900">
              <a:lnSpc>
                <a:spcPts val="2560"/>
              </a:lnSpc>
              <a:buFont typeface="Arial" panose="020B0604020202020204" pitchFamily="34" charset="0"/>
              <a:buChar char="•"/>
            </a:pPr>
            <a:endParaRPr lang="en-US" sz="2400" dirty="0">
              <a:solidFill>
                <a:schemeClr val="bg1"/>
              </a:solidFill>
              <a:latin typeface="Miriam Libre" pitchFamily="2" charset="-79"/>
              <a:cs typeface="Miriam Libre" pitchFamily="2" charset="-79"/>
            </a:endParaRPr>
          </a:p>
          <a:p>
            <a:pPr marL="342900" indent="-342900">
              <a:lnSpc>
                <a:spcPts val="2560"/>
              </a:lnSpc>
              <a:buFont typeface="Arial" panose="020B0604020202020204" pitchFamily="34" charset="0"/>
              <a:buChar char="•"/>
            </a:pPr>
            <a:endParaRPr lang="en-US" sz="2400" dirty="0">
              <a:solidFill>
                <a:schemeClr val="bg1"/>
              </a:solidFill>
              <a:latin typeface="Miriam Libre" pitchFamily="2" charset="-79"/>
              <a:cs typeface="Miriam Libre" pitchFamily="2" charset="-79"/>
            </a:endParaRPr>
          </a:p>
          <a:p>
            <a:pPr marL="342900" indent="-342900">
              <a:lnSpc>
                <a:spcPts val="2560"/>
              </a:lnSpc>
              <a:buFont typeface="Arial" panose="020B0604020202020204" pitchFamily="34" charset="0"/>
              <a:buChar char="•"/>
            </a:pPr>
            <a:endParaRPr lang="en-US" sz="2400" dirty="0">
              <a:solidFill>
                <a:schemeClr val="bg1"/>
              </a:solidFill>
              <a:latin typeface="Miriam Libre" pitchFamily="2" charset="-79"/>
              <a:cs typeface="Miriam Libre" pitchFamily="2" charset="-79"/>
            </a:endParaRPr>
          </a:p>
          <a:p>
            <a:pPr marL="342900" indent="-342900">
              <a:lnSpc>
                <a:spcPts val="2560"/>
              </a:lnSpc>
              <a:buFont typeface="Arial" panose="020B0604020202020204" pitchFamily="34" charset="0"/>
              <a:buChar char="•"/>
            </a:pPr>
            <a:endParaRPr lang="en-US" sz="2400" dirty="0">
              <a:solidFill>
                <a:schemeClr val="bg1"/>
              </a:solidFill>
              <a:latin typeface="Miriam Libre" pitchFamily="2" charset="-79"/>
              <a:cs typeface="Miriam Libre" pitchFamily="2" charset="-79"/>
            </a:endParaRPr>
          </a:p>
          <a:p>
            <a:pPr marL="342900" indent="-342900">
              <a:lnSpc>
                <a:spcPts val="2560"/>
              </a:lnSpc>
              <a:buFont typeface="Arial" panose="020B0604020202020204" pitchFamily="34" charset="0"/>
              <a:buChar char="•"/>
            </a:pPr>
            <a:endParaRPr lang="en-US" sz="2400" dirty="0">
              <a:solidFill>
                <a:schemeClr val="bg1"/>
              </a:solidFill>
              <a:latin typeface="Miriam Libre" pitchFamily="2" charset="-79"/>
              <a:cs typeface="Miriam Libre" pitchFamily="2" charset="-79"/>
            </a:endParaRPr>
          </a:p>
          <a:p>
            <a:pPr marL="342900" indent="-342900">
              <a:lnSpc>
                <a:spcPts val="2560"/>
              </a:lnSpc>
              <a:buFont typeface="Arial" panose="020B0604020202020204" pitchFamily="34" charset="0"/>
              <a:buChar char="•"/>
            </a:pPr>
            <a:endParaRPr lang="en-US" sz="2400" dirty="0">
              <a:solidFill>
                <a:schemeClr val="bg1"/>
              </a:solidFill>
              <a:latin typeface="Miriam Libre" pitchFamily="2" charset="-79"/>
              <a:cs typeface="Miriam Libre" pitchFamily="2" charset="-79"/>
            </a:endParaRPr>
          </a:p>
          <a:p>
            <a:pPr marL="342900" indent="-342900">
              <a:lnSpc>
                <a:spcPts val="2560"/>
              </a:lnSpc>
              <a:buFont typeface="Arial" panose="020B0604020202020204" pitchFamily="34" charset="0"/>
              <a:buChar char="•"/>
            </a:pPr>
            <a:endParaRPr lang="en-US" sz="2400" dirty="0">
              <a:solidFill>
                <a:schemeClr val="bg1"/>
              </a:solidFill>
              <a:latin typeface="Miriam Libre" pitchFamily="2" charset="-79"/>
              <a:cs typeface="Miriam Libre" pitchFamily="2" charset="-79"/>
            </a:endParaRPr>
          </a:p>
          <a:p>
            <a:pPr marL="342900" indent="-342900">
              <a:lnSpc>
                <a:spcPts val="2560"/>
              </a:lnSpc>
              <a:buFont typeface="Arial" panose="020B0604020202020204" pitchFamily="34" charset="0"/>
              <a:buChar char="•"/>
            </a:pPr>
            <a:endParaRPr lang="en-US" sz="2400" dirty="0">
              <a:solidFill>
                <a:schemeClr val="bg1"/>
              </a:solidFill>
              <a:latin typeface="Miriam Libre" pitchFamily="2" charset="-79"/>
              <a:cs typeface="Miriam Libre" pitchFamily="2" charset="-79"/>
            </a:endParaRPr>
          </a:p>
          <a:p>
            <a:pPr marL="342900" indent="-342900">
              <a:lnSpc>
                <a:spcPts val="2560"/>
              </a:lnSpc>
              <a:buFont typeface="Arial" panose="020B0604020202020204" pitchFamily="34" charset="0"/>
              <a:buChar char="•"/>
            </a:pPr>
            <a:endParaRPr lang="en-US" sz="2400" dirty="0">
              <a:solidFill>
                <a:schemeClr val="bg1"/>
              </a:solidFill>
              <a:latin typeface="Miriam Libre" pitchFamily="2" charset="-79"/>
              <a:cs typeface="Miriam Libre" pitchFamily="2" charset="-79"/>
            </a:endParaRPr>
          </a:p>
          <a:p>
            <a:pPr marL="342900" indent="-342900">
              <a:lnSpc>
                <a:spcPts val="2560"/>
              </a:lnSpc>
              <a:buFont typeface="Arial" panose="020B0604020202020204" pitchFamily="34" charset="0"/>
              <a:buChar char="•"/>
            </a:pPr>
            <a:endParaRPr lang="en-US" sz="2400" dirty="0">
              <a:solidFill>
                <a:schemeClr val="bg1"/>
              </a:solidFill>
              <a:latin typeface="Miriam Libre" pitchFamily="2" charset="-79"/>
              <a:cs typeface="Miriam Libre" pitchFamily="2" charset="-79"/>
            </a:endParaRPr>
          </a:p>
          <a:p>
            <a:pPr marL="342900" indent="-342900">
              <a:lnSpc>
                <a:spcPts val="2560"/>
              </a:lnSpc>
              <a:buFont typeface="Arial" panose="020B0604020202020204" pitchFamily="34" charset="0"/>
              <a:buChar char="•"/>
            </a:pPr>
            <a:r>
              <a:rPr lang="en-US" sz="2400" dirty="0">
                <a:solidFill>
                  <a:schemeClr val="bg1"/>
                </a:solidFill>
                <a:latin typeface="Miriam Libre" pitchFamily="2" charset="-79"/>
                <a:cs typeface="Miriam Libre" pitchFamily="2" charset="-79"/>
              </a:rPr>
              <a:t>RSP moves onto the next word on the stack, the address of flag(). The ret is executed and flag() is called.</a:t>
            </a:r>
          </a:p>
        </p:txBody>
      </p:sp>
      <p:pic>
        <p:nvPicPr>
          <p:cNvPr id="4" name="Picture 3">
            <a:extLst>
              <a:ext uri="{FF2B5EF4-FFF2-40B4-BE49-F238E27FC236}">
                <a16:creationId xmlns:a16="http://schemas.microsoft.com/office/drawing/2014/main" id="{47B9CF3A-940A-4DD6-B482-6BCAD81D205F}"/>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bright="40000" contrast="-40000"/>
                    </a14:imgEffect>
                  </a14:imgLayer>
                </a14:imgProps>
              </a:ext>
            </a:extLst>
          </a:blip>
          <a:stretch>
            <a:fillRect/>
          </a:stretch>
        </p:blipFill>
        <p:spPr>
          <a:xfrm>
            <a:off x="537263" y="1511145"/>
            <a:ext cx="11180606" cy="3713511"/>
          </a:xfrm>
          <a:prstGeom prst="rect">
            <a:avLst/>
          </a:prstGeom>
        </p:spPr>
      </p:pic>
    </p:spTree>
    <p:extLst>
      <p:ext uri="{BB962C8B-B14F-4D97-AF65-F5344CB8AC3E}">
        <p14:creationId xmlns:p14="http://schemas.microsoft.com/office/powerpoint/2010/main" val="3226542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FC6D6F-4E9C-868A-98B1-1DA0DDA1F996}"/>
              </a:ext>
            </a:extLst>
          </p:cNvPr>
          <p:cNvPicPr>
            <a:picLocks noChangeAspect="1"/>
          </p:cNvPicPr>
          <p:nvPr/>
        </p:nvPicPr>
        <p:blipFill>
          <a:blip r:embed="rId3"/>
          <a:src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3311EF23-F64A-C782-28EA-1A8D297A9F1D}"/>
              </a:ext>
            </a:extLst>
          </p:cNvPr>
          <p:cNvSpPr/>
          <p:nvPr/>
        </p:nvSpPr>
        <p:spPr>
          <a:xfrm>
            <a:off x="124358" y="138988"/>
            <a:ext cx="11923775" cy="1302106"/>
          </a:xfrm>
          <a:prstGeom prst="rect">
            <a:avLst/>
          </a:prstGeom>
          <a:solidFill>
            <a:srgbClr val="E2FE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dirty="0"/>
          </a:p>
        </p:txBody>
      </p:sp>
      <p:cxnSp>
        <p:nvCxnSpPr>
          <p:cNvPr id="9" name="Straight Connector 8">
            <a:extLst>
              <a:ext uri="{FF2B5EF4-FFF2-40B4-BE49-F238E27FC236}">
                <a16:creationId xmlns:a16="http://schemas.microsoft.com/office/drawing/2014/main" id="{E480B6B1-9BD0-C14D-6C35-046B181B096E}"/>
              </a:ext>
            </a:extLst>
          </p:cNvPr>
          <p:cNvCxnSpPr/>
          <p:nvPr/>
        </p:nvCxnSpPr>
        <p:spPr>
          <a:xfrm>
            <a:off x="124358" y="6217920"/>
            <a:ext cx="11923775" cy="731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1EB014-87E6-D8D7-1B7F-97DEF5C4AB55}"/>
              </a:ext>
            </a:extLst>
          </p:cNvPr>
          <p:cNvSpPr txBox="1"/>
          <p:nvPr/>
        </p:nvSpPr>
        <p:spPr>
          <a:xfrm>
            <a:off x="292971" y="532679"/>
            <a:ext cx="11631936" cy="584775"/>
          </a:xfrm>
          <a:prstGeom prst="rect">
            <a:avLst/>
          </a:prstGeom>
          <a:noFill/>
        </p:spPr>
        <p:txBody>
          <a:bodyPr wrap="square" rtlCol="0">
            <a:spAutoFit/>
          </a:bodyPr>
          <a:lstStyle/>
          <a:p>
            <a:pPr algn="l"/>
            <a:r>
              <a:rPr lang="en-US" sz="3200" b="1" dirty="0">
                <a:solidFill>
                  <a:srgbClr val="24272C"/>
                </a:solidFill>
                <a:effectLst/>
                <a:latin typeface="Miriam Libre" pitchFamily="2" charset="-79"/>
                <a:cs typeface="Miriam Libre" pitchFamily="2" charset="-79"/>
              </a:rPr>
              <a:t>ROP Gadgets - summary</a:t>
            </a:r>
          </a:p>
        </p:txBody>
      </p:sp>
      <p:sp>
        <p:nvSpPr>
          <p:cNvPr id="8" name="TextBox 7">
            <a:extLst>
              <a:ext uri="{FF2B5EF4-FFF2-40B4-BE49-F238E27FC236}">
                <a16:creationId xmlns:a16="http://schemas.microsoft.com/office/drawing/2014/main" id="{0A5D91F2-EE24-3166-CD6C-BAFBC797325C}"/>
              </a:ext>
            </a:extLst>
          </p:cNvPr>
          <p:cNvSpPr txBox="1"/>
          <p:nvPr/>
        </p:nvSpPr>
        <p:spPr>
          <a:xfrm>
            <a:off x="292971" y="6365895"/>
            <a:ext cx="6097218" cy="253916"/>
          </a:xfrm>
          <a:prstGeom prst="rect">
            <a:avLst/>
          </a:prstGeom>
          <a:noFill/>
        </p:spPr>
        <p:txBody>
          <a:bodyPr wrap="square">
            <a:spAutoFit/>
          </a:bodyPr>
          <a:lstStyle/>
          <a:p>
            <a:pPr marL="0" defTabSz="914400" eaLnBrk="1" latinLnBrk="0" hangingPunct="1"/>
            <a:r>
              <a:rPr lang="en-US" sz="1000" dirty="0">
                <a:solidFill>
                  <a:schemeClr val="bg1"/>
                </a:solidFill>
                <a:effectLst/>
                <a:latin typeface="Miriam Libre" pitchFamily="2" charset="-79"/>
                <a:cs typeface="Miriam Libre" pitchFamily="2" charset="-79"/>
              </a:rPr>
              <a:t>Server Side Template Injection (SSTI) - Templates </a:t>
            </a:r>
          </a:p>
        </p:txBody>
      </p:sp>
      <p:pic>
        <p:nvPicPr>
          <p:cNvPr id="10" name="Picture 9">
            <a:extLst>
              <a:ext uri="{FF2B5EF4-FFF2-40B4-BE49-F238E27FC236}">
                <a16:creationId xmlns:a16="http://schemas.microsoft.com/office/drawing/2014/main" id="{9F67AEC4-71D1-89EA-5D3E-E83882E2C956}"/>
              </a:ext>
            </a:extLst>
          </p:cNvPr>
          <p:cNvPicPr>
            <a:picLocks noChangeAspect="1"/>
          </p:cNvPicPr>
          <p:nvPr/>
        </p:nvPicPr>
        <p:blipFill>
          <a:blip r:embed="rId4"/>
          <a:srcRect/>
          <a:stretch/>
        </p:blipFill>
        <p:spPr>
          <a:xfrm>
            <a:off x="9000489" y="6377732"/>
            <a:ext cx="2717380" cy="221561"/>
          </a:xfrm>
          <a:prstGeom prst="rect">
            <a:avLst/>
          </a:prstGeom>
        </p:spPr>
      </p:pic>
      <p:sp>
        <p:nvSpPr>
          <p:cNvPr id="12" name="TextBox 11">
            <a:extLst>
              <a:ext uri="{FF2B5EF4-FFF2-40B4-BE49-F238E27FC236}">
                <a16:creationId xmlns:a16="http://schemas.microsoft.com/office/drawing/2014/main" id="{5D33F90E-E50A-4C6D-837E-A7B1D45E5C15}"/>
              </a:ext>
            </a:extLst>
          </p:cNvPr>
          <p:cNvSpPr txBox="1"/>
          <p:nvPr/>
        </p:nvSpPr>
        <p:spPr>
          <a:xfrm>
            <a:off x="363850" y="2224863"/>
            <a:ext cx="11444790" cy="434734"/>
          </a:xfrm>
          <a:prstGeom prst="rect">
            <a:avLst/>
          </a:prstGeom>
          <a:noFill/>
        </p:spPr>
        <p:txBody>
          <a:bodyPr wrap="square">
            <a:spAutoFit/>
          </a:bodyPr>
          <a:lstStyle/>
          <a:p>
            <a:pPr marL="800100" lvl="1" indent="-342900">
              <a:lnSpc>
                <a:spcPts val="2560"/>
              </a:lnSpc>
              <a:buFont typeface="Arial" panose="020B0604020202020204" pitchFamily="34" charset="0"/>
              <a:buChar char="•"/>
            </a:pPr>
            <a:endParaRPr lang="en-US" sz="2400" dirty="0">
              <a:solidFill>
                <a:schemeClr val="bg1"/>
              </a:solidFill>
              <a:effectLst/>
              <a:latin typeface="Miriam Libre" pitchFamily="2" charset="-79"/>
              <a:cs typeface="Miriam Libre" pitchFamily="2" charset="-79"/>
            </a:endParaRPr>
          </a:p>
        </p:txBody>
      </p:sp>
      <p:sp>
        <p:nvSpPr>
          <p:cNvPr id="13" name="TextBox 12">
            <a:extLst>
              <a:ext uri="{FF2B5EF4-FFF2-40B4-BE49-F238E27FC236}">
                <a16:creationId xmlns:a16="http://schemas.microsoft.com/office/drawing/2014/main" id="{9DE7B166-0EE9-42AE-A282-BBEA425E995D}"/>
              </a:ext>
            </a:extLst>
          </p:cNvPr>
          <p:cNvSpPr txBox="1"/>
          <p:nvPr/>
        </p:nvSpPr>
        <p:spPr>
          <a:xfrm>
            <a:off x="273462" y="1485242"/>
            <a:ext cx="11899029" cy="4769254"/>
          </a:xfrm>
          <a:prstGeom prst="rect">
            <a:avLst/>
          </a:prstGeom>
          <a:noFill/>
        </p:spPr>
        <p:txBody>
          <a:bodyPr wrap="square">
            <a:spAutoFit/>
          </a:bodyPr>
          <a:lstStyle/>
          <a:p>
            <a:pPr marL="342900" indent="-342900">
              <a:lnSpc>
                <a:spcPts val="2560"/>
              </a:lnSpc>
              <a:buFont typeface="Arial" panose="020B0604020202020204" pitchFamily="34" charset="0"/>
              <a:buChar char="•"/>
            </a:pPr>
            <a:r>
              <a:rPr lang="en-US" sz="2400" dirty="0">
                <a:solidFill>
                  <a:schemeClr val="bg1"/>
                </a:solidFill>
                <a:latin typeface="Miriam Libre" pitchFamily="2" charset="-79"/>
                <a:cs typeface="Miriam Libre" pitchFamily="2" charset="-79"/>
              </a:rPr>
              <a:t>Essentially, if the gadget pops values from the stack, simply place those values afterwards. If we want to pop 0x10 into </a:t>
            </a:r>
            <a:r>
              <a:rPr lang="en-US" sz="2400" dirty="0" err="1">
                <a:solidFill>
                  <a:schemeClr val="bg1"/>
                </a:solidFill>
                <a:latin typeface="Miriam Libre" pitchFamily="2" charset="-79"/>
                <a:cs typeface="Miriam Libre" pitchFamily="2" charset="-79"/>
              </a:rPr>
              <a:t>rdi</a:t>
            </a:r>
            <a:r>
              <a:rPr lang="en-US" sz="2400" dirty="0">
                <a:solidFill>
                  <a:schemeClr val="bg1"/>
                </a:solidFill>
                <a:latin typeface="Miriam Libre" pitchFamily="2" charset="-79"/>
                <a:cs typeface="Miriam Libre" pitchFamily="2" charset="-79"/>
              </a:rPr>
              <a:t> and then jump to 0x16, our payload would look like this:</a:t>
            </a:r>
          </a:p>
          <a:p>
            <a:pPr marL="342900" indent="-342900">
              <a:lnSpc>
                <a:spcPts val="2560"/>
              </a:lnSpc>
              <a:buFont typeface="Arial" panose="020B0604020202020204" pitchFamily="34" charset="0"/>
              <a:buChar char="•"/>
            </a:pPr>
            <a:endParaRPr lang="en-US" sz="2400" dirty="0">
              <a:solidFill>
                <a:schemeClr val="bg1"/>
              </a:solidFill>
              <a:latin typeface="Miriam Libre" pitchFamily="2" charset="-79"/>
              <a:cs typeface="Miriam Libre" pitchFamily="2" charset="-79"/>
            </a:endParaRPr>
          </a:p>
          <a:p>
            <a:pPr marL="342900" indent="-342900">
              <a:lnSpc>
                <a:spcPts val="2560"/>
              </a:lnSpc>
              <a:buFont typeface="Arial" panose="020B0604020202020204" pitchFamily="34" charset="0"/>
              <a:buChar char="•"/>
            </a:pPr>
            <a:endParaRPr lang="en-US" sz="2400" dirty="0">
              <a:solidFill>
                <a:schemeClr val="bg1"/>
              </a:solidFill>
              <a:latin typeface="Miriam Libre" pitchFamily="2" charset="-79"/>
              <a:cs typeface="Miriam Libre" pitchFamily="2" charset="-79"/>
            </a:endParaRPr>
          </a:p>
          <a:p>
            <a:pPr marL="342900" indent="-342900">
              <a:lnSpc>
                <a:spcPts val="2560"/>
              </a:lnSpc>
              <a:buFont typeface="Arial" panose="020B0604020202020204" pitchFamily="34" charset="0"/>
              <a:buChar char="•"/>
            </a:pPr>
            <a:endParaRPr lang="en-US" sz="2400" dirty="0">
              <a:solidFill>
                <a:schemeClr val="bg1"/>
              </a:solidFill>
              <a:latin typeface="Miriam Libre" pitchFamily="2" charset="-79"/>
              <a:cs typeface="Miriam Libre" pitchFamily="2" charset="-79"/>
            </a:endParaRPr>
          </a:p>
          <a:p>
            <a:pPr marL="342900" indent="-342900">
              <a:lnSpc>
                <a:spcPts val="2560"/>
              </a:lnSpc>
              <a:buFont typeface="Arial" panose="020B0604020202020204" pitchFamily="34" charset="0"/>
              <a:buChar char="•"/>
            </a:pPr>
            <a:endParaRPr lang="en-US" sz="2400" dirty="0">
              <a:solidFill>
                <a:schemeClr val="bg1"/>
              </a:solidFill>
              <a:latin typeface="Miriam Libre" pitchFamily="2" charset="-79"/>
              <a:cs typeface="Miriam Libre" pitchFamily="2" charset="-79"/>
            </a:endParaRPr>
          </a:p>
          <a:p>
            <a:pPr marL="342900" indent="-342900">
              <a:lnSpc>
                <a:spcPts val="2560"/>
              </a:lnSpc>
              <a:buFont typeface="Arial" panose="020B0604020202020204" pitchFamily="34" charset="0"/>
              <a:buChar char="•"/>
            </a:pPr>
            <a:endParaRPr lang="en-US" sz="2400" dirty="0">
              <a:solidFill>
                <a:schemeClr val="bg1"/>
              </a:solidFill>
              <a:latin typeface="Miriam Libre" pitchFamily="2" charset="-79"/>
              <a:cs typeface="Miriam Libre" pitchFamily="2" charset="-79"/>
            </a:endParaRPr>
          </a:p>
          <a:p>
            <a:pPr>
              <a:lnSpc>
                <a:spcPts val="2560"/>
              </a:lnSpc>
            </a:pPr>
            <a:endParaRPr lang="en-US" sz="2400" dirty="0">
              <a:solidFill>
                <a:schemeClr val="bg1"/>
              </a:solidFill>
              <a:latin typeface="Miriam Libre" pitchFamily="2" charset="-79"/>
              <a:cs typeface="Miriam Libre" pitchFamily="2" charset="-79"/>
            </a:endParaRPr>
          </a:p>
          <a:p>
            <a:pPr marL="342900" indent="-342900">
              <a:lnSpc>
                <a:spcPts val="2560"/>
              </a:lnSpc>
              <a:buFont typeface="Arial" panose="020B0604020202020204" pitchFamily="34" charset="0"/>
              <a:buChar char="•"/>
            </a:pPr>
            <a:r>
              <a:rPr lang="en-US" sz="2400" dirty="0">
                <a:solidFill>
                  <a:schemeClr val="bg1"/>
                </a:solidFill>
                <a:latin typeface="Miriam Libre" pitchFamily="2" charset="-79"/>
                <a:cs typeface="Miriam Libre" pitchFamily="2" charset="-79"/>
              </a:rPr>
              <a:t>We can chain different gadgets like this. For example, </a:t>
            </a:r>
            <a:r>
              <a:rPr lang="en-US" sz="2400" b="1" dirty="0">
                <a:solidFill>
                  <a:schemeClr val="bg1"/>
                </a:solidFill>
                <a:latin typeface="Miriam Libre" pitchFamily="2" charset="-79"/>
                <a:cs typeface="Miriam Libre" pitchFamily="2" charset="-79"/>
              </a:rPr>
              <a:t>0x16</a:t>
            </a:r>
            <a:r>
              <a:rPr lang="en-US" sz="2400" dirty="0">
                <a:solidFill>
                  <a:schemeClr val="bg1"/>
                </a:solidFill>
                <a:latin typeface="Miriam Libre" pitchFamily="2" charset="-79"/>
                <a:cs typeface="Miriam Libre" pitchFamily="2" charset="-79"/>
              </a:rPr>
              <a:t> might be a gadget that contains </a:t>
            </a:r>
            <a:r>
              <a:rPr lang="en-US" sz="2400" b="1" dirty="0">
                <a:solidFill>
                  <a:schemeClr val="bg1"/>
                </a:solidFill>
                <a:latin typeface="Miriam Libre" pitchFamily="2" charset="-79"/>
                <a:cs typeface="Miriam Libre" pitchFamily="2" charset="-79"/>
              </a:rPr>
              <a:t>pop </a:t>
            </a:r>
            <a:r>
              <a:rPr lang="en-US" sz="2400" b="1" dirty="0" err="1">
                <a:solidFill>
                  <a:schemeClr val="bg1"/>
                </a:solidFill>
                <a:latin typeface="Miriam Libre" pitchFamily="2" charset="-79"/>
                <a:cs typeface="Miriam Libre" pitchFamily="2" charset="-79"/>
              </a:rPr>
              <a:t>rdi</a:t>
            </a:r>
            <a:r>
              <a:rPr lang="en-US" sz="2400" b="1" dirty="0">
                <a:solidFill>
                  <a:schemeClr val="bg1"/>
                </a:solidFill>
                <a:latin typeface="Miriam Libre" pitchFamily="2" charset="-79"/>
                <a:cs typeface="Miriam Libre" pitchFamily="2" charset="-79"/>
              </a:rPr>
              <a:t>; ret</a:t>
            </a:r>
            <a:r>
              <a:rPr lang="en-US" sz="2400" dirty="0">
                <a:solidFill>
                  <a:schemeClr val="bg1"/>
                </a:solidFill>
                <a:latin typeface="Miriam Libre" pitchFamily="2" charset="-79"/>
                <a:cs typeface="Miriam Libre" pitchFamily="2" charset="-79"/>
              </a:rPr>
              <a:t> (second parameter)</a:t>
            </a:r>
          </a:p>
          <a:p>
            <a:pPr marL="342900" indent="-342900">
              <a:lnSpc>
                <a:spcPts val="2560"/>
              </a:lnSpc>
              <a:buFont typeface="Arial" panose="020B0604020202020204" pitchFamily="34" charset="0"/>
              <a:buChar char="•"/>
            </a:pPr>
            <a:endParaRPr lang="en-US" sz="2400" dirty="0">
              <a:solidFill>
                <a:schemeClr val="bg1"/>
              </a:solidFill>
              <a:latin typeface="Miriam Libre" pitchFamily="2" charset="-79"/>
              <a:cs typeface="Miriam Libre" pitchFamily="2" charset="-79"/>
            </a:endParaRPr>
          </a:p>
          <a:p>
            <a:pPr marL="342900" indent="-342900">
              <a:lnSpc>
                <a:spcPts val="2560"/>
              </a:lnSpc>
              <a:buFont typeface="Arial" panose="020B0604020202020204" pitchFamily="34" charset="0"/>
              <a:buChar char="•"/>
            </a:pPr>
            <a:r>
              <a:rPr lang="en-US" sz="2400" dirty="0">
                <a:solidFill>
                  <a:schemeClr val="bg1"/>
                </a:solidFill>
                <a:latin typeface="Miriam Libre" pitchFamily="2" charset="-79"/>
                <a:cs typeface="Miriam Libre" pitchFamily="2" charset="-79"/>
              </a:rPr>
              <a:t>How do we find such gadgets? There are plenty of tools. my favorite is </a:t>
            </a:r>
            <a:r>
              <a:rPr lang="en-US" sz="2400" dirty="0" err="1">
                <a:solidFill>
                  <a:schemeClr val="bg1"/>
                </a:solidFill>
                <a:latin typeface="Miriam Libre" pitchFamily="2" charset="-79"/>
                <a:cs typeface="Miriam Libre" pitchFamily="2" charset="-79"/>
              </a:rPr>
              <a:t>ROPgadget</a:t>
            </a:r>
            <a:r>
              <a:rPr lang="en-US" sz="2400" dirty="0">
                <a:solidFill>
                  <a:schemeClr val="bg1"/>
                </a:solidFill>
                <a:latin typeface="Miriam Libre" pitchFamily="2" charset="-79"/>
                <a:cs typeface="Miriam Libre" pitchFamily="2" charset="-79"/>
              </a:rPr>
              <a:t>.</a:t>
            </a:r>
          </a:p>
        </p:txBody>
      </p:sp>
      <p:pic>
        <p:nvPicPr>
          <p:cNvPr id="7" name="Picture 6">
            <a:extLst>
              <a:ext uri="{FF2B5EF4-FFF2-40B4-BE49-F238E27FC236}">
                <a16:creationId xmlns:a16="http://schemas.microsoft.com/office/drawing/2014/main" id="{186CEA02-FFD3-4B8D-898B-73CC7C64499B}"/>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bright="40000" contrast="-40000"/>
                    </a14:imgEffect>
                  </a14:imgLayer>
                </a14:imgProps>
              </a:ext>
            </a:extLst>
          </a:blip>
          <a:stretch>
            <a:fillRect/>
          </a:stretch>
        </p:blipFill>
        <p:spPr>
          <a:xfrm>
            <a:off x="3341580" y="2602696"/>
            <a:ext cx="4305901" cy="1600423"/>
          </a:xfrm>
          <a:prstGeom prst="rect">
            <a:avLst/>
          </a:prstGeom>
        </p:spPr>
      </p:pic>
    </p:spTree>
    <p:extLst>
      <p:ext uri="{BB962C8B-B14F-4D97-AF65-F5344CB8AC3E}">
        <p14:creationId xmlns:p14="http://schemas.microsoft.com/office/powerpoint/2010/main" val="2048445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FC6D6F-4E9C-868A-98B1-1DA0DDA1F996}"/>
              </a:ext>
            </a:extLst>
          </p:cNvPr>
          <p:cNvPicPr>
            <a:picLocks noChangeAspect="1"/>
          </p:cNvPicPr>
          <p:nvPr/>
        </p:nvPicPr>
        <p:blipFill>
          <a:blip r:embed="rId3"/>
          <a:src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3311EF23-F64A-C782-28EA-1A8D297A9F1D}"/>
              </a:ext>
            </a:extLst>
          </p:cNvPr>
          <p:cNvSpPr/>
          <p:nvPr/>
        </p:nvSpPr>
        <p:spPr>
          <a:xfrm>
            <a:off x="124358" y="138988"/>
            <a:ext cx="11923775" cy="1302106"/>
          </a:xfrm>
          <a:prstGeom prst="rect">
            <a:avLst/>
          </a:prstGeom>
          <a:solidFill>
            <a:srgbClr val="E2FE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dirty="0"/>
          </a:p>
        </p:txBody>
      </p:sp>
      <p:cxnSp>
        <p:nvCxnSpPr>
          <p:cNvPr id="9" name="Straight Connector 8">
            <a:extLst>
              <a:ext uri="{FF2B5EF4-FFF2-40B4-BE49-F238E27FC236}">
                <a16:creationId xmlns:a16="http://schemas.microsoft.com/office/drawing/2014/main" id="{E480B6B1-9BD0-C14D-6C35-046B181B096E}"/>
              </a:ext>
            </a:extLst>
          </p:cNvPr>
          <p:cNvCxnSpPr/>
          <p:nvPr/>
        </p:nvCxnSpPr>
        <p:spPr>
          <a:xfrm>
            <a:off x="124358" y="6217920"/>
            <a:ext cx="11923775" cy="731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1EB014-87E6-D8D7-1B7F-97DEF5C4AB55}"/>
              </a:ext>
            </a:extLst>
          </p:cNvPr>
          <p:cNvSpPr txBox="1"/>
          <p:nvPr/>
        </p:nvSpPr>
        <p:spPr>
          <a:xfrm>
            <a:off x="292971" y="532679"/>
            <a:ext cx="11631936" cy="584775"/>
          </a:xfrm>
          <a:prstGeom prst="rect">
            <a:avLst/>
          </a:prstGeom>
          <a:noFill/>
        </p:spPr>
        <p:txBody>
          <a:bodyPr wrap="square" rtlCol="0">
            <a:spAutoFit/>
          </a:bodyPr>
          <a:lstStyle/>
          <a:p>
            <a:pPr algn="l"/>
            <a:r>
              <a:rPr lang="en-US" sz="3200" b="1" dirty="0">
                <a:solidFill>
                  <a:srgbClr val="24272C"/>
                </a:solidFill>
                <a:latin typeface="Miriam Libre" pitchFamily="2" charset="-79"/>
                <a:cs typeface="Miriam Libre" pitchFamily="2" charset="-79"/>
              </a:rPr>
              <a:t>Returning</a:t>
            </a:r>
            <a:r>
              <a:rPr lang="en-US" sz="3200" b="1" dirty="0">
                <a:solidFill>
                  <a:srgbClr val="24272C"/>
                </a:solidFill>
                <a:effectLst/>
                <a:latin typeface="Miriam Libre" pitchFamily="2" charset="-79"/>
                <a:cs typeface="Miriam Libre" pitchFamily="2" charset="-79"/>
              </a:rPr>
              <a:t> with parameters</a:t>
            </a:r>
          </a:p>
        </p:txBody>
      </p:sp>
      <p:sp>
        <p:nvSpPr>
          <p:cNvPr id="8" name="TextBox 7">
            <a:extLst>
              <a:ext uri="{FF2B5EF4-FFF2-40B4-BE49-F238E27FC236}">
                <a16:creationId xmlns:a16="http://schemas.microsoft.com/office/drawing/2014/main" id="{0A5D91F2-EE24-3166-CD6C-BAFBC797325C}"/>
              </a:ext>
            </a:extLst>
          </p:cNvPr>
          <p:cNvSpPr txBox="1"/>
          <p:nvPr/>
        </p:nvSpPr>
        <p:spPr>
          <a:xfrm>
            <a:off x="292971" y="6365895"/>
            <a:ext cx="6097218" cy="253916"/>
          </a:xfrm>
          <a:prstGeom prst="rect">
            <a:avLst/>
          </a:prstGeom>
          <a:noFill/>
        </p:spPr>
        <p:txBody>
          <a:bodyPr wrap="square">
            <a:spAutoFit/>
          </a:bodyPr>
          <a:lstStyle/>
          <a:p>
            <a:pPr marL="0" defTabSz="914400" eaLnBrk="1" latinLnBrk="0" hangingPunct="1"/>
            <a:r>
              <a:rPr lang="en-US" sz="1000" dirty="0">
                <a:solidFill>
                  <a:schemeClr val="bg1"/>
                </a:solidFill>
                <a:effectLst/>
                <a:latin typeface="Miriam Libre" pitchFamily="2" charset="-79"/>
                <a:cs typeface="Miriam Libre" pitchFamily="2" charset="-79"/>
              </a:rPr>
              <a:t>Exploiting with parameters</a:t>
            </a:r>
          </a:p>
        </p:txBody>
      </p:sp>
      <p:pic>
        <p:nvPicPr>
          <p:cNvPr id="10" name="Picture 9">
            <a:extLst>
              <a:ext uri="{FF2B5EF4-FFF2-40B4-BE49-F238E27FC236}">
                <a16:creationId xmlns:a16="http://schemas.microsoft.com/office/drawing/2014/main" id="{9F67AEC4-71D1-89EA-5D3E-E83882E2C956}"/>
              </a:ext>
            </a:extLst>
          </p:cNvPr>
          <p:cNvPicPr>
            <a:picLocks noChangeAspect="1"/>
          </p:cNvPicPr>
          <p:nvPr/>
        </p:nvPicPr>
        <p:blipFill>
          <a:blip r:embed="rId4"/>
          <a:srcRect/>
          <a:stretch/>
        </p:blipFill>
        <p:spPr>
          <a:xfrm>
            <a:off x="9000489" y="6377732"/>
            <a:ext cx="2717380" cy="221561"/>
          </a:xfrm>
          <a:prstGeom prst="rect">
            <a:avLst/>
          </a:prstGeom>
        </p:spPr>
      </p:pic>
      <p:sp>
        <p:nvSpPr>
          <p:cNvPr id="12" name="TextBox 11">
            <a:extLst>
              <a:ext uri="{FF2B5EF4-FFF2-40B4-BE49-F238E27FC236}">
                <a16:creationId xmlns:a16="http://schemas.microsoft.com/office/drawing/2014/main" id="{5D33F90E-E50A-4C6D-837E-A7B1D45E5C15}"/>
              </a:ext>
            </a:extLst>
          </p:cNvPr>
          <p:cNvSpPr txBox="1"/>
          <p:nvPr/>
        </p:nvSpPr>
        <p:spPr>
          <a:xfrm>
            <a:off x="363850" y="2224863"/>
            <a:ext cx="11444790" cy="434734"/>
          </a:xfrm>
          <a:prstGeom prst="rect">
            <a:avLst/>
          </a:prstGeom>
          <a:noFill/>
        </p:spPr>
        <p:txBody>
          <a:bodyPr wrap="square">
            <a:spAutoFit/>
          </a:bodyPr>
          <a:lstStyle/>
          <a:p>
            <a:pPr marL="800100" lvl="1" indent="-342900">
              <a:lnSpc>
                <a:spcPts val="2560"/>
              </a:lnSpc>
              <a:buFont typeface="Arial" panose="020B0604020202020204" pitchFamily="34" charset="0"/>
              <a:buChar char="•"/>
            </a:pPr>
            <a:endParaRPr lang="en-US" sz="2400" dirty="0">
              <a:solidFill>
                <a:schemeClr val="bg1"/>
              </a:solidFill>
              <a:effectLst/>
              <a:latin typeface="Miriam Libre" pitchFamily="2" charset="-79"/>
              <a:cs typeface="Miriam Libre" pitchFamily="2" charset="-79"/>
            </a:endParaRPr>
          </a:p>
        </p:txBody>
      </p:sp>
      <p:sp>
        <p:nvSpPr>
          <p:cNvPr id="13" name="TextBox 12">
            <a:extLst>
              <a:ext uri="{FF2B5EF4-FFF2-40B4-BE49-F238E27FC236}">
                <a16:creationId xmlns:a16="http://schemas.microsoft.com/office/drawing/2014/main" id="{9DE7B166-0EE9-42AE-A282-BBEA425E995D}"/>
              </a:ext>
            </a:extLst>
          </p:cNvPr>
          <p:cNvSpPr txBox="1"/>
          <p:nvPr/>
        </p:nvSpPr>
        <p:spPr>
          <a:xfrm>
            <a:off x="980472" y="3087799"/>
            <a:ext cx="11899029" cy="1768433"/>
          </a:xfrm>
          <a:prstGeom prst="rect">
            <a:avLst/>
          </a:prstGeom>
          <a:noFill/>
        </p:spPr>
        <p:txBody>
          <a:bodyPr wrap="square">
            <a:spAutoFit/>
          </a:bodyPr>
          <a:lstStyle/>
          <a:p>
            <a:pPr marL="342900" indent="-342900">
              <a:lnSpc>
                <a:spcPts val="2560"/>
              </a:lnSpc>
              <a:buFont typeface="Arial" panose="020B0604020202020204" pitchFamily="34" charset="0"/>
              <a:buChar char="•"/>
            </a:pPr>
            <a:r>
              <a:rPr lang="en-US" sz="2400" dirty="0">
                <a:solidFill>
                  <a:schemeClr val="bg1"/>
                </a:solidFill>
                <a:latin typeface="Miriam Libre" pitchFamily="2" charset="-79"/>
                <a:cs typeface="Miriam Libre" pitchFamily="2" charset="-79"/>
              </a:rPr>
              <a:t>Let’s put what we’ve learned about ROP to the test.</a:t>
            </a:r>
          </a:p>
          <a:p>
            <a:pPr marL="342900" indent="-342900">
              <a:lnSpc>
                <a:spcPts val="2560"/>
              </a:lnSpc>
              <a:buFont typeface="Arial" panose="020B0604020202020204" pitchFamily="34" charset="0"/>
              <a:buChar char="•"/>
            </a:pPr>
            <a:endParaRPr lang="en-US" sz="2400" dirty="0">
              <a:solidFill>
                <a:schemeClr val="bg1"/>
              </a:solidFill>
              <a:latin typeface="Miriam Libre" pitchFamily="2" charset="-79"/>
              <a:cs typeface="Miriam Libre" pitchFamily="2" charset="-79"/>
            </a:endParaRPr>
          </a:p>
          <a:p>
            <a:pPr marL="342900" indent="-342900">
              <a:lnSpc>
                <a:spcPts val="2560"/>
              </a:lnSpc>
              <a:buFont typeface="Arial" panose="020B0604020202020204" pitchFamily="34" charset="0"/>
              <a:buChar char="•"/>
            </a:pPr>
            <a:r>
              <a:rPr lang="en-US" sz="2400" dirty="0">
                <a:solidFill>
                  <a:schemeClr val="bg1"/>
                </a:solidFill>
                <a:latin typeface="Miriam Libre" pitchFamily="2" charset="-79"/>
                <a:cs typeface="Miriam Libre" pitchFamily="2" charset="-79"/>
                <a:hlinkClick r:id="rId5"/>
              </a:rPr>
              <a:t>https://ir0nstone.gitbook.io/notes/binexp/stack/return-oriented-programming/exploiting-calling-conventions</a:t>
            </a:r>
            <a:endParaRPr lang="en-US" sz="2400" dirty="0">
              <a:solidFill>
                <a:schemeClr val="bg1"/>
              </a:solidFill>
              <a:latin typeface="Miriam Libre" pitchFamily="2" charset="-79"/>
              <a:cs typeface="Miriam Libre" pitchFamily="2" charset="-79"/>
            </a:endParaRPr>
          </a:p>
          <a:p>
            <a:pPr marL="342900" indent="-342900">
              <a:lnSpc>
                <a:spcPts val="2560"/>
              </a:lnSpc>
              <a:buFont typeface="Arial" panose="020B0604020202020204" pitchFamily="34" charset="0"/>
              <a:buChar char="•"/>
            </a:pPr>
            <a:endParaRPr lang="en-US" sz="2400" dirty="0">
              <a:solidFill>
                <a:schemeClr val="bg1"/>
              </a:solidFill>
              <a:latin typeface="Miriam Libre" pitchFamily="2" charset="-79"/>
              <a:cs typeface="Miriam Libre" pitchFamily="2" charset="-79"/>
            </a:endParaRPr>
          </a:p>
        </p:txBody>
      </p:sp>
    </p:spTree>
    <p:extLst>
      <p:ext uri="{BB962C8B-B14F-4D97-AF65-F5344CB8AC3E}">
        <p14:creationId xmlns:p14="http://schemas.microsoft.com/office/powerpoint/2010/main" val="3101661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FC6D6F-4E9C-868A-98B1-1DA0DDA1F996}"/>
              </a:ext>
            </a:extLst>
          </p:cNvPr>
          <p:cNvPicPr>
            <a:picLocks noChangeAspect="1"/>
          </p:cNvPicPr>
          <p:nvPr/>
        </p:nvPicPr>
        <p:blipFill>
          <a:blip r:embed="rId3"/>
          <a:src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3311EF23-F64A-C782-28EA-1A8D297A9F1D}"/>
              </a:ext>
            </a:extLst>
          </p:cNvPr>
          <p:cNvSpPr/>
          <p:nvPr/>
        </p:nvSpPr>
        <p:spPr>
          <a:xfrm>
            <a:off x="124358" y="138988"/>
            <a:ext cx="11923775" cy="1302106"/>
          </a:xfrm>
          <a:prstGeom prst="rect">
            <a:avLst/>
          </a:prstGeom>
          <a:solidFill>
            <a:srgbClr val="E2FE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dirty="0"/>
          </a:p>
        </p:txBody>
      </p:sp>
      <p:cxnSp>
        <p:nvCxnSpPr>
          <p:cNvPr id="9" name="Straight Connector 8">
            <a:extLst>
              <a:ext uri="{FF2B5EF4-FFF2-40B4-BE49-F238E27FC236}">
                <a16:creationId xmlns:a16="http://schemas.microsoft.com/office/drawing/2014/main" id="{E480B6B1-9BD0-C14D-6C35-046B181B096E}"/>
              </a:ext>
            </a:extLst>
          </p:cNvPr>
          <p:cNvCxnSpPr/>
          <p:nvPr/>
        </p:nvCxnSpPr>
        <p:spPr>
          <a:xfrm>
            <a:off x="124358" y="6217920"/>
            <a:ext cx="11923775" cy="731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1EB014-87E6-D8D7-1B7F-97DEF5C4AB55}"/>
              </a:ext>
            </a:extLst>
          </p:cNvPr>
          <p:cNvSpPr txBox="1"/>
          <p:nvPr/>
        </p:nvSpPr>
        <p:spPr>
          <a:xfrm>
            <a:off x="292971" y="532679"/>
            <a:ext cx="11631936" cy="584775"/>
          </a:xfrm>
          <a:prstGeom prst="rect">
            <a:avLst/>
          </a:prstGeom>
          <a:noFill/>
        </p:spPr>
        <p:txBody>
          <a:bodyPr wrap="square" rtlCol="0">
            <a:spAutoFit/>
          </a:bodyPr>
          <a:lstStyle/>
          <a:p>
            <a:pPr algn="l"/>
            <a:r>
              <a:rPr lang="en-US" sz="3200" b="1" dirty="0">
                <a:solidFill>
                  <a:srgbClr val="24272C"/>
                </a:solidFill>
                <a:effectLst/>
                <a:latin typeface="Miriam Libre" pitchFamily="2" charset="-79"/>
                <a:cs typeface="Miriam Libre" pitchFamily="2" charset="-79"/>
              </a:rPr>
              <a:t>Mitigations</a:t>
            </a:r>
          </a:p>
        </p:txBody>
      </p:sp>
      <p:sp>
        <p:nvSpPr>
          <p:cNvPr id="8" name="TextBox 7">
            <a:extLst>
              <a:ext uri="{FF2B5EF4-FFF2-40B4-BE49-F238E27FC236}">
                <a16:creationId xmlns:a16="http://schemas.microsoft.com/office/drawing/2014/main" id="{0A5D91F2-EE24-3166-CD6C-BAFBC797325C}"/>
              </a:ext>
            </a:extLst>
          </p:cNvPr>
          <p:cNvSpPr txBox="1"/>
          <p:nvPr/>
        </p:nvSpPr>
        <p:spPr>
          <a:xfrm>
            <a:off x="292971" y="6365895"/>
            <a:ext cx="6097218" cy="253916"/>
          </a:xfrm>
          <a:prstGeom prst="rect">
            <a:avLst/>
          </a:prstGeom>
          <a:noFill/>
        </p:spPr>
        <p:txBody>
          <a:bodyPr wrap="square">
            <a:spAutoFit/>
          </a:bodyPr>
          <a:lstStyle/>
          <a:p>
            <a:pPr marL="0" defTabSz="914400" eaLnBrk="1" latinLnBrk="0" hangingPunct="1"/>
            <a:r>
              <a:rPr lang="en-US" sz="1000" dirty="0">
                <a:solidFill>
                  <a:schemeClr val="bg1"/>
                </a:solidFill>
                <a:effectLst/>
                <a:latin typeface="Miriam Libre" pitchFamily="2" charset="-79"/>
                <a:cs typeface="Miriam Libre" pitchFamily="2" charset="-79"/>
              </a:rPr>
              <a:t>Mitigations</a:t>
            </a:r>
          </a:p>
        </p:txBody>
      </p:sp>
      <p:pic>
        <p:nvPicPr>
          <p:cNvPr id="10" name="Picture 9">
            <a:extLst>
              <a:ext uri="{FF2B5EF4-FFF2-40B4-BE49-F238E27FC236}">
                <a16:creationId xmlns:a16="http://schemas.microsoft.com/office/drawing/2014/main" id="{9F67AEC4-71D1-89EA-5D3E-E83882E2C956}"/>
              </a:ext>
            </a:extLst>
          </p:cNvPr>
          <p:cNvPicPr>
            <a:picLocks noChangeAspect="1"/>
          </p:cNvPicPr>
          <p:nvPr/>
        </p:nvPicPr>
        <p:blipFill>
          <a:blip r:embed="rId4"/>
          <a:srcRect/>
          <a:stretch/>
        </p:blipFill>
        <p:spPr>
          <a:xfrm>
            <a:off x="9000489" y="6377732"/>
            <a:ext cx="2717380" cy="221561"/>
          </a:xfrm>
          <a:prstGeom prst="rect">
            <a:avLst/>
          </a:prstGeom>
        </p:spPr>
      </p:pic>
      <p:sp>
        <p:nvSpPr>
          <p:cNvPr id="12" name="TextBox 11">
            <a:extLst>
              <a:ext uri="{FF2B5EF4-FFF2-40B4-BE49-F238E27FC236}">
                <a16:creationId xmlns:a16="http://schemas.microsoft.com/office/drawing/2014/main" id="{5D33F90E-E50A-4C6D-837E-A7B1D45E5C15}"/>
              </a:ext>
            </a:extLst>
          </p:cNvPr>
          <p:cNvSpPr txBox="1"/>
          <p:nvPr/>
        </p:nvSpPr>
        <p:spPr>
          <a:xfrm>
            <a:off x="363850" y="2224863"/>
            <a:ext cx="11444790" cy="434734"/>
          </a:xfrm>
          <a:prstGeom prst="rect">
            <a:avLst/>
          </a:prstGeom>
          <a:noFill/>
        </p:spPr>
        <p:txBody>
          <a:bodyPr wrap="square">
            <a:spAutoFit/>
          </a:bodyPr>
          <a:lstStyle/>
          <a:p>
            <a:pPr marL="800100" lvl="1" indent="-342900">
              <a:lnSpc>
                <a:spcPts val="2560"/>
              </a:lnSpc>
              <a:buFont typeface="Arial" panose="020B0604020202020204" pitchFamily="34" charset="0"/>
              <a:buChar char="•"/>
            </a:pPr>
            <a:endParaRPr lang="en-US" sz="2400" dirty="0">
              <a:solidFill>
                <a:schemeClr val="bg1"/>
              </a:solidFill>
              <a:effectLst/>
              <a:latin typeface="Miriam Libre" pitchFamily="2" charset="-79"/>
              <a:cs typeface="Miriam Libre" pitchFamily="2" charset="-79"/>
            </a:endParaRPr>
          </a:p>
        </p:txBody>
      </p:sp>
      <p:sp>
        <p:nvSpPr>
          <p:cNvPr id="13" name="TextBox 12">
            <a:extLst>
              <a:ext uri="{FF2B5EF4-FFF2-40B4-BE49-F238E27FC236}">
                <a16:creationId xmlns:a16="http://schemas.microsoft.com/office/drawing/2014/main" id="{9DE7B166-0EE9-42AE-A282-BBEA425E995D}"/>
              </a:ext>
            </a:extLst>
          </p:cNvPr>
          <p:cNvSpPr txBox="1"/>
          <p:nvPr/>
        </p:nvSpPr>
        <p:spPr>
          <a:xfrm>
            <a:off x="292971" y="1511145"/>
            <a:ext cx="11899029" cy="5087290"/>
          </a:xfrm>
          <a:prstGeom prst="rect">
            <a:avLst/>
          </a:prstGeom>
          <a:noFill/>
        </p:spPr>
        <p:txBody>
          <a:bodyPr wrap="square">
            <a:spAutoFit/>
          </a:bodyPr>
          <a:lstStyle/>
          <a:p>
            <a:pPr>
              <a:lnSpc>
                <a:spcPts val="2560"/>
              </a:lnSpc>
            </a:pPr>
            <a:r>
              <a:rPr lang="en-US" sz="2000" dirty="0">
                <a:solidFill>
                  <a:schemeClr val="bg1"/>
                </a:solidFill>
                <a:latin typeface="Miriam Libre" pitchFamily="2" charset="-79"/>
                <a:cs typeface="Miriam Libre" pitchFamily="2" charset="-79"/>
              </a:rPr>
              <a:t>ROP is a well known technique, and therefore several mitigations for it have developed over the years. We will talk about the </a:t>
            </a:r>
            <a:r>
              <a:rPr lang="en-US" sz="2000" dirty="0" err="1">
                <a:solidFill>
                  <a:schemeClr val="bg1"/>
                </a:solidFill>
                <a:latin typeface="Miriam Libre" pitchFamily="2" charset="-79"/>
                <a:cs typeface="Miriam Libre" pitchFamily="2" charset="-79"/>
              </a:rPr>
              <a:t>linux</a:t>
            </a:r>
            <a:r>
              <a:rPr lang="en-US" sz="2000" dirty="0">
                <a:solidFill>
                  <a:schemeClr val="bg1"/>
                </a:solidFill>
                <a:latin typeface="Miriam Libre" pitchFamily="2" charset="-79"/>
                <a:cs typeface="Miriam Libre" pitchFamily="2" charset="-79"/>
              </a:rPr>
              <a:t> ones. We can find out what protections a binary uses with a program like </a:t>
            </a:r>
            <a:r>
              <a:rPr lang="en-US" sz="2000" b="1" dirty="0" err="1">
                <a:solidFill>
                  <a:schemeClr val="bg1"/>
                </a:solidFill>
                <a:latin typeface="Miriam Libre" pitchFamily="2" charset="-79"/>
                <a:cs typeface="Miriam Libre" pitchFamily="2" charset="-79"/>
              </a:rPr>
              <a:t>checksec</a:t>
            </a:r>
            <a:r>
              <a:rPr lang="en-US" sz="2000" dirty="0">
                <a:solidFill>
                  <a:schemeClr val="bg1"/>
                </a:solidFill>
                <a:latin typeface="Miriam Libre" pitchFamily="2" charset="-79"/>
                <a:cs typeface="Miriam Libre" pitchFamily="2" charset="-79"/>
              </a:rPr>
              <a:t>.</a:t>
            </a:r>
          </a:p>
          <a:p>
            <a:pPr>
              <a:lnSpc>
                <a:spcPts val="2560"/>
              </a:lnSpc>
            </a:pPr>
            <a:endParaRPr lang="en-US" sz="2000" dirty="0">
              <a:solidFill>
                <a:schemeClr val="bg1"/>
              </a:solidFill>
              <a:latin typeface="Miriam Libre" pitchFamily="2" charset="-79"/>
              <a:cs typeface="Miriam Libre" pitchFamily="2" charset="-79"/>
            </a:endParaRPr>
          </a:p>
          <a:p>
            <a:pPr>
              <a:lnSpc>
                <a:spcPts val="2560"/>
              </a:lnSpc>
            </a:pPr>
            <a:r>
              <a:rPr lang="en-US" sz="2000" b="1" dirty="0">
                <a:solidFill>
                  <a:schemeClr val="bg1"/>
                </a:solidFill>
                <a:latin typeface="Miriam Libre" pitchFamily="2" charset="-79"/>
                <a:cs typeface="Miriam Libre" pitchFamily="2" charset="-79"/>
              </a:rPr>
              <a:t>Stack canaries:</a:t>
            </a:r>
            <a:r>
              <a:rPr lang="en-US" sz="2000" dirty="0">
                <a:solidFill>
                  <a:schemeClr val="bg1"/>
                </a:solidFill>
                <a:latin typeface="Miriam Libre" pitchFamily="2" charset="-79"/>
                <a:cs typeface="Miriam Libre" pitchFamily="2" charset="-79"/>
              </a:rPr>
              <a:t> a sequence of bytes that is placed on the stack before the return address, and is compared with a it’s original value before the function returns.</a:t>
            </a:r>
            <a:endParaRPr lang="en-US" sz="2000" b="1" dirty="0">
              <a:solidFill>
                <a:schemeClr val="bg1"/>
              </a:solidFill>
              <a:latin typeface="Miriam Libre" pitchFamily="2" charset="-79"/>
              <a:cs typeface="Miriam Libre" pitchFamily="2" charset="-79"/>
            </a:endParaRPr>
          </a:p>
          <a:p>
            <a:pPr>
              <a:lnSpc>
                <a:spcPts val="2560"/>
              </a:lnSpc>
            </a:pPr>
            <a:endParaRPr lang="en-US" sz="2000" dirty="0">
              <a:solidFill>
                <a:schemeClr val="bg1"/>
              </a:solidFill>
              <a:latin typeface="Miriam Libre" pitchFamily="2" charset="-79"/>
              <a:cs typeface="Miriam Libre" pitchFamily="2" charset="-79"/>
            </a:endParaRPr>
          </a:p>
          <a:p>
            <a:pPr>
              <a:lnSpc>
                <a:spcPts val="2560"/>
              </a:lnSpc>
            </a:pPr>
            <a:r>
              <a:rPr lang="en-US" sz="2000" b="1" dirty="0">
                <a:solidFill>
                  <a:schemeClr val="bg1"/>
                </a:solidFill>
                <a:latin typeface="Miriam Libre" pitchFamily="2" charset="-79"/>
                <a:cs typeface="Miriam Libre" pitchFamily="2" charset="-79"/>
              </a:rPr>
              <a:t>PIE (Position Independent Executable): </a:t>
            </a:r>
            <a:r>
              <a:rPr lang="en-US" sz="2000" dirty="0">
                <a:solidFill>
                  <a:schemeClr val="bg1"/>
                </a:solidFill>
                <a:latin typeface="Miriam Libre" pitchFamily="2" charset="-79"/>
                <a:cs typeface="Miriam Libre" pitchFamily="2" charset="-79"/>
              </a:rPr>
              <a:t>The executable is loaded at a different memory address every time.</a:t>
            </a:r>
          </a:p>
          <a:p>
            <a:pPr>
              <a:lnSpc>
                <a:spcPts val="2560"/>
              </a:lnSpc>
            </a:pPr>
            <a:endParaRPr lang="en-US" sz="2000" b="1" dirty="0">
              <a:solidFill>
                <a:schemeClr val="bg1"/>
              </a:solidFill>
              <a:latin typeface="Miriam Libre" pitchFamily="2" charset="-79"/>
              <a:cs typeface="Miriam Libre" pitchFamily="2" charset="-79"/>
            </a:endParaRPr>
          </a:p>
          <a:p>
            <a:pPr>
              <a:lnSpc>
                <a:spcPts val="2560"/>
              </a:lnSpc>
            </a:pPr>
            <a:r>
              <a:rPr lang="en-US" sz="2000" b="1" dirty="0">
                <a:solidFill>
                  <a:schemeClr val="bg1"/>
                </a:solidFill>
                <a:latin typeface="Miriam Libre" pitchFamily="2" charset="-79"/>
                <a:cs typeface="Miriam Libre" pitchFamily="2" charset="-79"/>
              </a:rPr>
              <a:t>ASLR (Address Space Layout Randomization): </a:t>
            </a:r>
            <a:r>
              <a:rPr lang="en-US" sz="2000" dirty="0">
                <a:solidFill>
                  <a:schemeClr val="bg1"/>
                </a:solidFill>
                <a:latin typeface="Miriam Libre" pitchFamily="2" charset="-79"/>
                <a:cs typeface="Miriam Libre" pitchFamily="2" charset="-79"/>
              </a:rPr>
              <a:t>Shared libraries and other dynamically imported objects are loaded into random addresses.</a:t>
            </a:r>
          </a:p>
          <a:p>
            <a:pPr>
              <a:lnSpc>
                <a:spcPts val="2560"/>
              </a:lnSpc>
            </a:pPr>
            <a:endParaRPr lang="en-US" sz="2000" b="1" dirty="0">
              <a:solidFill>
                <a:schemeClr val="bg1"/>
              </a:solidFill>
              <a:latin typeface="Miriam Libre" pitchFamily="2" charset="-79"/>
              <a:cs typeface="Miriam Libre" pitchFamily="2" charset="-79"/>
            </a:endParaRPr>
          </a:p>
          <a:p>
            <a:pPr>
              <a:lnSpc>
                <a:spcPts val="2560"/>
              </a:lnSpc>
            </a:pPr>
            <a:r>
              <a:rPr lang="en-US" sz="2000" dirty="0">
                <a:solidFill>
                  <a:schemeClr val="bg1"/>
                </a:solidFill>
                <a:latin typeface="Miriam Libre" pitchFamily="2" charset="-79"/>
                <a:cs typeface="Miriam Libre" pitchFamily="2" charset="-79"/>
              </a:rPr>
              <a:t>All of these can be bypassed by a simple leak, for example if a </a:t>
            </a:r>
            <a:r>
              <a:rPr lang="en-US" sz="2000" b="1" dirty="0">
                <a:solidFill>
                  <a:schemeClr val="bg1"/>
                </a:solidFill>
                <a:latin typeface="Miriam Libre" pitchFamily="2" charset="-79"/>
                <a:cs typeface="Miriam Libre" pitchFamily="2" charset="-79"/>
              </a:rPr>
              <a:t>format string bug</a:t>
            </a:r>
            <a:r>
              <a:rPr lang="en-US" sz="2000" dirty="0">
                <a:solidFill>
                  <a:schemeClr val="bg1"/>
                </a:solidFill>
                <a:latin typeface="Miriam Libre" pitchFamily="2" charset="-79"/>
                <a:cs typeface="Miriam Libre" pitchFamily="2" charset="-79"/>
              </a:rPr>
              <a:t> exists as well.</a:t>
            </a:r>
          </a:p>
          <a:p>
            <a:pPr>
              <a:lnSpc>
                <a:spcPts val="2560"/>
              </a:lnSpc>
            </a:pPr>
            <a:endParaRPr lang="en-US" sz="2000" b="1" dirty="0">
              <a:solidFill>
                <a:schemeClr val="bg1"/>
              </a:solidFill>
              <a:latin typeface="Miriam Libre" pitchFamily="2" charset="-79"/>
              <a:cs typeface="Miriam Libre" pitchFamily="2" charset="-79"/>
            </a:endParaRPr>
          </a:p>
        </p:txBody>
      </p:sp>
    </p:spTree>
    <p:extLst>
      <p:ext uri="{BB962C8B-B14F-4D97-AF65-F5344CB8AC3E}">
        <p14:creationId xmlns:p14="http://schemas.microsoft.com/office/powerpoint/2010/main" val="2461538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5B5E059-5994-DBF7-AC04-B767191E9B5D}"/>
              </a:ext>
            </a:extLst>
          </p:cNvPr>
          <p:cNvPicPr>
            <a:picLocks noChangeAspect="1"/>
          </p:cNvPicPr>
          <p:nvPr/>
        </p:nvPicPr>
        <p:blipFill>
          <a:blip r:embed="rId3"/>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41D002C8-CC40-FE0D-6F22-238967E65159}"/>
              </a:ext>
            </a:extLst>
          </p:cNvPr>
          <p:cNvSpPr txBox="1"/>
          <p:nvPr/>
        </p:nvSpPr>
        <p:spPr>
          <a:xfrm>
            <a:off x="2965094" y="4337270"/>
            <a:ext cx="6261812" cy="919482"/>
          </a:xfrm>
          <a:prstGeom prst="rect">
            <a:avLst/>
          </a:prstGeom>
          <a:noFill/>
        </p:spPr>
        <p:txBody>
          <a:bodyPr wrap="square" rtlCol="0">
            <a:spAutoFit/>
          </a:bodyPr>
          <a:lstStyle/>
          <a:p>
            <a:pPr marL="0" algn="ctr" defTabSz="914400" rtl="0" eaLnBrk="1" latinLnBrk="0" hangingPunct="1">
              <a:lnSpc>
                <a:spcPts val="6000"/>
              </a:lnSpc>
            </a:pPr>
            <a:r>
              <a:rPr lang="en-US" sz="6500" b="1" dirty="0">
                <a:solidFill>
                  <a:schemeClr val="bg1"/>
                </a:solidFill>
                <a:latin typeface="Miriam Libre" pitchFamily="2" charset="-79"/>
                <a:cs typeface="Miriam Libre" pitchFamily="2" charset="-79"/>
              </a:rPr>
              <a:t>Practice time</a:t>
            </a:r>
            <a:endParaRPr lang="he-IL" sz="6500" b="1" dirty="0">
              <a:solidFill>
                <a:schemeClr val="bg1"/>
              </a:solidFill>
              <a:effectLst/>
              <a:latin typeface="Miriam Libre" pitchFamily="2" charset="-79"/>
              <a:cs typeface="Miriam Libre" pitchFamily="2" charset="-79"/>
            </a:endParaRPr>
          </a:p>
        </p:txBody>
      </p:sp>
      <p:pic>
        <p:nvPicPr>
          <p:cNvPr id="20" name="Picture 19">
            <a:extLst>
              <a:ext uri="{FF2B5EF4-FFF2-40B4-BE49-F238E27FC236}">
                <a16:creationId xmlns:a16="http://schemas.microsoft.com/office/drawing/2014/main" id="{8D4E373E-2B45-DD01-4EC1-69D14129ED2F}"/>
              </a:ext>
            </a:extLst>
          </p:cNvPr>
          <p:cNvPicPr>
            <a:picLocks noChangeAspect="1"/>
          </p:cNvPicPr>
          <p:nvPr/>
        </p:nvPicPr>
        <p:blipFill>
          <a:blip r:embed="rId4"/>
          <a:stretch>
            <a:fillRect/>
          </a:stretch>
        </p:blipFill>
        <p:spPr>
          <a:xfrm>
            <a:off x="-52426" y="6698054"/>
            <a:ext cx="12296852" cy="166519"/>
          </a:xfrm>
          <a:prstGeom prst="rect">
            <a:avLst/>
          </a:prstGeom>
        </p:spPr>
      </p:pic>
      <p:pic>
        <p:nvPicPr>
          <p:cNvPr id="2" name="Picture 1">
            <a:extLst>
              <a:ext uri="{FF2B5EF4-FFF2-40B4-BE49-F238E27FC236}">
                <a16:creationId xmlns:a16="http://schemas.microsoft.com/office/drawing/2014/main" id="{74EDE1B2-AA06-4838-05EB-AC57A1D6F4EF}"/>
              </a:ext>
            </a:extLst>
          </p:cNvPr>
          <p:cNvPicPr>
            <a:picLocks noChangeAspect="1"/>
          </p:cNvPicPr>
          <p:nvPr/>
        </p:nvPicPr>
        <p:blipFill>
          <a:blip r:embed="rId5"/>
          <a:srcRect/>
          <a:stretch/>
        </p:blipFill>
        <p:spPr>
          <a:xfrm>
            <a:off x="819301" y="524291"/>
            <a:ext cx="10585095" cy="520900"/>
          </a:xfrm>
          <a:prstGeom prst="rect">
            <a:avLst/>
          </a:prstGeom>
        </p:spPr>
      </p:pic>
      <p:pic>
        <p:nvPicPr>
          <p:cNvPr id="4" name="Picture 3">
            <a:extLst>
              <a:ext uri="{FF2B5EF4-FFF2-40B4-BE49-F238E27FC236}">
                <a16:creationId xmlns:a16="http://schemas.microsoft.com/office/drawing/2014/main" id="{C9E494CD-45EB-20D5-25E7-31FAD1644ECD}"/>
              </a:ext>
            </a:extLst>
          </p:cNvPr>
          <p:cNvPicPr>
            <a:picLocks noChangeAspect="1"/>
          </p:cNvPicPr>
          <p:nvPr/>
        </p:nvPicPr>
        <p:blipFill>
          <a:blip r:embed="rId6"/>
          <a:stretch>
            <a:fillRect/>
          </a:stretch>
        </p:blipFill>
        <p:spPr>
          <a:xfrm>
            <a:off x="5429250" y="2171772"/>
            <a:ext cx="1333500" cy="1803400"/>
          </a:xfrm>
          <a:prstGeom prst="rect">
            <a:avLst/>
          </a:prstGeom>
        </p:spPr>
      </p:pic>
    </p:spTree>
    <p:extLst>
      <p:ext uri="{BB962C8B-B14F-4D97-AF65-F5344CB8AC3E}">
        <p14:creationId xmlns:p14="http://schemas.microsoft.com/office/powerpoint/2010/main" val="1060426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FC6D6F-4E9C-868A-98B1-1DA0DDA1F996}"/>
              </a:ext>
            </a:extLst>
          </p:cNvPr>
          <p:cNvPicPr>
            <a:picLocks noChangeAspect="1"/>
          </p:cNvPicPr>
          <p:nvPr/>
        </p:nvPicPr>
        <p:blipFill>
          <a:blip r:embed="rId2"/>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3311EF23-F64A-C782-28EA-1A8D297A9F1D}"/>
              </a:ext>
            </a:extLst>
          </p:cNvPr>
          <p:cNvSpPr/>
          <p:nvPr/>
        </p:nvSpPr>
        <p:spPr>
          <a:xfrm>
            <a:off x="124358" y="138988"/>
            <a:ext cx="11923775" cy="1302106"/>
          </a:xfrm>
          <a:prstGeom prst="rect">
            <a:avLst/>
          </a:prstGeom>
          <a:solidFill>
            <a:srgbClr val="2427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dirty="0"/>
          </a:p>
        </p:txBody>
      </p:sp>
      <p:cxnSp>
        <p:nvCxnSpPr>
          <p:cNvPr id="9" name="Straight Connector 8">
            <a:extLst>
              <a:ext uri="{FF2B5EF4-FFF2-40B4-BE49-F238E27FC236}">
                <a16:creationId xmlns:a16="http://schemas.microsoft.com/office/drawing/2014/main" id="{E480B6B1-9BD0-C14D-6C35-046B181B096E}"/>
              </a:ext>
            </a:extLst>
          </p:cNvPr>
          <p:cNvCxnSpPr/>
          <p:nvPr/>
        </p:nvCxnSpPr>
        <p:spPr>
          <a:xfrm>
            <a:off x="124358" y="6217920"/>
            <a:ext cx="11923775" cy="73152"/>
          </a:xfrm>
          <a:prstGeom prst="line">
            <a:avLst/>
          </a:prstGeom>
          <a:ln>
            <a:solidFill>
              <a:srgbClr val="24272C"/>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987FF34-DF3A-239A-78FE-A64704203FFC}"/>
              </a:ext>
            </a:extLst>
          </p:cNvPr>
          <p:cNvSpPr txBox="1"/>
          <p:nvPr/>
        </p:nvSpPr>
        <p:spPr>
          <a:xfrm>
            <a:off x="886794" y="587727"/>
            <a:ext cx="7449961" cy="584775"/>
          </a:xfrm>
          <a:prstGeom prst="rect">
            <a:avLst/>
          </a:prstGeom>
          <a:noFill/>
        </p:spPr>
        <p:txBody>
          <a:bodyPr wrap="square" rtlCol="0">
            <a:spAutoFit/>
          </a:bodyPr>
          <a:lstStyle/>
          <a:p>
            <a:pPr algn="l"/>
            <a:r>
              <a:rPr lang="en-US" sz="3200" b="1" dirty="0">
                <a:solidFill>
                  <a:srgbClr val="E2FE21"/>
                </a:solidFill>
                <a:effectLst/>
                <a:latin typeface="Miriam Libre" pitchFamily="2" charset="-79"/>
                <a:cs typeface="Miriam Libre" pitchFamily="2" charset="-79"/>
              </a:rPr>
              <a:t>Introduction</a:t>
            </a:r>
            <a:endParaRPr lang="he-IL" sz="3200" b="1" dirty="0">
              <a:solidFill>
                <a:srgbClr val="E2FE21"/>
              </a:solidFill>
              <a:effectLst/>
              <a:latin typeface="Miriam Libre" pitchFamily="2" charset="-79"/>
              <a:cs typeface="Miriam Libre" pitchFamily="2" charset="-79"/>
            </a:endParaRPr>
          </a:p>
        </p:txBody>
      </p:sp>
      <p:sp>
        <p:nvSpPr>
          <p:cNvPr id="15" name="TextBox 14">
            <a:extLst>
              <a:ext uri="{FF2B5EF4-FFF2-40B4-BE49-F238E27FC236}">
                <a16:creationId xmlns:a16="http://schemas.microsoft.com/office/drawing/2014/main" id="{CF7FC9B7-76F8-4846-6AE9-F8E9111011E1}"/>
              </a:ext>
            </a:extLst>
          </p:cNvPr>
          <p:cNvSpPr txBox="1"/>
          <p:nvPr/>
        </p:nvSpPr>
        <p:spPr>
          <a:xfrm>
            <a:off x="292971" y="6381880"/>
            <a:ext cx="6097218" cy="253916"/>
          </a:xfrm>
          <a:prstGeom prst="rect">
            <a:avLst/>
          </a:prstGeom>
          <a:noFill/>
        </p:spPr>
        <p:txBody>
          <a:bodyPr wrap="square">
            <a:spAutoFit/>
          </a:bodyPr>
          <a:lstStyle/>
          <a:p>
            <a:pPr marL="0" defTabSz="914400" eaLnBrk="1" latinLnBrk="0" hangingPunct="1"/>
            <a:r>
              <a:rPr lang="en-US" sz="1000" dirty="0">
                <a:solidFill>
                  <a:srgbClr val="24272B"/>
                </a:solidFill>
                <a:effectLst/>
                <a:latin typeface="Miriam Libre" pitchFamily="2" charset="-79"/>
                <a:cs typeface="Miriam Libre" pitchFamily="2" charset="-79"/>
              </a:rPr>
              <a:t>Introduction</a:t>
            </a:r>
            <a:endParaRPr lang="en-IL" sz="1000" dirty="0">
              <a:latin typeface="Miriam Libre" pitchFamily="2" charset="-79"/>
              <a:cs typeface="Miriam Libre" pitchFamily="2" charset="-79"/>
            </a:endParaRPr>
          </a:p>
        </p:txBody>
      </p:sp>
      <p:pic>
        <p:nvPicPr>
          <p:cNvPr id="16" name="Picture 15">
            <a:extLst>
              <a:ext uri="{FF2B5EF4-FFF2-40B4-BE49-F238E27FC236}">
                <a16:creationId xmlns:a16="http://schemas.microsoft.com/office/drawing/2014/main" id="{40257554-5D62-32A1-BCAC-40F227667627}"/>
              </a:ext>
            </a:extLst>
          </p:cNvPr>
          <p:cNvPicPr>
            <a:picLocks noChangeAspect="1"/>
          </p:cNvPicPr>
          <p:nvPr/>
        </p:nvPicPr>
        <p:blipFill>
          <a:blip r:embed="rId3"/>
          <a:srcRect/>
          <a:stretch/>
        </p:blipFill>
        <p:spPr>
          <a:xfrm>
            <a:off x="8819329" y="6366654"/>
            <a:ext cx="3079700" cy="243717"/>
          </a:xfrm>
          <a:prstGeom prst="rect">
            <a:avLst/>
          </a:prstGeom>
        </p:spPr>
      </p:pic>
      <p:sp>
        <p:nvSpPr>
          <p:cNvPr id="10" name="TextBox 9">
            <a:extLst>
              <a:ext uri="{FF2B5EF4-FFF2-40B4-BE49-F238E27FC236}">
                <a16:creationId xmlns:a16="http://schemas.microsoft.com/office/drawing/2014/main" id="{1AE50445-BA81-4784-8962-C7594FBD9F4F}"/>
              </a:ext>
            </a:extLst>
          </p:cNvPr>
          <p:cNvSpPr txBox="1"/>
          <p:nvPr/>
        </p:nvSpPr>
        <p:spPr>
          <a:xfrm>
            <a:off x="124357" y="1490835"/>
            <a:ext cx="11923775" cy="476861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700" b="1" dirty="0">
                <a:solidFill>
                  <a:srgbClr val="24272B"/>
                </a:solidFill>
                <a:effectLst/>
                <a:latin typeface="Miriam Libre" pitchFamily="2" charset="-79"/>
                <a:cs typeface="Miriam Libre" pitchFamily="2" charset="-79"/>
              </a:rPr>
              <a:t>Binary exploitation (</a:t>
            </a:r>
            <a:r>
              <a:rPr lang="en-US" sz="1700" b="1" dirty="0" err="1">
                <a:solidFill>
                  <a:srgbClr val="24272B"/>
                </a:solidFill>
                <a:effectLst/>
                <a:latin typeface="Miriam Libre" pitchFamily="2" charset="-79"/>
                <a:cs typeface="Miriam Libre" pitchFamily="2" charset="-79"/>
              </a:rPr>
              <a:t>pwn</a:t>
            </a:r>
            <a:r>
              <a:rPr lang="en-US" sz="1700" b="1" dirty="0">
                <a:solidFill>
                  <a:srgbClr val="24272B"/>
                </a:solidFill>
                <a:effectLst/>
                <a:latin typeface="Miriam Libre" pitchFamily="2" charset="-79"/>
                <a:cs typeface="Miriam Libre" pitchFamily="2" charset="-79"/>
              </a:rPr>
              <a:t>) is the process of finding vulnerabilities in programs, usually executables, and utilizing them to do as you wish.</a:t>
            </a:r>
          </a:p>
          <a:p>
            <a:pPr marL="285750" indent="-285750">
              <a:lnSpc>
                <a:spcPct val="150000"/>
              </a:lnSpc>
              <a:buFont typeface="Arial" panose="020B0604020202020204" pitchFamily="34" charset="0"/>
              <a:buChar char="•"/>
            </a:pPr>
            <a:r>
              <a:rPr lang="en-US" sz="1700" b="1" dirty="0">
                <a:solidFill>
                  <a:srgbClr val="24272B"/>
                </a:solidFill>
                <a:latin typeface="Miriam Libre" pitchFamily="2" charset="-79"/>
                <a:cs typeface="Miriam Libre" pitchFamily="2" charset="-79"/>
              </a:rPr>
              <a:t>It can result in authentication bypass or leak of classified information, but occasionally, it can also result in RCE.</a:t>
            </a:r>
          </a:p>
          <a:p>
            <a:pPr marL="285750" indent="-285750">
              <a:lnSpc>
                <a:spcPct val="150000"/>
              </a:lnSpc>
              <a:buFont typeface="Arial" panose="020B0604020202020204" pitchFamily="34" charset="0"/>
              <a:buChar char="•"/>
            </a:pPr>
            <a:r>
              <a:rPr lang="en-US" sz="1700" b="1" dirty="0">
                <a:solidFill>
                  <a:srgbClr val="24272B"/>
                </a:solidFill>
                <a:effectLst/>
                <a:latin typeface="Miriam Libre" pitchFamily="2" charset="-79"/>
                <a:cs typeface="Miriam Libre" pitchFamily="2" charset="-79"/>
              </a:rPr>
              <a:t>In CTFs, a </a:t>
            </a:r>
            <a:r>
              <a:rPr lang="en-US" sz="1700" b="1" dirty="0" err="1">
                <a:solidFill>
                  <a:srgbClr val="24272B"/>
                </a:solidFill>
                <a:effectLst/>
                <a:latin typeface="Miriam Libre" pitchFamily="2" charset="-79"/>
                <a:cs typeface="Miriam Libre" pitchFamily="2" charset="-79"/>
              </a:rPr>
              <a:t>pwn</a:t>
            </a:r>
            <a:r>
              <a:rPr lang="en-US" sz="1700" b="1" dirty="0">
                <a:solidFill>
                  <a:srgbClr val="24272B"/>
                </a:solidFill>
                <a:effectLst/>
                <a:latin typeface="Miriam Libre" pitchFamily="2" charset="-79"/>
                <a:cs typeface="Miriam Libre" pitchFamily="2" charset="-79"/>
              </a:rPr>
              <a:t> challenge </a:t>
            </a:r>
            <a:r>
              <a:rPr lang="en-US" sz="1700" b="1" dirty="0">
                <a:solidFill>
                  <a:srgbClr val="24272B"/>
                </a:solidFill>
                <a:latin typeface="Miriam Libre" pitchFamily="2" charset="-79"/>
                <a:cs typeface="Miriam Libre" pitchFamily="2" charset="-79"/>
              </a:rPr>
              <a:t>usually consists of:</a:t>
            </a:r>
          </a:p>
          <a:p>
            <a:pPr marL="742950" lvl="1" indent="-285750">
              <a:lnSpc>
                <a:spcPct val="150000"/>
              </a:lnSpc>
              <a:buFont typeface="Courier New" panose="02070309020205020404" pitchFamily="49" charset="0"/>
              <a:buChar char="o"/>
            </a:pPr>
            <a:r>
              <a:rPr lang="en-US" sz="1700" b="1" dirty="0">
                <a:solidFill>
                  <a:srgbClr val="24272B"/>
                </a:solidFill>
                <a:effectLst/>
                <a:latin typeface="Miriam Libre" pitchFamily="2" charset="-79"/>
                <a:cs typeface="Miriam Libre" pitchFamily="2" charset="-79"/>
              </a:rPr>
              <a:t>A remote server, running a vulnerable program.</a:t>
            </a:r>
          </a:p>
          <a:p>
            <a:pPr marL="742950" lvl="1" indent="-285750">
              <a:lnSpc>
                <a:spcPct val="150000"/>
              </a:lnSpc>
              <a:buFont typeface="Courier New" panose="02070309020205020404" pitchFamily="49" charset="0"/>
              <a:buChar char="o"/>
            </a:pPr>
            <a:r>
              <a:rPr lang="en-US" sz="1700" b="1" dirty="0">
                <a:solidFill>
                  <a:srgbClr val="24272B"/>
                </a:solidFill>
                <a:effectLst/>
                <a:latin typeface="Miriam Libre" pitchFamily="2" charset="-79"/>
                <a:cs typeface="Miriam Libre" pitchFamily="2" charset="-79"/>
              </a:rPr>
              <a:t>The executable the server runs every time you connect.</a:t>
            </a:r>
          </a:p>
          <a:p>
            <a:pPr marL="742950" lvl="1" indent="-285750">
              <a:lnSpc>
                <a:spcPct val="150000"/>
              </a:lnSpc>
              <a:buFont typeface="Courier New" panose="02070309020205020404" pitchFamily="49" charset="0"/>
              <a:buChar char="o"/>
            </a:pPr>
            <a:r>
              <a:rPr lang="en-US" sz="1700" b="1" dirty="0">
                <a:solidFill>
                  <a:srgbClr val="24272B"/>
                </a:solidFill>
                <a:effectLst/>
                <a:latin typeface="Miriam Libre" pitchFamily="2" charset="-79"/>
                <a:cs typeface="Miriam Libre" pitchFamily="2" charset="-79"/>
              </a:rPr>
              <a:t>Sometimes – source code of that executable.</a:t>
            </a:r>
          </a:p>
          <a:p>
            <a:pPr marL="742950" lvl="1" indent="-285750">
              <a:lnSpc>
                <a:spcPct val="150000"/>
              </a:lnSpc>
              <a:buFont typeface="Courier New" panose="02070309020205020404" pitchFamily="49" charset="0"/>
              <a:buChar char="o"/>
            </a:pPr>
            <a:r>
              <a:rPr lang="en-US" sz="1700" b="1" dirty="0">
                <a:solidFill>
                  <a:srgbClr val="24272B"/>
                </a:solidFill>
                <a:latin typeface="Miriam Libre" pitchFamily="2" charset="-79"/>
                <a:cs typeface="Miriam Libre" pitchFamily="2" charset="-79"/>
              </a:rPr>
              <a:t>Other configuration files to ensure you can reproduce the same environment to run the exe as the server.</a:t>
            </a:r>
            <a:endParaRPr lang="en-US" sz="1700" b="1" dirty="0">
              <a:solidFill>
                <a:srgbClr val="24272B"/>
              </a:solidFill>
              <a:effectLst/>
              <a:latin typeface="Miriam Libre" pitchFamily="2" charset="-79"/>
              <a:cs typeface="Miriam Libre" pitchFamily="2" charset="-79"/>
            </a:endParaRPr>
          </a:p>
          <a:p>
            <a:pPr marL="742950" lvl="1" indent="-285750">
              <a:lnSpc>
                <a:spcPct val="150000"/>
              </a:lnSpc>
              <a:buFont typeface="Courier New" panose="02070309020205020404" pitchFamily="49" charset="0"/>
              <a:buChar char="o"/>
            </a:pPr>
            <a:r>
              <a:rPr lang="en-US" sz="1700" b="1" dirty="0">
                <a:solidFill>
                  <a:srgbClr val="24272B"/>
                </a:solidFill>
                <a:effectLst/>
                <a:latin typeface="Miriam Libre" pitchFamily="2" charset="-79"/>
                <a:cs typeface="Miriam Libre" pitchFamily="2" charset="-79"/>
              </a:rPr>
              <a:t>The end goal usually is to get the program to print you the flag, or make it execute a shell, and use it to read the flag yourself.</a:t>
            </a:r>
          </a:p>
        </p:txBody>
      </p:sp>
    </p:spTree>
    <p:extLst>
      <p:ext uri="{BB962C8B-B14F-4D97-AF65-F5344CB8AC3E}">
        <p14:creationId xmlns:p14="http://schemas.microsoft.com/office/powerpoint/2010/main" val="18939583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5B5E059-5994-DBF7-AC04-B767191E9B5D}"/>
              </a:ext>
            </a:extLst>
          </p:cNvPr>
          <p:cNvPicPr>
            <a:picLocks noChangeAspect="1"/>
          </p:cNvPicPr>
          <p:nvPr/>
        </p:nvPicPr>
        <p:blipFill>
          <a:blip r:embed="rId3"/>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41D002C8-CC40-FE0D-6F22-238967E65159}"/>
              </a:ext>
            </a:extLst>
          </p:cNvPr>
          <p:cNvSpPr txBox="1"/>
          <p:nvPr/>
        </p:nvSpPr>
        <p:spPr>
          <a:xfrm>
            <a:off x="83819" y="1045191"/>
            <a:ext cx="12024361" cy="5766963"/>
          </a:xfrm>
          <a:prstGeom prst="rect">
            <a:avLst/>
          </a:prstGeom>
          <a:noFill/>
        </p:spPr>
        <p:txBody>
          <a:bodyPr wrap="square" rtlCol="0">
            <a:spAutoFit/>
          </a:bodyPr>
          <a:lstStyle/>
          <a:p>
            <a:pPr>
              <a:lnSpc>
                <a:spcPct val="150000"/>
              </a:lnSpc>
            </a:pPr>
            <a:r>
              <a:rPr lang="en-US" sz="2400" b="1" dirty="0">
                <a:solidFill>
                  <a:schemeClr val="bg1"/>
                </a:solidFill>
                <a:latin typeface="Miriam Libre" pitchFamily="2" charset="-79"/>
                <a:cs typeface="Miriam Libre" pitchFamily="2" charset="-79"/>
              </a:rPr>
              <a:t>Practice today’s concepts:</a:t>
            </a:r>
          </a:p>
          <a:p>
            <a:pPr>
              <a:lnSpc>
                <a:spcPct val="150000"/>
              </a:lnSpc>
            </a:pPr>
            <a:r>
              <a:rPr lang="en-US" sz="1500" b="1" dirty="0">
                <a:solidFill>
                  <a:schemeClr val="bg1"/>
                </a:solidFill>
                <a:effectLst/>
                <a:latin typeface="Miriam Libre" pitchFamily="2" charset="-79"/>
                <a:cs typeface="Miriam Libre" pitchFamily="2" charset="-79"/>
                <a:hlinkClick r:id="rId4"/>
              </a:rPr>
              <a:t>https://ropemporium.com/</a:t>
            </a:r>
            <a:r>
              <a:rPr lang="en-US" sz="1500" b="1" dirty="0">
                <a:solidFill>
                  <a:schemeClr val="bg1"/>
                </a:solidFill>
                <a:effectLst/>
                <a:latin typeface="Miriam Libre" pitchFamily="2" charset="-79"/>
                <a:cs typeface="Miriam Libre" pitchFamily="2" charset="-79"/>
              </a:rPr>
              <a:t> - Practice different kinds of ROP, and even different </a:t>
            </a:r>
            <a:r>
              <a:rPr lang="en-US" sz="1500" b="1" dirty="0" err="1">
                <a:solidFill>
                  <a:schemeClr val="bg1"/>
                </a:solidFill>
                <a:effectLst/>
                <a:latin typeface="Miriam Libre" pitchFamily="2" charset="-79"/>
                <a:cs typeface="Miriam Libre" pitchFamily="2" charset="-79"/>
              </a:rPr>
              <a:t>archs</a:t>
            </a:r>
            <a:r>
              <a:rPr lang="en-US" sz="1500" b="1" dirty="0">
                <a:solidFill>
                  <a:schemeClr val="bg1"/>
                </a:solidFill>
                <a:effectLst/>
                <a:latin typeface="Miriam Libre" pitchFamily="2" charset="-79"/>
                <a:cs typeface="Miriam Libre" pitchFamily="2" charset="-79"/>
              </a:rPr>
              <a:t>.</a:t>
            </a:r>
          </a:p>
          <a:p>
            <a:pPr>
              <a:lnSpc>
                <a:spcPct val="150000"/>
              </a:lnSpc>
            </a:pPr>
            <a:r>
              <a:rPr lang="en-US" sz="1500" b="1" dirty="0">
                <a:solidFill>
                  <a:schemeClr val="bg1"/>
                </a:solidFill>
                <a:latin typeface="Miriam Libre" pitchFamily="2" charset="-79"/>
                <a:cs typeface="Miriam Libre" pitchFamily="2" charset="-79"/>
                <a:hlinkClick r:id="rId5"/>
              </a:rPr>
              <a:t>https://pwn.college/software-exploitation/return-oriented-programming </a:t>
            </a:r>
            <a:r>
              <a:rPr lang="en-US" sz="1500" b="1" dirty="0">
                <a:solidFill>
                  <a:schemeClr val="bg1"/>
                </a:solidFill>
                <a:latin typeface="Miriam Libre" pitchFamily="2" charset="-79"/>
                <a:cs typeface="Miriam Libre" pitchFamily="2" charset="-79"/>
              </a:rPr>
              <a:t>- really well made ROP lab. I recommend. </a:t>
            </a:r>
            <a:r>
              <a:rPr lang="en-US" sz="1500" b="1" dirty="0" err="1">
                <a:solidFill>
                  <a:schemeClr val="bg1"/>
                </a:solidFill>
                <a:latin typeface="Miriam Libre" pitchFamily="2" charset="-79"/>
                <a:cs typeface="Miriam Libre" pitchFamily="2" charset="-79"/>
                <a:hlinkClick r:id="rId6" action="ppaction://hlinkfile"/>
              </a:rPr>
              <a:t>pwn.college</a:t>
            </a:r>
            <a:r>
              <a:rPr lang="en-US" sz="1500" b="1" dirty="0">
                <a:solidFill>
                  <a:schemeClr val="bg1"/>
                </a:solidFill>
                <a:latin typeface="Miriam Libre" pitchFamily="2" charset="-79"/>
                <a:cs typeface="Miriam Libre" pitchFamily="2" charset="-79"/>
                <a:hlinkClick r:id="rId6" action="ppaction://hlinkfile"/>
              </a:rPr>
              <a:t> </a:t>
            </a:r>
            <a:r>
              <a:rPr lang="en-US" sz="1500" b="1" dirty="0">
                <a:solidFill>
                  <a:schemeClr val="bg1"/>
                </a:solidFill>
                <a:latin typeface="Miriam Libre" pitchFamily="2" charset="-79"/>
                <a:cs typeface="Miriam Libre" pitchFamily="2" charset="-79"/>
              </a:rPr>
              <a:t>in general.</a:t>
            </a:r>
          </a:p>
          <a:p>
            <a:pPr>
              <a:lnSpc>
                <a:spcPct val="150000"/>
              </a:lnSpc>
            </a:pPr>
            <a:endParaRPr lang="en-US" sz="2000" b="1" dirty="0">
              <a:solidFill>
                <a:schemeClr val="bg1"/>
              </a:solidFill>
              <a:latin typeface="Miriam Libre" pitchFamily="2" charset="-79"/>
              <a:cs typeface="Miriam Libre" pitchFamily="2" charset="-79"/>
            </a:endParaRPr>
          </a:p>
          <a:p>
            <a:pPr>
              <a:lnSpc>
                <a:spcPct val="150000"/>
              </a:lnSpc>
            </a:pPr>
            <a:r>
              <a:rPr lang="en-US" sz="2400" b="1" dirty="0">
                <a:solidFill>
                  <a:schemeClr val="bg1"/>
                </a:solidFill>
                <a:latin typeface="Miriam Libre" pitchFamily="2" charset="-79"/>
                <a:cs typeface="Miriam Libre" pitchFamily="2" charset="-79"/>
              </a:rPr>
              <a:t>Other places to practice </a:t>
            </a:r>
            <a:r>
              <a:rPr lang="en-US" sz="2400" b="1" dirty="0" err="1">
                <a:solidFill>
                  <a:schemeClr val="bg1"/>
                </a:solidFill>
                <a:latin typeface="Miriam Libre" pitchFamily="2" charset="-79"/>
                <a:cs typeface="Miriam Libre" pitchFamily="2" charset="-79"/>
              </a:rPr>
              <a:t>pwn</a:t>
            </a:r>
            <a:r>
              <a:rPr lang="en-US" sz="2400" b="1" dirty="0">
                <a:solidFill>
                  <a:schemeClr val="bg1"/>
                </a:solidFill>
                <a:latin typeface="Miriam Libre" pitchFamily="2" charset="-79"/>
                <a:cs typeface="Miriam Libre" pitchFamily="2" charset="-79"/>
              </a:rPr>
              <a:t>:</a:t>
            </a:r>
          </a:p>
          <a:p>
            <a:pPr>
              <a:lnSpc>
                <a:spcPct val="150000"/>
              </a:lnSpc>
            </a:pPr>
            <a:r>
              <a:rPr lang="en-US" sz="1500" b="1" dirty="0">
                <a:solidFill>
                  <a:schemeClr val="bg1"/>
                </a:solidFill>
                <a:latin typeface="Miriam Libre" pitchFamily="2" charset="-79"/>
                <a:cs typeface="Miriam Libre" pitchFamily="2" charset="-79"/>
              </a:rPr>
              <a:t>Our </a:t>
            </a:r>
            <a:r>
              <a:rPr lang="en-US" sz="1500" b="1" dirty="0" err="1">
                <a:solidFill>
                  <a:schemeClr val="bg1"/>
                </a:solidFill>
                <a:latin typeface="Miriam Libre" pitchFamily="2" charset="-79"/>
                <a:cs typeface="Miriam Libre" pitchFamily="2" charset="-79"/>
                <a:hlinkClick r:id="rId7"/>
              </a:rPr>
              <a:t>picoCTF</a:t>
            </a:r>
            <a:r>
              <a:rPr lang="en-US" sz="1500" b="1" dirty="0">
                <a:solidFill>
                  <a:schemeClr val="bg1"/>
                </a:solidFill>
                <a:latin typeface="Miriam Libre" pitchFamily="2" charset="-79"/>
                <a:cs typeface="Miriam Libre" pitchFamily="2" charset="-79"/>
              </a:rPr>
              <a:t> classroom contains a week 4 – advanced assignment with challenges I thought were cool and not too </a:t>
            </a:r>
            <a:r>
              <a:rPr lang="en-US" sz="1500" b="1" dirty="0" err="1">
                <a:solidFill>
                  <a:schemeClr val="bg1"/>
                </a:solidFill>
                <a:latin typeface="Miriam Libre" pitchFamily="2" charset="-79"/>
                <a:cs typeface="Miriam Libre" pitchFamily="2" charset="-79"/>
              </a:rPr>
              <a:t>brainf</a:t>
            </a:r>
            <a:r>
              <a:rPr lang="en-US" sz="1500" b="1" dirty="0">
                <a:solidFill>
                  <a:schemeClr val="bg1"/>
                </a:solidFill>
                <a:latin typeface="Miriam Libre" pitchFamily="2" charset="-79"/>
                <a:cs typeface="Miriam Libre" pitchFamily="2" charset="-79"/>
              </a:rPr>
              <a:t>*ck.</a:t>
            </a:r>
          </a:p>
          <a:p>
            <a:pPr>
              <a:lnSpc>
                <a:spcPct val="150000"/>
              </a:lnSpc>
            </a:pPr>
            <a:r>
              <a:rPr lang="en-US" sz="1500" b="1" dirty="0">
                <a:solidFill>
                  <a:schemeClr val="bg1"/>
                </a:solidFill>
                <a:latin typeface="Miriam Libre" pitchFamily="2" charset="-79"/>
                <a:cs typeface="Miriam Libre" pitchFamily="2" charset="-79"/>
                <a:hlinkClick r:id="rId8"/>
              </a:rPr>
              <a:t>https://app.hackthebox.com/</a:t>
            </a:r>
            <a:r>
              <a:rPr lang="en-US" sz="1500" b="1" dirty="0">
                <a:solidFill>
                  <a:schemeClr val="bg1"/>
                </a:solidFill>
                <a:latin typeface="Miriam Libre" pitchFamily="2" charset="-79"/>
                <a:cs typeface="Miriam Libre" pitchFamily="2" charset="-79"/>
              </a:rPr>
              <a:t> - </a:t>
            </a:r>
            <a:r>
              <a:rPr lang="en-US" sz="1500" b="1" dirty="0" err="1">
                <a:solidFill>
                  <a:schemeClr val="bg1"/>
                </a:solidFill>
                <a:latin typeface="Miriam Libre" pitchFamily="2" charset="-79"/>
                <a:cs typeface="Miriam Libre" pitchFamily="2" charset="-79"/>
              </a:rPr>
              <a:t>pwn</a:t>
            </a:r>
            <a:r>
              <a:rPr lang="en-US" sz="1500" b="1" dirty="0">
                <a:solidFill>
                  <a:schemeClr val="bg1"/>
                </a:solidFill>
                <a:latin typeface="Miriam Libre" pitchFamily="2" charset="-79"/>
                <a:cs typeface="Miriam Libre" pitchFamily="2" charset="-79"/>
              </a:rPr>
              <a:t> category, start with very easy – easy.</a:t>
            </a:r>
          </a:p>
          <a:p>
            <a:pPr>
              <a:lnSpc>
                <a:spcPct val="150000"/>
              </a:lnSpc>
            </a:pPr>
            <a:r>
              <a:rPr lang="en-US" sz="1500" b="1" dirty="0">
                <a:solidFill>
                  <a:schemeClr val="bg1"/>
                </a:solidFill>
                <a:latin typeface="Miriam Libre" pitchFamily="2" charset="-79"/>
                <a:cs typeface="Miriam Libre" pitchFamily="2" charset="-79"/>
                <a:hlinkClick r:id="rId9"/>
              </a:rPr>
              <a:t>https://www.root-me.org/fr/Challenges/App-Systeme/</a:t>
            </a:r>
            <a:r>
              <a:rPr lang="en-US" sz="1500" b="1" dirty="0">
                <a:solidFill>
                  <a:schemeClr val="bg1"/>
                </a:solidFill>
                <a:latin typeface="Miriam Libre" pitchFamily="2" charset="-79"/>
                <a:cs typeface="Miriam Libre" pitchFamily="2" charset="-79"/>
              </a:rPr>
              <a:t> - Challenges that introduce various useful techniques.</a:t>
            </a:r>
          </a:p>
          <a:p>
            <a:pPr>
              <a:lnSpc>
                <a:spcPct val="150000"/>
              </a:lnSpc>
            </a:pPr>
            <a:r>
              <a:rPr lang="en-US" sz="1500" b="1" dirty="0" err="1">
                <a:solidFill>
                  <a:schemeClr val="bg1"/>
                </a:solidFill>
                <a:latin typeface="Miriam Libre" pitchFamily="2" charset="-79"/>
                <a:cs typeface="Miriam Libre" pitchFamily="2" charset="-79"/>
                <a:hlinkClick r:id="rId10"/>
              </a:rPr>
              <a:t>pwnable.xyz</a:t>
            </a:r>
            <a:r>
              <a:rPr lang="en-US" sz="1500" b="1" dirty="0">
                <a:solidFill>
                  <a:schemeClr val="bg1"/>
                </a:solidFill>
                <a:latin typeface="Miriam Libre" pitchFamily="2" charset="-79"/>
                <a:cs typeface="Miriam Libre" pitchFamily="2" charset="-79"/>
              </a:rPr>
              <a:t> - modern CTF-style </a:t>
            </a:r>
            <a:r>
              <a:rPr lang="en-US" sz="1500" b="1" dirty="0" err="1">
                <a:solidFill>
                  <a:schemeClr val="bg1"/>
                </a:solidFill>
                <a:latin typeface="Miriam Libre" pitchFamily="2" charset="-79"/>
                <a:cs typeface="Miriam Libre" pitchFamily="2" charset="-79"/>
              </a:rPr>
              <a:t>pwn</a:t>
            </a:r>
            <a:r>
              <a:rPr lang="en-US" sz="1500" b="1" dirty="0">
                <a:solidFill>
                  <a:schemeClr val="bg1"/>
                </a:solidFill>
                <a:latin typeface="Miriam Libre" pitchFamily="2" charset="-79"/>
                <a:cs typeface="Miriam Libre" pitchFamily="2" charset="-79"/>
              </a:rPr>
              <a:t> challenges.</a:t>
            </a:r>
          </a:p>
          <a:p>
            <a:pPr>
              <a:lnSpc>
                <a:spcPct val="150000"/>
              </a:lnSpc>
            </a:pPr>
            <a:r>
              <a:rPr lang="en-US" sz="1500" b="1" dirty="0">
                <a:solidFill>
                  <a:schemeClr val="bg1"/>
                </a:solidFill>
                <a:latin typeface="Miriam Libre" pitchFamily="2" charset="-79"/>
                <a:cs typeface="Miriam Libre" pitchFamily="2" charset="-79"/>
                <a:hlinkClick r:id="rId11"/>
              </a:rPr>
              <a:t>https://pwnable.co.il/</a:t>
            </a:r>
            <a:r>
              <a:rPr lang="en-US" sz="1500" b="1" dirty="0">
                <a:solidFill>
                  <a:schemeClr val="bg1"/>
                </a:solidFill>
                <a:latin typeface="Miriam Libre" pitchFamily="2" charset="-79"/>
                <a:cs typeface="Miriam Libre" pitchFamily="2" charset="-79"/>
              </a:rPr>
              <a:t> - Israeli site! (hard).</a:t>
            </a:r>
          </a:p>
          <a:p>
            <a:pPr>
              <a:lnSpc>
                <a:spcPct val="150000"/>
              </a:lnSpc>
            </a:pPr>
            <a:r>
              <a:rPr lang="en-US" sz="1500" b="1" dirty="0">
                <a:solidFill>
                  <a:schemeClr val="bg1"/>
                </a:solidFill>
                <a:latin typeface="Miriam Libre" pitchFamily="2" charset="-79"/>
                <a:cs typeface="Miriam Libre" pitchFamily="2" charset="-79"/>
              </a:rPr>
              <a:t>Some specific challenges:</a:t>
            </a:r>
            <a:endParaRPr lang="en-US" sz="1500" b="1" dirty="0">
              <a:solidFill>
                <a:schemeClr val="bg1"/>
              </a:solidFill>
              <a:latin typeface="Miriam Libre" pitchFamily="2" charset="-79"/>
              <a:cs typeface="Miriam Libre" pitchFamily="2" charset="-79"/>
              <a:hlinkClick r:id="rId12"/>
            </a:endParaRPr>
          </a:p>
          <a:p>
            <a:pPr>
              <a:lnSpc>
                <a:spcPct val="150000"/>
              </a:lnSpc>
            </a:pPr>
            <a:r>
              <a:rPr lang="en-US" sz="1500" b="1" dirty="0">
                <a:solidFill>
                  <a:schemeClr val="bg1"/>
                </a:solidFill>
                <a:latin typeface="Miriam Libre" pitchFamily="2" charset="-79"/>
                <a:cs typeface="Miriam Libre" pitchFamily="2" charset="-79"/>
                <a:hlinkClick r:id="rId12"/>
              </a:rPr>
              <a:t>https://github.com/uclaacm/lactf-archive/tree/main/2024/pwn/52-card-monty</a:t>
            </a:r>
            <a:r>
              <a:rPr lang="en-US" sz="1500" b="1" dirty="0">
                <a:solidFill>
                  <a:schemeClr val="bg1"/>
                </a:solidFill>
                <a:latin typeface="Miriam Libre" pitchFamily="2" charset="-79"/>
                <a:cs typeface="Miriam Libre" pitchFamily="2" charset="-79"/>
              </a:rPr>
              <a:t> - Requires leaking canary and PIE.</a:t>
            </a:r>
          </a:p>
          <a:p>
            <a:pPr>
              <a:lnSpc>
                <a:spcPct val="150000"/>
              </a:lnSpc>
            </a:pPr>
            <a:r>
              <a:rPr lang="en-US" sz="1500" b="1" dirty="0">
                <a:solidFill>
                  <a:schemeClr val="bg1"/>
                </a:solidFill>
                <a:latin typeface="Miriam Libre" pitchFamily="2" charset="-79"/>
                <a:cs typeface="Miriam Libre" pitchFamily="2" charset="-79"/>
                <a:hlinkClick r:id="rId13"/>
              </a:rPr>
              <a:t>https://github.com/uclaacm/lactf-archive/tree/main/2024/pwn/sus </a:t>
            </a:r>
            <a:r>
              <a:rPr lang="en-US" sz="1500" b="1" dirty="0">
                <a:solidFill>
                  <a:schemeClr val="bg1"/>
                </a:solidFill>
                <a:latin typeface="Miriam Libre" pitchFamily="2" charset="-79"/>
                <a:cs typeface="Miriam Libre" pitchFamily="2" charset="-79"/>
              </a:rPr>
              <a:t>- (Harder) challenge from that same CTF.</a:t>
            </a:r>
          </a:p>
          <a:p>
            <a:pPr>
              <a:lnSpc>
                <a:spcPct val="150000"/>
              </a:lnSpc>
            </a:pPr>
            <a:endParaRPr lang="en-US" sz="1400" b="1" dirty="0">
              <a:solidFill>
                <a:schemeClr val="bg1"/>
              </a:solidFill>
              <a:latin typeface="Miriam Libre" pitchFamily="2" charset="-79"/>
              <a:cs typeface="Miriam Libre" pitchFamily="2" charset="-79"/>
            </a:endParaRPr>
          </a:p>
        </p:txBody>
      </p:sp>
      <p:pic>
        <p:nvPicPr>
          <p:cNvPr id="20" name="Picture 19">
            <a:extLst>
              <a:ext uri="{FF2B5EF4-FFF2-40B4-BE49-F238E27FC236}">
                <a16:creationId xmlns:a16="http://schemas.microsoft.com/office/drawing/2014/main" id="{8D4E373E-2B45-DD01-4EC1-69D14129ED2F}"/>
              </a:ext>
            </a:extLst>
          </p:cNvPr>
          <p:cNvPicPr>
            <a:picLocks noChangeAspect="1"/>
          </p:cNvPicPr>
          <p:nvPr/>
        </p:nvPicPr>
        <p:blipFill>
          <a:blip r:embed="rId14"/>
          <a:stretch>
            <a:fillRect/>
          </a:stretch>
        </p:blipFill>
        <p:spPr>
          <a:xfrm>
            <a:off x="-52426" y="6698054"/>
            <a:ext cx="12296852" cy="166519"/>
          </a:xfrm>
          <a:prstGeom prst="rect">
            <a:avLst/>
          </a:prstGeom>
        </p:spPr>
      </p:pic>
      <p:pic>
        <p:nvPicPr>
          <p:cNvPr id="2" name="Picture 1">
            <a:extLst>
              <a:ext uri="{FF2B5EF4-FFF2-40B4-BE49-F238E27FC236}">
                <a16:creationId xmlns:a16="http://schemas.microsoft.com/office/drawing/2014/main" id="{74EDE1B2-AA06-4838-05EB-AC57A1D6F4EF}"/>
              </a:ext>
            </a:extLst>
          </p:cNvPr>
          <p:cNvPicPr>
            <a:picLocks noChangeAspect="1"/>
          </p:cNvPicPr>
          <p:nvPr/>
        </p:nvPicPr>
        <p:blipFill>
          <a:blip r:embed="rId15"/>
          <a:srcRect/>
          <a:stretch/>
        </p:blipFill>
        <p:spPr>
          <a:xfrm>
            <a:off x="819301" y="524291"/>
            <a:ext cx="10585095" cy="520900"/>
          </a:xfrm>
          <a:prstGeom prst="rect">
            <a:avLst/>
          </a:prstGeom>
        </p:spPr>
      </p:pic>
    </p:spTree>
    <p:extLst>
      <p:ext uri="{BB962C8B-B14F-4D97-AF65-F5344CB8AC3E}">
        <p14:creationId xmlns:p14="http://schemas.microsoft.com/office/powerpoint/2010/main" val="4051444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FC6D6F-4E9C-868A-98B1-1DA0DDA1F996}"/>
              </a:ext>
            </a:extLst>
          </p:cNvPr>
          <p:cNvPicPr>
            <a:picLocks noChangeAspect="1"/>
          </p:cNvPicPr>
          <p:nvPr/>
        </p:nvPicPr>
        <p:blipFill>
          <a:blip r:embed="rId2"/>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3311EF23-F64A-C782-28EA-1A8D297A9F1D}"/>
              </a:ext>
            </a:extLst>
          </p:cNvPr>
          <p:cNvSpPr/>
          <p:nvPr/>
        </p:nvSpPr>
        <p:spPr>
          <a:xfrm>
            <a:off x="124358" y="138988"/>
            <a:ext cx="11923775" cy="1302106"/>
          </a:xfrm>
          <a:prstGeom prst="rect">
            <a:avLst/>
          </a:prstGeom>
          <a:solidFill>
            <a:srgbClr val="2427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dirty="0"/>
          </a:p>
        </p:txBody>
      </p:sp>
      <p:cxnSp>
        <p:nvCxnSpPr>
          <p:cNvPr id="9" name="Straight Connector 8">
            <a:extLst>
              <a:ext uri="{FF2B5EF4-FFF2-40B4-BE49-F238E27FC236}">
                <a16:creationId xmlns:a16="http://schemas.microsoft.com/office/drawing/2014/main" id="{E480B6B1-9BD0-C14D-6C35-046B181B096E}"/>
              </a:ext>
            </a:extLst>
          </p:cNvPr>
          <p:cNvCxnSpPr/>
          <p:nvPr/>
        </p:nvCxnSpPr>
        <p:spPr>
          <a:xfrm>
            <a:off x="124358" y="6217920"/>
            <a:ext cx="11923775" cy="73152"/>
          </a:xfrm>
          <a:prstGeom prst="line">
            <a:avLst/>
          </a:prstGeom>
          <a:ln>
            <a:solidFill>
              <a:srgbClr val="24272C"/>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987FF34-DF3A-239A-78FE-A64704203FFC}"/>
              </a:ext>
            </a:extLst>
          </p:cNvPr>
          <p:cNvSpPr txBox="1"/>
          <p:nvPr/>
        </p:nvSpPr>
        <p:spPr>
          <a:xfrm>
            <a:off x="886794" y="587727"/>
            <a:ext cx="7449961" cy="584775"/>
          </a:xfrm>
          <a:prstGeom prst="rect">
            <a:avLst/>
          </a:prstGeom>
          <a:noFill/>
        </p:spPr>
        <p:txBody>
          <a:bodyPr wrap="square" rtlCol="0">
            <a:spAutoFit/>
          </a:bodyPr>
          <a:lstStyle/>
          <a:p>
            <a:pPr algn="l"/>
            <a:r>
              <a:rPr lang="en-US" sz="3200" b="1" dirty="0">
                <a:solidFill>
                  <a:srgbClr val="E2FE21"/>
                </a:solidFill>
                <a:effectLst/>
                <a:latin typeface="Miriam Libre" pitchFamily="2" charset="-79"/>
                <a:cs typeface="Miriam Libre" pitchFamily="2" charset="-79"/>
              </a:rPr>
              <a:t>Tools</a:t>
            </a:r>
            <a:endParaRPr lang="he-IL" sz="3200" b="1" dirty="0">
              <a:solidFill>
                <a:srgbClr val="E2FE21"/>
              </a:solidFill>
              <a:effectLst/>
              <a:latin typeface="Miriam Libre" pitchFamily="2" charset="-79"/>
              <a:cs typeface="Miriam Libre" pitchFamily="2" charset="-79"/>
            </a:endParaRPr>
          </a:p>
        </p:txBody>
      </p:sp>
      <p:sp>
        <p:nvSpPr>
          <p:cNvPr id="15" name="TextBox 14">
            <a:extLst>
              <a:ext uri="{FF2B5EF4-FFF2-40B4-BE49-F238E27FC236}">
                <a16:creationId xmlns:a16="http://schemas.microsoft.com/office/drawing/2014/main" id="{CF7FC9B7-76F8-4846-6AE9-F8E9111011E1}"/>
              </a:ext>
            </a:extLst>
          </p:cNvPr>
          <p:cNvSpPr txBox="1"/>
          <p:nvPr/>
        </p:nvSpPr>
        <p:spPr>
          <a:xfrm>
            <a:off x="292971" y="6381880"/>
            <a:ext cx="6097218" cy="253916"/>
          </a:xfrm>
          <a:prstGeom prst="rect">
            <a:avLst/>
          </a:prstGeom>
          <a:noFill/>
        </p:spPr>
        <p:txBody>
          <a:bodyPr wrap="square">
            <a:spAutoFit/>
          </a:bodyPr>
          <a:lstStyle/>
          <a:p>
            <a:pPr marL="0" defTabSz="914400" eaLnBrk="1" latinLnBrk="0" hangingPunct="1"/>
            <a:r>
              <a:rPr lang="en-US" sz="1000" dirty="0">
                <a:solidFill>
                  <a:srgbClr val="24272B"/>
                </a:solidFill>
                <a:latin typeface="Miriam Libre" pitchFamily="2" charset="-79"/>
                <a:cs typeface="Miriam Libre" pitchFamily="2" charset="-79"/>
              </a:rPr>
              <a:t>Tools</a:t>
            </a:r>
            <a:endParaRPr lang="en-IL" sz="1000" dirty="0">
              <a:latin typeface="Miriam Libre" pitchFamily="2" charset="-79"/>
              <a:cs typeface="Miriam Libre" pitchFamily="2" charset="-79"/>
            </a:endParaRPr>
          </a:p>
        </p:txBody>
      </p:sp>
      <p:pic>
        <p:nvPicPr>
          <p:cNvPr id="16" name="Picture 15">
            <a:extLst>
              <a:ext uri="{FF2B5EF4-FFF2-40B4-BE49-F238E27FC236}">
                <a16:creationId xmlns:a16="http://schemas.microsoft.com/office/drawing/2014/main" id="{40257554-5D62-32A1-BCAC-40F227667627}"/>
              </a:ext>
            </a:extLst>
          </p:cNvPr>
          <p:cNvPicPr>
            <a:picLocks noChangeAspect="1"/>
          </p:cNvPicPr>
          <p:nvPr/>
        </p:nvPicPr>
        <p:blipFill>
          <a:blip r:embed="rId3"/>
          <a:srcRect/>
          <a:stretch/>
        </p:blipFill>
        <p:spPr>
          <a:xfrm>
            <a:off x="8819329" y="6366654"/>
            <a:ext cx="3079700" cy="243717"/>
          </a:xfrm>
          <a:prstGeom prst="rect">
            <a:avLst/>
          </a:prstGeom>
        </p:spPr>
      </p:pic>
      <p:sp>
        <p:nvSpPr>
          <p:cNvPr id="10" name="TextBox 9">
            <a:extLst>
              <a:ext uri="{FF2B5EF4-FFF2-40B4-BE49-F238E27FC236}">
                <a16:creationId xmlns:a16="http://schemas.microsoft.com/office/drawing/2014/main" id="{1AE50445-BA81-4784-8962-C7594FBD9F4F}"/>
              </a:ext>
            </a:extLst>
          </p:cNvPr>
          <p:cNvSpPr txBox="1"/>
          <p:nvPr/>
        </p:nvSpPr>
        <p:spPr>
          <a:xfrm>
            <a:off x="124357" y="1490835"/>
            <a:ext cx="11923775" cy="4670509"/>
          </a:xfrm>
          <a:prstGeom prst="rect">
            <a:avLst/>
          </a:prstGeom>
          <a:noFill/>
        </p:spPr>
        <p:txBody>
          <a:bodyPr wrap="square" rtlCol="0">
            <a:spAutoFit/>
          </a:bodyPr>
          <a:lstStyle/>
          <a:p>
            <a:pPr>
              <a:lnSpc>
                <a:spcPct val="150000"/>
              </a:lnSpc>
            </a:pPr>
            <a:r>
              <a:rPr lang="en-US" sz="2000" b="1" dirty="0">
                <a:solidFill>
                  <a:srgbClr val="24272B"/>
                </a:solidFill>
                <a:latin typeface="Miriam Libre" pitchFamily="2" charset="-79"/>
                <a:cs typeface="Miriam Libre" pitchFamily="2" charset="-79"/>
              </a:rPr>
              <a:t>Must have:</a:t>
            </a:r>
          </a:p>
          <a:p>
            <a:pPr marL="285750" indent="-285750">
              <a:lnSpc>
                <a:spcPct val="150000"/>
              </a:lnSpc>
              <a:buFont typeface="Arial" panose="020B0604020202020204" pitchFamily="34" charset="0"/>
              <a:buChar char="•"/>
            </a:pPr>
            <a:r>
              <a:rPr lang="en-US" sz="2000" b="1" dirty="0">
                <a:solidFill>
                  <a:srgbClr val="24272B"/>
                </a:solidFill>
                <a:latin typeface="Miriam Libre" pitchFamily="2" charset="-79"/>
                <a:cs typeface="Miriam Libre" pitchFamily="2" charset="-79"/>
              </a:rPr>
              <a:t>A </a:t>
            </a:r>
            <a:r>
              <a:rPr lang="en-US" sz="2000" b="1" dirty="0" err="1">
                <a:solidFill>
                  <a:srgbClr val="24272B"/>
                </a:solidFill>
                <a:latin typeface="Miriam Libre" pitchFamily="2" charset="-79"/>
                <a:cs typeface="Miriam Libre" pitchFamily="2" charset="-79"/>
              </a:rPr>
              <a:t>linux</a:t>
            </a:r>
            <a:r>
              <a:rPr lang="en-US" sz="2000" b="1" dirty="0">
                <a:solidFill>
                  <a:srgbClr val="24272B"/>
                </a:solidFill>
                <a:latin typeface="Miriam Libre" pitchFamily="2" charset="-79"/>
                <a:cs typeface="Miriam Libre" pitchFamily="2" charset="-79"/>
              </a:rPr>
              <a:t> machine.</a:t>
            </a:r>
          </a:p>
          <a:p>
            <a:pPr marL="285750" indent="-285750">
              <a:lnSpc>
                <a:spcPct val="150000"/>
              </a:lnSpc>
              <a:buFont typeface="Arial" panose="020B0604020202020204" pitchFamily="34" charset="0"/>
              <a:buChar char="•"/>
            </a:pPr>
            <a:r>
              <a:rPr lang="en-US" sz="2000" b="1" dirty="0">
                <a:solidFill>
                  <a:srgbClr val="24272B"/>
                </a:solidFill>
                <a:latin typeface="Miriam Libre" pitchFamily="2" charset="-79"/>
                <a:cs typeface="Miriam Libre" pitchFamily="2" charset="-79"/>
              </a:rPr>
              <a:t>A disassembler.</a:t>
            </a:r>
          </a:p>
          <a:p>
            <a:pPr marL="285750" indent="-285750">
              <a:lnSpc>
                <a:spcPct val="150000"/>
              </a:lnSpc>
              <a:buFont typeface="Arial" panose="020B0604020202020204" pitchFamily="34" charset="0"/>
              <a:buChar char="•"/>
            </a:pPr>
            <a:r>
              <a:rPr lang="en-US" sz="2000" b="1" dirty="0">
                <a:solidFill>
                  <a:srgbClr val="24272B"/>
                </a:solidFill>
                <a:latin typeface="Miriam Libre" pitchFamily="2" charset="-79"/>
                <a:cs typeface="Miriam Libre" pitchFamily="2" charset="-79"/>
              </a:rPr>
              <a:t>A debugger (</a:t>
            </a:r>
            <a:r>
              <a:rPr lang="en-US" sz="2000" b="1" dirty="0" err="1">
                <a:solidFill>
                  <a:srgbClr val="24272B"/>
                </a:solidFill>
                <a:latin typeface="Miriam Libre" pitchFamily="2" charset="-79"/>
                <a:cs typeface="Miriam Libre" pitchFamily="2" charset="-79"/>
              </a:rPr>
              <a:t>gdb</a:t>
            </a:r>
            <a:r>
              <a:rPr lang="en-US" sz="2000" b="1" dirty="0">
                <a:solidFill>
                  <a:srgbClr val="24272B"/>
                </a:solidFill>
                <a:latin typeface="Miriam Libre" pitchFamily="2" charset="-79"/>
                <a:cs typeface="Miriam Libre" pitchFamily="2" charset="-79"/>
              </a:rPr>
              <a:t> is by far the most recommended choice).</a:t>
            </a:r>
          </a:p>
          <a:p>
            <a:pPr marL="285750" indent="-285750">
              <a:lnSpc>
                <a:spcPct val="150000"/>
              </a:lnSpc>
              <a:buFont typeface="Arial" panose="020B0604020202020204" pitchFamily="34" charset="0"/>
              <a:buChar char="•"/>
            </a:pPr>
            <a:r>
              <a:rPr lang="en-US" sz="2000" b="1" dirty="0" err="1">
                <a:solidFill>
                  <a:srgbClr val="24272B"/>
                </a:solidFill>
                <a:latin typeface="Miriam Libre" pitchFamily="2" charset="-79"/>
                <a:cs typeface="Miriam Libre" pitchFamily="2" charset="-79"/>
              </a:rPr>
              <a:t>Pwntools</a:t>
            </a:r>
            <a:r>
              <a:rPr lang="en-US" sz="2000" b="1" dirty="0">
                <a:solidFill>
                  <a:srgbClr val="24272B"/>
                </a:solidFill>
                <a:latin typeface="Miriam Libre" pitchFamily="2" charset="-79"/>
                <a:cs typeface="Miriam Libre" pitchFamily="2" charset="-79"/>
              </a:rPr>
              <a:t>  (python exploit development library).</a:t>
            </a:r>
          </a:p>
          <a:p>
            <a:pPr>
              <a:lnSpc>
                <a:spcPct val="150000"/>
              </a:lnSpc>
            </a:pPr>
            <a:r>
              <a:rPr lang="en-US" sz="2000" b="1" dirty="0">
                <a:solidFill>
                  <a:srgbClr val="24272B"/>
                </a:solidFill>
                <a:effectLst/>
                <a:latin typeface="Miriam Libre" pitchFamily="2" charset="-79"/>
                <a:cs typeface="Miriam Libre" pitchFamily="2" charset="-79"/>
              </a:rPr>
              <a:t>Optional:</a:t>
            </a:r>
          </a:p>
          <a:p>
            <a:pPr marL="342900" indent="-342900">
              <a:lnSpc>
                <a:spcPct val="150000"/>
              </a:lnSpc>
              <a:buFont typeface="Arial" panose="020B0604020202020204" pitchFamily="34" charset="0"/>
              <a:buChar char="•"/>
            </a:pPr>
            <a:r>
              <a:rPr lang="en-US" sz="2000" b="1" dirty="0">
                <a:solidFill>
                  <a:srgbClr val="24272B"/>
                </a:solidFill>
                <a:latin typeface="Miriam Libre" pitchFamily="2" charset="-79"/>
                <a:cs typeface="Miriam Libre" pitchFamily="2" charset="-79"/>
              </a:rPr>
              <a:t>A </a:t>
            </a:r>
            <a:r>
              <a:rPr lang="en-US" sz="2000" b="1" dirty="0" err="1">
                <a:solidFill>
                  <a:srgbClr val="24272B"/>
                </a:solidFill>
                <a:latin typeface="Miriam Libre" pitchFamily="2" charset="-79"/>
                <a:cs typeface="Miriam Libre" pitchFamily="2" charset="-79"/>
              </a:rPr>
              <a:t>decompiler</a:t>
            </a:r>
            <a:r>
              <a:rPr lang="en-US" sz="2000" b="1" dirty="0">
                <a:solidFill>
                  <a:srgbClr val="24272B"/>
                </a:solidFill>
                <a:latin typeface="Miriam Libre" pitchFamily="2" charset="-79"/>
                <a:cs typeface="Miriam Libre" pitchFamily="2" charset="-79"/>
              </a:rPr>
              <a:t> (it is optional but it is highly, highly recommended. Reading assembly is sometimes a nightmare). Popular options are IDA Freeware or </a:t>
            </a:r>
            <a:r>
              <a:rPr lang="en-US" sz="2000" b="1" dirty="0" err="1">
                <a:solidFill>
                  <a:srgbClr val="24272B"/>
                </a:solidFill>
                <a:latin typeface="Miriam Libre" pitchFamily="2" charset="-79"/>
                <a:cs typeface="Miriam Libre" pitchFamily="2" charset="-79"/>
              </a:rPr>
              <a:t>Ghidra</a:t>
            </a:r>
            <a:r>
              <a:rPr lang="en-US" sz="2000" b="1" dirty="0">
                <a:solidFill>
                  <a:srgbClr val="24272B"/>
                </a:solidFill>
                <a:latin typeface="Miriam Libre" pitchFamily="2" charset="-79"/>
                <a:cs typeface="Miriam Libre" pitchFamily="2" charset="-79"/>
              </a:rPr>
              <a:t>.</a:t>
            </a:r>
          </a:p>
          <a:p>
            <a:pPr marL="342900" indent="-342900">
              <a:lnSpc>
                <a:spcPct val="150000"/>
              </a:lnSpc>
              <a:buFont typeface="Arial" panose="020B0604020202020204" pitchFamily="34" charset="0"/>
              <a:buChar char="•"/>
            </a:pPr>
            <a:r>
              <a:rPr lang="en-US" sz="2000" b="1" dirty="0" err="1">
                <a:solidFill>
                  <a:srgbClr val="24272B"/>
                </a:solidFill>
                <a:latin typeface="Miriam Libre" pitchFamily="2" charset="-79"/>
                <a:cs typeface="Miriam Libre" pitchFamily="2" charset="-79"/>
              </a:rPr>
              <a:t>gdb-peda</a:t>
            </a:r>
            <a:r>
              <a:rPr lang="en-US" sz="2000" b="1" dirty="0">
                <a:solidFill>
                  <a:srgbClr val="24272B"/>
                </a:solidFill>
                <a:latin typeface="Miriam Libre" pitchFamily="2" charset="-79"/>
                <a:cs typeface="Miriam Libre" pitchFamily="2" charset="-79"/>
              </a:rPr>
              <a:t>/</a:t>
            </a:r>
            <a:r>
              <a:rPr lang="en-US" sz="2000" b="1" dirty="0" err="1">
                <a:solidFill>
                  <a:srgbClr val="24272B"/>
                </a:solidFill>
                <a:latin typeface="Miriam Libre" pitchFamily="2" charset="-79"/>
                <a:cs typeface="Miriam Libre" pitchFamily="2" charset="-79"/>
              </a:rPr>
              <a:t>gef</a:t>
            </a:r>
            <a:r>
              <a:rPr lang="en-US" sz="2000" b="1" dirty="0">
                <a:solidFill>
                  <a:srgbClr val="24272B"/>
                </a:solidFill>
                <a:latin typeface="Miriam Libre" pitchFamily="2" charset="-79"/>
                <a:cs typeface="Miriam Libre" pitchFamily="2" charset="-79"/>
              </a:rPr>
              <a:t>/</a:t>
            </a:r>
            <a:r>
              <a:rPr lang="en-US" sz="2000" b="1" dirty="0" err="1">
                <a:solidFill>
                  <a:srgbClr val="24272B"/>
                </a:solidFill>
                <a:latin typeface="Miriam Libre" pitchFamily="2" charset="-79"/>
                <a:cs typeface="Miriam Libre" pitchFamily="2" charset="-79"/>
              </a:rPr>
              <a:t>pwndbg</a:t>
            </a:r>
            <a:r>
              <a:rPr lang="en-US" sz="2000" b="1" dirty="0">
                <a:solidFill>
                  <a:srgbClr val="24272B"/>
                </a:solidFill>
                <a:latin typeface="Miriam Libre" pitchFamily="2" charset="-79"/>
                <a:cs typeface="Miriam Libre" pitchFamily="2" charset="-79"/>
              </a:rPr>
              <a:t> – </a:t>
            </a:r>
            <a:r>
              <a:rPr lang="en-US" sz="2000" b="1" dirty="0" err="1">
                <a:solidFill>
                  <a:srgbClr val="24272B"/>
                </a:solidFill>
                <a:latin typeface="Miriam Libre" pitchFamily="2" charset="-79"/>
                <a:cs typeface="Miriam Libre" pitchFamily="2" charset="-79"/>
              </a:rPr>
              <a:t>gdb</a:t>
            </a:r>
            <a:r>
              <a:rPr lang="en-US" sz="2000" b="1" dirty="0">
                <a:solidFill>
                  <a:srgbClr val="24272B"/>
                </a:solidFill>
                <a:latin typeface="Miriam Libre" pitchFamily="2" charset="-79"/>
                <a:cs typeface="Miriam Libre" pitchFamily="2" charset="-79"/>
              </a:rPr>
              <a:t> extensions which makes debugging challenges easier.</a:t>
            </a:r>
          </a:p>
          <a:p>
            <a:pPr marL="342900" indent="-342900">
              <a:lnSpc>
                <a:spcPct val="150000"/>
              </a:lnSpc>
              <a:buFont typeface="Arial" panose="020B0604020202020204" pitchFamily="34" charset="0"/>
              <a:buChar char="•"/>
            </a:pPr>
            <a:r>
              <a:rPr lang="en-US" sz="2000" b="1" dirty="0" err="1">
                <a:solidFill>
                  <a:srgbClr val="24272B"/>
                </a:solidFill>
                <a:latin typeface="Miriam Libre" pitchFamily="2" charset="-79"/>
                <a:cs typeface="Miriam Libre" pitchFamily="2" charset="-79"/>
              </a:rPr>
              <a:t>Pwninit</a:t>
            </a:r>
            <a:r>
              <a:rPr lang="en-US" sz="2000" b="1" dirty="0">
                <a:solidFill>
                  <a:srgbClr val="24272B"/>
                </a:solidFill>
                <a:latin typeface="Miriam Libre" pitchFamily="2" charset="-79"/>
                <a:cs typeface="Miriam Libre" pitchFamily="2" charset="-79"/>
              </a:rPr>
              <a:t> – a tool that automates setting up binary exploitation challenges.</a:t>
            </a:r>
          </a:p>
        </p:txBody>
      </p:sp>
    </p:spTree>
    <p:extLst>
      <p:ext uri="{BB962C8B-B14F-4D97-AF65-F5344CB8AC3E}">
        <p14:creationId xmlns:p14="http://schemas.microsoft.com/office/powerpoint/2010/main" val="1333512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FC6D6F-4E9C-868A-98B1-1DA0DDA1F996}"/>
              </a:ext>
            </a:extLst>
          </p:cNvPr>
          <p:cNvPicPr>
            <a:picLocks noChangeAspect="1"/>
          </p:cNvPicPr>
          <p:nvPr/>
        </p:nvPicPr>
        <p:blipFill>
          <a:blip r:embed="rId2"/>
          <a:src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3311EF23-F64A-C782-28EA-1A8D297A9F1D}"/>
              </a:ext>
            </a:extLst>
          </p:cNvPr>
          <p:cNvSpPr/>
          <p:nvPr/>
        </p:nvSpPr>
        <p:spPr>
          <a:xfrm>
            <a:off x="124358" y="138988"/>
            <a:ext cx="11923775" cy="1302106"/>
          </a:xfrm>
          <a:prstGeom prst="rect">
            <a:avLst/>
          </a:prstGeom>
          <a:solidFill>
            <a:srgbClr val="E2FE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dirty="0"/>
          </a:p>
        </p:txBody>
      </p:sp>
      <p:cxnSp>
        <p:nvCxnSpPr>
          <p:cNvPr id="9" name="Straight Connector 8">
            <a:extLst>
              <a:ext uri="{FF2B5EF4-FFF2-40B4-BE49-F238E27FC236}">
                <a16:creationId xmlns:a16="http://schemas.microsoft.com/office/drawing/2014/main" id="{E480B6B1-9BD0-C14D-6C35-046B181B096E}"/>
              </a:ext>
            </a:extLst>
          </p:cNvPr>
          <p:cNvCxnSpPr/>
          <p:nvPr/>
        </p:nvCxnSpPr>
        <p:spPr>
          <a:xfrm>
            <a:off x="124358" y="6217920"/>
            <a:ext cx="11923775" cy="731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7F3A454A-557E-2F1B-4701-7328B5F7B509}"/>
              </a:ext>
            </a:extLst>
          </p:cNvPr>
          <p:cNvSpPr txBox="1"/>
          <p:nvPr/>
        </p:nvSpPr>
        <p:spPr>
          <a:xfrm>
            <a:off x="143867" y="466875"/>
            <a:ext cx="9059768" cy="646331"/>
          </a:xfrm>
          <a:prstGeom prst="rect">
            <a:avLst/>
          </a:prstGeom>
          <a:noFill/>
        </p:spPr>
        <p:txBody>
          <a:bodyPr wrap="square" rtlCol="0">
            <a:spAutoFit/>
          </a:bodyPr>
          <a:lstStyle/>
          <a:p>
            <a:pPr algn="l"/>
            <a:r>
              <a:rPr lang="en-US" sz="3600" b="1" spc="120" dirty="0">
                <a:solidFill>
                  <a:srgbClr val="24272C"/>
                </a:solidFill>
                <a:effectLst/>
                <a:latin typeface="Miriam Libre" panose="00000500000000000000" pitchFamily="2" charset="-79"/>
                <a:cs typeface="Miriam Libre" panose="00000500000000000000" pitchFamily="2" charset="-79"/>
              </a:rPr>
              <a:t>Stack basics</a:t>
            </a:r>
            <a:endParaRPr lang="he-IL" sz="3600" b="1" spc="120" dirty="0">
              <a:solidFill>
                <a:srgbClr val="24272C"/>
              </a:solidFill>
              <a:effectLst/>
              <a:latin typeface="Miriam Libre" panose="00000500000000000000" pitchFamily="2" charset="-79"/>
              <a:cs typeface="Miriam Libre" panose="00000500000000000000" pitchFamily="2" charset="-79"/>
            </a:endParaRPr>
          </a:p>
        </p:txBody>
      </p:sp>
      <p:sp>
        <p:nvSpPr>
          <p:cNvPr id="7" name="TextBox 6">
            <a:extLst>
              <a:ext uri="{FF2B5EF4-FFF2-40B4-BE49-F238E27FC236}">
                <a16:creationId xmlns:a16="http://schemas.microsoft.com/office/drawing/2014/main" id="{51923EB0-3936-B158-8ED3-27059A73D396}"/>
              </a:ext>
            </a:extLst>
          </p:cNvPr>
          <p:cNvSpPr txBox="1"/>
          <p:nvPr/>
        </p:nvSpPr>
        <p:spPr>
          <a:xfrm>
            <a:off x="124358" y="1452574"/>
            <a:ext cx="7653824" cy="4753865"/>
          </a:xfrm>
          <a:prstGeom prst="rect">
            <a:avLst/>
          </a:prstGeom>
          <a:noFill/>
        </p:spPr>
        <p:txBody>
          <a:bodyPr wrap="square" rtlCol="0">
            <a:spAutoFit/>
          </a:bodyPr>
          <a:lstStyle/>
          <a:p>
            <a:pPr marL="342900" indent="-342900">
              <a:lnSpc>
                <a:spcPts val="2560"/>
              </a:lnSpc>
              <a:buFont typeface="Arial" panose="020B0604020202020204" pitchFamily="34" charset="0"/>
              <a:buChar char="•"/>
            </a:pPr>
            <a:r>
              <a:rPr lang="en-US" sz="2000" dirty="0">
                <a:solidFill>
                  <a:schemeClr val="bg1"/>
                </a:solidFill>
                <a:latin typeface="Miriam Libre" pitchFamily="2" charset="-79"/>
                <a:cs typeface="Miriam Libre" pitchFamily="2" charset="-79"/>
              </a:rPr>
              <a:t>The most basic forms of binary exploitation occur on the stack.</a:t>
            </a:r>
          </a:p>
          <a:p>
            <a:pPr marL="342900" indent="-342900">
              <a:lnSpc>
                <a:spcPts val="2560"/>
              </a:lnSpc>
              <a:buFont typeface="Arial" panose="020B0604020202020204" pitchFamily="34" charset="0"/>
              <a:buChar char="•"/>
            </a:pPr>
            <a:endParaRPr lang="en-US" sz="2000" dirty="0">
              <a:solidFill>
                <a:schemeClr val="bg1"/>
              </a:solidFill>
              <a:latin typeface="Miriam Libre" pitchFamily="2" charset="-79"/>
              <a:cs typeface="Miriam Libre" pitchFamily="2" charset="-79"/>
            </a:endParaRPr>
          </a:p>
          <a:p>
            <a:pPr marL="342900" indent="-342900">
              <a:lnSpc>
                <a:spcPts val="2560"/>
              </a:lnSpc>
              <a:buFont typeface="Arial" panose="020B0604020202020204" pitchFamily="34" charset="0"/>
              <a:buChar char="•"/>
            </a:pPr>
            <a:r>
              <a:rPr lang="en-US" sz="2000" dirty="0">
                <a:solidFill>
                  <a:schemeClr val="bg1"/>
                </a:solidFill>
                <a:latin typeface="Miriam Libre" pitchFamily="2" charset="-79"/>
                <a:cs typeface="Miriam Libre" pitchFamily="2" charset="-79"/>
              </a:rPr>
              <a:t>This is due to the fact that the entire mechanism of function calling and returning revolves around the stack (at least when talking about x86_64 arch).</a:t>
            </a:r>
          </a:p>
          <a:p>
            <a:pPr marL="342900" indent="-342900">
              <a:lnSpc>
                <a:spcPts val="2560"/>
              </a:lnSpc>
              <a:buFont typeface="Arial" panose="020B0604020202020204" pitchFamily="34" charset="0"/>
              <a:buChar char="•"/>
            </a:pPr>
            <a:endParaRPr lang="en-US" sz="2000" dirty="0">
              <a:solidFill>
                <a:schemeClr val="bg1"/>
              </a:solidFill>
              <a:latin typeface="Miriam Libre" pitchFamily="2" charset="-79"/>
              <a:cs typeface="Miriam Libre" pitchFamily="2" charset="-79"/>
            </a:endParaRPr>
          </a:p>
          <a:p>
            <a:pPr marL="342900" indent="-342900">
              <a:lnSpc>
                <a:spcPts val="2560"/>
              </a:lnSpc>
              <a:buFont typeface="Arial" panose="020B0604020202020204" pitchFamily="34" charset="0"/>
              <a:buChar char="•"/>
            </a:pPr>
            <a:r>
              <a:rPr lang="en-US" sz="2000" dirty="0">
                <a:solidFill>
                  <a:schemeClr val="bg1"/>
                </a:solidFill>
                <a:latin typeface="Miriam Libre" pitchFamily="2" charset="-79"/>
                <a:cs typeface="Miriam Libre" pitchFamily="2" charset="-79"/>
              </a:rPr>
              <a:t>Specifically, when a new function is called, the address of the next instruction is pushed on the stack, and popped and jumped to when that new function finishes.</a:t>
            </a:r>
          </a:p>
          <a:p>
            <a:pPr marL="342900" indent="-342900">
              <a:lnSpc>
                <a:spcPts val="2560"/>
              </a:lnSpc>
              <a:buFont typeface="Arial" panose="020B0604020202020204" pitchFamily="34" charset="0"/>
              <a:buChar char="•"/>
            </a:pPr>
            <a:endParaRPr lang="en-US" sz="2000" dirty="0">
              <a:solidFill>
                <a:schemeClr val="bg1"/>
              </a:solidFill>
              <a:latin typeface="Miriam Libre" pitchFamily="2" charset="-79"/>
              <a:cs typeface="Miriam Libre" pitchFamily="2" charset="-79"/>
            </a:endParaRPr>
          </a:p>
          <a:p>
            <a:pPr marL="342900" indent="-342900">
              <a:lnSpc>
                <a:spcPts val="2560"/>
              </a:lnSpc>
              <a:buFont typeface="Arial" panose="020B0604020202020204" pitchFamily="34" charset="0"/>
              <a:buChar char="•"/>
            </a:pPr>
            <a:r>
              <a:rPr lang="en-US" sz="2000" dirty="0">
                <a:solidFill>
                  <a:schemeClr val="bg1"/>
                </a:solidFill>
                <a:latin typeface="Miriam Libre" pitchFamily="2" charset="-79"/>
                <a:cs typeface="Miriam Libre" pitchFamily="2" charset="-79"/>
              </a:rPr>
              <a:t>Attackers take advantage of this idea by targeting that return address, aiming to overwrite it with their own address.</a:t>
            </a:r>
          </a:p>
        </p:txBody>
      </p:sp>
      <p:sp>
        <p:nvSpPr>
          <p:cNvPr id="8" name="TextBox 7">
            <a:extLst>
              <a:ext uri="{FF2B5EF4-FFF2-40B4-BE49-F238E27FC236}">
                <a16:creationId xmlns:a16="http://schemas.microsoft.com/office/drawing/2014/main" id="{EE060FD5-2930-AF70-95FE-EC8394D9ACDC}"/>
              </a:ext>
            </a:extLst>
          </p:cNvPr>
          <p:cNvSpPr txBox="1"/>
          <p:nvPr/>
        </p:nvSpPr>
        <p:spPr>
          <a:xfrm>
            <a:off x="292971" y="6365895"/>
            <a:ext cx="6097218" cy="276999"/>
          </a:xfrm>
          <a:prstGeom prst="rect">
            <a:avLst/>
          </a:prstGeom>
          <a:noFill/>
        </p:spPr>
        <p:txBody>
          <a:bodyPr wrap="square">
            <a:spAutoFit/>
          </a:bodyPr>
          <a:lstStyle/>
          <a:p>
            <a:pPr marL="0" defTabSz="914400" eaLnBrk="1" latinLnBrk="0" hangingPunct="1"/>
            <a:r>
              <a:rPr lang="en-US" sz="1200" spc="30">
                <a:solidFill>
                  <a:schemeClr val="bg1"/>
                </a:solidFill>
                <a:latin typeface="Handjet Square Single" pitchFamily="2" charset="0"/>
                <a:cs typeface="Handjet Square Single" pitchFamily="2" charset="0"/>
              </a:rPr>
              <a:t>Stack basics</a:t>
            </a:r>
            <a:endParaRPr lang="en-US" sz="1200" spc="30" dirty="0">
              <a:solidFill>
                <a:schemeClr val="bg1"/>
              </a:solidFill>
              <a:latin typeface="Handjet Square Single" pitchFamily="2" charset="0"/>
              <a:cs typeface="Handjet Square Single" pitchFamily="2" charset="0"/>
            </a:endParaRPr>
          </a:p>
        </p:txBody>
      </p:sp>
      <p:pic>
        <p:nvPicPr>
          <p:cNvPr id="10" name="Picture 9">
            <a:extLst>
              <a:ext uri="{FF2B5EF4-FFF2-40B4-BE49-F238E27FC236}">
                <a16:creationId xmlns:a16="http://schemas.microsoft.com/office/drawing/2014/main" id="{B9991646-87D7-3A72-4C65-2C52A915742E}"/>
              </a:ext>
            </a:extLst>
          </p:cNvPr>
          <p:cNvPicPr>
            <a:picLocks noChangeAspect="1"/>
          </p:cNvPicPr>
          <p:nvPr/>
        </p:nvPicPr>
        <p:blipFill>
          <a:blip r:embed="rId3"/>
          <a:srcRect/>
          <a:stretch/>
        </p:blipFill>
        <p:spPr>
          <a:xfrm>
            <a:off x="9000489" y="6377732"/>
            <a:ext cx="2717380" cy="221561"/>
          </a:xfrm>
          <a:prstGeom prst="rect">
            <a:avLst/>
          </a:prstGeom>
        </p:spPr>
      </p:pic>
      <p:sp>
        <p:nvSpPr>
          <p:cNvPr id="2" name="Rectangle 1">
            <a:extLst>
              <a:ext uri="{FF2B5EF4-FFF2-40B4-BE49-F238E27FC236}">
                <a16:creationId xmlns:a16="http://schemas.microsoft.com/office/drawing/2014/main" id="{4C981D9E-C0AD-48D7-B2E9-D374427832A5}"/>
              </a:ext>
            </a:extLst>
          </p:cNvPr>
          <p:cNvSpPr/>
          <p:nvPr/>
        </p:nvSpPr>
        <p:spPr>
          <a:xfrm>
            <a:off x="7702026" y="1630837"/>
            <a:ext cx="3177184" cy="43283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3A0D2A07-BB61-444B-A14D-9BDCBDDBE244}"/>
              </a:ext>
            </a:extLst>
          </p:cNvPr>
          <p:cNvSpPr/>
          <p:nvPr/>
        </p:nvSpPr>
        <p:spPr>
          <a:xfrm>
            <a:off x="7772899" y="4309541"/>
            <a:ext cx="3035431" cy="108236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Previous function stack frame</a:t>
            </a:r>
          </a:p>
        </p:txBody>
      </p:sp>
      <p:sp>
        <p:nvSpPr>
          <p:cNvPr id="12" name="Rectangle 11">
            <a:extLst>
              <a:ext uri="{FF2B5EF4-FFF2-40B4-BE49-F238E27FC236}">
                <a16:creationId xmlns:a16="http://schemas.microsoft.com/office/drawing/2014/main" id="{1BFEF8B2-4BAD-44EA-A78F-029F29812CD3}"/>
              </a:ext>
            </a:extLst>
          </p:cNvPr>
          <p:cNvSpPr/>
          <p:nvPr/>
        </p:nvSpPr>
        <p:spPr>
          <a:xfrm>
            <a:off x="7772900" y="3781884"/>
            <a:ext cx="3035431" cy="45662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Return address</a:t>
            </a:r>
          </a:p>
        </p:txBody>
      </p:sp>
      <p:sp>
        <p:nvSpPr>
          <p:cNvPr id="13" name="Rectangle 12">
            <a:extLst>
              <a:ext uri="{FF2B5EF4-FFF2-40B4-BE49-F238E27FC236}">
                <a16:creationId xmlns:a16="http://schemas.microsoft.com/office/drawing/2014/main" id="{D86BDD10-1D83-4C32-81B8-04F0DBE051FF}"/>
              </a:ext>
            </a:extLst>
          </p:cNvPr>
          <p:cNvSpPr/>
          <p:nvPr/>
        </p:nvSpPr>
        <p:spPr>
          <a:xfrm>
            <a:off x="7772900" y="3250760"/>
            <a:ext cx="3035431" cy="45662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Saved </a:t>
            </a:r>
            <a:r>
              <a:rPr lang="en-US" dirty="0" err="1"/>
              <a:t>rbp</a:t>
            </a:r>
            <a:r>
              <a:rPr lang="en-US" dirty="0"/>
              <a:t> (of previous frame)</a:t>
            </a:r>
          </a:p>
        </p:txBody>
      </p:sp>
      <p:sp>
        <p:nvSpPr>
          <p:cNvPr id="14" name="Rectangle 13">
            <a:extLst>
              <a:ext uri="{FF2B5EF4-FFF2-40B4-BE49-F238E27FC236}">
                <a16:creationId xmlns:a16="http://schemas.microsoft.com/office/drawing/2014/main" id="{ABE53BF4-F649-4D22-8C16-60447D5C577A}"/>
              </a:ext>
            </a:extLst>
          </p:cNvPr>
          <p:cNvSpPr/>
          <p:nvPr/>
        </p:nvSpPr>
        <p:spPr>
          <a:xfrm>
            <a:off x="7772901" y="2707479"/>
            <a:ext cx="3035431" cy="45662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Local variables</a:t>
            </a:r>
          </a:p>
        </p:txBody>
      </p:sp>
      <p:sp>
        <p:nvSpPr>
          <p:cNvPr id="16" name="TextBox 15">
            <a:extLst>
              <a:ext uri="{FF2B5EF4-FFF2-40B4-BE49-F238E27FC236}">
                <a16:creationId xmlns:a16="http://schemas.microsoft.com/office/drawing/2014/main" id="{4BFB3E67-6E80-42E7-87C8-6BE4FD54B75A}"/>
              </a:ext>
            </a:extLst>
          </p:cNvPr>
          <p:cNvSpPr txBox="1"/>
          <p:nvPr/>
        </p:nvSpPr>
        <p:spPr>
          <a:xfrm>
            <a:off x="7772902" y="1768981"/>
            <a:ext cx="3035431" cy="369332"/>
          </a:xfrm>
          <a:prstGeom prst="rect">
            <a:avLst/>
          </a:prstGeom>
          <a:noFill/>
        </p:spPr>
        <p:txBody>
          <a:bodyPr wrap="square" rtlCol="0">
            <a:spAutoFit/>
          </a:bodyPr>
          <a:lstStyle/>
          <a:p>
            <a:pPr algn="ctr"/>
            <a:r>
              <a:rPr lang="en-US" dirty="0"/>
              <a:t>Lower addresses….</a:t>
            </a:r>
          </a:p>
        </p:txBody>
      </p:sp>
      <p:sp>
        <p:nvSpPr>
          <p:cNvPr id="18" name="TextBox 17">
            <a:extLst>
              <a:ext uri="{FF2B5EF4-FFF2-40B4-BE49-F238E27FC236}">
                <a16:creationId xmlns:a16="http://schemas.microsoft.com/office/drawing/2014/main" id="{35A30FCE-A260-4567-B401-6FBA10F8A596}"/>
              </a:ext>
            </a:extLst>
          </p:cNvPr>
          <p:cNvSpPr txBox="1"/>
          <p:nvPr/>
        </p:nvSpPr>
        <p:spPr>
          <a:xfrm>
            <a:off x="7794536" y="5515870"/>
            <a:ext cx="3035431" cy="369332"/>
          </a:xfrm>
          <a:prstGeom prst="rect">
            <a:avLst/>
          </a:prstGeom>
          <a:noFill/>
        </p:spPr>
        <p:txBody>
          <a:bodyPr wrap="square" rtlCol="0">
            <a:spAutoFit/>
          </a:bodyPr>
          <a:lstStyle/>
          <a:p>
            <a:pPr algn="ctr"/>
            <a:r>
              <a:rPr lang="en-US" dirty="0"/>
              <a:t>Higher addresses….</a:t>
            </a:r>
          </a:p>
        </p:txBody>
      </p:sp>
      <p:cxnSp>
        <p:nvCxnSpPr>
          <p:cNvPr id="23" name="Straight Arrow Connector 22">
            <a:extLst>
              <a:ext uri="{FF2B5EF4-FFF2-40B4-BE49-F238E27FC236}">
                <a16:creationId xmlns:a16="http://schemas.microsoft.com/office/drawing/2014/main" id="{056B5E7A-AB3E-4192-8990-6A3790FDC8A0}"/>
              </a:ext>
            </a:extLst>
          </p:cNvPr>
          <p:cNvCxnSpPr/>
          <p:nvPr/>
        </p:nvCxnSpPr>
        <p:spPr>
          <a:xfrm flipH="1">
            <a:off x="10879210" y="3479070"/>
            <a:ext cx="4423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045DA76-6AD7-49A7-8C18-4EBB89367493}"/>
              </a:ext>
            </a:extLst>
          </p:cNvPr>
          <p:cNvCxnSpPr/>
          <p:nvPr/>
        </p:nvCxnSpPr>
        <p:spPr>
          <a:xfrm flipH="1">
            <a:off x="10879210" y="2702105"/>
            <a:ext cx="4423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D2C82E0B-CC38-48DF-80F0-0B5E9827CC7B}"/>
              </a:ext>
            </a:extLst>
          </p:cNvPr>
          <p:cNvSpPr/>
          <p:nvPr/>
        </p:nvSpPr>
        <p:spPr>
          <a:xfrm>
            <a:off x="7772898" y="2152601"/>
            <a:ext cx="3035431" cy="48005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Junk, or remnants from calls to other functions</a:t>
            </a:r>
          </a:p>
        </p:txBody>
      </p:sp>
      <p:sp>
        <p:nvSpPr>
          <p:cNvPr id="32" name="Rectangle 31">
            <a:extLst>
              <a:ext uri="{FF2B5EF4-FFF2-40B4-BE49-F238E27FC236}">
                <a16:creationId xmlns:a16="http://schemas.microsoft.com/office/drawing/2014/main" id="{115AB48B-F00C-4B75-ABFD-9A1C42F9B490}"/>
              </a:ext>
            </a:extLst>
          </p:cNvPr>
          <p:cNvSpPr/>
          <p:nvPr/>
        </p:nvSpPr>
        <p:spPr>
          <a:xfrm>
            <a:off x="11362618" y="2479252"/>
            <a:ext cx="685515" cy="45662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ln w="0"/>
                <a:solidFill>
                  <a:schemeClr val="tx1"/>
                </a:solidFill>
                <a:effectLst>
                  <a:outerShdw blurRad="38100" dist="19050" dir="2700000" algn="tl" rotWithShape="0">
                    <a:schemeClr val="dk1">
                      <a:alpha val="40000"/>
                    </a:schemeClr>
                  </a:outerShdw>
                </a:effectLst>
              </a:rPr>
              <a:t>rsp</a:t>
            </a:r>
            <a:endParaRPr lang="en-US" dirty="0">
              <a:ln w="0"/>
              <a:solidFill>
                <a:schemeClr val="tx1"/>
              </a:solidFill>
              <a:effectLst>
                <a:outerShdw blurRad="38100" dist="19050" dir="2700000" algn="tl" rotWithShape="0">
                  <a:schemeClr val="dk1">
                    <a:alpha val="40000"/>
                  </a:schemeClr>
                </a:outerShdw>
              </a:effectLst>
            </a:endParaRPr>
          </a:p>
        </p:txBody>
      </p:sp>
      <p:sp>
        <p:nvSpPr>
          <p:cNvPr id="33" name="Rectangle 32">
            <a:extLst>
              <a:ext uri="{FF2B5EF4-FFF2-40B4-BE49-F238E27FC236}">
                <a16:creationId xmlns:a16="http://schemas.microsoft.com/office/drawing/2014/main" id="{144BB624-2EF2-489E-A4AC-394B59C3D0BB}"/>
              </a:ext>
            </a:extLst>
          </p:cNvPr>
          <p:cNvSpPr/>
          <p:nvPr/>
        </p:nvSpPr>
        <p:spPr>
          <a:xfrm>
            <a:off x="11375111" y="3250760"/>
            <a:ext cx="685515" cy="45662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err="1">
                <a:ln w="0"/>
                <a:solidFill>
                  <a:schemeClr val="tx1"/>
                </a:solidFill>
                <a:effectLst>
                  <a:outerShdw blurRad="38100" dist="19050" dir="2700000" algn="tl" rotWithShape="0">
                    <a:schemeClr val="dk1">
                      <a:alpha val="40000"/>
                    </a:schemeClr>
                  </a:outerShdw>
                </a:effectLst>
              </a:rPr>
              <a:t>rbp</a:t>
            </a:r>
            <a:endParaRPr lang="en-US" dirty="0"/>
          </a:p>
        </p:txBody>
      </p:sp>
    </p:spTree>
    <p:extLst>
      <p:ext uri="{BB962C8B-B14F-4D97-AF65-F5344CB8AC3E}">
        <p14:creationId xmlns:p14="http://schemas.microsoft.com/office/powerpoint/2010/main" val="839763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FC6D6F-4E9C-868A-98B1-1DA0DDA1F996}"/>
              </a:ext>
            </a:extLst>
          </p:cNvPr>
          <p:cNvPicPr>
            <a:picLocks noChangeAspect="1"/>
          </p:cNvPicPr>
          <p:nvPr/>
        </p:nvPicPr>
        <p:blipFill>
          <a:blip r:embed="rId2"/>
          <a:src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3311EF23-F64A-C782-28EA-1A8D297A9F1D}"/>
              </a:ext>
            </a:extLst>
          </p:cNvPr>
          <p:cNvSpPr/>
          <p:nvPr/>
        </p:nvSpPr>
        <p:spPr>
          <a:xfrm>
            <a:off x="124358" y="138988"/>
            <a:ext cx="11923775" cy="1302106"/>
          </a:xfrm>
          <a:prstGeom prst="rect">
            <a:avLst/>
          </a:prstGeom>
          <a:solidFill>
            <a:srgbClr val="E2FE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dirty="0"/>
          </a:p>
        </p:txBody>
      </p:sp>
      <p:cxnSp>
        <p:nvCxnSpPr>
          <p:cNvPr id="9" name="Straight Connector 8">
            <a:extLst>
              <a:ext uri="{FF2B5EF4-FFF2-40B4-BE49-F238E27FC236}">
                <a16:creationId xmlns:a16="http://schemas.microsoft.com/office/drawing/2014/main" id="{E480B6B1-9BD0-C14D-6C35-046B181B096E}"/>
              </a:ext>
            </a:extLst>
          </p:cNvPr>
          <p:cNvCxnSpPr/>
          <p:nvPr/>
        </p:nvCxnSpPr>
        <p:spPr>
          <a:xfrm>
            <a:off x="124358" y="6217920"/>
            <a:ext cx="11923775" cy="731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7F3A454A-557E-2F1B-4701-7328B5F7B509}"/>
              </a:ext>
            </a:extLst>
          </p:cNvPr>
          <p:cNvSpPr txBox="1"/>
          <p:nvPr/>
        </p:nvSpPr>
        <p:spPr>
          <a:xfrm>
            <a:off x="143866" y="466875"/>
            <a:ext cx="11762187" cy="584775"/>
          </a:xfrm>
          <a:prstGeom prst="rect">
            <a:avLst/>
          </a:prstGeom>
          <a:noFill/>
        </p:spPr>
        <p:txBody>
          <a:bodyPr wrap="square" rtlCol="0">
            <a:spAutoFit/>
          </a:bodyPr>
          <a:lstStyle/>
          <a:p>
            <a:pPr algn="l"/>
            <a:r>
              <a:rPr lang="en-US" sz="3200" b="1" spc="120" dirty="0">
                <a:solidFill>
                  <a:srgbClr val="24272C"/>
                </a:solidFill>
                <a:latin typeface="Miriam Libre" panose="00000500000000000000" pitchFamily="2" charset="-79"/>
                <a:cs typeface="Miriam Libre" panose="00000500000000000000" pitchFamily="2" charset="-79"/>
              </a:rPr>
              <a:t>Buffer </a:t>
            </a:r>
            <a:r>
              <a:rPr lang="en-US" sz="3200" b="1" spc="120" dirty="0">
                <a:solidFill>
                  <a:srgbClr val="24272C"/>
                </a:solidFill>
                <a:effectLst/>
                <a:latin typeface="Miriam Libre" panose="00000500000000000000" pitchFamily="2" charset="-79"/>
                <a:cs typeface="Miriam Libre" panose="00000500000000000000" pitchFamily="2" charset="-79"/>
              </a:rPr>
              <a:t>overflow</a:t>
            </a:r>
            <a:endParaRPr lang="he-IL" sz="3200" b="1" spc="120" dirty="0">
              <a:solidFill>
                <a:srgbClr val="24272C"/>
              </a:solidFill>
              <a:effectLst/>
              <a:latin typeface="Miriam Libre" panose="00000500000000000000" pitchFamily="2" charset="-79"/>
              <a:cs typeface="Miriam Libre" panose="00000500000000000000" pitchFamily="2" charset="-79"/>
            </a:endParaRPr>
          </a:p>
        </p:txBody>
      </p:sp>
      <p:sp>
        <p:nvSpPr>
          <p:cNvPr id="8" name="TextBox 7">
            <a:extLst>
              <a:ext uri="{FF2B5EF4-FFF2-40B4-BE49-F238E27FC236}">
                <a16:creationId xmlns:a16="http://schemas.microsoft.com/office/drawing/2014/main" id="{EE060FD5-2930-AF70-95FE-EC8394D9ACDC}"/>
              </a:ext>
            </a:extLst>
          </p:cNvPr>
          <p:cNvSpPr txBox="1"/>
          <p:nvPr/>
        </p:nvSpPr>
        <p:spPr>
          <a:xfrm>
            <a:off x="292971" y="6365895"/>
            <a:ext cx="6097218" cy="276999"/>
          </a:xfrm>
          <a:prstGeom prst="rect">
            <a:avLst/>
          </a:prstGeom>
          <a:noFill/>
        </p:spPr>
        <p:txBody>
          <a:bodyPr wrap="square">
            <a:spAutoFit/>
          </a:bodyPr>
          <a:lstStyle/>
          <a:p>
            <a:pPr marL="0" defTabSz="914400" eaLnBrk="1" latinLnBrk="0" hangingPunct="1"/>
            <a:r>
              <a:rPr lang="en-US" sz="1200" spc="30" dirty="0">
                <a:solidFill>
                  <a:schemeClr val="bg1"/>
                </a:solidFill>
                <a:effectLst/>
                <a:latin typeface="Handjet Square Single" pitchFamily="2" charset="0"/>
                <a:cs typeface="Handjet Square Single" pitchFamily="2" charset="0"/>
              </a:rPr>
              <a:t>Buffer overflow</a:t>
            </a:r>
          </a:p>
        </p:txBody>
      </p:sp>
      <p:pic>
        <p:nvPicPr>
          <p:cNvPr id="10" name="Picture 9">
            <a:extLst>
              <a:ext uri="{FF2B5EF4-FFF2-40B4-BE49-F238E27FC236}">
                <a16:creationId xmlns:a16="http://schemas.microsoft.com/office/drawing/2014/main" id="{B9991646-87D7-3A72-4C65-2C52A915742E}"/>
              </a:ext>
            </a:extLst>
          </p:cNvPr>
          <p:cNvPicPr>
            <a:picLocks noChangeAspect="1"/>
          </p:cNvPicPr>
          <p:nvPr/>
        </p:nvPicPr>
        <p:blipFill>
          <a:blip r:embed="rId3"/>
          <a:srcRect/>
          <a:stretch/>
        </p:blipFill>
        <p:spPr>
          <a:xfrm>
            <a:off x="9000489" y="6377732"/>
            <a:ext cx="2717380" cy="221561"/>
          </a:xfrm>
          <a:prstGeom prst="rect">
            <a:avLst/>
          </a:prstGeom>
        </p:spPr>
      </p:pic>
      <p:sp>
        <p:nvSpPr>
          <p:cNvPr id="15" name="TextBox 14">
            <a:extLst>
              <a:ext uri="{FF2B5EF4-FFF2-40B4-BE49-F238E27FC236}">
                <a16:creationId xmlns:a16="http://schemas.microsoft.com/office/drawing/2014/main" id="{095F8D34-6C39-41E1-A145-837E0173AFDF}"/>
              </a:ext>
            </a:extLst>
          </p:cNvPr>
          <p:cNvSpPr txBox="1"/>
          <p:nvPr/>
        </p:nvSpPr>
        <p:spPr>
          <a:xfrm>
            <a:off x="292972" y="1566984"/>
            <a:ext cx="11755162" cy="4540204"/>
          </a:xfrm>
          <a:prstGeom prst="rect">
            <a:avLst/>
          </a:prstGeom>
          <a:noFill/>
        </p:spPr>
        <p:txBody>
          <a:bodyPr wrap="square" rtlCol="0">
            <a:spAutoFit/>
          </a:bodyPr>
          <a:lstStyle/>
          <a:p>
            <a:pPr marL="342900" indent="-342900">
              <a:lnSpc>
                <a:spcPts val="2560"/>
              </a:lnSpc>
              <a:buFont typeface="Arial" panose="020B0604020202020204" pitchFamily="34" charset="0"/>
              <a:buChar char="•"/>
            </a:pPr>
            <a:r>
              <a:rPr lang="en-US" sz="2400" dirty="0">
                <a:solidFill>
                  <a:schemeClr val="bg1"/>
                </a:solidFill>
                <a:latin typeface="Miriam Libre" pitchFamily="2" charset="-79"/>
                <a:cs typeface="Miriam Libre" pitchFamily="2" charset="-79"/>
              </a:rPr>
              <a:t>The most common type of exploit that occurs on the stack is called </a:t>
            </a:r>
            <a:r>
              <a:rPr lang="en-US" sz="2400" b="1" dirty="0">
                <a:solidFill>
                  <a:schemeClr val="bg1"/>
                </a:solidFill>
                <a:latin typeface="Miriam Libre" pitchFamily="2" charset="-79"/>
                <a:cs typeface="Miriam Libre" pitchFamily="2" charset="-79"/>
              </a:rPr>
              <a:t>stack buffer overflow</a:t>
            </a:r>
            <a:r>
              <a:rPr lang="en-US" sz="2400" dirty="0">
                <a:solidFill>
                  <a:schemeClr val="bg1"/>
                </a:solidFill>
                <a:latin typeface="Miriam Libre" pitchFamily="2" charset="-79"/>
                <a:cs typeface="Miriam Libre" pitchFamily="2" charset="-79"/>
              </a:rPr>
              <a:t>. This happens when we are able to write more bytes to a buffer than was allocated to it.</a:t>
            </a:r>
          </a:p>
          <a:p>
            <a:pPr marL="342900" indent="-342900">
              <a:lnSpc>
                <a:spcPts val="2560"/>
              </a:lnSpc>
              <a:buFont typeface="Arial" panose="020B0604020202020204" pitchFamily="34" charset="0"/>
              <a:buChar char="•"/>
            </a:pPr>
            <a:endParaRPr lang="en-US" sz="2400" dirty="0">
              <a:solidFill>
                <a:schemeClr val="bg1"/>
              </a:solidFill>
              <a:latin typeface="Miriam Libre" pitchFamily="2" charset="-79"/>
              <a:cs typeface="Miriam Libre" pitchFamily="2" charset="-79"/>
            </a:endParaRPr>
          </a:p>
          <a:p>
            <a:pPr marL="342900" indent="-342900">
              <a:lnSpc>
                <a:spcPts val="2560"/>
              </a:lnSpc>
              <a:buFont typeface="Arial" panose="020B0604020202020204" pitchFamily="34" charset="0"/>
              <a:buChar char="•"/>
            </a:pPr>
            <a:r>
              <a:rPr lang="en-US" sz="2400" dirty="0">
                <a:solidFill>
                  <a:schemeClr val="bg1"/>
                </a:solidFill>
                <a:latin typeface="Miriam Libre" pitchFamily="2" charset="-79"/>
                <a:cs typeface="Miriam Libre" pitchFamily="2" charset="-79"/>
              </a:rPr>
              <a:t>It is especially dangerous when it occurs on the stack because, as said before, one of the things an attacker can overwrite by overflowing the buffer is the return address, in turn redirecting program execution flow.</a:t>
            </a:r>
          </a:p>
          <a:p>
            <a:pPr marL="342900" indent="-342900">
              <a:lnSpc>
                <a:spcPts val="2560"/>
              </a:lnSpc>
              <a:buFont typeface="Arial" panose="020B0604020202020204" pitchFamily="34" charset="0"/>
              <a:buChar char="•"/>
            </a:pPr>
            <a:endParaRPr lang="en-US" sz="2400" dirty="0">
              <a:solidFill>
                <a:schemeClr val="bg1"/>
              </a:solidFill>
              <a:latin typeface="Miriam Libre" pitchFamily="2" charset="-79"/>
              <a:cs typeface="Miriam Libre" pitchFamily="2" charset="-79"/>
            </a:endParaRPr>
          </a:p>
          <a:p>
            <a:pPr marL="342900" indent="-342900">
              <a:lnSpc>
                <a:spcPts val="2560"/>
              </a:lnSpc>
              <a:buFont typeface="Arial" panose="020B0604020202020204" pitchFamily="34" charset="0"/>
              <a:buChar char="•"/>
            </a:pPr>
            <a:r>
              <a:rPr lang="en-US" sz="2400" dirty="0">
                <a:solidFill>
                  <a:schemeClr val="bg1"/>
                </a:solidFill>
                <a:latin typeface="Miriam Libre" pitchFamily="2" charset="-79"/>
                <a:cs typeface="Miriam Libre" pitchFamily="2" charset="-79"/>
              </a:rPr>
              <a:t>The simplest example (often seen in CTFs) is a ret2win challenge, where a “win” function exists in the executable and the attacker has to redirect execution flow to it.</a:t>
            </a:r>
          </a:p>
          <a:p>
            <a:pPr marL="342900" indent="-342900">
              <a:lnSpc>
                <a:spcPts val="2560"/>
              </a:lnSpc>
              <a:buFont typeface="Arial" panose="020B0604020202020204" pitchFamily="34" charset="0"/>
              <a:buChar char="•"/>
            </a:pPr>
            <a:endParaRPr lang="en-US" sz="2400" dirty="0">
              <a:solidFill>
                <a:schemeClr val="bg1"/>
              </a:solidFill>
              <a:latin typeface="Miriam Libre" pitchFamily="2" charset="-79"/>
              <a:cs typeface="Miriam Libre" pitchFamily="2" charset="-79"/>
            </a:endParaRPr>
          </a:p>
          <a:p>
            <a:pPr marL="342900" indent="-342900">
              <a:lnSpc>
                <a:spcPts val="2560"/>
              </a:lnSpc>
              <a:buFont typeface="Arial" panose="020B0604020202020204" pitchFamily="34" charset="0"/>
              <a:buChar char="•"/>
            </a:pPr>
            <a:r>
              <a:rPr lang="en-US" sz="2400" dirty="0">
                <a:solidFill>
                  <a:schemeClr val="bg1"/>
                </a:solidFill>
                <a:latin typeface="Miriam Libre" pitchFamily="2" charset="-79"/>
                <a:cs typeface="Miriam Libre" pitchFamily="2" charset="-79"/>
                <a:hlinkClick r:id="rId4"/>
              </a:rPr>
              <a:t>https://ropemporium.com/challenge/ret2win.html</a:t>
            </a:r>
            <a:endParaRPr lang="en-US" sz="2400" dirty="0">
              <a:solidFill>
                <a:schemeClr val="bg1"/>
              </a:solidFill>
              <a:latin typeface="Miriam Libre" pitchFamily="2" charset="-79"/>
              <a:cs typeface="Miriam Libre" pitchFamily="2" charset="-79"/>
            </a:endParaRPr>
          </a:p>
        </p:txBody>
      </p:sp>
    </p:spTree>
    <p:extLst>
      <p:ext uri="{BB962C8B-B14F-4D97-AF65-F5344CB8AC3E}">
        <p14:creationId xmlns:p14="http://schemas.microsoft.com/office/powerpoint/2010/main" val="1759720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FC6D6F-4E9C-868A-98B1-1DA0DDA1F996}"/>
              </a:ext>
            </a:extLst>
          </p:cNvPr>
          <p:cNvPicPr>
            <a:picLocks noChangeAspect="1"/>
          </p:cNvPicPr>
          <p:nvPr/>
        </p:nvPicPr>
        <p:blipFill>
          <a:blip r:embed="rId3"/>
          <a:src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3311EF23-F64A-C782-28EA-1A8D297A9F1D}"/>
              </a:ext>
            </a:extLst>
          </p:cNvPr>
          <p:cNvSpPr/>
          <p:nvPr/>
        </p:nvSpPr>
        <p:spPr>
          <a:xfrm>
            <a:off x="124358" y="138988"/>
            <a:ext cx="11923775" cy="1302106"/>
          </a:xfrm>
          <a:prstGeom prst="rect">
            <a:avLst/>
          </a:prstGeom>
          <a:solidFill>
            <a:srgbClr val="E2FE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dirty="0"/>
          </a:p>
        </p:txBody>
      </p:sp>
      <p:cxnSp>
        <p:nvCxnSpPr>
          <p:cNvPr id="9" name="Straight Connector 8">
            <a:extLst>
              <a:ext uri="{FF2B5EF4-FFF2-40B4-BE49-F238E27FC236}">
                <a16:creationId xmlns:a16="http://schemas.microsoft.com/office/drawing/2014/main" id="{E480B6B1-9BD0-C14D-6C35-046B181B096E}"/>
              </a:ext>
            </a:extLst>
          </p:cNvPr>
          <p:cNvCxnSpPr/>
          <p:nvPr/>
        </p:nvCxnSpPr>
        <p:spPr>
          <a:xfrm>
            <a:off x="124358" y="6217920"/>
            <a:ext cx="11923775" cy="731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1EB014-87E6-D8D7-1B7F-97DEF5C4AB55}"/>
              </a:ext>
            </a:extLst>
          </p:cNvPr>
          <p:cNvSpPr txBox="1"/>
          <p:nvPr/>
        </p:nvSpPr>
        <p:spPr>
          <a:xfrm>
            <a:off x="292971" y="532679"/>
            <a:ext cx="11631936" cy="584775"/>
          </a:xfrm>
          <a:prstGeom prst="rect">
            <a:avLst/>
          </a:prstGeom>
          <a:noFill/>
        </p:spPr>
        <p:txBody>
          <a:bodyPr wrap="square" rtlCol="0">
            <a:spAutoFit/>
          </a:bodyPr>
          <a:lstStyle/>
          <a:p>
            <a:pPr algn="l"/>
            <a:r>
              <a:rPr lang="en-US" sz="3200" b="1" dirty="0">
                <a:solidFill>
                  <a:srgbClr val="24272C"/>
                </a:solidFill>
                <a:effectLst/>
                <a:latin typeface="Miriam Libre" pitchFamily="2" charset="-79"/>
                <a:cs typeface="Miriam Libre" pitchFamily="2" charset="-79"/>
              </a:rPr>
              <a:t>Shellcode</a:t>
            </a:r>
          </a:p>
        </p:txBody>
      </p:sp>
      <p:sp>
        <p:nvSpPr>
          <p:cNvPr id="8" name="TextBox 7">
            <a:extLst>
              <a:ext uri="{FF2B5EF4-FFF2-40B4-BE49-F238E27FC236}">
                <a16:creationId xmlns:a16="http://schemas.microsoft.com/office/drawing/2014/main" id="{0A5D91F2-EE24-3166-CD6C-BAFBC797325C}"/>
              </a:ext>
            </a:extLst>
          </p:cNvPr>
          <p:cNvSpPr txBox="1"/>
          <p:nvPr/>
        </p:nvSpPr>
        <p:spPr>
          <a:xfrm>
            <a:off x="292971" y="6365895"/>
            <a:ext cx="6097218" cy="253916"/>
          </a:xfrm>
          <a:prstGeom prst="rect">
            <a:avLst/>
          </a:prstGeom>
          <a:noFill/>
        </p:spPr>
        <p:txBody>
          <a:bodyPr wrap="square">
            <a:spAutoFit/>
          </a:bodyPr>
          <a:lstStyle/>
          <a:p>
            <a:pPr marL="0" defTabSz="914400" eaLnBrk="1" latinLnBrk="0" hangingPunct="1"/>
            <a:r>
              <a:rPr lang="en-US" sz="1000" dirty="0">
                <a:solidFill>
                  <a:schemeClr val="bg1"/>
                </a:solidFill>
                <a:effectLst/>
                <a:latin typeface="Miriam Libre" pitchFamily="2" charset="-79"/>
                <a:cs typeface="Miriam Libre" pitchFamily="2" charset="-79"/>
              </a:rPr>
              <a:t>Shellcode</a:t>
            </a:r>
          </a:p>
        </p:txBody>
      </p:sp>
      <p:pic>
        <p:nvPicPr>
          <p:cNvPr id="10" name="Picture 9">
            <a:extLst>
              <a:ext uri="{FF2B5EF4-FFF2-40B4-BE49-F238E27FC236}">
                <a16:creationId xmlns:a16="http://schemas.microsoft.com/office/drawing/2014/main" id="{9F67AEC4-71D1-89EA-5D3E-E83882E2C956}"/>
              </a:ext>
            </a:extLst>
          </p:cNvPr>
          <p:cNvPicPr>
            <a:picLocks noChangeAspect="1"/>
          </p:cNvPicPr>
          <p:nvPr/>
        </p:nvPicPr>
        <p:blipFill>
          <a:blip r:embed="rId4"/>
          <a:srcRect/>
          <a:stretch/>
        </p:blipFill>
        <p:spPr>
          <a:xfrm>
            <a:off x="9000489" y="6377732"/>
            <a:ext cx="2717380" cy="221561"/>
          </a:xfrm>
          <a:prstGeom prst="rect">
            <a:avLst/>
          </a:prstGeom>
        </p:spPr>
      </p:pic>
      <p:sp>
        <p:nvSpPr>
          <p:cNvPr id="12" name="TextBox 11">
            <a:extLst>
              <a:ext uri="{FF2B5EF4-FFF2-40B4-BE49-F238E27FC236}">
                <a16:creationId xmlns:a16="http://schemas.microsoft.com/office/drawing/2014/main" id="{5D33F90E-E50A-4C6D-837E-A7B1D45E5C15}"/>
              </a:ext>
            </a:extLst>
          </p:cNvPr>
          <p:cNvSpPr txBox="1"/>
          <p:nvPr/>
        </p:nvSpPr>
        <p:spPr>
          <a:xfrm>
            <a:off x="143867" y="1553311"/>
            <a:ext cx="11444790" cy="4769254"/>
          </a:xfrm>
          <a:prstGeom prst="rect">
            <a:avLst/>
          </a:prstGeom>
          <a:noFill/>
        </p:spPr>
        <p:txBody>
          <a:bodyPr wrap="square">
            <a:spAutoFit/>
          </a:bodyPr>
          <a:lstStyle/>
          <a:p>
            <a:pPr marL="800100" lvl="1" indent="-342900">
              <a:lnSpc>
                <a:spcPts val="2560"/>
              </a:lnSpc>
              <a:buFont typeface="Arial" panose="020B0604020202020204" pitchFamily="34" charset="0"/>
              <a:buChar char="•"/>
            </a:pPr>
            <a:r>
              <a:rPr lang="en-US" sz="2400" dirty="0">
                <a:solidFill>
                  <a:schemeClr val="bg1"/>
                </a:solidFill>
                <a:effectLst/>
                <a:latin typeface="Miriam Libre" pitchFamily="2" charset="-79"/>
                <a:cs typeface="Miriam Libre" pitchFamily="2" charset="-79"/>
              </a:rPr>
              <a:t>Most executables won’t have a specially designe</a:t>
            </a:r>
            <a:r>
              <a:rPr lang="en-US" sz="2400" dirty="0">
                <a:solidFill>
                  <a:schemeClr val="bg1"/>
                </a:solidFill>
                <a:latin typeface="Miriam Libre" pitchFamily="2" charset="-79"/>
                <a:cs typeface="Miriam Libre" pitchFamily="2" charset="-79"/>
              </a:rPr>
              <a:t>d </a:t>
            </a:r>
            <a:r>
              <a:rPr lang="en-US" sz="2400" b="1" dirty="0">
                <a:solidFill>
                  <a:schemeClr val="bg1"/>
                </a:solidFill>
                <a:latin typeface="Miriam Libre" pitchFamily="2" charset="-79"/>
                <a:cs typeface="Miriam Libre" pitchFamily="2" charset="-79"/>
              </a:rPr>
              <a:t>win </a:t>
            </a:r>
            <a:r>
              <a:rPr lang="en-US" sz="2400" dirty="0">
                <a:solidFill>
                  <a:schemeClr val="bg1"/>
                </a:solidFill>
                <a:latin typeface="Miriam Libre" pitchFamily="2" charset="-79"/>
                <a:cs typeface="Miriam Libre" pitchFamily="2" charset="-79"/>
              </a:rPr>
              <a:t>function just for you. </a:t>
            </a:r>
            <a:endParaRPr lang="en-US" sz="2400" dirty="0">
              <a:solidFill>
                <a:schemeClr val="bg1"/>
              </a:solidFill>
              <a:effectLst/>
              <a:latin typeface="Miriam Libre" pitchFamily="2" charset="-79"/>
              <a:cs typeface="Miriam Libre" pitchFamily="2" charset="-79"/>
            </a:endParaRPr>
          </a:p>
          <a:p>
            <a:pPr marL="800100" lvl="1" indent="-342900">
              <a:lnSpc>
                <a:spcPts val="2560"/>
              </a:lnSpc>
              <a:buFont typeface="Arial" panose="020B0604020202020204" pitchFamily="34" charset="0"/>
              <a:buChar char="•"/>
            </a:pPr>
            <a:endParaRPr lang="en-US" sz="2400" dirty="0">
              <a:solidFill>
                <a:schemeClr val="bg1"/>
              </a:solidFill>
              <a:latin typeface="Miriam Libre" pitchFamily="2" charset="-79"/>
              <a:cs typeface="Miriam Libre" pitchFamily="2" charset="-79"/>
            </a:endParaRPr>
          </a:p>
          <a:p>
            <a:pPr marL="800100" lvl="1" indent="-342900">
              <a:lnSpc>
                <a:spcPts val="2560"/>
              </a:lnSpc>
              <a:buFont typeface="Arial" panose="020B0604020202020204" pitchFamily="34" charset="0"/>
              <a:buChar char="•"/>
            </a:pPr>
            <a:r>
              <a:rPr lang="en-US" sz="2400" dirty="0">
                <a:solidFill>
                  <a:schemeClr val="bg1"/>
                </a:solidFill>
                <a:effectLst/>
                <a:latin typeface="Miriam Libre" pitchFamily="2" charset="-79"/>
                <a:cs typeface="Miriam Libre" pitchFamily="2" charset="-79"/>
              </a:rPr>
              <a:t>We’d want to find a way to execute our own custom code.</a:t>
            </a:r>
          </a:p>
          <a:p>
            <a:pPr marL="800100" lvl="1" indent="-342900">
              <a:lnSpc>
                <a:spcPts val="2560"/>
              </a:lnSpc>
              <a:buFont typeface="Arial" panose="020B0604020202020204" pitchFamily="34" charset="0"/>
              <a:buChar char="•"/>
            </a:pPr>
            <a:endParaRPr lang="en-US" sz="2400" dirty="0">
              <a:solidFill>
                <a:schemeClr val="bg1"/>
              </a:solidFill>
              <a:latin typeface="Miriam Libre" pitchFamily="2" charset="-79"/>
              <a:cs typeface="Miriam Libre" pitchFamily="2" charset="-79"/>
            </a:endParaRPr>
          </a:p>
          <a:p>
            <a:pPr marL="800100" lvl="1" indent="-342900">
              <a:lnSpc>
                <a:spcPts val="2560"/>
              </a:lnSpc>
              <a:buFont typeface="Arial" panose="020B0604020202020204" pitchFamily="34" charset="0"/>
              <a:buChar char="•"/>
            </a:pPr>
            <a:r>
              <a:rPr lang="en-US" sz="2400" dirty="0">
                <a:solidFill>
                  <a:schemeClr val="bg1"/>
                </a:solidFill>
                <a:effectLst/>
                <a:latin typeface="Miriam Libre" pitchFamily="2" charset="-79"/>
                <a:cs typeface="Miriam Libre" pitchFamily="2" charset="-79"/>
              </a:rPr>
              <a:t>That’s where shellcode comes into play. A shellcode is basically just a small snippet of machine code instructions designed to do something very specific, which we ourselves write in the program (for example in the buffer where we write our input).</a:t>
            </a:r>
          </a:p>
          <a:p>
            <a:pPr marL="800100" lvl="1" indent="-342900">
              <a:lnSpc>
                <a:spcPts val="2560"/>
              </a:lnSpc>
              <a:buFont typeface="Arial" panose="020B0604020202020204" pitchFamily="34" charset="0"/>
              <a:buChar char="•"/>
            </a:pPr>
            <a:endParaRPr lang="en-US" sz="2400" dirty="0">
              <a:solidFill>
                <a:schemeClr val="bg1"/>
              </a:solidFill>
              <a:latin typeface="Miriam Libre" pitchFamily="2" charset="-79"/>
              <a:cs typeface="Miriam Libre" pitchFamily="2" charset="-79"/>
            </a:endParaRPr>
          </a:p>
          <a:p>
            <a:pPr marL="800100" lvl="1" indent="-342900">
              <a:lnSpc>
                <a:spcPts val="2560"/>
              </a:lnSpc>
              <a:buFont typeface="Arial" panose="020B0604020202020204" pitchFamily="34" charset="0"/>
              <a:buChar char="•"/>
            </a:pPr>
            <a:r>
              <a:rPr lang="en-US" sz="2400" dirty="0">
                <a:solidFill>
                  <a:schemeClr val="bg1"/>
                </a:solidFill>
                <a:effectLst/>
                <a:latin typeface="Miriam Libre" pitchFamily="2" charset="-79"/>
                <a:cs typeface="Miriam Libre" pitchFamily="2" charset="-79"/>
              </a:rPr>
              <a:t>Combining it with a buffer overflow, we can use the same idea from before - but thi</a:t>
            </a:r>
            <a:r>
              <a:rPr lang="en-US" sz="2400" dirty="0">
                <a:solidFill>
                  <a:schemeClr val="bg1"/>
                </a:solidFill>
                <a:latin typeface="Miriam Libre" pitchFamily="2" charset="-79"/>
                <a:cs typeface="Miriam Libre" pitchFamily="2" charset="-79"/>
              </a:rPr>
              <a:t>s time we put the address of the shellcode.</a:t>
            </a:r>
            <a:r>
              <a:rPr lang="en-US" sz="2400" dirty="0">
                <a:solidFill>
                  <a:schemeClr val="bg1"/>
                </a:solidFill>
                <a:effectLst/>
                <a:latin typeface="Miriam Libre" pitchFamily="2" charset="-79"/>
                <a:cs typeface="Miriam Libre" pitchFamily="2" charset="-79"/>
              </a:rPr>
              <a:t> </a:t>
            </a:r>
          </a:p>
          <a:p>
            <a:pPr marL="800100" lvl="1" indent="-342900">
              <a:lnSpc>
                <a:spcPts val="2560"/>
              </a:lnSpc>
              <a:buFont typeface="Arial" panose="020B0604020202020204" pitchFamily="34" charset="0"/>
              <a:buChar char="•"/>
            </a:pPr>
            <a:endParaRPr lang="en-US" sz="2400" dirty="0">
              <a:solidFill>
                <a:schemeClr val="bg1"/>
              </a:solidFill>
              <a:latin typeface="Miriam Libre" pitchFamily="2" charset="-79"/>
              <a:cs typeface="Miriam Libre" pitchFamily="2" charset="-79"/>
            </a:endParaRPr>
          </a:p>
          <a:p>
            <a:pPr marL="800100" lvl="1" indent="-342900">
              <a:lnSpc>
                <a:spcPts val="2560"/>
              </a:lnSpc>
              <a:buFont typeface="Arial" panose="020B0604020202020204" pitchFamily="34" charset="0"/>
              <a:buChar char="•"/>
            </a:pPr>
            <a:r>
              <a:rPr lang="en-US" sz="2400" dirty="0">
                <a:solidFill>
                  <a:schemeClr val="bg1"/>
                </a:solidFill>
                <a:effectLst/>
                <a:latin typeface="Miriam Libre" pitchFamily="2" charset="-79"/>
                <a:cs typeface="Miriam Libre" pitchFamily="2" charset="-79"/>
                <a:hlinkClick r:id="rId5"/>
              </a:rPr>
              <a:t>https://ir0nstone.gitbook.io/notes/binexp/stack/shellcode</a:t>
            </a:r>
            <a:endParaRPr lang="en-US" sz="2400" dirty="0">
              <a:solidFill>
                <a:schemeClr val="bg1"/>
              </a:solidFill>
              <a:effectLst/>
              <a:latin typeface="Miriam Libre" pitchFamily="2" charset="-79"/>
              <a:cs typeface="Miriam Libre" pitchFamily="2" charset="-79"/>
            </a:endParaRPr>
          </a:p>
        </p:txBody>
      </p:sp>
    </p:spTree>
    <p:extLst>
      <p:ext uri="{BB962C8B-B14F-4D97-AF65-F5344CB8AC3E}">
        <p14:creationId xmlns:p14="http://schemas.microsoft.com/office/powerpoint/2010/main" val="1038383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FC6D6F-4E9C-868A-98B1-1DA0DDA1F996}"/>
              </a:ext>
            </a:extLst>
          </p:cNvPr>
          <p:cNvPicPr>
            <a:picLocks noChangeAspect="1"/>
          </p:cNvPicPr>
          <p:nvPr/>
        </p:nvPicPr>
        <p:blipFill>
          <a:blip r:embed="rId3"/>
          <a:src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3311EF23-F64A-C782-28EA-1A8D297A9F1D}"/>
              </a:ext>
            </a:extLst>
          </p:cNvPr>
          <p:cNvSpPr/>
          <p:nvPr/>
        </p:nvSpPr>
        <p:spPr>
          <a:xfrm>
            <a:off x="124358" y="138988"/>
            <a:ext cx="11923775" cy="1302106"/>
          </a:xfrm>
          <a:prstGeom prst="rect">
            <a:avLst/>
          </a:prstGeom>
          <a:solidFill>
            <a:srgbClr val="E2FE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dirty="0"/>
          </a:p>
        </p:txBody>
      </p:sp>
      <p:cxnSp>
        <p:nvCxnSpPr>
          <p:cNvPr id="9" name="Straight Connector 8">
            <a:extLst>
              <a:ext uri="{FF2B5EF4-FFF2-40B4-BE49-F238E27FC236}">
                <a16:creationId xmlns:a16="http://schemas.microsoft.com/office/drawing/2014/main" id="{E480B6B1-9BD0-C14D-6C35-046B181B096E}"/>
              </a:ext>
            </a:extLst>
          </p:cNvPr>
          <p:cNvCxnSpPr/>
          <p:nvPr/>
        </p:nvCxnSpPr>
        <p:spPr>
          <a:xfrm>
            <a:off x="124358" y="6217920"/>
            <a:ext cx="11923775" cy="731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1EB014-87E6-D8D7-1B7F-97DEF5C4AB55}"/>
              </a:ext>
            </a:extLst>
          </p:cNvPr>
          <p:cNvSpPr txBox="1"/>
          <p:nvPr/>
        </p:nvSpPr>
        <p:spPr>
          <a:xfrm>
            <a:off x="292971" y="566928"/>
            <a:ext cx="11631936" cy="584775"/>
          </a:xfrm>
          <a:prstGeom prst="rect">
            <a:avLst/>
          </a:prstGeom>
          <a:noFill/>
        </p:spPr>
        <p:txBody>
          <a:bodyPr wrap="square" rtlCol="0">
            <a:spAutoFit/>
          </a:bodyPr>
          <a:lstStyle/>
          <a:p>
            <a:pPr algn="l"/>
            <a:r>
              <a:rPr lang="en-US" sz="3200" b="1" dirty="0">
                <a:solidFill>
                  <a:srgbClr val="24272C"/>
                </a:solidFill>
                <a:effectLst/>
                <a:latin typeface="Miriam Libre" pitchFamily="2" charset="-79"/>
                <a:cs typeface="Miriam Libre" pitchFamily="2" charset="-79"/>
              </a:rPr>
              <a:t>No ret2win, no shellcode</a:t>
            </a:r>
          </a:p>
        </p:txBody>
      </p:sp>
      <p:sp>
        <p:nvSpPr>
          <p:cNvPr id="8" name="TextBox 7">
            <a:extLst>
              <a:ext uri="{FF2B5EF4-FFF2-40B4-BE49-F238E27FC236}">
                <a16:creationId xmlns:a16="http://schemas.microsoft.com/office/drawing/2014/main" id="{0A5D91F2-EE24-3166-CD6C-BAFBC797325C}"/>
              </a:ext>
            </a:extLst>
          </p:cNvPr>
          <p:cNvSpPr txBox="1"/>
          <p:nvPr/>
        </p:nvSpPr>
        <p:spPr>
          <a:xfrm>
            <a:off x="292971" y="6365895"/>
            <a:ext cx="6097218" cy="253916"/>
          </a:xfrm>
          <a:prstGeom prst="rect">
            <a:avLst/>
          </a:prstGeom>
          <a:noFill/>
        </p:spPr>
        <p:txBody>
          <a:bodyPr wrap="square">
            <a:spAutoFit/>
          </a:bodyPr>
          <a:lstStyle/>
          <a:p>
            <a:pPr marL="0" defTabSz="914400" eaLnBrk="1" latinLnBrk="0" hangingPunct="1"/>
            <a:r>
              <a:rPr lang="en-US" sz="1000" dirty="0">
                <a:solidFill>
                  <a:schemeClr val="bg1"/>
                </a:solidFill>
                <a:effectLst/>
                <a:latin typeface="Miriam Libre" pitchFamily="2" charset="-79"/>
                <a:cs typeface="Miriam Libre" pitchFamily="2" charset="-79"/>
              </a:rPr>
              <a:t>Server Side Template Injection (SSTI) - Templates </a:t>
            </a:r>
          </a:p>
        </p:txBody>
      </p:sp>
      <p:pic>
        <p:nvPicPr>
          <p:cNvPr id="10" name="Picture 9">
            <a:extLst>
              <a:ext uri="{FF2B5EF4-FFF2-40B4-BE49-F238E27FC236}">
                <a16:creationId xmlns:a16="http://schemas.microsoft.com/office/drawing/2014/main" id="{9F67AEC4-71D1-89EA-5D3E-E83882E2C956}"/>
              </a:ext>
            </a:extLst>
          </p:cNvPr>
          <p:cNvPicPr>
            <a:picLocks noChangeAspect="1"/>
          </p:cNvPicPr>
          <p:nvPr/>
        </p:nvPicPr>
        <p:blipFill>
          <a:blip r:embed="rId4"/>
          <a:srcRect/>
          <a:stretch/>
        </p:blipFill>
        <p:spPr>
          <a:xfrm>
            <a:off x="9000489" y="6377732"/>
            <a:ext cx="2717380" cy="221561"/>
          </a:xfrm>
          <a:prstGeom prst="rect">
            <a:avLst/>
          </a:prstGeom>
        </p:spPr>
      </p:pic>
      <p:sp>
        <p:nvSpPr>
          <p:cNvPr id="12" name="TextBox 11">
            <a:extLst>
              <a:ext uri="{FF2B5EF4-FFF2-40B4-BE49-F238E27FC236}">
                <a16:creationId xmlns:a16="http://schemas.microsoft.com/office/drawing/2014/main" id="{5D33F90E-E50A-4C6D-837E-A7B1D45E5C15}"/>
              </a:ext>
            </a:extLst>
          </p:cNvPr>
          <p:cNvSpPr txBox="1"/>
          <p:nvPr/>
        </p:nvSpPr>
        <p:spPr>
          <a:xfrm>
            <a:off x="292971" y="1734669"/>
            <a:ext cx="11444790" cy="4769254"/>
          </a:xfrm>
          <a:prstGeom prst="rect">
            <a:avLst/>
          </a:prstGeom>
          <a:noFill/>
        </p:spPr>
        <p:txBody>
          <a:bodyPr wrap="square">
            <a:spAutoFit/>
          </a:bodyPr>
          <a:lstStyle/>
          <a:p>
            <a:pPr marL="800100" lvl="1" indent="-342900">
              <a:lnSpc>
                <a:spcPts val="2560"/>
              </a:lnSpc>
              <a:buFont typeface="Arial" panose="020B0604020202020204" pitchFamily="34" charset="0"/>
              <a:buChar char="•"/>
            </a:pPr>
            <a:r>
              <a:rPr lang="en-US" sz="2400" dirty="0">
                <a:solidFill>
                  <a:schemeClr val="bg1"/>
                </a:solidFill>
                <a:effectLst/>
                <a:latin typeface="Miriam Libre" pitchFamily="2" charset="-79"/>
                <a:cs typeface="Miriam Libre" pitchFamily="2" charset="-79"/>
              </a:rPr>
              <a:t>A simple defense against shellcode is called NX (no </a:t>
            </a:r>
            <a:r>
              <a:rPr lang="en-US" sz="2400" dirty="0" err="1">
                <a:solidFill>
                  <a:schemeClr val="bg1"/>
                </a:solidFill>
                <a:effectLst/>
                <a:latin typeface="Miriam Libre" pitchFamily="2" charset="-79"/>
                <a:cs typeface="Miriam Libre" pitchFamily="2" charset="-79"/>
              </a:rPr>
              <a:t>eXecute</a:t>
            </a:r>
            <a:r>
              <a:rPr lang="en-US" sz="2400" dirty="0">
                <a:solidFill>
                  <a:schemeClr val="bg1"/>
                </a:solidFill>
                <a:effectLst/>
                <a:latin typeface="Miriam Libre" pitchFamily="2" charset="-79"/>
                <a:cs typeface="Miriam Libre" pitchFamily="2" charset="-79"/>
              </a:rPr>
              <a:t>). </a:t>
            </a:r>
            <a:r>
              <a:rPr lang="en-US" sz="2400" dirty="0">
                <a:solidFill>
                  <a:schemeClr val="bg1"/>
                </a:solidFill>
                <a:latin typeface="Miriam Libre" pitchFamily="2" charset="-79"/>
                <a:cs typeface="Miriam Libre" pitchFamily="2" charset="-79"/>
              </a:rPr>
              <a:t>When the NX bit is set, areas of memory can be either writeable or executable, </a:t>
            </a:r>
            <a:r>
              <a:rPr lang="en-US" sz="2400" b="1" dirty="0">
                <a:solidFill>
                  <a:schemeClr val="bg1"/>
                </a:solidFill>
                <a:latin typeface="Miriam Libre" pitchFamily="2" charset="-79"/>
                <a:cs typeface="Miriam Libre" pitchFamily="2" charset="-79"/>
              </a:rPr>
              <a:t>but never both</a:t>
            </a:r>
            <a:r>
              <a:rPr lang="en-US" sz="2400" dirty="0">
                <a:solidFill>
                  <a:schemeClr val="bg1"/>
                </a:solidFill>
                <a:latin typeface="Miriam Libre" pitchFamily="2" charset="-79"/>
                <a:cs typeface="Miriam Libre" pitchFamily="2" charset="-79"/>
              </a:rPr>
              <a:t>. This eliminates stack shellcodes entirely.</a:t>
            </a:r>
            <a:endParaRPr lang="en-US" sz="2400" dirty="0">
              <a:solidFill>
                <a:schemeClr val="bg1"/>
              </a:solidFill>
              <a:effectLst/>
              <a:latin typeface="Miriam Libre" pitchFamily="2" charset="-79"/>
              <a:cs typeface="Miriam Libre" pitchFamily="2" charset="-79"/>
            </a:endParaRPr>
          </a:p>
          <a:p>
            <a:pPr marL="800100" lvl="1" indent="-342900">
              <a:lnSpc>
                <a:spcPts val="2560"/>
              </a:lnSpc>
              <a:buFont typeface="Arial" panose="020B0604020202020204" pitchFamily="34" charset="0"/>
              <a:buChar char="•"/>
            </a:pPr>
            <a:endParaRPr lang="en-US" sz="2400" dirty="0">
              <a:solidFill>
                <a:schemeClr val="bg1"/>
              </a:solidFill>
              <a:latin typeface="Miriam Libre" pitchFamily="2" charset="-79"/>
              <a:cs typeface="Miriam Libre" pitchFamily="2" charset="-79"/>
            </a:endParaRPr>
          </a:p>
          <a:p>
            <a:pPr marL="800100" lvl="1" indent="-342900">
              <a:lnSpc>
                <a:spcPts val="2560"/>
              </a:lnSpc>
              <a:buFont typeface="Arial" panose="020B0604020202020204" pitchFamily="34" charset="0"/>
              <a:buChar char="•"/>
            </a:pPr>
            <a:r>
              <a:rPr lang="en-US" sz="2400" dirty="0">
                <a:solidFill>
                  <a:schemeClr val="bg1"/>
                </a:solidFill>
                <a:effectLst/>
                <a:latin typeface="Miriam Libre" pitchFamily="2" charset="-79"/>
                <a:cs typeface="Miriam Libre" pitchFamily="2" charset="-79"/>
              </a:rPr>
              <a:t>So what do we do now?</a:t>
            </a:r>
          </a:p>
          <a:p>
            <a:pPr marL="800100" lvl="1" indent="-342900">
              <a:lnSpc>
                <a:spcPts val="2560"/>
              </a:lnSpc>
              <a:buFont typeface="Arial" panose="020B0604020202020204" pitchFamily="34" charset="0"/>
              <a:buChar char="•"/>
            </a:pPr>
            <a:endParaRPr lang="en-US" sz="2400" dirty="0">
              <a:solidFill>
                <a:schemeClr val="bg1"/>
              </a:solidFill>
              <a:latin typeface="Miriam Libre" pitchFamily="2" charset="-79"/>
              <a:cs typeface="Miriam Libre" pitchFamily="2" charset="-79"/>
            </a:endParaRPr>
          </a:p>
          <a:p>
            <a:pPr marL="800100" lvl="1" indent="-342900">
              <a:lnSpc>
                <a:spcPts val="2560"/>
              </a:lnSpc>
              <a:buFont typeface="Arial" panose="020B0604020202020204" pitchFamily="34" charset="0"/>
              <a:buChar char="•"/>
            </a:pPr>
            <a:r>
              <a:rPr lang="en-US" sz="2400" dirty="0">
                <a:solidFill>
                  <a:schemeClr val="bg1"/>
                </a:solidFill>
                <a:latin typeface="Miriam Libre" pitchFamily="2" charset="-79"/>
                <a:cs typeface="Miriam Libre" pitchFamily="2" charset="-79"/>
              </a:rPr>
              <a:t>We still have control over RIP, but seemingly no idea of where to return to.</a:t>
            </a:r>
          </a:p>
          <a:p>
            <a:pPr marL="800100" lvl="1" indent="-342900">
              <a:lnSpc>
                <a:spcPts val="2560"/>
              </a:lnSpc>
              <a:buFont typeface="Arial" panose="020B0604020202020204" pitchFamily="34" charset="0"/>
              <a:buChar char="•"/>
            </a:pPr>
            <a:endParaRPr lang="en-US" sz="2400" dirty="0">
              <a:solidFill>
                <a:schemeClr val="bg1"/>
              </a:solidFill>
              <a:latin typeface="Miriam Libre" pitchFamily="2" charset="-79"/>
              <a:cs typeface="Miriam Libre" pitchFamily="2" charset="-79"/>
            </a:endParaRPr>
          </a:p>
          <a:p>
            <a:pPr marL="800100" lvl="1" indent="-342900">
              <a:lnSpc>
                <a:spcPts val="2560"/>
              </a:lnSpc>
              <a:buFont typeface="Arial" panose="020B0604020202020204" pitchFamily="34" charset="0"/>
              <a:buChar char="•"/>
            </a:pPr>
            <a:r>
              <a:rPr lang="en-US" sz="2400" dirty="0">
                <a:solidFill>
                  <a:schemeClr val="bg1"/>
                </a:solidFill>
                <a:latin typeface="Miriam Libre" pitchFamily="2" charset="-79"/>
                <a:cs typeface="Miriam Libre" pitchFamily="2" charset="-79"/>
              </a:rPr>
              <a:t>Our only choice is to utilize existing parts of the program in order achieve our own custom code execution.</a:t>
            </a:r>
          </a:p>
          <a:p>
            <a:pPr marL="800100" lvl="1" indent="-342900">
              <a:lnSpc>
                <a:spcPts val="2560"/>
              </a:lnSpc>
              <a:buFont typeface="Arial" panose="020B0604020202020204" pitchFamily="34" charset="0"/>
              <a:buChar char="•"/>
            </a:pPr>
            <a:endParaRPr lang="en-US" sz="2400" dirty="0">
              <a:solidFill>
                <a:schemeClr val="bg1"/>
              </a:solidFill>
              <a:latin typeface="Miriam Libre" pitchFamily="2" charset="-79"/>
              <a:cs typeface="Miriam Libre" pitchFamily="2" charset="-79"/>
            </a:endParaRPr>
          </a:p>
          <a:p>
            <a:pPr marL="800100" lvl="1" indent="-342900">
              <a:lnSpc>
                <a:spcPts val="2560"/>
              </a:lnSpc>
              <a:buFont typeface="Arial" panose="020B0604020202020204" pitchFamily="34" charset="0"/>
              <a:buChar char="•"/>
            </a:pPr>
            <a:r>
              <a:rPr lang="en-US" sz="2400" dirty="0">
                <a:solidFill>
                  <a:schemeClr val="bg1"/>
                </a:solidFill>
                <a:latin typeface="Miriam Libre" pitchFamily="2" charset="-79"/>
                <a:cs typeface="Miriam Libre" pitchFamily="2" charset="-79"/>
              </a:rPr>
              <a:t>Introducing: Return Oriented Programming (ROP)</a:t>
            </a:r>
          </a:p>
          <a:p>
            <a:pPr marL="800100" lvl="1" indent="-342900">
              <a:lnSpc>
                <a:spcPts val="2560"/>
              </a:lnSpc>
              <a:buFont typeface="Arial" panose="020B0604020202020204" pitchFamily="34" charset="0"/>
              <a:buChar char="•"/>
            </a:pPr>
            <a:endParaRPr lang="en-US" sz="2400" dirty="0">
              <a:solidFill>
                <a:schemeClr val="bg1"/>
              </a:solidFill>
              <a:effectLst/>
              <a:latin typeface="Miriam Libre" pitchFamily="2" charset="-79"/>
              <a:cs typeface="Miriam Libre" pitchFamily="2" charset="-79"/>
            </a:endParaRPr>
          </a:p>
        </p:txBody>
      </p:sp>
    </p:spTree>
    <p:extLst>
      <p:ext uri="{BB962C8B-B14F-4D97-AF65-F5344CB8AC3E}">
        <p14:creationId xmlns:p14="http://schemas.microsoft.com/office/powerpoint/2010/main" val="2474528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FC6D6F-4E9C-868A-98B1-1DA0DDA1F996}"/>
              </a:ext>
            </a:extLst>
          </p:cNvPr>
          <p:cNvPicPr>
            <a:picLocks noChangeAspect="1"/>
          </p:cNvPicPr>
          <p:nvPr/>
        </p:nvPicPr>
        <p:blipFill>
          <a:blip r:embed="rId2"/>
          <a:src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3311EF23-F64A-C782-28EA-1A8D297A9F1D}"/>
              </a:ext>
            </a:extLst>
          </p:cNvPr>
          <p:cNvSpPr/>
          <p:nvPr/>
        </p:nvSpPr>
        <p:spPr>
          <a:xfrm>
            <a:off x="124358" y="138988"/>
            <a:ext cx="11923775" cy="1302106"/>
          </a:xfrm>
          <a:prstGeom prst="rect">
            <a:avLst/>
          </a:prstGeom>
          <a:solidFill>
            <a:srgbClr val="E2FE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dirty="0"/>
          </a:p>
        </p:txBody>
      </p:sp>
      <p:cxnSp>
        <p:nvCxnSpPr>
          <p:cNvPr id="9" name="Straight Connector 8">
            <a:extLst>
              <a:ext uri="{FF2B5EF4-FFF2-40B4-BE49-F238E27FC236}">
                <a16:creationId xmlns:a16="http://schemas.microsoft.com/office/drawing/2014/main" id="{E480B6B1-9BD0-C14D-6C35-046B181B096E}"/>
              </a:ext>
            </a:extLst>
          </p:cNvPr>
          <p:cNvCxnSpPr/>
          <p:nvPr/>
        </p:nvCxnSpPr>
        <p:spPr>
          <a:xfrm>
            <a:off x="124358" y="6217920"/>
            <a:ext cx="11923775" cy="731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7F3A454A-557E-2F1B-4701-7328B5F7B509}"/>
              </a:ext>
            </a:extLst>
          </p:cNvPr>
          <p:cNvSpPr txBox="1"/>
          <p:nvPr/>
        </p:nvSpPr>
        <p:spPr>
          <a:xfrm>
            <a:off x="143866" y="466875"/>
            <a:ext cx="11762187" cy="584775"/>
          </a:xfrm>
          <a:prstGeom prst="rect">
            <a:avLst/>
          </a:prstGeom>
          <a:noFill/>
        </p:spPr>
        <p:txBody>
          <a:bodyPr wrap="square" rtlCol="0">
            <a:spAutoFit/>
          </a:bodyPr>
          <a:lstStyle/>
          <a:p>
            <a:pPr algn="l"/>
            <a:r>
              <a:rPr lang="en-US" sz="3200" b="1" spc="120" dirty="0">
                <a:solidFill>
                  <a:srgbClr val="24272C"/>
                </a:solidFill>
                <a:effectLst/>
                <a:latin typeface="Miriam Libre" panose="00000500000000000000" pitchFamily="2" charset="-79"/>
                <a:cs typeface="Miriam Libre" panose="00000500000000000000" pitchFamily="2" charset="-79"/>
              </a:rPr>
              <a:t>Return Oriented Programming (ROP)</a:t>
            </a:r>
            <a:endParaRPr lang="he-IL" sz="3200" b="1" spc="120" dirty="0">
              <a:solidFill>
                <a:srgbClr val="24272C"/>
              </a:solidFill>
              <a:effectLst/>
              <a:latin typeface="Miriam Libre" panose="00000500000000000000" pitchFamily="2" charset="-79"/>
              <a:cs typeface="Miriam Libre" panose="00000500000000000000" pitchFamily="2" charset="-79"/>
            </a:endParaRPr>
          </a:p>
        </p:txBody>
      </p:sp>
      <p:sp>
        <p:nvSpPr>
          <p:cNvPr id="7" name="TextBox 6">
            <a:extLst>
              <a:ext uri="{FF2B5EF4-FFF2-40B4-BE49-F238E27FC236}">
                <a16:creationId xmlns:a16="http://schemas.microsoft.com/office/drawing/2014/main" id="{51923EB0-3936-B158-8ED3-27059A73D396}"/>
              </a:ext>
            </a:extLst>
          </p:cNvPr>
          <p:cNvSpPr txBox="1"/>
          <p:nvPr/>
        </p:nvSpPr>
        <p:spPr>
          <a:xfrm>
            <a:off x="292971" y="1768421"/>
            <a:ext cx="11683681" cy="4102405"/>
          </a:xfrm>
          <a:prstGeom prst="rect">
            <a:avLst/>
          </a:prstGeom>
          <a:noFill/>
        </p:spPr>
        <p:txBody>
          <a:bodyPr wrap="square" rtlCol="0">
            <a:spAutoFit/>
          </a:bodyPr>
          <a:lstStyle/>
          <a:p>
            <a:pPr marL="342900" indent="-342900">
              <a:lnSpc>
                <a:spcPts val="2560"/>
              </a:lnSpc>
              <a:buFont typeface="Arial" panose="020B0604020202020204" pitchFamily="34" charset="0"/>
              <a:buChar char="•"/>
            </a:pPr>
            <a:r>
              <a:rPr lang="en-US" sz="2400" dirty="0">
                <a:solidFill>
                  <a:schemeClr val="bg1"/>
                </a:solidFill>
                <a:latin typeface="Miriam Libre" pitchFamily="2" charset="-79"/>
                <a:cs typeface="Miriam Libre" pitchFamily="2" charset="-79"/>
              </a:rPr>
              <a:t>The basis of ROP is chaining together small chunks of code already present within the executable itself in such a way to do what you wish.</a:t>
            </a:r>
          </a:p>
          <a:p>
            <a:pPr marL="342900" indent="-342900">
              <a:lnSpc>
                <a:spcPts val="2560"/>
              </a:lnSpc>
              <a:buFont typeface="Arial" panose="020B0604020202020204" pitchFamily="34" charset="0"/>
              <a:buChar char="•"/>
            </a:pPr>
            <a:endParaRPr lang="en-US" sz="2400" dirty="0">
              <a:solidFill>
                <a:schemeClr val="bg1"/>
              </a:solidFill>
              <a:latin typeface="Miriam Libre" pitchFamily="2" charset="-79"/>
              <a:cs typeface="Miriam Libre" pitchFamily="2" charset="-79"/>
            </a:endParaRPr>
          </a:p>
          <a:p>
            <a:pPr marL="342900" indent="-342900">
              <a:lnSpc>
                <a:spcPts val="2560"/>
              </a:lnSpc>
              <a:buFont typeface="Arial" panose="020B0604020202020204" pitchFamily="34" charset="0"/>
              <a:buChar char="•"/>
            </a:pPr>
            <a:r>
              <a:rPr lang="en-US" sz="2400" dirty="0">
                <a:solidFill>
                  <a:schemeClr val="bg1"/>
                </a:solidFill>
                <a:latin typeface="Miriam Libre" pitchFamily="2" charset="-79"/>
                <a:cs typeface="Miriam Libre" pitchFamily="2" charset="-79"/>
              </a:rPr>
              <a:t>A common example is returning to a function already present within </a:t>
            </a:r>
            <a:r>
              <a:rPr lang="en-US" sz="2400" dirty="0" err="1">
                <a:solidFill>
                  <a:schemeClr val="bg1"/>
                </a:solidFill>
                <a:latin typeface="Miriam Libre" pitchFamily="2" charset="-79"/>
                <a:cs typeface="Miriam Libre" pitchFamily="2" charset="-79"/>
              </a:rPr>
              <a:t>libc</a:t>
            </a:r>
            <a:r>
              <a:rPr lang="en-US" sz="2400" dirty="0">
                <a:solidFill>
                  <a:schemeClr val="bg1"/>
                </a:solidFill>
                <a:latin typeface="Miriam Libre" pitchFamily="2" charset="-79"/>
                <a:cs typeface="Miriam Libre" pitchFamily="2" charset="-79"/>
              </a:rPr>
              <a:t> – specifically the </a:t>
            </a:r>
            <a:r>
              <a:rPr lang="en-US" sz="2400" b="1" dirty="0">
                <a:solidFill>
                  <a:schemeClr val="bg1"/>
                </a:solidFill>
                <a:latin typeface="Miriam Libre" pitchFamily="2" charset="-79"/>
                <a:cs typeface="Miriam Libre" pitchFamily="2" charset="-79"/>
              </a:rPr>
              <a:t>system</a:t>
            </a:r>
            <a:r>
              <a:rPr lang="en-US" sz="2400" dirty="0">
                <a:solidFill>
                  <a:schemeClr val="bg1"/>
                </a:solidFill>
                <a:latin typeface="Miriam Libre" pitchFamily="2" charset="-79"/>
                <a:cs typeface="Miriam Libre" pitchFamily="2" charset="-79"/>
              </a:rPr>
              <a:t> function, which executes any shell command you wish.</a:t>
            </a:r>
          </a:p>
          <a:p>
            <a:pPr marL="342900" indent="-342900">
              <a:lnSpc>
                <a:spcPts val="2560"/>
              </a:lnSpc>
              <a:buFont typeface="Arial" panose="020B0604020202020204" pitchFamily="34" charset="0"/>
              <a:buChar char="•"/>
            </a:pPr>
            <a:endParaRPr lang="en-US" sz="2400" dirty="0">
              <a:solidFill>
                <a:schemeClr val="bg1"/>
              </a:solidFill>
              <a:latin typeface="Miriam Libre" pitchFamily="2" charset="-79"/>
              <a:cs typeface="Miriam Libre" pitchFamily="2" charset="-79"/>
            </a:endParaRPr>
          </a:p>
          <a:p>
            <a:pPr marL="342900" indent="-342900">
              <a:lnSpc>
                <a:spcPts val="2560"/>
              </a:lnSpc>
              <a:buFont typeface="Arial" panose="020B0604020202020204" pitchFamily="34" charset="0"/>
              <a:buChar char="•"/>
            </a:pPr>
            <a:r>
              <a:rPr lang="en-US" sz="2400" dirty="0">
                <a:solidFill>
                  <a:schemeClr val="bg1"/>
                </a:solidFill>
                <a:latin typeface="Miriam Libre" pitchFamily="2" charset="-79"/>
                <a:cs typeface="Miriam Libre" pitchFamily="2" charset="-79"/>
              </a:rPr>
              <a:t>If we manage to make a call to something like system(“cat flag.txt”), we will win.</a:t>
            </a:r>
          </a:p>
          <a:p>
            <a:pPr marL="342900" indent="-342900">
              <a:lnSpc>
                <a:spcPts val="2560"/>
              </a:lnSpc>
              <a:buFont typeface="Arial" panose="020B0604020202020204" pitchFamily="34" charset="0"/>
              <a:buChar char="•"/>
            </a:pPr>
            <a:endParaRPr lang="en-US" sz="2400" dirty="0">
              <a:solidFill>
                <a:schemeClr val="bg1"/>
              </a:solidFill>
              <a:latin typeface="Miriam Libre" pitchFamily="2" charset="-79"/>
              <a:cs typeface="Miriam Libre" pitchFamily="2" charset="-79"/>
            </a:endParaRPr>
          </a:p>
          <a:p>
            <a:pPr marL="342900" indent="-342900">
              <a:lnSpc>
                <a:spcPts val="2560"/>
              </a:lnSpc>
              <a:buFont typeface="Arial" panose="020B0604020202020204" pitchFamily="34" charset="0"/>
              <a:buChar char="•"/>
            </a:pPr>
            <a:r>
              <a:rPr lang="en-US" sz="2400" dirty="0">
                <a:solidFill>
                  <a:schemeClr val="bg1"/>
                </a:solidFill>
                <a:latin typeface="Miriam Libre" pitchFamily="2" charset="-79"/>
                <a:cs typeface="Miriam Libre" pitchFamily="2" charset="-79"/>
              </a:rPr>
              <a:t>But first we have to understand how calling functions with parameters works.</a:t>
            </a:r>
          </a:p>
        </p:txBody>
      </p:sp>
      <p:sp>
        <p:nvSpPr>
          <p:cNvPr id="8" name="TextBox 7">
            <a:extLst>
              <a:ext uri="{FF2B5EF4-FFF2-40B4-BE49-F238E27FC236}">
                <a16:creationId xmlns:a16="http://schemas.microsoft.com/office/drawing/2014/main" id="{EE060FD5-2930-AF70-95FE-EC8394D9ACDC}"/>
              </a:ext>
            </a:extLst>
          </p:cNvPr>
          <p:cNvSpPr txBox="1"/>
          <p:nvPr/>
        </p:nvSpPr>
        <p:spPr>
          <a:xfrm>
            <a:off x="292971" y="6365895"/>
            <a:ext cx="6097218" cy="276999"/>
          </a:xfrm>
          <a:prstGeom prst="rect">
            <a:avLst/>
          </a:prstGeom>
          <a:noFill/>
        </p:spPr>
        <p:txBody>
          <a:bodyPr wrap="square">
            <a:spAutoFit/>
          </a:bodyPr>
          <a:lstStyle/>
          <a:p>
            <a:pPr marL="0" defTabSz="914400" eaLnBrk="1" latinLnBrk="0" hangingPunct="1"/>
            <a:r>
              <a:rPr lang="en-US" sz="1200" spc="30" dirty="0">
                <a:solidFill>
                  <a:schemeClr val="bg1"/>
                </a:solidFill>
                <a:effectLst/>
                <a:latin typeface="Handjet Square Single" pitchFamily="2" charset="0"/>
                <a:cs typeface="Handjet Square Single" pitchFamily="2" charset="0"/>
              </a:rPr>
              <a:t>Common server side vulnerabilities</a:t>
            </a:r>
            <a:endParaRPr lang="en-IL" sz="1200" spc="30" dirty="0">
              <a:solidFill>
                <a:schemeClr val="bg1"/>
              </a:solidFill>
              <a:latin typeface="Handjet Square Single" pitchFamily="2" charset="0"/>
              <a:cs typeface="Handjet Square Single" pitchFamily="2" charset="0"/>
            </a:endParaRPr>
          </a:p>
        </p:txBody>
      </p:sp>
      <p:pic>
        <p:nvPicPr>
          <p:cNvPr id="10" name="Picture 9">
            <a:extLst>
              <a:ext uri="{FF2B5EF4-FFF2-40B4-BE49-F238E27FC236}">
                <a16:creationId xmlns:a16="http://schemas.microsoft.com/office/drawing/2014/main" id="{B9991646-87D7-3A72-4C65-2C52A915742E}"/>
              </a:ext>
            </a:extLst>
          </p:cNvPr>
          <p:cNvPicPr>
            <a:picLocks noChangeAspect="1"/>
          </p:cNvPicPr>
          <p:nvPr/>
        </p:nvPicPr>
        <p:blipFill>
          <a:blip r:embed="rId3"/>
          <a:srcRect/>
          <a:stretch/>
        </p:blipFill>
        <p:spPr>
          <a:xfrm>
            <a:off x="9000489" y="6377732"/>
            <a:ext cx="2717380" cy="221561"/>
          </a:xfrm>
          <a:prstGeom prst="rect">
            <a:avLst/>
          </a:prstGeom>
        </p:spPr>
      </p:pic>
    </p:spTree>
    <p:extLst>
      <p:ext uri="{BB962C8B-B14F-4D97-AF65-F5344CB8AC3E}">
        <p14:creationId xmlns:p14="http://schemas.microsoft.com/office/powerpoint/2010/main" val="1434200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FC6D6F-4E9C-868A-98B1-1DA0DDA1F996}"/>
              </a:ext>
            </a:extLst>
          </p:cNvPr>
          <p:cNvPicPr>
            <a:picLocks noChangeAspect="1"/>
          </p:cNvPicPr>
          <p:nvPr/>
        </p:nvPicPr>
        <p:blipFill>
          <a:blip r:embed="rId2"/>
          <a:src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3311EF23-F64A-C782-28EA-1A8D297A9F1D}"/>
              </a:ext>
            </a:extLst>
          </p:cNvPr>
          <p:cNvSpPr/>
          <p:nvPr/>
        </p:nvSpPr>
        <p:spPr>
          <a:xfrm>
            <a:off x="124358" y="138988"/>
            <a:ext cx="11923775" cy="1302106"/>
          </a:xfrm>
          <a:prstGeom prst="rect">
            <a:avLst/>
          </a:prstGeom>
          <a:solidFill>
            <a:srgbClr val="E2FE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dirty="0"/>
          </a:p>
        </p:txBody>
      </p:sp>
      <p:cxnSp>
        <p:nvCxnSpPr>
          <p:cNvPr id="9" name="Straight Connector 8">
            <a:extLst>
              <a:ext uri="{FF2B5EF4-FFF2-40B4-BE49-F238E27FC236}">
                <a16:creationId xmlns:a16="http://schemas.microsoft.com/office/drawing/2014/main" id="{E480B6B1-9BD0-C14D-6C35-046B181B096E}"/>
              </a:ext>
            </a:extLst>
          </p:cNvPr>
          <p:cNvCxnSpPr/>
          <p:nvPr/>
        </p:nvCxnSpPr>
        <p:spPr>
          <a:xfrm>
            <a:off x="124358" y="6217920"/>
            <a:ext cx="11923775" cy="731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7F3A454A-557E-2F1B-4701-7328B5F7B509}"/>
              </a:ext>
            </a:extLst>
          </p:cNvPr>
          <p:cNvSpPr txBox="1"/>
          <p:nvPr/>
        </p:nvSpPr>
        <p:spPr>
          <a:xfrm>
            <a:off x="143866" y="466875"/>
            <a:ext cx="11762187" cy="584775"/>
          </a:xfrm>
          <a:prstGeom prst="rect">
            <a:avLst/>
          </a:prstGeom>
          <a:noFill/>
        </p:spPr>
        <p:txBody>
          <a:bodyPr wrap="square" rtlCol="0">
            <a:spAutoFit/>
          </a:bodyPr>
          <a:lstStyle/>
          <a:p>
            <a:pPr algn="l"/>
            <a:r>
              <a:rPr lang="en-US" sz="3200" b="1" spc="120" dirty="0">
                <a:solidFill>
                  <a:srgbClr val="24272C"/>
                </a:solidFill>
                <a:effectLst/>
                <a:latin typeface="Miriam Libre" panose="00000500000000000000" pitchFamily="2" charset="-79"/>
                <a:cs typeface="Miriam Libre" panose="00000500000000000000" pitchFamily="2" charset="-79"/>
              </a:rPr>
              <a:t>x86_64 calling conventions</a:t>
            </a:r>
            <a:endParaRPr lang="he-IL" sz="3200" b="1" spc="120" dirty="0">
              <a:solidFill>
                <a:srgbClr val="24272C"/>
              </a:solidFill>
              <a:effectLst/>
              <a:latin typeface="Miriam Libre" panose="00000500000000000000" pitchFamily="2" charset="-79"/>
              <a:cs typeface="Miriam Libre" panose="00000500000000000000" pitchFamily="2" charset="-79"/>
            </a:endParaRPr>
          </a:p>
        </p:txBody>
      </p:sp>
      <p:sp>
        <p:nvSpPr>
          <p:cNvPr id="8" name="TextBox 7">
            <a:extLst>
              <a:ext uri="{FF2B5EF4-FFF2-40B4-BE49-F238E27FC236}">
                <a16:creationId xmlns:a16="http://schemas.microsoft.com/office/drawing/2014/main" id="{EE060FD5-2930-AF70-95FE-EC8394D9ACDC}"/>
              </a:ext>
            </a:extLst>
          </p:cNvPr>
          <p:cNvSpPr txBox="1"/>
          <p:nvPr/>
        </p:nvSpPr>
        <p:spPr>
          <a:xfrm>
            <a:off x="292971" y="6365895"/>
            <a:ext cx="6097218" cy="276999"/>
          </a:xfrm>
          <a:prstGeom prst="rect">
            <a:avLst/>
          </a:prstGeom>
          <a:noFill/>
        </p:spPr>
        <p:txBody>
          <a:bodyPr wrap="square">
            <a:spAutoFit/>
          </a:bodyPr>
          <a:lstStyle/>
          <a:p>
            <a:pPr marL="0" defTabSz="914400" eaLnBrk="1" latinLnBrk="0" hangingPunct="1"/>
            <a:r>
              <a:rPr lang="en-US" sz="1200" spc="30" dirty="0">
                <a:solidFill>
                  <a:schemeClr val="bg1"/>
                </a:solidFill>
                <a:effectLst/>
                <a:latin typeface="Handjet Square Single" pitchFamily="2" charset="0"/>
                <a:cs typeface="Handjet Square Single" pitchFamily="2" charset="0"/>
              </a:rPr>
              <a:t>Common server side vulnerabilities</a:t>
            </a:r>
            <a:endParaRPr lang="en-IL" sz="1200" spc="30" dirty="0">
              <a:solidFill>
                <a:schemeClr val="bg1"/>
              </a:solidFill>
              <a:latin typeface="Handjet Square Single" pitchFamily="2" charset="0"/>
              <a:cs typeface="Handjet Square Single" pitchFamily="2" charset="0"/>
            </a:endParaRPr>
          </a:p>
        </p:txBody>
      </p:sp>
      <p:pic>
        <p:nvPicPr>
          <p:cNvPr id="10" name="Picture 9">
            <a:extLst>
              <a:ext uri="{FF2B5EF4-FFF2-40B4-BE49-F238E27FC236}">
                <a16:creationId xmlns:a16="http://schemas.microsoft.com/office/drawing/2014/main" id="{B9991646-87D7-3A72-4C65-2C52A915742E}"/>
              </a:ext>
            </a:extLst>
          </p:cNvPr>
          <p:cNvPicPr>
            <a:picLocks noChangeAspect="1"/>
          </p:cNvPicPr>
          <p:nvPr/>
        </p:nvPicPr>
        <p:blipFill>
          <a:blip r:embed="rId3"/>
          <a:srcRect/>
          <a:stretch/>
        </p:blipFill>
        <p:spPr>
          <a:xfrm>
            <a:off x="9000489" y="6377732"/>
            <a:ext cx="2717380" cy="221561"/>
          </a:xfrm>
          <a:prstGeom prst="rect">
            <a:avLst/>
          </a:prstGeom>
        </p:spPr>
      </p:pic>
      <p:sp>
        <p:nvSpPr>
          <p:cNvPr id="17" name="TextBox 16">
            <a:extLst>
              <a:ext uri="{FF2B5EF4-FFF2-40B4-BE49-F238E27FC236}">
                <a16:creationId xmlns:a16="http://schemas.microsoft.com/office/drawing/2014/main" id="{1D42FCB1-92F0-4A61-9B24-B741652A287D}"/>
              </a:ext>
            </a:extLst>
          </p:cNvPr>
          <p:cNvSpPr txBox="1"/>
          <p:nvPr/>
        </p:nvSpPr>
        <p:spPr>
          <a:xfrm>
            <a:off x="292971" y="1644278"/>
            <a:ext cx="11755161" cy="434734"/>
          </a:xfrm>
          <a:prstGeom prst="rect">
            <a:avLst/>
          </a:prstGeom>
          <a:noFill/>
        </p:spPr>
        <p:txBody>
          <a:bodyPr wrap="square" rtlCol="0">
            <a:spAutoFit/>
          </a:bodyPr>
          <a:lstStyle/>
          <a:p>
            <a:pPr>
              <a:lnSpc>
                <a:spcPts val="2560"/>
              </a:lnSpc>
            </a:pPr>
            <a:r>
              <a:rPr lang="en-US" sz="2400" dirty="0">
                <a:solidFill>
                  <a:schemeClr val="bg1"/>
                </a:solidFill>
                <a:latin typeface="Miriam Libre" pitchFamily="2" charset="-79"/>
                <a:cs typeface="Miriam Libre" pitchFamily="2" charset="-79"/>
              </a:rPr>
              <a:t>Can you guess what the assembly of </a:t>
            </a:r>
            <a:r>
              <a:rPr lang="en-US" sz="2400" b="1" dirty="0">
                <a:solidFill>
                  <a:schemeClr val="bg1"/>
                </a:solidFill>
                <a:latin typeface="Miriam Libre" pitchFamily="2" charset="-79"/>
                <a:cs typeface="Miriam Libre" pitchFamily="2" charset="-79"/>
              </a:rPr>
              <a:t>main</a:t>
            </a:r>
            <a:r>
              <a:rPr lang="en-US" sz="2400" dirty="0">
                <a:solidFill>
                  <a:schemeClr val="bg1"/>
                </a:solidFill>
                <a:latin typeface="Miriam Libre" pitchFamily="2" charset="-79"/>
                <a:cs typeface="Miriam Libre" pitchFamily="2" charset="-79"/>
              </a:rPr>
              <a:t> will look like?</a:t>
            </a:r>
          </a:p>
        </p:txBody>
      </p:sp>
      <p:pic>
        <p:nvPicPr>
          <p:cNvPr id="3" name="Picture 2">
            <a:extLst>
              <a:ext uri="{FF2B5EF4-FFF2-40B4-BE49-F238E27FC236}">
                <a16:creationId xmlns:a16="http://schemas.microsoft.com/office/drawing/2014/main" id="{F53D0312-4532-4D68-9B4E-470BCB88F301}"/>
              </a:ext>
            </a:extLst>
          </p:cNvPr>
          <p:cNvPicPr>
            <a:picLocks noChangeAspect="1"/>
          </p:cNvPicPr>
          <p:nvPr/>
        </p:nvPicPr>
        <p:blipFill>
          <a:blip r:embed="rId4"/>
          <a:stretch>
            <a:fillRect/>
          </a:stretch>
        </p:blipFill>
        <p:spPr>
          <a:xfrm>
            <a:off x="1226711" y="2079012"/>
            <a:ext cx="9210675" cy="3905250"/>
          </a:xfrm>
          <a:prstGeom prst="rect">
            <a:avLst/>
          </a:prstGeom>
        </p:spPr>
      </p:pic>
    </p:spTree>
    <p:extLst>
      <p:ext uri="{BB962C8B-B14F-4D97-AF65-F5344CB8AC3E}">
        <p14:creationId xmlns:p14="http://schemas.microsoft.com/office/powerpoint/2010/main" val="32900354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server_side</Template>
  <TotalTime>476</TotalTime>
  <Words>1662</Words>
  <Application>Microsoft Office PowerPoint</Application>
  <PresentationFormat>Widescreen</PresentationFormat>
  <Paragraphs>196</Paragraphs>
  <Slides>20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Courier New</vt:lpstr>
      <vt:lpstr>Handjet Square Single</vt:lpstr>
      <vt:lpstr>Miriam Libre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נתנאל קום</dc:creator>
  <cp:lastModifiedBy>נתנאל קום</cp:lastModifiedBy>
  <cp:revision>135</cp:revision>
  <dcterms:created xsi:type="dcterms:W3CDTF">2024-12-08T19:59:02Z</dcterms:created>
  <dcterms:modified xsi:type="dcterms:W3CDTF">2024-12-10T16:30:22Z</dcterms:modified>
</cp:coreProperties>
</file>