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6" r:id="rId2"/>
    <p:sldId id="283" r:id="rId3"/>
    <p:sldId id="258" r:id="rId4"/>
    <p:sldId id="294" r:id="rId5"/>
    <p:sldId id="295" r:id="rId6"/>
    <p:sldId id="296" r:id="rId7"/>
    <p:sldId id="298" r:id="rId8"/>
    <p:sldId id="268" r:id="rId9"/>
    <p:sldId id="299" r:id="rId10"/>
    <p:sldId id="300" r:id="rId11"/>
    <p:sldId id="292" r:id="rId12"/>
    <p:sldId id="286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6"/>
  </p:normalViewPr>
  <p:slideViewPr>
    <p:cSldViewPr snapToGrid="0">
      <p:cViewPr varScale="1">
        <p:scale>
          <a:sx n="73" d="100"/>
          <a:sy n="73" d="100"/>
        </p:scale>
        <p:origin x="66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56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06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61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419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36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278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41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94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12/03/2024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hackthebox.com/challenges/Spellbound%2520Servants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hackthebox.com/" TargetMode="External"/><Relationship Id="rId13" Type="http://schemas.openxmlformats.org/officeDocument/2006/relationships/hyperlink" Target="https://github.com/swisskyrepo/PayloadsAllTheThings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app.hackthebox.com/challenges/Spellbound%2520Servants" TargetMode="External"/><Relationship Id="rId12" Type="http://schemas.openxmlformats.org/officeDocument/2006/relationships/hyperlink" Target="https://overthewire.org/wargames/nata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hackthebox.com/challenges/Spookifier" TargetMode="External"/><Relationship Id="rId11" Type="http://schemas.openxmlformats.org/officeDocument/2006/relationships/hyperlink" Target="https://webhacking.kr/" TargetMode="External"/><Relationship Id="rId5" Type="http://schemas.openxmlformats.org/officeDocument/2006/relationships/hyperlink" Target="https://portswigger.net/web-security/all-labs#insecure-deserialization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s://www.root-me.org/fr/Challenges/Web-Serveur/" TargetMode="External"/><Relationship Id="rId4" Type="http://schemas.openxmlformats.org/officeDocument/2006/relationships/hyperlink" Target="https://portswigger.net/web-security/all-labs#server-side-template-injection" TargetMode="External"/><Relationship Id="rId9" Type="http://schemas.openxmlformats.org/officeDocument/2006/relationships/hyperlink" Target="https://websec.fr/" TargetMode="Externa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hackthebox.com/challenges/Spookifier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554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072666" y="2004365"/>
            <a:ext cx="6261812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Web exploitation</a:t>
            </a:r>
            <a:endParaRPr lang="en-US" sz="6000" b="1" dirty="0">
              <a:solidFill>
                <a:srgbClr val="E1FD2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Part 2</a:t>
            </a:r>
            <a:endParaRPr lang="he-IL" sz="60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5F811-1B73-0EAE-5D9B-3DC714A2CA29}"/>
              </a:ext>
            </a:extLst>
          </p:cNvPr>
          <p:cNvSpPr txBox="1"/>
          <p:nvPr/>
        </p:nvSpPr>
        <p:spPr>
          <a:xfrm>
            <a:off x="2072666" y="4296752"/>
            <a:ext cx="626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Server side vulnerabilities</a:t>
            </a:r>
            <a:endParaRPr lang="he-IL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Winter 24/25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42106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Insecure Deserialization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Insecure deserialization -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92971" y="1545612"/>
            <a:ext cx="11444790" cy="76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97944-8459-497F-92CD-5F810BF771F3}"/>
              </a:ext>
            </a:extLst>
          </p:cNvPr>
          <p:cNvSpPr txBox="1"/>
          <p:nvPr/>
        </p:nvSpPr>
        <p:spPr>
          <a:xfrm>
            <a:off x="612742" y="2775797"/>
            <a:ext cx="11019934" cy="76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457200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US" sz="2400" kern="1200" dirty="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+mn-ea"/>
                <a:cs typeface="Miriam Libre" panose="00000500000000000000" pitchFamily="2" charset="-79"/>
                <a:hlinkClick r:id="rId5"/>
              </a:rPr>
              <a:t>https://app.hackthebox.com/challenges/Spellbound%2520Servants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825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Practice time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83819" y="1045191"/>
            <a:ext cx="12024361" cy="627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Practice today’s concepts: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hlinkClick r:id="rId4"/>
              </a:rPr>
              <a:t>https://portswigger.net/web-security/all-labs#server-side-template-injection</a:t>
            </a:r>
            <a:r>
              <a:rPr lang="en-US" sz="16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– SSTI labs</a:t>
            </a:r>
            <a:endParaRPr lang="en-US" sz="16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hlinkClick r:id="rId5"/>
              </a:rPr>
              <a:t>https://portswigger.net/web-security/all-labs#insecure-deserialization</a:t>
            </a:r>
            <a:r>
              <a:rPr lang="en-US" sz="16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– Insecure deserialization labs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hlinkClick r:id="rId6"/>
              </a:rPr>
              <a:t>https://app.hackthebox.com/challenges/Spookifier</a:t>
            </a:r>
            <a:endParaRPr lang="en-US" sz="20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000" kern="1200" dirty="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+mn-ea"/>
                <a:cs typeface="Miriam Libre" panose="00000500000000000000" pitchFamily="2" charset="-79"/>
                <a:hlinkClick r:id="rId7"/>
              </a:rPr>
              <a:t>https://app.hackthebox.com/challenges/Spellbound%2520Servants</a:t>
            </a:r>
            <a:endParaRPr lang="en-US" sz="20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Other places to practice web: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8"/>
              </a:rPr>
              <a:t>https://app.hackthebox.com/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Web category - most recommended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9"/>
              </a:rPr>
              <a:t>https://websec.fr/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Also recommended but a bit guessy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0"/>
              </a:rPr>
              <a:t>https://www.root-me.org/fr/Challenges/Web-Serveur/ 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Server side challenges, including SSTI &amp; </a:t>
            </a:r>
            <a:r>
              <a:rPr lang="en-US" sz="16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Insecure deserialization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1"/>
              </a:rPr>
              <a:t>https://webhacking.kr/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2"/>
              </a:rPr>
              <a:t>https://overthewire.org/wargames/natas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Very useful resource: 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3"/>
              </a:rPr>
              <a:t>https://github.com/swisskyrepo/PayloadsAllTheThings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6000"/>
              </a:lnSpc>
            </a:pP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4" y="587727"/>
            <a:ext cx="744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Reminder – Server side</a:t>
            </a:r>
            <a:endParaRPr lang="he-IL" sz="32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81880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Reminder – Server side</a:t>
            </a:r>
            <a:endParaRPr lang="en-IL" sz="1000" dirty="0"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E50445-BA81-4784-8962-C7594FBD9F4F}"/>
              </a:ext>
            </a:extLst>
          </p:cNvPr>
          <p:cNvSpPr txBox="1"/>
          <p:nvPr/>
        </p:nvSpPr>
        <p:spPr>
          <a:xfrm>
            <a:off x="1654632" y="2079011"/>
            <a:ext cx="8185709" cy="343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en-US" sz="3600" b="1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Server side </a:t>
            </a:r>
            <a:r>
              <a:rPr lang="en-US" sz="2400" dirty="0">
                <a:latin typeface="Miriam Libre" panose="00000500000000000000" pitchFamily="2" charset="-79"/>
                <a:cs typeface="Miriam Libre" panose="00000500000000000000" pitchFamily="2" charset="-79"/>
              </a:rPr>
              <a:t>refers to the backend server of the application which the front end sends requests to and receives responses from.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riam Libre" panose="00000500000000000000" pitchFamily="2" charset="-79"/>
                <a:cs typeface="Miriam Libre" panose="00000500000000000000" pitchFamily="2" charset="-79"/>
              </a:rPr>
              <a:t>It’s the side containing the </a:t>
            </a:r>
            <a:r>
              <a:rPr lang="en-US" sz="2400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core logic of the web application. </a:t>
            </a:r>
            <a:r>
              <a:rPr lang="en-US" sz="2400" dirty="0">
                <a:latin typeface="Miriam Libre" panose="00000500000000000000" pitchFamily="2" charset="-79"/>
                <a:cs typeface="Miriam Libre" panose="00000500000000000000" pitchFamily="2" charset="-79"/>
              </a:rPr>
              <a:t>It’s responsible for a wide range of tasks, </a:t>
            </a:r>
            <a:r>
              <a:rPr lang="en-US" sz="2400">
                <a:latin typeface="Miriam Libre" panose="00000500000000000000" pitchFamily="2" charset="-79"/>
                <a:cs typeface="Miriam Libre" panose="00000500000000000000" pitchFamily="2" charset="-79"/>
              </a:rPr>
              <a:t>such as serving </a:t>
            </a:r>
            <a:r>
              <a:rPr lang="en-US" sz="2400" dirty="0">
                <a:latin typeface="Miriam Libre" panose="00000500000000000000" pitchFamily="2" charset="-79"/>
                <a:cs typeface="Miriam Libre" panose="00000500000000000000" pitchFamily="2" charset="-79"/>
              </a:rPr>
              <a:t>dynamic content, interacting with databases, managing user sessions, handling API endpoints and more.</a:t>
            </a:r>
          </a:p>
        </p:txBody>
      </p:sp>
    </p:spTree>
    <p:extLst>
      <p:ext uri="{BB962C8B-B14F-4D97-AF65-F5344CB8AC3E}">
        <p14:creationId xmlns:p14="http://schemas.microsoft.com/office/powerpoint/2010/main" val="18939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3A454A-557E-2F1B-4701-7328B5F7B509}"/>
              </a:ext>
            </a:extLst>
          </p:cNvPr>
          <p:cNvSpPr txBox="1"/>
          <p:nvPr/>
        </p:nvSpPr>
        <p:spPr>
          <a:xfrm>
            <a:off x="143867" y="466875"/>
            <a:ext cx="905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spc="120" dirty="0">
                <a:solidFill>
                  <a:srgbClr val="2427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Common server side vulnerabilities</a:t>
            </a:r>
            <a:endParaRPr lang="he-IL" sz="36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3EB0-3936-B158-8ED3-27059A73D396}"/>
              </a:ext>
            </a:extLst>
          </p:cNvPr>
          <p:cNvSpPr txBox="1"/>
          <p:nvPr/>
        </p:nvSpPr>
        <p:spPr>
          <a:xfrm>
            <a:off x="292971" y="1768421"/>
            <a:ext cx="11683681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Today we will explore:</a:t>
            </a: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Server Side Template Injection (SSTI): 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Injecting native syntax of the template engine the server uses, allowing the attacker to achieve evaluation of arbitrary expressions. </a:t>
            </a:r>
          </a:p>
          <a:p>
            <a:pPr>
              <a:lnSpc>
                <a:spcPts val="2560"/>
              </a:lnSpc>
            </a:pPr>
            <a:endParaRPr lang="en-US" sz="24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Insecure deserialization: 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Sending serialized data in a manner the application doesn’t expect, and without proper sanitization, can allow the deserialization and therefore instantiation of arbitrary objects.</a:t>
            </a:r>
            <a:endParaRPr lang="en-US" sz="24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sz="24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Other server side vulnerabilities (which we will not discuss today) include: 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SQLi, SSRF, LFI, HTTP related attacks, JS prototype pollution and many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60FD5-2930-AF70-95FE-EC8394D9ACDC}"/>
              </a:ext>
            </a:extLst>
          </p:cNvPr>
          <p:cNvSpPr txBox="1"/>
          <p:nvPr/>
        </p:nvSpPr>
        <p:spPr>
          <a:xfrm>
            <a:off x="292971" y="6365895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chemeClr val="bg1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Common server side vulnerabilities</a:t>
            </a:r>
            <a:endParaRPr lang="en-IL" sz="1200" spc="30" dirty="0">
              <a:solidFill>
                <a:schemeClr val="bg1"/>
              </a:solidFill>
              <a:latin typeface="Handjet Square Single" pitchFamily="2" charset="0"/>
              <a:cs typeface="Handjet Square Singl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91646-87D7-3A72-4C65-2C52A915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32679"/>
            <a:ext cx="1163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- Templates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- Templates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363850" y="2215436"/>
            <a:ext cx="11444790" cy="343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Predefined layouts of web pages that dictate how dynamic content should be inserted into the web page.</a:t>
            </a:r>
          </a:p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 example, a web page displaying a user’s profile might use a template where the name and bio are placeholders that will in turn get replaced by the actual data.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Removes the overhead and dangers of manually crafting the contents of the page by, for example, concatenating HTML tags with user input.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452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32679"/>
            <a:ext cx="1163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- Templates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- Templates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A1861C-71BB-42BA-9DE9-188E2F1C6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58" y="2520123"/>
            <a:ext cx="6179801" cy="3374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6716532" y="1465652"/>
            <a:ext cx="5450829" cy="110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And code that leverages the power of templates will look something like 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1034F-1662-496F-AD64-FBD671158A8F}"/>
              </a:ext>
            </a:extLst>
          </p:cNvPr>
          <p:cNvSpPr txBox="1"/>
          <p:nvPr/>
        </p:nvSpPr>
        <p:spPr>
          <a:xfrm>
            <a:off x="3722492" y="5091778"/>
            <a:ext cx="3650632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Dangerous!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5F8751-CC53-4382-AA60-DE7075756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924" y="2642059"/>
            <a:ext cx="4463945" cy="357586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A29519-AF60-40C2-8FED-94E43276951F}"/>
              </a:ext>
            </a:extLst>
          </p:cNvPr>
          <p:cNvCxnSpPr>
            <a:cxnSpLocks/>
          </p:cNvCxnSpPr>
          <p:nvPr/>
        </p:nvCxnSpPr>
        <p:spPr>
          <a:xfrm>
            <a:off x="3410712" y="4105656"/>
            <a:ext cx="1380744" cy="99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7F76B1-EE02-4132-9593-C26944CF36B7}"/>
              </a:ext>
            </a:extLst>
          </p:cNvPr>
          <p:cNvSpPr txBox="1"/>
          <p:nvPr/>
        </p:nvSpPr>
        <p:spPr>
          <a:xfrm>
            <a:off x="-48338" y="1746677"/>
            <a:ext cx="6567138" cy="110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Code that doesn’t use templates might look something like this: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0ED06-D37D-48F2-B3C6-4EC0A1A17E9C}"/>
              </a:ext>
            </a:extLst>
          </p:cNvPr>
          <p:cNvCxnSpPr>
            <a:cxnSpLocks/>
          </p:cNvCxnSpPr>
          <p:nvPr/>
        </p:nvCxnSpPr>
        <p:spPr>
          <a:xfrm>
            <a:off x="9485896" y="4321393"/>
            <a:ext cx="270752" cy="69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5887C4-8E5D-40FC-8586-CF27CA22D56A}"/>
              </a:ext>
            </a:extLst>
          </p:cNvPr>
          <p:cNvSpPr txBox="1"/>
          <p:nvPr/>
        </p:nvSpPr>
        <p:spPr>
          <a:xfrm>
            <a:off x="9017002" y="5008132"/>
            <a:ext cx="3650632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Safe?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77ADB-8B83-400D-A41F-1FF2734483A2}"/>
              </a:ext>
            </a:extLst>
          </p:cNvPr>
          <p:cNvSpPr txBox="1"/>
          <p:nvPr/>
        </p:nvSpPr>
        <p:spPr>
          <a:xfrm>
            <a:off x="8857380" y="5394847"/>
            <a:ext cx="3650632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r>
              <a:rPr lang="en-US" sz="2400" dirty="0" err="1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Jk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, also dangerous</a:t>
            </a:r>
          </a:p>
        </p:txBody>
      </p:sp>
    </p:spTree>
    <p:extLst>
      <p:ext uri="{BB962C8B-B14F-4D97-AF65-F5344CB8AC3E}">
        <p14:creationId xmlns:p14="http://schemas.microsoft.com/office/powerpoint/2010/main" val="2104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32679"/>
            <a:ext cx="1163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– Causes &amp;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– Causes &amp; Impact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124358" y="1617418"/>
            <a:ext cx="11698834" cy="443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SSTI vulnerabilities arise when user input is concatenated into the template string itself rather than being passed to the rendering API as data.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Not vulnerable to SSTI:</a:t>
            </a:r>
          </a:p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Vulnerable to SSTI:</a:t>
            </a:r>
          </a:p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As a result, attackers can inject arbitrary expressions in the programming language used by the template engine, and force their evaluation.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3AD04-AC68-4A82-A75A-C90C6CAA7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097" y="3417216"/>
            <a:ext cx="9583487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A394D3-11BB-410A-A6B6-1D143081D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677" y="4496078"/>
            <a:ext cx="663032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32679"/>
            <a:ext cx="11631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-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Server Side Template Injection (SSTI) - Example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011056" y="3211633"/>
            <a:ext cx="8195766" cy="43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hlinkClick r:id="rId5"/>
              </a:rPr>
              <a:t>https://app.hackthebox.com/challenges/Spookifier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54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18419" y="566928"/>
            <a:ext cx="1175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Insecure Deserialization – Serialization/Deserialization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Insecure deserialization – Serialization/Deserialization</a:t>
            </a:r>
            <a:endParaRPr lang="en-US" sz="10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-263212" y="1226526"/>
            <a:ext cx="12330853" cy="2101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Serialization is the process of converting complex data structures into a format, often a stream of bytes, that can be easily stored/transmitted. Web applications heavily rel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y on this idea since it enables them to efficiently handle and transmit complex data between the client side and the server side, or store data in a database, for example.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</a:t>
            </a:r>
          </a:p>
        </p:txBody>
      </p:sp>
      <p:pic>
        <p:nvPicPr>
          <p:cNvPr id="1028" name="Picture 4" descr="Diagram of serialization and deserialization">
            <a:extLst>
              <a:ext uri="{FF2B5EF4-FFF2-40B4-BE49-F238E27FC236}">
                <a16:creationId xmlns:a16="http://schemas.microsoft.com/office/drawing/2014/main" id="{AE67CE4F-3890-4585-9EDC-221DF3C2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89" y="3257866"/>
            <a:ext cx="5548404" cy="291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EEC470-501D-4B67-9609-27E9C1B1B1DC}"/>
              </a:ext>
            </a:extLst>
          </p:cNvPr>
          <p:cNvSpPr txBox="1"/>
          <p:nvPr/>
        </p:nvSpPr>
        <p:spPr>
          <a:xfrm>
            <a:off x="-263212" y="3157023"/>
            <a:ext cx="6501851" cy="1768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Deserialization is simply the reverse process – taking a stream of bytes and converting it back to the data structure it represents.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91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01281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42106"/>
            <a:ext cx="11606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Insecure Deserialization – Causes &amp; Impact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Insecure deserialization – Causes &amp; Impact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92971" y="1545612"/>
            <a:ext cx="11444790" cy="76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1A3BB-2B8F-4EA2-A464-C919E552C57F}"/>
              </a:ext>
            </a:extLst>
          </p:cNvPr>
          <p:cNvSpPr txBox="1"/>
          <p:nvPr/>
        </p:nvSpPr>
        <p:spPr>
          <a:xfrm>
            <a:off x="-124358" y="1237557"/>
            <a:ext cx="12192000" cy="4769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6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Insecure deserialization vulnerabilities occur 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+mn-ea"/>
                <a:cs typeface="Miriam Libre" panose="00000500000000000000" pitchFamily="2" charset="-79"/>
              </a:rPr>
              <a:t>when user controlled data is deserialized by application without proper sanitization, allowing the attacker to instantiate custom objects on the server side.</a:t>
            </a:r>
            <a:endParaRPr lang="en-US" sz="2400" dirty="0">
              <a:solidFill>
                <a:srgbClr val="FFFFFF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If an attacker can control the serialized object – they can often make the application execute normally unreachable code paths or even arbitrary code.</a:t>
            </a:r>
            <a:endParaRPr lang="en-US" sz="2400" kern="1200" dirty="0">
              <a:solidFill>
                <a:srgbClr val="FFFFFF"/>
              </a:solidFill>
              <a:effectLst/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FFFFFF"/>
              </a:solidFill>
              <a:effectLst/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FFFFFF"/>
              </a:solidFill>
              <a:effectLst/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804672" indent="-347472" algn="l" rtl="0" eaLnBrk="1" latinLnBrk="0" hangingPunct="1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FFFFFF"/>
              </a:solidFill>
              <a:effectLst/>
              <a:latin typeface="Miriam Libre" panose="00000500000000000000" pitchFamily="2" charset="-79"/>
              <a:ea typeface="+mn-ea"/>
              <a:cs typeface="Miriam Libre" panose="00000500000000000000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21A0F9-6FF0-4BF8-B0B4-574F49888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248" y="3656691"/>
            <a:ext cx="8646782" cy="24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1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client_side</Template>
  <TotalTime>902</TotalTime>
  <Words>769</Words>
  <Application>Microsoft Office PowerPoint</Application>
  <PresentationFormat>Widescreen</PresentationFormat>
  <Paragraphs>86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Handjet Square Single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נתנאל קום</dc:creator>
  <cp:lastModifiedBy>נתנאל קום</cp:lastModifiedBy>
  <cp:revision>62</cp:revision>
  <dcterms:created xsi:type="dcterms:W3CDTF">2024-11-30T23:55:27Z</dcterms:created>
  <dcterms:modified xsi:type="dcterms:W3CDTF">2024-12-03T17:44:56Z</dcterms:modified>
</cp:coreProperties>
</file>