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81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2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220" autoAdjust="0"/>
  </p:normalViewPr>
  <p:slideViewPr>
    <p:cSldViewPr snapToGrid="0">
      <p:cViewPr varScale="1">
        <p:scale>
          <a:sx n="47" d="100"/>
          <a:sy n="47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D786-3111-CFA1-13C4-1BEAD898E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DAF0E-57E2-64FA-5343-338992C79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F2BC3D-9F6E-2855-CB76-C25D77A73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* Actually, each network interface controller (NIC). Therefore, a device can have more than one MAC address.</a:t>
            </a:r>
            <a:endParaRPr lang="he-IL" sz="1200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283F-9213-B2CB-77D7-A2855DB5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75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03F9E-D3AC-2662-9705-55CBF57B3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B0589-1552-A7E2-D666-C44EC3AD2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98E59-20AE-547B-2A35-81C167E01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* Same here: each network interface controller (NIC), and a device can have more than one IP address.</a:t>
            </a:r>
            <a:endParaRPr lang="he-I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F150-B28C-D10F-82A4-02F039D7B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7665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6B36-F1C2-C413-B27E-7791FF00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C9A38-4698-8EB2-942E-57203737D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37D87-6BED-F28D-95F2-5C8A07EF7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D7E4-ADC1-45AD-2329-5521BB4FA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96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1673-03D5-B4D7-44BE-258FA6FE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2DDFE-D556-DE90-C4A3-62BB78B20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46838-015E-BDAE-3458-E5AAC491B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91726-A4B3-D3EC-B686-D1A5DE16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45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68AC-C875-3287-DA41-9AAADD16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E3681-62E2-77CB-D5DD-0C4AAD30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22A6D-B568-4888-66EF-9BF7415D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51F-33BD-6201-1397-B2AA653D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481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23AB-9EDD-63C3-9D9B-E1047043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5FF4D-6ADC-305B-3AB7-3B5AF5711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231BD-498B-3DE7-64D5-E32C893A3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(SOLVE IN UBUNTU)</a:t>
            </a:r>
            <a:endParaRPr lang="en-US" dirty="0"/>
          </a:p>
          <a:p>
            <a:r>
              <a:rPr lang="en-US" dirty="0"/>
              <a:t>LSB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technion</a:t>
            </a:r>
            <a:r>
              <a:rPr lang="en-US" dirty="0"/>
              <a:t>/CTF/</a:t>
            </a:r>
            <a:r>
              <a:rPr lang="en-US" dirty="0" err="1"/>
              <a:t>steg</a:t>
            </a:r>
            <a:endParaRPr lang="en-US" dirty="0"/>
          </a:p>
          <a:p>
            <a:r>
              <a:rPr lang="en-US" dirty="0"/>
              <a:t>Feh technion.png</a:t>
            </a:r>
            <a:endParaRPr lang="he-IL" dirty="0"/>
          </a:p>
          <a:p>
            <a:r>
              <a:rPr lang="en-US" dirty="0"/>
              <a:t>Strings technion.png</a:t>
            </a:r>
          </a:p>
          <a:p>
            <a:pPr lvl="1"/>
            <a:r>
              <a:rPr lang="en-US" dirty="0"/>
              <a:t>print all strings in a file</a:t>
            </a:r>
          </a:p>
          <a:p>
            <a:pPr lvl="1"/>
            <a:r>
              <a:rPr lang="en-US" dirty="0"/>
              <a:t>At least 4 consecutive printable characters</a:t>
            </a:r>
          </a:p>
          <a:p>
            <a:r>
              <a:rPr lang="en-US" dirty="0" err="1"/>
              <a:t>exiftool</a:t>
            </a:r>
            <a:r>
              <a:rPr lang="en-US" dirty="0"/>
              <a:t> Technion-Campus.jpg</a:t>
            </a:r>
          </a:p>
          <a:p>
            <a:r>
              <a:rPr lang="en-US" dirty="0"/>
              <a:t>file secret.jpg   -</a:t>
            </a:r>
          </a:p>
          <a:p>
            <a:r>
              <a:rPr lang="en-US" dirty="0"/>
              <a:t>	Wait, it is not jpg at all! </a:t>
            </a:r>
          </a:p>
          <a:p>
            <a:pPr lvl="1"/>
            <a:r>
              <a:rPr lang="en-US" dirty="0"/>
              <a:t>According to “magic bytes” – for example, zip files begin with “50 4B 03 04”</a:t>
            </a:r>
          </a:p>
          <a:p>
            <a:pPr lvl="1"/>
            <a:r>
              <a:rPr lang="en-US" dirty="0"/>
              <a:t>More reliable than file extensions</a:t>
            </a:r>
          </a:p>
          <a:p>
            <a:pPr lvl="1"/>
            <a:r>
              <a:rPr lang="en-US" dirty="0"/>
              <a:t>Could still be misleading</a:t>
            </a:r>
          </a:p>
          <a:p>
            <a:r>
              <a:rPr lang="en-US" dirty="0"/>
              <a:t>feh secret.png</a:t>
            </a:r>
          </a:p>
          <a:p>
            <a:endParaRPr lang="en-US" dirty="0"/>
          </a:p>
          <a:p>
            <a:r>
              <a:rPr lang="en-US" dirty="0"/>
              <a:t>Lets compare bits – </a:t>
            </a:r>
          </a:p>
          <a:p>
            <a:r>
              <a:rPr lang="en-US" dirty="0"/>
              <a:t>	</a:t>
            </a:r>
            <a:r>
              <a:rPr lang="en-US" dirty="0" err="1"/>
              <a:t>hexdump</a:t>
            </a:r>
            <a:r>
              <a:rPr lang="en-US" dirty="0"/>
              <a:t> -C Technion-Campus.png | head</a:t>
            </a:r>
          </a:p>
          <a:p>
            <a:r>
              <a:rPr lang="en-US" dirty="0"/>
              <a:t>	</a:t>
            </a:r>
            <a:r>
              <a:rPr lang="en-US" dirty="0" err="1"/>
              <a:t>hexdump</a:t>
            </a:r>
            <a:r>
              <a:rPr lang="en-US" dirty="0"/>
              <a:t> -C secret.png | head</a:t>
            </a:r>
          </a:p>
          <a:p>
            <a:r>
              <a:rPr lang="en-US" dirty="0"/>
              <a:t>See something different?</a:t>
            </a:r>
          </a:p>
          <a:p>
            <a:r>
              <a:rPr lang="pt-BR" dirty="0"/>
              <a:t>stegolsb steglsb -r -i secret.png -n 2 -o secre_output</a:t>
            </a:r>
            <a:endParaRPr lang="en-US" dirty="0"/>
          </a:p>
          <a:p>
            <a:r>
              <a:rPr lang="en-US" dirty="0"/>
              <a:t>	get the </a:t>
            </a:r>
            <a:r>
              <a:rPr lang="en-US" dirty="0" err="1"/>
              <a:t>lsb</a:t>
            </a:r>
            <a:r>
              <a:rPr lang="en-US" dirty="0"/>
              <a:t> and put it together</a:t>
            </a:r>
          </a:p>
          <a:p>
            <a:endParaRPr lang="en-US" dirty="0"/>
          </a:p>
          <a:p>
            <a:r>
              <a:rPr lang="en-US" dirty="0"/>
              <a:t>Another option: https://www.aperisolve.com/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insert the information : </a:t>
            </a:r>
          </a:p>
          <a:p>
            <a:r>
              <a:rPr lang="en-US" dirty="0" err="1"/>
              <a:t>stegolsb</a:t>
            </a:r>
            <a:r>
              <a:rPr lang="en-US" dirty="0"/>
              <a:t> </a:t>
            </a:r>
            <a:r>
              <a:rPr lang="en-US" dirty="0" err="1"/>
              <a:t>steglsb</a:t>
            </a:r>
            <a:r>
              <a:rPr lang="en-US" dirty="0"/>
              <a:t> -h -</a:t>
            </a:r>
            <a:r>
              <a:rPr lang="en-US" dirty="0" err="1"/>
              <a:t>i</a:t>
            </a:r>
            <a:r>
              <a:rPr lang="en-US" dirty="0"/>
              <a:t> Technion-Campus.png -s flag.txt -o secret.png -n 2 -c 1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C9C4-74EA-9612-AB2B-D7CDDAFE9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296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5143-020D-2A19-205E-60162C0C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47DC3-9CC0-05D6-870D-ADFD64F5B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B7F4D-A816-856B-3D52-44FAA880E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(SOLVE IN KALI LINUX)</a:t>
            </a:r>
          </a:p>
          <a:p>
            <a:r>
              <a:rPr lang="en-US" dirty="0"/>
              <a:t>We have a file </a:t>
            </a:r>
          </a:p>
          <a:p>
            <a:r>
              <a:rPr lang="en-US" dirty="0"/>
              <a:t>Look-inside</a:t>
            </a:r>
          </a:p>
          <a:p>
            <a:endParaRPr lang="en-US" dirty="0"/>
          </a:p>
          <a:p>
            <a:r>
              <a:rPr lang="en-US" dirty="0" err="1"/>
              <a:t>exiftool</a:t>
            </a:r>
            <a:r>
              <a:rPr lang="en-US" dirty="0"/>
              <a:t> look-inside</a:t>
            </a:r>
          </a:p>
          <a:p>
            <a:r>
              <a:rPr lang="en-US" dirty="0"/>
              <a:t>	ELF File lets try to run</a:t>
            </a:r>
          </a:p>
          <a:p>
            <a:r>
              <a:rPr lang="en-US" dirty="0"/>
              <a:t>./look-inside</a:t>
            </a:r>
          </a:p>
          <a:p>
            <a:r>
              <a:rPr lang="en-US" b="0" dirty="0"/>
              <a:t>	This is nothing</a:t>
            </a:r>
          </a:p>
          <a:p>
            <a:endParaRPr lang="en-US" b="0" dirty="0"/>
          </a:p>
          <a:p>
            <a:r>
              <a:rPr lang="en-US" b="0" dirty="0" err="1"/>
              <a:t>hexdump</a:t>
            </a:r>
            <a:r>
              <a:rPr lang="en-US" b="0" dirty="0"/>
              <a:t> -C look-inside &gt; a.txt</a:t>
            </a:r>
          </a:p>
          <a:p>
            <a:r>
              <a:rPr lang="en-US" b="0" dirty="0"/>
              <a:t>Look at hex dump – </a:t>
            </a:r>
            <a:r>
              <a:rPr lang="en-US" b="1" dirty="0"/>
              <a:t>PK</a:t>
            </a:r>
            <a:endParaRPr lang="en-US" b="0" dirty="0"/>
          </a:p>
          <a:p>
            <a:r>
              <a:rPr lang="en-US" b="0" dirty="0"/>
              <a:t>	the magic of a zip file</a:t>
            </a:r>
            <a:endParaRPr lang="en-US" b="1" dirty="0"/>
          </a:p>
          <a:p>
            <a:r>
              <a:rPr lang="en-US" b="0" dirty="0" err="1"/>
              <a:t>binwalk</a:t>
            </a:r>
            <a:r>
              <a:rPr lang="en-US" b="0" dirty="0"/>
              <a:t> look-inside</a:t>
            </a:r>
          </a:p>
          <a:p>
            <a:r>
              <a:rPr lang="en-US" b="0" dirty="0"/>
              <a:t>	search for embedded files inside a file</a:t>
            </a:r>
          </a:p>
          <a:p>
            <a:r>
              <a:rPr lang="en-US" b="0" dirty="0"/>
              <a:t>	</a:t>
            </a:r>
            <a:r>
              <a:rPr lang="en-US" b="0" dirty="0" err="1"/>
              <a:t>ohhhh</a:t>
            </a:r>
            <a:r>
              <a:rPr lang="en-US" b="0" dirty="0"/>
              <a:t> we see both the ELF, but also zip inside…</a:t>
            </a:r>
          </a:p>
          <a:p>
            <a:r>
              <a:rPr lang="en-US" b="0" dirty="0"/>
              <a:t>mv look-inside look-inside.zip</a:t>
            </a:r>
          </a:p>
          <a:p>
            <a:r>
              <a:rPr lang="en-US" b="0" dirty="0"/>
              <a:t>unzip look-inside.zip</a:t>
            </a:r>
          </a:p>
          <a:p>
            <a:r>
              <a:rPr lang="en-US" b="0" dirty="0"/>
              <a:t>Ls</a:t>
            </a:r>
          </a:p>
          <a:p>
            <a:r>
              <a:rPr lang="en-US" b="0" dirty="0"/>
              <a:t>Cd inside</a:t>
            </a:r>
          </a:p>
          <a:p>
            <a:r>
              <a:rPr lang="en-US" b="0" dirty="0"/>
              <a:t>	open you died</a:t>
            </a:r>
          </a:p>
          <a:p>
            <a:r>
              <a:rPr lang="en-US" b="0" dirty="0"/>
              <a:t>Lets look on CAPTURED_TRANSMISSION</a:t>
            </a:r>
          </a:p>
          <a:p>
            <a:r>
              <a:rPr lang="en-US" b="0" dirty="0"/>
              <a:t>Open in sonic visualizer</a:t>
            </a:r>
          </a:p>
          <a:p>
            <a:r>
              <a:rPr lang="en-US" b="0" dirty="0"/>
              <a:t>Add </a:t>
            </a:r>
            <a:r>
              <a:rPr lang="en-US" b="0" dirty="0" err="1"/>
              <a:t>spectogram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cGluZ3tJX2Fsd2F5JF9jMG1lX2JAY2t9</a:t>
            </a:r>
          </a:p>
          <a:p>
            <a:endParaRPr lang="en-US" b="0" dirty="0"/>
          </a:p>
          <a:p>
            <a:r>
              <a:rPr lang="en-US" b="0" dirty="0"/>
              <a:t>Take it to </a:t>
            </a:r>
            <a:r>
              <a:rPr lang="en-US" b="0" dirty="0" err="1"/>
              <a:t>cyberchef</a:t>
            </a:r>
            <a:r>
              <a:rPr lang="en-US" b="0" dirty="0"/>
              <a:t>, from base64</a:t>
            </a:r>
            <a:endParaRPr lang="en-IL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79DF3-9278-8263-6627-68A0D84D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39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205B-7D32-2F91-8E73-8FA7E7FD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451F1-41A1-7C19-F6EE-AEB1221EF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51A22-85FC-9667-2972-8C8B60EEF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38976-DCAF-8D9A-ECCD-4D93CFC4C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075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B40C4-9657-EBF1-66C2-3F265A76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69F19-B9B6-219C-D315-B488B17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62DCB-C2CB-341B-31BC-314B8F017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443A-8DF3-C0DA-8425-E3B027305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969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2E3B-CD03-D454-69D4-8775EF52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15F66-9392-51D1-7FFB-60805557C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C03F4-FB78-9312-4C77-CB89BAEF4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6552F-212A-C7B6-DE10-E72274BB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477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C5BF0-B999-BA9A-D5B8-F9085D4A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422EA-B023-FC93-58CE-2A18B64CF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8772D-6254-742F-9977-37CDE36C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3115A-100D-0092-C5FD-C02234A78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967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66426-0359-36F3-315C-7EBF03E1C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C9334-A433-7240-3404-D2392AFA6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AC744-4DCC-A961-A211-35F3A5D8D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D0B2-F994-4277-2DA5-9F62A87EE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577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כ"ו/שבט/תשפ"ד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9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February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189703" y="3340650"/>
            <a:ext cx="6923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#3</a:t>
            </a:r>
          </a:p>
          <a:p>
            <a:pPr algn="l">
              <a:lnSpc>
                <a:spcPts val="6000"/>
              </a:lnSpc>
            </a:pPr>
            <a:r>
              <a:rPr lang="en-US" sz="48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Forensics &amp; Networks</a:t>
            </a:r>
            <a:endParaRPr lang="he-IL" sz="48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63C03-CB45-A751-B784-18277809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C54FC-BAC5-17B0-52E7-9ED946AD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C07C9-EA11-9FDC-2434-F2E97D9D64EA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A26803-5B85-DFD7-5C72-7CF3BC117723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938FC-F42E-F3D5-C33D-58D5BC6BB7D7}"/>
              </a:ext>
            </a:extLst>
          </p:cNvPr>
          <p:cNvSpPr txBox="1"/>
          <p:nvPr/>
        </p:nvSpPr>
        <p:spPr>
          <a:xfrm>
            <a:off x="707135" y="1432533"/>
            <a:ext cx="107777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Devices communicates in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packets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Packets are written according to 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protocols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This packet is in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HTTP protocol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(over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TCP, 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IP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Ethernet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1CCDC-F9F5-8DBB-8B45-C71A4B0BD9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769EBA-AFE7-E059-0D44-4493F88BFD79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4DCC4-E7AD-8070-D709-9D5BF53EE991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6536C-CEBC-E0C3-308C-4ADFC6B00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0" y="3383779"/>
            <a:ext cx="11543819" cy="28336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3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08B3-0B60-B1C7-E506-672F05D1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D99DB-7121-2E1A-3958-95440713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FB902-D298-3930-A967-8F71DB44D9A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1291-B183-4763-4F16-7E5C386EFAE3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6F104E-77B5-BAD8-628E-0A876D95C725}"/>
              </a:ext>
            </a:extLst>
          </p:cNvPr>
          <p:cNvSpPr txBox="1"/>
          <p:nvPr/>
        </p:nvSpPr>
        <p:spPr>
          <a:xfrm>
            <a:off x="707135" y="1432533"/>
            <a:ext cx="1077772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Provides the ability to transfer data between adjacent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MAC addresses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Each device* has a fixed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permanent, unique MAC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Common layer 2 protocols: Ethernet, 802.11 (Wi-Fi)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83F2C-70FC-B349-38E3-60894AC3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878AA3-A196-A416-6591-A8D80723E6E5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2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DBDFD-CFA1-805A-104B-B95F00928C8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DFE1B-BF49-2A2F-452B-5705D2927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67" y="4364442"/>
            <a:ext cx="11314666" cy="16887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75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6A790-A67C-718D-470E-AF31D59A9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75753-71C4-3D1B-5C07-83376799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31041-C084-0807-50D6-E0597F5723E0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546F7-0D4C-AF10-21D5-AD116D4BC657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6801EE-9A57-9B35-4287-F57E18A8A301}"/>
              </a:ext>
            </a:extLst>
          </p:cNvPr>
          <p:cNvSpPr txBox="1"/>
          <p:nvPr/>
        </p:nvSpPr>
        <p:spPr>
          <a:xfrm>
            <a:off x="707135" y="1432533"/>
            <a:ext cx="1077772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Provides the ability to transfer data between distant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IP addresses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Each device* has a (potentially) non-unique, temporary IP address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Common layer 3 protocol: 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29907C-90F7-7EC1-CA9F-F9E5931147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E8C16-35B3-2163-CA60-B28C6A613E4D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3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192FC-847D-3DB7-F32F-155F483DC9D1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54011-99EE-C1F1-3865-433F972C8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622" y="3921908"/>
            <a:ext cx="9162754" cy="23882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75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70796-E95C-3B4F-931C-5EFC54B7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1E070-9FF6-C116-7D96-0CBB8EF3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E86177-0C63-70DC-607F-9A6F7DBA5233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4A6573-D065-2891-F93A-974D81FC8BF5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EB714F-C371-FDF4-CD03-5B63CB861518}"/>
              </a:ext>
            </a:extLst>
          </p:cNvPr>
          <p:cNvSpPr txBox="1"/>
          <p:nvPr/>
        </p:nvSpPr>
        <p:spPr>
          <a:xfrm>
            <a:off x="707135" y="1432533"/>
            <a:ext cx="107777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Provides the ability to have multiple conversations between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ports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Common layer 4 protocol: 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TCP, UDP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AAB05-C91A-657E-B2AC-D7473D25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816E7-35E6-B41F-AF28-DD7E89DCF4BC}"/>
              </a:ext>
            </a:extLst>
          </p:cNvPr>
          <p:cNvSpPr txBox="1"/>
          <p:nvPr/>
        </p:nvSpPr>
        <p:spPr>
          <a:xfrm>
            <a:off x="707135" y="576675"/>
            <a:ext cx="8306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4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8DB07-0140-542F-485C-A7654A37B67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ED7C8-356D-6841-E99B-86EC06110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6" b="12175"/>
          <a:stretch/>
        </p:blipFill>
        <p:spPr>
          <a:xfrm>
            <a:off x="993967" y="3334983"/>
            <a:ext cx="10204064" cy="32176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61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D6D9A-644A-4528-E88E-ACBA80C2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94622-050A-7C75-0436-F7BD0531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1D193D-F051-7C5C-D97C-CF4AD45B9BEA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B74A46-BBCA-D3C0-674C-2B6F398038D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59BC0C-9179-76EA-66D5-7AB3CF110395}"/>
              </a:ext>
            </a:extLst>
          </p:cNvPr>
          <p:cNvSpPr txBox="1"/>
          <p:nvPr/>
        </p:nvSpPr>
        <p:spPr>
          <a:xfrm>
            <a:off x="707135" y="1432533"/>
            <a:ext cx="107777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application itself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layer 5 protocols: HTTP, DNS, SSH, SMTP, FTP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2F7A82-5C1A-88D1-CAC7-52D75AED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D52A7-7B83-F7F9-D43F-3792363AB97D}"/>
              </a:ext>
            </a:extLst>
          </p:cNvPr>
          <p:cNvSpPr txBox="1"/>
          <p:nvPr/>
        </p:nvSpPr>
        <p:spPr>
          <a:xfrm>
            <a:off x="707135" y="576675"/>
            <a:ext cx="8306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5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76F5-E4FB-D3C2-8811-E4E61CB6530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24041-856F-7C73-0B98-6A97249A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9" y="4065565"/>
            <a:ext cx="11399960" cy="17820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41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36433-205C-D204-8D87-05DAF116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1BC20F-BA5E-9FE9-55F0-0282A50693E4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8201ED-2B77-E85E-59C2-A714D08A48D7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2406E6D-ECF4-EBBF-20BE-F515161220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F9494A-D93D-41D4-714F-4C9B5B1C95B2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 descr="Fun with Flags in Real Life | The DrillMaster">
            <a:extLst>
              <a:ext uri="{FF2B5EF4-FFF2-40B4-BE49-F238E27FC236}">
                <a16:creationId xmlns:a16="http://schemas.microsoft.com/office/drawing/2014/main" id="{A6A9AD77-F4FE-9F95-7E13-0514A60A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3" y="479988"/>
            <a:ext cx="8238074" cy="58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66C0FF1F-CDFD-6A9D-5D66-018BAF9AB8AF}"/>
              </a:ext>
            </a:extLst>
          </p:cNvPr>
          <p:cNvSpPr txBox="1"/>
          <p:nvPr/>
        </p:nvSpPr>
        <p:spPr>
          <a:xfrm>
            <a:off x="4190047" y="2952288"/>
            <a:ext cx="2776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in images and audio</a:t>
            </a:r>
            <a:endParaRPr lang="en-IL" sz="3600" b="1" dirty="0">
              <a:solidFill>
                <a:srgbClr val="FF0000"/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8A41-19F4-989E-E92B-2C89119E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793F-1136-65EB-A50C-47C5A0C7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5ADD9-0F22-ABA5-3ADF-FF0B2A25D0A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4E3D5-D71E-DAF4-B458-D0417CCB707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B95528-5203-D64E-8830-627E2151DE40}"/>
              </a:ext>
            </a:extLst>
          </p:cNvPr>
          <p:cNvSpPr txBox="1"/>
          <p:nvPr/>
        </p:nvSpPr>
        <p:spPr>
          <a:xfrm>
            <a:off x="707135" y="1432533"/>
            <a:ext cx="107777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Typical forensics challenges in CTFs revolve around…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Finding hidden information in 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Analyzing digital traces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System logs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Network traffic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Browsing history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…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2C2E-648F-4969-4236-F5579C99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72027-F003-0842-BC53-FC2C7C3AD77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Digital Forensics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1E213-8714-2423-4784-4ABADE5494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36515-C342-1730-B47E-AAAC672B840F}"/>
              </a:ext>
            </a:extLst>
          </p:cNvPr>
          <p:cNvSpPr txBox="1"/>
          <p:nvPr/>
        </p:nvSpPr>
        <p:spPr>
          <a:xfrm>
            <a:off x="6086245" y="3247387"/>
            <a:ext cx="59182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6000" dirty="0"/>
              <a:t>🕵️</a:t>
            </a:r>
          </a:p>
        </p:txBody>
      </p:sp>
    </p:spTree>
    <p:extLst>
      <p:ext uri="{BB962C8B-B14F-4D97-AF65-F5344CB8AC3E}">
        <p14:creationId xmlns:p14="http://schemas.microsoft.com/office/powerpoint/2010/main" val="151822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8B187-4128-9831-957D-3C8C7AA6D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9996F4-EF72-669B-C59D-37446CC6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B959-D6C5-01F6-FA07-D4187F7261A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6179B-38AE-B6FE-2344-74CEAFC6E3E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2C1F3D-F16F-1967-5703-364F3DD7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D6E1A-EAE8-2C0F-8F05-213D20A2052E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1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71D62-FB6B-498E-5EC8-FCB164B1A27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67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9D3E0-61E9-0ADA-4A33-9694AD58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2449A-111B-B9CE-FADF-4738E8E2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C889B1-978C-4C25-FB37-466547E6A47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F3EFCD-2239-7DE9-A674-8F7DBEFCD8E2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D501015-7545-CF90-FA6E-BD334660EC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9154D-7C5C-3179-EA59-8E8327B965A6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2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373FD-24DB-C7CB-7F10-514CA17844B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57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441D90-1168-6249-B4D4-A135F204B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E3371-C222-D0F8-8F81-B1B162B9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306B5-F9D3-1BF2-A04B-205285E1EBAB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F85BF8-338F-018A-44C0-D17705BDE51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FD02DF-65B4-7C7F-92C7-FCB5428B0190}"/>
              </a:ext>
            </a:extLst>
          </p:cNvPr>
          <p:cNvSpPr txBox="1"/>
          <p:nvPr/>
        </p:nvSpPr>
        <p:spPr>
          <a:xfrm>
            <a:off x="707135" y="1432533"/>
            <a:ext cx="107777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This is Least Significant Bit (LSB) steganography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LSB of each pixel is modified to hide a message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61E8A-6B1E-A333-17DB-B609EF64B1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C4D11-FC97-57C3-98AE-2B9639C6BFF7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Can you spot the difference?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38868-EAD0-0AE4-E019-099EFB24BB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 descr="A group of peppers and garlic&#10;&#10;Description automatically generated">
            <a:extLst>
              <a:ext uri="{FF2B5EF4-FFF2-40B4-BE49-F238E27FC236}">
                <a16:creationId xmlns:a16="http://schemas.microsoft.com/office/drawing/2014/main" id="{4CFC6C6E-576C-EFAD-811C-5B65CEC79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91" y="1672074"/>
            <a:ext cx="2113869" cy="21138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group of peppers and garlic&#10;&#10;Description automatically generated">
            <a:extLst>
              <a:ext uri="{FF2B5EF4-FFF2-40B4-BE49-F238E27FC236}">
                <a16:creationId xmlns:a16="http://schemas.microsoft.com/office/drawing/2014/main" id="{0E045C91-588D-730B-1826-4A07C0D10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57" y="1672074"/>
            <a:ext cx="2113869" cy="21138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1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7646F9-9E28-B82D-C9F4-6C96FAD4D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F192E-F2E0-5DCB-AE71-5C70CE57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B97C9B-8D8B-FAB6-1161-D74D2541366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88713-84C1-3DC6-C754-23A76E91258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86F668-1764-91C9-2AD0-6F7A72323396}"/>
              </a:ext>
            </a:extLst>
          </p:cNvPr>
          <p:cNvSpPr txBox="1"/>
          <p:nvPr/>
        </p:nvSpPr>
        <p:spPr>
          <a:xfrm>
            <a:off x="707135" y="1432533"/>
            <a:ext cx="1077772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Identify a file’s 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According to “magic bytes” – for example, zip files: “50 4B 03 04”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More reliable than file extensions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Could still be misleading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1FA14-2A4F-1513-D7C9-842321DA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C7119-F2FF-38FA-D78E-9BAB0115A44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“file” command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3A7EF-21BD-9610-D69B-E6754B2AF652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B8E76-3B20-C7BB-8F8A-E8F959BBF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80" y="5557736"/>
            <a:ext cx="8905838" cy="533529"/>
          </a:xfrm>
          <a:prstGeom prst="rect">
            <a:avLst/>
          </a:prstGeom>
        </p:spPr>
      </p:pic>
      <p:pic>
        <p:nvPicPr>
          <p:cNvPr id="10" name="Picture 9" descr="A colorful cube with black background&#10;&#10;Description automatically generated">
            <a:extLst>
              <a:ext uri="{FF2B5EF4-FFF2-40B4-BE49-F238E27FC236}">
                <a16:creationId xmlns:a16="http://schemas.microsoft.com/office/drawing/2014/main" id="{2893843F-FCEC-C120-C9C9-4FFE74437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13" y="3290290"/>
            <a:ext cx="1921983" cy="20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1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767494-5342-F6B7-E171-BEEE829B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86A7F-BC03-86E5-93D5-1442986C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7602C-2BD0-4525-F663-54920815D66A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31F87F-8D42-941C-C6B2-FCBE3057D82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3F17B1-4DFE-5FF6-AB44-0105E9583C01}"/>
              </a:ext>
            </a:extLst>
          </p:cNvPr>
          <p:cNvSpPr txBox="1"/>
          <p:nvPr/>
        </p:nvSpPr>
        <p:spPr>
          <a:xfrm>
            <a:off x="707135" y="1432533"/>
            <a:ext cx="1077772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strings – print all strings in a 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 string =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at least 4 consecutive printable characters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binwalk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– search fo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 embedded files in a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exi</a:t>
            </a:r>
            <a:r>
              <a:rPr lang="en-US" sz="24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ftool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print EXIF data of the file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5660C-15A0-7104-B3EC-AD9F780ACD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DA0A7-0A4E-4140-B474-3DC0B3847E1F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Other useful tools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85DE8-F92D-F931-0AB6-CD07A021DF1B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73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E2A1-B51E-1F65-FAB9-34C5A91C1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EEB5BB-84C3-F93F-0562-D4490AD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AADAF-7395-30A9-093D-C4D4D08B021A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EBC7E8-6963-AA2E-30D1-EC683A9798A9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5B6C80-C167-C318-738F-58F093031960}"/>
              </a:ext>
            </a:extLst>
          </p:cNvPr>
          <p:cNvSpPr txBox="1"/>
          <p:nvPr/>
        </p:nvSpPr>
        <p:spPr>
          <a:xfrm>
            <a:off x="707135" y="1432533"/>
            <a:ext cx="107777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Some forensics challenges present packet capture (.</a:t>
            </a:r>
            <a:r>
              <a:rPr lang="en-US" sz="2400" dirty="0" err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pcap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)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Can be analyzed in Wireshark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Each row represents a single packet sent/received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2EFC6-AFDC-6F7A-5413-A56FEE66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D7C15-7A2E-96B9-6A2D-3A36E7126141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Packet capture analysis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6A89B-86CD-E12B-E9A0-6E13CF87EFFA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498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1151</TotalTime>
  <Words>720</Words>
  <Application>Microsoft Office PowerPoint</Application>
  <PresentationFormat>Widescreen</PresentationFormat>
  <Paragraphs>145</Paragraphs>
  <Slides>15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Dreaming Outloud Pro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Yaniv Carmel</cp:lastModifiedBy>
  <cp:revision>41</cp:revision>
  <dcterms:created xsi:type="dcterms:W3CDTF">2024-01-22T16:29:49Z</dcterms:created>
  <dcterms:modified xsi:type="dcterms:W3CDTF">2024-02-05T18:31:18Z</dcterms:modified>
</cp:coreProperties>
</file>