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81" r:id="rId3"/>
    <p:sldId id="305" r:id="rId4"/>
    <p:sldId id="296" r:id="rId5"/>
    <p:sldId id="295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92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099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64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203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098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419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686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83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9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473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03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כ'/שבט/תשפ"ד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hyperlink" Target="https://play.picoctf.org/practice/challenge/4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hyperlink" Target="https://portswigger.net/web-security/sql-injection/lab-login-bypa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9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January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189703" y="3340650"/>
            <a:ext cx="692360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#2</a:t>
            </a: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Web Exploitation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https://play.picoctf.org/practice/challenge/46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Demo: broken access control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901CD-C582-5D38-5602-C23554AC1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875" y="1824851"/>
            <a:ext cx="7026249" cy="320829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84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490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Client-side code…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Runs on the user’s browser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user can access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These are the HTML, CSS, JS files we’ve seen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Server-side code…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Runs on the web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user can’t access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Determines how the server responds to each request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Does that by querying databases, considering permissions,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Popular languages: PHP, Python, JavaScript (NodeJS), …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Client-side / server-side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428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https://portswigger.net/web-security/sql-injection/lab-login-bypass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Demo: SQL Injection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AE7A2-F7A9-E7D0-3A25-399E87350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649" y="1611453"/>
            <a:ext cx="5104699" cy="35722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49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 popular software for penetration testing of web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Useful for CTFs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Burp Suite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B98F56-D0EE-6218-155A-666EA74AE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48" y="2753541"/>
            <a:ext cx="6024993" cy="33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0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Next week’s session will require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Kali Linux</a:t>
            </a:r>
            <a:endParaRPr lang="en-US" sz="24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 installation guide is available </a:t>
            </a: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n our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Before we get started…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content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HTML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6473282-5C80-ADE0-17C2-DC725458ED5B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15"/>
          <a:stretch/>
        </p:blipFill>
        <p:spPr>
          <a:xfrm>
            <a:off x="9635565" y="2441529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D189AB9F-E8DD-E547-2D5F-28ADC62C3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39" y="2239939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style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CSS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152E1E2-B987-E839-E6E9-2FBC5EC043EE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091BF-2EC2-9A10-C56C-8BA77021C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7027F0DE-F902-FBC1-D6FD-1DC41DA83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8" name="table">
            <a:extLst>
              <a:ext uri="{FF2B5EF4-FFF2-40B4-BE49-F238E27FC236}">
                <a16:creationId xmlns:a16="http://schemas.microsoft.com/office/drawing/2014/main" id="{7D26A87D-3D35-9E87-54AC-C013F0F55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79" y="2240134"/>
            <a:ext cx="3154787" cy="35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language for the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behavior</a:t>
            </a: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of websites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JavaScript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77D7F66D-6921-15A8-9530-859F51173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6" y="2240134"/>
            <a:ext cx="3154787" cy="35207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D4A71F4-ADF1-E424-45DB-177BDC611DD9}"/>
              </a:ext>
            </a:extLst>
          </p:cNvPr>
          <p:cNvSpPr/>
          <p:nvPr/>
        </p:nvSpPr>
        <p:spPr>
          <a:xfrm>
            <a:off x="8902754" y="3706073"/>
            <a:ext cx="531845" cy="4478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1BBC2-F12B-73AB-65EE-128CD3300C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r="18015"/>
          <a:stretch/>
        </p:blipFill>
        <p:spPr>
          <a:xfrm>
            <a:off x="9635565" y="2442854"/>
            <a:ext cx="2286698" cy="281964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8AB086E2-DB1A-CB8F-7270-39B1414C4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371" y="2240134"/>
            <a:ext cx="2160175" cy="3520746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51070F22-A034-AAE2-F0E7-CE6DB911D2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4" y="2240134"/>
            <a:ext cx="2733512" cy="3520746"/>
          </a:xfrm>
          <a:prstGeom prst="rect">
            <a:avLst/>
          </a:prstGeom>
        </p:spPr>
      </p:pic>
      <p:pic>
        <p:nvPicPr>
          <p:cNvPr id="14" name="Picture 13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B3F990AC-29C3-220B-3E4F-3F3561A8894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00" y="3785084"/>
            <a:ext cx="737716" cy="7377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E2541AA-75B4-9A53-09ED-EC23117ED103}"/>
              </a:ext>
            </a:extLst>
          </p:cNvPr>
          <p:cNvGrpSpPr/>
          <p:nvPr/>
        </p:nvGrpSpPr>
        <p:grpSpPr>
          <a:xfrm>
            <a:off x="9946786" y="3308175"/>
            <a:ext cx="1664256" cy="953817"/>
            <a:chOff x="6096000" y="306930"/>
            <a:chExt cx="2180677" cy="124978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C4DA4-099F-E784-20F8-0B0D780C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70881"/>
            <a:stretch/>
          </p:blipFill>
          <p:spPr>
            <a:xfrm>
              <a:off x="6096000" y="306930"/>
              <a:ext cx="1249345" cy="124978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CCF034-8DB7-5E11-6321-07534F50B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293"/>
            <a:stretch/>
          </p:blipFill>
          <p:spPr>
            <a:xfrm>
              <a:off x="7345345" y="306930"/>
              <a:ext cx="931332" cy="1249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2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An application for browsing websites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Knows how to…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Display web files (HTML, CSS, JS) on the user’s screen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Request web files from web servers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Store the user’s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information (bookmarks, passwords, cookies, …)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browser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D40E6-E314-31C6-140F-9F8AF184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833" y="4169005"/>
            <a:ext cx="3092334" cy="17706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4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D01F2F-C816-9476-82B9-323D59322686}"/>
              </a:ext>
            </a:extLst>
          </p:cNvPr>
          <p:cNvSpPr/>
          <p:nvPr/>
        </p:nvSpPr>
        <p:spPr>
          <a:xfrm>
            <a:off x="845574" y="3706761"/>
            <a:ext cx="6174658" cy="218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 server that provides a website’s files (HTML, CSS, JS, …) to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Example: starting a web server in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python -m </a:t>
            </a:r>
            <a:r>
              <a:rPr lang="en-US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http.server</a:t>
            </a:r>
            <a:r>
              <a:rPr lang="en-US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riam Libre" pitchFamily="2" charset="-79"/>
                <a:cs typeface="Miriam Libre" pitchFamily="2" charset="-79"/>
              </a:rPr>
              <a:t> -d c:\website_files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This web server simply provides whichever file the client requests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Web server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027AB-9471-2EB1-5D5F-1F0642848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421"/>
          <a:stretch/>
        </p:blipFill>
        <p:spPr>
          <a:xfrm>
            <a:off x="7737544" y="3528989"/>
            <a:ext cx="3481022" cy="251372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65E15118-01EA-D677-A308-875F7C9C9A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19" b="49396"/>
          <a:stretch/>
        </p:blipFill>
        <p:spPr>
          <a:xfrm>
            <a:off x="973434" y="3818213"/>
            <a:ext cx="1784420" cy="1935279"/>
          </a:xfrm>
          <a:prstGeom prst="rect">
            <a:avLst/>
          </a:prstGeom>
        </p:spPr>
      </p:pic>
      <p:pic>
        <p:nvPicPr>
          <p:cNvPr id="10" name="Picture 9" descr="A computer and printer&#10;&#10;Description automatically generated with medium confidence">
            <a:extLst>
              <a:ext uri="{FF2B5EF4-FFF2-40B4-BE49-F238E27FC236}">
                <a16:creationId xmlns:a16="http://schemas.microsoft.com/office/drawing/2014/main" id="{92FBAE80-6097-3661-33DE-60BEF8A99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1" r="42794" b="50228"/>
          <a:stretch/>
        </p:blipFill>
        <p:spPr>
          <a:xfrm>
            <a:off x="5196253" y="3850032"/>
            <a:ext cx="1688123" cy="1903460"/>
          </a:xfrm>
          <a:prstGeom prst="round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4C4F1-F58F-FFA4-4210-5D74797F50AB}"/>
              </a:ext>
            </a:extLst>
          </p:cNvPr>
          <p:cNvCxnSpPr/>
          <p:nvPr/>
        </p:nvCxnSpPr>
        <p:spPr>
          <a:xfrm>
            <a:off x="2858336" y="4855373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604781-0DEE-3E3C-5FB4-ADDFABF94FBA}"/>
              </a:ext>
            </a:extLst>
          </p:cNvPr>
          <p:cNvCxnSpPr>
            <a:cxnSpLocks/>
          </p:cNvCxnSpPr>
          <p:nvPr/>
        </p:nvCxnSpPr>
        <p:spPr>
          <a:xfrm flipH="1">
            <a:off x="2838240" y="5086485"/>
            <a:ext cx="2190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2">
            <a:extLst>
              <a:ext uri="{FF2B5EF4-FFF2-40B4-BE49-F238E27FC236}">
                <a16:creationId xmlns:a16="http://schemas.microsoft.com/office/drawing/2014/main" id="{7D73452C-548C-32E4-637A-EB76AEA543F0}"/>
              </a:ext>
            </a:extLst>
          </p:cNvPr>
          <p:cNvSpPr txBox="1"/>
          <p:nvPr/>
        </p:nvSpPr>
        <p:spPr>
          <a:xfrm>
            <a:off x="3268963" y="4416520"/>
            <a:ext cx="1443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/main.js</a:t>
            </a:r>
            <a:endParaRPr lang="he-IL" dirty="0"/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AEA0F99B-9762-A188-61CD-BC82D6F72410}"/>
              </a:ext>
            </a:extLst>
          </p:cNvPr>
          <p:cNvSpPr txBox="1"/>
          <p:nvPr/>
        </p:nvSpPr>
        <p:spPr>
          <a:xfrm>
            <a:off x="3566913" y="5181011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>
              <a:defRPr lang="he-I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main.js</a:t>
            </a:r>
            <a:endParaRPr lang="he-IL" dirty="0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AF582A-FFB2-7B46-AC37-4851B2CDB0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01" y="5237082"/>
            <a:ext cx="250501" cy="2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241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The main protocol for communication with web servers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Basic aspects: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Client sends </a:t>
            </a: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request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server sends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response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HTTP is stateless</a:t>
            </a:r>
            <a:endParaRPr lang="en-US" dirty="0">
              <a:solidFill>
                <a:schemeClr val="bg1"/>
              </a:solidFill>
              <a:latin typeface="Miriam Libre" pitchFamily="2" charset="-79"/>
              <a:cs typeface="Miriam Libre" pitchFamily="2" charset="-79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Requests and 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responses have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headers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sym typeface="Wingdings" panose="05000000000000000000" pitchFamily="2" charset="2"/>
              </a:rPr>
              <a:t>body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HTTP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904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10777729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All modern web browsers have a feature called </a:t>
            </a: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Developer Tools</a:t>
            </a: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Accessible with F12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Some of its capabilities: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Inspector</a:t>
            </a:r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– inspect a website’s files (HTML, CSS, JS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Network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analyze HTTP requests and responses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Storage</a:t>
            </a:r>
            <a:r>
              <a:rPr lang="en-US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read/modify information that the browser stores </a:t>
            </a:r>
            <a:endParaRPr lang="he-IL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Developer Tools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Web Exploitation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277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1116</TotalTime>
  <Words>404</Words>
  <Application>Microsoft Office PowerPoint</Application>
  <PresentationFormat>Widescreen</PresentationFormat>
  <Paragraphs>96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Yaniv Carmel</cp:lastModifiedBy>
  <cp:revision>29</cp:revision>
  <dcterms:created xsi:type="dcterms:W3CDTF">2024-01-22T16:29:49Z</dcterms:created>
  <dcterms:modified xsi:type="dcterms:W3CDTF">2024-01-30T12:56:20Z</dcterms:modified>
</cp:coreProperties>
</file>