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embeddedFontLst>
    <p:embeddedFont>
      <p:font typeface="Economica" panose="02000506040000020004"/>
      <p:regular r:id="rId27"/>
    </p:embeddedFont>
    <p:embeddedFont>
      <p:font typeface="Open Sans" panose="020B0606030504020204"/>
      <p:regular r:id="rId28"/>
    </p:embeddedFont>
    <p:embeddedFont>
      <p:font typeface="Lato" panose="020F0502020204030203"/>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75ef2a8767_0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5ef2a8767_0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75ef2a8767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5ef2a8767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75ef2a8767_0_1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5ef2a8767_0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75ef2a8767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5ef2a8767_0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75ef2a8767_0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5ef2a8767_0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Paired t-test results: The effect of the treatment leads to a difference of -0.0589 to +0.004 on the proportion change in GPA between previous term, and final grade. The confidence interval includes 0, so we can’t reject the alternative hypothesis. There is a statistically significant effect of the treatment on proportion change in GPA. </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75efbdd269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5efbdd269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Standardized Mean Difference across all covariates are below 0.2, raising no particular red flags, establishing that matching infact worked, and global distance has been decreased? There is adequate balance after completing matching, hence, we can go ahead with our analysis. </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75efbdd26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5efbdd26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75efbdd269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5efbdd269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75efbdd269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5efbdd269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75ef2a8767_0_1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5ef2a8767_0_1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75ef2a8767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5ef2a8767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75ef2a8767_0_1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5ef2a8767_0_1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75efbdd269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efbdd269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GB" i="1">
                <a:solidFill>
                  <a:schemeClr val="dk1"/>
                </a:solidFill>
                <a:latin typeface="Open Sans" panose="020B0606030504020204"/>
                <a:ea typeface="Open Sans" panose="020B0606030504020204"/>
                <a:cs typeface="Open Sans" panose="020B0606030504020204"/>
                <a:sym typeface="Open Sans" panose="020B0606030504020204"/>
              </a:rPr>
              <a:t>Gathered empirical evidence to delve deeper into the effectiveness of peer tutoring programs at the university level. Conducted an observational study using existing data at Leigh University. The study concluded that “ peer tutoring does indeed produce a positive effect on student learning outcomes.” Using exogenous final grade as the response variable, the study found that participating in a tutoring program yields higher final grades. Additionally, number of hours spent participating in the program also has a positive causal relationship with final GPA. </a:t>
            </a:r>
            <a:endParaRPr i="1">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8450" algn="l" rtl="0">
              <a:spcBef>
                <a:spcPts val="1600"/>
              </a:spcBef>
              <a:spcAft>
                <a:spcPts val="0"/>
              </a:spcAft>
              <a:buClr>
                <a:schemeClr val="dk1"/>
              </a:buClr>
              <a:buSzPts val="1100"/>
              <a:buFont typeface="Open Sans" panose="020B0606030504020204"/>
              <a:buAutoNum type="arabicPeriod"/>
            </a:pPr>
            <a:r>
              <a:rPr lang="en-GB" i="1">
                <a:solidFill>
                  <a:schemeClr val="dk1"/>
                </a:solidFill>
                <a:latin typeface="Open Sans" panose="020B0606030504020204"/>
                <a:ea typeface="Open Sans" panose="020B0606030504020204"/>
                <a:cs typeface="Open Sans" panose="020B0606030504020204"/>
                <a:sym typeface="Open Sans" panose="020B0606030504020204"/>
              </a:rPr>
              <a:t>Uses data from Williams College to implement a quasi- experimental empirical strategy aimed at measuring peer effects in academic outcomes by evaluating changes in academic behaviours of pairs of first year roommates. Whilst not directly about peer tutoring, the paper aims to understand the effect peers have on academic outcomes. The assumption is that students are not paired based on academic ability, and are randomly paired. Independent variables are SAT scores submitted to university. Outcome variable is individual grades (first semester). Author finds generally that peer effects have a greater impact on verbal reasoning scores than math scores. Additionally, students in the middle of the distribution are worse off living with students that are at the bottom of the distribution. </a:t>
            </a:r>
            <a:endParaRPr i="1">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8450" algn="l" rtl="0">
              <a:spcBef>
                <a:spcPts val="1600"/>
              </a:spcBef>
              <a:spcAft>
                <a:spcPts val="1600"/>
              </a:spcAft>
              <a:buClr>
                <a:schemeClr val="dk1"/>
              </a:buClr>
              <a:buSzPts val="1100"/>
              <a:buFont typeface="Open Sans" panose="020B0606030504020204"/>
              <a:buAutoNum type="arabicPeriod"/>
            </a:pPr>
            <a:r>
              <a:rPr lang="en-GB" i="1">
                <a:solidFill>
                  <a:schemeClr val="dk1"/>
                </a:solidFill>
                <a:latin typeface="Open Sans" panose="020B0606030504020204"/>
                <a:ea typeface="Open Sans" panose="020B0606030504020204"/>
                <a:cs typeface="Open Sans" panose="020B0606030504020204"/>
                <a:sym typeface="Open Sans" panose="020B0606030504020204"/>
              </a:rPr>
              <a:t>Sacerdote states that “peer quality and behaviour are among the most important determinants in student outcomes”, and aims to measure the effect of peer effects on academic and social outcomes amongst freshman roommates that were randomly assigned. Sample included doubles, triples, and quads. Results include, but are not limited to, roommate’s academic index having a statistically significant impact on individual’s year GPA. Contrastingly, individuals in the middle of the distribution are proven to be unaffected by their roommates’ academic index.  </a:t>
            </a:r>
            <a:endParaRPr i="1">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75ef2a8767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5ef2a8767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75efbdd26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5efbdd26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75ef2a8767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5ef2a8767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5ef2a8767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5ef2a8767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75ef2a8767_0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5ef2a8767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75ef2a8767_0_1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5ef2a8767_0_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1"/>
          <p:cNvSpPr txBox="1"/>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5" name="Google Shape;55;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4" name="Google Shape;24;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6" name="Google Shape;36;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8"/>
          <p:cNvSpPr txBox="1"/>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9pPr>
          </a:lstStyle>
          <a:p/>
        </p:txBody>
      </p:sp>
      <p:sp>
        <p:nvSpPr>
          <p:cNvPr id="46" name="Google Shape;46;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8" name="Shape 48"/>
        <p:cNvGrpSpPr/>
        <p:nvPr/>
      </p:nvGrpSpPr>
      <p:grpSpPr>
        <a:xfrm>
          <a:off x="0" y="0"/>
          <a:ext cx="0" cy="0"/>
          <a:chOff x="0" y="0"/>
          <a:chExt cx="0" cy="0"/>
        </a:xfrm>
      </p:grpSpPr>
      <p:sp>
        <p:nvSpPr>
          <p:cNvPr id="49" name="Google Shape;49;p10"/>
          <p:cNvSpPr txBox="1"/>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stStyle>
          <a:p/>
        </p:txBody>
      </p:sp>
      <p:sp>
        <p:nvSpPr>
          <p:cNvPr id="50" name="Google Shape;50;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1pPr>
            <a:lvl2pPr lvl="1">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2pPr>
            <a:lvl3pPr lvl="2">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3pPr>
            <a:lvl4pPr lvl="3">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4pPr>
            <a:lvl5pPr lvl="4">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5pPr>
            <a:lvl6pPr lvl="5">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6pPr>
            <a:lvl7pPr lvl="6">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7pPr>
            <a:lvl8pPr lvl="7">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8pPr>
            <a:lvl9pPr lvl="8">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9pPr>
          </a:lstStyle>
          <a:p/>
        </p:txBody>
      </p:sp>
      <p:sp>
        <p:nvSpPr>
          <p:cNvPr id="7" name="Google Shape;7;p1"/>
          <p:cNvSpPr txBox="1"/>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panose="020B0606030504020204"/>
              <a:buChar char="●"/>
              <a:defRPr sz="1800">
                <a:solidFill>
                  <a:schemeClr val="dk1"/>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1600"/>
              </a:spcBef>
              <a:spcAft>
                <a:spcPts val="160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1pPr>
            <a:lvl2pPr lvl="1"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2pPr>
            <a:lvl3pPr lvl="2"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3pPr>
            <a:lvl4pPr lvl="3"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4pPr>
            <a:lvl5pPr lvl="4"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5pPr>
            <a:lvl6pPr lvl="5"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6pPr>
            <a:lvl7pPr lvl="6"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7pPr>
            <a:lvl8pPr lvl="7"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8pPr>
            <a:lvl9pPr lvl="8"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The Effectiveness of Peer Tutoring Program</a:t>
            </a:r>
            <a:endParaRPr lang="en-GB"/>
          </a:p>
        </p:txBody>
      </p:sp>
      <p:sp>
        <p:nvSpPr>
          <p:cNvPr id="63" name="Google Shape;63;p13"/>
          <p:cNvSpPr txBox="1"/>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Jiner </a:t>
            </a:r>
            <a:r>
              <a:rPr lang="en-US" altLang="en-GB"/>
              <a:t>Zheng</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1"/>
          <a:stretch>
            <a:fillRect/>
          </a:stretch>
        </p:blipFill>
        <p:spPr>
          <a:xfrm>
            <a:off x="0" y="206838"/>
            <a:ext cx="4330112" cy="2491925"/>
          </a:xfrm>
          <a:prstGeom prst="rect">
            <a:avLst/>
          </a:prstGeom>
          <a:noFill/>
          <a:ln>
            <a:noFill/>
          </a:ln>
        </p:spPr>
      </p:pic>
      <p:pic>
        <p:nvPicPr>
          <p:cNvPr id="118" name="Google Shape;118;p22"/>
          <p:cNvPicPr preferRelativeResize="0"/>
          <p:nvPr/>
        </p:nvPicPr>
        <p:blipFill>
          <a:blip r:embed="rId2"/>
          <a:stretch>
            <a:fillRect/>
          </a:stretch>
        </p:blipFill>
        <p:spPr>
          <a:xfrm>
            <a:off x="4857231" y="0"/>
            <a:ext cx="4192418" cy="2571751"/>
          </a:xfrm>
          <a:prstGeom prst="rect">
            <a:avLst/>
          </a:prstGeom>
          <a:noFill/>
          <a:ln>
            <a:noFill/>
          </a:ln>
        </p:spPr>
      </p:pic>
      <p:pic>
        <p:nvPicPr>
          <p:cNvPr id="119" name="Google Shape;119;p22"/>
          <p:cNvPicPr preferRelativeResize="0"/>
          <p:nvPr/>
        </p:nvPicPr>
        <p:blipFill rotWithShape="1">
          <a:blip r:embed="rId3"/>
          <a:srcRect l="1950" r="-1950"/>
          <a:stretch>
            <a:fillRect/>
          </a:stretch>
        </p:blipFill>
        <p:spPr>
          <a:xfrm>
            <a:off x="217725" y="2698762"/>
            <a:ext cx="3721385" cy="2306862"/>
          </a:xfrm>
          <a:prstGeom prst="rect">
            <a:avLst/>
          </a:prstGeom>
          <a:noFill/>
          <a:ln>
            <a:noFill/>
          </a:ln>
        </p:spPr>
      </p:pic>
      <p:pic>
        <p:nvPicPr>
          <p:cNvPr id="120" name="Google Shape;120;p22"/>
          <p:cNvPicPr preferRelativeResize="0"/>
          <p:nvPr/>
        </p:nvPicPr>
        <p:blipFill>
          <a:blip r:embed="rId4"/>
          <a:stretch>
            <a:fillRect/>
          </a:stretch>
        </p:blipFill>
        <p:spPr>
          <a:xfrm>
            <a:off x="4572000" y="2571750"/>
            <a:ext cx="3892817" cy="243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1"/>
          <a:stretch>
            <a:fillRect/>
          </a:stretch>
        </p:blipFill>
        <p:spPr>
          <a:xfrm>
            <a:off x="232225" y="0"/>
            <a:ext cx="4419599" cy="2648578"/>
          </a:xfrm>
          <a:prstGeom prst="rect">
            <a:avLst/>
          </a:prstGeom>
          <a:noFill/>
          <a:ln>
            <a:noFill/>
          </a:ln>
        </p:spPr>
      </p:pic>
      <p:pic>
        <p:nvPicPr>
          <p:cNvPr id="126" name="Google Shape;126;p23"/>
          <p:cNvPicPr preferRelativeResize="0"/>
          <p:nvPr/>
        </p:nvPicPr>
        <p:blipFill>
          <a:blip r:embed="rId2"/>
          <a:stretch>
            <a:fillRect/>
          </a:stretch>
        </p:blipFill>
        <p:spPr>
          <a:xfrm>
            <a:off x="4965925" y="0"/>
            <a:ext cx="4120001" cy="2648576"/>
          </a:xfrm>
          <a:prstGeom prst="rect">
            <a:avLst/>
          </a:prstGeom>
          <a:noFill/>
          <a:ln>
            <a:noFill/>
          </a:ln>
        </p:spPr>
      </p:pic>
      <p:pic>
        <p:nvPicPr>
          <p:cNvPr id="127" name="Google Shape;127;p23"/>
          <p:cNvPicPr preferRelativeResize="0"/>
          <p:nvPr/>
        </p:nvPicPr>
        <p:blipFill>
          <a:blip r:embed="rId3"/>
          <a:stretch>
            <a:fillRect/>
          </a:stretch>
        </p:blipFill>
        <p:spPr>
          <a:xfrm>
            <a:off x="101600" y="2571750"/>
            <a:ext cx="3702176" cy="2421175"/>
          </a:xfrm>
          <a:prstGeom prst="rect">
            <a:avLst/>
          </a:prstGeom>
          <a:noFill/>
          <a:ln>
            <a:noFill/>
          </a:ln>
        </p:spPr>
      </p:pic>
      <p:pic>
        <p:nvPicPr>
          <p:cNvPr id="128" name="Google Shape;128;p23"/>
          <p:cNvPicPr preferRelativeResize="0"/>
          <p:nvPr/>
        </p:nvPicPr>
        <p:blipFill>
          <a:blip r:embed="rId4"/>
          <a:stretch>
            <a:fillRect/>
          </a:stretch>
        </p:blipFill>
        <p:spPr>
          <a:xfrm>
            <a:off x="5097100" y="2571751"/>
            <a:ext cx="3857662" cy="242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4"/>
          <p:cNvSpPr txBox="1"/>
          <p:nvPr/>
        </p:nvSpPr>
        <p:spPr>
          <a:xfrm>
            <a:off x="232225" y="87075"/>
            <a:ext cx="56607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pen Sans" panose="020B0606030504020204"/>
                <a:ea typeface="Open Sans" panose="020B0606030504020204"/>
                <a:cs typeface="Open Sans" panose="020B0606030504020204"/>
                <a:sym typeface="Open Sans" panose="020B0606030504020204"/>
              </a:rPr>
              <a:t>Propensity Scores Before Matching</a:t>
            </a:r>
            <a:endParaRPr sz="1800">
              <a:latin typeface="Open Sans" panose="020B0606030504020204"/>
              <a:ea typeface="Open Sans" panose="020B0606030504020204"/>
              <a:cs typeface="Open Sans" panose="020B0606030504020204"/>
              <a:sym typeface="Open Sans" panose="020B0606030504020204"/>
            </a:endParaRPr>
          </a:p>
        </p:txBody>
      </p:sp>
      <p:pic>
        <p:nvPicPr>
          <p:cNvPr id="134" name="Google Shape;134;p24"/>
          <p:cNvPicPr preferRelativeResize="0"/>
          <p:nvPr/>
        </p:nvPicPr>
        <p:blipFill>
          <a:blip r:embed="rId1"/>
          <a:stretch>
            <a:fillRect/>
          </a:stretch>
        </p:blipFill>
        <p:spPr>
          <a:xfrm>
            <a:off x="306925" y="674775"/>
            <a:ext cx="6636254" cy="4163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5"/>
          <p:cNvSpPr txBox="1"/>
          <p:nvPr/>
        </p:nvSpPr>
        <p:spPr>
          <a:xfrm>
            <a:off x="304800" y="58050"/>
            <a:ext cx="67491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pen Sans" panose="020B0606030504020204"/>
                <a:ea typeface="Open Sans" panose="020B0606030504020204"/>
                <a:cs typeface="Open Sans" panose="020B0606030504020204"/>
                <a:sym typeface="Open Sans" panose="020B0606030504020204"/>
              </a:rPr>
              <a:t>Propensity Scores after Matching</a:t>
            </a:r>
            <a:endParaRPr sz="1800">
              <a:latin typeface="Open Sans" panose="020B0606030504020204"/>
              <a:ea typeface="Open Sans" panose="020B0606030504020204"/>
              <a:cs typeface="Open Sans" panose="020B0606030504020204"/>
              <a:sym typeface="Open Sans" panose="020B0606030504020204"/>
            </a:endParaRPr>
          </a:p>
        </p:txBody>
      </p:sp>
      <p:pic>
        <p:nvPicPr>
          <p:cNvPr id="140" name="Google Shape;140;p25"/>
          <p:cNvPicPr preferRelativeResize="0"/>
          <p:nvPr/>
        </p:nvPicPr>
        <p:blipFill>
          <a:blip r:embed="rId1"/>
          <a:stretch>
            <a:fillRect/>
          </a:stretch>
        </p:blipFill>
        <p:spPr>
          <a:xfrm>
            <a:off x="195975" y="595050"/>
            <a:ext cx="6857933" cy="424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6"/>
          <p:cNvSpPr txBox="1"/>
          <p:nvPr/>
        </p:nvSpPr>
        <p:spPr>
          <a:xfrm>
            <a:off x="522525" y="449950"/>
            <a:ext cx="5106600" cy="58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Open Sans" panose="020B0606030504020204"/>
                <a:ea typeface="Open Sans" panose="020B0606030504020204"/>
                <a:cs typeface="Open Sans" panose="020B0606030504020204"/>
                <a:sym typeface="Open Sans" panose="020B0606030504020204"/>
              </a:rPr>
              <a:t>T-test result (Propensity match):</a:t>
            </a:r>
            <a:endParaRPr sz="1800">
              <a:latin typeface="Open Sans" panose="020B0606030504020204"/>
              <a:ea typeface="Open Sans" panose="020B0606030504020204"/>
              <a:cs typeface="Open Sans" panose="020B0606030504020204"/>
              <a:sym typeface="Open Sans" panose="020B0606030504020204"/>
            </a:endParaRPr>
          </a:p>
        </p:txBody>
      </p:sp>
      <p:pic>
        <p:nvPicPr>
          <p:cNvPr id="146" name="Google Shape;146;p26"/>
          <p:cNvPicPr preferRelativeResize="0"/>
          <p:nvPr/>
        </p:nvPicPr>
        <p:blipFill>
          <a:blip r:embed="rId1"/>
          <a:stretch>
            <a:fillRect/>
          </a:stretch>
        </p:blipFill>
        <p:spPr>
          <a:xfrm>
            <a:off x="571825" y="1030450"/>
            <a:ext cx="8839199" cy="35417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Greedy Matching </a:t>
            </a:r>
            <a:endParaRPr lang="en-GB"/>
          </a:p>
        </p:txBody>
      </p:sp>
      <p:sp>
        <p:nvSpPr>
          <p:cNvPr id="152" name="Google Shape;152;p27"/>
          <p:cNvSpPr txBox="1"/>
          <p:nvPr>
            <p:ph type="body" idx="1"/>
          </p:nvPr>
        </p:nvSpPr>
        <p:spPr>
          <a:xfrm>
            <a:off x="311700" y="1225225"/>
            <a:ext cx="8520600" cy="6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List of Covariates: SAT-Math, Term Credit Hours, High School Rank Index, Athlete, African-American, Hispanic, Gender, Greek Life, Class Year, # of Rec Courses, and # of Lab Courses </a:t>
            </a:r>
            <a:endParaRPr sz="1400"/>
          </a:p>
          <a:p>
            <a:pPr marL="0" lvl="0" indent="0" algn="l" rtl="0">
              <a:spcBef>
                <a:spcPts val="1600"/>
              </a:spcBef>
              <a:spcAft>
                <a:spcPts val="1600"/>
              </a:spcAft>
              <a:buNone/>
            </a:pPr>
          </a:p>
        </p:txBody>
      </p:sp>
      <p:pic>
        <p:nvPicPr>
          <p:cNvPr id="153" name="Google Shape;153;p27"/>
          <p:cNvPicPr preferRelativeResize="0"/>
          <p:nvPr/>
        </p:nvPicPr>
        <p:blipFill>
          <a:blip r:embed="rId1"/>
          <a:stretch>
            <a:fillRect/>
          </a:stretch>
        </p:blipFill>
        <p:spPr>
          <a:xfrm>
            <a:off x="232050" y="1925725"/>
            <a:ext cx="4172875" cy="2362325"/>
          </a:xfrm>
          <a:prstGeom prst="rect">
            <a:avLst/>
          </a:prstGeom>
          <a:noFill/>
          <a:ln>
            <a:noFill/>
          </a:ln>
          <a:effectLst>
            <a:outerShdw blurRad="57150" dist="19050" dir="5400000" algn="bl" rotWithShape="0">
              <a:srgbClr val="000000">
                <a:alpha val="64999"/>
              </a:srgbClr>
            </a:outerShdw>
          </a:effectLst>
        </p:spPr>
      </p:pic>
      <p:pic>
        <p:nvPicPr>
          <p:cNvPr id="154" name="Google Shape;154;p27"/>
          <p:cNvPicPr preferRelativeResize="0"/>
          <p:nvPr/>
        </p:nvPicPr>
        <p:blipFill rotWithShape="1">
          <a:blip r:embed="rId2"/>
          <a:srcRect b="5864"/>
          <a:stretch>
            <a:fillRect/>
          </a:stretch>
        </p:blipFill>
        <p:spPr>
          <a:xfrm>
            <a:off x="4703475" y="1925725"/>
            <a:ext cx="4208486" cy="2362325"/>
          </a:xfrm>
          <a:prstGeom prst="rect">
            <a:avLst/>
          </a:prstGeom>
          <a:noFill/>
          <a:ln>
            <a:noFill/>
          </a:ln>
        </p:spPr>
      </p:pic>
      <p:sp>
        <p:nvSpPr>
          <p:cNvPr id="155" name="Google Shape;155;p27"/>
          <p:cNvSpPr txBox="1"/>
          <p:nvPr/>
        </p:nvSpPr>
        <p:spPr>
          <a:xfrm>
            <a:off x="232050" y="4288050"/>
            <a:ext cx="15621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sz="1100" i="1">
                <a:solidFill>
                  <a:schemeClr val="dk1"/>
                </a:solidFill>
                <a:latin typeface="Open Sans" panose="020B0606030504020204"/>
                <a:ea typeface="Open Sans" panose="020B0606030504020204"/>
                <a:cs typeface="Open Sans" panose="020B0606030504020204"/>
                <a:sym typeface="Open Sans" panose="020B0606030504020204"/>
              </a:rPr>
              <a:t>Before Matching</a:t>
            </a:r>
            <a:endParaRPr sz="1100" i="1">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100" i="1">
              <a:latin typeface="Open Sans" panose="020B0606030504020204"/>
              <a:ea typeface="Open Sans" panose="020B0606030504020204"/>
              <a:cs typeface="Open Sans" panose="020B0606030504020204"/>
              <a:sym typeface="Open Sans" panose="020B0606030504020204"/>
            </a:endParaRPr>
          </a:p>
        </p:txBody>
      </p:sp>
      <p:sp>
        <p:nvSpPr>
          <p:cNvPr id="156" name="Google Shape;156;p27"/>
          <p:cNvSpPr txBox="1"/>
          <p:nvPr/>
        </p:nvSpPr>
        <p:spPr>
          <a:xfrm>
            <a:off x="4703475" y="4288050"/>
            <a:ext cx="15621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chemeClr val="dk1"/>
                </a:solidFill>
                <a:latin typeface="Open Sans" panose="020B0606030504020204"/>
                <a:ea typeface="Open Sans" panose="020B0606030504020204"/>
                <a:cs typeface="Open Sans" panose="020B0606030504020204"/>
                <a:sym typeface="Open Sans" panose="020B0606030504020204"/>
              </a:rPr>
              <a:t>After Matching </a:t>
            </a:r>
            <a:endParaRPr sz="1100" i="1">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T-Test (Greedy Matching)</a:t>
            </a:r>
            <a:endParaRPr lang="en-GB"/>
          </a:p>
        </p:txBody>
      </p:sp>
      <p:sp>
        <p:nvSpPr>
          <p:cNvPr id="162" name="Google Shape;162;p28"/>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Outcome Variable: Change in GPA in percentage points </a:t>
            </a:r>
            <a:endParaRPr lang="en-GB"/>
          </a:p>
          <a:p>
            <a:pPr marL="0" lvl="0" indent="0" algn="l" rtl="0">
              <a:spcBef>
                <a:spcPts val="1600"/>
              </a:spcBef>
              <a:spcAft>
                <a:spcPts val="1600"/>
              </a:spcAft>
              <a:buNone/>
            </a:pPr>
          </a:p>
        </p:txBody>
      </p:sp>
      <p:pic>
        <p:nvPicPr>
          <p:cNvPr id="163" name="Google Shape;163;p28"/>
          <p:cNvPicPr preferRelativeResize="0"/>
          <p:nvPr/>
        </p:nvPicPr>
        <p:blipFill>
          <a:blip r:embed="rId1"/>
          <a:stretch>
            <a:fillRect/>
          </a:stretch>
        </p:blipFill>
        <p:spPr>
          <a:xfrm>
            <a:off x="311700" y="1843107"/>
            <a:ext cx="7354241" cy="273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1"/>
          <a:stretch>
            <a:fillRect/>
          </a:stretch>
        </p:blipFill>
        <p:spPr>
          <a:xfrm>
            <a:off x="1120442" y="216875"/>
            <a:ext cx="6903126" cy="450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OLS Model (inspired by Munley et.al. (2010)) </a:t>
            </a:r>
            <a:endParaRPr lang="en-GB"/>
          </a:p>
        </p:txBody>
      </p:sp>
      <p:sp>
        <p:nvSpPr>
          <p:cNvPr id="174" name="Google Shape;174;p30"/>
          <p:cNvSpPr txBox="1"/>
          <p:nvPr>
            <p:ph type="body" idx="1"/>
          </p:nvPr>
        </p:nvSpPr>
        <p:spPr>
          <a:xfrm>
            <a:off x="311700" y="1225225"/>
            <a:ext cx="8520600" cy="19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Basic Regression Model to measure effect of </a:t>
            </a:r>
            <a:r>
              <a:rPr lang="en-GB" sz="1400" i="1"/>
              <a:t>participation in tutoring</a:t>
            </a:r>
            <a:r>
              <a:rPr lang="en-GB" sz="1400"/>
              <a:t> in terms of </a:t>
            </a:r>
            <a:r>
              <a:rPr lang="en-GB" sz="1400" i="1"/>
              <a:t>hours spent getting tutored</a:t>
            </a:r>
            <a:r>
              <a:rPr lang="en-GB" sz="1400"/>
              <a:t> on </a:t>
            </a:r>
            <a:r>
              <a:rPr lang="en-GB" sz="1400" u="sng"/>
              <a:t>exogenous</a:t>
            </a:r>
            <a:r>
              <a:rPr lang="en-GB" sz="1400"/>
              <a:t> </a:t>
            </a:r>
            <a:r>
              <a:rPr lang="en-GB" sz="1400" i="1"/>
              <a:t>final grade on subset of sample.</a:t>
            </a:r>
            <a:br>
              <a:rPr lang="en-GB" i="1"/>
            </a:br>
            <a:endParaRPr i="1"/>
          </a:p>
          <a:p>
            <a:pPr marL="0" lvl="0" indent="0" algn="l" rtl="0">
              <a:spcBef>
                <a:spcPts val="1600"/>
              </a:spcBef>
              <a:spcAft>
                <a:spcPts val="0"/>
              </a:spcAft>
              <a:buNone/>
            </a:pPr>
            <a:br>
              <a:rPr lang="en-GB" b="1" i="1"/>
            </a:br>
            <a:r>
              <a:rPr lang="en-GB" b="1"/>
              <a:t>Model → βX + δT + ε</a:t>
            </a:r>
            <a:br>
              <a:rPr lang="en-GB" b="1"/>
            </a:br>
            <a:r>
              <a:rPr lang="en-GB" sz="1100" i="1"/>
              <a:t>Wherein, </a:t>
            </a:r>
            <a:br>
              <a:rPr lang="en-GB" sz="1100" i="1"/>
            </a:br>
            <a:r>
              <a:rPr lang="en-GB" sz="1100" i="1"/>
              <a:t>X = Vector of controlling variables (Prev Term GPA, Term Credit Hours, </a:t>
            </a:r>
            <a:br>
              <a:rPr lang="en-GB" sz="1100" i="1"/>
            </a:br>
            <a:r>
              <a:rPr lang="en-GB" sz="1100" i="1"/>
              <a:t>				       High School Rank Index)  </a:t>
            </a:r>
            <a:br>
              <a:rPr lang="en-GB" sz="1100" i="1"/>
            </a:br>
            <a:r>
              <a:rPr lang="en-GB" sz="1100" i="1"/>
              <a:t>T = Tuthours = Number of hours spent tutoring </a:t>
            </a:r>
            <a:endParaRPr sz="1100" i="1"/>
          </a:p>
          <a:p>
            <a:pPr marL="0" lvl="0" indent="0" algn="l" rtl="0">
              <a:spcBef>
                <a:spcPts val="1600"/>
              </a:spcBef>
              <a:spcAft>
                <a:spcPts val="1600"/>
              </a:spcAft>
              <a:buNone/>
            </a:pPr>
            <a:br>
              <a:rPr lang="en-GB" sz="1100" i="1"/>
            </a:br>
            <a:br>
              <a:rPr lang="en-GB"/>
            </a:br>
            <a:endParaRPr lang="en-GB"/>
          </a:p>
        </p:txBody>
      </p:sp>
      <p:pic>
        <p:nvPicPr>
          <p:cNvPr id="175" name="Google Shape;175;p30"/>
          <p:cNvPicPr preferRelativeResize="0"/>
          <p:nvPr/>
        </p:nvPicPr>
        <p:blipFill>
          <a:blip r:embed="rId1"/>
          <a:stretch>
            <a:fillRect/>
          </a:stretch>
        </p:blipFill>
        <p:spPr>
          <a:xfrm>
            <a:off x="4881875" y="1626750"/>
            <a:ext cx="3950425" cy="30059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LIMITATIONS</a:t>
            </a:r>
            <a:endParaRPr lang="en-GB"/>
          </a:p>
        </p:txBody>
      </p:sp>
      <p:sp>
        <p:nvSpPr>
          <p:cNvPr id="181" name="Google Shape;181;p31"/>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Response variable calculated using final grade of one course and previous term cumulative GPA. (assumption: final grade in one course reflects term GPA)</a:t>
            </a:r>
            <a:endParaRPr lang="en-GB"/>
          </a:p>
          <a:p>
            <a:pPr marL="457200" lvl="0" indent="-342900" algn="l" rtl="0">
              <a:lnSpc>
                <a:spcPct val="150000"/>
              </a:lnSpc>
              <a:spcBef>
                <a:spcPts val="0"/>
              </a:spcBef>
              <a:spcAft>
                <a:spcPts val="0"/>
              </a:spcAft>
              <a:buSzPts val="1800"/>
              <a:buChar char="●"/>
            </a:pPr>
            <a:r>
              <a:rPr lang="en-GB"/>
              <a:t>We don’t know if students have participated in peer tutoring program or not prior to the study.</a:t>
            </a:r>
            <a:endParaRPr lang="en-GB"/>
          </a:p>
          <a:p>
            <a:pPr marL="457200" lvl="0" indent="-342900" algn="l" rtl="0">
              <a:lnSpc>
                <a:spcPct val="150000"/>
              </a:lnSpc>
              <a:spcBef>
                <a:spcPts val="0"/>
              </a:spcBef>
              <a:spcAft>
                <a:spcPts val="0"/>
              </a:spcAft>
              <a:buSzPts val="1800"/>
              <a:buChar char="●"/>
            </a:pPr>
            <a:r>
              <a:rPr lang="en-GB"/>
              <a:t>Data was highly skewed on percentage change in final grade.</a:t>
            </a:r>
            <a:endParaRPr lang="en-GB"/>
          </a:p>
          <a:p>
            <a:pPr marL="457200" lvl="0" indent="-342900" algn="l" rtl="0">
              <a:lnSpc>
                <a:spcPct val="150000"/>
              </a:lnSpc>
              <a:spcBef>
                <a:spcPts val="0"/>
              </a:spcBef>
              <a:spcAft>
                <a:spcPts val="0"/>
              </a:spcAft>
              <a:buSzPts val="1800"/>
              <a:buChar char="●"/>
            </a:pPr>
            <a:r>
              <a:rPr lang="en-GB"/>
              <a:t>Limited information about students’ other demographic characteristics and the levels of difficulty of the courses they were enrolled in.</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69" name="Google Shape;69;p14"/>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Most universities offer academic aid and tutoring through various avenues → peer tutoring!</a:t>
            </a:r>
            <a:endParaRPr lang="en-GB"/>
          </a:p>
          <a:p>
            <a:pPr marL="457200" lvl="0" indent="-342900" algn="l" rtl="0">
              <a:spcBef>
                <a:spcPts val="0"/>
              </a:spcBef>
              <a:spcAft>
                <a:spcPts val="0"/>
              </a:spcAft>
              <a:buSzPts val="1800"/>
              <a:buChar char="●"/>
            </a:pPr>
            <a:r>
              <a:rPr lang="en-GB"/>
              <a:t>Primarily inspired and based on existing research conducted by Vincent G. Munley, Eoghan Garvey, and Michael J. McConnel, published in the American Economic Review (May, 2010)</a:t>
            </a:r>
            <a:endParaRPr lang="en-GB"/>
          </a:p>
          <a:p>
            <a:pPr marL="457200" lvl="0" indent="-342900" algn="l" rtl="0">
              <a:spcBef>
                <a:spcPts val="0"/>
              </a:spcBef>
              <a:spcAft>
                <a:spcPts val="0"/>
              </a:spcAft>
              <a:buSzPts val="1800"/>
              <a:buChar char="●"/>
            </a:pPr>
            <a:r>
              <a:rPr lang="en-GB"/>
              <a:t>Aim to understand and evaluate the effectiveness of peer tutoring programs through an observational study </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IMPLICATIONS</a:t>
            </a:r>
            <a:endParaRPr lang="en-GB"/>
          </a:p>
        </p:txBody>
      </p:sp>
      <p:sp>
        <p:nvSpPr>
          <p:cNvPr id="187" name="Google Shape;187;p32"/>
          <p:cNvSpPr txBox="1"/>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An ideal study to examine the causal inference: a randomized experiment!</a:t>
            </a:r>
            <a:endParaRPr lang="en-GB"/>
          </a:p>
          <a:p>
            <a:pPr marL="457200" lvl="0" indent="-342900" algn="l" rtl="0">
              <a:lnSpc>
                <a:spcPct val="150000"/>
              </a:lnSpc>
              <a:spcBef>
                <a:spcPts val="0"/>
              </a:spcBef>
              <a:spcAft>
                <a:spcPts val="0"/>
              </a:spcAft>
              <a:buSzPts val="1800"/>
              <a:buChar char="●"/>
            </a:pPr>
            <a:r>
              <a:rPr lang="en-GB"/>
              <a:t>However, if we wanted to study this topic at Wesleyan, we could only conduct an observational study</a:t>
            </a:r>
            <a:r>
              <a:rPr lang="en-US" altLang="en-GB"/>
              <a:t>.</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Literature Review</a:t>
            </a:r>
            <a:endParaRPr lang="en-GB"/>
          </a:p>
        </p:txBody>
      </p:sp>
      <p:sp>
        <p:nvSpPr>
          <p:cNvPr id="75" name="Google Shape;75;p15"/>
          <p:cNvSpPr txBox="1"/>
          <p:nvPr>
            <p:ph type="body" idx="1"/>
          </p:nvPr>
        </p:nvSpPr>
        <p:spPr>
          <a:xfrm>
            <a:off x="311700" y="1225225"/>
            <a:ext cx="8520600" cy="717900"/>
          </a:xfrm>
          <a:prstGeom prst="rect">
            <a:avLst/>
          </a:prstGeom>
          <a:solidFill>
            <a:srgbClr val="B7B7B7"/>
          </a:solid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400">
                <a:latin typeface=""/>
                <a:ea typeface=""/>
                <a:cs typeface=""/>
                <a:sym typeface=""/>
              </a:rPr>
              <a:t>Vincent G. Munley, Eoghan Garvey, and Michael J. McConnel, American Economic Review, May 2010: “The Effectiveness of Peer Tutoring on Student Achievement at the University Level” </a:t>
            </a:r>
            <a:br>
              <a:rPr lang="en-GB" sz="1400">
                <a:latin typeface=""/>
                <a:ea typeface=""/>
                <a:cs typeface=""/>
                <a:sym typeface=""/>
              </a:rPr>
            </a:br>
            <a:r>
              <a:rPr lang="en-GB" sz="1400">
                <a:latin typeface=""/>
                <a:ea typeface=""/>
                <a:cs typeface=""/>
                <a:sym typeface=""/>
              </a:rPr>
              <a:t>	</a:t>
            </a:r>
            <a:endParaRPr sz="1400" i="1">
              <a:latin typeface=""/>
              <a:ea typeface=""/>
              <a:cs typeface=""/>
              <a:sym typeface=""/>
            </a:endParaRPr>
          </a:p>
          <a:p>
            <a:pPr marL="0" lvl="0" indent="457200" algn="ctr" rtl="0">
              <a:lnSpc>
                <a:spcPct val="100000"/>
              </a:lnSpc>
              <a:spcBef>
                <a:spcPts val="1600"/>
              </a:spcBef>
              <a:spcAft>
                <a:spcPts val="0"/>
              </a:spcAft>
              <a:buNone/>
            </a:pPr>
            <a:r>
              <a:rPr lang="en-GB" sz="1400">
                <a:latin typeface=""/>
                <a:ea typeface=""/>
                <a:cs typeface=""/>
                <a:sym typeface=""/>
              </a:rPr>
              <a:t> </a:t>
            </a:r>
            <a:endParaRPr sz="1400">
              <a:latin typeface=""/>
              <a:ea typeface=""/>
              <a:cs typeface=""/>
              <a:sym typeface=""/>
            </a:endParaRPr>
          </a:p>
          <a:p>
            <a:pPr marL="0" lvl="0" indent="0" algn="ctr" rtl="0">
              <a:lnSpc>
                <a:spcPct val="100000"/>
              </a:lnSpc>
              <a:spcBef>
                <a:spcPts val="1600"/>
              </a:spcBef>
              <a:spcAft>
                <a:spcPts val="1600"/>
              </a:spcAft>
              <a:buNone/>
            </a:pPr>
            <a:r>
              <a:rPr lang="en-GB" sz="1400">
                <a:latin typeface=""/>
                <a:ea typeface=""/>
                <a:cs typeface=""/>
                <a:sym typeface=""/>
              </a:rPr>
              <a:t>	</a:t>
            </a:r>
            <a:endParaRPr sz="1400">
              <a:latin typeface=""/>
              <a:ea typeface=""/>
              <a:cs typeface=""/>
              <a:sym typeface=""/>
            </a:endParaRPr>
          </a:p>
        </p:txBody>
      </p:sp>
      <p:sp>
        <p:nvSpPr>
          <p:cNvPr id="76" name="Google Shape;76;p15"/>
          <p:cNvSpPr txBox="1"/>
          <p:nvPr>
            <p:ph type="body" idx="1"/>
          </p:nvPr>
        </p:nvSpPr>
        <p:spPr>
          <a:xfrm>
            <a:off x="311700" y="2212800"/>
            <a:ext cx="8520600" cy="717900"/>
          </a:xfrm>
          <a:prstGeom prst="rect">
            <a:avLst/>
          </a:prstGeom>
          <a:solidFill>
            <a:srgbClr val="666666"/>
          </a:solidFill>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90204"/>
              <a:buNone/>
            </a:pPr>
            <a:r>
              <a:rPr lang="en-GB" sz="1400">
                <a:latin typeface=""/>
                <a:ea typeface=""/>
                <a:cs typeface=""/>
                <a:sym typeface=""/>
              </a:rPr>
              <a:t>David J. Zimmerman, The Review of Economics and Statistics, February 2003: “PEER EFFECTS IN ACADEMIC OUTCOMES: EVIDENCE FROM A NATURAL EXPERIMENT”</a:t>
            </a:r>
            <a:endParaRPr sz="1400">
              <a:latin typeface=""/>
              <a:ea typeface=""/>
              <a:cs typeface=""/>
              <a:sym typeface=""/>
            </a:endParaRPr>
          </a:p>
          <a:p>
            <a:pPr marL="0" lvl="0" indent="457200" algn="ctr" rtl="0">
              <a:lnSpc>
                <a:spcPct val="100000"/>
              </a:lnSpc>
              <a:spcBef>
                <a:spcPts val="1600"/>
              </a:spcBef>
              <a:spcAft>
                <a:spcPts val="1600"/>
              </a:spcAft>
              <a:buNone/>
            </a:pPr>
            <a:r>
              <a:rPr lang="en-GB" sz="1400">
                <a:latin typeface=""/>
                <a:ea typeface=""/>
                <a:cs typeface=""/>
                <a:sym typeface=""/>
              </a:rPr>
              <a:t> </a:t>
            </a:r>
            <a:endParaRPr sz="1400">
              <a:latin typeface=""/>
              <a:ea typeface=""/>
              <a:cs typeface=""/>
              <a:sym typeface=""/>
            </a:endParaRPr>
          </a:p>
        </p:txBody>
      </p:sp>
      <p:sp>
        <p:nvSpPr>
          <p:cNvPr id="77" name="Google Shape;77;p15"/>
          <p:cNvSpPr txBox="1"/>
          <p:nvPr>
            <p:ph type="body" idx="1"/>
          </p:nvPr>
        </p:nvSpPr>
        <p:spPr>
          <a:xfrm>
            <a:off x="311700" y="3200375"/>
            <a:ext cx="8520600" cy="717900"/>
          </a:xfrm>
          <a:prstGeom prst="rect">
            <a:avLst/>
          </a:prstGeom>
          <a:solidFill>
            <a:srgbClr val="B7B7B7"/>
          </a:solidFill>
        </p:spPr>
        <p:txBody>
          <a:bodyPr spcFirstLastPara="1" wrap="square" lIns="91425" tIns="91425" rIns="91425" bIns="91425" anchor="t" anchorCtr="0">
            <a:noAutofit/>
          </a:bodyPr>
          <a:lstStyle/>
          <a:p>
            <a:pPr marL="0" lvl="0" indent="457200" algn="ctr" rtl="0">
              <a:lnSpc>
                <a:spcPct val="100000"/>
              </a:lnSpc>
              <a:spcBef>
                <a:spcPts val="0"/>
              </a:spcBef>
              <a:spcAft>
                <a:spcPts val="0"/>
              </a:spcAft>
              <a:buNone/>
            </a:pPr>
            <a:r>
              <a:rPr lang="en-GB" sz="1400">
                <a:solidFill>
                  <a:srgbClr val="000000"/>
                </a:solidFill>
                <a:latin typeface=""/>
                <a:ea typeface=""/>
                <a:cs typeface=""/>
                <a:sym typeface=""/>
              </a:rPr>
              <a:t>Bruce Sacerdote, The Quarterly Journal of Economics, May 2001: “PEER EFFECTS WITH RANDOM ASSIGNMENT: RESULTS FOR DARTMOUTH ROOMMATES”  </a:t>
            </a:r>
            <a:endParaRPr sz="1400">
              <a:solidFill>
                <a:srgbClr val="000000"/>
              </a:solidFill>
              <a:latin typeface=""/>
              <a:ea typeface=""/>
              <a:cs typeface=""/>
              <a:sym typeface=""/>
            </a:endParaRPr>
          </a:p>
          <a:p>
            <a:pPr marL="0" lvl="0" indent="0" algn="ctr" rtl="0">
              <a:lnSpc>
                <a:spcPct val="100000"/>
              </a:lnSpc>
              <a:spcBef>
                <a:spcPts val="0"/>
              </a:spcBef>
              <a:spcAft>
                <a:spcPts val="0"/>
              </a:spcAft>
              <a:buNone/>
            </a:pPr>
            <a:r>
              <a:rPr lang="en-GB" sz="1400">
                <a:solidFill>
                  <a:srgbClr val="000000"/>
                </a:solidFill>
                <a:latin typeface=""/>
                <a:ea typeface=""/>
                <a:cs typeface=""/>
                <a:sym typeface=""/>
              </a:rPr>
              <a:t>	</a:t>
            </a:r>
            <a:endParaRPr sz="1400">
              <a:solidFill>
                <a:srgbClr val="000000"/>
              </a:solidFill>
              <a:latin typeface=""/>
              <a:ea typeface=""/>
              <a:cs typeface=""/>
              <a:sym typeface=""/>
            </a:endParaRPr>
          </a:p>
          <a:p>
            <a:pPr marL="0" lvl="0" indent="0" algn="ctr" rtl="0">
              <a:lnSpc>
                <a:spcPct val="100000"/>
              </a:lnSpc>
              <a:spcBef>
                <a:spcPts val="0"/>
              </a:spcBef>
              <a:spcAft>
                <a:spcPts val="0"/>
              </a:spcAft>
              <a:buNone/>
            </a:pPr>
            <a:endParaRPr sz="1400">
              <a:latin typeface=""/>
              <a:ea typeface=""/>
              <a:cs typeface=""/>
              <a:sym typeface=""/>
            </a:endParaRPr>
          </a:p>
          <a:p>
            <a:pPr marL="0" lvl="0" indent="457200" algn="ctr" rtl="0">
              <a:lnSpc>
                <a:spcPct val="100000"/>
              </a:lnSpc>
              <a:spcBef>
                <a:spcPts val="1600"/>
              </a:spcBef>
              <a:spcAft>
                <a:spcPts val="0"/>
              </a:spcAft>
              <a:buNone/>
            </a:pPr>
            <a:r>
              <a:rPr lang="en-GB" sz="1400">
                <a:latin typeface=""/>
                <a:ea typeface=""/>
                <a:cs typeface=""/>
                <a:sym typeface=""/>
              </a:rPr>
              <a:t> </a:t>
            </a:r>
            <a:endParaRPr sz="1400">
              <a:latin typeface=""/>
              <a:ea typeface=""/>
              <a:cs typeface=""/>
              <a:sym typeface=""/>
            </a:endParaRPr>
          </a:p>
          <a:p>
            <a:pPr marL="0" lvl="0" indent="0" algn="ctr" rtl="0">
              <a:lnSpc>
                <a:spcPct val="100000"/>
              </a:lnSpc>
              <a:spcBef>
                <a:spcPts val="1600"/>
              </a:spcBef>
              <a:spcAft>
                <a:spcPts val="1600"/>
              </a:spcAft>
              <a:buNone/>
            </a:pPr>
            <a:r>
              <a:rPr lang="en-GB" sz="1400">
                <a:latin typeface=""/>
                <a:ea typeface=""/>
                <a:cs typeface=""/>
                <a:sym typeface=""/>
              </a:rPr>
              <a:t>	</a:t>
            </a:r>
            <a:endParaRPr sz="1400">
              <a:latin typeface=""/>
              <a:ea typeface=""/>
              <a:cs typeface=""/>
              <a:sym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6917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Data</a:t>
            </a:r>
            <a:endParaRPr lang="en-GB"/>
          </a:p>
        </p:txBody>
      </p:sp>
      <p:sp>
        <p:nvSpPr>
          <p:cNvPr id="83" name="Google Shape;83;p16"/>
          <p:cNvSpPr txBox="1"/>
          <p:nvPr>
            <p:ph type="body" idx="1"/>
          </p:nvPr>
        </p:nvSpPr>
        <p:spPr>
          <a:xfrm>
            <a:off x="311700" y="804325"/>
            <a:ext cx="8520600" cy="213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Collected from Lehigh University’s Peer Tutoring program between 2003-2006</a:t>
            </a:r>
            <a:endParaRPr lang="en-GB"/>
          </a:p>
          <a:p>
            <a:pPr marL="457200" lvl="0" indent="-342900" algn="l" rtl="0">
              <a:spcBef>
                <a:spcPts val="0"/>
              </a:spcBef>
              <a:spcAft>
                <a:spcPts val="0"/>
              </a:spcAft>
              <a:buSzPts val="1800"/>
              <a:buChar char="●"/>
            </a:pPr>
            <a:r>
              <a:rPr lang="en-GB"/>
              <a:t>Collected from students enrolled in 18 specific courses </a:t>
            </a:r>
            <a:endParaRPr lang="en-GB"/>
          </a:p>
          <a:p>
            <a:pPr marL="457200" lvl="0" indent="-342900" algn="l" rtl="0">
              <a:spcBef>
                <a:spcPts val="0"/>
              </a:spcBef>
              <a:spcAft>
                <a:spcPts val="0"/>
              </a:spcAft>
              <a:buSzPts val="1800"/>
              <a:buChar char="●"/>
            </a:pPr>
            <a:r>
              <a:rPr lang="en-GB"/>
              <a:t>First semester freshmen and students who withdrew from the courses were excluded from the dataset</a:t>
            </a:r>
            <a:endParaRPr lang="en-GB"/>
          </a:p>
          <a:p>
            <a:pPr marL="457200" lvl="0" indent="-342900" algn="l" rtl="0">
              <a:spcBef>
                <a:spcPts val="0"/>
              </a:spcBef>
              <a:spcAft>
                <a:spcPts val="0"/>
              </a:spcAft>
              <a:buSzPts val="1800"/>
              <a:buChar char="●"/>
            </a:pPr>
            <a:r>
              <a:rPr lang="en-GB"/>
              <a:t>A total number of 13835 observations</a:t>
            </a:r>
            <a:endParaRPr lang="en-GB"/>
          </a:p>
          <a:p>
            <a:pPr marL="0" lvl="0" indent="0" algn="l" rtl="0">
              <a:spcBef>
                <a:spcPts val="160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nvSpPr>
        <p:spPr>
          <a:xfrm>
            <a:off x="311700" y="315925"/>
            <a:ext cx="7590900" cy="6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sz="4200">
                <a:solidFill>
                  <a:schemeClr val="dk1"/>
                </a:solidFill>
                <a:latin typeface="Economica" panose="02000506040000020004"/>
                <a:ea typeface="Economica" panose="02000506040000020004"/>
                <a:cs typeface="Economica" panose="02000506040000020004"/>
                <a:sym typeface="Economica" panose="02000506040000020004"/>
              </a:rPr>
              <a:t>Measurement</a:t>
            </a:r>
            <a:endParaRPr>
              <a:latin typeface="Open Sans" panose="020B0606030504020204"/>
              <a:ea typeface="Open Sans" panose="020B0606030504020204"/>
              <a:cs typeface="Open Sans" panose="020B0606030504020204"/>
              <a:sym typeface="Open Sans" panose="020B0606030504020204"/>
            </a:endParaRPr>
          </a:p>
        </p:txBody>
      </p:sp>
      <p:sp>
        <p:nvSpPr>
          <p:cNvPr id="89" name="Google Shape;89;p17"/>
          <p:cNvSpPr txBox="1"/>
          <p:nvPr/>
        </p:nvSpPr>
        <p:spPr>
          <a:xfrm>
            <a:off x="311700" y="1070700"/>
            <a:ext cx="7765200" cy="3579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Open Sans" panose="020B0606030504020204"/>
              <a:buChar char="●"/>
            </a:pPr>
            <a:r>
              <a:rPr lang="en-GB" sz="1800">
                <a:latin typeface="Open Sans" panose="020B0606030504020204"/>
                <a:ea typeface="Open Sans" panose="020B0606030504020204"/>
                <a:cs typeface="Open Sans" panose="020B0606030504020204"/>
                <a:sym typeface="Open Sans" panose="020B0606030504020204"/>
              </a:rPr>
              <a:t>Demographics and courses characteristics were measured as binary variables indicating, for example, if the course was lab course or if the student was Hispanic, Varsity Athlete, and so on. </a:t>
            </a:r>
            <a:endParaRPr sz="1800">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SzPts val="1800"/>
              <a:buFont typeface="Open Sans" panose="020B0606030504020204"/>
              <a:buChar char="●"/>
            </a:pPr>
            <a:r>
              <a:rPr lang="en-GB" sz="1800">
                <a:latin typeface="Open Sans" panose="020B0606030504020204"/>
                <a:ea typeface="Open Sans" panose="020B0606030504020204"/>
                <a:cs typeface="Open Sans" panose="020B0606030504020204"/>
                <a:sym typeface="Open Sans" panose="020B0606030504020204"/>
              </a:rPr>
              <a:t>Academic ‘ability’ was measured through academic outcomes in highschool (SAT Math, Highschool Rank Index, etc) </a:t>
            </a:r>
            <a:endParaRPr sz="1800">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SzPts val="1800"/>
              <a:buFont typeface="Open Sans" panose="020B0606030504020204"/>
              <a:buChar char="●"/>
            </a:pPr>
            <a:r>
              <a:rPr lang="en-GB" sz="1800">
                <a:latin typeface="Open Sans" panose="020B0606030504020204"/>
                <a:ea typeface="Open Sans" panose="020B0606030504020204"/>
                <a:cs typeface="Open Sans" panose="020B0606030504020204"/>
                <a:sym typeface="Open Sans" panose="020B0606030504020204"/>
              </a:rPr>
              <a:t>Previous Academic Outcomes were primarily measured through Previous Term Cumulative GPA. </a:t>
            </a:r>
            <a:endParaRPr sz="1800">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SzPts val="1800"/>
              <a:buFont typeface="Open Sans" panose="020B0606030504020204"/>
              <a:buChar char="●"/>
            </a:pPr>
            <a:r>
              <a:rPr lang="en-GB" sz="1800">
                <a:latin typeface="Open Sans" panose="020B0606030504020204"/>
                <a:ea typeface="Open Sans" panose="020B0606030504020204"/>
                <a:cs typeface="Open Sans" panose="020B0606030504020204"/>
                <a:sym typeface="Open Sans" panose="020B0606030504020204"/>
              </a:rPr>
              <a:t>Response: Percentage change in GPA, Proportion Change in GPA, or (Exogenous) Final Grade </a:t>
            </a:r>
            <a:endParaRPr sz="1800">
              <a:latin typeface="Open Sans" panose="020B0606030504020204"/>
              <a:ea typeface="Open Sans" panose="020B0606030504020204"/>
              <a:cs typeface="Open Sans" panose="020B0606030504020204"/>
              <a:sym typeface="Open Sans" panose="020B0606030504020204"/>
            </a:endParaRPr>
          </a:p>
          <a:p>
            <a:pPr marL="457200" lvl="0" indent="-342900" algn="l" rtl="0">
              <a:lnSpc>
                <a:spcPct val="115000"/>
              </a:lnSpc>
              <a:spcBef>
                <a:spcPts val="0"/>
              </a:spcBef>
              <a:spcAft>
                <a:spcPts val="0"/>
              </a:spcAft>
              <a:buSzPts val="1800"/>
              <a:buFont typeface="Open Sans" panose="020B0606030504020204"/>
              <a:buChar char="●"/>
            </a:pPr>
            <a:r>
              <a:rPr lang="en-GB" sz="1800">
                <a:latin typeface="Open Sans" panose="020B0606030504020204"/>
                <a:ea typeface="Open Sans" panose="020B0606030504020204"/>
                <a:cs typeface="Open Sans" panose="020B0606030504020204"/>
                <a:sym typeface="Open Sans" panose="020B0606030504020204"/>
              </a:rPr>
              <a:t>Participation in tutoring program: Binary variable with 0 and 1.</a:t>
            </a:r>
            <a:endParaRPr sz="18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1"/>
          <a:stretch>
            <a:fillRect/>
          </a:stretch>
        </p:blipFill>
        <p:spPr>
          <a:xfrm>
            <a:off x="140136" y="342000"/>
            <a:ext cx="8863724" cy="418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1"/>
          <a:stretch>
            <a:fillRect/>
          </a:stretch>
        </p:blipFill>
        <p:spPr>
          <a:xfrm>
            <a:off x="3418100" y="152400"/>
            <a:ext cx="4535910" cy="4838700"/>
          </a:xfrm>
          <a:prstGeom prst="rect">
            <a:avLst/>
          </a:prstGeom>
          <a:noFill/>
          <a:ln>
            <a:noFill/>
          </a:ln>
        </p:spPr>
      </p:pic>
      <p:sp>
        <p:nvSpPr>
          <p:cNvPr id="100" name="Google Shape;100;p19"/>
          <p:cNvSpPr txBox="1"/>
          <p:nvPr/>
        </p:nvSpPr>
        <p:spPr>
          <a:xfrm>
            <a:off x="464450" y="1364350"/>
            <a:ext cx="2104500" cy="2206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400">
                <a:latin typeface="Lato" panose="020F0502020204030203"/>
                <a:ea typeface="Lato" panose="020F0502020204030203"/>
                <a:cs typeface="Lato" panose="020F0502020204030203"/>
                <a:sym typeface="Lato" panose="020F0502020204030203"/>
              </a:rPr>
              <a:t>Summary Statistics of Academic Performance</a:t>
            </a:r>
            <a:endParaRPr sz="240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1"/>
          <a:stretch>
            <a:fillRect/>
          </a:stretch>
        </p:blipFill>
        <p:spPr>
          <a:xfrm>
            <a:off x="4459400" y="748713"/>
            <a:ext cx="4495298" cy="2803519"/>
          </a:xfrm>
          <a:prstGeom prst="rect">
            <a:avLst/>
          </a:prstGeom>
          <a:noFill/>
          <a:ln>
            <a:noFill/>
          </a:ln>
        </p:spPr>
      </p:pic>
      <p:pic>
        <p:nvPicPr>
          <p:cNvPr id="106" name="Google Shape;106;p20"/>
          <p:cNvPicPr preferRelativeResize="0"/>
          <p:nvPr/>
        </p:nvPicPr>
        <p:blipFill>
          <a:blip r:embed="rId2"/>
          <a:stretch>
            <a:fillRect/>
          </a:stretch>
        </p:blipFill>
        <p:spPr>
          <a:xfrm>
            <a:off x="174475" y="851700"/>
            <a:ext cx="4154599" cy="25975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1"/>
          <a:stretch>
            <a:fillRect/>
          </a:stretch>
        </p:blipFill>
        <p:spPr>
          <a:xfrm>
            <a:off x="740225" y="652850"/>
            <a:ext cx="7663549" cy="4265024"/>
          </a:xfrm>
          <a:prstGeom prst="rect">
            <a:avLst/>
          </a:prstGeom>
          <a:noFill/>
          <a:ln>
            <a:noFill/>
          </a:ln>
        </p:spPr>
      </p:pic>
      <p:sp>
        <p:nvSpPr>
          <p:cNvPr id="112" name="Google Shape;112;p21"/>
          <p:cNvSpPr txBox="1"/>
          <p:nvPr/>
        </p:nvSpPr>
        <p:spPr>
          <a:xfrm>
            <a:off x="348350" y="116125"/>
            <a:ext cx="7533000" cy="4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Distribution of Percentage Change in Final grade Based on Treatment</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3278</Words>
  <Application>WPS 表格</Application>
  <PresentationFormat/>
  <Paragraphs>84</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方正书宋_GBK</vt:lpstr>
      <vt:lpstr>Wingdings</vt:lpstr>
      <vt:lpstr>Arial</vt:lpstr>
      <vt:lpstr>Economica</vt:lpstr>
      <vt:lpstr>Open Sans</vt:lpstr>
      <vt:lpstr/>
      <vt:lpstr>Lato</vt:lpstr>
      <vt:lpstr>微软雅黑</vt:lpstr>
      <vt:lpstr>汉仪旗黑</vt:lpstr>
      <vt:lpstr>宋体</vt:lpstr>
      <vt:lpstr>Arial Unicode MS</vt:lpstr>
      <vt:lpstr>汉仪书宋二KW</vt:lpstr>
      <vt:lpstr>Wingdings</vt:lpstr>
      <vt:lpstr>宋体-简</vt:lpstr>
      <vt:lpstr>Luxe</vt:lpstr>
      <vt:lpstr>The Effectiveness of Peer Tutoring Program</vt:lpstr>
      <vt:lpstr>Introduction</vt:lpstr>
      <vt:lpstr>Literature Review</vt:lpstr>
      <vt:lpstr>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Greedy Matching </vt:lpstr>
      <vt:lpstr>T-Test (Greedy Matching)</vt:lpstr>
      <vt:lpstr>PowerPoint 演示文稿</vt:lpstr>
      <vt:lpstr>OLS Model (inspired by Munley et.al. (2010)) </vt:lpstr>
      <vt:lpstr>LIMITATIONS</vt:lpstr>
      <vt:lpstr>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Effectiveness of Peer Tutoring Program</dc:title>
  <dc:creator/>
  <cp:lastModifiedBy>xj</cp:lastModifiedBy>
  <cp:revision>1</cp:revision>
  <dcterms:created xsi:type="dcterms:W3CDTF">2021-11-30T21:34:55Z</dcterms:created>
  <dcterms:modified xsi:type="dcterms:W3CDTF">2021-11-30T21:34:55Z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