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Raleway SemiBold"/>
      <p:regular r:id="rId33"/>
      <p:bold r:id="rId34"/>
      <p:italic r:id="rId35"/>
      <p:boldItalic r:id="rId36"/>
    </p:embeddedFont>
    <p:embeddedFont>
      <p:font typeface="Red Hat Display Black"/>
      <p:bold r:id="rId37"/>
      <p:boldItalic r:id="rId38"/>
    </p:embeddedFont>
    <p:embeddedFont>
      <p:font typeface="Red Hat Display"/>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FB42CD-7DDE-4A9E-934C-D0CD847E502D}">
  <a:tblStyle styleId="{DEFB42CD-7DDE-4A9E-934C-D0CD847E50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edHatDisplay-bold.fntdata"/><Relationship Id="rId20" Type="http://schemas.openxmlformats.org/officeDocument/2006/relationships/slide" Target="slides/slide15.xml"/><Relationship Id="rId42" Type="http://schemas.openxmlformats.org/officeDocument/2006/relationships/font" Target="fonts/RedHatDisplay-boldItalic.fntdata"/><Relationship Id="rId41" Type="http://schemas.openxmlformats.org/officeDocument/2006/relationships/font" Target="fonts/RedHatDisplay-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RalewaySemiBold-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RalewaySemiBold-italic.fntdata"/><Relationship Id="rId12" Type="http://schemas.openxmlformats.org/officeDocument/2006/relationships/slide" Target="slides/slide7.xml"/><Relationship Id="rId34" Type="http://schemas.openxmlformats.org/officeDocument/2006/relationships/font" Target="fonts/RalewaySemiBold-bold.fntdata"/><Relationship Id="rId15" Type="http://schemas.openxmlformats.org/officeDocument/2006/relationships/slide" Target="slides/slide10.xml"/><Relationship Id="rId37" Type="http://schemas.openxmlformats.org/officeDocument/2006/relationships/font" Target="fonts/RedHatDisplayBlack-bold.fntdata"/><Relationship Id="rId14" Type="http://schemas.openxmlformats.org/officeDocument/2006/relationships/slide" Target="slides/slide9.xml"/><Relationship Id="rId36" Type="http://schemas.openxmlformats.org/officeDocument/2006/relationships/font" Target="fonts/RalewaySemiBold-boldItalic.fntdata"/><Relationship Id="rId17" Type="http://schemas.openxmlformats.org/officeDocument/2006/relationships/slide" Target="slides/slide12.xml"/><Relationship Id="rId39" Type="http://schemas.openxmlformats.org/officeDocument/2006/relationships/font" Target="fonts/RedHatDisplay-regular.fntdata"/><Relationship Id="rId16" Type="http://schemas.openxmlformats.org/officeDocument/2006/relationships/slide" Target="slides/slide11.xml"/><Relationship Id="rId38" Type="http://schemas.openxmlformats.org/officeDocument/2006/relationships/font" Target="fonts/RedHatDisplayBlack-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LEAH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764104734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7641047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LEAH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7b67575db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7b67575d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LEAH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LEAH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Lastly, after running a simple regression with an interaction term with Incident Score being the response and Suicidal Risk being the response and Criminal History being the interaction term. Suicidal Risk and Criminal History were found to have an interaction in relation to Incidencet Score (p = 0.036). </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764104734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76410473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6ceb906d9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6ceb906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6ceb906d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6ceb906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6ceb906d9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26ceb906d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6ceb906d9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6ceb906d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6ceb906d9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6ceb906d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6ceb906d9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6ceb906d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9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Leah speak, keli jiner wave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6ceb906d9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6ceb906d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KELI </a:t>
            </a:r>
            <a:endParaRPr/>
          </a:p>
          <a:p>
            <a:pPr indent="0" lvl="0" marL="0" rtl="0" algn="l">
              <a:spcBef>
                <a:spcPts val="0"/>
              </a:spcBef>
              <a:spcAft>
                <a:spcPts val="0"/>
              </a:spcAft>
              <a:buNone/>
            </a:pPr>
            <a:r>
              <a:rPr lang="en"/>
              <a:t>Low risk client class w/ greater change of behavior incidents → again this could be explained by the level of supervision and freedom that clients had based on how severe their psychological and social problems were. </a:t>
            </a:r>
            <a:endParaRPr/>
          </a:p>
          <a:p>
            <a:pPr indent="0" lvl="0" marL="0" rtl="0" algn="l">
              <a:spcBef>
                <a:spcPts val="0"/>
              </a:spcBef>
              <a:spcAft>
                <a:spcPts val="0"/>
              </a:spcAft>
              <a:buNone/>
            </a:pPr>
            <a:r>
              <a:rPr lang="en"/>
              <a:t>+ future research can look into if client classes differ significantly in severity/number or a particular type of behavior incidents.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7b67575db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7b67575d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There were many missing data entries in drug and employment datasets, but it will be interesting to look at clients’ employment status after discharge from the problem.</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Certain variables such as trauma history were highly </a:t>
            </a:r>
            <a:r>
              <a:rPr lang="en" sz="1000"/>
              <a:t>screwed</a:t>
            </a:r>
            <a:r>
              <a:rPr lang="en" sz="1000"/>
              <a:t> because responses of both unknown and no were coded as 0. Having more sufficient and meaningful data can definitely improve our analyses.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Our latent class analysis was only based on half of clients sample due to missing data entries, the client class profiles can be more complete and detailed with larger </a:t>
            </a:r>
            <a:r>
              <a:rPr lang="en" sz="1000"/>
              <a:t>sample</a:t>
            </a:r>
            <a:r>
              <a:rPr lang="en" sz="1000"/>
              <a:t> size.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Causal relationship cannot be concluded from the current study, but it is still interesting to see how each major variable correlates to behavioral incidents.</a:t>
            </a:r>
            <a:endParaRPr sz="10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7b67575db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7b67575d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KELI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KELI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764104734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76410473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KELI </a:t>
            </a:r>
            <a:endParaRPr>
              <a:solidFill>
                <a:schemeClr val="dk1"/>
              </a:solidFill>
            </a:endParaRPr>
          </a:p>
          <a:p>
            <a:pPr indent="0" lvl="0" marL="0" rtl="0" algn="l">
              <a:spcBef>
                <a:spcPts val="0"/>
              </a:spcBef>
              <a:spcAft>
                <a:spcPts val="0"/>
              </a:spcAft>
              <a:buNone/>
            </a:pPr>
            <a:r>
              <a:rPr lang="en"/>
              <a:t>New Haven 27.4% Middletown 9.2% Hartford 5.5%</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77ab0a445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77ab0a44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LEAH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142236">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rot="10800000">
            <a:off x="0" y="-50"/>
            <a:ext cx="6081900" cy="2766600"/>
          </a:xfrm>
          <a:prstGeom prst="round1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56600" y="459275"/>
            <a:ext cx="5150400" cy="1844700"/>
          </a:xfrm>
          <a:prstGeom prst="rect">
            <a:avLst/>
          </a:prstGeom>
        </p:spPr>
        <p:txBody>
          <a:bodyPr anchorCtr="0" anchor="ctr" bIns="0" lIns="0" spcFirstLastPara="1" rIns="0" wrap="square" tIns="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3" name="Google Shape;13;p2"/>
          <p:cNvSpPr/>
          <p:nvPr/>
        </p:nvSpPr>
        <p:spPr>
          <a:xfrm flipH="1">
            <a:off x="7944600" y="3944200"/>
            <a:ext cx="1199400" cy="11994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11"/>
          <p:cNvSpPr/>
          <p:nvPr/>
        </p:nvSpPr>
        <p:spPr>
          <a:xfrm flipH="1">
            <a:off x="8760600" y="4760125"/>
            <a:ext cx="383400" cy="3834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Veiled">
  <p:cSld name="BLANK_1">
    <p:spTree>
      <p:nvGrpSpPr>
        <p:cNvPr id="85" name="Shape 85"/>
        <p:cNvGrpSpPr/>
        <p:nvPr/>
      </p:nvGrpSpPr>
      <p:grpSpPr>
        <a:xfrm>
          <a:off x="0" y="0"/>
          <a:ext cx="0" cy="0"/>
          <a:chOff x="0" y="0"/>
          <a:chExt cx="0" cy="0"/>
        </a:xfrm>
      </p:grpSpPr>
      <p:sp>
        <p:nvSpPr>
          <p:cNvPr id="86" name="Google Shape;86;p12"/>
          <p:cNvSpPr/>
          <p:nvPr/>
        </p:nvSpPr>
        <p:spPr>
          <a:xfrm>
            <a:off x="0" y="0"/>
            <a:ext cx="9144000" cy="5143500"/>
          </a:xfrm>
          <a:prstGeom prst="rect">
            <a:avLst/>
          </a:prstGeom>
          <a:solidFill>
            <a:srgbClr val="142236">
              <a:alpha val="7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flipH="1">
            <a:off x="8760600" y="4760125"/>
            <a:ext cx="383400" cy="3834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spTree>
      <p:nvGrpSpPr>
        <p:cNvPr id="89" name="Shape 89"/>
        <p:cNvGrpSpPr/>
        <p:nvPr/>
      </p:nvGrpSpPr>
      <p:grpSpPr>
        <a:xfrm>
          <a:off x="0" y="0"/>
          <a:ext cx="0" cy="0"/>
          <a:chOff x="0" y="0"/>
          <a:chExt cx="0" cy="0"/>
        </a:xfrm>
      </p:grpSpPr>
      <p:grpSp>
        <p:nvGrpSpPr>
          <p:cNvPr id="90" name="Google Shape;90;p13"/>
          <p:cNvGrpSpPr/>
          <p:nvPr/>
        </p:nvGrpSpPr>
        <p:grpSpPr>
          <a:xfrm>
            <a:off x="0" y="-25"/>
            <a:ext cx="9144000" cy="5143500"/>
            <a:chOff x="0" y="-225"/>
            <a:chExt cx="9144000" cy="5143500"/>
          </a:xfrm>
        </p:grpSpPr>
        <p:sp>
          <p:nvSpPr>
            <p:cNvPr id="91" name="Google Shape;91;p13"/>
            <p:cNvSpPr/>
            <p:nvPr/>
          </p:nvSpPr>
          <p:spPr>
            <a:xfrm>
              <a:off x="0" y="-225"/>
              <a:ext cx="9144000" cy="5143500"/>
            </a:xfrm>
            <a:prstGeom prst="frame">
              <a:avLst>
                <a:gd fmla="val 8758" name="adj1"/>
              </a:avLst>
            </a:prstGeom>
            <a:solidFill>
              <a:srgbClr val="142236">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flipH="1" rot="10800000">
              <a:off x="0" y="-175"/>
              <a:ext cx="4572000" cy="906300"/>
            </a:xfrm>
            <a:prstGeom prst="round1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93" name="Google Shape;93;p13"/>
          <p:cNvSpPr/>
          <p:nvPr/>
        </p:nvSpPr>
        <p:spPr>
          <a:xfrm flipH="1">
            <a:off x="8760600" y="4760125"/>
            <a:ext cx="383400" cy="3834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4" name="Shape 14"/>
        <p:cNvGrpSpPr/>
        <p:nvPr/>
      </p:nvGrpSpPr>
      <p:grpSpPr>
        <a:xfrm>
          <a:off x="0" y="0"/>
          <a:ext cx="0" cy="0"/>
          <a:chOff x="0" y="0"/>
          <a:chExt cx="0" cy="0"/>
        </a:xfrm>
      </p:grpSpPr>
      <p:sp>
        <p:nvSpPr>
          <p:cNvPr id="15" name="Google Shape;15;p3"/>
          <p:cNvSpPr/>
          <p:nvPr/>
        </p:nvSpPr>
        <p:spPr>
          <a:xfrm>
            <a:off x="0" y="0"/>
            <a:ext cx="9144000" cy="5143500"/>
          </a:xfrm>
          <a:prstGeom prst="rect">
            <a:avLst/>
          </a:prstGeom>
          <a:solidFill>
            <a:srgbClr val="142236">
              <a:alpha val="7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6100" y="3429000"/>
            <a:ext cx="9150000" cy="1714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1561925" y="3020412"/>
            <a:ext cx="7003800" cy="5469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4400"/>
              <a:buNone/>
              <a:defRPr sz="4400">
                <a:solidFill>
                  <a:schemeClr val="lt1"/>
                </a:solidFill>
              </a:defRPr>
            </a:lvl1pPr>
            <a:lvl2pPr lvl="1" rtl="0">
              <a:spcBef>
                <a:spcPts val="0"/>
              </a:spcBef>
              <a:spcAft>
                <a:spcPts val="0"/>
              </a:spcAft>
              <a:buClr>
                <a:schemeClr val="lt1"/>
              </a:buClr>
              <a:buSzPts val="4400"/>
              <a:buNone/>
              <a:defRPr sz="4400">
                <a:solidFill>
                  <a:schemeClr val="lt1"/>
                </a:solidFill>
              </a:defRPr>
            </a:lvl2pPr>
            <a:lvl3pPr lvl="2" rtl="0">
              <a:spcBef>
                <a:spcPts val="0"/>
              </a:spcBef>
              <a:spcAft>
                <a:spcPts val="0"/>
              </a:spcAft>
              <a:buClr>
                <a:schemeClr val="lt1"/>
              </a:buClr>
              <a:buSzPts val="4400"/>
              <a:buNone/>
              <a:defRPr sz="4400">
                <a:solidFill>
                  <a:schemeClr val="lt1"/>
                </a:solidFill>
              </a:defRPr>
            </a:lvl3pPr>
            <a:lvl4pPr lvl="3" rtl="0">
              <a:spcBef>
                <a:spcPts val="0"/>
              </a:spcBef>
              <a:spcAft>
                <a:spcPts val="0"/>
              </a:spcAft>
              <a:buClr>
                <a:schemeClr val="lt1"/>
              </a:buClr>
              <a:buSzPts val="4400"/>
              <a:buNone/>
              <a:defRPr sz="4400">
                <a:solidFill>
                  <a:schemeClr val="lt1"/>
                </a:solidFill>
              </a:defRPr>
            </a:lvl4pPr>
            <a:lvl5pPr lvl="4" rtl="0">
              <a:spcBef>
                <a:spcPts val="0"/>
              </a:spcBef>
              <a:spcAft>
                <a:spcPts val="0"/>
              </a:spcAft>
              <a:buClr>
                <a:schemeClr val="lt1"/>
              </a:buClr>
              <a:buSzPts val="4400"/>
              <a:buNone/>
              <a:defRPr sz="4400">
                <a:solidFill>
                  <a:schemeClr val="lt1"/>
                </a:solidFill>
              </a:defRPr>
            </a:lvl5pPr>
            <a:lvl6pPr lvl="5" rtl="0">
              <a:spcBef>
                <a:spcPts val="0"/>
              </a:spcBef>
              <a:spcAft>
                <a:spcPts val="0"/>
              </a:spcAft>
              <a:buClr>
                <a:schemeClr val="lt1"/>
              </a:buClr>
              <a:buSzPts val="4400"/>
              <a:buNone/>
              <a:defRPr sz="4400">
                <a:solidFill>
                  <a:schemeClr val="lt1"/>
                </a:solidFill>
              </a:defRPr>
            </a:lvl6pPr>
            <a:lvl7pPr lvl="6" rtl="0">
              <a:spcBef>
                <a:spcPts val="0"/>
              </a:spcBef>
              <a:spcAft>
                <a:spcPts val="0"/>
              </a:spcAft>
              <a:buClr>
                <a:schemeClr val="lt1"/>
              </a:buClr>
              <a:buSzPts val="4400"/>
              <a:buNone/>
              <a:defRPr sz="4400">
                <a:solidFill>
                  <a:schemeClr val="lt1"/>
                </a:solidFill>
              </a:defRPr>
            </a:lvl7pPr>
            <a:lvl8pPr lvl="7" rtl="0">
              <a:spcBef>
                <a:spcPts val="0"/>
              </a:spcBef>
              <a:spcAft>
                <a:spcPts val="0"/>
              </a:spcAft>
              <a:buClr>
                <a:schemeClr val="lt1"/>
              </a:buClr>
              <a:buSzPts val="4400"/>
              <a:buNone/>
              <a:defRPr sz="4400">
                <a:solidFill>
                  <a:schemeClr val="lt1"/>
                </a:solidFill>
              </a:defRPr>
            </a:lvl8pPr>
            <a:lvl9pPr lvl="8" rtl="0">
              <a:spcBef>
                <a:spcPts val="0"/>
              </a:spcBef>
              <a:spcAft>
                <a:spcPts val="0"/>
              </a:spcAft>
              <a:buClr>
                <a:schemeClr val="lt1"/>
              </a:buClr>
              <a:buSzPts val="4400"/>
              <a:buNone/>
              <a:defRPr sz="4400">
                <a:solidFill>
                  <a:schemeClr val="lt1"/>
                </a:solidFill>
              </a:defRPr>
            </a:lvl9pPr>
          </a:lstStyle>
          <a:p/>
        </p:txBody>
      </p:sp>
      <p:sp>
        <p:nvSpPr>
          <p:cNvPr id="18" name="Google Shape;18;p3"/>
          <p:cNvSpPr txBox="1"/>
          <p:nvPr>
            <p:ph idx="1" type="subTitle"/>
          </p:nvPr>
        </p:nvSpPr>
        <p:spPr>
          <a:xfrm>
            <a:off x="1561925" y="3533375"/>
            <a:ext cx="7003800" cy="2796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SzPts val="1800"/>
              <a:buNone/>
              <a:defRPr sz="1800">
                <a:solidFill>
                  <a:schemeClr val="dk2"/>
                </a:solidFill>
              </a:defRPr>
            </a:lvl3pPr>
            <a:lvl4pPr lvl="3" rtl="0">
              <a:spcBef>
                <a:spcPts val="0"/>
              </a:spcBef>
              <a:spcAft>
                <a:spcPts val="0"/>
              </a:spcAft>
              <a:buSzPts val="1800"/>
              <a:buNone/>
              <a:defRPr sz="1800">
                <a:solidFill>
                  <a:schemeClr val="dk2"/>
                </a:solidFill>
              </a:defRPr>
            </a:lvl4pPr>
            <a:lvl5pPr lvl="4" rtl="0">
              <a:spcBef>
                <a:spcPts val="0"/>
              </a:spcBef>
              <a:spcAft>
                <a:spcPts val="0"/>
              </a:spcAft>
              <a:buSzPts val="1800"/>
              <a:buNone/>
              <a:defRPr sz="1800">
                <a:solidFill>
                  <a:schemeClr val="dk2"/>
                </a:solidFill>
              </a:defRPr>
            </a:lvl5pPr>
            <a:lvl6pPr lvl="5" rtl="0">
              <a:spcBef>
                <a:spcPts val="0"/>
              </a:spcBef>
              <a:spcAft>
                <a:spcPts val="0"/>
              </a:spcAft>
              <a:buSzPts val="1800"/>
              <a:buNone/>
              <a:defRPr sz="1800">
                <a:solidFill>
                  <a:schemeClr val="dk2"/>
                </a:solidFill>
              </a:defRPr>
            </a:lvl6pPr>
            <a:lvl7pPr lvl="6" rtl="0">
              <a:spcBef>
                <a:spcPts val="0"/>
              </a:spcBef>
              <a:spcAft>
                <a:spcPts val="0"/>
              </a:spcAft>
              <a:buSzPts val="1800"/>
              <a:buNone/>
              <a:defRPr sz="1800">
                <a:solidFill>
                  <a:schemeClr val="dk2"/>
                </a:solidFill>
              </a:defRPr>
            </a:lvl7pPr>
            <a:lvl8pPr lvl="7" rtl="0">
              <a:spcBef>
                <a:spcPts val="0"/>
              </a:spcBef>
              <a:spcAft>
                <a:spcPts val="0"/>
              </a:spcAft>
              <a:buSzPts val="1800"/>
              <a:buNone/>
              <a:defRPr sz="1800">
                <a:solidFill>
                  <a:schemeClr val="dk2"/>
                </a:solidFill>
              </a:defRPr>
            </a:lvl8pPr>
            <a:lvl9pPr lvl="8" rtl="0">
              <a:spcBef>
                <a:spcPts val="0"/>
              </a:spcBef>
              <a:spcAft>
                <a:spcPts val="0"/>
              </a:spcAft>
              <a:buSzPts val="1800"/>
              <a:buNone/>
              <a:defRPr sz="1800">
                <a:solidFill>
                  <a:schemeClr val="dk2"/>
                </a:solidFill>
              </a:defRPr>
            </a:lvl9pPr>
          </a:lstStyle>
          <a:p/>
        </p:txBody>
      </p:sp>
      <p:sp>
        <p:nvSpPr>
          <p:cNvPr id="19" name="Google Shape;19;p3"/>
          <p:cNvSpPr/>
          <p:nvPr/>
        </p:nvSpPr>
        <p:spPr>
          <a:xfrm>
            <a:off x="0" y="1998300"/>
            <a:ext cx="1430700" cy="143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grpSp>
        <p:nvGrpSpPr>
          <p:cNvPr id="21" name="Google Shape;21;p4"/>
          <p:cNvGrpSpPr/>
          <p:nvPr/>
        </p:nvGrpSpPr>
        <p:grpSpPr>
          <a:xfrm>
            <a:off x="0" y="-100"/>
            <a:ext cx="9144000" cy="5143600"/>
            <a:chOff x="0" y="-100"/>
            <a:chExt cx="9144000" cy="5143600"/>
          </a:xfrm>
        </p:grpSpPr>
        <p:sp>
          <p:nvSpPr>
            <p:cNvPr id="22" name="Google Shape;22;p4"/>
            <p:cNvSpPr/>
            <p:nvPr/>
          </p:nvSpPr>
          <p:spPr>
            <a:xfrm>
              <a:off x="0" y="0"/>
              <a:ext cx="9144000" cy="5143500"/>
            </a:xfrm>
            <a:prstGeom prst="rect">
              <a:avLst/>
            </a:prstGeom>
            <a:solidFill>
              <a:srgbClr val="142236">
                <a:alpha val="7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flipH="1" rot="10800000">
              <a:off x="0" y="-100"/>
              <a:ext cx="6087900" cy="4419900"/>
            </a:xfrm>
            <a:prstGeom prst="round1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4"/>
          <p:cNvSpPr/>
          <p:nvPr/>
        </p:nvSpPr>
        <p:spPr>
          <a:xfrm flipH="1">
            <a:off x="8760600" y="4760125"/>
            <a:ext cx="383400" cy="3834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5" name="Google Shape;25;p4"/>
          <p:cNvSpPr txBox="1"/>
          <p:nvPr>
            <p:ph idx="1" type="body"/>
          </p:nvPr>
        </p:nvSpPr>
        <p:spPr>
          <a:xfrm>
            <a:off x="810450" y="554575"/>
            <a:ext cx="4686900" cy="3271200"/>
          </a:xfrm>
          <a:prstGeom prst="rect">
            <a:avLst/>
          </a:prstGeom>
        </p:spPr>
        <p:txBody>
          <a:bodyPr anchorCtr="0" anchor="t" bIns="0" lIns="0" spcFirstLastPara="1" rIns="0" wrap="square" tIns="0">
            <a:noAutofit/>
          </a:bodyPr>
          <a:lstStyle>
            <a:lvl1pPr indent="-419100" lvl="0" marL="457200" rtl="0">
              <a:lnSpc>
                <a:spcPct val="115000"/>
              </a:lnSpc>
              <a:spcBef>
                <a:spcPts val="600"/>
              </a:spcBef>
              <a:spcAft>
                <a:spcPts val="0"/>
              </a:spcAft>
              <a:buClr>
                <a:schemeClr val="dk1"/>
              </a:buClr>
              <a:buSzPts val="3000"/>
              <a:buFont typeface="Raleway SemiBold"/>
              <a:buChar char="╸"/>
              <a:defRPr sz="3000">
                <a:solidFill>
                  <a:schemeClr val="dk1"/>
                </a:solidFill>
                <a:latin typeface="Raleway SemiBold"/>
                <a:ea typeface="Raleway SemiBold"/>
                <a:cs typeface="Raleway SemiBold"/>
                <a:sym typeface="Raleway SemiBold"/>
              </a:defRPr>
            </a:lvl1pPr>
            <a:lvl2pPr indent="-419100" lvl="1" marL="914400" rtl="0">
              <a:lnSpc>
                <a:spcPct val="115000"/>
              </a:lnSpc>
              <a:spcBef>
                <a:spcPts val="0"/>
              </a:spcBef>
              <a:spcAft>
                <a:spcPts val="0"/>
              </a:spcAft>
              <a:buClr>
                <a:schemeClr val="dk1"/>
              </a:buClr>
              <a:buSzPts val="3000"/>
              <a:buFont typeface="Raleway SemiBold"/>
              <a:buChar char="╶"/>
              <a:defRPr sz="3000">
                <a:solidFill>
                  <a:schemeClr val="dk1"/>
                </a:solidFill>
                <a:latin typeface="Raleway SemiBold"/>
                <a:ea typeface="Raleway SemiBold"/>
                <a:cs typeface="Raleway SemiBold"/>
                <a:sym typeface="Raleway SemiBold"/>
              </a:defRPr>
            </a:lvl2pPr>
            <a:lvl3pPr indent="-419100" lvl="2" marL="1371600" rtl="0">
              <a:lnSpc>
                <a:spcPct val="115000"/>
              </a:lnSpc>
              <a:spcBef>
                <a:spcPts val="0"/>
              </a:spcBef>
              <a:spcAft>
                <a:spcPts val="0"/>
              </a:spcAft>
              <a:buClr>
                <a:schemeClr val="dk1"/>
              </a:buClr>
              <a:buSzPts val="3000"/>
              <a:buFont typeface="Raleway SemiBold"/>
              <a:buChar char="╶"/>
              <a:defRPr sz="3000">
                <a:solidFill>
                  <a:schemeClr val="dk1"/>
                </a:solidFill>
                <a:latin typeface="Raleway SemiBold"/>
                <a:ea typeface="Raleway SemiBold"/>
                <a:cs typeface="Raleway SemiBold"/>
                <a:sym typeface="Raleway SemiBold"/>
              </a:defRPr>
            </a:lvl3pPr>
            <a:lvl4pPr indent="-419100" lvl="3" marL="1828800" rtl="0">
              <a:lnSpc>
                <a:spcPct val="115000"/>
              </a:lnSpc>
              <a:spcBef>
                <a:spcPts val="0"/>
              </a:spcBef>
              <a:spcAft>
                <a:spcPts val="0"/>
              </a:spcAft>
              <a:buClr>
                <a:schemeClr val="dk1"/>
              </a:buClr>
              <a:buSzPts val="3000"/>
              <a:buFont typeface="Raleway SemiBold"/>
              <a:buChar char="╶"/>
              <a:defRPr sz="3000">
                <a:solidFill>
                  <a:schemeClr val="dk1"/>
                </a:solidFill>
                <a:latin typeface="Raleway SemiBold"/>
                <a:ea typeface="Raleway SemiBold"/>
                <a:cs typeface="Raleway SemiBold"/>
                <a:sym typeface="Raleway SemiBold"/>
              </a:defRPr>
            </a:lvl4pPr>
            <a:lvl5pPr indent="-419100" lvl="4" marL="2286000" rtl="0">
              <a:lnSpc>
                <a:spcPct val="115000"/>
              </a:lnSpc>
              <a:spcBef>
                <a:spcPts val="0"/>
              </a:spcBef>
              <a:spcAft>
                <a:spcPts val="0"/>
              </a:spcAft>
              <a:buClr>
                <a:schemeClr val="dk1"/>
              </a:buClr>
              <a:buSzPts val="3000"/>
              <a:buFont typeface="Raleway SemiBold"/>
              <a:buChar char="╶"/>
              <a:defRPr sz="3000">
                <a:solidFill>
                  <a:schemeClr val="dk1"/>
                </a:solidFill>
                <a:latin typeface="Raleway SemiBold"/>
                <a:ea typeface="Raleway SemiBold"/>
                <a:cs typeface="Raleway SemiBold"/>
                <a:sym typeface="Raleway SemiBold"/>
              </a:defRPr>
            </a:lvl5pPr>
            <a:lvl6pPr indent="-419100" lvl="5" marL="2743200" rtl="0">
              <a:lnSpc>
                <a:spcPct val="115000"/>
              </a:lnSpc>
              <a:spcBef>
                <a:spcPts val="0"/>
              </a:spcBef>
              <a:spcAft>
                <a:spcPts val="0"/>
              </a:spcAft>
              <a:buClr>
                <a:schemeClr val="dk1"/>
              </a:buClr>
              <a:buSzPts val="3000"/>
              <a:buFont typeface="Raleway SemiBold"/>
              <a:buChar char="╶"/>
              <a:defRPr sz="3000">
                <a:solidFill>
                  <a:schemeClr val="dk1"/>
                </a:solidFill>
                <a:latin typeface="Raleway SemiBold"/>
                <a:ea typeface="Raleway SemiBold"/>
                <a:cs typeface="Raleway SemiBold"/>
                <a:sym typeface="Raleway SemiBold"/>
              </a:defRPr>
            </a:lvl6pPr>
            <a:lvl7pPr indent="-419100" lvl="6" marL="3200400" rtl="0">
              <a:lnSpc>
                <a:spcPct val="115000"/>
              </a:lnSpc>
              <a:spcBef>
                <a:spcPts val="0"/>
              </a:spcBef>
              <a:spcAft>
                <a:spcPts val="0"/>
              </a:spcAft>
              <a:buClr>
                <a:schemeClr val="dk1"/>
              </a:buClr>
              <a:buSzPts val="3000"/>
              <a:buFont typeface="Raleway SemiBold"/>
              <a:buChar char="╶"/>
              <a:defRPr sz="3000">
                <a:solidFill>
                  <a:schemeClr val="dk1"/>
                </a:solidFill>
                <a:latin typeface="Raleway SemiBold"/>
                <a:ea typeface="Raleway SemiBold"/>
                <a:cs typeface="Raleway SemiBold"/>
                <a:sym typeface="Raleway SemiBold"/>
              </a:defRPr>
            </a:lvl7pPr>
            <a:lvl8pPr indent="-419100" lvl="7" marL="3657600" rtl="0">
              <a:lnSpc>
                <a:spcPct val="115000"/>
              </a:lnSpc>
              <a:spcBef>
                <a:spcPts val="0"/>
              </a:spcBef>
              <a:spcAft>
                <a:spcPts val="0"/>
              </a:spcAft>
              <a:buClr>
                <a:schemeClr val="dk1"/>
              </a:buClr>
              <a:buSzPts val="3000"/>
              <a:buFont typeface="Raleway SemiBold"/>
              <a:buChar char="╶"/>
              <a:defRPr sz="3000">
                <a:solidFill>
                  <a:schemeClr val="dk1"/>
                </a:solidFill>
                <a:latin typeface="Raleway SemiBold"/>
                <a:ea typeface="Raleway SemiBold"/>
                <a:cs typeface="Raleway SemiBold"/>
                <a:sym typeface="Raleway SemiBold"/>
              </a:defRPr>
            </a:lvl8pPr>
            <a:lvl9pPr indent="-419100" lvl="8" marL="4114800" rtl="0">
              <a:lnSpc>
                <a:spcPct val="115000"/>
              </a:lnSpc>
              <a:spcBef>
                <a:spcPts val="0"/>
              </a:spcBef>
              <a:spcAft>
                <a:spcPts val="0"/>
              </a:spcAft>
              <a:buClr>
                <a:schemeClr val="dk1"/>
              </a:buClr>
              <a:buSzPts val="3000"/>
              <a:buFont typeface="Raleway SemiBold"/>
              <a:buChar char="╶"/>
              <a:defRPr sz="3000">
                <a:solidFill>
                  <a:schemeClr val="dk1"/>
                </a:solidFill>
                <a:latin typeface="Raleway SemiBold"/>
                <a:ea typeface="Raleway SemiBold"/>
                <a:cs typeface="Raleway SemiBold"/>
                <a:sym typeface="Raleway SemiBold"/>
              </a:defRPr>
            </a:lvl9pPr>
          </a:lstStyle>
          <a:p/>
        </p:txBody>
      </p:sp>
      <p:sp>
        <p:nvSpPr>
          <p:cNvPr id="26" name="Google Shape;26;p4"/>
          <p:cNvSpPr txBox="1"/>
          <p:nvPr/>
        </p:nvSpPr>
        <p:spPr>
          <a:xfrm>
            <a:off x="318111" y="380177"/>
            <a:ext cx="516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7200">
                <a:solidFill>
                  <a:schemeClr val="accent1"/>
                </a:solidFill>
                <a:latin typeface="Raleway"/>
                <a:ea typeface="Raleway"/>
                <a:cs typeface="Raleway"/>
                <a:sym typeface="Raleway"/>
              </a:rPr>
              <a:t>“</a:t>
            </a:r>
            <a:endParaRPr b="1" sz="7200">
              <a:solidFill>
                <a:schemeClr val="accent1"/>
              </a:solidFill>
              <a:latin typeface="Raleway"/>
              <a:ea typeface="Raleway"/>
              <a:cs typeface="Raleway"/>
              <a:sym typeface="Raleway"/>
            </a:endParaRPr>
          </a:p>
        </p:txBody>
      </p:sp>
      <p:sp>
        <p:nvSpPr>
          <p:cNvPr id="27" name="Google Shape;27;p4"/>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8" name="Shape 28"/>
        <p:cNvGrpSpPr/>
        <p:nvPr/>
      </p:nvGrpSpPr>
      <p:grpSpPr>
        <a:xfrm>
          <a:off x="0" y="0"/>
          <a:ext cx="0" cy="0"/>
          <a:chOff x="0" y="0"/>
          <a:chExt cx="0" cy="0"/>
        </a:xfrm>
      </p:grpSpPr>
      <p:grpSp>
        <p:nvGrpSpPr>
          <p:cNvPr id="29" name="Google Shape;29;p5"/>
          <p:cNvGrpSpPr/>
          <p:nvPr/>
        </p:nvGrpSpPr>
        <p:grpSpPr>
          <a:xfrm>
            <a:off x="0" y="-50"/>
            <a:ext cx="9144000" cy="5143575"/>
            <a:chOff x="0" y="-50"/>
            <a:chExt cx="9144000" cy="5143575"/>
          </a:xfrm>
        </p:grpSpPr>
        <p:sp>
          <p:nvSpPr>
            <p:cNvPr id="30" name="Google Shape;30;p5"/>
            <p:cNvSpPr/>
            <p:nvPr/>
          </p:nvSpPr>
          <p:spPr>
            <a:xfrm>
              <a:off x="0" y="0"/>
              <a:ext cx="9144000" cy="5143500"/>
            </a:xfrm>
            <a:prstGeom prst="rect">
              <a:avLst/>
            </a:prstGeom>
            <a:solidFill>
              <a:srgbClr val="142236">
                <a:alpha val="7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5"/>
            <p:cNvGrpSpPr/>
            <p:nvPr/>
          </p:nvGrpSpPr>
          <p:grpSpPr>
            <a:xfrm>
              <a:off x="0" y="-50"/>
              <a:ext cx="9144000" cy="5143575"/>
              <a:chOff x="0" y="-250"/>
              <a:chExt cx="9144000" cy="5143575"/>
            </a:xfrm>
          </p:grpSpPr>
          <p:sp>
            <p:nvSpPr>
              <p:cNvPr id="32" name="Google Shape;32;p5"/>
              <p:cNvSpPr/>
              <p:nvPr/>
            </p:nvSpPr>
            <p:spPr>
              <a:xfrm>
                <a:off x="0" y="-225"/>
                <a:ext cx="9144000" cy="5143500"/>
              </a:xfrm>
              <a:prstGeom prst="frame">
                <a:avLst>
                  <a:gd fmla="val 8758"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flipH="1" rot="10800000">
                <a:off x="0" y="-250"/>
                <a:ext cx="4115400" cy="1415100"/>
              </a:xfrm>
              <a:prstGeom prst="round1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flipH="1">
                <a:off x="8760600" y="4759925"/>
                <a:ext cx="383400" cy="3834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 name="Google Shape;35;p5"/>
          <p:cNvSpPr txBox="1"/>
          <p:nvPr>
            <p:ph type="title"/>
          </p:nvPr>
        </p:nvSpPr>
        <p:spPr>
          <a:xfrm>
            <a:off x="457200" y="0"/>
            <a:ext cx="3171300" cy="14184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6" name="Google Shape;36;p5"/>
          <p:cNvSpPr txBox="1"/>
          <p:nvPr>
            <p:ph idx="1" type="body"/>
          </p:nvPr>
        </p:nvSpPr>
        <p:spPr>
          <a:xfrm>
            <a:off x="913175" y="1746150"/>
            <a:ext cx="5944800" cy="26337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37" name="Google Shape;37;p5"/>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38" name="Shape 38"/>
        <p:cNvGrpSpPr/>
        <p:nvPr/>
      </p:nvGrpSpPr>
      <p:grpSpPr>
        <a:xfrm>
          <a:off x="0" y="0"/>
          <a:ext cx="0" cy="0"/>
          <a:chOff x="0" y="0"/>
          <a:chExt cx="0" cy="0"/>
        </a:xfrm>
      </p:grpSpPr>
      <p:sp>
        <p:nvSpPr>
          <p:cNvPr id="39" name="Google Shape;39;p6"/>
          <p:cNvSpPr/>
          <p:nvPr/>
        </p:nvSpPr>
        <p:spPr>
          <a:xfrm rot="10800000">
            <a:off x="4766875" y="300"/>
            <a:ext cx="4377000" cy="4377000"/>
          </a:xfrm>
          <a:prstGeom prst="round1Rect">
            <a:avLst>
              <a:gd fmla="val 50000" name="adj"/>
            </a:avLst>
          </a:prstGeom>
          <a:solidFill>
            <a:srgbClr val="142236">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flipH="1">
            <a:off x="8760600" y="4760125"/>
            <a:ext cx="383400" cy="3834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913175" y="834175"/>
            <a:ext cx="3467100" cy="627000"/>
          </a:xfrm>
          <a:prstGeom prst="rect">
            <a:avLst/>
          </a:prstGeom>
        </p:spPr>
        <p:txBody>
          <a:bodyPr anchorCtr="0" anchor="b"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2" name="Google Shape;42;p6"/>
          <p:cNvSpPr txBox="1"/>
          <p:nvPr>
            <p:ph idx="1" type="body"/>
          </p:nvPr>
        </p:nvSpPr>
        <p:spPr>
          <a:xfrm>
            <a:off x="913175" y="1593750"/>
            <a:ext cx="3467100" cy="2783700"/>
          </a:xfrm>
          <a:prstGeom prst="rect">
            <a:avLst/>
          </a:prstGeom>
        </p:spPr>
        <p:txBody>
          <a:bodyPr anchorCtr="0" anchor="t" bIns="0" lIns="0" spcFirstLastPara="1" rIns="0" wrap="square" tIns="0">
            <a:noAutofit/>
          </a:bodyPr>
          <a:lstStyle>
            <a:lvl1pPr indent="-355600" lvl="0" marL="457200" rtl="0">
              <a:lnSpc>
                <a:spcPct val="115000"/>
              </a:lnSpc>
              <a:spcBef>
                <a:spcPts val="600"/>
              </a:spcBef>
              <a:spcAft>
                <a:spcPts val="0"/>
              </a:spcAft>
              <a:buSzPts val="2000"/>
              <a:buChar char="╸"/>
              <a:defRPr sz="2000">
                <a:solidFill>
                  <a:schemeClr val="dk2"/>
                </a:solidFill>
              </a:defRPr>
            </a:lvl1pPr>
            <a:lvl2pPr indent="-355600" lvl="1" marL="914400" rtl="0">
              <a:lnSpc>
                <a:spcPct val="115000"/>
              </a:lnSpc>
              <a:spcBef>
                <a:spcPts val="0"/>
              </a:spcBef>
              <a:spcAft>
                <a:spcPts val="0"/>
              </a:spcAft>
              <a:buClr>
                <a:schemeClr val="dk2"/>
              </a:buClr>
              <a:buSzPts val="2000"/>
              <a:buChar char="╶"/>
              <a:defRPr sz="2000">
                <a:solidFill>
                  <a:schemeClr val="dk2"/>
                </a:solidFill>
              </a:defRPr>
            </a:lvl2pPr>
            <a:lvl3pPr indent="-355600" lvl="2" marL="1371600" rtl="0">
              <a:lnSpc>
                <a:spcPct val="115000"/>
              </a:lnSpc>
              <a:spcBef>
                <a:spcPts val="0"/>
              </a:spcBef>
              <a:spcAft>
                <a:spcPts val="0"/>
              </a:spcAft>
              <a:buSzPts val="2000"/>
              <a:buChar char="╶"/>
              <a:defRPr sz="2000">
                <a:solidFill>
                  <a:schemeClr val="dk2"/>
                </a:solidFill>
              </a:defRPr>
            </a:lvl3pPr>
            <a:lvl4pPr indent="-355600" lvl="3" marL="1828800" rtl="0">
              <a:lnSpc>
                <a:spcPct val="115000"/>
              </a:lnSpc>
              <a:spcBef>
                <a:spcPts val="0"/>
              </a:spcBef>
              <a:spcAft>
                <a:spcPts val="0"/>
              </a:spcAft>
              <a:buSzPts val="2000"/>
              <a:buChar char="╶"/>
              <a:defRPr sz="2000">
                <a:solidFill>
                  <a:schemeClr val="dk2"/>
                </a:solidFill>
              </a:defRPr>
            </a:lvl4pPr>
            <a:lvl5pPr indent="-355600" lvl="4" marL="2286000" rtl="0">
              <a:lnSpc>
                <a:spcPct val="115000"/>
              </a:lnSpc>
              <a:spcBef>
                <a:spcPts val="0"/>
              </a:spcBef>
              <a:spcAft>
                <a:spcPts val="0"/>
              </a:spcAft>
              <a:buSzPts val="2000"/>
              <a:buChar char="╶"/>
              <a:defRPr sz="2000">
                <a:solidFill>
                  <a:schemeClr val="dk2"/>
                </a:solidFill>
              </a:defRPr>
            </a:lvl5pPr>
            <a:lvl6pPr indent="-355600" lvl="5" marL="2743200" rtl="0">
              <a:lnSpc>
                <a:spcPct val="115000"/>
              </a:lnSpc>
              <a:spcBef>
                <a:spcPts val="0"/>
              </a:spcBef>
              <a:spcAft>
                <a:spcPts val="0"/>
              </a:spcAft>
              <a:buSzPts val="2000"/>
              <a:buChar char="╶"/>
              <a:defRPr sz="2000">
                <a:solidFill>
                  <a:schemeClr val="dk2"/>
                </a:solidFill>
              </a:defRPr>
            </a:lvl6pPr>
            <a:lvl7pPr indent="-355600" lvl="6" marL="3200400" rtl="0">
              <a:lnSpc>
                <a:spcPct val="115000"/>
              </a:lnSpc>
              <a:spcBef>
                <a:spcPts val="0"/>
              </a:spcBef>
              <a:spcAft>
                <a:spcPts val="0"/>
              </a:spcAft>
              <a:buSzPts val="2000"/>
              <a:buChar char="╶"/>
              <a:defRPr sz="2000">
                <a:solidFill>
                  <a:schemeClr val="dk2"/>
                </a:solidFill>
              </a:defRPr>
            </a:lvl7pPr>
            <a:lvl8pPr indent="-355600" lvl="7" marL="3657600" rtl="0">
              <a:lnSpc>
                <a:spcPct val="115000"/>
              </a:lnSpc>
              <a:spcBef>
                <a:spcPts val="0"/>
              </a:spcBef>
              <a:spcAft>
                <a:spcPts val="0"/>
              </a:spcAft>
              <a:buSzPts val="2000"/>
              <a:buChar char="╶"/>
              <a:defRPr sz="2000">
                <a:solidFill>
                  <a:schemeClr val="dk2"/>
                </a:solidFill>
              </a:defRPr>
            </a:lvl8pPr>
            <a:lvl9pPr indent="-355600" lvl="8" marL="4114800" rtl="0">
              <a:lnSpc>
                <a:spcPct val="115000"/>
              </a:lnSpc>
              <a:spcBef>
                <a:spcPts val="0"/>
              </a:spcBef>
              <a:spcAft>
                <a:spcPts val="0"/>
              </a:spcAft>
              <a:buSzPts val="2000"/>
              <a:buChar char="╶"/>
              <a:defRPr sz="2000">
                <a:solidFill>
                  <a:schemeClr val="dk2"/>
                </a:solidFill>
              </a:defRPr>
            </a:lvl9pPr>
          </a:lstStyle>
          <a:p/>
        </p:txBody>
      </p:sp>
      <p:sp>
        <p:nvSpPr>
          <p:cNvPr id="43" name="Google Shape;43;p6"/>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grpSp>
        <p:nvGrpSpPr>
          <p:cNvPr id="45" name="Google Shape;45;p7"/>
          <p:cNvGrpSpPr/>
          <p:nvPr/>
        </p:nvGrpSpPr>
        <p:grpSpPr>
          <a:xfrm>
            <a:off x="0" y="-50"/>
            <a:ext cx="9144000" cy="5143575"/>
            <a:chOff x="0" y="-50"/>
            <a:chExt cx="9144000" cy="5143575"/>
          </a:xfrm>
        </p:grpSpPr>
        <p:sp>
          <p:nvSpPr>
            <p:cNvPr id="46" name="Google Shape;46;p7"/>
            <p:cNvSpPr/>
            <p:nvPr/>
          </p:nvSpPr>
          <p:spPr>
            <a:xfrm>
              <a:off x="0" y="0"/>
              <a:ext cx="9144000" cy="5143500"/>
            </a:xfrm>
            <a:prstGeom prst="rect">
              <a:avLst/>
            </a:prstGeom>
            <a:solidFill>
              <a:srgbClr val="142236">
                <a:alpha val="7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7"/>
            <p:cNvGrpSpPr/>
            <p:nvPr/>
          </p:nvGrpSpPr>
          <p:grpSpPr>
            <a:xfrm>
              <a:off x="0" y="-50"/>
              <a:ext cx="9144000" cy="5143575"/>
              <a:chOff x="0" y="-250"/>
              <a:chExt cx="9144000" cy="5143575"/>
            </a:xfrm>
          </p:grpSpPr>
          <p:sp>
            <p:nvSpPr>
              <p:cNvPr id="48" name="Google Shape;48;p7"/>
              <p:cNvSpPr/>
              <p:nvPr/>
            </p:nvSpPr>
            <p:spPr>
              <a:xfrm>
                <a:off x="0" y="-225"/>
                <a:ext cx="9144000" cy="5143500"/>
              </a:xfrm>
              <a:prstGeom prst="frame">
                <a:avLst>
                  <a:gd fmla="val 8758"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flipH="1" rot="10800000">
                <a:off x="0" y="-250"/>
                <a:ext cx="4115400" cy="1415100"/>
              </a:xfrm>
              <a:prstGeom prst="round1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flipH="1">
                <a:off x="8760600" y="4759925"/>
                <a:ext cx="383400" cy="3834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7"/>
          <p:cNvSpPr txBox="1"/>
          <p:nvPr>
            <p:ph type="title"/>
          </p:nvPr>
        </p:nvSpPr>
        <p:spPr>
          <a:xfrm>
            <a:off x="457200" y="0"/>
            <a:ext cx="3171300" cy="14184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52" name="Google Shape;52;p7"/>
          <p:cNvSpPr txBox="1"/>
          <p:nvPr>
            <p:ph idx="1" type="body"/>
          </p:nvPr>
        </p:nvSpPr>
        <p:spPr>
          <a:xfrm>
            <a:off x="913175" y="1746150"/>
            <a:ext cx="3419100" cy="26337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3" name="Google Shape;53;p7"/>
          <p:cNvSpPr txBox="1"/>
          <p:nvPr>
            <p:ph idx="2" type="body"/>
          </p:nvPr>
        </p:nvSpPr>
        <p:spPr>
          <a:xfrm>
            <a:off x="4811921" y="1746150"/>
            <a:ext cx="3419100" cy="26337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 name="Google Shape;54;p7"/>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5" name="Shape 55"/>
        <p:cNvGrpSpPr/>
        <p:nvPr/>
      </p:nvGrpSpPr>
      <p:grpSpPr>
        <a:xfrm>
          <a:off x="0" y="0"/>
          <a:ext cx="0" cy="0"/>
          <a:chOff x="0" y="0"/>
          <a:chExt cx="0" cy="0"/>
        </a:xfrm>
      </p:grpSpPr>
      <p:grpSp>
        <p:nvGrpSpPr>
          <p:cNvPr id="56" name="Google Shape;56;p8"/>
          <p:cNvGrpSpPr/>
          <p:nvPr/>
        </p:nvGrpSpPr>
        <p:grpSpPr>
          <a:xfrm>
            <a:off x="0" y="-50"/>
            <a:ext cx="9144000" cy="5143575"/>
            <a:chOff x="0" y="-50"/>
            <a:chExt cx="9144000" cy="5143575"/>
          </a:xfrm>
        </p:grpSpPr>
        <p:sp>
          <p:nvSpPr>
            <p:cNvPr id="57" name="Google Shape;57;p8"/>
            <p:cNvSpPr/>
            <p:nvPr/>
          </p:nvSpPr>
          <p:spPr>
            <a:xfrm>
              <a:off x="0" y="0"/>
              <a:ext cx="9144000" cy="5143500"/>
            </a:xfrm>
            <a:prstGeom prst="rect">
              <a:avLst/>
            </a:prstGeom>
            <a:solidFill>
              <a:srgbClr val="142236">
                <a:alpha val="7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8"/>
            <p:cNvGrpSpPr/>
            <p:nvPr/>
          </p:nvGrpSpPr>
          <p:grpSpPr>
            <a:xfrm>
              <a:off x="0" y="-50"/>
              <a:ext cx="9144000" cy="5143575"/>
              <a:chOff x="0" y="-250"/>
              <a:chExt cx="9144000" cy="5143575"/>
            </a:xfrm>
          </p:grpSpPr>
          <p:sp>
            <p:nvSpPr>
              <p:cNvPr id="59" name="Google Shape;59;p8"/>
              <p:cNvSpPr/>
              <p:nvPr/>
            </p:nvSpPr>
            <p:spPr>
              <a:xfrm>
                <a:off x="0" y="-225"/>
                <a:ext cx="9144000" cy="5143500"/>
              </a:xfrm>
              <a:prstGeom prst="frame">
                <a:avLst>
                  <a:gd fmla="val 8758"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flipH="1" rot="10800000">
                <a:off x="0" y="-250"/>
                <a:ext cx="4115400" cy="1415100"/>
              </a:xfrm>
              <a:prstGeom prst="round1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flipH="1">
                <a:off x="8760600" y="4759925"/>
                <a:ext cx="383400" cy="3834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 name="Google Shape;62;p8"/>
          <p:cNvSpPr txBox="1"/>
          <p:nvPr>
            <p:ph type="title"/>
          </p:nvPr>
        </p:nvSpPr>
        <p:spPr>
          <a:xfrm>
            <a:off x="457200" y="0"/>
            <a:ext cx="3171300" cy="14184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63" name="Google Shape;63;p8"/>
          <p:cNvSpPr txBox="1"/>
          <p:nvPr>
            <p:ph idx="1" type="body"/>
          </p:nvPr>
        </p:nvSpPr>
        <p:spPr>
          <a:xfrm>
            <a:off x="913175" y="1746150"/>
            <a:ext cx="2224200" cy="2633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64" name="Google Shape;64;p8"/>
          <p:cNvSpPr txBox="1"/>
          <p:nvPr>
            <p:ph idx="2" type="body"/>
          </p:nvPr>
        </p:nvSpPr>
        <p:spPr>
          <a:xfrm>
            <a:off x="3427841" y="1746150"/>
            <a:ext cx="2224200" cy="2633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65" name="Google Shape;65;p8"/>
          <p:cNvSpPr txBox="1"/>
          <p:nvPr>
            <p:ph idx="3" type="body"/>
          </p:nvPr>
        </p:nvSpPr>
        <p:spPr>
          <a:xfrm>
            <a:off x="5942507" y="1746150"/>
            <a:ext cx="2224200" cy="2633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66" name="Google Shape;66;p8"/>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grpSp>
        <p:nvGrpSpPr>
          <p:cNvPr id="68" name="Google Shape;68;p9"/>
          <p:cNvGrpSpPr/>
          <p:nvPr/>
        </p:nvGrpSpPr>
        <p:grpSpPr>
          <a:xfrm>
            <a:off x="0" y="-50"/>
            <a:ext cx="9144000" cy="5143575"/>
            <a:chOff x="0" y="-50"/>
            <a:chExt cx="9144000" cy="5143575"/>
          </a:xfrm>
        </p:grpSpPr>
        <p:sp>
          <p:nvSpPr>
            <p:cNvPr id="69" name="Google Shape;69;p9"/>
            <p:cNvSpPr/>
            <p:nvPr/>
          </p:nvSpPr>
          <p:spPr>
            <a:xfrm>
              <a:off x="0" y="0"/>
              <a:ext cx="9144000" cy="5143500"/>
            </a:xfrm>
            <a:prstGeom prst="rect">
              <a:avLst/>
            </a:prstGeom>
            <a:solidFill>
              <a:srgbClr val="142236">
                <a:alpha val="7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9"/>
            <p:cNvGrpSpPr/>
            <p:nvPr/>
          </p:nvGrpSpPr>
          <p:grpSpPr>
            <a:xfrm>
              <a:off x="0" y="-50"/>
              <a:ext cx="9144000" cy="5143575"/>
              <a:chOff x="0" y="-250"/>
              <a:chExt cx="9144000" cy="5143575"/>
            </a:xfrm>
          </p:grpSpPr>
          <p:sp>
            <p:nvSpPr>
              <p:cNvPr id="71" name="Google Shape;71;p9"/>
              <p:cNvSpPr/>
              <p:nvPr/>
            </p:nvSpPr>
            <p:spPr>
              <a:xfrm>
                <a:off x="0" y="-225"/>
                <a:ext cx="9144000" cy="5143500"/>
              </a:xfrm>
              <a:prstGeom prst="frame">
                <a:avLst>
                  <a:gd fmla="val 8758"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p:nvPr/>
            </p:nvSpPr>
            <p:spPr>
              <a:xfrm flipH="1" rot="10800000">
                <a:off x="0" y="-250"/>
                <a:ext cx="4115400" cy="1415100"/>
              </a:xfrm>
              <a:prstGeom prst="round1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p:nvPr/>
            </p:nvSpPr>
            <p:spPr>
              <a:xfrm flipH="1">
                <a:off x="8760600" y="4759925"/>
                <a:ext cx="383400" cy="3834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 name="Google Shape;74;p9"/>
          <p:cNvSpPr txBox="1"/>
          <p:nvPr>
            <p:ph type="title"/>
          </p:nvPr>
        </p:nvSpPr>
        <p:spPr>
          <a:xfrm>
            <a:off x="457200" y="0"/>
            <a:ext cx="3171300" cy="14184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75" name="Google Shape;75;p9"/>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grpSp>
        <p:nvGrpSpPr>
          <p:cNvPr id="77" name="Google Shape;77;p10"/>
          <p:cNvGrpSpPr/>
          <p:nvPr/>
        </p:nvGrpSpPr>
        <p:grpSpPr>
          <a:xfrm>
            <a:off x="0" y="4632875"/>
            <a:ext cx="9144000" cy="510650"/>
            <a:chOff x="0" y="4632675"/>
            <a:chExt cx="9144000" cy="510650"/>
          </a:xfrm>
        </p:grpSpPr>
        <p:sp>
          <p:nvSpPr>
            <p:cNvPr id="78" name="Google Shape;78;p10"/>
            <p:cNvSpPr/>
            <p:nvPr/>
          </p:nvSpPr>
          <p:spPr>
            <a:xfrm>
              <a:off x="0" y="4632675"/>
              <a:ext cx="6087900" cy="5106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p:nvPr/>
          </p:nvSpPr>
          <p:spPr>
            <a:xfrm flipH="1">
              <a:off x="8760600" y="4759925"/>
              <a:ext cx="383400" cy="3834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0"/>
          <p:cNvSpPr txBox="1"/>
          <p:nvPr>
            <p:ph idx="1" type="body"/>
          </p:nvPr>
        </p:nvSpPr>
        <p:spPr>
          <a:xfrm>
            <a:off x="457200" y="4632750"/>
            <a:ext cx="5229000" cy="510600"/>
          </a:xfrm>
          <a:prstGeom prst="rect">
            <a:avLst/>
          </a:prstGeom>
        </p:spPr>
        <p:txBody>
          <a:bodyPr anchorCtr="0" anchor="ctr" bIns="0" lIns="0" spcFirstLastPara="1" rIns="0" wrap="square" tIns="0">
            <a:noAutofit/>
          </a:bodyPr>
          <a:lstStyle>
            <a:lvl1pPr indent="-228600" lvl="0" marL="457200" rtl="0">
              <a:spcBef>
                <a:spcPts val="360"/>
              </a:spcBef>
              <a:spcAft>
                <a:spcPts val="0"/>
              </a:spcAft>
              <a:buClr>
                <a:schemeClr val="dk2"/>
              </a:buClr>
              <a:buSzPts val="1400"/>
              <a:buNone/>
              <a:defRPr sz="1400">
                <a:solidFill>
                  <a:schemeClr val="dk2"/>
                </a:solidFill>
              </a:defRPr>
            </a:lvl1pPr>
          </a:lstStyle>
          <a:p/>
        </p:txBody>
      </p:sp>
      <p:sp>
        <p:nvSpPr>
          <p:cNvPr id="81" name="Google Shape;81;p10"/>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760475" y="4759953"/>
            <a:ext cx="383400" cy="383400"/>
          </a:xfrm>
          <a:prstGeom prst="rect">
            <a:avLst/>
          </a:prstGeom>
          <a:noFill/>
          <a:ln>
            <a:noFill/>
          </a:ln>
        </p:spPr>
        <p:txBody>
          <a:bodyPr anchorCtr="0" anchor="ctr" bIns="0" lIns="0" spcFirstLastPara="1" rIns="0" wrap="square" tIns="0">
            <a:noAutofit/>
          </a:bodyPr>
          <a:lstStyle>
            <a:lvl1pPr lvl="0" rtl="0" algn="ctr">
              <a:buNone/>
              <a:defRPr b="1" sz="1000">
                <a:solidFill>
                  <a:schemeClr val="dk2"/>
                </a:solidFill>
                <a:latin typeface="Red Hat Display"/>
                <a:ea typeface="Red Hat Display"/>
                <a:cs typeface="Red Hat Display"/>
                <a:sym typeface="Red Hat Display"/>
              </a:defRPr>
            </a:lvl1pPr>
            <a:lvl2pPr lvl="1" rtl="0" algn="ctr">
              <a:buNone/>
              <a:defRPr b="1" sz="1000">
                <a:solidFill>
                  <a:schemeClr val="dk2"/>
                </a:solidFill>
                <a:latin typeface="Red Hat Display"/>
                <a:ea typeface="Red Hat Display"/>
                <a:cs typeface="Red Hat Display"/>
                <a:sym typeface="Red Hat Display"/>
              </a:defRPr>
            </a:lvl2pPr>
            <a:lvl3pPr lvl="2" rtl="0" algn="ctr">
              <a:buNone/>
              <a:defRPr b="1" sz="1000">
                <a:solidFill>
                  <a:schemeClr val="dk2"/>
                </a:solidFill>
                <a:latin typeface="Red Hat Display"/>
                <a:ea typeface="Red Hat Display"/>
                <a:cs typeface="Red Hat Display"/>
                <a:sym typeface="Red Hat Display"/>
              </a:defRPr>
            </a:lvl3pPr>
            <a:lvl4pPr lvl="3" rtl="0" algn="ctr">
              <a:buNone/>
              <a:defRPr b="1" sz="1000">
                <a:solidFill>
                  <a:schemeClr val="dk2"/>
                </a:solidFill>
                <a:latin typeface="Red Hat Display"/>
                <a:ea typeface="Red Hat Display"/>
                <a:cs typeface="Red Hat Display"/>
                <a:sym typeface="Red Hat Display"/>
              </a:defRPr>
            </a:lvl4pPr>
            <a:lvl5pPr lvl="4" rtl="0" algn="ctr">
              <a:buNone/>
              <a:defRPr b="1" sz="1000">
                <a:solidFill>
                  <a:schemeClr val="dk2"/>
                </a:solidFill>
                <a:latin typeface="Red Hat Display"/>
                <a:ea typeface="Red Hat Display"/>
                <a:cs typeface="Red Hat Display"/>
                <a:sym typeface="Red Hat Display"/>
              </a:defRPr>
            </a:lvl5pPr>
            <a:lvl6pPr lvl="5" rtl="0" algn="ctr">
              <a:buNone/>
              <a:defRPr b="1" sz="1000">
                <a:solidFill>
                  <a:schemeClr val="dk2"/>
                </a:solidFill>
                <a:latin typeface="Red Hat Display"/>
                <a:ea typeface="Red Hat Display"/>
                <a:cs typeface="Red Hat Display"/>
                <a:sym typeface="Red Hat Display"/>
              </a:defRPr>
            </a:lvl6pPr>
            <a:lvl7pPr lvl="6" rtl="0" algn="ctr">
              <a:buNone/>
              <a:defRPr b="1" sz="1000">
                <a:solidFill>
                  <a:schemeClr val="dk2"/>
                </a:solidFill>
                <a:latin typeface="Red Hat Display"/>
                <a:ea typeface="Red Hat Display"/>
                <a:cs typeface="Red Hat Display"/>
                <a:sym typeface="Red Hat Display"/>
              </a:defRPr>
            </a:lvl7pPr>
            <a:lvl8pPr lvl="7" rtl="0" algn="ctr">
              <a:buNone/>
              <a:defRPr b="1" sz="1000">
                <a:solidFill>
                  <a:schemeClr val="dk2"/>
                </a:solidFill>
                <a:latin typeface="Red Hat Display"/>
                <a:ea typeface="Red Hat Display"/>
                <a:cs typeface="Red Hat Display"/>
                <a:sym typeface="Red Hat Display"/>
              </a:defRPr>
            </a:lvl8pPr>
            <a:lvl9pPr lvl="8" rtl="0" algn="ctr">
              <a:buNone/>
              <a:defRPr b="1" sz="1000">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457200" y="0"/>
            <a:ext cx="3171300" cy="14184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1pPr>
            <a:lvl2pPr lvl="1"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2pPr>
            <a:lvl3pPr lvl="2"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3pPr>
            <a:lvl4pPr lvl="3"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4pPr>
            <a:lvl5pPr lvl="4"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5pPr>
            <a:lvl6pPr lvl="5"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6pPr>
            <a:lvl7pPr lvl="6"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7pPr>
            <a:lvl8pPr lvl="7"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8pPr>
            <a:lvl9pPr lvl="8"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9pPr>
          </a:lstStyle>
          <a:p/>
        </p:txBody>
      </p:sp>
      <p:sp>
        <p:nvSpPr>
          <p:cNvPr id="8" name="Google Shape;8;p1"/>
          <p:cNvSpPr txBox="1"/>
          <p:nvPr>
            <p:ph idx="1" type="body"/>
          </p:nvPr>
        </p:nvSpPr>
        <p:spPr>
          <a:xfrm>
            <a:off x="913175" y="1746150"/>
            <a:ext cx="5944800" cy="2633700"/>
          </a:xfrm>
          <a:prstGeom prst="rect">
            <a:avLst/>
          </a:prstGeom>
          <a:noFill/>
          <a:ln>
            <a:noFill/>
          </a:ln>
        </p:spPr>
        <p:txBody>
          <a:bodyPr anchorCtr="0" anchor="t" bIns="0" lIns="0" spcFirstLastPara="1" rIns="0" wrap="square" tIns="0">
            <a:noAutofit/>
          </a:bodyPr>
          <a:lstStyle>
            <a:lvl1pPr indent="-381000" lvl="0" marL="457200" rtl="0">
              <a:spcBef>
                <a:spcPts val="600"/>
              </a:spcBef>
              <a:spcAft>
                <a:spcPts val="0"/>
              </a:spcAft>
              <a:buClr>
                <a:schemeClr val="accent1"/>
              </a:buClr>
              <a:buSzPts val="2400"/>
              <a:buFont typeface="Raleway"/>
              <a:buChar char="╸"/>
              <a:defRPr sz="2400">
                <a:solidFill>
                  <a:schemeClr val="lt1"/>
                </a:solidFill>
                <a:latin typeface="Raleway"/>
                <a:ea typeface="Raleway"/>
                <a:cs typeface="Raleway"/>
                <a:sym typeface="Raleway"/>
              </a:defRPr>
            </a:lvl1pPr>
            <a:lvl2pPr indent="-381000" lvl="1" marL="914400" rtl="0">
              <a:spcBef>
                <a:spcPts val="0"/>
              </a:spcBef>
              <a:spcAft>
                <a:spcPts val="0"/>
              </a:spcAft>
              <a:buClr>
                <a:schemeClr val="lt2"/>
              </a:buClr>
              <a:buSzPts val="2400"/>
              <a:buFont typeface="Raleway"/>
              <a:buChar char="╶"/>
              <a:defRPr sz="2400">
                <a:solidFill>
                  <a:schemeClr val="lt1"/>
                </a:solidFill>
                <a:latin typeface="Raleway"/>
                <a:ea typeface="Raleway"/>
                <a:cs typeface="Raleway"/>
                <a:sym typeface="Raleway"/>
              </a:defRPr>
            </a:lvl2pPr>
            <a:lvl3pPr indent="-381000" lvl="2" marL="13716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3pPr>
            <a:lvl4pPr indent="-381000" lvl="3" marL="18288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4pPr>
            <a:lvl5pPr indent="-381000" lvl="4" marL="2286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5pPr>
            <a:lvl6pPr indent="-381000" lvl="5" marL="27432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6pPr>
            <a:lvl7pPr indent="-381000" lvl="6" marL="32004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7pPr>
            <a:lvl8pPr indent="-381000" lvl="7" marL="36576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8pPr>
            <a:lvl9pPr indent="-381000" lvl="8" marL="41148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17.jpg"/><Relationship Id="rId5"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ctrTitle"/>
          </p:nvPr>
        </p:nvSpPr>
        <p:spPr>
          <a:xfrm>
            <a:off x="456600" y="459275"/>
            <a:ext cx="5150400" cy="99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The </a:t>
            </a:r>
            <a:r>
              <a:rPr lang="en">
                <a:solidFill>
                  <a:schemeClr val="accent1"/>
                </a:solidFill>
              </a:rPr>
              <a:t>Connection:</a:t>
            </a:r>
            <a:endParaRPr>
              <a:solidFill>
                <a:schemeClr val="accent1"/>
              </a:solidFill>
            </a:endParaRPr>
          </a:p>
          <a:p>
            <a:pPr indent="0" lvl="0" marL="0" rtl="0" algn="l">
              <a:spcBef>
                <a:spcPts val="0"/>
              </a:spcBef>
              <a:spcAft>
                <a:spcPts val="0"/>
              </a:spcAft>
              <a:buNone/>
            </a:pPr>
            <a:r>
              <a:t/>
            </a:r>
            <a:endParaRPr sz="4200">
              <a:solidFill>
                <a:srgbClr val="000000"/>
              </a:solidFill>
              <a:latin typeface="Red Hat Display"/>
              <a:ea typeface="Red Hat Display"/>
              <a:cs typeface="Red Hat Display"/>
              <a:sym typeface="Red Hat Display"/>
            </a:endParaRPr>
          </a:p>
        </p:txBody>
      </p:sp>
      <p:sp>
        <p:nvSpPr>
          <p:cNvPr id="100" name="Google Shape;100;p14"/>
          <p:cNvSpPr txBox="1"/>
          <p:nvPr/>
        </p:nvSpPr>
        <p:spPr>
          <a:xfrm>
            <a:off x="456600" y="1003225"/>
            <a:ext cx="5069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aleway"/>
                <a:ea typeface="Raleway"/>
                <a:cs typeface="Raleway"/>
                <a:sym typeface="Raleway"/>
              </a:rPr>
              <a:t>Analyzing client behavior both in The Connection’s programming and after </a:t>
            </a:r>
            <a:endParaRPr sz="1600">
              <a:latin typeface="Raleway"/>
              <a:ea typeface="Raleway"/>
              <a:cs typeface="Raleway"/>
              <a:sym typeface="Raleway"/>
            </a:endParaRPr>
          </a:p>
        </p:txBody>
      </p:sp>
      <p:sp>
        <p:nvSpPr>
          <p:cNvPr id="101" name="Google Shape;101;p14"/>
          <p:cNvSpPr txBox="1"/>
          <p:nvPr/>
        </p:nvSpPr>
        <p:spPr>
          <a:xfrm>
            <a:off x="456600" y="1721300"/>
            <a:ext cx="5069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aleway"/>
                <a:ea typeface="Raleway"/>
                <a:cs typeface="Raleway"/>
                <a:sym typeface="Raleway"/>
              </a:rPr>
              <a:t>B</a:t>
            </a:r>
            <a:r>
              <a:rPr lang="en" sz="1600">
                <a:latin typeface="Raleway"/>
                <a:ea typeface="Raleway"/>
                <a:cs typeface="Raleway"/>
                <a:sym typeface="Raleway"/>
              </a:rPr>
              <a:t>y: Jiner Zheng, Keli Jiang, Leah Ewers </a:t>
            </a:r>
            <a:endParaRPr sz="1600">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ctrTitle"/>
          </p:nvPr>
        </p:nvSpPr>
        <p:spPr>
          <a:xfrm>
            <a:off x="1561925" y="2593437"/>
            <a:ext cx="7003800" cy="546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Regression Analysis </a:t>
            </a:r>
            <a:endParaRPr/>
          </a:p>
        </p:txBody>
      </p:sp>
      <p:sp>
        <p:nvSpPr>
          <p:cNvPr id="207" name="Google Shape;207;p23"/>
          <p:cNvSpPr txBox="1"/>
          <p:nvPr/>
        </p:nvSpPr>
        <p:spPr>
          <a:xfrm>
            <a:off x="0" y="2192975"/>
            <a:ext cx="1429800" cy="1236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sz="7200">
                <a:solidFill>
                  <a:schemeClr val="lt1"/>
                </a:solidFill>
                <a:latin typeface="Red Hat Display Black"/>
                <a:ea typeface="Red Hat Display Black"/>
                <a:cs typeface="Red Hat Display Black"/>
                <a:sym typeface="Red Hat Display Black"/>
              </a:rPr>
              <a:t>2</a:t>
            </a:r>
            <a:endParaRPr sz="7200">
              <a:solidFill>
                <a:schemeClr val="lt1"/>
              </a:solidFill>
              <a:latin typeface="Raleway"/>
              <a:ea typeface="Raleway"/>
              <a:cs typeface="Raleway"/>
              <a:sym typeface="Raleway"/>
            </a:endParaRPr>
          </a:p>
        </p:txBody>
      </p:sp>
      <p:sp>
        <p:nvSpPr>
          <p:cNvPr id="208" name="Google Shape;208;p23"/>
          <p:cNvSpPr txBox="1"/>
          <p:nvPr/>
        </p:nvSpPr>
        <p:spPr>
          <a:xfrm>
            <a:off x="392850" y="3671900"/>
            <a:ext cx="83583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Raleway"/>
              <a:buChar char="●"/>
            </a:pPr>
            <a:r>
              <a:rPr lang="en" sz="1300">
                <a:latin typeface="Raleway"/>
                <a:ea typeface="Raleway"/>
                <a:cs typeface="Raleway"/>
                <a:sym typeface="Raleway"/>
              </a:rPr>
              <a:t>Multiple regression analysis was conducted to assess the relationship between clients’ incident scores (the outcome variable) and client alcohol or drug involvement, criminal history, risk level - Suicide &amp; Homicide, and ASUS scale risk factors (predictors).</a:t>
            </a:r>
            <a:endParaRPr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a:p>
            <a:pPr indent="-311150" lvl="0" marL="457200" rtl="0" algn="l">
              <a:spcBef>
                <a:spcPts val="0"/>
              </a:spcBef>
              <a:spcAft>
                <a:spcPts val="0"/>
              </a:spcAft>
              <a:buSzPts val="1300"/>
              <a:buFont typeface="Raleway"/>
              <a:buChar char="●"/>
            </a:pPr>
            <a:r>
              <a:rPr lang="en" sz="1300">
                <a:latin typeface="Raleway"/>
                <a:ea typeface="Raleway"/>
                <a:cs typeface="Raleway"/>
                <a:sym typeface="Raleway"/>
              </a:rPr>
              <a:t>The regression model also controlled for demographic factors including age, race, and marital status.</a:t>
            </a:r>
            <a:endParaRPr sz="13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idx="1" type="body"/>
          </p:nvPr>
        </p:nvSpPr>
        <p:spPr>
          <a:xfrm>
            <a:off x="786325" y="1797700"/>
            <a:ext cx="2525100" cy="26337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1200">
                <a:latin typeface="Arial"/>
                <a:ea typeface="Arial"/>
                <a:cs typeface="Arial"/>
                <a:sym typeface="Arial"/>
              </a:rPr>
              <a:t>Suicidal risk</a:t>
            </a:r>
            <a:r>
              <a:rPr lang="en" sz="1200">
                <a:latin typeface="Arial"/>
                <a:ea typeface="Arial"/>
                <a:cs typeface="Arial"/>
                <a:sym typeface="Arial"/>
              </a:rPr>
              <a:t> (b =  0.24, p &lt;0.001) and having </a:t>
            </a:r>
            <a:r>
              <a:rPr b="1" lang="en" sz="1200">
                <a:latin typeface="Arial"/>
                <a:ea typeface="Arial"/>
                <a:cs typeface="Arial"/>
                <a:sym typeface="Arial"/>
              </a:rPr>
              <a:t>an alcohol or other drug use problem in the past 6 months</a:t>
            </a:r>
            <a:r>
              <a:rPr lang="en" sz="1200">
                <a:latin typeface="Arial"/>
                <a:ea typeface="Arial"/>
                <a:cs typeface="Arial"/>
                <a:sym typeface="Arial"/>
              </a:rPr>
              <a:t> (b = 0.025397, p &lt;0.001) were significantly associated with a </a:t>
            </a:r>
            <a:r>
              <a:rPr b="1" lang="en" sz="1200">
                <a:latin typeface="Arial"/>
                <a:ea typeface="Arial"/>
                <a:cs typeface="Arial"/>
                <a:sym typeface="Arial"/>
              </a:rPr>
              <a:t>higher Incident Score</a:t>
            </a:r>
            <a:r>
              <a:rPr lang="en" sz="1200">
                <a:latin typeface="Arial"/>
                <a:ea typeface="Arial"/>
                <a:cs typeface="Arial"/>
                <a:sym typeface="Arial"/>
              </a:rPr>
              <a:t>. </a:t>
            </a:r>
            <a:endParaRPr sz="1200">
              <a:latin typeface="Arial"/>
              <a:ea typeface="Arial"/>
              <a:cs typeface="Arial"/>
              <a:sym typeface="Arial"/>
            </a:endParaRPr>
          </a:p>
          <a:p>
            <a:pPr indent="0" lvl="0" marL="0" rtl="0" algn="l">
              <a:lnSpc>
                <a:spcPct val="115000"/>
              </a:lnSpc>
              <a:spcBef>
                <a:spcPts val="0"/>
              </a:spcBef>
              <a:spcAft>
                <a:spcPts val="0"/>
              </a:spcAft>
              <a:buNone/>
            </a:pPr>
            <a:r>
              <a:t/>
            </a:r>
            <a:endParaRPr sz="1200">
              <a:latin typeface="Arial"/>
              <a:ea typeface="Arial"/>
              <a:cs typeface="Arial"/>
              <a:sym typeface="Arial"/>
            </a:endParaRPr>
          </a:p>
          <a:p>
            <a:pPr indent="0" lvl="0" marL="0" rtl="0" algn="l">
              <a:lnSpc>
                <a:spcPct val="115000"/>
              </a:lnSpc>
              <a:spcBef>
                <a:spcPts val="0"/>
              </a:spcBef>
              <a:spcAft>
                <a:spcPts val="0"/>
              </a:spcAft>
              <a:buNone/>
            </a:pPr>
            <a:r>
              <a:rPr lang="en" sz="1200">
                <a:latin typeface="Arial"/>
                <a:ea typeface="Arial"/>
                <a:cs typeface="Arial"/>
                <a:sym typeface="Arial"/>
              </a:rPr>
              <a:t>After controling for demographic factors, suicidal risks and Alcohol and Drug Problems in the last 6 months still remain significantly associated with incident score. </a:t>
            </a:r>
            <a:endParaRPr sz="1200">
              <a:latin typeface="Arial"/>
              <a:ea typeface="Arial"/>
              <a:cs typeface="Arial"/>
              <a:sym typeface="Arial"/>
            </a:endParaRPr>
          </a:p>
          <a:p>
            <a:pPr indent="0" lvl="0" marL="0" rtl="0" algn="l">
              <a:lnSpc>
                <a:spcPct val="115000"/>
              </a:lnSpc>
              <a:spcBef>
                <a:spcPts val="0"/>
              </a:spcBef>
              <a:spcAft>
                <a:spcPts val="0"/>
              </a:spcAft>
              <a:buNone/>
            </a:pPr>
            <a:r>
              <a:t/>
            </a:r>
            <a:endParaRPr b="1" sz="1200" u="sng">
              <a:latin typeface="Arial"/>
              <a:ea typeface="Arial"/>
              <a:cs typeface="Arial"/>
              <a:sym typeface="Arial"/>
            </a:endParaRPr>
          </a:p>
          <a:p>
            <a:pPr indent="0" lvl="0" marL="0" rtl="0" algn="l">
              <a:spcBef>
                <a:spcPts val="600"/>
              </a:spcBef>
              <a:spcAft>
                <a:spcPts val="0"/>
              </a:spcAft>
              <a:buNone/>
            </a:pPr>
            <a:r>
              <a:t/>
            </a:r>
            <a:endParaRPr/>
          </a:p>
        </p:txBody>
      </p:sp>
      <p:sp>
        <p:nvSpPr>
          <p:cNvPr id="214" name="Google Shape;214;p24"/>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15" name="Google Shape;215;p24"/>
          <p:cNvSpPr txBox="1"/>
          <p:nvPr>
            <p:ph type="title"/>
          </p:nvPr>
        </p:nvSpPr>
        <p:spPr>
          <a:xfrm>
            <a:off x="457200" y="0"/>
            <a:ext cx="3548400" cy="1418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Regression </a:t>
            </a:r>
            <a:r>
              <a:rPr lang="en">
                <a:solidFill>
                  <a:schemeClr val="accent1"/>
                </a:solidFill>
              </a:rPr>
              <a:t>Results I</a:t>
            </a:r>
            <a:endParaRPr>
              <a:solidFill>
                <a:schemeClr val="accent1"/>
              </a:solidFill>
            </a:endParaRPr>
          </a:p>
        </p:txBody>
      </p:sp>
      <p:pic>
        <p:nvPicPr>
          <p:cNvPr id="216" name="Google Shape;216;p24"/>
          <p:cNvPicPr preferRelativeResize="0"/>
          <p:nvPr/>
        </p:nvPicPr>
        <p:blipFill rotWithShape="1">
          <a:blip r:embed="rId3">
            <a:alphaModFix/>
          </a:blip>
          <a:srcRect b="0" l="0" r="0" t="5069"/>
          <a:stretch/>
        </p:blipFill>
        <p:spPr>
          <a:xfrm>
            <a:off x="6193500" y="2665650"/>
            <a:ext cx="2460526" cy="1822376"/>
          </a:xfrm>
          <a:prstGeom prst="rect">
            <a:avLst/>
          </a:prstGeom>
          <a:noFill/>
          <a:ln>
            <a:noFill/>
          </a:ln>
        </p:spPr>
      </p:pic>
      <p:pic>
        <p:nvPicPr>
          <p:cNvPr id="217" name="Google Shape;217;p24"/>
          <p:cNvPicPr preferRelativeResize="0"/>
          <p:nvPr/>
        </p:nvPicPr>
        <p:blipFill rotWithShape="1">
          <a:blip r:embed="rId4">
            <a:alphaModFix/>
          </a:blip>
          <a:srcRect b="2742" l="0" r="0" t="0"/>
          <a:stretch/>
        </p:blipFill>
        <p:spPr>
          <a:xfrm>
            <a:off x="6193500" y="860075"/>
            <a:ext cx="2460525" cy="1687874"/>
          </a:xfrm>
          <a:prstGeom prst="rect">
            <a:avLst/>
          </a:prstGeom>
          <a:noFill/>
          <a:ln>
            <a:noFill/>
          </a:ln>
        </p:spPr>
      </p:pic>
      <p:pic>
        <p:nvPicPr>
          <p:cNvPr id="218" name="Google Shape;218;p24"/>
          <p:cNvPicPr preferRelativeResize="0"/>
          <p:nvPr/>
        </p:nvPicPr>
        <p:blipFill rotWithShape="1">
          <a:blip r:embed="rId5">
            <a:alphaModFix/>
          </a:blip>
          <a:srcRect b="14045" l="0" r="1883" t="0"/>
          <a:stretch/>
        </p:blipFill>
        <p:spPr>
          <a:xfrm>
            <a:off x="3485725" y="2665650"/>
            <a:ext cx="2626473" cy="1822374"/>
          </a:xfrm>
          <a:prstGeom prst="rect">
            <a:avLst/>
          </a:prstGeom>
          <a:noFill/>
          <a:ln>
            <a:noFill/>
          </a:ln>
        </p:spPr>
      </p:pic>
      <p:pic>
        <p:nvPicPr>
          <p:cNvPr id="219" name="Google Shape;219;p24"/>
          <p:cNvPicPr preferRelativeResize="0"/>
          <p:nvPr/>
        </p:nvPicPr>
        <p:blipFill rotWithShape="1">
          <a:blip r:embed="rId6">
            <a:alphaModFix/>
          </a:blip>
          <a:srcRect b="7381" l="0" r="0" t="0"/>
          <a:stretch/>
        </p:blipFill>
        <p:spPr>
          <a:xfrm>
            <a:off x="3504600" y="883838"/>
            <a:ext cx="2626475" cy="1687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457200" y="0"/>
            <a:ext cx="3548400" cy="1418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Regression </a:t>
            </a:r>
            <a:r>
              <a:rPr lang="en">
                <a:solidFill>
                  <a:schemeClr val="accent1"/>
                </a:solidFill>
              </a:rPr>
              <a:t>Results II</a:t>
            </a:r>
            <a:endParaRPr>
              <a:solidFill>
                <a:schemeClr val="accent1"/>
              </a:solidFill>
            </a:endParaRPr>
          </a:p>
        </p:txBody>
      </p:sp>
      <p:sp>
        <p:nvSpPr>
          <p:cNvPr id="225" name="Google Shape;225;p25"/>
          <p:cNvSpPr txBox="1"/>
          <p:nvPr>
            <p:ph idx="2" type="body"/>
          </p:nvPr>
        </p:nvSpPr>
        <p:spPr>
          <a:xfrm>
            <a:off x="1242300" y="1550100"/>
            <a:ext cx="6659400" cy="8736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400">
                <a:latin typeface="Arial"/>
                <a:ea typeface="Arial"/>
                <a:cs typeface="Arial"/>
                <a:sym typeface="Arial"/>
              </a:rPr>
              <a:t>Suicidal Risk and Criminal History were found to have an interaction in relation to Incident Score given by a  P = 0.0362 (p &lt; 0.05). </a:t>
            </a:r>
            <a:endParaRPr sz="2200"/>
          </a:p>
        </p:txBody>
      </p:sp>
      <p:sp>
        <p:nvSpPr>
          <p:cNvPr id="226" name="Google Shape;226;p25"/>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27" name="Google Shape;227;p25"/>
          <p:cNvPicPr preferRelativeResize="0"/>
          <p:nvPr/>
        </p:nvPicPr>
        <p:blipFill>
          <a:blip r:embed="rId3">
            <a:alphaModFix/>
          </a:blip>
          <a:stretch>
            <a:fillRect/>
          </a:stretch>
        </p:blipFill>
        <p:spPr>
          <a:xfrm>
            <a:off x="4489000" y="2287725"/>
            <a:ext cx="3754674" cy="1964275"/>
          </a:xfrm>
          <a:prstGeom prst="rect">
            <a:avLst/>
          </a:prstGeom>
          <a:noFill/>
          <a:ln>
            <a:noFill/>
          </a:ln>
        </p:spPr>
      </p:pic>
      <p:sp>
        <p:nvSpPr>
          <p:cNvPr id="228" name="Google Shape;228;p25"/>
          <p:cNvSpPr txBox="1"/>
          <p:nvPr>
            <p:ph idx="2" type="body"/>
          </p:nvPr>
        </p:nvSpPr>
        <p:spPr>
          <a:xfrm>
            <a:off x="1242300" y="2833063"/>
            <a:ext cx="2763300" cy="8736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400">
                <a:latin typeface="Arial"/>
                <a:ea typeface="Arial"/>
                <a:cs typeface="Arial"/>
                <a:sym typeface="Arial"/>
              </a:rPr>
              <a:t>Higher suicide risk increases the impact that a person’s criminal history would have on # of behaviorial incidinents while in Connection programming</a:t>
            </a:r>
            <a:endParaRPr sz="2200"/>
          </a:p>
        </p:txBody>
      </p:sp>
      <p:sp>
        <p:nvSpPr>
          <p:cNvPr id="229" name="Google Shape;229;p25"/>
          <p:cNvSpPr txBox="1"/>
          <p:nvPr>
            <p:ph idx="2" type="body"/>
          </p:nvPr>
        </p:nvSpPr>
        <p:spPr>
          <a:xfrm>
            <a:off x="1242300" y="2436688"/>
            <a:ext cx="6659400" cy="3834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1800">
                <a:latin typeface="Arial"/>
                <a:ea typeface="Arial"/>
                <a:cs typeface="Arial"/>
                <a:sym typeface="Arial"/>
              </a:rPr>
              <a:t>What is the </a:t>
            </a:r>
            <a:r>
              <a:rPr b="1" lang="en" sz="1800">
                <a:solidFill>
                  <a:schemeClr val="accent1"/>
                </a:solidFill>
                <a:latin typeface="Arial"/>
                <a:ea typeface="Arial"/>
                <a:cs typeface="Arial"/>
                <a:sym typeface="Arial"/>
              </a:rPr>
              <a:t>interaction</a:t>
            </a:r>
            <a:r>
              <a:rPr b="1" lang="en" sz="1800">
                <a:latin typeface="Arial"/>
                <a:ea typeface="Arial"/>
                <a:cs typeface="Arial"/>
                <a:sym typeface="Arial"/>
              </a:rPr>
              <a:t>?</a:t>
            </a:r>
            <a:endParaRPr b="1"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ctrTitle"/>
          </p:nvPr>
        </p:nvSpPr>
        <p:spPr>
          <a:xfrm>
            <a:off x="1561925" y="2593437"/>
            <a:ext cx="7003800" cy="546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Latent Class Analysis </a:t>
            </a:r>
            <a:endParaRPr/>
          </a:p>
        </p:txBody>
      </p:sp>
      <p:sp>
        <p:nvSpPr>
          <p:cNvPr id="235" name="Google Shape;235;p26"/>
          <p:cNvSpPr txBox="1"/>
          <p:nvPr/>
        </p:nvSpPr>
        <p:spPr>
          <a:xfrm>
            <a:off x="0" y="2192975"/>
            <a:ext cx="1429800" cy="1236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sz="7200">
                <a:solidFill>
                  <a:schemeClr val="lt1"/>
                </a:solidFill>
                <a:latin typeface="Red Hat Display Black"/>
                <a:ea typeface="Red Hat Display Black"/>
                <a:cs typeface="Red Hat Display Black"/>
                <a:sym typeface="Red Hat Display Black"/>
              </a:rPr>
              <a:t>3</a:t>
            </a:r>
            <a:endParaRPr sz="7200">
              <a:solidFill>
                <a:schemeClr val="lt1"/>
              </a:solidFill>
              <a:latin typeface="Raleway"/>
              <a:ea typeface="Raleway"/>
              <a:cs typeface="Raleway"/>
              <a:sym typeface="Raleway"/>
            </a:endParaRPr>
          </a:p>
        </p:txBody>
      </p:sp>
      <p:sp>
        <p:nvSpPr>
          <p:cNvPr id="236" name="Google Shape;236;p26"/>
          <p:cNvSpPr txBox="1"/>
          <p:nvPr/>
        </p:nvSpPr>
        <p:spPr>
          <a:xfrm>
            <a:off x="560550" y="3586175"/>
            <a:ext cx="80229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Raleway"/>
              <a:buChar char="●"/>
            </a:pPr>
            <a:r>
              <a:rPr lang="en" sz="1300">
                <a:highlight>
                  <a:srgbClr val="FFFFFF"/>
                </a:highlight>
                <a:latin typeface="Raleway"/>
                <a:ea typeface="Raleway"/>
                <a:cs typeface="Raleway"/>
                <a:sym typeface="Raleway"/>
              </a:rPr>
              <a:t>Latent class analysis (</a:t>
            </a:r>
            <a:r>
              <a:rPr lang="en" sz="1300">
                <a:highlight>
                  <a:srgbClr val="FFFFFF"/>
                </a:highlight>
                <a:latin typeface="Raleway"/>
                <a:ea typeface="Raleway"/>
                <a:cs typeface="Raleway"/>
                <a:sym typeface="Raleway"/>
              </a:rPr>
              <a:t>LCA) produces a categorical latent class membership variable. Clients are assigned to a class based on the similarity of their pattern of response on the classification variables to other clients.</a:t>
            </a:r>
            <a:endParaRPr sz="1300">
              <a:highlight>
                <a:srgbClr val="FFFFFF"/>
              </a:highlight>
              <a:latin typeface="Raleway"/>
              <a:ea typeface="Raleway"/>
              <a:cs typeface="Raleway"/>
              <a:sym typeface="Raleway"/>
            </a:endParaRPr>
          </a:p>
          <a:p>
            <a:pPr indent="0" lvl="0" marL="457200" rtl="0" algn="l">
              <a:spcBef>
                <a:spcPts val="0"/>
              </a:spcBef>
              <a:spcAft>
                <a:spcPts val="0"/>
              </a:spcAft>
              <a:buNone/>
            </a:pPr>
            <a:r>
              <a:t/>
            </a:r>
            <a:endParaRPr sz="1300">
              <a:highlight>
                <a:srgbClr val="FFFFFF"/>
              </a:highlight>
              <a:latin typeface="Raleway"/>
              <a:ea typeface="Raleway"/>
              <a:cs typeface="Raleway"/>
              <a:sym typeface="Raleway"/>
            </a:endParaRPr>
          </a:p>
          <a:p>
            <a:pPr indent="-311150" lvl="0" marL="457200" rtl="0" algn="l">
              <a:spcBef>
                <a:spcPts val="0"/>
              </a:spcBef>
              <a:spcAft>
                <a:spcPts val="0"/>
              </a:spcAft>
              <a:buSzPts val="1300"/>
              <a:buFont typeface="Raleway"/>
              <a:buChar char="●"/>
            </a:pPr>
            <a:r>
              <a:rPr lang="en" sz="1300">
                <a:highlight>
                  <a:srgbClr val="FFFFFF"/>
                </a:highlight>
                <a:latin typeface="Raleway"/>
                <a:ea typeface="Raleway"/>
                <a:cs typeface="Raleway"/>
                <a:sym typeface="Raleway"/>
              </a:rPr>
              <a:t>LCA was conducted to identify the risk profiles on the subsample of 1814 clients without missing data on variables included in the analysis.</a:t>
            </a:r>
            <a:endParaRPr sz="1300">
              <a:highlight>
                <a:srgbClr val="FFFFFF"/>
              </a:highlight>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idx="4294967295" type="ctrTitle"/>
          </p:nvPr>
        </p:nvSpPr>
        <p:spPr>
          <a:xfrm>
            <a:off x="3246375" y="245675"/>
            <a:ext cx="4154700" cy="561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500">
                <a:solidFill>
                  <a:schemeClr val="lt1"/>
                </a:solidFill>
              </a:rPr>
              <a:t>1814</a:t>
            </a:r>
            <a:r>
              <a:rPr lang="en" sz="2500">
                <a:solidFill>
                  <a:schemeClr val="lt1"/>
                </a:solidFill>
              </a:rPr>
              <a:t> clients. 8 programs.</a:t>
            </a:r>
            <a:endParaRPr sz="2500">
              <a:solidFill>
                <a:schemeClr val="lt1"/>
              </a:solidFill>
            </a:endParaRPr>
          </a:p>
        </p:txBody>
      </p:sp>
      <p:sp>
        <p:nvSpPr>
          <p:cNvPr id="242" name="Google Shape;242;p27"/>
          <p:cNvSpPr txBox="1"/>
          <p:nvPr>
            <p:ph idx="4294967295" type="subTitle"/>
          </p:nvPr>
        </p:nvSpPr>
        <p:spPr>
          <a:xfrm>
            <a:off x="503175" y="4665550"/>
            <a:ext cx="6689700" cy="291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a:t>
            </a:r>
            <a:r>
              <a:rPr lang="en" sz="1200"/>
              <a:t>*Data from past 50 years with the exception of some fields being recently added for tracking </a:t>
            </a:r>
            <a:endParaRPr sz="1200"/>
          </a:p>
        </p:txBody>
      </p:sp>
      <p:sp>
        <p:nvSpPr>
          <p:cNvPr id="243" name="Google Shape;243;p27"/>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44" name="Google Shape;244;p27"/>
          <p:cNvSpPr txBox="1"/>
          <p:nvPr>
            <p:ph idx="4294967295" type="ctrTitle"/>
          </p:nvPr>
        </p:nvSpPr>
        <p:spPr>
          <a:xfrm>
            <a:off x="305375" y="391550"/>
            <a:ext cx="2680800" cy="787500"/>
          </a:xfrm>
          <a:prstGeom prst="rect">
            <a:avLst/>
          </a:prstGeom>
        </p:spPr>
        <p:txBody>
          <a:bodyPr anchorCtr="0" anchor="b" bIns="0" lIns="0" spcFirstLastPara="1" rIns="0" wrap="square" tIns="0">
            <a:noAutofit/>
          </a:bodyPr>
          <a:lstStyle/>
          <a:p>
            <a:pPr indent="0" lvl="0" marL="0" rtl="0" algn="l">
              <a:lnSpc>
                <a:spcPct val="80000"/>
              </a:lnSpc>
              <a:spcBef>
                <a:spcPts val="0"/>
              </a:spcBef>
              <a:spcAft>
                <a:spcPts val="0"/>
              </a:spcAft>
              <a:buNone/>
            </a:pPr>
            <a:r>
              <a:rPr lang="en" sz="5300">
                <a:solidFill>
                  <a:schemeClr val="accent1"/>
                </a:solidFill>
              </a:rPr>
              <a:t>Sample</a:t>
            </a:r>
            <a:endParaRPr sz="5300">
              <a:solidFill>
                <a:schemeClr val="lt1"/>
              </a:solidFill>
            </a:endParaRPr>
          </a:p>
        </p:txBody>
      </p:sp>
      <p:sp>
        <p:nvSpPr>
          <p:cNvPr id="245" name="Google Shape;245;p27"/>
          <p:cNvSpPr txBox="1"/>
          <p:nvPr>
            <p:ph idx="4294967295" type="ctrTitle"/>
          </p:nvPr>
        </p:nvSpPr>
        <p:spPr>
          <a:xfrm>
            <a:off x="801600" y="1068725"/>
            <a:ext cx="7540800" cy="3494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t/>
            </a:r>
            <a:endParaRPr sz="1500">
              <a:solidFill>
                <a:schemeClr val="lt1"/>
              </a:solidFill>
            </a:endParaRPr>
          </a:p>
          <a:p>
            <a:pPr indent="0" lvl="0" marL="0" rtl="0" algn="l">
              <a:lnSpc>
                <a:spcPct val="115000"/>
              </a:lnSpc>
              <a:spcBef>
                <a:spcPts val="0"/>
              </a:spcBef>
              <a:spcAft>
                <a:spcPts val="0"/>
              </a:spcAft>
              <a:buNone/>
            </a:pPr>
            <a:r>
              <a:t/>
            </a:r>
            <a:endParaRPr sz="600">
              <a:solidFill>
                <a:schemeClr val="lt1"/>
              </a:solidFill>
            </a:endParaRPr>
          </a:p>
          <a:p>
            <a:pPr indent="-387350" lvl="0" marL="457200" rtl="0" algn="l">
              <a:lnSpc>
                <a:spcPct val="115000"/>
              </a:lnSpc>
              <a:spcBef>
                <a:spcPts val="0"/>
              </a:spcBef>
              <a:spcAft>
                <a:spcPts val="0"/>
              </a:spcAft>
              <a:buClr>
                <a:schemeClr val="lt1"/>
              </a:buClr>
              <a:buSzPts val="2500"/>
              <a:buChar char="●"/>
            </a:pPr>
            <a:r>
              <a:rPr lang="en" sz="2500">
                <a:solidFill>
                  <a:schemeClr val="lt1"/>
                </a:solidFill>
              </a:rPr>
              <a:t>25.58% in </a:t>
            </a:r>
            <a:r>
              <a:rPr lang="en" sz="2500">
                <a:solidFill>
                  <a:schemeClr val="accent1"/>
                </a:solidFill>
              </a:rPr>
              <a:t>Class 1 - High Risk</a:t>
            </a:r>
            <a:r>
              <a:rPr lang="en" sz="2500">
                <a:solidFill>
                  <a:schemeClr val="lt1"/>
                </a:solidFill>
              </a:rPr>
              <a:t> (n=464) </a:t>
            </a:r>
            <a:endParaRPr sz="2500">
              <a:solidFill>
                <a:schemeClr val="lt1"/>
              </a:solidFill>
            </a:endParaRPr>
          </a:p>
          <a:p>
            <a:pPr indent="-323850" lvl="1" marL="914400" rtl="0" algn="l">
              <a:lnSpc>
                <a:spcPct val="115000"/>
              </a:lnSpc>
              <a:spcBef>
                <a:spcPts val="0"/>
              </a:spcBef>
              <a:spcAft>
                <a:spcPts val="0"/>
              </a:spcAft>
              <a:buClr>
                <a:schemeClr val="lt1"/>
              </a:buClr>
              <a:buSzPts val="1500"/>
              <a:buChar char="○"/>
            </a:pPr>
            <a:r>
              <a:rPr lang="en" sz="1500">
                <a:solidFill>
                  <a:schemeClr val="lt1"/>
                </a:solidFill>
              </a:rPr>
              <a:t>56% Caucasian or White, 21% African American or Black</a:t>
            </a:r>
            <a:endParaRPr sz="1500">
              <a:solidFill>
                <a:schemeClr val="lt1"/>
              </a:solidFill>
            </a:endParaRPr>
          </a:p>
          <a:p>
            <a:pPr indent="0" lvl="0" marL="0" rtl="0" algn="l">
              <a:lnSpc>
                <a:spcPct val="115000"/>
              </a:lnSpc>
              <a:spcBef>
                <a:spcPts val="0"/>
              </a:spcBef>
              <a:spcAft>
                <a:spcPts val="0"/>
              </a:spcAft>
              <a:buNone/>
            </a:pPr>
            <a:r>
              <a:t/>
            </a:r>
            <a:endParaRPr sz="600">
              <a:solidFill>
                <a:schemeClr val="lt1"/>
              </a:solidFill>
            </a:endParaRPr>
          </a:p>
          <a:p>
            <a:pPr indent="-387350" lvl="0" marL="457200" rtl="0" algn="l">
              <a:lnSpc>
                <a:spcPct val="115000"/>
              </a:lnSpc>
              <a:spcBef>
                <a:spcPts val="0"/>
              </a:spcBef>
              <a:spcAft>
                <a:spcPts val="0"/>
              </a:spcAft>
              <a:buClr>
                <a:schemeClr val="lt1"/>
              </a:buClr>
              <a:buSzPts val="2500"/>
              <a:buChar char="●"/>
            </a:pPr>
            <a:r>
              <a:rPr lang="en" sz="2500">
                <a:solidFill>
                  <a:schemeClr val="lt1"/>
                </a:solidFill>
              </a:rPr>
              <a:t>25.85% in </a:t>
            </a:r>
            <a:r>
              <a:rPr lang="en" sz="2500">
                <a:solidFill>
                  <a:schemeClr val="accent5"/>
                </a:solidFill>
              </a:rPr>
              <a:t>Class 2 - Low Risk</a:t>
            </a:r>
            <a:r>
              <a:rPr lang="en" sz="2500">
                <a:solidFill>
                  <a:schemeClr val="accent6"/>
                </a:solidFill>
              </a:rPr>
              <a:t> </a:t>
            </a:r>
            <a:r>
              <a:rPr lang="en" sz="2500">
                <a:solidFill>
                  <a:schemeClr val="lt1"/>
                </a:solidFill>
              </a:rPr>
              <a:t>(n = 469)</a:t>
            </a:r>
            <a:endParaRPr sz="2500">
              <a:solidFill>
                <a:schemeClr val="lt1"/>
              </a:solidFill>
            </a:endParaRPr>
          </a:p>
          <a:p>
            <a:pPr indent="-323850" lvl="1" marL="914400" rtl="0" algn="l">
              <a:lnSpc>
                <a:spcPct val="115000"/>
              </a:lnSpc>
              <a:spcBef>
                <a:spcPts val="0"/>
              </a:spcBef>
              <a:spcAft>
                <a:spcPts val="0"/>
              </a:spcAft>
              <a:buClr>
                <a:schemeClr val="lt1"/>
              </a:buClr>
              <a:buSzPts val="1500"/>
              <a:buChar char="○"/>
            </a:pPr>
            <a:r>
              <a:rPr lang="en" sz="1500">
                <a:solidFill>
                  <a:schemeClr val="lt1"/>
                </a:solidFill>
              </a:rPr>
              <a:t>49% African American or Black, 19% Caucasian or White</a:t>
            </a:r>
            <a:endParaRPr sz="1500">
              <a:solidFill>
                <a:schemeClr val="lt1"/>
              </a:solidFill>
            </a:endParaRPr>
          </a:p>
          <a:p>
            <a:pPr indent="0" lvl="0" marL="914400" rtl="0" algn="l">
              <a:lnSpc>
                <a:spcPct val="115000"/>
              </a:lnSpc>
              <a:spcBef>
                <a:spcPts val="0"/>
              </a:spcBef>
              <a:spcAft>
                <a:spcPts val="0"/>
              </a:spcAft>
              <a:buNone/>
            </a:pPr>
            <a:r>
              <a:t/>
            </a:r>
            <a:endParaRPr sz="1500">
              <a:solidFill>
                <a:schemeClr val="lt1"/>
              </a:solidFill>
            </a:endParaRPr>
          </a:p>
          <a:p>
            <a:pPr indent="-387350" lvl="0" marL="457200" rtl="0" algn="l">
              <a:lnSpc>
                <a:spcPct val="115000"/>
              </a:lnSpc>
              <a:spcBef>
                <a:spcPts val="0"/>
              </a:spcBef>
              <a:spcAft>
                <a:spcPts val="0"/>
              </a:spcAft>
              <a:buClr>
                <a:schemeClr val="lt1"/>
              </a:buClr>
              <a:buSzPts val="2500"/>
              <a:buChar char="●"/>
            </a:pPr>
            <a:r>
              <a:rPr lang="en" sz="2500">
                <a:solidFill>
                  <a:schemeClr val="lt1"/>
                </a:solidFill>
              </a:rPr>
              <a:t>48.57% in </a:t>
            </a:r>
            <a:r>
              <a:rPr lang="en" sz="2500">
                <a:solidFill>
                  <a:srgbClr val="FFE599"/>
                </a:solidFill>
              </a:rPr>
              <a:t>Class 3- Moderate Risk</a:t>
            </a:r>
            <a:r>
              <a:rPr lang="en" sz="2500">
                <a:solidFill>
                  <a:schemeClr val="lt1"/>
                </a:solidFill>
              </a:rPr>
              <a:t> (n = 881)</a:t>
            </a:r>
            <a:endParaRPr sz="2500">
              <a:solidFill>
                <a:schemeClr val="lt1"/>
              </a:solidFill>
            </a:endParaRPr>
          </a:p>
          <a:p>
            <a:pPr indent="-323850" lvl="1" marL="914400" rtl="0" algn="l">
              <a:lnSpc>
                <a:spcPct val="115000"/>
              </a:lnSpc>
              <a:spcBef>
                <a:spcPts val="0"/>
              </a:spcBef>
              <a:spcAft>
                <a:spcPts val="0"/>
              </a:spcAft>
              <a:buClr>
                <a:schemeClr val="lt1"/>
              </a:buClr>
              <a:buSzPts val="1500"/>
              <a:buChar char="○"/>
            </a:pPr>
            <a:r>
              <a:rPr lang="en" sz="1500">
                <a:solidFill>
                  <a:schemeClr val="lt1"/>
                </a:solidFill>
              </a:rPr>
              <a:t>44% African American or Black, 26% Caucasian or White</a:t>
            </a:r>
            <a:endParaRPr sz="1500">
              <a:solidFill>
                <a:schemeClr val="lt1"/>
              </a:solidFill>
            </a:endParaRPr>
          </a:p>
        </p:txBody>
      </p:sp>
      <p:sp>
        <p:nvSpPr>
          <p:cNvPr id="246" name="Google Shape;246;p27"/>
          <p:cNvSpPr txBox="1"/>
          <p:nvPr>
            <p:ph idx="4294967295" type="ctrTitle"/>
          </p:nvPr>
        </p:nvSpPr>
        <p:spPr>
          <a:xfrm>
            <a:off x="3246375" y="895350"/>
            <a:ext cx="4697100" cy="561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chemeClr val="lt1"/>
                </a:solidFill>
              </a:rPr>
              <a:t>Primarily male, single or not married, with no religion beliefs</a:t>
            </a:r>
            <a:endParaRPr sz="18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457200" y="0"/>
            <a:ext cx="3548400" cy="1418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LCA Classification</a:t>
            </a:r>
            <a:r>
              <a:rPr lang="en"/>
              <a:t> </a:t>
            </a:r>
            <a:r>
              <a:rPr lang="en">
                <a:solidFill>
                  <a:schemeClr val="accent1"/>
                </a:solidFill>
              </a:rPr>
              <a:t>Results:</a:t>
            </a:r>
            <a:endParaRPr>
              <a:solidFill>
                <a:schemeClr val="accent1"/>
              </a:solidFill>
            </a:endParaRPr>
          </a:p>
        </p:txBody>
      </p:sp>
      <p:sp>
        <p:nvSpPr>
          <p:cNvPr id="252" name="Google Shape;252;p28"/>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53" name="Google Shape;253;p28"/>
          <p:cNvSpPr txBox="1"/>
          <p:nvPr/>
        </p:nvSpPr>
        <p:spPr>
          <a:xfrm>
            <a:off x="4322200" y="618000"/>
            <a:ext cx="4078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Raleway"/>
                <a:ea typeface="Raleway"/>
                <a:cs typeface="Raleway"/>
                <a:sym typeface="Raleway"/>
              </a:rPr>
              <a:t>* all values were means of the classification variables for each latent class</a:t>
            </a:r>
            <a:endParaRPr sz="1000">
              <a:solidFill>
                <a:schemeClr val="lt1"/>
              </a:solidFill>
              <a:latin typeface="Raleway"/>
              <a:ea typeface="Raleway"/>
              <a:cs typeface="Raleway"/>
              <a:sym typeface="Raleway"/>
            </a:endParaRPr>
          </a:p>
          <a:p>
            <a:pPr indent="0" lvl="0" marL="0" rtl="0" algn="l">
              <a:spcBef>
                <a:spcPts val="0"/>
              </a:spcBef>
              <a:spcAft>
                <a:spcPts val="0"/>
              </a:spcAft>
              <a:buNone/>
            </a:pPr>
            <a:r>
              <a:rPr lang="en" sz="1000">
                <a:solidFill>
                  <a:schemeClr val="lt1"/>
                </a:solidFill>
                <a:latin typeface="Raleway"/>
                <a:ea typeface="Raleway"/>
                <a:cs typeface="Raleway"/>
                <a:sym typeface="Raleway"/>
              </a:rPr>
              <a:t>* values were rescaled using min-max difference only for radarchart displaying purpose</a:t>
            </a:r>
            <a:endParaRPr sz="1000">
              <a:solidFill>
                <a:schemeClr val="lt1"/>
              </a:solidFill>
              <a:latin typeface="Raleway"/>
              <a:ea typeface="Raleway"/>
              <a:cs typeface="Raleway"/>
              <a:sym typeface="Raleway"/>
            </a:endParaRPr>
          </a:p>
        </p:txBody>
      </p:sp>
      <p:sp>
        <p:nvSpPr>
          <p:cNvPr id="254" name="Google Shape;254;p28"/>
          <p:cNvSpPr txBox="1"/>
          <p:nvPr/>
        </p:nvSpPr>
        <p:spPr>
          <a:xfrm>
            <a:off x="6296502" y="1553438"/>
            <a:ext cx="210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E599"/>
                </a:solidFill>
                <a:latin typeface="Raleway"/>
                <a:ea typeface="Raleway"/>
                <a:cs typeface="Raleway"/>
                <a:sym typeface="Raleway"/>
              </a:rPr>
              <a:t>Moderate Risk Class</a:t>
            </a:r>
            <a:endParaRPr b="1">
              <a:solidFill>
                <a:srgbClr val="FFE599"/>
              </a:solidFill>
              <a:latin typeface="Raleway"/>
              <a:ea typeface="Raleway"/>
              <a:cs typeface="Raleway"/>
              <a:sym typeface="Raleway"/>
            </a:endParaRPr>
          </a:p>
        </p:txBody>
      </p:sp>
      <p:sp>
        <p:nvSpPr>
          <p:cNvPr id="255" name="Google Shape;255;p28"/>
          <p:cNvSpPr txBox="1"/>
          <p:nvPr/>
        </p:nvSpPr>
        <p:spPr>
          <a:xfrm>
            <a:off x="1223638" y="1553450"/>
            <a:ext cx="15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Raleway"/>
                <a:ea typeface="Raleway"/>
                <a:cs typeface="Raleway"/>
                <a:sym typeface="Raleway"/>
              </a:rPr>
              <a:t>High </a:t>
            </a:r>
            <a:r>
              <a:rPr b="1" lang="en">
                <a:solidFill>
                  <a:schemeClr val="accent1"/>
                </a:solidFill>
                <a:latin typeface="Raleway"/>
                <a:ea typeface="Raleway"/>
                <a:cs typeface="Raleway"/>
                <a:sym typeface="Raleway"/>
              </a:rPr>
              <a:t>Risk Class</a:t>
            </a:r>
            <a:endParaRPr b="1">
              <a:solidFill>
                <a:schemeClr val="accent1"/>
              </a:solidFill>
              <a:latin typeface="Raleway"/>
              <a:ea typeface="Raleway"/>
              <a:cs typeface="Raleway"/>
              <a:sym typeface="Raleway"/>
            </a:endParaRPr>
          </a:p>
        </p:txBody>
      </p:sp>
      <p:sp>
        <p:nvSpPr>
          <p:cNvPr id="256" name="Google Shape;256;p28"/>
          <p:cNvSpPr txBox="1"/>
          <p:nvPr/>
        </p:nvSpPr>
        <p:spPr>
          <a:xfrm>
            <a:off x="4005600" y="1553450"/>
            <a:ext cx="15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latin typeface="Raleway"/>
                <a:ea typeface="Raleway"/>
                <a:cs typeface="Raleway"/>
                <a:sym typeface="Raleway"/>
              </a:rPr>
              <a:t>Low</a:t>
            </a:r>
            <a:r>
              <a:rPr b="1" lang="en">
                <a:solidFill>
                  <a:schemeClr val="accent5"/>
                </a:solidFill>
                <a:latin typeface="Raleway"/>
                <a:ea typeface="Raleway"/>
                <a:cs typeface="Raleway"/>
                <a:sym typeface="Raleway"/>
              </a:rPr>
              <a:t> Risk Class</a:t>
            </a:r>
            <a:endParaRPr b="1">
              <a:solidFill>
                <a:schemeClr val="accent5"/>
              </a:solidFill>
              <a:latin typeface="Raleway"/>
              <a:ea typeface="Raleway"/>
              <a:cs typeface="Raleway"/>
              <a:sym typeface="Raleway"/>
            </a:endParaRPr>
          </a:p>
        </p:txBody>
      </p:sp>
      <p:pic>
        <p:nvPicPr>
          <p:cNvPr id="257" name="Google Shape;257;p28"/>
          <p:cNvPicPr preferRelativeResize="0"/>
          <p:nvPr/>
        </p:nvPicPr>
        <p:blipFill>
          <a:blip r:embed="rId3">
            <a:alphaModFix/>
          </a:blip>
          <a:stretch>
            <a:fillRect/>
          </a:stretch>
        </p:blipFill>
        <p:spPr>
          <a:xfrm>
            <a:off x="852700" y="2086800"/>
            <a:ext cx="2294099" cy="2326401"/>
          </a:xfrm>
          <a:prstGeom prst="rect">
            <a:avLst/>
          </a:prstGeom>
          <a:noFill/>
          <a:ln>
            <a:noFill/>
          </a:ln>
        </p:spPr>
      </p:pic>
      <p:pic>
        <p:nvPicPr>
          <p:cNvPr id="258" name="Google Shape;258;p28"/>
          <p:cNvPicPr preferRelativeResize="0"/>
          <p:nvPr/>
        </p:nvPicPr>
        <p:blipFill>
          <a:blip r:embed="rId4">
            <a:alphaModFix/>
          </a:blip>
          <a:stretch>
            <a:fillRect/>
          </a:stretch>
        </p:blipFill>
        <p:spPr>
          <a:xfrm>
            <a:off x="3594913" y="2088700"/>
            <a:ext cx="2373583" cy="2326400"/>
          </a:xfrm>
          <a:prstGeom prst="rect">
            <a:avLst/>
          </a:prstGeom>
          <a:noFill/>
          <a:ln>
            <a:noFill/>
          </a:ln>
        </p:spPr>
      </p:pic>
      <p:pic>
        <p:nvPicPr>
          <p:cNvPr id="259" name="Google Shape;259;p28"/>
          <p:cNvPicPr preferRelativeResize="0"/>
          <p:nvPr/>
        </p:nvPicPr>
        <p:blipFill>
          <a:blip r:embed="rId5">
            <a:alphaModFix/>
          </a:blip>
          <a:stretch>
            <a:fillRect/>
          </a:stretch>
        </p:blipFill>
        <p:spPr>
          <a:xfrm>
            <a:off x="6183881" y="2088700"/>
            <a:ext cx="2217120" cy="232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457200" y="185725"/>
            <a:ext cx="3548400" cy="1061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 AOD Involvement &amp;</a:t>
            </a:r>
            <a:endParaRPr/>
          </a:p>
          <a:p>
            <a:pPr indent="0" lvl="0" marL="0" rtl="0" algn="l">
              <a:spcBef>
                <a:spcPts val="0"/>
              </a:spcBef>
              <a:spcAft>
                <a:spcPts val="0"/>
              </a:spcAft>
              <a:buNone/>
            </a:pPr>
            <a:r>
              <a:rPr lang="en"/>
              <a:t>Life Functioning Problems</a:t>
            </a:r>
            <a:endParaRPr/>
          </a:p>
        </p:txBody>
      </p:sp>
      <p:sp>
        <p:nvSpPr>
          <p:cNvPr id="265" name="Google Shape;265;p29"/>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66" name="Google Shape;266;p29"/>
          <p:cNvPicPr preferRelativeResize="0"/>
          <p:nvPr/>
        </p:nvPicPr>
        <p:blipFill>
          <a:blip r:embed="rId3">
            <a:alphaModFix/>
          </a:blip>
          <a:stretch>
            <a:fillRect/>
          </a:stretch>
        </p:blipFill>
        <p:spPr>
          <a:xfrm>
            <a:off x="613350" y="1539676"/>
            <a:ext cx="3834809" cy="2778300"/>
          </a:xfrm>
          <a:prstGeom prst="rect">
            <a:avLst/>
          </a:prstGeom>
          <a:noFill/>
          <a:ln>
            <a:noFill/>
          </a:ln>
        </p:spPr>
      </p:pic>
      <p:pic>
        <p:nvPicPr>
          <p:cNvPr id="267" name="Google Shape;267;p29"/>
          <p:cNvPicPr preferRelativeResize="0"/>
          <p:nvPr/>
        </p:nvPicPr>
        <p:blipFill>
          <a:blip r:embed="rId4">
            <a:alphaModFix/>
          </a:blip>
          <a:stretch>
            <a:fillRect/>
          </a:stretch>
        </p:blipFill>
        <p:spPr>
          <a:xfrm>
            <a:off x="4636250" y="1549646"/>
            <a:ext cx="3834802" cy="27583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600075" y="358750"/>
            <a:ext cx="3314700" cy="1000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Risk Level — Suicide </a:t>
            </a:r>
            <a:endParaRPr/>
          </a:p>
          <a:p>
            <a:pPr indent="0" lvl="0" marL="0" rtl="0" algn="l">
              <a:spcBef>
                <a:spcPts val="0"/>
              </a:spcBef>
              <a:spcAft>
                <a:spcPts val="0"/>
              </a:spcAft>
              <a:buNone/>
            </a:pPr>
            <a:r>
              <a:rPr lang="en"/>
              <a:t>&amp; Homicide</a:t>
            </a:r>
            <a:endParaRPr>
              <a:solidFill>
                <a:schemeClr val="accent1"/>
              </a:solidFill>
            </a:endParaRPr>
          </a:p>
        </p:txBody>
      </p:sp>
      <p:sp>
        <p:nvSpPr>
          <p:cNvPr id="273" name="Google Shape;273;p30"/>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274" name="Google Shape;274;p30"/>
          <p:cNvGraphicFramePr/>
          <p:nvPr/>
        </p:nvGraphicFramePr>
        <p:xfrm>
          <a:off x="4160075" y="552555"/>
          <a:ext cx="3000000" cy="3000000"/>
        </p:xfrm>
        <a:graphic>
          <a:graphicData uri="http://schemas.openxmlformats.org/drawingml/2006/table">
            <a:tbl>
              <a:tblPr>
                <a:noFill/>
                <a:tableStyleId>{DEFB42CD-7DDE-4A9E-934C-D0CD847E502D}</a:tableStyleId>
              </a:tblPr>
              <a:tblGrid>
                <a:gridCol w="1681475"/>
                <a:gridCol w="974650"/>
                <a:gridCol w="934050"/>
                <a:gridCol w="927075"/>
              </a:tblGrid>
              <a:tr h="586925">
                <a:tc>
                  <a:txBody>
                    <a:bodyPr/>
                    <a:lstStyle/>
                    <a:p>
                      <a:pPr indent="0" lvl="0" marL="0" rtl="0" algn="l">
                        <a:spcBef>
                          <a:spcPts val="0"/>
                        </a:spcBef>
                        <a:spcAft>
                          <a:spcPts val="0"/>
                        </a:spcAft>
                        <a:buNone/>
                      </a:pPr>
                      <a:r>
                        <a:t/>
                      </a:r>
                      <a:endParaRPr b="1">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a:solidFill>
                            <a:schemeClr val="lt1"/>
                          </a:solidFill>
                        </a:rPr>
                        <a:t>Class 1</a:t>
                      </a:r>
                      <a:endParaRPr b="1">
                        <a:solidFill>
                          <a:schemeClr val="lt1"/>
                        </a:solidFill>
                      </a:endParaRPr>
                    </a:p>
                    <a:p>
                      <a:pPr indent="0" lvl="0" marL="0" rtl="0" algn="ctr">
                        <a:spcBef>
                          <a:spcPts val="0"/>
                        </a:spcBef>
                        <a:spcAft>
                          <a:spcPts val="0"/>
                        </a:spcAft>
                        <a:buNone/>
                      </a:pPr>
                      <a:r>
                        <a:rPr b="1" lang="en" sz="1100">
                          <a:solidFill>
                            <a:schemeClr val="lt1"/>
                          </a:solidFill>
                        </a:rPr>
                        <a:t>(n=464))</a:t>
                      </a:r>
                      <a:endParaRPr b="1"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a:solidFill>
                            <a:schemeClr val="lt1"/>
                          </a:solidFill>
                        </a:rPr>
                        <a:t>Class 2 </a:t>
                      </a:r>
                      <a:r>
                        <a:rPr b="1" lang="en" sz="1100">
                          <a:solidFill>
                            <a:schemeClr val="lt1"/>
                          </a:solidFill>
                        </a:rPr>
                        <a:t>(n=469)</a:t>
                      </a:r>
                      <a:endParaRPr b="1"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a:solidFill>
                            <a:schemeClr val="lt1"/>
                          </a:solidFill>
                        </a:rPr>
                        <a:t>Class 3</a:t>
                      </a:r>
                      <a:endParaRPr b="1">
                        <a:solidFill>
                          <a:schemeClr val="lt1"/>
                        </a:solidFill>
                      </a:endParaRPr>
                    </a:p>
                    <a:p>
                      <a:pPr indent="0" lvl="0" marL="0" rtl="0" algn="ctr">
                        <a:spcBef>
                          <a:spcPts val="0"/>
                        </a:spcBef>
                        <a:spcAft>
                          <a:spcPts val="0"/>
                        </a:spcAft>
                        <a:buNone/>
                      </a:pPr>
                      <a:r>
                        <a:rPr b="1" lang="en">
                          <a:solidFill>
                            <a:schemeClr val="lt1"/>
                          </a:solidFill>
                        </a:rPr>
                        <a:t> </a:t>
                      </a:r>
                      <a:r>
                        <a:rPr b="1" lang="en" sz="1100">
                          <a:solidFill>
                            <a:schemeClr val="lt1"/>
                          </a:solidFill>
                        </a:rPr>
                        <a:t>(n=881))</a:t>
                      </a:r>
                      <a:endParaRPr b="1"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586925">
                <a:tc>
                  <a:txBody>
                    <a:bodyPr/>
                    <a:lstStyle/>
                    <a:p>
                      <a:pPr indent="0" lvl="0" marL="0" rtl="0" algn="l">
                        <a:spcBef>
                          <a:spcPts val="0"/>
                        </a:spcBef>
                        <a:spcAft>
                          <a:spcPts val="0"/>
                        </a:spcAft>
                        <a:buNone/>
                      </a:pPr>
                      <a:r>
                        <a:rPr b="1" lang="en" sz="1300">
                          <a:solidFill>
                            <a:schemeClr val="lt1"/>
                          </a:solidFill>
                        </a:rPr>
                        <a:t>Suicide: Low </a:t>
                      </a:r>
                      <a:endParaRPr b="1" sz="13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a:solidFill>
                            <a:schemeClr val="lt1"/>
                          </a:solidFill>
                        </a:rPr>
                        <a:t>93.75%</a:t>
                      </a:r>
                      <a:endParaRPr b="1">
                        <a:solidFill>
                          <a:schemeClr val="lt1"/>
                        </a:solidFill>
                      </a:endParaRPr>
                    </a:p>
                    <a:p>
                      <a:pPr indent="0" lvl="0" marL="0" rtl="0" algn="l">
                        <a:spcBef>
                          <a:spcPts val="0"/>
                        </a:spcBef>
                        <a:spcAft>
                          <a:spcPts val="0"/>
                        </a:spcAft>
                        <a:buNone/>
                      </a:pPr>
                      <a:r>
                        <a:rPr lang="en" sz="1100">
                          <a:solidFill>
                            <a:schemeClr val="lt1"/>
                          </a:solidFill>
                        </a:rPr>
                        <a:t>(n=435)</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highlight>
                            <a:schemeClr val="accent6"/>
                          </a:highlight>
                        </a:rPr>
                        <a:t>99.36%</a:t>
                      </a:r>
                      <a:r>
                        <a:rPr b="1" lang="en">
                          <a:solidFill>
                            <a:schemeClr val="lt1"/>
                          </a:solidFill>
                        </a:rPr>
                        <a:t> </a:t>
                      </a:r>
                      <a:endParaRPr b="1">
                        <a:solidFill>
                          <a:schemeClr val="lt1"/>
                        </a:solidFill>
                      </a:endParaRPr>
                    </a:p>
                    <a:p>
                      <a:pPr indent="0" lvl="0" marL="0" rtl="0" algn="l">
                        <a:spcBef>
                          <a:spcPts val="0"/>
                        </a:spcBef>
                        <a:spcAft>
                          <a:spcPts val="0"/>
                        </a:spcAft>
                        <a:buNone/>
                      </a:pPr>
                      <a:r>
                        <a:rPr lang="en" sz="1100">
                          <a:solidFill>
                            <a:schemeClr val="lt1"/>
                          </a:solidFill>
                        </a:rPr>
                        <a:t>(n=466)</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98.52% </a:t>
                      </a:r>
                      <a:endParaRPr b="1">
                        <a:solidFill>
                          <a:schemeClr val="lt1"/>
                        </a:solidFill>
                      </a:endParaRPr>
                    </a:p>
                    <a:p>
                      <a:pPr indent="0" lvl="0" marL="0" rtl="0" algn="l">
                        <a:spcBef>
                          <a:spcPts val="0"/>
                        </a:spcBef>
                        <a:spcAft>
                          <a:spcPts val="0"/>
                        </a:spcAft>
                        <a:buNone/>
                      </a:pPr>
                      <a:r>
                        <a:rPr lang="en" sz="1100">
                          <a:solidFill>
                            <a:schemeClr val="lt1"/>
                          </a:solidFill>
                        </a:rPr>
                        <a:t>(</a:t>
                      </a:r>
                      <a:r>
                        <a:rPr lang="en" sz="1100">
                          <a:solidFill>
                            <a:schemeClr val="lt1"/>
                          </a:solidFill>
                        </a:rPr>
                        <a:t>n=868)</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542900">
                <a:tc>
                  <a:txBody>
                    <a:bodyPr/>
                    <a:lstStyle/>
                    <a:p>
                      <a:pPr indent="0" lvl="0" marL="0" rtl="0" algn="l">
                        <a:spcBef>
                          <a:spcPts val="0"/>
                        </a:spcBef>
                        <a:spcAft>
                          <a:spcPts val="0"/>
                        </a:spcAft>
                        <a:buNone/>
                      </a:pPr>
                      <a:r>
                        <a:rPr b="1" lang="en" sz="1300">
                          <a:solidFill>
                            <a:schemeClr val="lt1"/>
                          </a:solidFill>
                        </a:rPr>
                        <a:t>Suicide: Medium</a:t>
                      </a:r>
                      <a:endParaRPr b="1" sz="13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a:solidFill>
                            <a:schemeClr val="lt1"/>
                          </a:solidFill>
                          <a:highlight>
                            <a:schemeClr val="accent2"/>
                          </a:highlight>
                        </a:rPr>
                        <a:t>4.53%</a:t>
                      </a:r>
                      <a:r>
                        <a:rPr b="1" lang="en">
                          <a:solidFill>
                            <a:schemeClr val="lt1"/>
                          </a:solidFill>
                        </a:rPr>
                        <a:t> </a:t>
                      </a:r>
                      <a:endParaRPr b="1" sz="1200">
                        <a:solidFill>
                          <a:schemeClr val="lt1"/>
                        </a:solidFill>
                      </a:endParaRPr>
                    </a:p>
                    <a:p>
                      <a:pPr indent="0" lvl="0" marL="0" rtl="0" algn="l">
                        <a:spcBef>
                          <a:spcPts val="0"/>
                        </a:spcBef>
                        <a:spcAft>
                          <a:spcPts val="0"/>
                        </a:spcAft>
                        <a:buNone/>
                      </a:pPr>
                      <a:r>
                        <a:rPr lang="en" sz="1100">
                          <a:solidFill>
                            <a:schemeClr val="lt1"/>
                          </a:solidFill>
                        </a:rPr>
                        <a:t>(n=21)</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0.64% </a:t>
                      </a:r>
                      <a:endParaRPr b="1">
                        <a:solidFill>
                          <a:schemeClr val="lt1"/>
                        </a:solidFill>
                      </a:endParaRPr>
                    </a:p>
                    <a:p>
                      <a:pPr indent="0" lvl="0" marL="0" rtl="0" algn="l">
                        <a:spcBef>
                          <a:spcPts val="0"/>
                        </a:spcBef>
                        <a:spcAft>
                          <a:spcPts val="0"/>
                        </a:spcAft>
                        <a:buNone/>
                      </a:pPr>
                      <a:r>
                        <a:rPr lang="en" sz="1100">
                          <a:solidFill>
                            <a:schemeClr val="lt1"/>
                          </a:solidFill>
                        </a:rPr>
                        <a:t>(n=3)</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1.36%</a:t>
                      </a:r>
                      <a:endParaRPr b="1">
                        <a:solidFill>
                          <a:schemeClr val="lt1"/>
                        </a:solidFill>
                      </a:endParaRPr>
                    </a:p>
                    <a:p>
                      <a:pPr indent="0" lvl="0" marL="0" rtl="0" algn="l">
                        <a:spcBef>
                          <a:spcPts val="0"/>
                        </a:spcBef>
                        <a:spcAft>
                          <a:spcPts val="0"/>
                        </a:spcAft>
                        <a:buNone/>
                      </a:pPr>
                      <a:r>
                        <a:rPr lang="en" sz="1100">
                          <a:solidFill>
                            <a:schemeClr val="lt1"/>
                          </a:solidFill>
                        </a:rPr>
                        <a:t> (n=12)</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542900">
                <a:tc>
                  <a:txBody>
                    <a:bodyPr/>
                    <a:lstStyle/>
                    <a:p>
                      <a:pPr indent="0" lvl="0" marL="0" rtl="0" algn="l">
                        <a:spcBef>
                          <a:spcPts val="0"/>
                        </a:spcBef>
                        <a:spcAft>
                          <a:spcPts val="0"/>
                        </a:spcAft>
                        <a:buNone/>
                      </a:pPr>
                      <a:r>
                        <a:rPr b="1" lang="en" sz="1300">
                          <a:solidFill>
                            <a:schemeClr val="lt1"/>
                          </a:solidFill>
                        </a:rPr>
                        <a:t>Suicde: High</a:t>
                      </a:r>
                      <a:endParaRPr b="1" sz="13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a:solidFill>
                            <a:schemeClr val="lt1"/>
                          </a:solidFill>
                          <a:highlight>
                            <a:schemeClr val="accent2"/>
                          </a:highlight>
                        </a:rPr>
                        <a:t>1.72% </a:t>
                      </a:r>
                      <a:endParaRPr b="1">
                        <a:solidFill>
                          <a:schemeClr val="lt1"/>
                        </a:solidFill>
                        <a:highlight>
                          <a:schemeClr val="accent2"/>
                        </a:highlight>
                      </a:endParaRPr>
                    </a:p>
                    <a:p>
                      <a:pPr indent="0" lvl="0" marL="0" rtl="0" algn="l">
                        <a:spcBef>
                          <a:spcPts val="0"/>
                        </a:spcBef>
                        <a:spcAft>
                          <a:spcPts val="0"/>
                        </a:spcAft>
                        <a:buNone/>
                      </a:pPr>
                      <a:r>
                        <a:rPr lang="en" sz="1100">
                          <a:solidFill>
                            <a:schemeClr val="lt1"/>
                          </a:solidFill>
                        </a:rPr>
                        <a:t>(n=8)</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0% </a:t>
                      </a:r>
                      <a:endParaRPr b="1">
                        <a:solidFill>
                          <a:schemeClr val="lt1"/>
                        </a:solidFill>
                      </a:endParaRPr>
                    </a:p>
                    <a:p>
                      <a:pPr indent="0" lvl="0" marL="0" rtl="0" algn="l">
                        <a:spcBef>
                          <a:spcPts val="0"/>
                        </a:spcBef>
                        <a:spcAft>
                          <a:spcPts val="0"/>
                        </a:spcAft>
                        <a:buNone/>
                      </a:pPr>
                      <a:r>
                        <a:rPr lang="en" sz="1100">
                          <a:solidFill>
                            <a:schemeClr val="lt1"/>
                          </a:solidFill>
                        </a:rPr>
                        <a:t>(n=0)</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0.11% </a:t>
                      </a:r>
                      <a:endParaRPr b="1">
                        <a:solidFill>
                          <a:schemeClr val="lt1"/>
                        </a:solidFill>
                      </a:endParaRPr>
                    </a:p>
                    <a:p>
                      <a:pPr indent="0" lvl="0" marL="0" rtl="0" algn="l">
                        <a:spcBef>
                          <a:spcPts val="0"/>
                        </a:spcBef>
                        <a:spcAft>
                          <a:spcPts val="0"/>
                        </a:spcAft>
                        <a:buNone/>
                      </a:pPr>
                      <a:r>
                        <a:rPr lang="en" sz="1100">
                          <a:solidFill>
                            <a:schemeClr val="lt1"/>
                          </a:solidFill>
                        </a:rPr>
                        <a:t>(n=1)</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542900">
                <a:tc>
                  <a:txBody>
                    <a:bodyPr/>
                    <a:lstStyle/>
                    <a:p>
                      <a:pPr indent="0" lvl="0" marL="0" rtl="0" algn="l">
                        <a:spcBef>
                          <a:spcPts val="0"/>
                        </a:spcBef>
                        <a:spcAft>
                          <a:spcPts val="0"/>
                        </a:spcAft>
                        <a:buNone/>
                      </a:pPr>
                      <a:r>
                        <a:rPr b="1" lang="en" sz="1300">
                          <a:solidFill>
                            <a:schemeClr val="lt1"/>
                          </a:solidFill>
                        </a:rPr>
                        <a:t>Homicide: Low</a:t>
                      </a:r>
                      <a:endParaRPr b="1" sz="13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a:solidFill>
                            <a:schemeClr val="lt1"/>
                          </a:solidFill>
                        </a:rPr>
                        <a:t>85.13% </a:t>
                      </a:r>
                      <a:r>
                        <a:rPr lang="en" sz="1100">
                          <a:solidFill>
                            <a:schemeClr val="lt1"/>
                          </a:solidFill>
                        </a:rPr>
                        <a:t>(n=395)</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highlight>
                            <a:schemeClr val="accent6"/>
                          </a:highlight>
                        </a:rPr>
                        <a:t>97.65% </a:t>
                      </a:r>
                      <a:endParaRPr b="1">
                        <a:solidFill>
                          <a:schemeClr val="lt1"/>
                        </a:solidFill>
                        <a:highlight>
                          <a:schemeClr val="accent6"/>
                        </a:highlight>
                      </a:endParaRPr>
                    </a:p>
                    <a:p>
                      <a:pPr indent="0" lvl="0" marL="0" rtl="0" algn="l">
                        <a:spcBef>
                          <a:spcPts val="0"/>
                        </a:spcBef>
                        <a:spcAft>
                          <a:spcPts val="0"/>
                        </a:spcAft>
                        <a:buNone/>
                      </a:pPr>
                      <a:r>
                        <a:rPr lang="en" sz="1100">
                          <a:solidFill>
                            <a:schemeClr val="lt1"/>
                          </a:solidFill>
                        </a:rPr>
                        <a:t>(n=458)</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94.89% </a:t>
                      </a:r>
                      <a:endParaRPr b="1">
                        <a:solidFill>
                          <a:schemeClr val="lt1"/>
                        </a:solidFill>
                      </a:endParaRPr>
                    </a:p>
                    <a:p>
                      <a:pPr indent="0" lvl="0" marL="0" rtl="0" algn="l">
                        <a:spcBef>
                          <a:spcPts val="0"/>
                        </a:spcBef>
                        <a:spcAft>
                          <a:spcPts val="0"/>
                        </a:spcAft>
                        <a:buNone/>
                      </a:pPr>
                      <a:r>
                        <a:rPr lang="en" sz="1100">
                          <a:solidFill>
                            <a:schemeClr val="lt1"/>
                          </a:solidFill>
                        </a:rPr>
                        <a:t>(n=836)</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542900">
                <a:tc>
                  <a:txBody>
                    <a:bodyPr/>
                    <a:lstStyle/>
                    <a:p>
                      <a:pPr indent="0" lvl="0" marL="0" rtl="0" algn="l">
                        <a:spcBef>
                          <a:spcPts val="0"/>
                        </a:spcBef>
                        <a:spcAft>
                          <a:spcPts val="0"/>
                        </a:spcAft>
                        <a:buNone/>
                      </a:pPr>
                      <a:r>
                        <a:rPr b="1" lang="en" sz="1300">
                          <a:solidFill>
                            <a:schemeClr val="lt1"/>
                          </a:solidFill>
                        </a:rPr>
                        <a:t>Homicide: Medium</a:t>
                      </a:r>
                      <a:endParaRPr b="1" sz="13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a:solidFill>
                            <a:schemeClr val="lt1"/>
                          </a:solidFill>
                          <a:highlight>
                            <a:schemeClr val="accent2"/>
                          </a:highlight>
                        </a:rPr>
                        <a:t>11.64%</a:t>
                      </a:r>
                      <a:r>
                        <a:rPr b="1" lang="en">
                          <a:solidFill>
                            <a:schemeClr val="lt1"/>
                          </a:solidFill>
                        </a:rPr>
                        <a:t> </a:t>
                      </a:r>
                      <a:endParaRPr b="1">
                        <a:solidFill>
                          <a:schemeClr val="lt1"/>
                        </a:solidFill>
                      </a:endParaRPr>
                    </a:p>
                    <a:p>
                      <a:pPr indent="0" lvl="0" marL="0" rtl="0" algn="l">
                        <a:spcBef>
                          <a:spcPts val="0"/>
                        </a:spcBef>
                        <a:spcAft>
                          <a:spcPts val="0"/>
                        </a:spcAft>
                        <a:buNone/>
                      </a:pPr>
                      <a:r>
                        <a:rPr lang="en" sz="1100">
                          <a:solidFill>
                            <a:schemeClr val="lt1"/>
                          </a:solidFill>
                        </a:rPr>
                        <a:t>(n=54)</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2.13% </a:t>
                      </a:r>
                      <a:endParaRPr b="1">
                        <a:solidFill>
                          <a:schemeClr val="lt1"/>
                        </a:solidFill>
                      </a:endParaRPr>
                    </a:p>
                    <a:p>
                      <a:pPr indent="0" lvl="0" marL="0" rtl="0" algn="l">
                        <a:spcBef>
                          <a:spcPts val="0"/>
                        </a:spcBef>
                        <a:spcAft>
                          <a:spcPts val="0"/>
                        </a:spcAft>
                        <a:buNone/>
                      </a:pPr>
                      <a:r>
                        <a:rPr lang="en" sz="1100">
                          <a:solidFill>
                            <a:schemeClr val="lt1"/>
                          </a:solidFill>
                        </a:rPr>
                        <a:t>(n=10)</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4.54% </a:t>
                      </a:r>
                      <a:endParaRPr b="1">
                        <a:solidFill>
                          <a:schemeClr val="lt1"/>
                        </a:solidFill>
                      </a:endParaRPr>
                    </a:p>
                    <a:p>
                      <a:pPr indent="0" lvl="0" marL="0" rtl="0" algn="l">
                        <a:spcBef>
                          <a:spcPts val="0"/>
                        </a:spcBef>
                        <a:spcAft>
                          <a:spcPts val="0"/>
                        </a:spcAft>
                        <a:buNone/>
                      </a:pPr>
                      <a:r>
                        <a:rPr lang="en" sz="1100">
                          <a:solidFill>
                            <a:schemeClr val="lt1"/>
                          </a:solidFill>
                        </a:rPr>
                        <a:t>(n=40)</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542900">
                <a:tc>
                  <a:txBody>
                    <a:bodyPr/>
                    <a:lstStyle/>
                    <a:p>
                      <a:pPr indent="0" lvl="0" marL="0" rtl="0" algn="l">
                        <a:spcBef>
                          <a:spcPts val="0"/>
                        </a:spcBef>
                        <a:spcAft>
                          <a:spcPts val="0"/>
                        </a:spcAft>
                        <a:buNone/>
                      </a:pPr>
                      <a:r>
                        <a:rPr b="1" lang="en" sz="1300">
                          <a:solidFill>
                            <a:schemeClr val="lt1"/>
                          </a:solidFill>
                        </a:rPr>
                        <a:t>Homicide: High</a:t>
                      </a:r>
                      <a:endParaRPr b="1" sz="13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a:solidFill>
                            <a:schemeClr val="lt1"/>
                          </a:solidFill>
                          <a:highlight>
                            <a:schemeClr val="accent2"/>
                          </a:highlight>
                        </a:rPr>
                        <a:t>3.23% </a:t>
                      </a:r>
                      <a:endParaRPr b="1">
                        <a:solidFill>
                          <a:schemeClr val="lt1"/>
                        </a:solidFill>
                        <a:highlight>
                          <a:schemeClr val="accent2"/>
                        </a:highlight>
                      </a:endParaRPr>
                    </a:p>
                    <a:p>
                      <a:pPr indent="0" lvl="0" marL="0" rtl="0" algn="l">
                        <a:spcBef>
                          <a:spcPts val="0"/>
                        </a:spcBef>
                        <a:spcAft>
                          <a:spcPts val="0"/>
                        </a:spcAft>
                        <a:buNone/>
                      </a:pPr>
                      <a:r>
                        <a:rPr lang="en" sz="1100">
                          <a:solidFill>
                            <a:schemeClr val="lt1"/>
                          </a:solidFill>
                        </a:rPr>
                        <a:t>(n=15)</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0.21% </a:t>
                      </a:r>
                      <a:endParaRPr b="1">
                        <a:solidFill>
                          <a:schemeClr val="lt1"/>
                        </a:solidFill>
                      </a:endParaRPr>
                    </a:p>
                    <a:p>
                      <a:pPr indent="0" lvl="0" marL="0" rtl="0" algn="l">
                        <a:spcBef>
                          <a:spcPts val="0"/>
                        </a:spcBef>
                        <a:spcAft>
                          <a:spcPts val="0"/>
                        </a:spcAft>
                        <a:buNone/>
                      </a:pPr>
                      <a:r>
                        <a:rPr lang="en" sz="1100">
                          <a:solidFill>
                            <a:schemeClr val="lt1"/>
                          </a:solidFill>
                        </a:rPr>
                        <a:t>(n=1)</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0.57%</a:t>
                      </a:r>
                      <a:endParaRPr b="1">
                        <a:solidFill>
                          <a:schemeClr val="lt1"/>
                        </a:solidFill>
                      </a:endParaRPr>
                    </a:p>
                    <a:p>
                      <a:pPr indent="0" lvl="0" marL="0" rtl="0" algn="l">
                        <a:spcBef>
                          <a:spcPts val="0"/>
                        </a:spcBef>
                        <a:spcAft>
                          <a:spcPts val="0"/>
                        </a:spcAft>
                        <a:buNone/>
                      </a:pPr>
                      <a:r>
                        <a:rPr b="1" lang="en" sz="1100">
                          <a:solidFill>
                            <a:schemeClr val="lt1"/>
                          </a:solidFill>
                        </a:rPr>
                        <a:t> </a:t>
                      </a:r>
                      <a:r>
                        <a:rPr lang="en" sz="1100">
                          <a:solidFill>
                            <a:schemeClr val="lt1"/>
                          </a:solidFill>
                        </a:rPr>
                        <a:t>(n=5)</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bl>
          </a:graphicData>
        </a:graphic>
      </p:graphicFrame>
      <p:sp>
        <p:nvSpPr>
          <p:cNvPr id="275" name="Google Shape;275;p30"/>
          <p:cNvSpPr txBox="1"/>
          <p:nvPr/>
        </p:nvSpPr>
        <p:spPr>
          <a:xfrm>
            <a:off x="600075" y="2088050"/>
            <a:ext cx="3314700" cy="1785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Raleway"/>
              <a:buChar char="●"/>
            </a:pPr>
            <a:r>
              <a:rPr lang="en" sz="1300">
                <a:solidFill>
                  <a:schemeClr val="lt1"/>
                </a:solidFill>
                <a:latin typeface="Raleway"/>
                <a:ea typeface="Raleway"/>
                <a:cs typeface="Raleway"/>
                <a:sym typeface="Raleway"/>
              </a:rPr>
              <a:t>Class 1 (high risk) had the highest proportion of clients with medium  and high suicidal and homicidal risk levels.</a:t>
            </a:r>
            <a:endParaRPr sz="1300">
              <a:solidFill>
                <a:schemeClr val="lt1"/>
              </a:solidFill>
              <a:latin typeface="Raleway"/>
              <a:ea typeface="Raleway"/>
              <a:cs typeface="Raleway"/>
              <a:sym typeface="Raleway"/>
            </a:endParaRPr>
          </a:p>
          <a:p>
            <a:pPr indent="0" lvl="0" marL="457200" rtl="0" algn="l">
              <a:spcBef>
                <a:spcPts val="0"/>
              </a:spcBef>
              <a:spcAft>
                <a:spcPts val="0"/>
              </a:spcAft>
              <a:buNone/>
            </a:pPr>
            <a:r>
              <a:t/>
            </a:r>
            <a:endParaRPr sz="1300">
              <a:solidFill>
                <a:schemeClr val="lt1"/>
              </a:solidFill>
              <a:latin typeface="Raleway"/>
              <a:ea typeface="Raleway"/>
              <a:cs typeface="Raleway"/>
              <a:sym typeface="Raleway"/>
            </a:endParaRPr>
          </a:p>
          <a:p>
            <a:pPr indent="-311150" lvl="0" marL="457200" rtl="0" algn="l">
              <a:spcBef>
                <a:spcPts val="0"/>
              </a:spcBef>
              <a:spcAft>
                <a:spcPts val="0"/>
              </a:spcAft>
              <a:buClr>
                <a:schemeClr val="lt1"/>
              </a:buClr>
              <a:buSzPts val="1300"/>
              <a:buFont typeface="Raleway"/>
              <a:buChar char="●"/>
            </a:pPr>
            <a:r>
              <a:rPr lang="en" sz="1300">
                <a:solidFill>
                  <a:schemeClr val="lt1"/>
                </a:solidFill>
                <a:latin typeface="Raleway"/>
                <a:ea typeface="Raleway"/>
                <a:cs typeface="Raleway"/>
                <a:sym typeface="Raleway"/>
              </a:rPr>
              <a:t>Class 2  (Low risk) had the highest proportion of clients with both low suicidal and homicidal risk levels.</a:t>
            </a:r>
            <a:endParaRPr sz="1300">
              <a:solidFill>
                <a:schemeClr val="lt1"/>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514350" y="228600"/>
            <a:ext cx="3071700" cy="1171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Trauma History &amp; Incident Scores</a:t>
            </a:r>
            <a:endParaRPr>
              <a:solidFill>
                <a:schemeClr val="accent1"/>
              </a:solidFill>
            </a:endParaRPr>
          </a:p>
        </p:txBody>
      </p:sp>
      <p:sp>
        <p:nvSpPr>
          <p:cNvPr id="281" name="Google Shape;281;p31"/>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82" name="Google Shape;282;p31"/>
          <p:cNvPicPr preferRelativeResize="0"/>
          <p:nvPr/>
        </p:nvPicPr>
        <p:blipFill>
          <a:blip r:embed="rId3">
            <a:alphaModFix/>
          </a:blip>
          <a:stretch>
            <a:fillRect/>
          </a:stretch>
        </p:blipFill>
        <p:spPr>
          <a:xfrm>
            <a:off x="660775" y="1532125"/>
            <a:ext cx="3805250" cy="2700505"/>
          </a:xfrm>
          <a:prstGeom prst="rect">
            <a:avLst/>
          </a:prstGeom>
          <a:noFill/>
          <a:ln>
            <a:noFill/>
          </a:ln>
        </p:spPr>
      </p:pic>
      <p:pic>
        <p:nvPicPr>
          <p:cNvPr id="283" name="Google Shape;283;p31"/>
          <p:cNvPicPr preferRelativeResize="0"/>
          <p:nvPr/>
        </p:nvPicPr>
        <p:blipFill>
          <a:blip r:embed="rId4">
            <a:alphaModFix/>
          </a:blip>
          <a:stretch>
            <a:fillRect/>
          </a:stretch>
        </p:blipFill>
        <p:spPr>
          <a:xfrm>
            <a:off x="4727752" y="1532124"/>
            <a:ext cx="3656573" cy="2700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2"/>
          <p:cNvSpPr txBox="1"/>
          <p:nvPr>
            <p:ph type="title"/>
          </p:nvPr>
        </p:nvSpPr>
        <p:spPr>
          <a:xfrm>
            <a:off x="490125" y="314325"/>
            <a:ext cx="3414600" cy="1132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Chi-square: Incident vs. Client Class</a:t>
            </a:r>
            <a:endParaRPr>
              <a:solidFill>
                <a:schemeClr val="accent1"/>
              </a:solidFill>
            </a:endParaRPr>
          </a:p>
        </p:txBody>
      </p:sp>
      <p:sp>
        <p:nvSpPr>
          <p:cNvPr id="289" name="Google Shape;289;p32"/>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290" name="Google Shape;290;p32"/>
          <p:cNvGraphicFramePr/>
          <p:nvPr/>
        </p:nvGraphicFramePr>
        <p:xfrm>
          <a:off x="4786075" y="820605"/>
          <a:ext cx="3000000" cy="3000000"/>
        </p:xfrm>
        <a:graphic>
          <a:graphicData uri="http://schemas.openxmlformats.org/drawingml/2006/table">
            <a:tbl>
              <a:tblPr>
                <a:noFill/>
                <a:tableStyleId>{DEFB42CD-7DDE-4A9E-934C-D0CD847E502D}</a:tableStyleId>
              </a:tblPr>
              <a:tblGrid>
                <a:gridCol w="1048425"/>
                <a:gridCol w="859225"/>
                <a:gridCol w="823450"/>
                <a:gridCol w="817275"/>
              </a:tblGrid>
              <a:tr h="609575">
                <a:tc>
                  <a:txBody>
                    <a:bodyPr/>
                    <a:lstStyle/>
                    <a:p>
                      <a:pPr indent="0" lvl="0" marL="0" rtl="0" algn="l">
                        <a:spcBef>
                          <a:spcPts val="0"/>
                        </a:spcBef>
                        <a:spcAft>
                          <a:spcPts val="0"/>
                        </a:spcAft>
                        <a:buNone/>
                      </a:pPr>
                      <a:r>
                        <a:rPr b="1" lang="en">
                          <a:solidFill>
                            <a:schemeClr val="lt1"/>
                          </a:solidFill>
                        </a:rPr>
                        <a:t>Incident Class</a:t>
                      </a:r>
                      <a:endParaRPr b="1">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a:solidFill>
                            <a:schemeClr val="accent1"/>
                          </a:solidFill>
                        </a:rPr>
                        <a:t>Class 1</a:t>
                      </a:r>
                      <a:endParaRPr b="1">
                        <a:solidFill>
                          <a:schemeClr val="accent1"/>
                        </a:solidFill>
                      </a:endParaRPr>
                    </a:p>
                    <a:p>
                      <a:pPr indent="0" lvl="0" marL="0" rtl="0" algn="ctr">
                        <a:spcBef>
                          <a:spcPts val="0"/>
                        </a:spcBef>
                        <a:spcAft>
                          <a:spcPts val="0"/>
                        </a:spcAft>
                        <a:buNone/>
                      </a:pPr>
                      <a:r>
                        <a:rPr b="1" lang="en" sz="1100">
                          <a:solidFill>
                            <a:schemeClr val="accent1"/>
                          </a:solidFill>
                        </a:rPr>
                        <a:t>(n=464))</a:t>
                      </a:r>
                      <a:endParaRPr b="1" sz="1100">
                        <a:solidFill>
                          <a:schemeClr val="accen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a:solidFill>
                            <a:schemeClr val="accent5"/>
                          </a:solidFill>
                        </a:rPr>
                        <a:t>Class 2 </a:t>
                      </a:r>
                      <a:r>
                        <a:rPr b="1" lang="en" sz="1100">
                          <a:solidFill>
                            <a:schemeClr val="accent5"/>
                          </a:solidFill>
                        </a:rPr>
                        <a:t>(n=469)</a:t>
                      </a:r>
                      <a:endParaRPr b="1" sz="1100">
                        <a:solidFill>
                          <a:schemeClr val="accent5"/>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a:solidFill>
                            <a:srgbClr val="FFE599"/>
                          </a:solidFill>
                        </a:rPr>
                        <a:t>Class 3</a:t>
                      </a:r>
                      <a:endParaRPr b="1">
                        <a:solidFill>
                          <a:srgbClr val="FFE599"/>
                        </a:solidFill>
                      </a:endParaRPr>
                    </a:p>
                    <a:p>
                      <a:pPr indent="0" lvl="0" marL="0" rtl="0" algn="ctr">
                        <a:spcBef>
                          <a:spcPts val="0"/>
                        </a:spcBef>
                        <a:spcAft>
                          <a:spcPts val="0"/>
                        </a:spcAft>
                        <a:buNone/>
                      </a:pPr>
                      <a:r>
                        <a:rPr b="1" lang="en">
                          <a:solidFill>
                            <a:srgbClr val="FFE599"/>
                          </a:solidFill>
                        </a:rPr>
                        <a:t> </a:t>
                      </a:r>
                      <a:r>
                        <a:rPr b="1" lang="en" sz="1100">
                          <a:solidFill>
                            <a:srgbClr val="FFE599"/>
                          </a:solidFill>
                        </a:rPr>
                        <a:t>(n=881)</a:t>
                      </a:r>
                      <a:endParaRPr b="1" sz="1100">
                        <a:solidFill>
                          <a:srgbClr val="FFE599"/>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586925">
                <a:tc>
                  <a:txBody>
                    <a:bodyPr/>
                    <a:lstStyle/>
                    <a:p>
                      <a:pPr indent="0" lvl="0" marL="0" rtl="0" algn="l">
                        <a:spcBef>
                          <a:spcPts val="0"/>
                        </a:spcBef>
                        <a:spcAft>
                          <a:spcPts val="0"/>
                        </a:spcAft>
                        <a:buNone/>
                      </a:pPr>
                      <a:r>
                        <a:rPr b="1" lang="en" sz="1300">
                          <a:solidFill>
                            <a:schemeClr val="lt1"/>
                          </a:solidFill>
                        </a:rPr>
                        <a:t>YES</a:t>
                      </a:r>
                      <a:endParaRPr b="1" sz="13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a:solidFill>
                            <a:schemeClr val="lt1"/>
                          </a:solidFill>
                        </a:rPr>
                        <a:t>2.59</a:t>
                      </a:r>
                      <a:r>
                        <a:rPr b="1" lang="en">
                          <a:solidFill>
                            <a:schemeClr val="lt1"/>
                          </a:solidFill>
                        </a:rPr>
                        <a:t>%</a:t>
                      </a:r>
                      <a:endParaRPr b="1">
                        <a:solidFill>
                          <a:schemeClr val="lt1"/>
                        </a:solidFill>
                      </a:endParaRPr>
                    </a:p>
                    <a:p>
                      <a:pPr indent="0" lvl="0" marL="0" rtl="0" algn="l">
                        <a:spcBef>
                          <a:spcPts val="0"/>
                        </a:spcBef>
                        <a:spcAft>
                          <a:spcPts val="0"/>
                        </a:spcAft>
                        <a:buNone/>
                      </a:pPr>
                      <a:r>
                        <a:rPr lang="en" sz="1100">
                          <a:solidFill>
                            <a:schemeClr val="lt1"/>
                          </a:solidFill>
                        </a:rPr>
                        <a:t>(n=12)</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highlight>
                            <a:schemeClr val="accent2"/>
                          </a:highlight>
                        </a:rPr>
                        <a:t>4.9</a:t>
                      </a:r>
                      <a:r>
                        <a:rPr b="1" lang="en">
                          <a:solidFill>
                            <a:schemeClr val="lt1"/>
                          </a:solidFill>
                          <a:highlight>
                            <a:schemeClr val="accent2"/>
                          </a:highlight>
                        </a:rPr>
                        <a:t>% </a:t>
                      </a:r>
                      <a:endParaRPr b="1">
                        <a:solidFill>
                          <a:schemeClr val="lt1"/>
                        </a:solidFill>
                        <a:highlight>
                          <a:schemeClr val="accent2"/>
                        </a:highlight>
                      </a:endParaRPr>
                    </a:p>
                    <a:p>
                      <a:pPr indent="0" lvl="0" marL="0" rtl="0" algn="l">
                        <a:spcBef>
                          <a:spcPts val="0"/>
                        </a:spcBef>
                        <a:spcAft>
                          <a:spcPts val="0"/>
                        </a:spcAft>
                        <a:buNone/>
                      </a:pPr>
                      <a:r>
                        <a:rPr lang="en" sz="1100">
                          <a:solidFill>
                            <a:schemeClr val="lt1"/>
                          </a:solidFill>
                        </a:rPr>
                        <a:t>(n=23)</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2.95</a:t>
                      </a:r>
                      <a:r>
                        <a:rPr b="1" lang="en">
                          <a:solidFill>
                            <a:schemeClr val="lt1"/>
                          </a:solidFill>
                        </a:rPr>
                        <a:t>% </a:t>
                      </a:r>
                      <a:endParaRPr b="1">
                        <a:solidFill>
                          <a:schemeClr val="lt1"/>
                        </a:solidFill>
                      </a:endParaRPr>
                    </a:p>
                    <a:p>
                      <a:pPr indent="0" lvl="0" marL="0" rtl="0" algn="l">
                        <a:spcBef>
                          <a:spcPts val="0"/>
                        </a:spcBef>
                        <a:spcAft>
                          <a:spcPts val="0"/>
                        </a:spcAft>
                        <a:buNone/>
                      </a:pPr>
                      <a:r>
                        <a:rPr lang="en" sz="1100">
                          <a:solidFill>
                            <a:schemeClr val="lt1"/>
                          </a:solidFill>
                        </a:rPr>
                        <a:t>(n=26)</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542900">
                <a:tc>
                  <a:txBody>
                    <a:bodyPr/>
                    <a:lstStyle/>
                    <a:p>
                      <a:pPr indent="0" lvl="0" marL="0" rtl="0" algn="l">
                        <a:spcBef>
                          <a:spcPts val="0"/>
                        </a:spcBef>
                        <a:spcAft>
                          <a:spcPts val="0"/>
                        </a:spcAft>
                        <a:buNone/>
                      </a:pPr>
                      <a:r>
                        <a:rPr b="1" lang="en" sz="1300">
                          <a:solidFill>
                            <a:schemeClr val="lt1"/>
                          </a:solidFill>
                        </a:rPr>
                        <a:t>NO</a:t>
                      </a:r>
                      <a:endParaRPr b="1" sz="13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a:solidFill>
                            <a:schemeClr val="lt1"/>
                          </a:solidFill>
                          <a:highlight>
                            <a:schemeClr val="accent6"/>
                          </a:highlight>
                        </a:rPr>
                        <a:t>97.41</a:t>
                      </a:r>
                      <a:r>
                        <a:rPr b="1" lang="en">
                          <a:solidFill>
                            <a:schemeClr val="lt1"/>
                          </a:solidFill>
                          <a:highlight>
                            <a:schemeClr val="accent6"/>
                          </a:highlight>
                        </a:rPr>
                        <a:t>% </a:t>
                      </a:r>
                      <a:endParaRPr b="1" sz="1200">
                        <a:solidFill>
                          <a:schemeClr val="lt1"/>
                        </a:solidFill>
                        <a:highlight>
                          <a:schemeClr val="accent6"/>
                        </a:highlight>
                      </a:endParaRPr>
                    </a:p>
                    <a:p>
                      <a:pPr indent="0" lvl="0" marL="0" rtl="0" algn="l">
                        <a:spcBef>
                          <a:spcPts val="0"/>
                        </a:spcBef>
                        <a:spcAft>
                          <a:spcPts val="0"/>
                        </a:spcAft>
                        <a:buNone/>
                      </a:pPr>
                      <a:r>
                        <a:rPr lang="en" sz="1100">
                          <a:solidFill>
                            <a:schemeClr val="lt1"/>
                          </a:solidFill>
                        </a:rPr>
                        <a:t>(n=452)</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95.1</a:t>
                      </a:r>
                      <a:r>
                        <a:rPr b="1" lang="en">
                          <a:solidFill>
                            <a:schemeClr val="lt1"/>
                          </a:solidFill>
                        </a:rPr>
                        <a:t>% </a:t>
                      </a:r>
                      <a:endParaRPr b="1">
                        <a:solidFill>
                          <a:schemeClr val="lt1"/>
                        </a:solidFill>
                      </a:endParaRPr>
                    </a:p>
                    <a:p>
                      <a:pPr indent="0" lvl="0" marL="0" rtl="0" algn="l">
                        <a:spcBef>
                          <a:spcPts val="0"/>
                        </a:spcBef>
                        <a:spcAft>
                          <a:spcPts val="0"/>
                        </a:spcAft>
                        <a:buNone/>
                      </a:pPr>
                      <a:r>
                        <a:rPr lang="en" sz="1100">
                          <a:solidFill>
                            <a:schemeClr val="lt1"/>
                          </a:solidFill>
                        </a:rPr>
                        <a:t>(n=446)</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97.05</a:t>
                      </a:r>
                      <a:r>
                        <a:rPr b="1" lang="en">
                          <a:solidFill>
                            <a:schemeClr val="lt1"/>
                          </a:solidFill>
                        </a:rPr>
                        <a:t>%</a:t>
                      </a:r>
                      <a:endParaRPr b="1">
                        <a:solidFill>
                          <a:schemeClr val="lt1"/>
                        </a:solidFill>
                      </a:endParaRPr>
                    </a:p>
                    <a:p>
                      <a:pPr indent="0" lvl="0" marL="0" rtl="0" algn="l">
                        <a:spcBef>
                          <a:spcPts val="0"/>
                        </a:spcBef>
                        <a:spcAft>
                          <a:spcPts val="0"/>
                        </a:spcAft>
                        <a:buNone/>
                      </a:pPr>
                      <a:r>
                        <a:rPr lang="en" sz="1100">
                          <a:solidFill>
                            <a:schemeClr val="lt1"/>
                          </a:solidFill>
                        </a:rPr>
                        <a:t> (n=855)</a:t>
                      </a:r>
                      <a:endParaRPr sz="11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bl>
          </a:graphicData>
        </a:graphic>
      </p:graphicFrame>
      <p:sp>
        <p:nvSpPr>
          <p:cNvPr id="291" name="Google Shape;291;p32"/>
          <p:cNvSpPr txBox="1"/>
          <p:nvPr/>
        </p:nvSpPr>
        <p:spPr>
          <a:xfrm>
            <a:off x="618700" y="3035200"/>
            <a:ext cx="7952700" cy="1446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Raleway"/>
              <a:buChar char="●"/>
            </a:pPr>
            <a:r>
              <a:rPr lang="en" sz="1200">
                <a:solidFill>
                  <a:schemeClr val="lt1"/>
                </a:solidFill>
                <a:latin typeface="Raleway"/>
                <a:ea typeface="Raleway"/>
                <a:cs typeface="Raleway"/>
                <a:sym typeface="Raleway"/>
              </a:rPr>
              <a:t>Class 2 - Low Risk Class had a significantly greater likelihood of having behavior incidents (4.9% clients with incident history).</a:t>
            </a:r>
            <a:endParaRPr sz="1200">
              <a:solidFill>
                <a:schemeClr val="lt1"/>
              </a:solidFill>
              <a:latin typeface="Raleway"/>
              <a:ea typeface="Raleway"/>
              <a:cs typeface="Raleway"/>
              <a:sym typeface="Raleway"/>
            </a:endParaRPr>
          </a:p>
          <a:p>
            <a:pPr indent="0" lvl="0" marL="0" rtl="0" algn="l">
              <a:spcBef>
                <a:spcPts val="0"/>
              </a:spcBef>
              <a:spcAft>
                <a:spcPts val="0"/>
              </a:spcAft>
              <a:buNone/>
            </a:pPr>
            <a:r>
              <a:t/>
            </a:r>
            <a:endParaRPr sz="500">
              <a:solidFill>
                <a:schemeClr val="lt1"/>
              </a:solidFill>
              <a:latin typeface="Raleway"/>
              <a:ea typeface="Raleway"/>
              <a:cs typeface="Raleway"/>
              <a:sym typeface="Raleway"/>
            </a:endParaRPr>
          </a:p>
          <a:p>
            <a:pPr indent="-304800" lvl="0" marL="457200" rtl="0" algn="l">
              <a:spcBef>
                <a:spcPts val="0"/>
              </a:spcBef>
              <a:spcAft>
                <a:spcPts val="0"/>
              </a:spcAft>
              <a:buClr>
                <a:schemeClr val="lt1"/>
              </a:buClr>
              <a:buSzPts val="1200"/>
              <a:buFont typeface="Raleway"/>
              <a:buChar char="●"/>
            </a:pPr>
            <a:r>
              <a:rPr lang="en" sz="1200">
                <a:solidFill>
                  <a:schemeClr val="lt1"/>
                </a:solidFill>
                <a:latin typeface="Raleway"/>
                <a:ea typeface="Raleway"/>
                <a:cs typeface="Raleway"/>
                <a:sym typeface="Raleway"/>
              </a:rPr>
              <a:t>Class 1 - High Risk Class had the relatively lowest likelihood of having behavior incidents (97.41% clients with no incident history), but it didn’t differ from Class 2 - Moderate Class significantly (p-value = 0.8628,  compared to Class 1).</a:t>
            </a:r>
            <a:endParaRPr sz="1200">
              <a:solidFill>
                <a:schemeClr val="lt1"/>
              </a:solidFill>
              <a:latin typeface="Raleway"/>
              <a:ea typeface="Raleway"/>
              <a:cs typeface="Raleway"/>
              <a:sym typeface="Raleway"/>
            </a:endParaRPr>
          </a:p>
          <a:p>
            <a:pPr indent="0" lvl="0" marL="0" rtl="0" algn="l">
              <a:spcBef>
                <a:spcPts val="0"/>
              </a:spcBef>
              <a:spcAft>
                <a:spcPts val="0"/>
              </a:spcAft>
              <a:buNone/>
            </a:pPr>
            <a:r>
              <a:t/>
            </a:r>
            <a:endParaRPr sz="500">
              <a:solidFill>
                <a:schemeClr val="lt1"/>
              </a:solidFill>
              <a:latin typeface="Raleway"/>
              <a:ea typeface="Raleway"/>
              <a:cs typeface="Raleway"/>
              <a:sym typeface="Raleway"/>
            </a:endParaRPr>
          </a:p>
          <a:p>
            <a:pPr indent="-304800" lvl="0" marL="457200" rtl="0" algn="l">
              <a:spcBef>
                <a:spcPts val="0"/>
              </a:spcBef>
              <a:spcAft>
                <a:spcPts val="0"/>
              </a:spcAft>
              <a:buClr>
                <a:schemeClr val="lt1"/>
              </a:buClr>
              <a:buSzPts val="1200"/>
              <a:buFont typeface="Raleway"/>
              <a:buChar char="●"/>
            </a:pPr>
            <a:r>
              <a:rPr lang="en" sz="1200">
                <a:solidFill>
                  <a:schemeClr val="lt1"/>
                </a:solidFill>
                <a:latin typeface="Raleway"/>
                <a:ea typeface="Raleway"/>
                <a:cs typeface="Raleway"/>
                <a:sym typeface="Raleway"/>
              </a:rPr>
              <a:t>All differences detected were only marginally significant (p-values &lt; 0.1 only).</a:t>
            </a:r>
            <a:endParaRPr sz="1200">
              <a:solidFill>
                <a:schemeClr val="lt1"/>
              </a:solidFill>
              <a:latin typeface="Raleway"/>
              <a:ea typeface="Raleway"/>
              <a:cs typeface="Raleway"/>
              <a:sym typeface="Raleway"/>
            </a:endParaRPr>
          </a:p>
        </p:txBody>
      </p:sp>
      <p:pic>
        <p:nvPicPr>
          <p:cNvPr id="292" name="Google Shape;292;p32"/>
          <p:cNvPicPr preferRelativeResize="0"/>
          <p:nvPr/>
        </p:nvPicPr>
        <p:blipFill>
          <a:blip r:embed="rId3">
            <a:alphaModFix/>
          </a:blip>
          <a:stretch>
            <a:fillRect/>
          </a:stretch>
        </p:blipFill>
        <p:spPr>
          <a:xfrm>
            <a:off x="809575" y="1500562"/>
            <a:ext cx="3414601" cy="757739"/>
          </a:xfrm>
          <a:prstGeom prst="rect">
            <a:avLst/>
          </a:prstGeom>
          <a:noFill/>
          <a:ln>
            <a:noFill/>
          </a:ln>
        </p:spPr>
      </p:pic>
      <p:pic>
        <p:nvPicPr>
          <p:cNvPr id="293" name="Google Shape;293;p32"/>
          <p:cNvPicPr preferRelativeResize="0"/>
          <p:nvPr/>
        </p:nvPicPr>
        <p:blipFill>
          <a:blip r:embed="rId4">
            <a:alphaModFix/>
          </a:blip>
          <a:stretch>
            <a:fillRect/>
          </a:stretch>
        </p:blipFill>
        <p:spPr>
          <a:xfrm>
            <a:off x="1359475" y="2311725"/>
            <a:ext cx="2314791" cy="757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457200" y="0"/>
            <a:ext cx="3171300" cy="1418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Meet the </a:t>
            </a:r>
            <a:r>
              <a:rPr lang="en">
                <a:solidFill>
                  <a:schemeClr val="accent1"/>
                </a:solidFill>
              </a:rPr>
              <a:t>team:</a:t>
            </a:r>
            <a:endParaRPr>
              <a:solidFill>
                <a:schemeClr val="accent1"/>
              </a:solidFill>
            </a:endParaRPr>
          </a:p>
        </p:txBody>
      </p:sp>
      <p:sp>
        <p:nvSpPr>
          <p:cNvPr id="107" name="Google Shape;107;p15"/>
          <p:cNvSpPr txBox="1"/>
          <p:nvPr>
            <p:ph idx="1" type="body"/>
          </p:nvPr>
        </p:nvSpPr>
        <p:spPr>
          <a:xfrm>
            <a:off x="1171975" y="3721325"/>
            <a:ext cx="1535400" cy="3834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LEAH EWERS ‘23 </a:t>
            </a:r>
            <a:endParaRPr/>
          </a:p>
          <a:p>
            <a:pPr indent="0" lvl="0" marL="0" rtl="0" algn="l">
              <a:spcBef>
                <a:spcPts val="600"/>
              </a:spcBef>
              <a:spcAft>
                <a:spcPts val="0"/>
              </a:spcAft>
              <a:buClr>
                <a:schemeClr val="dk1"/>
              </a:buClr>
              <a:buSzPts val="1100"/>
              <a:buFont typeface="Arial"/>
              <a:buNone/>
            </a:pPr>
            <a:r>
              <a:rPr b="1" lang="en" sz="1200"/>
              <a:t>Economics major, Data Analysis Minor </a:t>
            </a:r>
            <a:endParaRPr/>
          </a:p>
        </p:txBody>
      </p:sp>
      <p:sp>
        <p:nvSpPr>
          <p:cNvPr id="108" name="Google Shape;108;p15"/>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09" name="Google Shape;109;p15"/>
          <p:cNvPicPr preferRelativeResize="0"/>
          <p:nvPr/>
        </p:nvPicPr>
        <p:blipFill>
          <a:blip r:embed="rId3">
            <a:alphaModFix/>
          </a:blip>
          <a:stretch>
            <a:fillRect/>
          </a:stretch>
        </p:blipFill>
        <p:spPr>
          <a:xfrm>
            <a:off x="1171963" y="1596475"/>
            <a:ext cx="1535425" cy="2047225"/>
          </a:xfrm>
          <a:prstGeom prst="rect">
            <a:avLst/>
          </a:prstGeom>
          <a:noFill/>
          <a:ln>
            <a:noFill/>
          </a:ln>
        </p:spPr>
      </p:pic>
      <p:pic>
        <p:nvPicPr>
          <p:cNvPr id="110" name="Google Shape;110;p15"/>
          <p:cNvPicPr preferRelativeResize="0"/>
          <p:nvPr/>
        </p:nvPicPr>
        <p:blipFill rotWithShape="1">
          <a:blip r:embed="rId4">
            <a:alphaModFix/>
          </a:blip>
          <a:srcRect b="22737" l="24013" r="18025" t="27508"/>
          <a:stretch/>
        </p:blipFill>
        <p:spPr>
          <a:xfrm>
            <a:off x="3465325" y="1559925"/>
            <a:ext cx="1583975" cy="2083773"/>
          </a:xfrm>
          <a:prstGeom prst="rect">
            <a:avLst/>
          </a:prstGeom>
          <a:noFill/>
          <a:ln>
            <a:noFill/>
          </a:ln>
        </p:spPr>
      </p:pic>
      <p:sp>
        <p:nvSpPr>
          <p:cNvPr id="111" name="Google Shape;111;p15"/>
          <p:cNvSpPr txBox="1"/>
          <p:nvPr>
            <p:ph idx="1" type="body"/>
          </p:nvPr>
        </p:nvSpPr>
        <p:spPr>
          <a:xfrm>
            <a:off x="3465325" y="3721325"/>
            <a:ext cx="2063400" cy="3834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KELI JIANG</a:t>
            </a:r>
            <a:r>
              <a:rPr b="1" lang="en" sz="1200"/>
              <a:t> ‘22</a:t>
            </a:r>
            <a:endParaRPr/>
          </a:p>
          <a:p>
            <a:pPr indent="0" lvl="0" marL="0" rtl="0" algn="l">
              <a:spcBef>
                <a:spcPts val="600"/>
              </a:spcBef>
              <a:spcAft>
                <a:spcPts val="0"/>
              </a:spcAft>
              <a:buClr>
                <a:schemeClr val="dk1"/>
              </a:buClr>
              <a:buSzPts val="1100"/>
              <a:buFont typeface="Arial"/>
              <a:buNone/>
            </a:pPr>
            <a:r>
              <a:rPr b="1" lang="en" sz="1200"/>
              <a:t>S</a:t>
            </a:r>
            <a:r>
              <a:rPr b="1" lang="en" sz="1100"/>
              <a:t>ociology &amp; Psychology major, Data Analysis Minor</a:t>
            </a:r>
            <a:endParaRPr sz="1100"/>
          </a:p>
        </p:txBody>
      </p:sp>
      <p:sp>
        <p:nvSpPr>
          <p:cNvPr id="112" name="Google Shape;112;p15"/>
          <p:cNvSpPr txBox="1"/>
          <p:nvPr>
            <p:ph idx="1" type="body"/>
          </p:nvPr>
        </p:nvSpPr>
        <p:spPr>
          <a:xfrm>
            <a:off x="5928450" y="3721325"/>
            <a:ext cx="2760600" cy="679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JINER ZHENG</a:t>
            </a:r>
            <a:r>
              <a:rPr b="1" lang="en" sz="1200"/>
              <a:t> ‘22</a:t>
            </a:r>
            <a:endParaRPr/>
          </a:p>
          <a:p>
            <a:pPr indent="0" lvl="0" marL="0" rtl="0" algn="l">
              <a:spcBef>
                <a:spcPts val="600"/>
              </a:spcBef>
              <a:spcAft>
                <a:spcPts val="0"/>
              </a:spcAft>
              <a:buClr>
                <a:schemeClr val="dk1"/>
              </a:buClr>
              <a:buSzPts val="1100"/>
              <a:buFont typeface="Arial"/>
              <a:buNone/>
            </a:pPr>
            <a:r>
              <a:rPr b="1" lang="en" sz="1100"/>
              <a:t>Computer Science </a:t>
            </a:r>
            <a:r>
              <a:rPr b="1" lang="en" sz="1100"/>
              <a:t>&amp; Psychology major, Applied Data Science Certificate</a:t>
            </a:r>
            <a:endParaRPr sz="1900"/>
          </a:p>
        </p:txBody>
      </p:sp>
      <p:pic>
        <p:nvPicPr>
          <p:cNvPr id="113" name="Google Shape;113;p15"/>
          <p:cNvPicPr preferRelativeResize="0"/>
          <p:nvPr/>
        </p:nvPicPr>
        <p:blipFill>
          <a:blip r:embed="rId5">
            <a:alphaModFix/>
          </a:blip>
          <a:stretch>
            <a:fillRect/>
          </a:stretch>
        </p:blipFill>
        <p:spPr>
          <a:xfrm>
            <a:off x="6292583" y="1509700"/>
            <a:ext cx="1389190" cy="20837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txBox="1"/>
          <p:nvPr>
            <p:ph type="title"/>
          </p:nvPr>
        </p:nvSpPr>
        <p:spPr>
          <a:xfrm>
            <a:off x="490125" y="314325"/>
            <a:ext cx="3414600" cy="1132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Top 10 Discharged City</a:t>
            </a:r>
            <a:r>
              <a:rPr lang="en"/>
              <a:t> vs. Client Class</a:t>
            </a:r>
            <a:endParaRPr>
              <a:solidFill>
                <a:schemeClr val="accent1"/>
              </a:solidFill>
            </a:endParaRPr>
          </a:p>
        </p:txBody>
      </p:sp>
      <p:sp>
        <p:nvSpPr>
          <p:cNvPr id="299" name="Google Shape;299;p33"/>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00" name="Google Shape;300;p33"/>
          <p:cNvSpPr txBox="1"/>
          <p:nvPr/>
        </p:nvSpPr>
        <p:spPr>
          <a:xfrm>
            <a:off x="548613" y="2805525"/>
            <a:ext cx="3579000" cy="1585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Raleway"/>
              <a:buChar char="●"/>
            </a:pPr>
            <a:r>
              <a:rPr lang="en" sz="1300">
                <a:solidFill>
                  <a:schemeClr val="lt1"/>
                </a:solidFill>
                <a:latin typeface="Raleway"/>
                <a:ea typeface="Raleway"/>
                <a:cs typeface="Raleway"/>
                <a:sym typeface="Raleway"/>
              </a:rPr>
              <a:t>Client class didn’t differ significantly in their discharged location.</a:t>
            </a:r>
            <a:endParaRPr sz="1300">
              <a:solidFill>
                <a:schemeClr val="lt1"/>
              </a:solidFill>
              <a:latin typeface="Raleway"/>
              <a:ea typeface="Raleway"/>
              <a:cs typeface="Raleway"/>
              <a:sym typeface="Raleway"/>
            </a:endParaRPr>
          </a:p>
          <a:p>
            <a:pPr indent="0" lvl="0" marL="457200" rtl="0" algn="l">
              <a:spcBef>
                <a:spcPts val="0"/>
              </a:spcBef>
              <a:spcAft>
                <a:spcPts val="0"/>
              </a:spcAft>
              <a:buNone/>
            </a:pPr>
            <a:r>
              <a:t/>
            </a:r>
            <a:endParaRPr sz="1300">
              <a:solidFill>
                <a:schemeClr val="lt1"/>
              </a:solidFill>
              <a:latin typeface="Raleway"/>
              <a:ea typeface="Raleway"/>
              <a:cs typeface="Raleway"/>
              <a:sym typeface="Raleway"/>
            </a:endParaRPr>
          </a:p>
          <a:p>
            <a:pPr indent="-311150" lvl="0" marL="457200" rtl="0" algn="l">
              <a:spcBef>
                <a:spcPts val="0"/>
              </a:spcBef>
              <a:spcAft>
                <a:spcPts val="0"/>
              </a:spcAft>
              <a:buClr>
                <a:schemeClr val="lt1"/>
              </a:buClr>
              <a:buSzPts val="1300"/>
              <a:buFont typeface="Raleway"/>
              <a:buChar char="●"/>
            </a:pPr>
            <a:r>
              <a:rPr lang="en" sz="1300">
                <a:solidFill>
                  <a:schemeClr val="lt1"/>
                </a:solidFill>
                <a:latin typeface="Raleway"/>
                <a:ea typeface="Raleway"/>
                <a:cs typeface="Raleway"/>
                <a:sym typeface="Raleway"/>
              </a:rPr>
              <a:t>All three classes have higher proportion of clients discharged to </a:t>
            </a:r>
            <a:r>
              <a:rPr b="1" lang="en" sz="1300">
                <a:solidFill>
                  <a:schemeClr val="lt1"/>
                </a:solidFill>
                <a:latin typeface="Raleway"/>
                <a:ea typeface="Raleway"/>
                <a:cs typeface="Raleway"/>
                <a:sym typeface="Raleway"/>
              </a:rPr>
              <a:t>New Haven, Middletown, and Hartford</a:t>
            </a:r>
            <a:r>
              <a:rPr lang="en" sz="1300">
                <a:solidFill>
                  <a:schemeClr val="lt1"/>
                </a:solidFill>
                <a:latin typeface="Raleway"/>
                <a:ea typeface="Raleway"/>
                <a:cs typeface="Raleway"/>
                <a:sym typeface="Raleway"/>
              </a:rPr>
              <a:t>.</a:t>
            </a:r>
            <a:endParaRPr sz="1300">
              <a:solidFill>
                <a:schemeClr val="lt1"/>
              </a:solidFill>
              <a:latin typeface="Raleway"/>
              <a:ea typeface="Raleway"/>
              <a:cs typeface="Raleway"/>
              <a:sym typeface="Raleway"/>
            </a:endParaRPr>
          </a:p>
        </p:txBody>
      </p:sp>
      <p:pic>
        <p:nvPicPr>
          <p:cNvPr id="301" name="Google Shape;301;p33"/>
          <p:cNvPicPr preferRelativeResize="0"/>
          <p:nvPr/>
        </p:nvPicPr>
        <p:blipFill>
          <a:blip r:embed="rId3">
            <a:alphaModFix/>
          </a:blip>
          <a:stretch>
            <a:fillRect/>
          </a:stretch>
        </p:blipFill>
        <p:spPr>
          <a:xfrm>
            <a:off x="757875" y="1637200"/>
            <a:ext cx="3160500" cy="736350"/>
          </a:xfrm>
          <a:prstGeom prst="rect">
            <a:avLst/>
          </a:prstGeom>
          <a:noFill/>
          <a:ln>
            <a:noFill/>
          </a:ln>
        </p:spPr>
      </p:pic>
      <p:pic>
        <p:nvPicPr>
          <p:cNvPr id="302" name="Google Shape;302;p33"/>
          <p:cNvPicPr preferRelativeResize="0"/>
          <p:nvPr/>
        </p:nvPicPr>
        <p:blipFill>
          <a:blip r:embed="rId4">
            <a:alphaModFix/>
          </a:blip>
          <a:stretch>
            <a:fillRect/>
          </a:stretch>
        </p:blipFill>
        <p:spPr>
          <a:xfrm>
            <a:off x="4282175" y="737714"/>
            <a:ext cx="4245549" cy="3539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4"/>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08" name="Google Shape;308;p34"/>
          <p:cNvSpPr txBox="1"/>
          <p:nvPr>
            <p:ph type="title"/>
          </p:nvPr>
        </p:nvSpPr>
        <p:spPr>
          <a:xfrm>
            <a:off x="457200" y="0"/>
            <a:ext cx="3171300" cy="1418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100">
                <a:solidFill>
                  <a:schemeClr val="accent1"/>
                </a:solidFill>
              </a:rPr>
              <a:t>Conclusions </a:t>
            </a:r>
            <a:endParaRPr sz="4100"/>
          </a:p>
        </p:txBody>
      </p:sp>
      <p:sp>
        <p:nvSpPr>
          <p:cNvPr id="309" name="Google Shape;309;p34"/>
          <p:cNvSpPr txBox="1"/>
          <p:nvPr>
            <p:ph idx="1" type="body"/>
          </p:nvPr>
        </p:nvSpPr>
        <p:spPr>
          <a:xfrm>
            <a:off x="995850" y="1418400"/>
            <a:ext cx="7375800" cy="3281100"/>
          </a:xfrm>
          <a:prstGeom prst="rect">
            <a:avLst/>
          </a:prstGeom>
        </p:spPr>
        <p:txBody>
          <a:bodyPr anchorCtr="0" anchor="t" bIns="0" lIns="0" spcFirstLastPara="1" rIns="0" wrap="square" tIns="0">
            <a:noAutofit/>
          </a:bodyPr>
          <a:lstStyle/>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Clients’ </a:t>
            </a:r>
            <a:r>
              <a:rPr b="1" lang="en" sz="1600" u="sng">
                <a:latin typeface="Arial"/>
                <a:ea typeface="Arial"/>
                <a:cs typeface="Arial"/>
                <a:sym typeface="Arial"/>
              </a:rPr>
              <a:t>suicidal risk</a:t>
            </a:r>
            <a:r>
              <a:rPr lang="en" sz="1600">
                <a:latin typeface="Arial"/>
                <a:ea typeface="Arial"/>
                <a:cs typeface="Arial"/>
                <a:sym typeface="Arial"/>
              </a:rPr>
              <a:t> </a:t>
            </a:r>
            <a:r>
              <a:rPr lang="en" sz="1600">
                <a:latin typeface="Arial"/>
                <a:ea typeface="Arial"/>
                <a:cs typeface="Arial"/>
                <a:sym typeface="Arial"/>
              </a:rPr>
              <a:t>and </a:t>
            </a:r>
            <a:r>
              <a:rPr b="1" lang="en" sz="1600" u="sng">
                <a:latin typeface="Arial"/>
                <a:ea typeface="Arial"/>
                <a:cs typeface="Arial"/>
                <a:sym typeface="Arial"/>
              </a:rPr>
              <a:t>involvement with alcohol and drugs</a:t>
            </a:r>
            <a:r>
              <a:rPr lang="en" sz="1600" u="sng">
                <a:latin typeface="Arial"/>
                <a:ea typeface="Arial"/>
                <a:cs typeface="Arial"/>
                <a:sym typeface="Arial"/>
              </a:rPr>
              <a:t> in last six months</a:t>
            </a:r>
            <a:r>
              <a:rPr lang="en" sz="1600">
                <a:latin typeface="Arial"/>
                <a:ea typeface="Arial"/>
                <a:cs typeface="Arial"/>
                <a:sym typeface="Arial"/>
              </a:rPr>
              <a:t> were the most significant predictors of higher incident scores. </a:t>
            </a:r>
            <a:endParaRPr sz="1600">
              <a:latin typeface="Arial"/>
              <a:ea typeface="Arial"/>
              <a:cs typeface="Arial"/>
              <a:sym typeface="Arial"/>
            </a:endParaRPr>
          </a:p>
          <a:p>
            <a:pPr indent="0" lvl="0" marL="457200" rtl="0" algn="l">
              <a:lnSpc>
                <a:spcPct val="115000"/>
              </a:lnSpc>
              <a:spcBef>
                <a:spcPts val="0"/>
              </a:spcBef>
              <a:spcAft>
                <a:spcPts val="0"/>
              </a:spcAft>
              <a:buNone/>
            </a:pPr>
            <a:r>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Three unique classes were identified: high, low, and moderate risk class based on level of severity in all classification variables such as trauma history and life functioning problems.</a:t>
            </a:r>
            <a:endParaRPr sz="16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en" sz="1400">
                <a:latin typeface="Arial"/>
                <a:ea typeface="Arial"/>
                <a:cs typeface="Arial"/>
                <a:sym typeface="Arial"/>
              </a:rPr>
              <a:t>Low risk client class had a significantly greater chance of having behavior incidents, while high risk class and moderate risk class didn’t differ significantly from each other regarding incident history.</a:t>
            </a:r>
            <a:endParaRPr sz="1400">
              <a:latin typeface="Arial"/>
              <a:ea typeface="Arial"/>
              <a:cs typeface="Arial"/>
              <a:sym typeface="Arial"/>
            </a:endParaRPr>
          </a:p>
          <a:p>
            <a:pPr indent="0" lvl="0" marL="0" rtl="0" algn="l">
              <a:lnSpc>
                <a:spcPct val="115000"/>
              </a:lnSpc>
              <a:spcBef>
                <a:spcPts val="0"/>
              </a:spcBef>
              <a:spcAft>
                <a:spcPts val="0"/>
              </a:spcAft>
              <a:buNone/>
            </a:pPr>
            <a:r>
              <a:rPr lang="en" sz="1600">
                <a:latin typeface="Arial"/>
                <a:ea typeface="Arial"/>
                <a:cs typeface="Arial"/>
                <a:sym typeface="Arial"/>
              </a:rPr>
              <a:t>These findings may be helpful in identifying clients who are at higher risk for having behavior incidents based on recidivism risk factors, thus providing targeted services or actions to better help them adjust and succeed. </a:t>
            </a:r>
            <a:endParaRPr sz="1600">
              <a:latin typeface="Arial"/>
              <a:ea typeface="Arial"/>
              <a:cs typeface="Arial"/>
              <a:sym typeface="Arial"/>
            </a:endParaRPr>
          </a:p>
          <a:p>
            <a:pPr indent="0" lvl="0" marL="0" rtl="0" algn="l">
              <a:lnSpc>
                <a:spcPct val="115000"/>
              </a:lnSpc>
              <a:spcBef>
                <a:spcPts val="0"/>
              </a:spcBef>
              <a:spcAft>
                <a:spcPts val="0"/>
              </a:spcAft>
              <a:buNone/>
            </a:pPr>
            <a:r>
              <a:t/>
            </a:r>
            <a:endParaRPr sz="1600">
              <a:latin typeface="Arial"/>
              <a:ea typeface="Arial"/>
              <a:cs typeface="Arial"/>
              <a:sym typeface="Arial"/>
            </a:endParaRPr>
          </a:p>
          <a:p>
            <a:pPr indent="0" lvl="0" marL="0" rtl="0" algn="l">
              <a:lnSpc>
                <a:spcPct val="115000"/>
              </a:lnSpc>
              <a:spcBef>
                <a:spcPts val="0"/>
              </a:spcBef>
              <a:spcAft>
                <a:spcPts val="0"/>
              </a:spcAft>
              <a:buNone/>
            </a:pPr>
            <a:r>
              <a:t/>
            </a:r>
            <a:endParaRPr sz="1600">
              <a:latin typeface="Arial"/>
              <a:ea typeface="Arial"/>
              <a:cs typeface="Arial"/>
              <a:sym typeface="Arial"/>
            </a:endParaRPr>
          </a:p>
          <a:p>
            <a:pPr indent="0" lvl="0" marL="0" rtl="0" algn="l">
              <a:lnSpc>
                <a:spcPct val="115000"/>
              </a:lnSpc>
              <a:spcBef>
                <a:spcPts val="0"/>
              </a:spcBef>
              <a:spcAft>
                <a:spcPts val="0"/>
              </a:spcAft>
              <a:buNone/>
            </a:pPr>
            <a:r>
              <a:t/>
            </a:r>
            <a:endParaRPr sz="1700">
              <a:latin typeface="Arial"/>
              <a:ea typeface="Arial"/>
              <a:cs typeface="Arial"/>
              <a:sym typeface="Arial"/>
            </a:endParaRPr>
          </a:p>
          <a:p>
            <a:pPr indent="0" lvl="0" marL="0" rtl="0" algn="l">
              <a:lnSpc>
                <a:spcPct val="115000"/>
              </a:lnSpc>
              <a:spcBef>
                <a:spcPts val="0"/>
              </a:spcBef>
              <a:spcAft>
                <a:spcPts val="0"/>
              </a:spcAft>
              <a:buNone/>
            </a:pPr>
            <a:r>
              <a:t/>
            </a:r>
            <a:endParaRPr sz="1700">
              <a:latin typeface="Arial"/>
              <a:ea typeface="Arial"/>
              <a:cs typeface="Arial"/>
              <a:sym typeface="Arial"/>
            </a:endParaRPr>
          </a:p>
          <a:p>
            <a:pPr indent="0" lvl="0" marL="0" rtl="0" algn="l">
              <a:lnSpc>
                <a:spcPct val="115000"/>
              </a:lnSpc>
              <a:spcBef>
                <a:spcPts val="0"/>
              </a:spcBef>
              <a:spcAft>
                <a:spcPts val="0"/>
              </a:spcAft>
              <a:buNone/>
            </a:pPr>
            <a:r>
              <a:t/>
            </a:r>
            <a:endParaRPr sz="17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5"/>
          <p:cNvSpPr txBox="1"/>
          <p:nvPr>
            <p:ph type="title"/>
          </p:nvPr>
        </p:nvSpPr>
        <p:spPr>
          <a:xfrm>
            <a:off x="457200" y="0"/>
            <a:ext cx="3171300" cy="1418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accent1"/>
                </a:solidFill>
              </a:rPr>
              <a:t>Limitations</a:t>
            </a:r>
            <a:endParaRPr>
              <a:solidFill>
                <a:schemeClr val="accent1"/>
              </a:solidFill>
            </a:endParaRPr>
          </a:p>
        </p:txBody>
      </p:sp>
      <p:sp>
        <p:nvSpPr>
          <p:cNvPr id="315" name="Google Shape;315;p35"/>
          <p:cNvSpPr txBox="1"/>
          <p:nvPr>
            <p:ph idx="1" type="body"/>
          </p:nvPr>
        </p:nvSpPr>
        <p:spPr>
          <a:xfrm>
            <a:off x="864450" y="1685425"/>
            <a:ext cx="7415100" cy="2633700"/>
          </a:xfrm>
          <a:prstGeom prst="rect">
            <a:avLst/>
          </a:prstGeom>
        </p:spPr>
        <p:txBody>
          <a:bodyPr anchorCtr="0" anchor="t" bIns="0" lIns="0" spcFirstLastPara="1" rIns="0" wrap="square" tIns="0">
            <a:noAutofit/>
          </a:bodyPr>
          <a:lstStyle/>
          <a:p>
            <a:pPr indent="-368300" lvl="0" marL="457200" rtl="0" algn="l">
              <a:spcBef>
                <a:spcPts val="600"/>
              </a:spcBef>
              <a:spcAft>
                <a:spcPts val="0"/>
              </a:spcAft>
              <a:buSzPts val="2200"/>
              <a:buChar char="╸"/>
            </a:pPr>
            <a:r>
              <a:rPr lang="en" sz="2200"/>
              <a:t>Missing data entries in drug &amp; employment datasets</a:t>
            </a:r>
            <a:endParaRPr sz="2200"/>
          </a:p>
          <a:p>
            <a:pPr indent="-368300" lvl="0" marL="457200" rtl="0" algn="l">
              <a:spcBef>
                <a:spcPts val="0"/>
              </a:spcBef>
              <a:spcAft>
                <a:spcPts val="0"/>
              </a:spcAft>
              <a:buSzPts val="2200"/>
              <a:buChar char="╸"/>
            </a:pPr>
            <a:r>
              <a:rPr lang="en" sz="2200"/>
              <a:t>Certain variables (e.g. trauma history) were highly skewed due to the amount of unknown responses.</a:t>
            </a:r>
            <a:endParaRPr sz="2200"/>
          </a:p>
          <a:p>
            <a:pPr indent="-368300" lvl="0" marL="457200" rtl="0" algn="l">
              <a:spcBef>
                <a:spcPts val="0"/>
              </a:spcBef>
              <a:spcAft>
                <a:spcPts val="0"/>
              </a:spcAft>
              <a:buSzPts val="2200"/>
              <a:buChar char="╸"/>
            </a:pPr>
            <a:r>
              <a:rPr lang="en" sz="2200"/>
              <a:t>Latent class analysis results may be more specific and detailed with larger sample size.</a:t>
            </a:r>
            <a:endParaRPr sz="2200"/>
          </a:p>
          <a:p>
            <a:pPr indent="-368300" lvl="0" marL="457200" rtl="0" algn="l">
              <a:spcBef>
                <a:spcPts val="0"/>
              </a:spcBef>
              <a:spcAft>
                <a:spcPts val="0"/>
              </a:spcAft>
              <a:buSzPts val="2200"/>
              <a:buChar char="╸"/>
            </a:pPr>
            <a:r>
              <a:rPr lang="en" sz="2200"/>
              <a:t>Causal relationship cannot be concluded from the current study.</a:t>
            </a:r>
            <a:endParaRPr sz="2200"/>
          </a:p>
          <a:p>
            <a:pPr indent="0" lvl="0" marL="0" rtl="0" algn="l">
              <a:spcBef>
                <a:spcPts val="600"/>
              </a:spcBef>
              <a:spcAft>
                <a:spcPts val="0"/>
              </a:spcAft>
              <a:buNone/>
            </a:pPr>
            <a:r>
              <a:t/>
            </a:r>
            <a:endParaRPr sz="2200"/>
          </a:p>
        </p:txBody>
      </p:sp>
      <p:sp>
        <p:nvSpPr>
          <p:cNvPr id="316" name="Google Shape;316;p35"/>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6"/>
          <p:cNvSpPr/>
          <p:nvPr/>
        </p:nvSpPr>
        <p:spPr>
          <a:xfrm>
            <a:off x="4450075" y="1305138"/>
            <a:ext cx="3532500" cy="224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aleway"/>
                <a:ea typeface="Raleway"/>
                <a:cs typeface="Raleway"/>
                <a:sym typeface="Raleway"/>
              </a:rPr>
              <a:t>Place your screenshot here</a:t>
            </a:r>
            <a:endParaRPr sz="1000">
              <a:solidFill>
                <a:schemeClr val="dk2"/>
              </a:solidFill>
              <a:latin typeface="Raleway"/>
              <a:ea typeface="Raleway"/>
              <a:cs typeface="Raleway"/>
              <a:sym typeface="Raleway"/>
            </a:endParaRPr>
          </a:p>
        </p:txBody>
      </p:sp>
      <p:sp>
        <p:nvSpPr>
          <p:cNvPr id="322" name="Google Shape;322;p36"/>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323" name="Google Shape;323;p36"/>
          <p:cNvGrpSpPr/>
          <p:nvPr/>
        </p:nvGrpSpPr>
        <p:grpSpPr>
          <a:xfrm>
            <a:off x="3945224" y="1164929"/>
            <a:ext cx="4542205" cy="2661224"/>
            <a:chOff x="1177450" y="241631"/>
            <a:chExt cx="6173152" cy="3616776"/>
          </a:xfrm>
        </p:grpSpPr>
        <p:sp>
          <p:nvSpPr>
            <p:cNvPr id="324" name="Google Shape;324;p36"/>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36"/>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36"/>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36"/>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142236">
                <a:alpha val="530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8" name="Google Shape;328;p36"/>
          <p:cNvSpPr txBox="1"/>
          <p:nvPr>
            <p:ph type="title"/>
          </p:nvPr>
        </p:nvSpPr>
        <p:spPr>
          <a:xfrm>
            <a:off x="559750" y="824875"/>
            <a:ext cx="2934300" cy="1088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100">
                <a:solidFill>
                  <a:schemeClr val="accent1"/>
                </a:solidFill>
              </a:rPr>
              <a:t>Thanks! </a:t>
            </a:r>
            <a:r>
              <a:rPr lang="en" sz="4100"/>
              <a:t>Questions? </a:t>
            </a:r>
            <a:endParaRPr sz="4100"/>
          </a:p>
        </p:txBody>
      </p:sp>
      <p:pic>
        <p:nvPicPr>
          <p:cNvPr id="329" name="Google Shape;329;p36"/>
          <p:cNvPicPr preferRelativeResize="0"/>
          <p:nvPr/>
        </p:nvPicPr>
        <p:blipFill>
          <a:blip r:embed="rId3">
            <a:alphaModFix/>
          </a:blip>
          <a:stretch>
            <a:fillRect/>
          </a:stretch>
        </p:blipFill>
        <p:spPr>
          <a:xfrm>
            <a:off x="4450075" y="1461175"/>
            <a:ext cx="3532499" cy="2093375"/>
          </a:xfrm>
          <a:prstGeom prst="rect">
            <a:avLst/>
          </a:prstGeom>
          <a:noFill/>
          <a:ln>
            <a:noFill/>
          </a:ln>
        </p:spPr>
      </p:pic>
      <p:sp>
        <p:nvSpPr>
          <p:cNvPr id="330" name="Google Shape;330;p36"/>
          <p:cNvSpPr/>
          <p:nvPr/>
        </p:nvSpPr>
        <p:spPr>
          <a:xfrm>
            <a:off x="4450075" y="1326950"/>
            <a:ext cx="3532500" cy="383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txBox="1"/>
          <p:nvPr/>
        </p:nvSpPr>
        <p:spPr>
          <a:xfrm>
            <a:off x="6078025" y="1528975"/>
            <a:ext cx="1497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accent1"/>
                </a:solidFill>
              </a:rPr>
              <a:t>THE CONNECTION</a:t>
            </a:r>
            <a:endParaRPr sz="8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idx="4294967295" type="ctrTitle"/>
          </p:nvPr>
        </p:nvSpPr>
        <p:spPr>
          <a:xfrm>
            <a:off x="490725" y="938000"/>
            <a:ext cx="8796300" cy="787500"/>
          </a:xfrm>
          <a:prstGeom prst="rect">
            <a:avLst/>
          </a:prstGeom>
        </p:spPr>
        <p:txBody>
          <a:bodyPr anchorCtr="0" anchor="b" bIns="0" lIns="0" spcFirstLastPara="1" rIns="0" wrap="square" tIns="0">
            <a:noAutofit/>
          </a:bodyPr>
          <a:lstStyle/>
          <a:p>
            <a:pPr indent="0" lvl="0" marL="0" rtl="0" algn="l">
              <a:lnSpc>
                <a:spcPct val="80000"/>
              </a:lnSpc>
              <a:spcBef>
                <a:spcPts val="0"/>
              </a:spcBef>
              <a:spcAft>
                <a:spcPts val="0"/>
              </a:spcAft>
              <a:buNone/>
            </a:pPr>
            <a:r>
              <a:rPr lang="en" sz="5300">
                <a:solidFill>
                  <a:schemeClr val="accent1"/>
                </a:solidFill>
              </a:rPr>
              <a:t>Research</a:t>
            </a:r>
            <a:endParaRPr sz="5300">
              <a:solidFill>
                <a:schemeClr val="accent1"/>
              </a:solidFill>
            </a:endParaRPr>
          </a:p>
          <a:p>
            <a:pPr indent="0" lvl="0" marL="0" rtl="0" algn="l">
              <a:lnSpc>
                <a:spcPct val="80000"/>
              </a:lnSpc>
              <a:spcBef>
                <a:spcPts val="0"/>
              </a:spcBef>
              <a:spcAft>
                <a:spcPts val="0"/>
              </a:spcAft>
              <a:buNone/>
            </a:pPr>
            <a:r>
              <a:rPr lang="en" sz="5300">
                <a:solidFill>
                  <a:schemeClr val="lt1"/>
                </a:solidFill>
              </a:rPr>
              <a:t>questions:</a:t>
            </a:r>
            <a:endParaRPr sz="5300">
              <a:solidFill>
                <a:schemeClr val="lt1"/>
              </a:solidFill>
            </a:endParaRPr>
          </a:p>
        </p:txBody>
      </p:sp>
      <p:sp>
        <p:nvSpPr>
          <p:cNvPr id="119" name="Google Shape;119;p16"/>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0" name="Google Shape;120;p16"/>
          <p:cNvSpPr txBox="1"/>
          <p:nvPr/>
        </p:nvSpPr>
        <p:spPr>
          <a:xfrm>
            <a:off x="556075" y="2063850"/>
            <a:ext cx="82044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Raleway"/>
              <a:buAutoNum type="arabicPeriod"/>
            </a:pPr>
            <a:r>
              <a:rPr lang="en" sz="1800">
                <a:solidFill>
                  <a:schemeClr val="lt1"/>
                </a:solidFill>
                <a:latin typeface="Raleway"/>
                <a:ea typeface="Raleway"/>
                <a:cs typeface="Raleway"/>
                <a:sym typeface="Raleway"/>
              </a:rPr>
              <a:t>Where do The Connection clients locate to after the programs and what are their characteristics?</a:t>
            </a:r>
            <a:endParaRPr sz="1800">
              <a:solidFill>
                <a:schemeClr val="lt1"/>
              </a:solidFill>
              <a:latin typeface="Raleway"/>
              <a:ea typeface="Raleway"/>
              <a:cs typeface="Raleway"/>
              <a:sym typeface="Raleway"/>
            </a:endParaRPr>
          </a:p>
          <a:p>
            <a:pPr indent="0" lvl="0" marL="0" rtl="0" algn="l">
              <a:spcBef>
                <a:spcPts val="0"/>
              </a:spcBef>
              <a:spcAft>
                <a:spcPts val="0"/>
              </a:spcAft>
              <a:buNone/>
            </a:pPr>
            <a:r>
              <a:t/>
            </a:r>
            <a:endParaRPr sz="1800">
              <a:solidFill>
                <a:schemeClr val="lt1"/>
              </a:solidFill>
              <a:latin typeface="Raleway"/>
              <a:ea typeface="Raleway"/>
              <a:cs typeface="Raleway"/>
              <a:sym typeface="Raleway"/>
            </a:endParaRPr>
          </a:p>
          <a:p>
            <a:pPr indent="0" lvl="0" marL="0" rtl="0" algn="l">
              <a:spcBef>
                <a:spcPts val="0"/>
              </a:spcBef>
              <a:spcAft>
                <a:spcPts val="0"/>
              </a:spcAft>
              <a:buNone/>
            </a:pPr>
            <a:r>
              <a:t/>
            </a:r>
            <a:endParaRPr sz="1800">
              <a:solidFill>
                <a:schemeClr val="lt1"/>
              </a:solidFill>
              <a:latin typeface="Raleway"/>
              <a:ea typeface="Raleway"/>
              <a:cs typeface="Raleway"/>
              <a:sym typeface="Raleway"/>
            </a:endParaRPr>
          </a:p>
          <a:p>
            <a:pPr indent="-342900" lvl="0" marL="457200" rtl="0" algn="l">
              <a:spcBef>
                <a:spcPts val="0"/>
              </a:spcBef>
              <a:spcAft>
                <a:spcPts val="0"/>
              </a:spcAft>
              <a:buClr>
                <a:schemeClr val="lt1"/>
              </a:buClr>
              <a:buSzPts val="1800"/>
              <a:buFont typeface="Raleway"/>
              <a:buAutoNum type="arabicPeriod"/>
            </a:pPr>
            <a:r>
              <a:rPr lang="en" sz="1800">
                <a:solidFill>
                  <a:schemeClr val="lt1"/>
                </a:solidFill>
                <a:latin typeface="Raleway"/>
                <a:ea typeface="Raleway"/>
                <a:cs typeface="Raleway"/>
                <a:sym typeface="Raleway"/>
              </a:rPr>
              <a:t>What social and </a:t>
            </a:r>
            <a:r>
              <a:rPr lang="en" sz="1800">
                <a:solidFill>
                  <a:schemeClr val="lt1"/>
                </a:solidFill>
                <a:latin typeface="Raleway"/>
                <a:ea typeface="Raleway"/>
                <a:cs typeface="Raleway"/>
                <a:sym typeface="Raleway"/>
              </a:rPr>
              <a:t>psychological</a:t>
            </a:r>
            <a:r>
              <a:rPr lang="en" sz="1800">
                <a:solidFill>
                  <a:schemeClr val="lt1"/>
                </a:solidFill>
                <a:latin typeface="Raleway"/>
                <a:ea typeface="Raleway"/>
                <a:cs typeface="Raleway"/>
                <a:sym typeface="Raleway"/>
              </a:rPr>
              <a:t> factors are associated with an increased likelihood of behavioral incidents during clients’ participation in Connection programming? </a:t>
            </a:r>
            <a:endParaRPr sz="1800">
              <a:solidFill>
                <a:schemeClr val="lt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idx="4294967295" type="ctrTitle"/>
          </p:nvPr>
        </p:nvSpPr>
        <p:spPr>
          <a:xfrm>
            <a:off x="574600" y="1442653"/>
            <a:ext cx="6011400" cy="561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500">
                <a:solidFill>
                  <a:schemeClr val="lt1"/>
                </a:solidFill>
              </a:rPr>
              <a:t>3584 clients. 8 programs.</a:t>
            </a:r>
            <a:endParaRPr sz="2500">
              <a:solidFill>
                <a:schemeClr val="lt1"/>
              </a:solidFill>
            </a:endParaRPr>
          </a:p>
        </p:txBody>
      </p:sp>
      <p:sp>
        <p:nvSpPr>
          <p:cNvPr id="126" name="Google Shape;126;p17"/>
          <p:cNvSpPr txBox="1"/>
          <p:nvPr>
            <p:ph idx="4294967295" type="subTitle"/>
          </p:nvPr>
        </p:nvSpPr>
        <p:spPr>
          <a:xfrm>
            <a:off x="574600" y="4420650"/>
            <a:ext cx="6689700" cy="291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**Data from past 50 years with the exception of some </a:t>
            </a:r>
            <a:r>
              <a:rPr lang="en" sz="1800"/>
              <a:t>fields</a:t>
            </a:r>
            <a:r>
              <a:rPr lang="en" sz="1800"/>
              <a:t> being recently added for tracking </a:t>
            </a:r>
            <a:endParaRPr sz="1800"/>
          </a:p>
        </p:txBody>
      </p:sp>
      <p:sp>
        <p:nvSpPr>
          <p:cNvPr id="127" name="Google Shape;127;p17"/>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8" name="Google Shape;128;p17"/>
          <p:cNvSpPr txBox="1"/>
          <p:nvPr>
            <p:ph idx="4294967295" type="ctrTitle"/>
          </p:nvPr>
        </p:nvSpPr>
        <p:spPr>
          <a:xfrm>
            <a:off x="305375" y="391550"/>
            <a:ext cx="8796300" cy="787500"/>
          </a:xfrm>
          <a:prstGeom prst="rect">
            <a:avLst/>
          </a:prstGeom>
        </p:spPr>
        <p:txBody>
          <a:bodyPr anchorCtr="0" anchor="b" bIns="0" lIns="0" spcFirstLastPara="1" rIns="0" wrap="square" tIns="0">
            <a:noAutofit/>
          </a:bodyPr>
          <a:lstStyle/>
          <a:p>
            <a:pPr indent="0" lvl="0" marL="0" rtl="0" algn="l">
              <a:lnSpc>
                <a:spcPct val="80000"/>
              </a:lnSpc>
              <a:spcBef>
                <a:spcPts val="0"/>
              </a:spcBef>
              <a:spcAft>
                <a:spcPts val="0"/>
              </a:spcAft>
              <a:buNone/>
            </a:pPr>
            <a:r>
              <a:rPr lang="en" sz="5300">
                <a:solidFill>
                  <a:schemeClr val="accent1"/>
                </a:solidFill>
              </a:rPr>
              <a:t>Sample</a:t>
            </a:r>
            <a:endParaRPr sz="5300">
              <a:solidFill>
                <a:schemeClr val="lt1"/>
              </a:solidFill>
            </a:endParaRPr>
          </a:p>
        </p:txBody>
      </p:sp>
      <p:sp>
        <p:nvSpPr>
          <p:cNvPr id="129" name="Google Shape;129;p17"/>
          <p:cNvSpPr txBox="1"/>
          <p:nvPr>
            <p:ph idx="4294967295" type="ctrTitle"/>
          </p:nvPr>
        </p:nvSpPr>
        <p:spPr>
          <a:xfrm>
            <a:off x="574600" y="2078700"/>
            <a:ext cx="7797300" cy="561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500">
                <a:solidFill>
                  <a:schemeClr val="lt1"/>
                </a:solidFill>
              </a:rPr>
              <a:t>36% Black (n = 1304), 34% White (n=1249) , 28% Other (n = 1030)</a:t>
            </a:r>
            <a:endParaRPr sz="2500">
              <a:solidFill>
                <a:schemeClr val="lt1"/>
              </a:solidFill>
            </a:endParaRPr>
          </a:p>
        </p:txBody>
      </p:sp>
      <p:sp>
        <p:nvSpPr>
          <p:cNvPr id="130" name="Google Shape;130;p17"/>
          <p:cNvSpPr txBox="1"/>
          <p:nvPr>
            <p:ph idx="4294967295" type="ctrTitle"/>
          </p:nvPr>
        </p:nvSpPr>
        <p:spPr>
          <a:xfrm>
            <a:off x="574750" y="2714753"/>
            <a:ext cx="6011400" cy="561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500">
                <a:solidFill>
                  <a:schemeClr val="lt1"/>
                </a:solidFill>
              </a:rPr>
              <a:t>Average age: 43 (all over 18)</a:t>
            </a:r>
            <a:endParaRPr sz="2500">
              <a:solidFill>
                <a:schemeClr val="lt1"/>
              </a:solidFill>
            </a:endParaRPr>
          </a:p>
        </p:txBody>
      </p:sp>
      <p:sp>
        <p:nvSpPr>
          <p:cNvPr id="131" name="Google Shape;131;p17"/>
          <p:cNvSpPr txBox="1"/>
          <p:nvPr>
            <p:ph idx="4294967295" type="ctrTitle"/>
          </p:nvPr>
        </p:nvSpPr>
        <p:spPr>
          <a:xfrm>
            <a:off x="574750" y="3350803"/>
            <a:ext cx="6011400" cy="561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500">
                <a:solidFill>
                  <a:schemeClr val="lt1"/>
                </a:solidFill>
              </a:rPr>
              <a:t>Primarily male</a:t>
            </a:r>
            <a:endParaRPr sz="25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439625" y="92700"/>
            <a:ext cx="3171300" cy="1418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Significant  </a:t>
            </a:r>
            <a:r>
              <a:rPr lang="en">
                <a:solidFill>
                  <a:schemeClr val="accent1"/>
                </a:solidFill>
              </a:rPr>
              <a:t>Measures</a:t>
            </a:r>
            <a:endParaRPr/>
          </a:p>
        </p:txBody>
      </p:sp>
      <p:sp>
        <p:nvSpPr>
          <p:cNvPr id="137" name="Google Shape;137;p18"/>
          <p:cNvSpPr txBox="1"/>
          <p:nvPr>
            <p:ph idx="1" type="body"/>
          </p:nvPr>
        </p:nvSpPr>
        <p:spPr>
          <a:xfrm>
            <a:off x="1242850" y="1511100"/>
            <a:ext cx="2224200" cy="146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Incident Score</a:t>
            </a:r>
            <a:endParaRPr b="1"/>
          </a:p>
          <a:p>
            <a:pPr indent="0" lvl="0" marL="0" rtl="0" algn="l">
              <a:spcBef>
                <a:spcPts val="600"/>
              </a:spcBef>
              <a:spcAft>
                <a:spcPts val="0"/>
              </a:spcAft>
              <a:buNone/>
            </a:pPr>
            <a:r>
              <a:rPr lang="en" sz="1200">
                <a:solidFill>
                  <a:srgbClr val="FFFFFF"/>
                </a:solidFill>
              </a:rPr>
              <a:t>A composite measure of participants’ incident frequency and severity based on the number of incidents corresponding to its level of severity (i.e. the sum of count * incident level)</a:t>
            </a:r>
            <a:endParaRPr sz="1200">
              <a:solidFill>
                <a:srgbClr val="FFFFFF"/>
              </a:solidFill>
            </a:endParaRPr>
          </a:p>
          <a:p>
            <a:pPr indent="0" lvl="0" marL="0" rtl="0" algn="l">
              <a:spcBef>
                <a:spcPts val="600"/>
              </a:spcBef>
              <a:spcAft>
                <a:spcPts val="0"/>
              </a:spcAft>
              <a:buNone/>
            </a:pPr>
            <a:r>
              <a:t/>
            </a:r>
            <a:endParaRPr sz="1200">
              <a:solidFill>
                <a:srgbClr val="FFFFFF"/>
              </a:solidFill>
            </a:endParaRPr>
          </a:p>
        </p:txBody>
      </p:sp>
      <p:sp>
        <p:nvSpPr>
          <p:cNvPr id="138" name="Google Shape;138;p18"/>
          <p:cNvSpPr txBox="1"/>
          <p:nvPr>
            <p:ph idx="2" type="body"/>
          </p:nvPr>
        </p:nvSpPr>
        <p:spPr>
          <a:xfrm>
            <a:off x="1242850" y="3389825"/>
            <a:ext cx="2224200" cy="1055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Incident Level </a:t>
            </a:r>
            <a:endParaRPr b="1"/>
          </a:p>
          <a:p>
            <a:pPr indent="0" lvl="0" marL="0" rtl="0" algn="l">
              <a:spcBef>
                <a:spcPts val="600"/>
              </a:spcBef>
              <a:spcAft>
                <a:spcPts val="0"/>
              </a:spcAft>
              <a:buNone/>
            </a:pPr>
            <a:r>
              <a:rPr lang="en" sz="1200">
                <a:solidFill>
                  <a:srgbClr val="FFFFFF"/>
                </a:solidFill>
              </a:rPr>
              <a:t>Discrete values 1,2,5 according to its type (5=most severe, i.e. [I] level incident)</a:t>
            </a:r>
            <a:endParaRPr/>
          </a:p>
        </p:txBody>
      </p:sp>
      <p:sp>
        <p:nvSpPr>
          <p:cNvPr id="139" name="Google Shape;139;p18"/>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40" name="Google Shape;140;p18"/>
          <p:cNvSpPr txBox="1"/>
          <p:nvPr>
            <p:ph idx="1" type="body"/>
          </p:nvPr>
        </p:nvSpPr>
        <p:spPr>
          <a:xfrm>
            <a:off x="4116400" y="574350"/>
            <a:ext cx="2224200" cy="146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Trauma History </a:t>
            </a:r>
            <a:endParaRPr b="1"/>
          </a:p>
          <a:p>
            <a:pPr indent="0" lvl="0" marL="0" rtl="0" algn="l">
              <a:spcBef>
                <a:spcPts val="600"/>
              </a:spcBef>
              <a:spcAft>
                <a:spcPts val="0"/>
              </a:spcAft>
              <a:buNone/>
            </a:pPr>
            <a:r>
              <a:rPr lang="en" sz="1200">
                <a:solidFill>
                  <a:srgbClr val="FFFFFF"/>
                </a:solidFill>
              </a:rPr>
              <a:t>Mesured by “yes” or “no” to whether or not client had a history of any traumatic experience such as domestic violence, physical/sexual abuse, etc. </a:t>
            </a:r>
            <a:endParaRPr sz="1200">
              <a:solidFill>
                <a:srgbClr val="FFFFFF"/>
              </a:solidFill>
            </a:endParaRPr>
          </a:p>
        </p:txBody>
      </p:sp>
      <p:sp>
        <p:nvSpPr>
          <p:cNvPr id="141" name="Google Shape;141;p18"/>
          <p:cNvSpPr txBox="1"/>
          <p:nvPr>
            <p:ph idx="1" type="body"/>
          </p:nvPr>
        </p:nvSpPr>
        <p:spPr>
          <a:xfrm>
            <a:off x="4127225" y="2137650"/>
            <a:ext cx="2049600" cy="868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Criminal History </a:t>
            </a:r>
            <a:endParaRPr b="1"/>
          </a:p>
          <a:p>
            <a:pPr indent="0" lvl="0" marL="0" rtl="0" algn="l">
              <a:spcBef>
                <a:spcPts val="600"/>
              </a:spcBef>
              <a:spcAft>
                <a:spcPts val="0"/>
              </a:spcAft>
              <a:buNone/>
            </a:pPr>
            <a:r>
              <a:rPr lang="en" sz="1200">
                <a:solidFill>
                  <a:srgbClr val="FFFFFF"/>
                </a:solidFill>
              </a:rPr>
              <a:t>A composite measure of the participants’ criminal history</a:t>
            </a:r>
            <a:endParaRPr sz="1200">
              <a:solidFill>
                <a:srgbClr val="FFFFFF"/>
              </a:solidFill>
            </a:endParaRPr>
          </a:p>
        </p:txBody>
      </p:sp>
      <p:sp>
        <p:nvSpPr>
          <p:cNvPr id="142" name="Google Shape;142;p18"/>
          <p:cNvSpPr txBox="1"/>
          <p:nvPr>
            <p:ph idx="1" type="body"/>
          </p:nvPr>
        </p:nvSpPr>
        <p:spPr>
          <a:xfrm>
            <a:off x="6340600" y="574350"/>
            <a:ext cx="2224200" cy="146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Alcohol &amp; Drug Score </a:t>
            </a:r>
            <a:r>
              <a:rPr lang="en" sz="1200">
                <a:solidFill>
                  <a:srgbClr val="000000"/>
                </a:solidFill>
                <a:latin typeface="Arial"/>
                <a:ea typeface="Arial"/>
                <a:cs typeface="Arial"/>
                <a:sym typeface="Arial"/>
              </a:rPr>
              <a:t> </a:t>
            </a:r>
            <a:r>
              <a:rPr lang="en" sz="1200">
                <a:solidFill>
                  <a:srgbClr val="FFFFFF"/>
                </a:solidFill>
              </a:rPr>
              <a:t>Participants’ alcohol and drug problem where 0 = no problem to 9 = severe problem</a:t>
            </a:r>
            <a:endParaRPr sz="1200">
              <a:solidFill>
                <a:srgbClr val="FFFFFF"/>
              </a:solidFill>
            </a:endParaRPr>
          </a:p>
          <a:p>
            <a:pPr indent="0" lvl="0" marL="0" rtl="0" algn="l">
              <a:spcBef>
                <a:spcPts val="600"/>
              </a:spcBef>
              <a:spcAft>
                <a:spcPts val="0"/>
              </a:spcAft>
              <a:buNone/>
            </a:pPr>
            <a:r>
              <a:t/>
            </a:r>
            <a:endParaRPr sz="1200">
              <a:solidFill>
                <a:srgbClr val="FFFFFF"/>
              </a:solidFill>
            </a:endParaRPr>
          </a:p>
        </p:txBody>
      </p:sp>
      <p:sp>
        <p:nvSpPr>
          <p:cNvPr id="143" name="Google Shape;143;p18"/>
          <p:cNvSpPr txBox="1"/>
          <p:nvPr>
            <p:ph idx="1" type="body"/>
          </p:nvPr>
        </p:nvSpPr>
        <p:spPr>
          <a:xfrm>
            <a:off x="6328100" y="1511100"/>
            <a:ext cx="2224200" cy="868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Suicide Risk </a:t>
            </a:r>
            <a:r>
              <a:rPr b="1" lang="en"/>
              <a:t>Score </a:t>
            </a:r>
            <a:r>
              <a:rPr lang="en" sz="1200">
                <a:latin typeface="Arial"/>
                <a:ea typeface="Arial"/>
                <a:cs typeface="Arial"/>
                <a:sym typeface="Arial"/>
              </a:rPr>
              <a:t> composite measure of participants’ level of suicidal risk</a:t>
            </a:r>
            <a:endParaRPr sz="1200">
              <a:solidFill>
                <a:srgbClr val="FFFFFF"/>
              </a:solidFill>
            </a:endParaRPr>
          </a:p>
        </p:txBody>
      </p:sp>
      <p:sp>
        <p:nvSpPr>
          <p:cNvPr id="144" name="Google Shape;144;p18"/>
          <p:cNvSpPr txBox="1"/>
          <p:nvPr>
            <p:ph idx="1" type="body"/>
          </p:nvPr>
        </p:nvSpPr>
        <p:spPr>
          <a:xfrm>
            <a:off x="6328100" y="2199850"/>
            <a:ext cx="2375100" cy="146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Homicide </a:t>
            </a:r>
            <a:r>
              <a:rPr b="1" lang="en"/>
              <a:t>Risk Score </a:t>
            </a:r>
            <a:r>
              <a:rPr lang="en" sz="1200">
                <a:solidFill>
                  <a:srgbClr val="000000"/>
                </a:solidFill>
                <a:latin typeface="Arial"/>
                <a:ea typeface="Arial"/>
                <a:cs typeface="Arial"/>
                <a:sym typeface="Arial"/>
              </a:rPr>
              <a:t> </a:t>
            </a:r>
            <a:r>
              <a:rPr lang="en" sz="1200">
                <a:latin typeface="Arial"/>
                <a:ea typeface="Arial"/>
                <a:cs typeface="Arial"/>
                <a:sym typeface="Arial"/>
              </a:rPr>
              <a:t>composite measure of participants’ level of homicidal risk</a:t>
            </a:r>
            <a:endParaRPr sz="1200">
              <a:latin typeface="Arial"/>
              <a:ea typeface="Arial"/>
              <a:cs typeface="Arial"/>
              <a:sym typeface="Arial"/>
            </a:endParaRPr>
          </a:p>
          <a:p>
            <a:pPr indent="0" lvl="0" marL="0" rtl="0" algn="l">
              <a:spcBef>
                <a:spcPts val="600"/>
              </a:spcBef>
              <a:spcAft>
                <a:spcPts val="0"/>
              </a:spcAft>
              <a:buNone/>
            </a:pPr>
            <a:r>
              <a:t/>
            </a:r>
            <a:endParaRPr sz="1200">
              <a:solidFill>
                <a:srgbClr val="FFFFFF"/>
              </a:solidFill>
            </a:endParaRPr>
          </a:p>
        </p:txBody>
      </p:sp>
      <p:sp>
        <p:nvSpPr>
          <p:cNvPr id="145" name="Google Shape;145;p18"/>
          <p:cNvSpPr txBox="1"/>
          <p:nvPr>
            <p:ph idx="1" type="body"/>
          </p:nvPr>
        </p:nvSpPr>
        <p:spPr>
          <a:xfrm>
            <a:off x="4131550" y="3103650"/>
            <a:ext cx="2049600" cy="146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500"/>
              <a:t>AoD Problem</a:t>
            </a:r>
            <a:r>
              <a:rPr b="1" lang="en"/>
              <a:t> in Last 6 Months</a:t>
            </a:r>
            <a:endParaRPr b="1"/>
          </a:p>
          <a:p>
            <a:pPr indent="0" lvl="0" marL="0" rtl="0" algn="l">
              <a:lnSpc>
                <a:spcPct val="115000"/>
              </a:lnSpc>
              <a:spcBef>
                <a:spcPts val="0"/>
              </a:spcBef>
              <a:spcAft>
                <a:spcPts val="800"/>
              </a:spcAft>
              <a:buNone/>
            </a:pPr>
            <a:r>
              <a:rPr lang="en" sz="1200">
                <a:solidFill>
                  <a:srgbClr val="FFFFFF"/>
                </a:solidFill>
              </a:rPr>
              <a:t>Measures the extent of involvement and disruption from AOD use in the past six months</a:t>
            </a:r>
            <a:r>
              <a:rPr lang="en" sz="1050" strike="sngStrike">
                <a:solidFill>
                  <a:srgbClr val="00796B"/>
                </a:solidFill>
                <a:latin typeface="Arial"/>
                <a:ea typeface="Arial"/>
                <a:cs typeface="Arial"/>
                <a:sym typeface="Arial"/>
              </a:rPr>
              <a:t>. </a:t>
            </a:r>
            <a:endParaRPr sz="1200">
              <a:solidFill>
                <a:srgbClr val="FFFFFF"/>
              </a:solidFill>
            </a:endParaRPr>
          </a:p>
        </p:txBody>
      </p:sp>
      <p:cxnSp>
        <p:nvCxnSpPr>
          <p:cNvPr id="146" name="Google Shape;146;p18"/>
          <p:cNvCxnSpPr/>
          <p:nvPr/>
        </p:nvCxnSpPr>
        <p:spPr>
          <a:xfrm>
            <a:off x="3966075" y="5467125"/>
            <a:ext cx="1322100" cy="1322100"/>
          </a:xfrm>
          <a:prstGeom prst="straightConnector1">
            <a:avLst/>
          </a:prstGeom>
          <a:noFill/>
          <a:ln cap="flat" cmpd="sng" w="9525">
            <a:solidFill>
              <a:schemeClr val="dk2"/>
            </a:solidFill>
            <a:prstDash val="solid"/>
            <a:round/>
            <a:headEnd len="med" w="med" type="none"/>
            <a:tailEnd len="med" w="med" type="none"/>
          </a:ln>
        </p:spPr>
      </p:cxnSp>
      <p:sp>
        <p:nvSpPr>
          <p:cNvPr id="147" name="Google Shape;147;p18"/>
          <p:cNvSpPr txBox="1"/>
          <p:nvPr>
            <p:ph idx="1" type="body"/>
          </p:nvPr>
        </p:nvSpPr>
        <p:spPr>
          <a:xfrm>
            <a:off x="3428213" y="2740900"/>
            <a:ext cx="383400" cy="383400"/>
          </a:xfrm>
          <a:prstGeom prst="rect">
            <a:avLst/>
          </a:prstGeom>
          <a:ln>
            <a:noFill/>
          </a:ln>
        </p:spPr>
        <p:txBody>
          <a:bodyPr anchorCtr="0" anchor="t" bIns="0" lIns="0" spcFirstLastPara="1" rIns="0" wrap="square" tIns="0">
            <a:noAutofit/>
          </a:bodyPr>
          <a:lstStyle/>
          <a:p>
            <a:pPr indent="0" lvl="0" marL="0" rtl="0" algn="l">
              <a:spcBef>
                <a:spcPts val="600"/>
              </a:spcBef>
              <a:spcAft>
                <a:spcPts val="0"/>
              </a:spcAft>
              <a:buNone/>
            </a:pPr>
            <a:r>
              <a:rPr b="1" lang="en">
                <a:solidFill>
                  <a:schemeClr val="accent1"/>
                </a:solidFill>
              </a:rPr>
              <a:t>IV</a:t>
            </a:r>
            <a:endParaRPr b="1">
              <a:solidFill>
                <a:schemeClr val="accent1"/>
              </a:solidFill>
            </a:endParaRPr>
          </a:p>
        </p:txBody>
      </p:sp>
      <p:sp>
        <p:nvSpPr>
          <p:cNvPr id="148" name="Google Shape;148;p18"/>
          <p:cNvSpPr/>
          <p:nvPr/>
        </p:nvSpPr>
        <p:spPr>
          <a:xfrm rot="10800000">
            <a:off x="841238" y="1756600"/>
            <a:ext cx="383400" cy="23520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txBox="1"/>
          <p:nvPr>
            <p:ph idx="1" type="body"/>
          </p:nvPr>
        </p:nvSpPr>
        <p:spPr>
          <a:xfrm>
            <a:off x="515825" y="2740900"/>
            <a:ext cx="383400" cy="383400"/>
          </a:xfrm>
          <a:prstGeom prst="rect">
            <a:avLst/>
          </a:prstGeom>
          <a:ln>
            <a:noFill/>
          </a:ln>
        </p:spPr>
        <p:txBody>
          <a:bodyPr anchorCtr="0" anchor="t" bIns="0" lIns="0" spcFirstLastPara="1" rIns="0" wrap="square" tIns="0">
            <a:noAutofit/>
          </a:bodyPr>
          <a:lstStyle/>
          <a:p>
            <a:pPr indent="0" lvl="0" marL="0" rtl="0" algn="l">
              <a:spcBef>
                <a:spcPts val="600"/>
              </a:spcBef>
              <a:spcAft>
                <a:spcPts val="0"/>
              </a:spcAft>
              <a:buNone/>
            </a:pPr>
            <a:r>
              <a:rPr b="1" lang="en">
                <a:solidFill>
                  <a:schemeClr val="accent1"/>
                </a:solidFill>
              </a:rPr>
              <a:t>DP</a:t>
            </a:r>
            <a:endParaRPr b="1">
              <a:solidFill>
                <a:schemeClr val="accent1"/>
              </a:solidFill>
            </a:endParaRPr>
          </a:p>
        </p:txBody>
      </p:sp>
      <p:sp>
        <p:nvSpPr>
          <p:cNvPr id="150" name="Google Shape;150;p18"/>
          <p:cNvSpPr/>
          <p:nvPr/>
        </p:nvSpPr>
        <p:spPr>
          <a:xfrm rot="10800000">
            <a:off x="3671950" y="1395625"/>
            <a:ext cx="383400" cy="30249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txBox="1"/>
          <p:nvPr/>
        </p:nvSpPr>
        <p:spPr>
          <a:xfrm>
            <a:off x="6257350" y="2971050"/>
            <a:ext cx="2564100" cy="1698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 sz="1500">
                <a:solidFill>
                  <a:schemeClr val="lt1"/>
                </a:solidFill>
                <a:latin typeface="Raleway"/>
                <a:ea typeface="Raleway"/>
                <a:cs typeface="Raleway"/>
                <a:sym typeface="Raleway"/>
              </a:rPr>
              <a:t>Life Functioning Problems</a:t>
            </a:r>
            <a:r>
              <a:rPr lang="en" sz="1100">
                <a:solidFill>
                  <a:srgbClr val="FFFFFF"/>
                </a:solidFill>
                <a:latin typeface="Raleway"/>
                <a:ea typeface="Raleway"/>
                <a:cs typeface="Raleway"/>
                <a:sym typeface="Raleway"/>
              </a:rPr>
              <a:t> </a:t>
            </a:r>
            <a:endParaRPr sz="1100">
              <a:solidFill>
                <a:srgbClr val="FFFFFF"/>
              </a:solidFill>
              <a:latin typeface="Raleway"/>
              <a:ea typeface="Raleway"/>
              <a:cs typeface="Raleway"/>
              <a:sym typeface="Raleway"/>
            </a:endParaRPr>
          </a:p>
          <a:p>
            <a:pPr indent="0" lvl="0" marL="0" rtl="0" algn="l">
              <a:lnSpc>
                <a:spcPct val="100000"/>
              </a:lnSpc>
              <a:spcBef>
                <a:spcPts val="1000"/>
              </a:spcBef>
              <a:spcAft>
                <a:spcPts val="1800"/>
              </a:spcAft>
              <a:buNone/>
            </a:pPr>
            <a:r>
              <a:rPr lang="en" sz="1200">
                <a:solidFill>
                  <a:srgbClr val="FFFFFF"/>
                </a:solidFill>
                <a:latin typeface="Raleway"/>
                <a:ea typeface="Raleway"/>
                <a:cs typeface="Raleway"/>
                <a:sym typeface="Raleway"/>
              </a:rPr>
              <a:t>An overall measure of the client’s life-functioning problems in the areas of substance use, mood adjustment and community compliance.</a:t>
            </a:r>
            <a:endParaRPr sz="1200">
              <a:solidFill>
                <a:srgbClr val="FFFFFF"/>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475825" y="0"/>
            <a:ext cx="3171300" cy="1418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Our </a:t>
            </a:r>
            <a:r>
              <a:rPr lang="en">
                <a:solidFill>
                  <a:schemeClr val="accent1"/>
                </a:solidFill>
              </a:rPr>
              <a:t>Analysis</a:t>
            </a:r>
            <a:endParaRPr/>
          </a:p>
        </p:txBody>
      </p:sp>
      <p:sp>
        <p:nvSpPr>
          <p:cNvPr id="157" name="Google Shape;157;p19"/>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158" name="Google Shape;158;p19"/>
          <p:cNvGrpSpPr/>
          <p:nvPr/>
        </p:nvGrpSpPr>
        <p:grpSpPr>
          <a:xfrm>
            <a:off x="1293736" y="1639050"/>
            <a:ext cx="2547000" cy="2547000"/>
            <a:chOff x="1293736" y="1258050"/>
            <a:chExt cx="2547000" cy="2547000"/>
          </a:xfrm>
        </p:grpSpPr>
        <p:sp>
          <p:nvSpPr>
            <p:cNvPr id="159" name="Google Shape;159;p19"/>
            <p:cNvSpPr/>
            <p:nvPr/>
          </p:nvSpPr>
          <p:spPr>
            <a:xfrm rot="2700000">
              <a:off x="2286374" y="1011412"/>
              <a:ext cx="561726" cy="3040276"/>
            </a:xfrm>
            <a:prstGeom prst="roundRect">
              <a:avLst>
                <a:gd fmla="val 50000" name="adj"/>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990000"/>
                  </a:solidFill>
                  <a:latin typeface="Red Hat Display"/>
                  <a:ea typeface="Red Hat Display"/>
                  <a:cs typeface="Red Hat Display"/>
                  <a:sym typeface="Red Hat Display"/>
                </a:rPr>
                <a:t>1</a:t>
              </a:r>
              <a:endParaRPr b="1" sz="1200">
                <a:solidFill>
                  <a:srgbClr val="990000"/>
                </a:solidFill>
                <a:latin typeface="Red Hat Display"/>
                <a:ea typeface="Red Hat Display"/>
                <a:cs typeface="Red Hat Display"/>
                <a:sym typeface="Red Hat Display"/>
              </a:endParaRPr>
            </a:p>
          </p:txBody>
        </p:sp>
        <p:sp>
          <p:nvSpPr>
            <p:cNvPr id="161" name="Google Shape;161;p19"/>
            <p:cNvSpPr txBox="1"/>
            <p:nvPr/>
          </p:nvSpPr>
          <p:spPr>
            <a:xfrm rot="-2700000">
              <a:off x="1481889" y="2194254"/>
              <a:ext cx="246582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Red Hat Display"/>
                  <a:ea typeface="Red Hat Display"/>
                  <a:cs typeface="Red Hat Display"/>
                  <a:sym typeface="Red Hat Display"/>
                </a:rPr>
                <a:t>Getting to know the Data </a:t>
              </a:r>
              <a:endParaRPr b="1">
                <a:solidFill>
                  <a:srgbClr val="FFFFFF"/>
                </a:solidFill>
                <a:latin typeface="Red Hat Display"/>
                <a:ea typeface="Red Hat Display"/>
                <a:cs typeface="Red Hat Display"/>
                <a:sym typeface="Red Hat Display"/>
              </a:endParaRPr>
            </a:p>
          </p:txBody>
        </p:sp>
      </p:grpSp>
      <p:grpSp>
        <p:nvGrpSpPr>
          <p:cNvPr id="162" name="Google Shape;162;p19"/>
          <p:cNvGrpSpPr/>
          <p:nvPr/>
        </p:nvGrpSpPr>
        <p:grpSpPr>
          <a:xfrm>
            <a:off x="3203958" y="1639050"/>
            <a:ext cx="2547000" cy="2547000"/>
            <a:chOff x="3203958" y="1258050"/>
            <a:chExt cx="2547000" cy="2547000"/>
          </a:xfrm>
        </p:grpSpPr>
        <p:sp>
          <p:nvSpPr>
            <p:cNvPr id="163" name="Google Shape;163;p19"/>
            <p:cNvSpPr/>
            <p:nvPr/>
          </p:nvSpPr>
          <p:spPr>
            <a:xfrm rot="2700000">
              <a:off x="4196595" y="1011412"/>
              <a:ext cx="561726" cy="3040276"/>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Red Hat Display"/>
                  <a:ea typeface="Red Hat Display"/>
                  <a:cs typeface="Red Hat Display"/>
                  <a:sym typeface="Red Hat Display"/>
                </a:rPr>
                <a:t>2</a:t>
              </a:r>
              <a:endParaRPr b="1" sz="1200">
                <a:solidFill>
                  <a:schemeClr val="accent2"/>
                </a:solidFill>
                <a:latin typeface="Red Hat Display"/>
                <a:ea typeface="Red Hat Display"/>
                <a:cs typeface="Red Hat Display"/>
                <a:sym typeface="Red Hat Display"/>
              </a:endParaRPr>
            </a:p>
          </p:txBody>
        </p:sp>
        <p:sp>
          <p:nvSpPr>
            <p:cNvPr id="165" name="Google Shape;165;p19"/>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Red Hat Display"/>
                  <a:ea typeface="Red Hat Display"/>
                  <a:cs typeface="Red Hat Display"/>
                  <a:sym typeface="Red Hat Display"/>
                </a:rPr>
                <a:t>Regression Analysis </a:t>
              </a:r>
              <a:endParaRPr b="1">
                <a:solidFill>
                  <a:srgbClr val="FFFFFF"/>
                </a:solidFill>
                <a:latin typeface="Red Hat Display"/>
                <a:ea typeface="Red Hat Display"/>
                <a:cs typeface="Red Hat Display"/>
                <a:sym typeface="Red Hat Display"/>
              </a:endParaRPr>
            </a:p>
          </p:txBody>
        </p:sp>
      </p:grpSp>
      <p:grpSp>
        <p:nvGrpSpPr>
          <p:cNvPr id="166" name="Google Shape;166;p19"/>
          <p:cNvGrpSpPr/>
          <p:nvPr/>
        </p:nvGrpSpPr>
        <p:grpSpPr>
          <a:xfrm>
            <a:off x="5123977" y="1639050"/>
            <a:ext cx="2547000" cy="2547000"/>
            <a:chOff x="5123977" y="1258050"/>
            <a:chExt cx="2547000" cy="2547000"/>
          </a:xfrm>
        </p:grpSpPr>
        <p:sp>
          <p:nvSpPr>
            <p:cNvPr id="167" name="Google Shape;167;p19"/>
            <p:cNvSpPr/>
            <p:nvPr/>
          </p:nvSpPr>
          <p:spPr>
            <a:xfrm rot="2700000">
              <a:off x="6116614" y="1011412"/>
              <a:ext cx="561726" cy="304027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1"/>
                  </a:solidFill>
                  <a:latin typeface="Red Hat Display"/>
                  <a:ea typeface="Red Hat Display"/>
                  <a:cs typeface="Red Hat Display"/>
                  <a:sym typeface="Red Hat Display"/>
                </a:rPr>
                <a:t>3</a:t>
              </a:r>
              <a:endParaRPr b="1" sz="1200">
                <a:solidFill>
                  <a:schemeClr val="accent1"/>
                </a:solidFill>
                <a:latin typeface="Red Hat Display"/>
                <a:ea typeface="Red Hat Display"/>
                <a:cs typeface="Red Hat Display"/>
                <a:sym typeface="Red Hat Display"/>
              </a:endParaRPr>
            </a:p>
          </p:txBody>
        </p:sp>
        <p:sp>
          <p:nvSpPr>
            <p:cNvPr id="169" name="Google Shape;169;p19"/>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Red Hat Display"/>
                  <a:ea typeface="Red Hat Display"/>
                  <a:cs typeface="Red Hat Display"/>
                  <a:sym typeface="Red Hat Display"/>
                </a:rPr>
                <a:t>Latent Class Analysis </a:t>
              </a:r>
              <a:endParaRPr b="1">
                <a:solidFill>
                  <a:srgbClr val="FFFFFF"/>
                </a:solidFill>
                <a:latin typeface="Red Hat Display"/>
                <a:ea typeface="Red Hat Display"/>
                <a:cs typeface="Red Hat Display"/>
                <a:sym typeface="Red Hat Display"/>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ctrTitle"/>
          </p:nvPr>
        </p:nvSpPr>
        <p:spPr>
          <a:xfrm>
            <a:off x="1541150" y="2788912"/>
            <a:ext cx="7003800" cy="546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Getting to know the Data</a:t>
            </a:r>
            <a:endParaRPr/>
          </a:p>
        </p:txBody>
      </p:sp>
      <p:sp>
        <p:nvSpPr>
          <p:cNvPr id="175" name="Google Shape;175;p20"/>
          <p:cNvSpPr txBox="1"/>
          <p:nvPr/>
        </p:nvSpPr>
        <p:spPr>
          <a:xfrm>
            <a:off x="0" y="2192975"/>
            <a:ext cx="1429800" cy="1236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sz="7200">
                <a:solidFill>
                  <a:schemeClr val="lt1"/>
                </a:solidFill>
                <a:latin typeface="Red Hat Display Black"/>
                <a:ea typeface="Red Hat Display Black"/>
                <a:cs typeface="Red Hat Display Black"/>
                <a:sym typeface="Red Hat Display Black"/>
              </a:rPr>
              <a:t>1</a:t>
            </a:r>
            <a:endParaRPr sz="7200">
              <a:solidFill>
                <a:schemeClr val="lt1"/>
              </a:solidFill>
              <a:latin typeface="Raleway"/>
              <a:ea typeface="Raleway"/>
              <a:cs typeface="Raleway"/>
              <a:sym typeface="Raleway"/>
            </a:endParaRPr>
          </a:p>
        </p:txBody>
      </p:sp>
      <p:sp>
        <p:nvSpPr>
          <p:cNvPr id="176" name="Google Shape;176;p20"/>
          <p:cNvSpPr txBox="1"/>
          <p:nvPr/>
        </p:nvSpPr>
        <p:spPr>
          <a:xfrm>
            <a:off x="0" y="3475550"/>
            <a:ext cx="76743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chemeClr val="accent4"/>
              </a:solidFill>
              <a:latin typeface="Raleway"/>
              <a:ea typeface="Raleway"/>
              <a:cs typeface="Raleway"/>
              <a:sym typeface="Raleway"/>
            </a:endParaRPr>
          </a:p>
          <a:p>
            <a:pPr indent="0" lvl="0" marL="0" rtl="0" algn="l">
              <a:spcBef>
                <a:spcPts val="0"/>
              </a:spcBef>
              <a:spcAft>
                <a:spcPts val="0"/>
              </a:spcAft>
              <a:buNone/>
            </a:pPr>
            <a:r>
              <a:t/>
            </a:r>
            <a:endParaRPr sz="1800">
              <a:solidFill>
                <a:schemeClr val="accent4"/>
              </a:solidFill>
              <a:latin typeface="Raleway"/>
              <a:ea typeface="Raleway"/>
              <a:cs typeface="Raleway"/>
              <a:sym typeface="Raleway"/>
            </a:endParaRPr>
          </a:p>
          <a:p>
            <a:pPr indent="0" lvl="0" marL="0" rtl="0" algn="l">
              <a:spcBef>
                <a:spcPts val="0"/>
              </a:spcBef>
              <a:spcAft>
                <a:spcPts val="0"/>
              </a:spcAft>
              <a:buNone/>
            </a:pPr>
            <a:r>
              <a:t/>
            </a:r>
            <a:endParaRPr sz="1800">
              <a:solidFill>
                <a:schemeClr val="accent4"/>
              </a:solidFill>
              <a:latin typeface="Raleway"/>
              <a:ea typeface="Raleway"/>
              <a:cs typeface="Raleway"/>
              <a:sym typeface="Raleway"/>
            </a:endParaRPr>
          </a:p>
          <a:p>
            <a:pPr indent="0" lvl="0" marL="0" rtl="0" algn="l">
              <a:spcBef>
                <a:spcPts val="0"/>
              </a:spcBef>
              <a:spcAft>
                <a:spcPts val="0"/>
              </a:spcAft>
              <a:buNone/>
            </a:pPr>
            <a:r>
              <a:t/>
            </a:r>
            <a:endParaRPr sz="1800">
              <a:solidFill>
                <a:schemeClr val="accent4"/>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1"/>
          <p:cNvPicPr preferRelativeResize="0"/>
          <p:nvPr/>
        </p:nvPicPr>
        <p:blipFill rotWithShape="1">
          <a:blip r:embed="rId3">
            <a:alphaModFix/>
          </a:blip>
          <a:srcRect b="0" l="5012" r="3846" t="0"/>
          <a:stretch/>
        </p:blipFill>
        <p:spPr>
          <a:xfrm>
            <a:off x="572850" y="922200"/>
            <a:ext cx="5399451" cy="3554601"/>
          </a:xfrm>
          <a:prstGeom prst="rect">
            <a:avLst/>
          </a:prstGeom>
          <a:noFill/>
          <a:ln>
            <a:noFill/>
          </a:ln>
        </p:spPr>
      </p:pic>
      <p:sp>
        <p:nvSpPr>
          <p:cNvPr id="182" name="Google Shape;182;p21"/>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83" name="Google Shape;183;p21"/>
          <p:cNvSpPr txBox="1"/>
          <p:nvPr/>
        </p:nvSpPr>
        <p:spPr>
          <a:xfrm>
            <a:off x="152400" y="152400"/>
            <a:ext cx="74775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1800">
                <a:solidFill>
                  <a:schemeClr val="lt1"/>
                </a:solidFill>
                <a:latin typeface="Red Hat Display Black"/>
                <a:ea typeface="Red Hat Display Black"/>
                <a:cs typeface="Red Hat Display Black"/>
                <a:sym typeface="Red Hat Display Black"/>
              </a:rPr>
              <a:t>W</a:t>
            </a:r>
            <a:r>
              <a:rPr lang="en" sz="1800">
                <a:solidFill>
                  <a:schemeClr val="lt1"/>
                </a:solidFill>
                <a:latin typeface="Red Hat Display Black"/>
                <a:ea typeface="Red Hat Display Black"/>
                <a:cs typeface="Red Hat Display Black"/>
                <a:sym typeface="Red Hat Display Black"/>
              </a:rPr>
              <a:t>here are </a:t>
            </a:r>
            <a:r>
              <a:rPr lang="en" sz="1800">
                <a:solidFill>
                  <a:schemeClr val="lt1"/>
                </a:solidFill>
                <a:latin typeface="Red Hat Display Black"/>
                <a:ea typeface="Red Hat Display Black"/>
                <a:cs typeface="Red Hat Display Black"/>
                <a:sym typeface="Red Hat Display Black"/>
              </a:rPr>
              <a:t>most of the </a:t>
            </a:r>
            <a:r>
              <a:rPr lang="en" sz="1800">
                <a:solidFill>
                  <a:schemeClr val="lt1"/>
                </a:solidFill>
                <a:latin typeface="Red Hat Display Black"/>
                <a:ea typeface="Red Hat Display Black"/>
                <a:cs typeface="Red Hat Display Black"/>
                <a:sym typeface="Red Hat Display Black"/>
              </a:rPr>
              <a:t>clients going after</a:t>
            </a:r>
            <a:r>
              <a:rPr lang="en" sz="1800">
                <a:solidFill>
                  <a:schemeClr val="dk1"/>
                </a:solidFill>
                <a:latin typeface="Red Hat Display Black"/>
                <a:ea typeface="Red Hat Display Black"/>
                <a:cs typeface="Red Hat Display Black"/>
                <a:sym typeface="Red Hat Display Black"/>
              </a:rPr>
              <a:t> </a:t>
            </a:r>
            <a:r>
              <a:rPr lang="en" sz="1800">
                <a:solidFill>
                  <a:schemeClr val="accent1"/>
                </a:solidFill>
                <a:latin typeface="Red Hat Display Black"/>
                <a:ea typeface="Red Hat Display Black"/>
                <a:cs typeface="Red Hat Display Black"/>
                <a:sym typeface="Red Hat Display Black"/>
              </a:rPr>
              <a:t>The Connection</a:t>
            </a:r>
            <a:r>
              <a:rPr lang="en" sz="1800">
                <a:solidFill>
                  <a:schemeClr val="lt1"/>
                </a:solidFill>
                <a:latin typeface="Red Hat Display Black"/>
                <a:ea typeface="Red Hat Display Black"/>
                <a:cs typeface="Red Hat Display Black"/>
                <a:sym typeface="Red Hat Display Black"/>
              </a:rPr>
              <a:t>?</a:t>
            </a:r>
            <a:endParaRPr>
              <a:solidFill>
                <a:schemeClr val="lt1"/>
              </a:solidFill>
            </a:endParaRPr>
          </a:p>
        </p:txBody>
      </p:sp>
      <p:sp>
        <p:nvSpPr>
          <p:cNvPr id="184" name="Google Shape;184;p21"/>
          <p:cNvSpPr txBox="1"/>
          <p:nvPr/>
        </p:nvSpPr>
        <p:spPr>
          <a:xfrm>
            <a:off x="3064975" y="2525325"/>
            <a:ext cx="1633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accent2"/>
                </a:solidFill>
                <a:latin typeface="Raleway"/>
                <a:ea typeface="Raleway"/>
                <a:cs typeface="Raleway"/>
                <a:sym typeface="Raleway"/>
              </a:rPr>
              <a:t>Middletown</a:t>
            </a:r>
            <a:endParaRPr b="1" sz="800">
              <a:solidFill>
                <a:schemeClr val="accent2"/>
              </a:solidFill>
              <a:latin typeface="Raleway"/>
              <a:ea typeface="Raleway"/>
              <a:cs typeface="Raleway"/>
              <a:sym typeface="Raleway"/>
            </a:endParaRPr>
          </a:p>
        </p:txBody>
      </p:sp>
      <p:sp>
        <p:nvSpPr>
          <p:cNvPr id="185" name="Google Shape;185;p21"/>
          <p:cNvSpPr txBox="1"/>
          <p:nvPr/>
        </p:nvSpPr>
        <p:spPr>
          <a:xfrm>
            <a:off x="2467900" y="3112625"/>
            <a:ext cx="84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accent2"/>
                </a:solidFill>
                <a:latin typeface="Raleway"/>
                <a:ea typeface="Raleway"/>
                <a:cs typeface="Raleway"/>
                <a:sym typeface="Raleway"/>
              </a:rPr>
              <a:t>New Haven</a:t>
            </a:r>
            <a:endParaRPr b="1" sz="800">
              <a:solidFill>
                <a:schemeClr val="accent2"/>
              </a:solidFill>
              <a:latin typeface="Raleway"/>
              <a:ea typeface="Raleway"/>
              <a:cs typeface="Raleway"/>
              <a:sym typeface="Raleway"/>
            </a:endParaRPr>
          </a:p>
        </p:txBody>
      </p:sp>
      <p:sp>
        <p:nvSpPr>
          <p:cNvPr id="186" name="Google Shape;186;p21"/>
          <p:cNvSpPr txBox="1"/>
          <p:nvPr/>
        </p:nvSpPr>
        <p:spPr>
          <a:xfrm>
            <a:off x="2949250" y="1785625"/>
            <a:ext cx="1633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accent2"/>
                </a:solidFill>
                <a:latin typeface="Raleway"/>
                <a:ea typeface="Raleway"/>
                <a:cs typeface="Raleway"/>
                <a:sym typeface="Raleway"/>
              </a:rPr>
              <a:t>Hartford</a:t>
            </a:r>
            <a:endParaRPr b="1" sz="800">
              <a:solidFill>
                <a:schemeClr val="accent2"/>
              </a:solidFill>
              <a:latin typeface="Raleway"/>
              <a:ea typeface="Raleway"/>
              <a:cs typeface="Raleway"/>
              <a:sym typeface="Raleway"/>
            </a:endParaRPr>
          </a:p>
        </p:txBody>
      </p:sp>
      <p:sp>
        <p:nvSpPr>
          <p:cNvPr id="187" name="Google Shape;187;p21"/>
          <p:cNvSpPr/>
          <p:nvPr/>
        </p:nvSpPr>
        <p:spPr>
          <a:xfrm>
            <a:off x="2687125" y="3107950"/>
            <a:ext cx="85200" cy="97500"/>
          </a:xfrm>
          <a:prstGeom prst="flowChartConnector">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3296725" y="2498350"/>
            <a:ext cx="85200" cy="97500"/>
          </a:xfrm>
          <a:prstGeom prst="flowChartConnector">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a:off x="3144325" y="1812550"/>
            <a:ext cx="85200" cy="97500"/>
          </a:xfrm>
          <a:prstGeom prst="flowChartConnector">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txBox="1"/>
          <p:nvPr/>
        </p:nvSpPr>
        <p:spPr>
          <a:xfrm>
            <a:off x="6143875" y="1657750"/>
            <a:ext cx="30000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1"/>
                </a:solidFill>
              </a:rPr>
              <a:t>A total of 981 clients were discharged to </a:t>
            </a:r>
            <a:r>
              <a:rPr b="1" lang="en" sz="1800">
                <a:solidFill>
                  <a:srgbClr val="FF9900"/>
                </a:solidFill>
              </a:rPr>
              <a:t>New Haven</a:t>
            </a:r>
            <a:r>
              <a:rPr lang="en" sz="1800">
                <a:solidFill>
                  <a:schemeClr val="lt1"/>
                </a:solidFill>
              </a:rPr>
              <a:t>. </a:t>
            </a:r>
            <a:r>
              <a:rPr b="1" lang="en" sz="1800">
                <a:solidFill>
                  <a:srgbClr val="FF9900"/>
                </a:solidFill>
              </a:rPr>
              <a:t>Middletown</a:t>
            </a:r>
            <a:r>
              <a:rPr lang="en" sz="1800">
                <a:solidFill>
                  <a:schemeClr val="lt1"/>
                </a:solidFill>
              </a:rPr>
              <a:t> (329 clients) and </a:t>
            </a:r>
            <a:r>
              <a:rPr b="1" lang="en" sz="1800">
                <a:solidFill>
                  <a:srgbClr val="FF9900"/>
                </a:solidFill>
              </a:rPr>
              <a:t>Hartford</a:t>
            </a:r>
            <a:r>
              <a:rPr lang="en" sz="1800">
                <a:solidFill>
                  <a:srgbClr val="FF9900"/>
                </a:solidFill>
              </a:rPr>
              <a:t> </a:t>
            </a:r>
            <a:r>
              <a:rPr lang="en" sz="1800">
                <a:solidFill>
                  <a:schemeClr val="lt1"/>
                </a:solidFill>
              </a:rPr>
              <a:t>(197 clients) took in the second and third most clients among all cities in </a:t>
            </a:r>
            <a:r>
              <a:rPr lang="en" sz="1800">
                <a:solidFill>
                  <a:schemeClr val="lt1"/>
                </a:solidFill>
              </a:rPr>
              <a:t>Connecticut</a:t>
            </a:r>
            <a:r>
              <a:rPr lang="en" sz="1800">
                <a:solidFill>
                  <a:schemeClr val="lt1"/>
                </a:solidFill>
              </a:rPr>
              <a:t>. </a:t>
            </a:r>
            <a:endParaRPr sz="1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96" name="Google Shape;196;p22"/>
          <p:cNvSpPr txBox="1"/>
          <p:nvPr>
            <p:ph type="title"/>
          </p:nvPr>
        </p:nvSpPr>
        <p:spPr>
          <a:xfrm>
            <a:off x="457200" y="0"/>
            <a:ext cx="3548400" cy="1418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Descriptive Data</a:t>
            </a:r>
            <a:endParaRPr>
              <a:solidFill>
                <a:schemeClr val="accent1"/>
              </a:solidFill>
            </a:endParaRPr>
          </a:p>
        </p:txBody>
      </p:sp>
      <p:pic>
        <p:nvPicPr>
          <p:cNvPr id="197" name="Google Shape;197;p22"/>
          <p:cNvPicPr preferRelativeResize="0"/>
          <p:nvPr/>
        </p:nvPicPr>
        <p:blipFill>
          <a:blip r:embed="rId3">
            <a:alphaModFix/>
          </a:blip>
          <a:stretch>
            <a:fillRect/>
          </a:stretch>
        </p:blipFill>
        <p:spPr>
          <a:xfrm>
            <a:off x="74549" y="1817775"/>
            <a:ext cx="3624976" cy="2262475"/>
          </a:xfrm>
          <a:prstGeom prst="rect">
            <a:avLst/>
          </a:prstGeom>
          <a:noFill/>
          <a:ln>
            <a:noFill/>
          </a:ln>
        </p:spPr>
      </p:pic>
      <p:sp>
        <p:nvSpPr>
          <p:cNvPr id="198" name="Google Shape;198;p22"/>
          <p:cNvSpPr txBox="1"/>
          <p:nvPr/>
        </p:nvSpPr>
        <p:spPr>
          <a:xfrm>
            <a:off x="700000" y="2277025"/>
            <a:ext cx="610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rPr>
              <a:t>~48%</a:t>
            </a:r>
            <a:endParaRPr sz="900">
              <a:solidFill>
                <a:schemeClr val="lt1"/>
              </a:solidFill>
            </a:endParaRPr>
          </a:p>
        </p:txBody>
      </p:sp>
      <p:sp>
        <p:nvSpPr>
          <p:cNvPr id="199" name="Google Shape;199;p22"/>
          <p:cNvSpPr txBox="1"/>
          <p:nvPr/>
        </p:nvSpPr>
        <p:spPr>
          <a:xfrm>
            <a:off x="1736475" y="2156750"/>
            <a:ext cx="897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rPr>
              <a:t>~52%</a:t>
            </a:r>
            <a:endParaRPr sz="900">
              <a:solidFill>
                <a:schemeClr val="lt1"/>
              </a:solidFill>
            </a:endParaRPr>
          </a:p>
        </p:txBody>
      </p:sp>
      <p:pic>
        <p:nvPicPr>
          <p:cNvPr id="200" name="Google Shape;200;p22"/>
          <p:cNvPicPr preferRelativeResize="0"/>
          <p:nvPr/>
        </p:nvPicPr>
        <p:blipFill>
          <a:blip r:embed="rId4">
            <a:alphaModFix/>
          </a:blip>
          <a:stretch>
            <a:fillRect/>
          </a:stretch>
        </p:blipFill>
        <p:spPr>
          <a:xfrm>
            <a:off x="4349325" y="204550"/>
            <a:ext cx="3766700" cy="2351500"/>
          </a:xfrm>
          <a:prstGeom prst="rect">
            <a:avLst/>
          </a:prstGeom>
          <a:noFill/>
          <a:ln>
            <a:noFill/>
          </a:ln>
        </p:spPr>
      </p:pic>
      <p:pic>
        <p:nvPicPr>
          <p:cNvPr id="201" name="Google Shape;201;p22"/>
          <p:cNvPicPr preferRelativeResize="0"/>
          <p:nvPr/>
        </p:nvPicPr>
        <p:blipFill>
          <a:blip r:embed="rId5">
            <a:alphaModFix/>
          </a:blip>
          <a:stretch>
            <a:fillRect/>
          </a:stretch>
        </p:blipFill>
        <p:spPr>
          <a:xfrm>
            <a:off x="4005600" y="2738875"/>
            <a:ext cx="4531665" cy="2159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utland template">
  <a:themeElements>
    <a:clrScheme name="Custom 347">
      <a:dk1>
        <a:srgbClr val="142236"/>
      </a:dk1>
      <a:lt1>
        <a:srgbClr val="FFFFFF"/>
      </a:lt1>
      <a:dk2>
        <a:srgbClr val="667180"/>
      </a:dk2>
      <a:lt2>
        <a:srgbClr val="E5E8EB"/>
      </a:lt2>
      <a:accent1>
        <a:srgbClr val="FF6035"/>
      </a:accent1>
      <a:accent2>
        <a:srgbClr val="BB1C0B"/>
      </a:accent2>
      <a:accent3>
        <a:srgbClr val="1DC8E6"/>
      </a:accent3>
      <a:accent4>
        <a:srgbClr val="0D7FA3"/>
      </a:accent4>
      <a:accent5>
        <a:srgbClr val="8FC55D"/>
      </a:accent5>
      <a:accent6>
        <a:srgbClr val="4E9934"/>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