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407" r:id="rId3"/>
    <p:sldId id="481" r:id="rId4"/>
    <p:sldId id="486" r:id="rId5"/>
    <p:sldId id="487" r:id="rId6"/>
    <p:sldId id="485" r:id="rId7"/>
    <p:sldId id="488" r:id="rId8"/>
    <p:sldId id="489" r:id="rId9"/>
    <p:sldId id="490" r:id="rId10"/>
    <p:sldId id="491" r:id="rId11"/>
    <p:sldId id="492" r:id="rId12"/>
    <p:sldId id="493" r:id="rId13"/>
    <p:sldId id="494" r:id="rId14"/>
    <p:sldId id="496" r:id="rId15"/>
    <p:sldId id="495" r:id="rId16"/>
    <p:sldId id="497" r:id="rId17"/>
    <p:sldId id="498" r:id="rId18"/>
    <p:sldId id="499" r:id="rId19"/>
    <p:sldId id="500" r:id="rId20"/>
    <p:sldId id="501" r:id="rId21"/>
    <p:sldId id="502" r:id="rId22"/>
    <p:sldId id="504" r:id="rId23"/>
    <p:sldId id="503" r:id="rId24"/>
    <p:sldId id="40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02C5D-9EC1-4FE4-A91F-57A059F23BB8}" type="datetimeFigureOut">
              <a:rPr lang="vi-VN" smtClean="0"/>
              <a:t>25/04/2024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A2FBB-1DC3-49E4-9A6E-473699283F68}" type="slidenum">
              <a:rPr lang="vi-VN" smtClean="0"/>
              <a:t>‹#›</a:t>
            </a:fld>
            <a:endParaRPr lang="vi-VN"/>
          </a:p>
        </p:txBody>
      </p:sp>
    </p:spTree>
    <p:extLst>
      <p:ext uri="{BB962C8B-B14F-4D97-AF65-F5344CB8AC3E}">
        <p14:creationId xmlns:p14="http://schemas.microsoft.com/office/powerpoint/2010/main" val="66718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E59B-E105-996C-2439-43AD543AC96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9E4665C-3EBD-99AB-A312-84407A66106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3BECB1A-A24D-EB0D-8093-15A90EC5390D}"/>
              </a:ext>
            </a:extLst>
          </p:cNvPr>
          <p:cNvSpPr>
            <a:spLocks noGrp="1"/>
          </p:cNvSpPr>
          <p:nvPr>
            <p:ph type="dt" sz="half" idx="10"/>
          </p:nvPr>
        </p:nvSpPr>
        <p:spPr>
          <a:xfrm>
            <a:off x="838200" y="6356350"/>
            <a:ext cx="2743200" cy="365125"/>
          </a:xfrm>
          <a:prstGeom prst="rect">
            <a:avLst/>
          </a:prstGeom>
        </p:spPr>
        <p:txBody>
          <a:bodyPr/>
          <a:lstStyle/>
          <a:p>
            <a:fld id="{6BC5DC99-B950-455A-9058-45AF2917C95D}" type="datetime1">
              <a:rPr lang="vi-VN" smtClean="0"/>
              <a:t>25/04/2024</a:t>
            </a:fld>
            <a:endParaRPr lang="vi-VN"/>
          </a:p>
        </p:txBody>
      </p:sp>
      <p:sp>
        <p:nvSpPr>
          <p:cNvPr id="5" name="Footer Placeholder 4">
            <a:extLst>
              <a:ext uri="{FF2B5EF4-FFF2-40B4-BE49-F238E27FC236}">
                <a16:creationId xmlns:a16="http://schemas.microsoft.com/office/drawing/2014/main" id="{5CA0FBA3-A493-AFF2-16D9-3364159C672F}"/>
              </a:ext>
            </a:extLst>
          </p:cNvPr>
          <p:cNvSpPr>
            <a:spLocks noGrp="1"/>
          </p:cNvSpPr>
          <p:nvPr>
            <p:ph type="ftr" sz="quarter" idx="11"/>
          </p:nvPr>
        </p:nvSpPr>
        <p:spPr>
          <a:xfrm>
            <a:off x="4038600" y="6356350"/>
            <a:ext cx="4114800" cy="365125"/>
          </a:xfrm>
          <a:prstGeom prst="rect">
            <a:avLst/>
          </a:prstGeom>
        </p:spPr>
        <p:txBody>
          <a:bodyPr/>
          <a:lstStyle/>
          <a:p>
            <a:endParaRPr lang="vi-VN"/>
          </a:p>
        </p:txBody>
      </p:sp>
      <p:sp>
        <p:nvSpPr>
          <p:cNvPr id="6" name="Slide Number Placeholder 5">
            <a:extLst>
              <a:ext uri="{FF2B5EF4-FFF2-40B4-BE49-F238E27FC236}">
                <a16:creationId xmlns:a16="http://schemas.microsoft.com/office/drawing/2014/main" id="{ED13ABE9-236B-23F1-D293-86D61E63ADB0}"/>
              </a:ext>
            </a:extLst>
          </p:cNvPr>
          <p:cNvSpPr>
            <a:spLocks noGrp="1"/>
          </p:cNvSpPr>
          <p:nvPr>
            <p:ph type="sldNum" sz="quarter" idx="12"/>
          </p:nvPr>
        </p:nvSpPr>
        <p:spPr>
          <a:xfrm>
            <a:off x="8610600" y="6356350"/>
            <a:ext cx="2743200" cy="365125"/>
          </a:xfrm>
          <a:prstGeom prst="rect">
            <a:avLst/>
          </a:prstGeom>
        </p:spPr>
        <p:txBody>
          <a:bodyPr/>
          <a:lstStyle/>
          <a:p>
            <a:fld id="{1599623F-F2CE-4194-A18F-07B146D42320}" type="slidenum">
              <a:rPr lang="vi-VN" smtClean="0"/>
              <a:t>‹#›</a:t>
            </a:fld>
            <a:endParaRPr lang="vi-VN"/>
          </a:p>
        </p:txBody>
      </p:sp>
    </p:spTree>
    <p:extLst>
      <p:ext uri="{BB962C8B-B14F-4D97-AF65-F5344CB8AC3E}">
        <p14:creationId xmlns:p14="http://schemas.microsoft.com/office/powerpoint/2010/main" val="2915926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A person in a blue shirt&#10;&#10;Description automatically generated with medium confidence">
            <a:extLst>
              <a:ext uri="{FF2B5EF4-FFF2-40B4-BE49-F238E27FC236}">
                <a16:creationId xmlns:a16="http://schemas.microsoft.com/office/drawing/2014/main" id="{94E6D455-587F-517D-FE51-A4A80FD43F21}"/>
              </a:ext>
            </a:extLst>
          </p:cNvPr>
          <p:cNvPicPr>
            <a:picLocks noChangeAspect="1"/>
          </p:cNvPicPr>
          <p:nvPr/>
        </p:nvPicPr>
        <p:blipFill>
          <a:blip r:embed="rId3"/>
          <a:stretch>
            <a:fillRect/>
          </a:stretch>
        </p:blipFill>
        <p:spPr>
          <a:xfrm>
            <a:off x="404899" y="381907"/>
            <a:ext cx="551065" cy="732592"/>
          </a:xfrm>
          <a:prstGeom prst="rect">
            <a:avLst/>
          </a:prstGeom>
        </p:spPr>
      </p:pic>
      <p:cxnSp>
        <p:nvCxnSpPr>
          <p:cNvPr id="13" name="Straight Connector 12">
            <a:extLst>
              <a:ext uri="{FF2B5EF4-FFF2-40B4-BE49-F238E27FC236}">
                <a16:creationId xmlns:a16="http://schemas.microsoft.com/office/drawing/2014/main" id="{724AD7FE-76B0-F76D-9052-98EA6655D2B9}"/>
              </a:ext>
            </a:extLst>
          </p:cNvPr>
          <p:cNvCxnSpPr>
            <a:cxnSpLocks/>
          </p:cNvCxnSpPr>
          <p:nvPr/>
        </p:nvCxnSpPr>
        <p:spPr>
          <a:xfrm>
            <a:off x="404899" y="1110344"/>
            <a:ext cx="11382202" cy="0"/>
          </a:xfrm>
          <a:prstGeom prst="line">
            <a:avLst/>
          </a:prstGeom>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55213C3-2398-1328-09F1-917BC77748D0}"/>
              </a:ext>
            </a:extLst>
          </p:cNvPr>
          <p:cNvSpPr/>
          <p:nvPr/>
        </p:nvSpPr>
        <p:spPr>
          <a:xfrm>
            <a:off x="11097491" y="381907"/>
            <a:ext cx="689610" cy="72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17">
            <a:extLst>
              <a:ext uri="{FF2B5EF4-FFF2-40B4-BE49-F238E27FC236}">
                <a16:creationId xmlns:a16="http://schemas.microsoft.com/office/drawing/2014/main" id="{D9FCA36A-2110-028B-F490-4F7CCBE2EBF1}"/>
              </a:ext>
            </a:extLst>
          </p:cNvPr>
          <p:cNvSpPr txBox="1">
            <a:spLocks/>
          </p:cNvSpPr>
          <p:nvPr/>
        </p:nvSpPr>
        <p:spPr>
          <a:xfrm>
            <a:off x="404813" y="1233057"/>
            <a:ext cx="11382375" cy="51677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Slide Number Placeholder 16">
            <a:extLst>
              <a:ext uri="{FF2B5EF4-FFF2-40B4-BE49-F238E27FC236}">
                <a16:creationId xmlns:a16="http://schemas.microsoft.com/office/drawing/2014/main" id="{B2113C66-3B0B-AC83-2340-509A1C461EBF}"/>
              </a:ext>
            </a:extLst>
          </p:cNvPr>
          <p:cNvSpPr>
            <a:spLocks noGrp="1"/>
          </p:cNvSpPr>
          <p:nvPr>
            <p:ph type="sldNum" sz="quarter" idx="4"/>
          </p:nvPr>
        </p:nvSpPr>
        <p:spPr>
          <a:xfrm>
            <a:off x="11097489" y="365126"/>
            <a:ext cx="689611" cy="732592"/>
          </a:xfrm>
          <a:prstGeom prst="rect">
            <a:avLst/>
          </a:prstGeom>
        </p:spPr>
        <p:txBody>
          <a:bodyPr vert="horz" lIns="91440" tIns="45720" rIns="91440" bIns="45720" rtlCol="0" anchor="ctr"/>
          <a:lstStyle>
            <a:lvl1pPr algn="ctr">
              <a:defRPr sz="2400">
                <a:solidFill>
                  <a:schemeClr val="tx1">
                    <a:tint val="75000"/>
                  </a:schemeClr>
                </a:solidFill>
                <a:latin typeface="Times New Roman" panose="02020603050405020304" pitchFamily="18" charset="0"/>
                <a:cs typeface="Times New Roman" panose="02020603050405020304" pitchFamily="18" charset="0"/>
              </a:defRPr>
            </a:lvl1pPr>
          </a:lstStyle>
          <a:p>
            <a:fld id="{1599623F-F2CE-4194-A18F-07B146D42320}" type="slidenum">
              <a:rPr lang="vi-VN" smtClean="0"/>
              <a:t>‹#›</a:t>
            </a:fld>
            <a:endParaRPr lang="vi-VN"/>
          </a:p>
        </p:txBody>
      </p:sp>
    </p:spTree>
    <p:extLst>
      <p:ext uri="{BB962C8B-B14F-4D97-AF65-F5344CB8AC3E}">
        <p14:creationId xmlns:p14="http://schemas.microsoft.com/office/powerpoint/2010/main" val="129582667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D67AAF33-5459-5F36-1FA8-64E45B03B027}"/>
              </a:ext>
            </a:extLst>
          </p:cNvPr>
          <p:cNvSpPr/>
          <p:nvPr/>
        </p:nvSpPr>
        <p:spPr>
          <a:xfrm>
            <a:off x="1523880" y="1122480"/>
            <a:ext cx="9141120" cy="23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r>
              <a:rPr lang="en-US" sz="6000" b="1" spc="-1" dirty="0">
                <a:solidFill>
                  <a:srgbClr val="000000"/>
                </a:solidFill>
                <a:uFill>
                  <a:solidFill>
                    <a:srgbClr val="FFFFFF"/>
                  </a:solidFill>
                </a:uFill>
                <a:latin typeface="Myriad Pro Semibold"/>
                <a:ea typeface="Myriad Pro Semibold"/>
              </a:rPr>
              <a:t>SERVLET</a:t>
            </a:r>
            <a:endParaRPr lang="en-US" sz="6000" b="1" strike="noStrike" spc="-1" dirty="0">
              <a:solidFill>
                <a:srgbClr val="FF0000"/>
              </a:solidFill>
              <a:uFill>
                <a:solidFill>
                  <a:srgbClr val="FFFFFF"/>
                </a:solidFill>
              </a:uFill>
              <a:latin typeface="Myriad Pro Semibold"/>
              <a:ea typeface="Myriad Pro Semibold"/>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966974" y="3584165"/>
            <a:ext cx="8254932" cy="584775"/>
          </a:xfrm>
          <a:prstGeom prst="rect">
            <a:avLst/>
          </a:prstGeom>
          <a:noFill/>
        </p:spPr>
        <p:txBody>
          <a:bodyPr wrap="square" rtlCol="0">
            <a:spAutoFit/>
          </a:bodyPr>
          <a:lstStyle/>
          <a:p>
            <a:pPr algn="ctr"/>
            <a:r>
              <a:rPr lang="en-US" sz="3200" i="1"/>
              <a:t>Web Programming with Java</a:t>
            </a:r>
            <a:endParaRPr lang="en-US" sz="3200" i="1" dirty="0"/>
          </a:p>
        </p:txBody>
      </p:sp>
    </p:spTree>
    <p:extLst>
      <p:ext uri="{BB962C8B-B14F-4D97-AF65-F5344CB8AC3E}">
        <p14:creationId xmlns:p14="http://schemas.microsoft.com/office/powerpoint/2010/main" val="111025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10</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a:t>
            </a:r>
            <a:endParaRPr lang="en-US" sz="3600" i="1" dirty="0"/>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1797928"/>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v"/>
            </a:pPr>
            <a:r>
              <a:rPr lang="en-US"/>
              <a:t>In this section, we are going to discuss about:</a:t>
            </a:r>
          </a:p>
          <a:p>
            <a:pPr marL="800100" lvl="1" indent="-342900" algn="just">
              <a:lnSpc>
                <a:spcPct val="125000"/>
              </a:lnSpc>
              <a:buFont typeface="Wingdings" panose="05000000000000000000" pitchFamily="2" charset="2"/>
              <a:buChar char="Ø"/>
            </a:pPr>
            <a:r>
              <a:rPr lang="en-US"/>
              <a:t>What is Servlet?</a:t>
            </a:r>
          </a:p>
          <a:p>
            <a:pPr marL="800100" lvl="1" indent="-342900" algn="just">
              <a:lnSpc>
                <a:spcPct val="125000"/>
              </a:lnSpc>
              <a:buFont typeface="Wingdings" panose="05000000000000000000" pitchFamily="2" charset="2"/>
              <a:buChar char="Ø"/>
            </a:pPr>
            <a:r>
              <a:rPr lang="en-US"/>
              <a:t>How Servlet works?</a:t>
            </a:r>
          </a:p>
          <a:p>
            <a:pPr marL="800100" lvl="1" indent="-342900" algn="just">
              <a:lnSpc>
                <a:spcPct val="125000"/>
              </a:lnSpc>
              <a:buFont typeface="Wingdings" panose="05000000000000000000" pitchFamily="2" charset="2"/>
              <a:buChar char="Ø"/>
            </a:pPr>
            <a:r>
              <a:rPr lang="en-US"/>
              <a:t>Servlet Architecture</a:t>
            </a:r>
          </a:p>
          <a:p>
            <a:pPr marL="800100" lvl="1" indent="-342900" algn="just">
              <a:lnSpc>
                <a:spcPct val="125000"/>
              </a:lnSpc>
              <a:buFont typeface="Wingdings" panose="05000000000000000000" pitchFamily="2" charset="2"/>
              <a:buChar char="Ø"/>
            </a:pPr>
            <a:r>
              <a:rPr lang="en-US"/>
              <a:t>Servlet Life Cycle</a:t>
            </a:r>
          </a:p>
        </p:txBody>
      </p:sp>
    </p:spTree>
    <p:extLst>
      <p:ext uri="{BB962C8B-B14F-4D97-AF65-F5344CB8AC3E}">
        <p14:creationId xmlns:p14="http://schemas.microsoft.com/office/powerpoint/2010/main" val="150737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11</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Definition</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2490425"/>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v"/>
            </a:pPr>
            <a:r>
              <a:rPr lang="en-US"/>
              <a:t>Servlet can be described in many ways, depending on the context.</a:t>
            </a:r>
          </a:p>
          <a:p>
            <a:pPr marL="800100" lvl="1" indent="-342900" algn="just">
              <a:lnSpc>
                <a:spcPct val="125000"/>
              </a:lnSpc>
              <a:buFont typeface="Wingdings" panose="05000000000000000000" pitchFamily="2" charset="2"/>
              <a:buChar char="q"/>
            </a:pPr>
            <a:r>
              <a:rPr lang="en-US"/>
              <a:t>Servlet is a technology which is used to create a web application.</a:t>
            </a:r>
          </a:p>
          <a:p>
            <a:pPr marL="800100" lvl="1" indent="-342900" algn="just">
              <a:lnSpc>
                <a:spcPct val="125000"/>
              </a:lnSpc>
              <a:buFont typeface="Wingdings" panose="05000000000000000000" pitchFamily="2" charset="2"/>
              <a:buChar char="q"/>
            </a:pPr>
            <a:r>
              <a:rPr lang="en-US"/>
              <a:t>Servlet is an API that provides many interfaces and classes including documentation.</a:t>
            </a:r>
          </a:p>
          <a:p>
            <a:pPr marL="800100" lvl="1" indent="-342900" algn="just">
              <a:lnSpc>
                <a:spcPct val="125000"/>
              </a:lnSpc>
              <a:buFont typeface="Wingdings" panose="05000000000000000000" pitchFamily="2" charset="2"/>
              <a:buChar char="q"/>
            </a:pPr>
            <a:r>
              <a:rPr lang="en-US"/>
              <a:t>Servlet is an interface that must be implemented for creating any Servlet.</a:t>
            </a:r>
          </a:p>
          <a:p>
            <a:pPr marL="800100" lvl="1" indent="-342900" algn="just">
              <a:lnSpc>
                <a:spcPct val="125000"/>
              </a:lnSpc>
              <a:buFont typeface="Wingdings" panose="05000000000000000000" pitchFamily="2" charset="2"/>
              <a:buChar char="q"/>
            </a:pPr>
            <a:r>
              <a:rPr lang="en-US"/>
              <a:t>Servlet is a class that extends the capabilities of the servers and responds to the incoming requests. It can respond to any requests.</a:t>
            </a:r>
          </a:p>
          <a:p>
            <a:pPr marL="800100" lvl="1" indent="-342900" algn="just">
              <a:lnSpc>
                <a:spcPct val="125000"/>
              </a:lnSpc>
              <a:buFont typeface="Wingdings" panose="05000000000000000000" pitchFamily="2" charset="2"/>
              <a:buChar char="q"/>
            </a:pPr>
            <a:r>
              <a:rPr lang="en-US"/>
              <a:t>Servlet is a web component that is deployed on the server to create a dynamic web page.</a:t>
            </a:r>
          </a:p>
        </p:txBody>
      </p:sp>
      <p:sp>
        <p:nvSpPr>
          <p:cNvPr id="3" name="TextBox 2">
            <a:extLst>
              <a:ext uri="{FF2B5EF4-FFF2-40B4-BE49-F238E27FC236}">
                <a16:creationId xmlns:a16="http://schemas.microsoft.com/office/drawing/2014/main" id="{91570B78-34E8-3D6D-3211-5949FF89AE3B}"/>
              </a:ext>
            </a:extLst>
          </p:cNvPr>
          <p:cNvSpPr txBox="1"/>
          <p:nvPr/>
        </p:nvSpPr>
        <p:spPr>
          <a:xfrm>
            <a:off x="409576" y="3663478"/>
            <a:ext cx="5686424" cy="2836674"/>
          </a:xfrm>
          <a:prstGeom prst="rect">
            <a:avLst/>
          </a:prstGeom>
          <a:noFill/>
        </p:spPr>
        <p:txBody>
          <a:bodyPr wrap="square" rtlCol="0">
            <a:spAutoFit/>
          </a:bodyPr>
          <a:lstStyle/>
          <a:p>
            <a:pPr marL="347472" indent="-347472" algn="just" rtl="0" eaLnBrk="1" latinLnBrk="0" hangingPunct="1">
              <a:lnSpc>
                <a:spcPct val="125000"/>
              </a:lnSpc>
              <a:spcBef>
                <a:spcPts val="0"/>
              </a:spcBef>
              <a:spcAft>
                <a:spcPts val="0"/>
              </a:spcAft>
              <a:buClrTx/>
              <a:buSzPts val="1800"/>
              <a:buFont typeface="Wingdings" panose="05000000000000000000" pitchFamily="2" charset="2"/>
              <a:buChar char="v"/>
            </a:pPr>
            <a:r>
              <a:rPr lang="en-US" sz="1800" kern="1200">
                <a:solidFill>
                  <a:srgbClr val="000000"/>
                </a:solidFill>
                <a:effectLst/>
                <a:latin typeface="Calibri" panose="020F0502020204030204" pitchFamily="34" charset="0"/>
                <a:ea typeface="+mn-ea"/>
                <a:cs typeface="+mn-cs"/>
              </a:rPr>
              <a:t>In sum, </a:t>
            </a:r>
            <a:r>
              <a:rPr lang="en-US" sz="1800" b="1" kern="1200">
                <a:solidFill>
                  <a:srgbClr val="000000"/>
                </a:solidFill>
                <a:effectLst/>
                <a:latin typeface="Calibri" panose="020F0502020204030204" pitchFamily="34" charset="0"/>
                <a:ea typeface="+mn-ea"/>
                <a:cs typeface="+mn-cs"/>
              </a:rPr>
              <a:t>Servlets</a:t>
            </a:r>
            <a:r>
              <a:rPr lang="en-US" sz="1800" kern="1200">
                <a:solidFill>
                  <a:srgbClr val="000000"/>
                </a:solidFill>
                <a:effectLst/>
                <a:latin typeface="Calibri" panose="020F0502020204030204" pitchFamily="34" charset="0"/>
                <a:ea typeface="+mn-ea"/>
                <a:cs typeface="+mn-cs"/>
              </a:rPr>
              <a:t> are Java programs that work on server side and are able to handle complex requests obtained from the web server. </a:t>
            </a:r>
          </a:p>
          <a:p>
            <a:pPr marL="347472" indent="-347472" algn="just" rtl="0" eaLnBrk="1" latinLnBrk="0" hangingPunct="1">
              <a:lnSpc>
                <a:spcPct val="125000"/>
              </a:lnSpc>
              <a:spcBef>
                <a:spcPts val="0"/>
              </a:spcBef>
              <a:spcAft>
                <a:spcPts val="0"/>
              </a:spcAft>
              <a:buClrTx/>
              <a:buSzPts val="1800"/>
              <a:buFont typeface="Wingdings" panose="05000000000000000000" pitchFamily="2" charset="2"/>
              <a:buChar char="v"/>
            </a:pPr>
            <a:r>
              <a:rPr lang="en-US" sz="1800" b="1" kern="1200">
                <a:solidFill>
                  <a:srgbClr val="000000"/>
                </a:solidFill>
                <a:effectLst/>
                <a:latin typeface="Calibri" panose="020F0502020204030204" pitchFamily="34" charset="0"/>
                <a:ea typeface="+mn-ea"/>
                <a:cs typeface="+mn-cs"/>
              </a:rPr>
              <a:t>Servlets</a:t>
            </a:r>
            <a:r>
              <a:rPr lang="en-US" sz="1800" kern="1200">
                <a:solidFill>
                  <a:srgbClr val="000000"/>
                </a:solidFill>
                <a:effectLst/>
                <a:latin typeface="Calibri" panose="020F0502020204030204" pitchFamily="34" charset="0"/>
                <a:ea typeface="+mn-ea"/>
                <a:cs typeface="+mn-cs"/>
              </a:rPr>
              <a:t> are under the control of another Java application called a </a:t>
            </a:r>
            <a:r>
              <a:rPr lang="en-US" sz="1800" b="1" kern="1200">
                <a:solidFill>
                  <a:srgbClr val="000000"/>
                </a:solidFill>
                <a:effectLst/>
                <a:latin typeface="Calibri" panose="020F0502020204030204" pitchFamily="34" charset="0"/>
                <a:ea typeface="+mn-ea"/>
                <a:cs typeface="+mn-cs"/>
              </a:rPr>
              <a:t>Servlet Container</a:t>
            </a:r>
            <a:r>
              <a:rPr lang="en-US" sz="1800" kern="1200">
                <a:solidFill>
                  <a:srgbClr val="000000"/>
                </a:solidFill>
                <a:effectLst/>
                <a:latin typeface="Calibri" panose="020F0502020204030204" pitchFamily="34" charset="0"/>
                <a:ea typeface="+mn-ea"/>
                <a:cs typeface="+mn-cs"/>
              </a:rPr>
              <a:t>. When an application running in a web server receives a request, the Server hands the request to the </a:t>
            </a:r>
            <a:r>
              <a:rPr lang="en-US" sz="1800" b="1" kern="1200">
                <a:solidFill>
                  <a:srgbClr val="000000"/>
                </a:solidFill>
                <a:effectLst/>
                <a:latin typeface="Calibri" panose="020F0502020204030204" pitchFamily="34" charset="0"/>
                <a:ea typeface="+mn-ea"/>
                <a:cs typeface="+mn-cs"/>
              </a:rPr>
              <a:t>Servlet Container </a:t>
            </a:r>
            <a:r>
              <a:rPr lang="en-US" sz="1800" kern="1200">
                <a:solidFill>
                  <a:srgbClr val="000000"/>
                </a:solidFill>
                <a:effectLst/>
                <a:latin typeface="Calibri" panose="020F0502020204030204" pitchFamily="34" charset="0"/>
                <a:ea typeface="+mn-ea"/>
                <a:cs typeface="+mn-cs"/>
              </a:rPr>
              <a:t>– which in turn passes it to the target Servlet.</a:t>
            </a:r>
            <a:endParaRPr lang="en-US" sz="1800">
              <a:effectLst/>
            </a:endParaRPr>
          </a:p>
        </p:txBody>
      </p:sp>
      <p:pic>
        <p:nvPicPr>
          <p:cNvPr id="8" name="Picture 7" descr="A diagram of a web server&#10;&#10;Description automatically generated">
            <a:extLst>
              <a:ext uri="{FF2B5EF4-FFF2-40B4-BE49-F238E27FC236}">
                <a16:creationId xmlns:a16="http://schemas.microsoft.com/office/drawing/2014/main" id="{BB60D760-F0C2-4D7A-FBA5-DC20481E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764859"/>
            <a:ext cx="5686424" cy="2735293"/>
          </a:xfrm>
          <a:prstGeom prst="rect">
            <a:avLst/>
          </a:prstGeom>
        </p:spPr>
      </p:pic>
    </p:spTree>
    <p:extLst>
      <p:ext uri="{BB962C8B-B14F-4D97-AF65-F5344CB8AC3E}">
        <p14:creationId xmlns:p14="http://schemas.microsoft.com/office/powerpoint/2010/main" val="399849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12</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How Servlet works?</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395288" y="3890743"/>
            <a:ext cx="11372848" cy="412934"/>
          </a:xfrm>
          <a:prstGeom prst="rect">
            <a:avLst/>
          </a:prstGeom>
          <a:noFill/>
        </p:spPr>
        <p:txBody>
          <a:bodyPr wrap="square" rtlCol="0">
            <a:spAutoFit/>
          </a:bodyPr>
          <a:lstStyle/>
          <a:p>
            <a:pPr algn="just">
              <a:lnSpc>
                <a:spcPct val="125000"/>
              </a:lnSpc>
            </a:pPr>
            <a:r>
              <a:rPr lang="en-US"/>
              <a:t>1.   A user sends an HTTP request to a web server.</a:t>
            </a:r>
          </a:p>
        </p:txBody>
      </p:sp>
      <p:pic>
        <p:nvPicPr>
          <p:cNvPr id="7" name="Picture 6" descr="A diagram of a server&#10;&#10;Description automatically generated">
            <a:extLst>
              <a:ext uri="{FF2B5EF4-FFF2-40B4-BE49-F238E27FC236}">
                <a16:creationId xmlns:a16="http://schemas.microsoft.com/office/drawing/2014/main" id="{E852D730-D0FE-9C08-7F18-B78AF17B4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8" y="1173053"/>
            <a:ext cx="11387136" cy="2667000"/>
          </a:xfrm>
          <a:prstGeom prst="rect">
            <a:avLst/>
          </a:prstGeom>
        </p:spPr>
      </p:pic>
      <p:sp>
        <p:nvSpPr>
          <p:cNvPr id="9" name="Oval 8">
            <a:extLst>
              <a:ext uri="{FF2B5EF4-FFF2-40B4-BE49-F238E27FC236}">
                <a16:creationId xmlns:a16="http://schemas.microsoft.com/office/drawing/2014/main" id="{7F19DD85-8BD8-CDCA-7C6F-C76A8430B81F}"/>
              </a:ext>
            </a:extLst>
          </p:cNvPr>
          <p:cNvSpPr/>
          <p:nvPr/>
        </p:nvSpPr>
        <p:spPr>
          <a:xfrm>
            <a:off x="2354577" y="1911033"/>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1</a:t>
            </a:r>
            <a:endParaRPr lang="vi-VN" sz="1600" b="1"/>
          </a:p>
        </p:txBody>
      </p:sp>
      <p:sp>
        <p:nvSpPr>
          <p:cNvPr id="10" name="TextBox 9">
            <a:extLst>
              <a:ext uri="{FF2B5EF4-FFF2-40B4-BE49-F238E27FC236}">
                <a16:creationId xmlns:a16="http://schemas.microsoft.com/office/drawing/2014/main" id="{E5AC3385-754D-1FD3-7F29-A9AA0BAB1A30}"/>
              </a:ext>
            </a:extLst>
          </p:cNvPr>
          <p:cNvSpPr txBox="1"/>
          <p:nvPr/>
        </p:nvSpPr>
        <p:spPr>
          <a:xfrm>
            <a:off x="395288" y="4303677"/>
            <a:ext cx="11372848" cy="412934"/>
          </a:xfrm>
          <a:prstGeom prst="rect">
            <a:avLst/>
          </a:prstGeom>
          <a:noFill/>
        </p:spPr>
        <p:txBody>
          <a:bodyPr wrap="square" rtlCol="0">
            <a:spAutoFit/>
          </a:bodyPr>
          <a:lstStyle/>
          <a:p>
            <a:pPr algn="just">
              <a:lnSpc>
                <a:spcPct val="125000"/>
              </a:lnSpc>
            </a:pPr>
            <a:r>
              <a:rPr lang="en-US"/>
              <a:t>2.   The web server forwards the request to the web container (servlet container).</a:t>
            </a:r>
          </a:p>
        </p:txBody>
      </p:sp>
      <p:sp>
        <p:nvSpPr>
          <p:cNvPr id="11" name="Oval 10">
            <a:extLst>
              <a:ext uri="{FF2B5EF4-FFF2-40B4-BE49-F238E27FC236}">
                <a16:creationId xmlns:a16="http://schemas.microsoft.com/office/drawing/2014/main" id="{1D480A98-DC25-C09A-EA7C-540154A8C97C}"/>
              </a:ext>
            </a:extLst>
          </p:cNvPr>
          <p:cNvSpPr/>
          <p:nvPr/>
        </p:nvSpPr>
        <p:spPr>
          <a:xfrm>
            <a:off x="5564502" y="1347445"/>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2</a:t>
            </a:r>
            <a:endParaRPr lang="vi-VN" sz="1600" b="1"/>
          </a:p>
        </p:txBody>
      </p:sp>
      <p:sp>
        <p:nvSpPr>
          <p:cNvPr id="12" name="TextBox 11">
            <a:extLst>
              <a:ext uri="{FF2B5EF4-FFF2-40B4-BE49-F238E27FC236}">
                <a16:creationId xmlns:a16="http://schemas.microsoft.com/office/drawing/2014/main" id="{2690A607-F86A-238E-726E-99A439C1DD7A}"/>
              </a:ext>
            </a:extLst>
          </p:cNvPr>
          <p:cNvSpPr txBox="1"/>
          <p:nvPr/>
        </p:nvSpPr>
        <p:spPr>
          <a:xfrm>
            <a:off x="395288" y="4716611"/>
            <a:ext cx="11372848" cy="412934"/>
          </a:xfrm>
          <a:prstGeom prst="rect">
            <a:avLst/>
          </a:prstGeom>
          <a:noFill/>
        </p:spPr>
        <p:txBody>
          <a:bodyPr wrap="square" rtlCol="0">
            <a:spAutoFit/>
          </a:bodyPr>
          <a:lstStyle/>
          <a:p>
            <a:pPr algn="just">
              <a:lnSpc>
                <a:spcPct val="125000"/>
              </a:lnSpc>
            </a:pPr>
            <a:r>
              <a:rPr lang="en-US"/>
              <a:t>3.   The web container checks whether the servlet is in the container, and if not, creates a new servlet.</a:t>
            </a:r>
          </a:p>
        </p:txBody>
      </p:sp>
      <p:sp>
        <p:nvSpPr>
          <p:cNvPr id="14" name="Oval 13">
            <a:extLst>
              <a:ext uri="{FF2B5EF4-FFF2-40B4-BE49-F238E27FC236}">
                <a16:creationId xmlns:a16="http://schemas.microsoft.com/office/drawing/2014/main" id="{1F09DFD5-2C11-E63F-8914-8F2C21C18673}"/>
              </a:ext>
            </a:extLst>
          </p:cNvPr>
          <p:cNvSpPr/>
          <p:nvPr/>
        </p:nvSpPr>
        <p:spPr>
          <a:xfrm>
            <a:off x="7802877" y="2048193"/>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3</a:t>
            </a:r>
            <a:endParaRPr lang="vi-VN" sz="1600" b="1"/>
          </a:p>
        </p:txBody>
      </p:sp>
      <p:sp>
        <p:nvSpPr>
          <p:cNvPr id="15" name="TextBox 14">
            <a:extLst>
              <a:ext uri="{FF2B5EF4-FFF2-40B4-BE49-F238E27FC236}">
                <a16:creationId xmlns:a16="http://schemas.microsoft.com/office/drawing/2014/main" id="{D0F0071F-925D-C93F-EE7A-103C050A33FC}"/>
              </a:ext>
            </a:extLst>
          </p:cNvPr>
          <p:cNvSpPr txBox="1"/>
          <p:nvPr/>
        </p:nvSpPr>
        <p:spPr>
          <a:xfrm>
            <a:off x="395288" y="5129545"/>
            <a:ext cx="11372848" cy="759182"/>
          </a:xfrm>
          <a:prstGeom prst="rect">
            <a:avLst/>
          </a:prstGeom>
          <a:noFill/>
        </p:spPr>
        <p:txBody>
          <a:bodyPr wrap="square" rtlCol="0">
            <a:spAutoFit/>
          </a:bodyPr>
          <a:lstStyle/>
          <a:p>
            <a:pPr algn="just">
              <a:lnSpc>
                <a:spcPct val="125000"/>
              </a:lnSpc>
            </a:pPr>
            <a:r>
              <a:rPr lang="en-US"/>
              <a:t>4. The container also creates HttpServletRequest and HttpServletResponse objects for requests and responses and passes them to the servlet.</a:t>
            </a:r>
          </a:p>
        </p:txBody>
      </p:sp>
      <p:sp>
        <p:nvSpPr>
          <p:cNvPr id="16" name="Oval 15">
            <a:extLst>
              <a:ext uri="{FF2B5EF4-FFF2-40B4-BE49-F238E27FC236}">
                <a16:creationId xmlns:a16="http://schemas.microsoft.com/office/drawing/2014/main" id="{E4B7E2C0-CEBF-D68C-0FE3-CC3D349D4505}"/>
              </a:ext>
            </a:extLst>
          </p:cNvPr>
          <p:cNvSpPr/>
          <p:nvPr/>
        </p:nvSpPr>
        <p:spPr>
          <a:xfrm>
            <a:off x="8945877" y="1347445"/>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4</a:t>
            </a:r>
            <a:endParaRPr lang="vi-VN" sz="1600" b="1"/>
          </a:p>
        </p:txBody>
      </p:sp>
    </p:spTree>
    <p:extLst>
      <p:ext uri="{BB962C8B-B14F-4D97-AF65-F5344CB8AC3E}">
        <p14:creationId xmlns:p14="http://schemas.microsoft.com/office/powerpoint/2010/main" val="388119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13</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How Servlet works?</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395288" y="3890743"/>
            <a:ext cx="11372848" cy="412934"/>
          </a:xfrm>
          <a:prstGeom prst="rect">
            <a:avLst/>
          </a:prstGeom>
          <a:noFill/>
        </p:spPr>
        <p:txBody>
          <a:bodyPr wrap="square" rtlCol="0">
            <a:spAutoFit/>
          </a:bodyPr>
          <a:lstStyle/>
          <a:p>
            <a:pPr algn="just">
              <a:lnSpc>
                <a:spcPct val="125000"/>
              </a:lnSpc>
            </a:pPr>
            <a:r>
              <a:rPr lang="en-US"/>
              <a:t>5.   Call service() in the servlet and execute doGet() or doPost().</a:t>
            </a:r>
          </a:p>
        </p:txBody>
      </p:sp>
      <p:pic>
        <p:nvPicPr>
          <p:cNvPr id="7" name="Picture 6" descr="A diagram of a server&#10;&#10;Description automatically generated">
            <a:extLst>
              <a:ext uri="{FF2B5EF4-FFF2-40B4-BE49-F238E27FC236}">
                <a16:creationId xmlns:a16="http://schemas.microsoft.com/office/drawing/2014/main" id="{E852D730-D0FE-9C08-7F18-B78AF17B4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8" y="1173053"/>
            <a:ext cx="11387136" cy="2667000"/>
          </a:xfrm>
          <a:prstGeom prst="rect">
            <a:avLst/>
          </a:prstGeom>
        </p:spPr>
      </p:pic>
      <p:sp>
        <p:nvSpPr>
          <p:cNvPr id="9" name="Oval 8">
            <a:extLst>
              <a:ext uri="{FF2B5EF4-FFF2-40B4-BE49-F238E27FC236}">
                <a16:creationId xmlns:a16="http://schemas.microsoft.com/office/drawing/2014/main" id="{7F19DD85-8BD8-CDCA-7C6F-C76A8430B81F}"/>
              </a:ext>
            </a:extLst>
          </p:cNvPr>
          <p:cNvSpPr/>
          <p:nvPr/>
        </p:nvSpPr>
        <p:spPr>
          <a:xfrm>
            <a:off x="2354577" y="1911033"/>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1</a:t>
            </a:r>
            <a:endParaRPr lang="vi-VN" sz="1600" b="1"/>
          </a:p>
        </p:txBody>
      </p:sp>
      <p:sp>
        <p:nvSpPr>
          <p:cNvPr id="10" name="TextBox 9">
            <a:extLst>
              <a:ext uri="{FF2B5EF4-FFF2-40B4-BE49-F238E27FC236}">
                <a16:creationId xmlns:a16="http://schemas.microsoft.com/office/drawing/2014/main" id="{E5AC3385-754D-1FD3-7F29-A9AA0BAB1A30}"/>
              </a:ext>
            </a:extLst>
          </p:cNvPr>
          <p:cNvSpPr txBox="1"/>
          <p:nvPr/>
        </p:nvSpPr>
        <p:spPr>
          <a:xfrm>
            <a:off x="395288" y="4303677"/>
            <a:ext cx="11372848" cy="412934"/>
          </a:xfrm>
          <a:prstGeom prst="rect">
            <a:avLst/>
          </a:prstGeom>
          <a:noFill/>
        </p:spPr>
        <p:txBody>
          <a:bodyPr wrap="square" rtlCol="0">
            <a:spAutoFit/>
          </a:bodyPr>
          <a:lstStyle/>
          <a:p>
            <a:pPr algn="just">
              <a:lnSpc>
                <a:spcPct val="125000"/>
              </a:lnSpc>
            </a:pPr>
            <a:r>
              <a:rPr lang="en-US"/>
              <a:t>6.   When the service is completed, a response (HttpServletResponse) is returned.</a:t>
            </a:r>
          </a:p>
        </p:txBody>
      </p:sp>
      <p:sp>
        <p:nvSpPr>
          <p:cNvPr id="11" name="Oval 10">
            <a:extLst>
              <a:ext uri="{FF2B5EF4-FFF2-40B4-BE49-F238E27FC236}">
                <a16:creationId xmlns:a16="http://schemas.microsoft.com/office/drawing/2014/main" id="{1D480A98-DC25-C09A-EA7C-540154A8C97C}"/>
              </a:ext>
            </a:extLst>
          </p:cNvPr>
          <p:cNvSpPr/>
          <p:nvPr/>
        </p:nvSpPr>
        <p:spPr>
          <a:xfrm>
            <a:off x="5564502" y="1347445"/>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2</a:t>
            </a:r>
            <a:endParaRPr lang="vi-VN" sz="1600" b="1"/>
          </a:p>
        </p:txBody>
      </p:sp>
      <p:sp>
        <p:nvSpPr>
          <p:cNvPr id="12" name="TextBox 11">
            <a:extLst>
              <a:ext uri="{FF2B5EF4-FFF2-40B4-BE49-F238E27FC236}">
                <a16:creationId xmlns:a16="http://schemas.microsoft.com/office/drawing/2014/main" id="{2690A607-F86A-238E-726E-99A439C1DD7A}"/>
              </a:ext>
            </a:extLst>
          </p:cNvPr>
          <p:cNvSpPr txBox="1"/>
          <p:nvPr/>
        </p:nvSpPr>
        <p:spPr>
          <a:xfrm>
            <a:off x="395288" y="4716611"/>
            <a:ext cx="11372848" cy="412934"/>
          </a:xfrm>
          <a:prstGeom prst="rect">
            <a:avLst/>
          </a:prstGeom>
          <a:noFill/>
        </p:spPr>
        <p:txBody>
          <a:bodyPr wrap="square" rtlCol="0">
            <a:spAutoFit/>
          </a:bodyPr>
          <a:lstStyle/>
          <a:p>
            <a:pPr algn="just">
              <a:lnSpc>
                <a:spcPct val="125000"/>
              </a:lnSpc>
            </a:pPr>
            <a:r>
              <a:rPr lang="en-US"/>
              <a:t>7.   The web container changes the response value to fit the HTTP format and sends it to the web server.</a:t>
            </a:r>
          </a:p>
        </p:txBody>
      </p:sp>
      <p:sp>
        <p:nvSpPr>
          <p:cNvPr id="14" name="Oval 13">
            <a:extLst>
              <a:ext uri="{FF2B5EF4-FFF2-40B4-BE49-F238E27FC236}">
                <a16:creationId xmlns:a16="http://schemas.microsoft.com/office/drawing/2014/main" id="{1F09DFD5-2C11-E63F-8914-8F2C21C18673}"/>
              </a:ext>
            </a:extLst>
          </p:cNvPr>
          <p:cNvSpPr/>
          <p:nvPr/>
        </p:nvSpPr>
        <p:spPr>
          <a:xfrm>
            <a:off x="7793352" y="2048193"/>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3</a:t>
            </a:r>
            <a:endParaRPr lang="vi-VN" sz="1600" b="1"/>
          </a:p>
        </p:txBody>
      </p:sp>
      <p:sp>
        <p:nvSpPr>
          <p:cNvPr id="15" name="TextBox 14">
            <a:extLst>
              <a:ext uri="{FF2B5EF4-FFF2-40B4-BE49-F238E27FC236}">
                <a16:creationId xmlns:a16="http://schemas.microsoft.com/office/drawing/2014/main" id="{D0F0071F-925D-C93F-EE7A-103C050A33FC}"/>
              </a:ext>
            </a:extLst>
          </p:cNvPr>
          <p:cNvSpPr txBox="1"/>
          <p:nvPr/>
        </p:nvSpPr>
        <p:spPr>
          <a:xfrm>
            <a:off x="395288" y="5129545"/>
            <a:ext cx="11372848" cy="412934"/>
          </a:xfrm>
          <a:prstGeom prst="rect">
            <a:avLst/>
          </a:prstGeom>
          <a:noFill/>
        </p:spPr>
        <p:txBody>
          <a:bodyPr wrap="square" rtlCol="0">
            <a:spAutoFit/>
          </a:bodyPr>
          <a:lstStyle/>
          <a:p>
            <a:pPr algn="just">
              <a:lnSpc>
                <a:spcPct val="125000"/>
              </a:lnSpc>
            </a:pPr>
            <a:r>
              <a:rPr lang="en-US"/>
              <a:t>8.   The web server sends an HTTP response value to the requesting client.</a:t>
            </a:r>
          </a:p>
        </p:txBody>
      </p:sp>
      <p:sp>
        <p:nvSpPr>
          <p:cNvPr id="16" name="Oval 15">
            <a:extLst>
              <a:ext uri="{FF2B5EF4-FFF2-40B4-BE49-F238E27FC236}">
                <a16:creationId xmlns:a16="http://schemas.microsoft.com/office/drawing/2014/main" id="{E4B7E2C0-CEBF-D68C-0FE3-CC3D349D4505}"/>
              </a:ext>
            </a:extLst>
          </p:cNvPr>
          <p:cNvSpPr/>
          <p:nvPr/>
        </p:nvSpPr>
        <p:spPr>
          <a:xfrm>
            <a:off x="8945877" y="1347445"/>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4</a:t>
            </a:r>
            <a:endParaRPr lang="vi-VN" sz="1600" b="1"/>
          </a:p>
        </p:txBody>
      </p:sp>
      <p:sp>
        <p:nvSpPr>
          <p:cNvPr id="3" name="Oval 2">
            <a:extLst>
              <a:ext uri="{FF2B5EF4-FFF2-40B4-BE49-F238E27FC236}">
                <a16:creationId xmlns:a16="http://schemas.microsoft.com/office/drawing/2014/main" id="{21FE7271-D582-1585-CCE3-F31CD5500738}"/>
              </a:ext>
            </a:extLst>
          </p:cNvPr>
          <p:cNvSpPr/>
          <p:nvPr/>
        </p:nvSpPr>
        <p:spPr>
          <a:xfrm>
            <a:off x="10226990" y="2823872"/>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5</a:t>
            </a:r>
            <a:endParaRPr lang="vi-VN" sz="1600" b="1"/>
          </a:p>
        </p:txBody>
      </p:sp>
      <p:sp>
        <p:nvSpPr>
          <p:cNvPr id="5" name="Oval 4">
            <a:extLst>
              <a:ext uri="{FF2B5EF4-FFF2-40B4-BE49-F238E27FC236}">
                <a16:creationId xmlns:a16="http://schemas.microsoft.com/office/drawing/2014/main" id="{A6369C02-50C9-6B6A-0868-E62F68D1C9FE}"/>
              </a:ext>
            </a:extLst>
          </p:cNvPr>
          <p:cNvSpPr/>
          <p:nvPr/>
        </p:nvSpPr>
        <p:spPr>
          <a:xfrm>
            <a:off x="9126853" y="3094491"/>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6</a:t>
            </a:r>
            <a:endParaRPr lang="vi-VN" sz="1600" b="1"/>
          </a:p>
        </p:txBody>
      </p:sp>
      <p:sp>
        <p:nvSpPr>
          <p:cNvPr id="8" name="Oval 7">
            <a:extLst>
              <a:ext uri="{FF2B5EF4-FFF2-40B4-BE49-F238E27FC236}">
                <a16:creationId xmlns:a16="http://schemas.microsoft.com/office/drawing/2014/main" id="{8C7A6D02-D409-98BA-6DAB-C2EEC9989BA3}"/>
              </a:ext>
            </a:extLst>
          </p:cNvPr>
          <p:cNvSpPr/>
          <p:nvPr/>
        </p:nvSpPr>
        <p:spPr>
          <a:xfrm>
            <a:off x="6745602" y="2820171"/>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7</a:t>
            </a:r>
            <a:endParaRPr lang="vi-VN" sz="1600" b="1"/>
          </a:p>
        </p:txBody>
      </p:sp>
      <p:sp>
        <p:nvSpPr>
          <p:cNvPr id="13" name="Oval 12">
            <a:extLst>
              <a:ext uri="{FF2B5EF4-FFF2-40B4-BE49-F238E27FC236}">
                <a16:creationId xmlns:a16="http://schemas.microsoft.com/office/drawing/2014/main" id="{E516D389-827A-37A1-F4A5-6618DC5DDB74}"/>
              </a:ext>
            </a:extLst>
          </p:cNvPr>
          <p:cNvSpPr/>
          <p:nvPr/>
        </p:nvSpPr>
        <p:spPr>
          <a:xfrm>
            <a:off x="3296125" y="2646538"/>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8</a:t>
            </a:r>
            <a:endParaRPr lang="vi-VN" sz="1600" b="1"/>
          </a:p>
        </p:txBody>
      </p:sp>
    </p:spTree>
    <p:extLst>
      <p:ext uri="{BB962C8B-B14F-4D97-AF65-F5344CB8AC3E}">
        <p14:creationId xmlns:p14="http://schemas.microsoft.com/office/powerpoint/2010/main" val="192536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14</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Servlet Architecture</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5067298" cy="3182923"/>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b="1"/>
              <a:t>Servlet Container: The Home of Servlets</a:t>
            </a:r>
          </a:p>
          <a:p>
            <a:pPr algn="just">
              <a:lnSpc>
                <a:spcPct val="125000"/>
              </a:lnSpc>
            </a:pPr>
            <a:r>
              <a:rPr lang="en-US"/>
              <a:t>The servlet container, or servlet engine, is the runtime environment that hosts servlets and manages their lifecycle. Servlet containers play a pivotal role in the execution of Java servlets. Key aspects of servlet containers include:</a:t>
            </a:r>
          </a:p>
          <a:p>
            <a:pPr marL="742950" lvl="1" indent="-285750" algn="just">
              <a:lnSpc>
                <a:spcPct val="125000"/>
              </a:lnSpc>
              <a:buFont typeface="Wingdings" panose="05000000000000000000" pitchFamily="2" charset="2"/>
              <a:buChar char="Ø"/>
            </a:pPr>
            <a:r>
              <a:rPr lang="en-US" b="1">
                <a:solidFill>
                  <a:srgbClr val="00B0F0"/>
                </a:solidFill>
              </a:rPr>
              <a:t>Lifecycle Management: </a:t>
            </a:r>
            <a:r>
              <a:rPr lang="en-US"/>
              <a:t>The container initializes, instantiates, and manages the lifecycle of servlets.</a:t>
            </a:r>
          </a:p>
        </p:txBody>
      </p:sp>
      <p:pic>
        <p:nvPicPr>
          <p:cNvPr id="18" name="Picture 17" descr="A diagram of a computer server&#10;&#10;Description automatically generated">
            <a:extLst>
              <a:ext uri="{FF2B5EF4-FFF2-40B4-BE49-F238E27FC236}">
                <a16:creationId xmlns:a16="http://schemas.microsoft.com/office/drawing/2014/main" id="{83D767CE-5BCA-1440-3FDE-D18279DE7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874" y="1173053"/>
            <a:ext cx="6305550" cy="2968863"/>
          </a:xfrm>
          <a:prstGeom prst="rect">
            <a:avLst/>
          </a:prstGeom>
        </p:spPr>
      </p:pic>
      <p:sp>
        <p:nvSpPr>
          <p:cNvPr id="3" name="TextBox 2">
            <a:extLst>
              <a:ext uri="{FF2B5EF4-FFF2-40B4-BE49-F238E27FC236}">
                <a16:creationId xmlns:a16="http://schemas.microsoft.com/office/drawing/2014/main" id="{87820FC6-D5D6-C49B-F631-1A74203F8A99}"/>
              </a:ext>
            </a:extLst>
          </p:cNvPr>
          <p:cNvSpPr txBox="1"/>
          <p:nvPr/>
        </p:nvSpPr>
        <p:spPr>
          <a:xfrm>
            <a:off x="409576" y="4243298"/>
            <a:ext cx="11372848" cy="1451679"/>
          </a:xfrm>
          <a:prstGeom prst="rect">
            <a:avLst/>
          </a:prstGeom>
          <a:noFill/>
        </p:spPr>
        <p:txBody>
          <a:bodyPr wrap="square" rtlCol="0">
            <a:spAutoFit/>
          </a:bodyPr>
          <a:lstStyle/>
          <a:p>
            <a:pPr marL="742950" lvl="1" indent="-285750" algn="just">
              <a:lnSpc>
                <a:spcPct val="125000"/>
              </a:lnSpc>
              <a:buFont typeface="Wingdings" panose="05000000000000000000" pitchFamily="2" charset="2"/>
              <a:buChar char="Ø"/>
            </a:pPr>
            <a:r>
              <a:rPr lang="en-US" b="1">
                <a:solidFill>
                  <a:srgbClr val="00B0F0"/>
                </a:solidFill>
              </a:rPr>
              <a:t>Request Handling: </a:t>
            </a:r>
            <a:r>
              <a:rPr lang="en-US"/>
              <a:t>Servlet containers handle incoming HTTP requests and dispatch them to the appropriate servlets.</a:t>
            </a:r>
          </a:p>
          <a:p>
            <a:pPr marL="742950" lvl="1" indent="-285750" algn="just">
              <a:lnSpc>
                <a:spcPct val="125000"/>
              </a:lnSpc>
              <a:buFont typeface="Wingdings" panose="05000000000000000000" pitchFamily="2" charset="2"/>
              <a:buChar char="Ø"/>
            </a:pPr>
            <a:r>
              <a:rPr lang="en-US" b="1">
                <a:solidFill>
                  <a:srgbClr val="00B0F0"/>
                </a:solidFill>
              </a:rPr>
              <a:t>Thread Pooling: </a:t>
            </a:r>
            <a:r>
              <a:rPr lang="en-US"/>
              <a:t>Manages a pool of threads to handle multiple requests concurrently.</a:t>
            </a:r>
          </a:p>
          <a:p>
            <a:pPr marL="742950" lvl="1" indent="-285750" algn="just">
              <a:lnSpc>
                <a:spcPct val="125000"/>
              </a:lnSpc>
              <a:buFont typeface="Wingdings" panose="05000000000000000000" pitchFamily="2" charset="2"/>
              <a:buChar char="Ø"/>
            </a:pPr>
            <a:r>
              <a:rPr lang="en-US" b="1">
                <a:solidFill>
                  <a:srgbClr val="00B0F0"/>
                </a:solidFill>
              </a:rPr>
              <a:t>Web Application Deployment: </a:t>
            </a:r>
            <a:r>
              <a:rPr lang="en-US"/>
              <a:t>Loads and deploys web applications, making servlets accessible via specific URLs.</a:t>
            </a:r>
          </a:p>
        </p:txBody>
      </p:sp>
    </p:spTree>
    <p:extLst>
      <p:ext uri="{BB962C8B-B14F-4D97-AF65-F5344CB8AC3E}">
        <p14:creationId xmlns:p14="http://schemas.microsoft.com/office/powerpoint/2010/main" val="404110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15</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Servlet Architecture</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5067298" cy="4221669"/>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b="1"/>
              <a:t>Key Characteristics of Servlets:</a:t>
            </a:r>
          </a:p>
          <a:p>
            <a:pPr marL="742950" lvl="1" indent="-285750" algn="just">
              <a:lnSpc>
                <a:spcPct val="125000"/>
              </a:lnSpc>
              <a:buFont typeface="Wingdings" panose="05000000000000000000" pitchFamily="2" charset="2"/>
              <a:buChar char="Ø"/>
            </a:pPr>
            <a:r>
              <a:rPr lang="en-US" b="1">
                <a:solidFill>
                  <a:srgbClr val="00B0F0"/>
                </a:solidFill>
              </a:rPr>
              <a:t>Request Handling: </a:t>
            </a:r>
            <a:r>
              <a:rPr lang="en-US"/>
              <a:t>Servlets process HTTP requests and generate responses dynamically.</a:t>
            </a:r>
          </a:p>
          <a:p>
            <a:pPr marL="742950" lvl="1" indent="-285750" algn="just">
              <a:lnSpc>
                <a:spcPct val="125000"/>
              </a:lnSpc>
              <a:buFont typeface="Wingdings" panose="05000000000000000000" pitchFamily="2" charset="2"/>
              <a:buChar char="Ø"/>
            </a:pPr>
            <a:r>
              <a:rPr lang="en-US" b="1">
                <a:solidFill>
                  <a:srgbClr val="00B0F0"/>
                </a:solidFill>
              </a:rPr>
              <a:t>Lifecycle Methods: </a:t>
            </a:r>
            <a:r>
              <a:rPr lang="en-US"/>
              <a:t>Defined methods (e.g., init, service, destroy) govern the lifecycle of a servlet.</a:t>
            </a:r>
          </a:p>
          <a:p>
            <a:pPr marL="742950" lvl="1" indent="-285750" algn="just">
              <a:lnSpc>
                <a:spcPct val="125000"/>
              </a:lnSpc>
              <a:buFont typeface="Wingdings" panose="05000000000000000000" pitchFamily="2" charset="2"/>
              <a:buChar char="Ø"/>
            </a:pPr>
            <a:r>
              <a:rPr lang="en-US" b="1">
                <a:solidFill>
                  <a:srgbClr val="00B0F0"/>
                </a:solidFill>
              </a:rPr>
              <a:t>Thread Safety: </a:t>
            </a:r>
            <a:r>
              <a:rPr lang="en-US"/>
              <a:t>Servlets are thread-safe, handling multiple requests concurrently.</a:t>
            </a:r>
          </a:p>
          <a:p>
            <a:pPr marL="742950" lvl="1" indent="-285750" algn="just">
              <a:lnSpc>
                <a:spcPct val="125000"/>
              </a:lnSpc>
              <a:buFont typeface="Wingdings" panose="05000000000000000000" pitchFamily="2" charset="2"/>
              <a:buChar char="Ø"/>
            </a:pPr>
            <a:r>
              <a:rPr lang="en-US" b="1">
                <a:solidFill>
                  <a:srgbClr val="00B0F0"/>
                </a:solidFill>
              </a:rPr>
              <a:t>Server-Side Logic: </a:t>
            </a:r>
            <a:r>
              <a:rPr lang="en-US"/>
              <a:t>Ideal for implementing server-side logic, such as data processing, authentication, and more.</a:t>
            </a:r>
          </a:p>
        </p:txBody>
      </p:sp>
      <p:pic>
        <p:nvPicPr>
          <p:cNvPr id="18" name="Picture 17" descr="A diagram of a computer server&#10;&#10;Description automatically generated">
            <a:extLst>
              <a:ext uri="{FF2B5EF4-FFF2-40B4-BE49-F238E27FC236}">
                <a16:creationId xmlns:a16="http://schemas.microsoft.com/office/drawing/2014/main" id="{83D767CE-5BCA-1440-3FDE-D18279DE7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874" y="1173053"/>
            <a:ext cx="6305550" cy="2968863"/>
          </a:xfrm>
          <a:prstGeom prst="rect">
            <a:avLst/>
          </a:prstGeom>
        </p:spPr>
      </p:pic>
    </p:spTree>
    <p:extLst>
      <p:ext uri="{BB962C8B-B14F-4D97-AF65-F5344CB8AC3E}">
        <p14:creationId xmlns:p14="http://schemas.microsoft.com/office/powerpoint/2010/main" val="125304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16</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Servlet Life Cycle</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5" y="1173053"/>
            <a:ext cx="6391273" cy="4914166"/>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a:t>The simple life cycle of Servlet:</a:t>
            </a:r>
          </a:p>
          <a:p>
            <a:pPr marL="800100" lvl="1" indent="-342900" algn="just">
              <a:lnSpc>
                <a:spcPct val="125000"/>
              </a:lnSpc>
              <a:buFont typeface="+mj-lt"/>
              <a:buAutoNum type="arabicPeriod"/>
            </a:pPr>
            <a:r>
              <a:rPr lang="en-US"/>
              <a:t>When a client request comes in, it checks whether the servlet is in memory. If it does not exist, call init() and load it into memory. If the servlet changes during execution, the existing servlet is destroyed and new contents are loaded back into memory using init().</a:t>
            </a:r>
          </a:p>
          <a:p>
            <a:pPr marL="800100" lvl="1" indent="-342900" algn="just">
              <a:lnSpc>
                <a:spcPct val="125000"/>
              </a:lnSpc>
              <a:buFont typeface="+mj-lt"/>
              <a:buAutoNum type="arabicPeriod"/>
            </a:pPr>
            <a:r>
              <a:rPr lang="en-US"/>
              <a:t>After init(), the response branches to doGet() or doPost() through the service() method depending on the client request. HttpServletRequest and HttpServletResponse objects created in the servlet container are provided.</a:t>
            </a:r>
          </a:p>
          <a:p>
            <a:pPr marL="800100" lvl="1" indent="-342900" algn="just">
              <a:lnSpc>
                <a:spcPct val="125000"/>
              </a:lnSpc>
              <a:buFont typeface="+mj-lt"/>
              <a:buAutoNum type="arabicPeriod"/>
            </a:pPr>
            <a:r>
              <a:rPr lang="en-US"/>
              <a:t>When the container requests the servlet to terminate, the destroy() method is called. It runs only once, and anything that needs to be processed upon termination can be overridden with destroy().</a:t>
            </a:r>
          </a:p>
        </p:txBody>
      </p:sp>
      <p:pic>
        <p:nvPicPr>
          <p:cNvPr id="18" name="Picture 17" descr="A diagram of a computer server&#10;&#10;Description automatically generated">
            <a:extLst>
              <a:ext uri="{FF2B5EF4-FFF2-40B4-BE49-F238E27FC236}">
                <a16:creationId xmlns:a16="http://schemas.microsoft.com/office/drawing/2014/main" id="{83D767CE-5BCA-1440-3FDE-D18279DE7845}"/>
              </a:ext>
            </a:extLst>
          </p:cNvPr>
          <p:cNvPicPr>
            <a:picLocks noChangeAspect="1"/>
          </p:cNvPicPr>
          <p:nvPr/>
        </p:nvPicPr>
        <p:blipFill rotWithShape="1">
          <a:blip r:embed="rId2">
            <a:extLst>
              <a:ext uri="{28A0092B-C50C-407E-A947-70E740481C1C}">
                <a14:useLocalDpi xmlns:a14="http://schemas.microsoft.com/office/drawing/2010/main" val="0"/>
              </a:ext>
            </a:extLst>
          </a:blip>
          <a:srcRect l="153" t="11389" r="50146" b="5657"/>
          <a:stretch/>
        </p:blipFill>
        <p:spPr>
          <a:xfrm>
            <a:off x="6800849" y="1173053"/>
            <a:ext cx="4981575" cy="3914775"/>
          </a:xfrm>
          <a:prstGeom prst="rect">
            <a:avLst/>
          </a:prstGeom>
        </p:spPr>
      </p:pic>
    </p:spTree>
    <p:extLst>
      <p:ext uri="{BB962C8B-B14F-4D97-AF65-F5344CB8AC3E}">
        <p14:creationId xmlns:p14="http://schemas.microsoft.com/office/powerpoint/2010/main" val="178010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17</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Servlet Life Cycle</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5" y="1173053"/>
            <a:ext cx="6391273" cy="4567917"/>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b="0" i="0">
                <a:solidFill>
                  <a:srgbClr val="000000"/>
                </a:solidFill>
                <a:effectLst/>
                <a:highlight>
                  <a:srgbClr val="FFFFFF"/>
                </a:highlight>
              </a:rPr>
              <a:t>Let’s dive deeper into the set of methods which define the lifecycle of a Servlet:</a:t>
            </a:r>
          </a:p>
          <a:p>
            <a:pPr marL="285750" indent="-285750" algn="just">
              <a:lnSpc>
                <a:spcPct val="125000"/>
              </a:lnSpc>
              <a:buFont typeface="Wingdings" panose="05000000000000000000" pitchFamily="2" charset="2"/>
              <a:buChar char="v"/>
            </a:pPr>
            <a:endParaRPr lang="en-US" b="0" i="0">
              <a:solidFill>
                <a:srgbClr val="000000"/>
              </a:solidFill>
              <a:effectLst/>
              <a:highlight>
                <a:srgbClr val="FFFFFF"/>
              </a:highlight>
            </a:endParaRPr>
          </a:p>
          <a:p>
            <a:pPr algn="just">
              <a:lnSpc>
                <a:spcPct val="125000"/>
              </a:lnSpc>
            </a:pPr>
            <a:r>
              <a:rPr lang="en-US" sz="2000" b="1">
                <a:solidFill>
                  <a:srgbClr val="FF0000"/>
                </a:solidFill>
              </a:rPr>
              <a:t>1. </a:t>
            </a:r>
            <a:r>
              <a:rPr lang="en-US"/>
              <a:t>The </a:t>
            </a:r>
            <a:r>
              <a:rPr lang="en-US" i="1">
                <a:solidFill>
                  <a:srgbClr val="00B0F0"/>
                </a:solidFill>
              </a:rPr>
              <a:t>init</a:t>
            </a:r>
            <a:r>
              <a:rPr lang="en-US"/>
              <a:t> method is designed to be called only once. If an instance of the servlet does not exist, the web container:</a:t>
            </a:r>
          </a:p>
          <a:p>
            <a:pPr marL="742950" lvl="1" indent="-285750" algn="just">
              <a:lnSpc>
                <a:spcPct val="125000"/>
              </a:lnSpc>
              <a:buFont typeface="Wingdings" panose="05000000000000000000" pitchFamily="2" charset="2"/>
              <a:buChar char="Ø"/>
            </a:pPr>
            <a:r>
              <a:rPr lang="en-US"/>
              <a:t>Loads the servlet class</a:t>
            </a:r>
          </a:p>
          <a:p>
            <a:pPr marL="742950" lvl="1" indent="-285750" algn="just">
              <a:lnSpc>
                <a:spcPct val="125000"/>
              </a:lnSpc>
              <a:buFont typeface="Wingdings" panose="05000000000000000000" pitchFamily="2" charset="2"/>
              <a:buChar char="Ø"/>
            </a:pPr>
            <a:r>
              <a:rPr lang="en-US"/>
              <a:t>Creates an instance of the servlet class</a:t>
            </a:r>
          </a:p>
          <a:p>
            <a:pPr marL="742950" lvl="1" indent="-285750" algn="just">
              <a:lnSpc>
                <a:spcPct val="125000"/>
              </a:lnSpc>
              <a:buFont typeface="Wingdings" panose="05000000000000000000" pitchFamily="2" charset="2"/>
              <a:buChar char="Ø"/>
            </a:pPr>
            <a:r>
              <a:rPr lang="en-US"/>
              <a:t>Initializes it by calling the </a:t>
            </a:r>
            <a:r>
              <a:rPr lang="en-US" i="1">
                <a:solidFill>
                  <a:srgbClr val="00B0F0"/>
                </a:solidFill>
              </a:rPr>
              <a:t>init</a:t>
            </a:r>
            <a:r>
              <a:rPr lang="en-US"/>
              <a:t> method</a:t>
            </a:r>
          </a:p>
          <a:p>
            <a:pPr marL="285750" indent="-285750" algn="just">
              <a:lnSpc>
                <a:spcPct val="125000"/>
              </a:lnSpc>
              <a:buFont typeface="Wingdings" panose="05000000000000000000" pitchFamily="2" charset="2"/>
              <a:buChar char="v"/>
            </a:pPr>
            <a:r>
              <a:rPr lang="en-US"/>
              <a:t>The </a:t>
            </a:r>
            <a:r>
              <a:rPr lang="en-US" i="1">
                <a:solidFill>
                  <a:srgbClr val="00B0F0"/>
                </a:solidFill>
              </a:rPr>
              <a:t>init</a:t>
            </a:r>
            <a:r>
              <a:rPr lang="en-US"/>
              <a:t> method must complete successfully before the servlet can receive any requests. The servlet container cannot place the servlet into service if the </a:t>
            </a:r>
            <a:r>
              <a:rPr lang="en-US" i="1">
                <a:solidFill>
                  <a:srgbClr val="00B0F0"/>
                </a:solidFill>
              </a:rPr>
              <a:t>init</a:t>
            </a:r>
            <a:r>
              <a:rPr lang="en-US"/>
              <a:t> method either throws a </a:t>
            </a:r>
            <a:r>
              <a:rPr lang="en-US" b="1"/>
              <a:t>ServletException</a:t>
            </a:r>
            <a:r>
              <a:rPr lang="en-US"/>
              <a:t> or does not return within a time period defined by the Web server.</a:t>
            </a:r>
          </a:p>
        </p:txBody>
      </p:sp>
      <p:pic>
        <p:nvPicPr>
          <p:cNvPr id="18" name="Picture 17" descr="A diagram of a computer server&#10;&#10;Description automatically generated">
            <a:extLst>
              <a:ext uri="{FF2B5EF4-FFF2-40B4-BE49-F238E27FC236}">
                <a16:creationId xmlns:a16="http://schemas.microsoft.com/office/drawing/2014/main" id="{83D767CE-5BCA-1440-3FDE-D18279DE7845}"/>
              </a:ext>
            </a:extLst>
          </p:cNvPr>
          <p:cNvPicPr>
            <a:picLocks noChangeAspect="1"/>
          </p:cNvPicPr>
          <p:nvPr/>
        </p:nvPicPr>
        <p:blipFill rotWithShape="1">
          <a:blip r:embed="rId2">
            <a:extLst>
              <a:ext uri="{28A0092B-C50C-407E-A947-70E740481C1C}">
                <a14:useLocalDpi xmlns:a14="http://schemas.microsoft.com/office/drawing/2010/main" val="0"/>
              </a:ext>
            </a:extLst>
          </a:blip>
          <a:srcRect l="153" t="11389" r="50146" b="5657"/>
          <a:stretch/>
        </p:blipFill>
        <p:spPr>
          <a:xfrm>
            <a:off x="6800849" y="1173053"/>
            <a:ext cx="4981575" cy="3914775"/>
          </a:xfrm>
          <a:prstGeom prst="rect">
            <a:avLst/>
          </a:prstGeom>
        </p:spPr>
      </p:pic>
      <p:sp>
        <p:nvSpPr>
          <p:cNvPr id="3" name="Rectangle 2">
            <a:extLst>
              <a:ext uri="{FF2B5EF4-FFF2-40B4-BE49-F238E27FC236}">
                <a16:creationId xmlns:a16="http://schemas.microsoft.com/office/drawing/2014/main" id="{B846FC35-C608-4107-6985-4D905608A8BB}"/>
              </a:ext>
            </a:extLst>
          </p:cNvPr>
          <p:cNvSpPr/>
          <p:nvPr/>
        </p:nvSpPr>
        <p:spPr>
          <a:xfrm>
            <a:off x="9534525" y="2647950"/>
            <a:ext cx="1114425" cy="266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8668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18</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Servlet Life Cycle</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5" y="1173053"/>
            <a:ext cx="6391273" cy="3221395"/>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b="0" i="0">
                <a:solidFill>
                  <a:srgbClr val="000000"/>
                </a:solidFill>
                <a:effectLst/>
                <a:highlight>
                  <a:srgbClr val="FFFFFF"/>
                </a:highlight>
              </a:rPr>
              <a:t>Let’s dive deeper into the set of methods which define the lifecycle of a Servlet:</a:t>
            </a:r>
          </a:p>
          <a:p>
            <a:pPr marL="285750" indent="-285750" algn="just">
              <a:lnSpc>
                <a:spcPct val="125000"/>
              </a:lnSpc>
              <a:buFont typeface="Wingdings" panose="05000000000000000000" pitchFamily="2" charset="2"/>
              <a:buChar char="v"/>
            </a:pPr>
            <a:endParaRPr lang="en-US" b="0" i="0">
              <a:solidFill>
                <a:srgbClr val="000000"/>
              </a:solidFill>
              <a:effectLst/>
              <a:highlight>
                <a:srgbClr val="FFFFFF"/>
              </a:highlight>
            </a:endParaRPr>
          </a:p>
          <a:p>
            <a:pPr algn="just">
              <a:lnSpc>
                <a:spcPct val="125000"/>
              </a:lnSpc>
            </a:pPr>
            <a:r>
              <a:rPr lang="en-US" sz="2000" b="1">
                <a:solidFill>
                  <a:srgbClr val="FF0000"/>
                </a:solidFill>
              </a:rPr>
              <a:t>2. </a:t>
            </a:r>
            <a:r>
              <a:rPr lang="en-US"/>
              <a:t>The </a:t>
            </a:r>
            <a:r>
              <a:rPr lang="en-US" i="1">
                <a:solidFill>
                  <a:srgbClr val="00B0F0"/>
                </a:solidFill>
              </a:rPr>
              <a:t>service</a:t>
            </a:r>
            <a:r>
              <a:rPr lang="en-US"/>
              <a:t> method is only called after the servlet’s </a:t>
            </a:r>
            <a:r>
              <a:rPr lang="en-US" b="1"/>
              <a:t>init() </a:t>
            </a:r>
            <a:r>
              <a:rPr lang="en-US"/>
              <a:t>method has completed successfully.</a:t>
            </a:r>
          </a:p>
          <a:p>
            <a:pPr marL="285750" indent="-285750" algn="just">
              <a:lnSpc>
                <a:spcPct val="125000"/>
              </a:lnSpc>
              <a:buFont typeface="Wingdings" panose="05000000000000000000" pitchFamily="2" charset="2"/>
              <a:buChar char="v"/>
            </a:pPr>
            <a:r>
              <a:rPr lang="en-US"/>
              <a:t>The Container calls the </a:t>
            </a:r>
            <a:r>
              <a:rPr lang="en-US" b="1"/>
              <a:t>service() </a:t>
            </a:r>
            <a:r>
              <a:rPr lang="en-US"/>
              <a:t>method to handle requests coming from the client, interprets the HTTP request type (GET, POST, PUT, DELETE, etc.) and calls doGet, doPost, doPut, doDelete, etc. methods as appropriate.</a:t>
            </a:r>
          </a:p>
        </p:txBody>
      </p:sp>
      <p:pic>
        <p:nvPicPr>
          <p:cNvPr id="18" name="Picture 17" descr="A diagram of a computer server&#10;&#10;Description automatically generated">
            <a:extLst>
              <a:ext uri="{FF2B5EF4-FFF2-40B4-BE49-F238E27FC236}">
                <a16:creationId xmlns:a16="http://schemas.microsoft.com/office/drawing/2014/main" id="{83D767CE-5BCA-1440-3FDE-D18279DE7845}"/>
              </a:ext>
            </a:extLst>
          </p:cNvPr>
          <p:cNvPicPr>
            <a:picLocks noChangeAspect="1"/>
          </p:cNvPicPr>
          <p:nvPr/>
        </p:nvPicPr>
        <p:blipFill rotWithShape="1">
          <a:blip r:embed="rId2">
            <a:extLst>
              <a:ext uri="{28A0092B-C50C-407E-A947-70E740481C1C}">
                <a14:useLocalDpi xmlns:a14="http://schemas.microsoft.com/office/drawing/2010/main" val="0"/>
              </a:ext>
            </a:extLst>
          </a:blip>
          <a:srcRect l="153" t="11389" r="50146" b="5657"/>
          <a:stretch/>
        </p:blipFill>
        <p:spPr>
          <a:xfrm>
            <a:off x="6800849" y="1173053"/>
            <a:ext cx="4981575" cy="3914775"/>
          </a:xfrm>
          <a:prstGeom prst="rect">
            <a:avLst/>
          </a:prstGeom>
        </p:spPr>
      </p:pic>
      <p:sp>
        <p:nvSpPr>
          <p:cNvPr id="3" name="TextBox 2">
            <a:extLst>
              <a:ext uri="{FF2B5EF4-FFF2-40B4-BE49-F238E27FC236}">
                <a16:creationId xmlns:a16="http://schemas.microsoft.com/office/drawing/2014/main" id="{BB865C5F-6083-0D2F-F7D4-44583D99D82B}"/>
              </a:ext>
            </a:extLst>
          </p:cNvPr>
          <p:cNvSpPr txBox="1"/>
          <p:nvPr/>
        </p:nvSpPr>
        <p:spPr>
          <a:xfrm>
            <a:off x="409574" y="4394448"/>
            <a:ext cx="11372850" cy="1528624"/>
          </a:xfrm>
          <a:prstGeom prst="rect">
            <a:avLst/>
          </a:prstGeom>
          <a:noFill/>
        </p:spPr>
        <p:txBody>
          <a:bodyPr wrap="square" rtlCol="0">
            <a:spAutoFit/>
          </a:bodyPr>
          <a:lstStyle/>
          <a:p>
            <a:pPr algn="just">
              <a:lnSpc>
                <a:spcPct val="125000"/>
              </a:lnSpc>
            </a:pPr>
            <a:endParaRPr lang="en-US" sz="2000" b="1">
              <a:solidFill>
                <a:srgbClr val="FF0000"/>
              </a:solidFill>
            </a:endParaRPr>
          </a:p>
          <a:p>
            <a:pPr algn="just">
              <a:lnSpc>
                <a:spcPct val="125000"/>
              </a:lnSpc>
            </a:pPr>
            <a:r>
              <a:rPr lang="en-US" sz="2000" b="1">
                <a:solidFill>
                  <a:srgbClr val="FF0000"/>
                </a:solidFill>
              </a:rPr>
              <a:t>3.  </a:t>
            </a:r>
            <a:r>
              <a:rPr lang="en-US"/>
              <a:t>The </a:t>
            </a:r>
            <a:r>
              <a:rPr lang="en-US" i="1">
                <a:solidFill>
                  <a:srgbClr val="00B0F0"/>
                </a:solidFill>
              </a:rPr>
              <a:t>destroy</a:t>
            </a:r>
            <a:r>
              <a:rPr lang="en-US"/>
              <a:t> method is called by the Container to take the Servlet out of service.</a:t>
            </a:r>
          </a:p>
          <a:p>
            <a:pPr marL="285750" indent="-285750" algn="just">
              <a:lnSpc>
                <a:spcPct val="125000"/>
              </a:lnSpc>
              <a:buFont typeface="Wingdings" panose="05000000000000000000" pitchFamily="2" charset="2"/>
              <a:buChar char="v"/>
            </a:pPr>
            <a:r>
              <a:rPr lang="en-US"/>
              <a:t>This method is only called once all threads within the servlet’s service method have exited or after a timeout period has passed. After the container calls this method, it will not call the service method again on the Servlet.</a:t>
            </a:r>
          </a:p>
        </p:txBody>
      </p:sp>
      <p:sp>
        <p:nvSpPr>
          <p:cNvPr id="5" name="Rectangle 4">
            <a:extLst>
              <a:ext uri="{FF2B5EF4-FFF2-40B4-BE49-F238E27FC236}">
                <a16:creationId xmlns:a16="http://schemas.microsoft.com/office/drawing/2014/main" id="{886FD05A-4870-BF44-06C6-C38C89398EE3}"/>
              </a:ext>
            </a:extLst>
          </p:cNvPr>
          <p:cNvSpPr/>
          <p:nvPr/>
        </p:nvSpPr>
        <p:spPr>
          <a:xfrm>
            <a:off x="9544051" y="3067050"/>
            <a:ext cx="1085850" cy="8953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7E56AB8B-FDFF-5B87-F41C-27F190B10760}"/>
              </a:ext>
            </a:extLst>
          </p:cNvPr>
          <p:cNvSpPr/>
          <p:nvPr/>
        </p:nvSpPr>
        <p:spPr>
          <a:xfrm>
            <a:off x="9544051" y="4102403"/>
            <a:ext cx="1114425" cy="266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0746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19</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 – </a:t>
            </a:r>
            <a:r>
              <a:rPr lang="en-US" sz="3600" i="1">
                <a:solidFill>
                  <a:srgbClr val="FF0000"/>
                </a:solidFill>
              </a:rPr>
              <a:t>Servlet Life Cycle</a:t>
            </a:r>
            <a:endParaRPr lang="en-US" sz="3600" i="1" dirty="0">
              <a:solidFill>
                <a:srgbClr val="FF0000"/>
              </a:solidFill>
            </a:endParaRPr>
          </a:p>
        </p:txBody>
      </p:sp>
      <p:pic>
        <p:nvPicPr>
          <p:cNvPr id="8" name="Picture 7" descr="A screenshot of a computer program&#10;&#10;Description automatically generated">
            <a:extLst>
              <a:ext uri="{FF2B5EF4-FFF2-40B4-BE49-F238E27FC236}">
                <a16:creationId xmlns:a16="http://schemas.microsoft.com/office/drawing/2014/main" id="{187A262B-5E1E-09E2-3758-0572BFF8E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1189036"/>
            <a:ext cx="7867649" cy="5339328"/>
          </a:xfrm>
          <a:prstGeom prst="rect">
            <a:avLst/>
          </a:prstGeom>
        </p:spPr>
      </p:pic>
      <p:grpSp>
        <p:nvGrpSpPr>
          <p:cNvPr id="13" name="Group 12">
            <a:extLst>
              <a:ext uri="{FF2B5EF4-FFF2-40B4-BE49-F238E27FC236}">
                <a16:creationId xmlns:a16="http://schemas.microsoft.com/office/drawing/2014/main" id="{FEEB9CFC-3C91-D4DE-816B-7E80494FF7FC}"/>
              </a:ext>
            </a:extLst>
          </p:cNvPr>
          <p:cNvGrpSpPr/>
          <p:nvPr/>
        </p:nvGrpSpPr>
        <p:grpSpPr>
          <a:xfrm>
            <a:off x="7453596" y="1189036"/>
            <a:ext cx="4328828" cy="5410200"/>
            <a:chOff x="7453596" y="1189036"/>
            <a:chExt cx="4328828" cy="5410200"/>
          </a:xfrm>
        </p:grpSpPr>
        <p:pic>
          <p:nvPicPr>
            <p:cNvPr id="11" name="Picture 10" descr="A screenshot of a computer&#10;&#10;Description automatically generated">
              <a:extLst>
                <a:ext uri="{FF2B5EF4-FFF2-40B4-BE49-F238E27FC236}">
                  <a16:creationId xmlns:a16="http://schemas.microsoft.com/office/drawing/2014/main" id="{5B9365E2-E80A-CABE-6092-5503513D6AAD}"/>
                </a:ext>
              </a:extLst>
            </p:cNvPr>
            <p:cNvPicPr>
              <a:picLocks noChangeAspect="1"/>
            </p:cNvPicPr>
            <p:nvPr/>
          </p:nvPicPr>
          <p:blipFill rotWithShape="1">
            <a:blip r:embed="rId3">
              <a:extLst>
                <a:ext uri="{28A0092B-C50C-407E-A947-70E740481C1C}">
                  <a14:useLocalDpi xmlns:a14="http://schemas.microsoft.com/office/drawing/2010/main" val="0"/>
                </a:ext>
              </a:extLst>
            </a:blip>
            <a:srcRect l="1" r="48315"/>
            <a:stretch/>
          </p:blipFill>
          <p:spPr>
            <a:xfrm>
              <a:off x="7453596" y="1189036"/>
              <a:ext cx="4328828" cy="5410200"/>
            </a:xfrm>
            <a:prstGeom prst="rect">
              <a:avLst/>
            </a:prstGeom>
          </p:spPr>
        </p:pic>
        <p:sp>
          <p:nvSpPr>
            <p:cNvPr id="12" name="Rectangle 11">
              <a:extLst>
                <a:ext uri="{FF2B5EF4-FFF2-40B4-BE49-F238E27FC236}">
                  <a16:creationId xmlns:a16="http://schemas.microsoft.com/office/drawing/2014/main" id="{3EEC165D-FDCE-90E1-0F40-E6E30191E3C8}"/>
                </a:ext>
              </a:extLst>
            </p:cNvPr>
            <p:cNvSpPr/>
            <p:nvPr/>
          </p:nvSpPr>
          <p:spPr>
            <a:xfrm>
              <a:off x="7453596" y="4191000"/>
              <a:ext cx="2033304" cy="6000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98759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2</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dirty="0"/>
              <a:t>Table of Content</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4247317"/>
          </a:xfrm>
          <a:prstGeom prst="rect">
            <a:avLst/>
          </a:prstGeom>
          <a:noFill/>
        </p:spPr>
        <p:txBody>
          <a:bodyPr wrap="square" rtlCol="0">
            <a:spAutoFit/>
          </a:bodyPr>
          <a:lstStyle/>
          <a:p>
            <a:pPr marL="342900" indent="-342900">
              <a:lnSpc>
                <a:spcPct val="125000"/>
              </a:lnSpc>
              <a:buFont typeface="Wingdings" panose="05000000000000000000" pitchFamily="2" charset="2"/>
              <a:buChar char="v"/>
            </a:pPr>
            <a:r>
              <a:rPr lang="en-US" sz="2400" dirty="0"/>
              <a:t>In this lecture, we are going to learn:</a:t>
            </a:r>
          </a:p>
          <a:p>
            <a:pPr marL="800100" lvl="1" indent="-342900">
              <a:lnSpc>
                <a:spcPct val="125000"/>
              </a:lnSpc>
              <a:buFont typeface="Wingdings" panose="05000000000000000000" pitchFamily="2" charset="2"/>
              <a:buChar char="Ø"/>
            </a:pPr>
            <a:r>
              <a:rPr lang="en-US" sz="2400"/>
              <a:t>Java Web Application</a:t>
            </a:r>
            <a:endParaRPr lang="en-US" sz="2400" dirty="0"/>
          </a:p>
          <a:p>
            <a:pPr marL="800100" lvl="1" indent="-342900">
              <a:lnSpc>
                <a:spcPct val="125000"/>
              </a:lnSpc>
              <a:buFont typeface="Wingdings" panose="05000000000000000000" pitchFamily="2" charset="2"/>
              <a:buChar char="Ø"/>
            </a:pPr>
            <a:r>
              <a:rPr lang="en-US" sz="2400" dirty="0"/>
              <a:t>Servlet Overview</a:t>
            </a:r>
          </a:p>
          <a:p>
            <a:pPr marL="800100" lvl="1" indent="-342900">
              <a:lnSpc>
                <a:spcPct val="125000"/>
              </a:lnSpc>
              <a:buFont typeface="Wingdings" panose="05000000000000000000" pitchFamily="2" charset="2"/>
              <a:buChar char="Ø"/>
            </a:pPr>
            <a:r>
              <a:rPr lang="en-US" sz="2400" dirty="0"/>
              <a:t>Environment Setup</a:t>
            </a:r>
          </a:p>
          <a:p>
            <a:pPr marL="800100" lvl="1" indent="-342900">
              <a:lnSpc>
                <a:spcPct val="125000"/>
              </a:lnSpc>
              <a:buFont typeface="Wingdings" panose="05000000000000000000" pitchFamily="2" charset="2"/>
              <a:buChar char="Ø"/>
            </a:pPr>
            <a:r>
              <a:rPr lang="en-US" sz="2400" dirty="0"/>
              <a:t>Servlet Form</a:t>
            </a:r>
          </a:p>
          <a:p>
            <a:pPr marL="800100" lvl="1" indent="-342900">
              <a:lnSpc>
                <a:spcPct val="125000"/>
              </a:lnSpc>
              <a:buFont typeface="Wingdings" panose="05000000000000000000" pitchFamily="2" charset="2"/>
              <a:buChar char="Ø"/>
            </a:pPr>
            <a:r>
              <a:rPr lang="en-US" sz="2400" dirty="0">
                <a:solidFill>
                  <a:schemeClr val="bg1">
                    <a:lumMod val="50000"/>
                  </a:schemeClr>
                </a:solidFill>
              </a:rPr>
              <a:t>Servlet Filter</a:t>
            </a:r>
          </a:p>
          <a:p>
            <a:pPr marL="800100" lvl="1" indent="-342900">
              <a:lnSpc>
                <a:spcPct val="125000"/>
              </a:lnSpc>
              <a:buFont typeface="Wingdings" panose="05000000000000000000" pitchFamily="2" charset="2"/>
              <a:buChar char="Ø"/>
            </a:pPr>
            <a:r>
              <a:rPr lang="en-US" sz="2400" dirty="0">
                <a:solidFill>
                  <a:schemeClr val="bg1">
                    <a:lumMod val="50000"/>
                  </a:schemeClr>
                </a:solidFill>
              </a:rPr>
              <a:t>Sessions and Cookies</a:t>
            </a:r>
          </a:p>
          <a:p>
            <a:pPr marL="800100" lvl="1" indent="-342900">
              <a:lnSpc>
                <a:spcPct val="125000"/>
              </a:lnSpc>
              <a:buFont typeface="Wingdings" panose="05000000000000000000" pitchFamily="2" charset="2"/>
              <a:buChar char="Ø"/>
            </a:pPr>
            <a:r>
              <a:rPr lang="en-US" sz="2400" dirty="0">
                <a:solidFill>
                  <a:schemeClr val="bg1">
                    <a:lumMod val="50000"/>
                  </a:schemeClr>
                </a:solidFill>
              </a:rPr>
              <a:t>Database connection with JDBC</a:t>
            </a:r>
          </a:p>
          <a:p>
            <a:pPr marL="800100" lvl="1" indent="-342900">
              <a:lnSpc>
                <a:spcPct val="125000"/>
              </a:lnSpc>
              <a:buFont typeface="Wingdings" panose="05000000000000000000" pitchFamily="2" charset="2"/>
              <a:buChar char="Ø"/>
            </a:pPr>
            <a:r>
              <a:rPr lang="en-US" sz="2400" dirty="0">
                <a:solidFill>
                  <a:schemeClr val="bg1">
                    <a:lumMod val="50000"/>
                  </a:schemeClr>
                </a:solidFill>
              </a:rPr>
              <a:t>Localization and Internationalization</a:t>
            </a:r>
          </a:p>
        </p:txBody>
      </p:sp>
    </p:spTree>
    <p:extLst>
      <p:ext uri="{BB962C8B-B14F-4D97-AF65-F5344CB8AC3E}">
        <p14:creationId xmlns:p14="http://schemas.microsoft.com/office/powerpoint/2010/main" val="359265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20</a:t>
            </a:fld>
            <a:endParaRPr lang="vi-VN" sz="3200" b="1">
              <a:solidFill>
                <a:schemeClr val="bg1"/>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4213141"/>
          </a:xfrm>
          <a:prstGeom prst="rect">
            <a:avLst/>
          </a:prstGeom>
          <a:noFill/>
        </p:spPr>
        <p:txBody>
          <a:bodyPr wrap="square" rtlCol="0">
            <a:spAutoFit/>
          </a:bodyPr>
          <a:lstStyle/>
          <a:p>
            <a:pPr marL="800100" lvl="1" indent="-342900">
              <a:lnSpc>
                <a:spcPct val="125000"/>
              </a:lnSpc>
              <a:buFont typeface="Wingdings" panose="05000000000000000000" pitchFamily="2" charset="2"/>
              <a:buChar char="v"/>
            </a:pPr>
            <a:r>
              <a:rPr lang="en-US" sz="2400">
                <a:solidFill>
                  <a:schemeClr val="tx1">
                    <a:lumMod val="50000"/>
                    <a:lumOff val="50000"/>
                  </a:schemeClr>
                </a:solidFill>
              </a:rPr>
              <a:t>Getting Started</a:t>
            </a:r>
          </a:p>
          <a:p>
            <a:pPr marL="800100" lvl="1" indent="-342900">
              <a:lnSpc>
                <a:spcPct val="125000"/>
              </a:lnSpc>
              <a:buFont typeface="Wingdings" panose="05000000000000000000" pitchFamily="2" charset="2"/>
              <a:buChar char="v"/>
            </a:pPr>
            <a:r>
              <a:rPr lang="en-US" sz="2400">
                <a:solidFill>
                  <a:schemeClr val="tx1">
                    <a:lumMod val="50000"/>
                    <a:lumOff val="50000"/>
                  </a:schemeClr>
                </a:solidFill>
              </a:rPr>
              <a:t>Introduction </a:t>
            </a:r>
            <a:r>
              <a:rPr lang="en-US" sz="2400" dirty="0">
                <a:solidFill>
                  <a:schemeClr val="tx1">
                    <a:lumMod val="50000"/>
                    <a:lumOff val="50000"/>
                  </a:schemeClr>
                </a:solidFill>
              </a:rPr>
              <a:t>to </a:t>
            </a:r>
            <a:r>
              <a:rPr lang="en-US" sz="2400">
                <a:solidFill>
                  <a:schemeClr val="tx1">
                    <a:lumMod val="50000"/>
                    <a:lumOff val="50000"/>
                  </a:schemeClr>
                </a:solidFill>
              </a:rPr>
              <a:t>Java Web Application</a:t>
            </a:r>
            <a:endParaRPr lang="en-US" sz="2400" dirty="0">
              <a:solidFill>
                <a:schemeClr val="tx1">
                  <a:lumMod val="50000"/>
                  <a:lumOff val="50000"/>
                </a:schemeClr>
              </a:solidFill>
            </a:endParaRPr>
          </a:p>
          <a:p>
            <a:pPr marL="800100" lvl="1" indent="-342900">
              <a:lnSpc>
                <a:spcPct val="125000"/>
              </a:lnSpc>
              <a:buFont typeface="Wingdings" panose="05000000000000000000" pitchFamily="2" charset="2"/>
              <a:buChar char="v"/>
            </a:pPr>
            <a:r>
              <a:rPr lang="en-US" sz="2400" dirty="0">
                <a:solidFill>
                  <a:schemeClr val="tx1">
                    <a:lumMod val="50000"/>
                    <a:lumOff val="50000"/>
                  </a:schemeClr>
                </a:solidFill>
              </a:rPr>
              <a:t>Servlet Overview</a:t>
            </a:r>
          </a:p>
          <a:p>
            <a:pPr marL="800100" lvl="1" indent="-342900">
              <a:lnSpc>
                <a:spcPct val="125000"/>
              </a:lnSpc>
              <a:buFont typeface="Wingdings" panose="05000000000000000000" pitchFamily="2" charset="2"/>
              <a:buChar char="v"/>
            </a:pPr>
            <a:r>
              <a:rPr lang="en-US" sz="2400" dirty="0">
                <a:solidFill>
                  <a:srgbClr val="FF0000"/>
                </a:solidFill>
              </a:rPr>
              <a:t>Environment Setup</a:t>
            </a:r>
          </a:p>
          <a:p>
            <a:pPr marL="800100" lvl="1" indent="-342900">
              <a:lnSpc>
                <a:spcPct val="125000"/>
              </a:lnSpc>
              <a:buFont typeface="Wingdings" panose="05000000000000000000" pitchFamily="2" charset="2"/>
              <a:buChar char="v"/>
            </a:pPr>
            <a:r>
              <a:rPr lang="en-US" sz="2400" dirty="0"/>
              <a:t>Servlet Form</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Servlet Filter</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Sessions and Cookies</a:t>
            </a:r>
          </a:p>
          <a:p>
            <a:pPr marL="800100" lvl="1" indent="-342900">
              <a:lnSpc>
                <a:spcPct val="125000"/>
              </a:lnSpc>
              <a:buFont typeface="Wingdings" panose="05000000000000000000" pitchFamily="2" charset="2"/>
              <a:buChar char="v"/>
            </a:pPr>
            <a:r>
              <a:rPr lang="en-US" sz="2400" dirty="0">
                <a:solidFill>
                  <a:schemeClr val="bg1">
                    <a:lumMod val="50000"/>
                  </a:schemeClr>
                </a:solidFill>
              </a:rPr>
              <a:t>Database connection with JDBC</a:t>
            </a:r>
          </a:p>
          <a:p>
            <a:pPr marL="800100" lvl="1" indent="-342900">
              <a:lnSpc>
                <a:spcPct val="125000"/>
              </a:lnSpc>
              <a:buFont typeface="Wingdings" panose="05000000000000000000" pitchFamily="2" charset="2"/>
              <a:buChar char="v"/>
            </a:pPr>
            <a:r>
              <a:rPr lang="en-US" sz="2400" dirty="0">
                <a:solidFill>
                  <a:schemeClr val="bg1">
                    <a:lumMod val="50000"/>
                  </a:schemeClr>
                </a:solidFill>
              </a:rPr>
              <a:t>Localization and Internationalization</a:t>
            </a:r>
          </a:p>
        </p:txBody>
      </p:sp>
    </p:spTree>
    <p:extLst>
      <p:ext uri="{BB962C8B-B14F-4D97-AF65-F5344CB8AC3E}">
        <p14:creationId xmlns:p14="http://schemas.microsoft.com/office/powerpoint/2010/main" val="186026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21</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Environment Setup</a:t>
            </a:r>
            <a:endParaRPr lang="en-US" sz="3600" i="1" dirty="0"/>
          </a:p>
        </p:txBody>
      </p:sp>
      <p:sp>
        <p:nvSpPr>
          <p:cNvPr id="2" name="TextBox 1">
            <a:extLst>
              <a:ext uri="{FF2B5EF4-FFF2-40B4-BE49-F238E27FC236}">
                <a16:creationId xmlns:a16="http://schemas.microsoft.com/office/drawing/2014/main" id="{80840168-3475-08E9-4169-541B9C909BB3}"/>
              </a:ext>
            </a:extLst>
          </p:cNvPr>
          <p:cNvSpPr txBox="1"/>
          <p:nvPr/>
        </p:nvSpPr>
        <p:spPr>
          <a:xfrm>
            <a:off x="409575" y="1173053"/>
            <a:ext cx="11372849" cy="2490425"/>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b="0" i="0">
                <a:solidFill>
                  <a:srgbClr val="000000"/>
                </a:solidFill>
                <a:effectLst/>
                <a:highlight>
                  <a:srgbClr val="FFFFFF"/>
                </a:highlight>
              </a:rPr>
              <a:t>Like any other Java program, to create a Servlet, we need to get a development environment. </a:t>
            </a:r>
          </a:p>
          <a:p>
            <a:pPr marL="285750" indent="-285750" algn="just">
              <a:lnSpc>
                <a:spcPct val="125000"/>
              </a:lnSpc>
              <a:buFont typeface="Wingdings" panose="05000000000000000000" pitchFamily="2" charset="2"/>
              <a:buChar char="v"/>
            </a:pPr>
            <a:r>
              <a:rPr lang="en-US" b="0" i="0">
                <a:solidFill>
                  <a:srgbClr val="000000"/>
                </a:solidFill>
                <a:effectLst/>
                <a:highlight>
                  <a:srgbClr val="FFFFFF"/>
                </a:highlight>
              </a:rPr>
              <a:t>In this course, we need to install:</a:t>
            </a:r>
          </a:p>
          <a:p>
            <a:pPr marL="742950" lvl="1" indent="-285750" algn="just">
              <a:lnSpc>
                <a:spcPct val="125000"/>
              </a:lnSpc>
              <a:buFont typeface="Wingdings" panose="05000000000000000000" pitchFamily="2" charset="2"/>
              <a:buChar char="q"/>
            </a:pPr>
            <a:r>
              <a:rPr lang="en-US">
                <a:solidFill>
                  <a:srgbClr val="000000"/>
                </a:solidFill>
                <a:highlight>
                  <a:srgbClr val="FFFFFF"/>
                </a:highlight>
              </a:rPr>
              <a:t>Java Development Kit (JDK) – Latest version</a:t>
            </a:r>
          </a:p>
          <a:p>
            <a:pPr marL="742950" lvl="1" indent="-285750" algn="just">
              <a:lnSpc>
                <a:spcPct val="125000"/>
              </a:lnSpc>
              <a:buFont typeface="Wingdings" panose="05000000000000000000" pitchFamily="2" charset="2"/>
              <a:buChar char="q"/>
            </a:pPr>
            <a:r>
              <a:rPr lang="en-US" b="0" i="0">
                <a:solidFill>
                  <a:srgbClr val="000000"/>
                </a:solidFill>
                <a:effectLst/>
                <a:highlight>
                  <a:srgbClr val="FFFFFF"/>
                </a:highlight>
              </a:rPr>
              <a:t>Java Runtime Env</a:t>
            </a:r>
            <a:r>
              <a:rPr lang="en-US">
                <a:solidFill>
                  <a:srgbClr val="000000"/>
                </a:solidFill>
                <a:highlight>
                  <a:srgbClr val="FFFFFF"/>
                </a:highlight>
              </a:rPr>
              <a:t>ironment (JRE) – Latest version</a:t>
            </a:r>
          </a:p>
          <a:p>
            <a:pPr marL="742950" lvl="1" indent="-285750" algn="just">
              <a:lnSpc>
                <a:spcPct val="125000"/>
              </a:lnSpc>
              <a:buFont typeface="Wingdings" panose="05000000000000000000" pitchFamily="2" charset="2"/>
              <a:buChar char="q"/>
            </a:pPr>
            <a:r>
              <a:rPr lang="en-US">
                <a:solidFill>
                  <a:srgbClr val="000000"/>
                </a:solidFill>
                <a:highlight>
                  <a:srgbClr val="FFFFFF"/>
                </a:highlight>
              </a:rPr>
              <a:t>Apache Tomcat</a:t>
            </a:r>
          </a:p>
          <a:p>
            <a:pPr marL="742950" lvl="1" indent="-285750" algn="just">
              <a:lnSpc>
                <a:spcPct val="125000"/>
              </a:lnSpc>
              <a:buFont typeface="Wingdings" panose="05000000000000000000" pitchFamily="2" charset="2"/>
              <a:buChar char="q"/>
            </a:pPr>
            <a:r>
              <a:rPr lang="en-US" b="0" i="0">
                <a:solidFill>
                  <a:srgbClr val="000000"/>
                </a:solidFill>
                <a:effectLst/>
                <a:highlight>
                  <a:srgbClr val="FFFFFF"/>
                </a:highlight>
              </a:rPr>
              <a:t>Eclipse IDE – Latest version for W</a:t>
            </a:r>
            <a:r>
              <a:rPr lang="en-US">
                <a:solidFill>
                  <a:srgbClr val="000000"/>
                </a:solidFill>
                <a:highlight>
                  <a:srgbClr val="FFFFFF"/>
                </a:highlight>
              </a:rPr>
              <a:t>eb Developer</a:t>
            </a:r>
          </a:p>
          <a:p>
            <a:pPr marL="742950" lvl="1" indent="-285750" algn="just">
              <a:lnSpc>
                <a:spcPct val="125000"/>
              </a:lnSpc>
              <a:buFont typeface="Wingdings" panose="05000000000000000000" pitchFamily="2" charset="2"/>
              <a:buChar char="q"/>
            </a:pPr>
            <a:r>
              <a:rPr lang="en-US" b="0" i="0">
                <a:solidFill>
                  <a:srgbClr val="000000"/>
                </a:solidFill>
                <a:effectLst/>
                <a:highlight>
                  <a:srgbClr val="FFFFFF"/>
                </a:highlight>
              </a:rPr>
              <a:t>Git GUI</a:t>
            </a:r>
          </a:p>
        </p:txBody>
      </p:sp>
    </p:spTree>
    <p:extLst>
      <p:ext uri="{BB962C8B-B14F-4D97-AF65-F5344CB8AC3E}">
        <p14:creationId xmlns:p14="http://schemas.microsoft.com/office/powerpoint/2010/main" val="174395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22</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Environment Setup – </a:t>
            </a:r>
            <a:r>
              <a:rPr lang="en-US" sz="3600" i="1">
                <a:solidFill>
                  <a:srgbClr val="FF0000"/>
                </a:solidFill>
              </a:rPr>
              <a:t>Hello World</a:t>
            </a:r>
            <a:endParaRPr lang="en-US" sz="3600" i="1" dirty="0">
              <a:solidFill>
                <a:srgbClr val="FF0000"/>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5" y="1173053"/>
            <a:ext cx="11372849" cy="759182"/>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b="0" i="0">
                <a:solidFill>
                  <a:srgbClr val="000000"/>
                </a:solidFill>
                <a:effectLst/>
                <a:highlight>
                  <a:srgbClr val="FFFFFF"/>
                </a:highlight>
              </a:rPr>
              <a:t>After installing all required tools, let’s test the Servlet by printing “Hello world!” then push the source code to your remote repo.</a:t>
            </a:r>
          </a:p>
        </p:txBody>
      </p:sp>
    </p:spTree>
    <p:extLst>
      <p:ext uri="{BB962C8B-B14F-4D97-AF65-F5344CB8AC3E}">
        <p14:creationId xmlns:p14="http://schemas.microsoft.com/office/powerpoint/2010/main" val="1933543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23</a:t>
            </a:fld>
            <a:endParaRPr lang="vi-VN" sz="3200" b="1">
              <a:solidFill>
                <a:schemeClr val="bg1"/>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4213141"/>
          </a:xfrm>
          <a:prstGeom prst="rect">
            <a:avLst/>
          </a:prstGeom>
          <a:noFill/>
        </p:spPr>
        <p:txBody>
          <a:bodyPr wrap="square" rtlCol="0">
            <a:spAutoFit/>
          </a:bodyPr>
          <a:lstStyle/>
          <a:p>
            <a:pPr marL="800100" lvl="1" indent="-342900">
              <a:lnSpc>
                <a:spcPct val="125000"/>
              </a:lnSpc>
              <a:buFont typeface="Wingdings" panose="05000000000000000000" pitchFamily="2" charset="2"/>
              <a:buChar char="v"/>
            </a:pPr>
            <a:r>
              <a:rPr lang="en-US" sz="2400">
                <a:solidFill>
                  <a:schemeClr val="tx1">
                    <a:lumMod val="50000"/>
                    <a:lumOff val="50000"/>
                  </a:schemeClr>
                </a:solidFill>
              </a:rPr>
              <a:t>Getting Started</a:t>
            </a:r>
          </a:p>
          <a:p>
            <a:pPr marL="800100" lvl="1" indent="-342900">
              <a:lnSpc>
                <a:spcPct val="125000"/>
              </a:lnSpc>
              <a:buFont typeface="Wingdings" panose="05000000000000000000" pitchFamily="2" charset="2"/>
              <a:buChar char="v"/>
            </a:pPr>
            <a:r>
              <a:rPr lang="en-US" sz="2400">
                <a:solidFill>
                  <a:schemeClr val="tx1">
                    <a:lumMod val="50000"/>
                    <a:lumOff val="50000"/>
                  </a:schemeClr>
                </a:solidFill>
              </a:rPr>
              <a:t>Introduction </a:t>
            </a:r>
            <a:r>
              <a:rPr lang="en-US" sz="2400" dirty="0">
                <a:solidFill>
                  <a:schemeClr val="tx1">
                    <a:lumMod val="50000"/>
                    <a:lumOff val="50000"/>
                  </a:schemeClr>
                </a:solidFill>
              </a:rPr>
              <a:t>to </a:t>
            </a:r>
            <a:r>
              <a:rPr lang="en-US" sz="2400">
                <a:solidFill>
                  <a:schemeClr val="tx1">
                    <a:lumMod val="50000"/>
                    <a:lumOff val="50000"/>
                  </a:schemeClr>
                </a:solidFill>
              </a:rPr>
              <a:t>Java Web Application</a:t>
            </a:r>
            <a:endParaRPr lang="en-US" sz="2400" dirty="0">
              <a:solidFill>
                <a:schemeClr val="tx1">
                  <a:lumMod val="50000"/>
                  <a:lumOff val="50000"/>
                </a:schemeClr>
              </a:solidFill>
            </a:endParaRPr>
          </a:p>
          <a:p>
            <a:pPr marL="800100" lvl="1" indent="-342900">
              <a:lnSpc>
                <a:spcPct val="125000"/>
              </a:lnSpc>
              <a:buFont typeface="Wingdings" panose="05000000000000000000" pitchFamily="2" charset="2"/>
              <a:buChar char="v"/>
            </a:pPr>
            <a:r>
              <a:rPr lang="en-US" sz="2400" dirty="0">
                <a:solidFill>
                  <a:schemeClr val="tx1">
                    <a:lumMod val="50000"/>
                    <a:lumOff val="50000"/>
                  </a:schemeClr>
                </a:solidFill>
              </a:rPr>
              <a:t>Servlet Overview</a:t>
            </a:r>
          </a:p>
          <a:p>
            <a:pPr marL="800100" lvl="1" indent="-342900">
              <a:lnSpc>
                <a:spcPct val="125000"/>
              </a:lnSpc>
              <a:buFont typeface="Wingdings" panose="05000000000000000000" pitchFamily="2" charset="2"/>
              <a:buChar char="v"/>
            </a:pPr>
            <a:r>
              <a:rPr lang="en-US" sz="2400" dirty="0">
                <a:solidFill>
                  <a:schemeClr val="tx1">
                    <a:lumMod val="50000"/>
                    <a:lumOff val="50000"/>
                  </a:schemeClr>
                </a:solidFill>
              </a:rPr>
              <a:t>Environment Setup</a:t>
            </a:r>
          </a:p>
          <a:p>
            <a:pPr marL="800100" lvl="1" indent="-342900">
              <a:lnSpc>
                <a:spcPct val="125000"/>
              </a:lnSpc>
              <a:buFont typeface="Wingdings" panose="05000000000000000000" pitchFamily="2" charset="2"/>
              <a:buChar char="v"/>
            </a:pPr>
            <a:r>
              <a:rPr lang="en-US" sz="2400" dirty="0">
                <a:solidFill>
                  <a:srgbClr val="FF0000"/>
                </a:solidFill>
              </a:rPr>
              <a:t>Servlet Form</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Servlet Filter</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Sessions and Cookies</a:t>
            </a:r>
          </a:p>
          <a:p>
            <a:pPr marL="800100" lvl="1" indent="-342900">
              <a:lnSpc>
                <a:spcPct val="125000"/>
              </a:lnSpc>
              <a:buFont typeface="Wingdings" panose="05000000000000000000" pitchFamily="2" charset="2"/>
              <a:buChar char="v"/>
            </a:pPr>
            <a:r>
              <a:rPr lang="en-US" sz="2400" dirty="0">
                <a:solidFill>
                  <a:schemeClr val="bg1">
                    <a:lumMod val="50000"/>
                  </a:schemeClr>
                </a:solidFill>
              </a:rPr>
              <a:t>Database connection with JDBC</a:t>
            </a:r>
          </a:p>
          <a:p>
            <a:pPr marL="800100" lvl="1" indent="-342900">
              <a:lnSpc>
                <a:spcPct val="125000"/>
              </a:lnSpc>
              <a:buFont typeface="Wingdings" panose="05000000000000000000" pitchFamily="2" charset="2"/>
              <a:buChar char="v"/>
            </a:pPr>
            <a:r>
              <a:rPr lang="en-US" sz="2400" dirty="0">
                <a:solidFill>
                  <a:schemeClr val="bg1">
                    <a:lumMod val="50000"/>
                  </a:schemeClr>
                </a:solidFill>
              </a:rPr>
              <a:t>Localization and Internationalization</a:t>
            </a:r>
          </a:p>
        </p:txBody>
      </p:sp>
    </p:spTree>
    <p:extLst>
      <p:ext uri="{BB962C8B-B14F-4D97-AF65-F5344CB8AC3E}">
        <p14:creationId xmlns:p14="http://schemas.microsoft.com/office/powerpoint/2010/main" val="206785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4ABC38E0-CAE4-B381-C6CF-6660F6383957}"/>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0840168-3475-08E9-4169-541B9C909BB3}"/>
              </a:ext>
            </a:extLst>
          </p:cNvPr>
          <p:cNvSpPr txBox="1"/>
          <p:nvPr/>
        </p:nvSpPr>
        <p:spPr>
          <a:xfrm>
            <a:off x="923576" y="1484313"/>
            <a:ext cx="5427519"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solidFill>
                  <a:schemeClr val="accent6">
                    <a:lumMod val="60000"/>
                    <a:lumOff val="40000"/>
                  </a:schemeClr>
                </a:solidFill>
                <a:latin typeface="+mj-lt"/>
                <a:ea typeface="+mj-ea"/>
                <a:cs typeface="+mj-cs"/>
              </a:rPr>
              <a:t>Thank You </a:t>
            </a:r>
          </a:p>
          <a:p>
            <a:pPr>
              <a:lnSpc>
                <a:spcPct val="90000"/>
              </a:lnSpc>
              <a:spcBef>
                <a:spcPct val="0"/>
              </a:spcBef>
              <a:spcAft>
                <a:spcPts val="600"/>
              </a:spcAft>
            </a:pPr>
            <a:r>
              <a:rPr lang="en-US" sz="4800" b="1">
                <a:solidFill>
                  <a:schemeClr val="bg1"/>
                </a:solidFill>
                <a:latin typeface="+mj-lt"/>
                <a:ea typeface="+mj-ea"/>
                <a:cs typeface="+mj-cs"/>
              </a:rPr>
              <a:t>For Your Attention!</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angle 2">
            <a:extLst>
              <a:ext uri="{FF2B5EF4-FFF2-40B4-BE49-F238E27FC236}">
                <a16:creationId xmlns:a16="http://schemas.microsoft.com/office/drawing/2014/main" id="{E0226F19-8388-1099-122A-018D2E8B8820}"/>
              </a:ext>
            </a:extLst>
          </p:cNvPr>
          <p:cNvSpPr/>
          <p:nvPr/>
        </p:nvSpPr>
        <p:spPr>
          <a:xfrm flipH="1">
            <a:off x="833073" y="3209265"/>
            <a:ext cx="104251" cy="1190998"/>
          </a:xfrm>
          <a:prstGeom prst="rect">
            <a:avLst/>
          </a:prstGeom>
          <a:solidFill>
            <a:srgbClr val="A9D1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901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3</a:t>
            </a:fld>
            <a:endParaRPr lang="vi-VN" sz="3200" b="1">
              <a:solidFill>
                <a:schemeClr val="bg1"/>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4213141"/>
          </a:xfrm>
          <a:prstGeom prst="rect">
            <a:avLst/>
          </a:prstGeom>
          <a:noFill/>
        </p:spPr>
        <p:txBody>
          <a:bodyPr wrap="square" rtlCol="0">
            <a:spAutoFit/>
          </a:bodyPr>
          <a:lstStyle/>
          <a:p>
            <a:pPr marL="800100" lvl="1" indent="-342900">
              <a:lnSpc>
                <a:spcPct val="125000"/>
              </a:lnSpc>
              <a:buFont typeface="Wingdings" panose="05000000000000000000" pitchFamily="2" charset="2"/>
              <a:buChar char="v"/>
            </a:pPr>
            <a:r>
              <a:rPr lang="en-US" sz="2400">
                <a:solidFill>
                  <a:srgbClr val="FF0000"/>
                </a:solidFill>
              </a:rPr>
              <a:t>Getting Started</a:t>
            </a:r>
          </a:p>
          <a:p>
            <a:pPr marL="800100" lvl="1" indent="-342900">
              <a:lnSpc>
                <a:spcPct val="125000"/>
              </a:lnSpc>
              <a:buFont typeface="Wingdings" panose="05000000000000000000" pitchFamily="2" charset="2"/>
              <a:buChar char="v"/>
            </a:pPr>
            <a:r>
              <a:rPr lang="en-US" sz="2400"/>
              <a:t>Introduction </a:t>
            </a:r>
            <a:r>
              <a:rPr lang="en-US" sz="2400" dirty="0"/>
              <a:t>to </a:t>
            </a:r>
            <a:r>
              <a:rPr lang="en-US" sz="2400"/>
              <a:t>Java Web Application</a:t>
            </a:r>
            <a:endParaRPr lang="en-US" sz="2400" dirty="0"/>
          </a:p>
          <a:p>
            <a:pPr marL="800100" lvl="1" indent="-342900">
              <a:lnSpc>
                <a:spcPct val="125000"/>
              </a:lnSpc>
              <a:buFont typeface="Wingdings" panose="05000000000000000000" pitchFamily="2" charset="2"/>
              <a:buChar char="v"/>
            </a:pPr>
            <a:r>
              <a:rPr lang="en-US" sz="2400" dirty="0"/>
              <a:t>Servlet Overview</a:t>
            </a:r>
          </a:p>
          <a:p>
            <a:pPr marL="800100" lvl="1" indent="-342900">
              <a:lnSpc>
                <a:spcPct val="125000"/>
              </a:lnSpc>
              <a:buFont typeface="Wingdings" panose="05000000000000000000" pitchFamily="2" charset="2"/>
              <a:buChar char="v"/>
            </a:pPr>
            <a:r>
              <a:rPr lang="en-US" sz="2400" dirty="0"/>
              <a:t>Environment Setup</a:t>
            </a:r>
          </a:p>
          <a:p>
            <a:pPr marL="800100" lvl="1" indent="-342900">
              <a:lnSpc>
                <a:spcPct val="125000"/>
              </a:lnSpc>
              <a:buFont typeface="Wingdings" panose="05000000000000000000" pitchFamily="2" charset="2"/>
              <a:buChar char="v"/>
            </a:pPr>
            <a:r>
              <a:rPr lang="en-US" sz="2400" dirty="0"/>
              <a:t>Servlet Form</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Servlet Filter</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Sessions and Cookies</a:t>
            </a:r>
          </a:p>
          <a:p>
            <a:pPr marL="800100" lvl="1" indent="-342900">
              <a:lnSpc>
                <a:spcPct val="125000"/>
              </a:lnSpc>
              <a:buFont typeface="Wingdings" panose="05000000000000000000" pitchFamily="2" charset="2"/>
              <a:buChar char="v"/>
            </a:pPr>
            <a:r>
              <a:rPr lang="en-US" sz="2400" dirty="0">
                <a:solidFill>
                  <a:schemeClr val="bg1">
                    <a:lumMod val="50000"/>
                  </a:schemeClr>
                </a:solidFill>
              </a:rPr>
              <a:t>Database connection with JDBC</a:t>
            </a:r>
          </a:p>
          <a:p>
            <a:pPr marL="800100" lvl="1" indent="-342900">
              <a:lnSpc>
                <a:spcPct val="125000"/>
              </a:lnSpc>
              <a:buFont typeface="Wingdings" panose="05000000000000000000" pitchFamily="2" charset="2"/>
              <a:buChar char="v"/>
            </a:pPr>
            <a:r>
              <a:rPr lang="en-US" sz="2400" dirty="0">
                <a:solidFill>
                  <a:schemeClr val="bg1">
                    <a:lumMod val="50000"/>
                  </a:schemeClr>
                </a:solidFill>
              </a:rPr>
              <a:t>Localization and Internationalization</a:t>
            </a:r>
          </a:p>
        </p:txBody>
      </p:sp>
    </p:spTree>
    <p:extLst>
      <p:ext uri="{BB962C8B-B14F-4D97-AF65-F5344CB8AC3E}">
        <p14:creationId xmlns:p14="http://schemas.microsoft.com/office/powerpoint/2010/main" val="165177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4</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Getting Started</a:t>
            </a:r>
            <a:endParaRPr lang="en-US" sz="3600" i="1" dirty="0"/>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51738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b="1"/>
              <a:t>Java</a:t>
            </a:r>
            <a:r>
              <a:rPr lang="en-US"/>
              <a:t>, a </a:t>
            </a:r>
            <a:r>
              <a:rPr lang="en-US" b="1">
                <a:solidFill>
                  <a:srgbClr val="00B0F0"/>
                </a:solidFill>
              </a:rPr>
              <a:t>high-level programming language </a:t>
            </a:r>
            <a:r>
              <a:rPr lang="en-US"/>
              <a:t>and </a:t>
            </a:r>
            <a:r>
              <a:rPr lang="en-US" b="1">
                <a:solidFill>
                  <a:srgbClr val="00B0F0"/>
                </a:solidFill>
              </a:rPr>
              <a:t>computing platform</a:t>
            </a:r>
            <a:r>
              <a:rPr lang="en-US"/>
              <a:t>, was introduced by Sun Microsystems in 1995. Since then, it has evolved into a cornerstone of the modern digital landscape, enabling the development of diverse  applications and services. It serves as a robust platform for software development, empowering the construction of:</a:t>
            </a:r>
          </a:p>
          <a:p>
            <a:pPr marL="800100" lvl="1" indent="-342900" algn="just">
              <a:lnSpc>
                <a:spcPct val="150000"/>
              </a:lnSpc>
              <a:buFont typeface="Wingdings" panose="05000000000000000000" pitchFamily="2" charset="2"/>
              <a:buChar char="ü"/>
            </a:pPr>
            <a:endParaRPr lang="en-US" b="1">
              <a:solidFill>
                <a:srgbClr val="00B0F0"/>
              </a:solidFill>
            </a:endParaRPr>
          </a:p>
          <a:p>
            <a:pPr marL="1714500" lvl="3" indent="-342900" algn="just">
              <a:buFont typeface="Wingdings" panose="05000000000000000000" pitchFamily="2" charset="2"/>
              <a:buChar char="ü"/>
            </a:pPr>
            <a:r>
              <a:rPr lang="en-US" b="1">
                <a:solidFill>
                  <a:srgbClr val="00B0F0"/>
                </a:solidFill>
              </a:rPr>
              <a:t>Standalone applications</a:t>
            </a:r>
          </a:p>
          <a:p>
            <a:pPr marL="1714500" lvl="3" indent="-342900" algn="just">
              <a:buFont typeface="Wingdings" panose="05000000000000000000" pitchFamily="2" charset="2"/>
              <a:buChar char="ü"/>
            </a:pPr>
            <a:endParaRPr lang="en-US" b="1">
              <a:solidFill>
                <a:srgbClr val="00B0F0"/>
              </a:solidFill>
            </a:endParaRPr>
          </a:p>
          <a:p>
            <a:pPr marL="1714500" lvl="3" indent="-342900" algn="just">
              <a:buFont typeface="Wingdings" panose="05000000000000000000" pitchFamily="2" charset="2"/>
              <a:buChar char="ü"/>
            </a:pPr>
            <a:r>
              <a:rPr lang="en-US" b="1">
                <a:solidFill>
                  <a:srgbClr val="00B0F0"/>
                </a:solidFill>
              </a:rPr>
              <a:t>Web applications</a:t>
            </a:r>
          </a:p>
          <a:p>
            <a:pPr marL="1714500" lvl="3" indent="-342900" algn="just">
              <a:buFont typeface="Wingdings" panose="05000000000000000000" pitchFamily="2" charset="2"/>
              <a:buChar char="ü"/>
            </a:pPr>
            <a:endParaRPr lang="en-US" b="1">
              <a:solidFill>
                <a:srgbClr val="00B0F0"/>
              </a:solidFill>
            </a:endParaRPr>
          </a:p>
          <a:p>
            <a:pPr marL="1714500" lvl="3" indent="-342900" algn="just">
              <a:buFont typeface="Wingdings" panose="05000000000000000000" pitchFamily="2" charset="2"/>
              <a:buChar char="ü"/>
            </a:pPr>
            <a:r>
              <a:rPr lang="en-US" b="1">
                <a:solidFill>
                  <a:srgbClr val="00B0F0"/>
                </a:solidFill>
              </a:rPr>
              <a:t>Mobile applications</a:t>
            </a:r>
          </a:p>
          <a:p>
            <a:pPr marL="1714500" lvl="3" indent="-342900" algn="just">
              <a:buFont typeface="Wingdings" panose="05000000000000000000" pitchFamily="2" charset="2"/>
              <a:buChar char="ü"/>
            </a:pPr>
            <a:endParaRPr lang="en-US" b="1">
              <a:solidFill>
                <a:srgbClr val="00B0F0"/>
              </a:solidFill>
            </a:endParaRPr>
          </a:p>
          <a:p>
            <a:pPr marL="1714500" lvl="3" indent="-342900" algn="just">
              <a:buFont typeface="Wingdings" panose="05000000000000000000" pitchFamily="2" charset="2"/>
              <a:buChar char="ü"/>
            </a:pPr>
            <a:r>
              <a:rPr lang="en-US" b="1">
                <a:solidFill>
                  <a:srgbClr val="00B0F0"/>
                </a:solidFill>
              </a:rPr>
              <a:t>So much more…</a:t>
            </a:r>
          </a:p>
          <a:p>
            <a:pPr marL="1714500" lvl="3" indent="-342900" algn="just">
              <a:buFont typeface="Wingdings" panose="05000000000000000000" pitchFamily="2" charset="2"/>
              <a:buChar char="ü"/>
            </a:pPr>
            <a:endParaRPr lang="en-US" b="1">
              <a:solidFill>
                <a:srgbClr val="00B0F0"/>
              </a:solidFill>
            </a:endParaRPr>
          </a:p>
          <a:p>
            <a:pPr marL="342900" indent="-342900" algn="just">
              <a:lnSpc>
                <a:spcPct val="150000"/>
              </a:lnSpc>
              <a:buFont typeface="Wingdings" panose="05000000000000000000" pitchFamily="2" charset="2"/>
              <a:buChar char="v"/>
            </a:pPr>
            <a:r>
              <a:rPr lang="en-US"/>
              <a:t>Moreover, with over </a:t>
            </a:r>
            <a:r>
              <a:rPr lang="en-US" b="1"/>
              <a:t>3 billion devices </a:t>
            </a:r>
            <a:r>
              <a:rPr lang="en-US"/>
              <a:t>running on Java, its relevance and ubiquity are undeniable, cementing its position as a critical technology in today's tech ecosystem.</a:t>
            </a:r>
          </a:p>
          <a:p>
            <a:pPr marL="342900" indent="-342900" algn="just">
              <a:lnSpc>
                <a:spcPct val="150000"/>
              </a:lnSpc>
              <a:buFont typeface="Wingdings" panose="05000000000000000000" pitchFamily="2" charset="2"/>
              <a:buChar char="v"/>
            </a:pPr>
            <a:r>
              <a:rPr lang="en-US"/>
              <a:t>In this course, we are going to learn how to </a:t>
            </a:r>
            <a:r>
              <a:rPr lang="en-US" b="1"/>
              <a:t>build a Web application using Java</a:t>
            </a:r>
            <a:r>
              <a:rPr lang="en-US"/>
              <a:t>.</a:t>
            </a:r>
            <a:endParaRPr lang="en-US" dirty="0"/>
          </a:p>
        </p:txBody>
      </p:sp>
      <p:pic>
        <p:nvPicPr>
          <p:cNvPr id="5" name="Picture 4" descr="A colorful striped background with a logo&#10;&#10;Description automatically generated with medium confidence">
            <a:extLst>
              <a:ext uri="{FF2B5EF4-FFF2-40B4-BE49-F238E27FC236}">
                <a16:creationId xmlns:a16="http://schemas.microsoft.com/office/drawing/2014/main" id="{F4038262-291E-FEF3-DBBB-FA06401261BF}"/>
              </a:ext>
            </a:extLst>
          </p:cNvPr>
          <p:cNvPicPr>
            <a:picLocks noChangeAspect="1"/>
          </p:cNvPicPr>
          <p:nvPr/>
        </p:nvPicPr>
        <p:blipFill rotWithShape="1">
          <a:blip r:embed="rId2">
            <a:extLst>
              <a:ext uri="{28A0092B-C50C-407E-A947-70E740481C1C}">
                <a14:useLocalDpi xmlns:a14="http://schemas.microsoft.com/office/drawing/2010/main" val="0"/>
              </a:ext>
            </a:extLst>
          </a:blip>
          <a:srcRect t="21477"/>
          <a:stretch/>
        </p:blipFill>
        <p:spPr>
          <a:xfrm>
            <a:off x="5124449" y="2742798"/>
            <a:ext cx="5715000" cy="2176462"/>
          </a:xfrm>
          <a:prstGeom prst="rect">
            <a:avLst/>
          </a:prstGeom>
        </p:spPr>
      </p:pic>
    </p:spTree>
    <p:extLst>
      <p:ext uri="{BB962C8B-B14F-4D97-AF65-F5344CB8AC3E}">
        <p14:creationId xmlns:p14="http://schemas.microsoft.com/office/powerpoint/2010/main" val="224062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5</a:t>
            </a:fld>
            <a:endParaRPr lang="vi-VN" sz="3200" b="1">
              <a:solidFill>
                <a:schemeClr val="bg1"/>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4213141"/>
          </a:xfrm>
          <a:prstGeom prst="rect">
            <a:avLst/>
          </a:prstGeom>
          <a:noFill/>
        </p:spPr>
        <p:txBody>
          <a:bodyPr wrap="square" rtlCol="0">
            <a:spAutoFit/>
          </a:bodyPr>
          <a:lstStyle/>
          <a:p>
            <a:pPr marL="800100" lvl="1" indent="-342900">
              <a:lnSpc>
                <a:spcPct val="125000"/>
              </a:lnSpc>
              <a:buFont typeface="Wingdings" panose="05000000000000000000" pitchFamily="2" charset="2"/>
              <a:buChar char="v"/>
            </a:pPr>
            <a:r>
              <a:rPr lang="en-US" sz="2400">
                <a:solidFill>
                  <a:schemeClr val="tx1">
                    <a:lumMod val="50000"/>
                    <a:lumOff val="50000"/>
                  </a:schemeClr>
                </a:solidFill>
              </a:rPr>
              <a:t>Getting Started</a:t>
            </a:r>
          </a:p>
          <a:p>
            <a:pPr marL="800100" lvl="1" indent="-342900">
              <a:lnSpc>
                <a:spcPct val="125000"/>
              </a:lnSpc>
              <a:buFont typeface="Wingdings" panose="05000000000000000000" pitchFamily="2" charset="2"/>
              <a:buChar char="v"/>
            </a:pPr>
            <a:r>
              <a:rPr lang="en-US" sz="2400">
                <a:solidFill>
                  <a:srgbClr val="FF0000"/>
                </a:solidFill>
              </a:rPr>
              <a:t>Introduction </a:t>
            </a:r>
            <a:r>
              <a:rPr lang="en-US" sz="2400" dirty="0">
                <a:solidFill>
                  <a:srgbClr val="FF0000"/>
                </a:solidFill>
              </a:rPr>
              <a:t>to </a:t>
            </a:r>
            <a:r>
              <a:rPr lang="en-US" sz="2400">
                <a:solidFill>
                  <a:srgbClr val="FF0000"/>
                </a:solidFill>
              </a:rPr>
              <a:t>Java Web Application</a:t>
            </a:r>
            <a:endParaRPr lang="en-US" sz="2400" dirty="0">
              <a:solidFill>
                <a:srgbClr val="FF0000"/>
              </a:solidFill>
            </a:endParaRPr>
          </a:p>
          <a:p>
            <a:pPr marL="800100" lvl="1" indent="-342900">
              <a:lnSpc>
                <a:spcPct val="125000"/>
              </a:lnSpc>
              <a:buFont typeface="Wingdings" panose="05000000000000000000" pitchFamily="2" charset="2"/>
              <a:buChar char="v"/>
            </a:pPr>
            <a:r>
              <a:rPr lang="en-US" sz="2400" dirty="0"/>
              <a:t>Servlet Overview</a:t>
            </a:r>
          </a:p>
          <a:p>
            <a:pPr marL="800100" lvl="1" indent="-342900">
              <a:lnSpc>
                <a:spcPct val="125000"/>
              </a:lnSpc>
              <a:buFont typeface="Wingdings" panose="05000000000000000000" pitchFamily="2" charset="2"/>
              <a:buChar char="v"/>
            </a:pPr>
            <a:r>
              <a:rPr lang="en-US" sz="2400" dirty="0"/>
              <a:t>Environment Setup</a:t>
            </a:r>
          </a:p>
          <a:p>
            <a:pPr marL="800100" lvl="1" indent="-342900">
              <a:lnSpc>
                <a:spcPct val="125000"/>
              </a:lnSpc>
              <a:buFont typeface="Wingdings" panose="05000000000000000000" pitchFamily="2" charset="2"/>
              <a:buChar char="v"/>
            </a:pPr>
            <a:r>
              <a:rPr lang="en-US" sz="2400" dirty="0"/>
              <a:t>Servlet Form</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Servlet Filter</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Sessions and Cookies</a:t>
            </a:r>
          </a:p>
          <a:p>
            <a:pPr marL="800100" lvl="1" indent="-342900">
              <a:lnSpc>
                <a:spcPct val="125000"/>
              </a:lnSpc>
              <a:buFont typeface="Wingdings" panose="05000000000000000000" pitchFamily="2" charset="2"/>
              <a:buChar char="v"/>
            </a:pPr>
            <a:r>
              <a:rPr lang="en-US" sz="2400" dirty="0">
                <a:solidFill>
                  <a:schemeClr val="bg1">
                    <a:lumMod val="50000"/>
                  </a:schemeClr>
                </a:solidFill>
              </a:rPr>
              <a:t>Database connection with JDBC</a:t>
            </a:r>
          </a:p>
          <a:p>
            <a:pPr marL="800100" lvl="1" indent="-342900">
              <a:lnSpc>
                <a:spcPct val="125000"/>
              </a:lnSpc>
              <a:buFont typeface="Wingdings" panose="05000000000000000000" pitchFamily="2" charset="2"/>
              <a:buChar char="v"/>
            </a:pPr>
            <a:r>
              <a:rPr lang="en-US" sz="2400" dirty="0">
                <a:solidFill>
                  <a:schemeClr val="bg1">
                    <a:lumMod val="50000"/>
                  </a:schemeClr>
                </a:solidFill>
              </a:rPr>
              <a:t>Localization and Internationalization</a:t>
            </a:r>
          </a:p>
        </p:txBody>
      </p:sp>
    </p:spTree>
    <p:extLst>
      <p:ext uri="{BB962C8B-B14F-4D97-AF65-F5344CB8AC3E}">
        <p14:creationId xmlns:p14="http://schemas.microsoft.com/office/powerpoint/2010/main" val="406342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6</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Java Web Application</a:t>
            </a:r>
            <a:endParaRPr lang="en-US" sz="3600" i="1" dirty="0"/>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5000624" cy="4221669"/>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v"/>
            </a:pPr>
            <a:r>
              <a:rPr lang="en-US"/>
              <a:t>A </a:t>
            </a:r>
            <a:r>
              <a:rPr lang="en-US" b="1"/>
              <a:t>web application </a:t>
            </a:r>
            <a:r>
              <a:rPr lang="en-US"/>
              <a:t>refers to software accessible through web browsers, consisting of frontend and backend. </a:t>
            </a:r>
          </a:p>
          <a:p>
            <a:pPr marL="342900" indent="-342900" algn="just">
              <a:lnSpc>
                <a:spcPct val="125000"/>
              </a:lnSpc>
              <a:buFont typeface="Wingdings" panose="05000000000000000000" pitchFamily="2" charset="2"/>
              <a:buChar char="v"/>
            </a:pPr>
            <a:r>
              <a:rPr lang="en-US"/>
              <a:t>The frontend, which is the part of a web application that users interact with directly, is developed using HTML, CSS, and JavaScript, and is supported by most web browsers. On the other hand, the backend, which employs high-level languages such as Java, Python, or PHP, along with databases, is responsible for managing server-side operations in a web application. </a:t>
            </a:r>
            <a:endParaRPr lang="en-US" dirty="0"/>
          </a:p>
        </p:txBody>
      </p:sp>
      <p:pic>
        <p:nvPicPr>
          <p:cNvPr id="10" name="Picture 9" descr="A diagram of a computer system&#10;&#10;Description automatically generated">
            <a:extLst>
              <a:ext uri="{FF2B5EF4-FFF2-40B4-BE49-F238E27FC236}">
                <a16:creationId xmlns:a16="http://schemas.microsoft.com/office/drawing/2014/main" id="{16206572-9F12-62F0-C9C3-29EBCFD72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173053"/>
            <a:ext cx="6372224" cy="3875420"/>
          </a:xfrm>
          <a:prstGeom prst="rect">
            <a:avLst/>
          </a:prstGeom>
        </p:spPr>
      </p:pic>
      <p:sp>
        <p:nvSpPr>
          <p:cNvPr id="11" name="TextBox 10">
            <a:extLst>
              <a:ext uri="{FF2B5EF4-FFF2-40B4-BE49-F238E27FC236}">
                <a16:creationId xmlns:a16="http://schemas.microsoft.com/office/drawing/2014/main" id="{E712DB62-E4B6-1B9F-B2CF-E1A2403A712E}"/>
              </a:ext>
            </a:extLst>
          </p:cNvPr>
          <p:cNvSpPr txBox="1"/>
          <p:nvPr/>
        </p:nvSpPr>
        <p:spPr>
          <a:xfrm>
            <a:off x="409576" y="5445412"/>
            <a:ext cx="11372848" cy="1105431"/>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v"/>
            </a:pPr>
            <a:r>
              <a:rPr lang="en-US" sz="1800" kern="1200">
                <a:solidFill>
                  <a:srgbClr val="000000"/>
                </a:solidFill>
                <a:effectLst/>
                <a:latin typeface="Calibri" panose="020F0502020204030204" pitchFamily="34" charset="0"/>
                <a:ea typeface="+mn-ea"/>
                <a:cs typeface="+mn-cs"/>
              </a:rPr>
              <a:t>Unlike mobile app development, where specific development tools are commonly used, web application development offers developers the flexibility to choose from a variety of Integrated Development Environments (IDEs).</a:t>
            </a:r>
            <a:endParaRPr lang="en-US" dirty="0"/>
          </a:p>
        </p:txBody>
      </p:sp>
    </p:spTree>
    <p:extLst>
      <p:ext uri="{BB962C8B-B14F-4D97-AF65-F5344CB8AC3E}">
        <p14:creationId xmlns:p14="http://schemas.microsoft.com/office/powerpoint/2010/main" val="209783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7</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Java Web Application</a:t>
            </a:r>
            <a:endParaRPr lang="en-US" sz="3600" i="1" dirty="0"/>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1105431"/>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v"/>
            </a:pPr>
            <a:r>
              <a:rPr lang="en-US"/>
              <a:t>Java offers several technologies, such as </a:t>
            </a:r>
            <a:r>
              <a:rPr lang="en-US" b="1"/>
              <a:t>Servlets</a:t>
            </a:r>
            <a:r>
              <a:rPr lang="en-US"/>
              <a:t> and </a:t>
            </a:r>
            <a:r>
              <a:rPr lang="en-US" b="1"/>
              <a:t>JSP</a:t>
            </a:r>
            <a:r>
              <a:rPr lang="en-US"/>
              <a:t>, for </a:t>
            </a:r>
            <a:r>
              <a:rPr lang="en-US" i="1"/>
              <a:t>simplified web application development </a:t>
            </a:r>
            <a:r>
              <a:rPr lang="en-US"/>
              <a:t>and </a:t>
            </a:r>
            <a:r>
              <a:rPr lang="en-US" i="1"/>
              <a:t>server deployment</a:t>
            </a:r>
            <a:r>
              <a:rPr lang="en-US"/>
              <a:t>. Also, it provides frameworks, such as </a:t>
            </a:r>
            <a:r>
              <a:rPr lang="en-US" b="1"/>
              <a:t>Spring Boot</a:t>
            </a:r>
            <a:r>
              <a:rPr lang="en-US"/>
              <a:t>,</a:t>
            </a:r>
            <a:r>
              <a:rPr lang="en-US" b="1"/>
              <a:t> Struts</a:t>
            </a:r>
            <a:r>
              <a:rPr lang="en-US"/>
              <a:t>,</a:t>
            </a:r>
            <a:r>
              <a:rPr lang="en-US" b="1"/>
              <a:t> etc</a:t>
            </a:r>
            <a:r>
              <a:rPr lang="en-US"/>
              <a:t>. which streamline the development process, and reduce developers effort. </a:t>
            </a:r>
          </a:p>
        </p:txBody>
      </p:sp>
      <p:pic>
        <p:nvPicPr>
          <p:cNvPr id="5" name="Picture 4" descr="A diagram of a web server&#10;&#10;Description automatically generated">
            <a:extLst>
              <a:ext uri="{FF2B5EF4-FFF2-40B4-BE49-F238E27FC236}">
                <a16:creationId xmlns:a16="http://schemas.microsoft.com/office/drawing/2014/main" id="{C7710C7A-5F68-E58C-E670-C010EC310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015" y="2329174"/>
            <a:ext cx="8295970" cy="3468337"/>
          </a:xfrm>
          <a:prstGeom prst="rect">
            <a:avLst/>
          </a:prstGeom>
        </p:spPr>
      </p:pic>
      <p:sp>
        <p:nvSpPr>
          <p:cNvPr id="7" name="TextBox 6">
            <a:extLst>
              <a:ext uri="{FF2B5EF4-FFF2-40B4-BE49-F238E27FC236}">
                <a16:creationId xmlns:a16="http://schemas.microsoft.com/office/drawing/2014/main" id="{33E95A49-A3D1-0921-31D7-4865A5E1BBC4}"/>
              </a:ext>
            </a:extLst>
          </p:cNvPr>
          <p:cNvSpPr txBox="1"/>
          <p:nvPr/>
        </p:nvSpPr>
        <p:spPr>
          <a:xfrm>
            <a:off x="395288" y="5848201"/>
            <a:ext cx="11372848" cy="412934"/>
          </a:xfrm>
          <a:prstGeom prst="rect">
            <a:avLst/>
          </a:prstGeom>
          <a:noFill/>
        </p:spPr>
        <p:txBody>
          <a:bodyPr wrap="square" rtlCol="0">
            <a:spAutoFit/>
          </a:bodyPr>
          <a:lstStyle/>
          <a:p>
            <a:pPr marL="347472" indent="-347472" algn="just" rtl="0" eaLnBrk="1" latinLnBrk="0" hangingPunct="1">
              <a:lnSpc>
                <a:spcPct val="125000"/>
              </a:lnSpc>
              <a:spcBef>
                <a:spcPts val="0"/>
              </a:spcBef>
              <a:spcAft>
                <a:spcPts val="0"/>
              </a:spcAft>
              <a:buClrTx/>
              <a:buSzPts val="1800"/>
              <a:buFont typeface="Wingdings" panose="05000000000000000000" pitchFamily="2" charset="2"/>
              <a:buChar char="v"/>
            </a:pPr>
            <a:r>
              <a:rPr lang="en-US" sz="1800" kern="1200">
                <a:solidFill>
                  <a:srgbClr val="000000"/>
                </a:solidFill>
                <a:effectLst/>
                <a:latin typeface="Calibri" panose="020F0502020204030204" pitchFamily="34" charset="0"/>
                <a:ea typeface="+mn-ea"/>
                <a:cs typeface="+mn-cs"/>
              </a:rPr>
              <a:t>In this lecture, we are going to learn how to </a:t>
            </a:r>
            <a:r>
              <a:rPr lang="en-US" sz="1800" b="1" kern="1200">
                <a:solidFill>
                  <a:srgbClr val="000000"/>
                </a:solidFill>
                <a:effectLst/>
                <a:latin typeface="Calibri" panose="020F0502020204030204" pitchFamily="34" charset="0"/>
                <a:ea typeface="+mn-ea"/>
                <a:cs typeface="+mn-cs"/>
              </a:rPr>
              <a:t>develop a web application </a:t>
            </a:r>
            <a:r>
              <a:rPr lang="en-US" sz="1800" kern="1200">
                <a:solidFill>
                  <a:srgbClr val="000000"/>
                </a:solidFill>
                <a:effectLst/>
                <a:latin typeface="Calibri" panose="020F0502020204030204" pitchFamily="34" charset="0"/>
                <a:ea typeface="+mn-ea"/>
                <a:cs typeface="+mn-cs"/>
              </a:rPr>
              <a:t>using </a:t>
            </a:r>
            <a:r>
              <a:rPr lang="en-US" sz="1800" b="1" kern="1200">
                <a:solidFill>
                  <a:srgbClr val="000000"/>
                </a:solidFill>
                <a:effectLst/>
                <a:latin typeface="Calibri" panose="020F0502020204030204" pitchFamily="34" charset="0"/>
                <a:ea typeface="+mn-ea"/>
                <a:cs typeface="+mn-cs"/>
              </a:rPr>
              <a:t>Servlet</a:t>
            </a:r>
            <a:r>
              <a:rPr lang="en-US" sz="1800" kern="1200">
                <a:solidFill>
                  <a:srgbClr val="000000"/>
                </a:solidFill>
                <a:effectLst/>
                <a:latin typeface="Calibri" panose="020F0502020204030204" pitchFamily="34" charset="0"/>
                <a:ea typeface="+mn-ea"/>
                <a:cs typeface="+mn-cs"/>
              </a:rPr>
              <a:t>.</a:t>
            </a:r>
            <a:endParaRPr lang="en-US" sz="1800">
              <a:effectLst/>
            </a:endParaRPr>
          </a:p>
        </p:txBody>
      </p:sp>
    </p:spTree>
    <p:extLst>
      <p:ext uri="{BB962C8B-B14F-4D97-AF65-F5344CB8AC3E}">
        <p14:creationId xmlns:p14="http://schemas.microsoft.com/office/powerpoint/2010/main" val="390781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8</a:t>
            </a:fld>
            <a:endParaRPr lang="vi-VN" sz="3200" b="1">
              <a:solidFill>
                <a:schemeClr val="bg1"/>
              </a:solidFill>
            </a:endParaRPr>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4213141"/>
          </a:xfrm>
          <a:prstGeom prst="rect">
            <a:avLst/>
          </a:prstGeom>
          <a:noFill/>
        </p:spPr>
        <p:txBody>
          <a:bodyPr wrap="square" rtlCol="0">
            <a:spAutoFit/>
          </a:bodyPr>
          <a:lstStyle/>
          <a:p>
            <a:pPr marL="800100" lvl="1" indent="-342900">
              <a:lnSpc>
                <a:spcPct val="125000"/>
              </a:lnSpc>
              <a:buFont typeface="Wingdings" panose="05000000000000000000" pitchFamily="2" charset="2"/>
              <a:buChar char="v"/>
            </a:pPr>
            <a:r>
              <a:rPr lang="en-US" sz="2400">
                <a:solidFill>
                  <a:schemeClr val="tx1">
                    <a:lumMod val="50000"/>
                    <a:lumOff val="50000"/>
                  </a:schemeClr>
                </a:solidFill>
              </a:rPr>
              <a:t>Getting Started</a:t>
            </a:r>
          </a:p>
          <a:p>
            <a:pPr marL="800100" lvl="1" indent="-342900">
              <a:lnSpc>
                <a:spcPct val="125000"/>
              </a:lnSpc>
              <a:buFont typeface="Wingdings" panose="05000000000000000000" pitchFamily="2" charset="2"/>
              <a:buChar char="v"/>
            </a:pPr>
            <a:r>
              <a:rPr lang="en-US" sz="2400">
                <a:solidFill>
                  <a:schemeClr val="tx1">
                    <a:lumMod val="50000"/>
                    <a:lumOff val="50000"/>
                  </a:schemeClr>
                </a:solidFill>
              </a:rPr>
              <a:t>Introduction </a:t>
            </a:r>
            <a:r>
              <a:rPr lang="en-US" sz="2400" dirty="0">
                <a:solidFill>
                  <a:schemeClr val="tx1">
                    <a:lumMod val="50000"/>
                    <a:lumOff val="50000"/>
                  </a:schemeClr>
                </a:solidFill>
              </a:rPr>
              <a:t>to </a:t>
            </a:r>
            <a:r>
              <a:rPr lang="en-US" sz="2400">
                <a:solidFill>
                  <a:schemeClr val="tx1">
                    <a:lumMod val="50000"/>
                    <a:lumOff val="50000"/>
                  </a:schemeClr>
                </a:solidFill>
              </a:rPr>
              <a:t>Java Web Application</a:t>
            </a:r>
            <a:endParaRPr lang="en-US" sz="2400" dirty="0">
              <a:solidFill>
                <a:schemeClr val="tx1">
                  <a:lumMod val="50000"/>
                  <a:lumOff val="50000"/>
                </a:schemeClr>
              </a:solidFill>
            </a:endParaRPr>
          </a:p>
          <a:p>
            <a:pPr marL="800100" lvl="1" indent="-342900">
              <a:lnSpc>
                <a:spcPct val="125000"/>
              </a:lnSpc>
              <a:buFont typeface="Wingdings" panose="05000000000000000000" pitchFamily="2" charset="2"/>
              <a:buChar char="v"/>
            </a:pPr>
            <a:r>
              <a:rPr lang="en-US" sz="2400" dirty="0">
                <a:solidFill>
                  <a:srgbClr val="FF0000"/>
                </a:solidFill>
              </a:rPr>
              <a:t>Servlet Overview</a:t>
            </a:r>
          </a:p>
          <a:p>
            <a:pPr marL="800100" lvl="1" indent="-342900">
              <a:lnSpc>
                <a:spcPct val="125000"/>
              </a:lnSpc>
              <a:buFont typeface="Wingdings" panose="05000000000000000000" pitchFamily="2" charset="2"/>
              <a:buChar char="v"/>
            </a:pPr>
            <a:r>
              <a:rPr lang="en-US" sz="2400" dirty="0"/>
              <a:t>Environment Setup</a:t>
            </a:r>
          </a:p>
          <a:p>
            <a:pPr marL="800100" lvl="1" indent="-342900">
              <a:lnSpc>
                <a:spcPct val="125000"/>
              </a:lnSpc>
              <a:buFont typeface="Wingdings" panose="05000000000000000000" pitchFamily="2" charset="2"/>
              <a:buChar char="v"/>
            </a:pPr>
            <a:r>
              <a:rPr lang="en-US" sz="2400" dirty="0"/>
              <a:t>Servlet Form</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Servlet Filter</a:t>
            </a:r>
          </a:p>
          <a:p>
            <a:pPr marL="800100" lvl="1" indent="-342900">
              <a:lnSpc>
                <a:spcPct val="125000"/>
              </a:lnSpc>
              <a:buFont typeface="Wingdings" panose="05000000000000000000" pitchFamily="2" charset="2"/>
              <a:buChar char="v"/>
            </a:pPr>
            <a:r>
              <a:rPr lang="en-US" sz="2400" dirty="0">
                <a:solidFill>
                  <a:schemeClr val="bg1">
                    <a:lumMod val="50000"/>
                  </a:schemeClr>
                </a:solidFill>
              </a:rPr>
              <a:t>Sessions and Cookies</a:t>
            </a:r>
          </a:p>
          <a:p>
            <a:pPr marL="800100" lvl="1" indent="-342900">
              <a:lnSpc>
                <a:spcPct val="125000"/>
              </a:lnSpc>
              <a:buFont typeface="Wingdings" panose="05000000000000000000" pitchFamily="2" charset="2"/>
              <a:buChar char="v"/>
            </a:pPr>
            <a:r>
              <a:rPr lang="en-US" sz="2400" dirty="0">
                <a:solidFill>
                  <a:schemeClr val="bg1">
                    <a:lumMod val="50000"/>
                  </a:schemeClr>
                </a:solidFill>
              </a:rPr>
              <a:t>Database connection with JDBC</a:t>
            </a:r>
          </a:p>
          <a:p>
            <a:pPr marL="800100" lvl="1" indent="-342900">
              <a:lnSpc>
                <a:spcPct val="125000"/>
              </a:lnSpc>
              <a:buFont typeface="Wingdings" panose="05000000000000000000" pitchFamily="2" charset="2"/>
              <a:buChar char="v"/>
            </a:pPr>
            <a:r>
              <a:rPr lang="en-US" sz="2400" dirty="0">
                <a:solidFill>
                  <a:schemeClr val="bg1">
                    <a:lumMod val="50000"/>
                  </a:schemeClr>
                </a:solidFill>
              </a:rPr>
              <a:t>Localization and Internationalization</a:t>
            </a:r>
          </a:p>
        </p:txBody>
      </p:sp>
    </p:spTree>
    <p:extLst>
      <p:ext uri="{BB962C8B-B14F-4D97-AF65-F5344CB8AC3E}">
        <p14:creationId xmlns:p14="http://schemas.microsoft.com/office/powerpoint/2010/main" val="153823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E966EB-148C-172E-0EBC-7FB9E5F816C8}"/>
              </a:ext>
            </a:extLst>
          </p:cNvPr>
          <p:cNvSpPr>
            <a:spLocks noGrp="1"/>
          </p:cNvSpPr>
          <p:nvPr>
            <p:ph type="sldNum" sz="quarter" idx="12"/>
          </p:nvPr>
        </p:nvSpPr>
        <p:spPr>
          <a:xfrm>
            <a:off x="11087099" y="374650"/>
            <a:ext cx="695325" cy="747713"/>
          </a:xfrm>
        </p:spPr>
        <p:txBody>
          <a:bodyPr/>
          <a:lstStyle/>
          <a:p>
            <a:fld id="{1599623F-F2CE-4194-A18F-07B146D42320}" type="slidenum">
              <a:rPr lang="vi-VN" sz="3200" b="1" smtClean="0">
                <a:solidFill>
                  <a:schemeClr val="bg1"/>
                </a:solidFill>
              </a:rPr>
              <a:t>9</a:t>
            </a:fld>
            <a:endParaRPr lang="vi-VN" sz="3200" b="1">
              <a:solidFill>
                <a:schemeClr val="bg1"/>
              </a:solidFill>
            </a:endParaRPr>
          </a:p>
        </p:txBody>
      </p:sp>
      <p:sp>
        <p:nvSpPr>
          <p:cNvPr id="6" name="TextBox 5">
            <a:extLst>
              <a:ext uri="{FF2B5EF4-FFF2-40B4-BE49-F238E27FC236}">
                <a16:creationId xmlns:a16="http://schemas.microsoft.com/office/drawing/2014/main" id="{7B0FF429-8290-849E-3D2E-37B4E34DF359}"/>
              </a:ext>
            </a:extLst>
          </p:cNvPr>
          <p:cNvSpPr txBox="1"/>
          <p:nvPr/>
        </p:nvSpPr>
        <p:spPr>
          <a:xfrm>
            <a:off x="1076325" y="425340"/>
            <a:ext cx="10010774" cy="646331"/>
          </a:xfrm>
          <a:prstGeom prst="rect">
            <a:avLst/>
          </a:prstGeom>
          <a:noFill/>
        </p:spPr>
        <p:txBody>
          <a:bodyPr wrap="square" rtlCol="0">
            <a:spAutoFit/>
          </a:bodyPr>
          <a:lstStyle/>
          <a:p>
            <a:pPr algn="ctr"/>
            <a:r>
              <a:rPr lang="en-US" sz="3600" i="1"/>
              <a:t>Servlet Overview</a:t>
            </a:r>
            <a:endParaRPr lang="en-US" sz="3600" i="1" dirty="0"/>
          </a:p>
        </p:txBody>
      </p:sp>
      <p:sp>
        <p:nvSpPr>
          <p:cNvPr id="2" name="TextBox 1">
            <a:extLst>
              <a:ext uri="{FF2B5EF4-FFF2-40B4-BE49-F238E27FC236}">
                <a16:creationId xmlns:a16="http://schemas.microsoft.com/office/drawing/2014/main" id="{80840168-3475-08E9-4169-541B9C909BB3}"/>
              </a:ext>
            </a:extLst>
          </p:cNvPr>
          <p:cNvSpPr txBox="1"/>
          <p:nvPr/>
        </p:nvSpPr>
        <p:spPr>
          <a:xfrm>
            <a:off x="409576" y="1173053"/>
            <a:ext cx="11372848" cy="1105431"/>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v"/>
            </a:pPr>
            <a:r>
              <a:rPr lang="en-US"/>
              <a:t>In today's digital landscape, the demand for dynamic web pages is ever-growing. Websites must adapt to </a:t>
            </a:r>
            <a:r>
              <a:rPr lang="en-US" b="1"/>
              <a:t>user interactions</a:t>
            </a:r>
            <a:r>
              <a:rPr lang="en-US"/>
              <a:t>, </a:t>
            </a:r>
            <a:r>
              <a:rPr lang="en-US" b="1"/>
              <a:t>display real-time data</a:t>
            </a:r>
            <a:r>
              <a:rPr lang="en-US"/>
              <a:t>, and </a:t>
            </a:r>
            <a:r>
              <a:rPr lang="en-US" b="1"/>
              <a:t>handle diverse requests </a:t>
            </a:r>
            <a:r>
              <a:rPr lang="en-US"/>
              <a:t>efficiently. This necessitates server-side technologies capable of processing requests and generating dynamic content on the fly.</a:t>
            </a:r>
          </a:p>
        </p:txBody>
      </p:sp>
      <p:sp>
        <p:nvSpPr>
          <p:cNvPr id="3" name="TextBox 2">
            <a:extLst>
              <a:ext uri="{FF2B5EF4-FFF2-40B4-BE49-F238E27FC236}">
                <a16:creationId xmlns:a16="http://schemas.microsoft.com/office/drawing/2014/main" id="{E36C59DB-16EC-9339-2CD6-80E736C741DA}"/>
              </a:ext>
            </a:extLst>
          </p:cNvPr>
          <p:cNvSpPr txBox="1"/>
          <p:nvPr/>
        </p:nvSpPr>
        <p:spPr>
          <a:xfrm>
            <a:off x="409576" y="4994164"/>
            <a:ext cx="11372848" cy="1105431"/>
          </a:xfrm>
          <a:prstGeom prst="rect">
            <a:avLst/>
          </a:prstGeom>
          <a:noFill/>
        </p:spPr>
        <p:txBody>
          <a:bodyPr wrap="square" rtlCol="0">
            <a:spAutoFit/>
          </a:bodyPr>
          <a:lstStyle/>
          <a:p>
            <a:pPr marL="347472" indent="-347472" algn="just" rtl="0" eaLnBrk="1" latinLnBrk="0" hangingPunct="1">
              <a:lnSpc>
                <a:spcPct val="125000"/>
              </a:lnSpc>
              <a:spcBef>
                <a:spcPts val="0"/>
              </a:spcBef>
              <a:spcAft>
                <a:spcPts val="0"/>
              </a:spcAft>
              <a:buClrTx/>
              <a:buSzPts val="1800"/>
              <a:buFont typeface="Wingdings" panose="05000000000000000000" pitchFamily="2" charset="2"/>
              <a:buChar char="v"/>
            </a:pPr>
            <a:r>
              <a:rPr lang="en-US" sz="1800" b="1" kern="1200">
                <a:solidFill>
                  <a:srgbClr val="000000"/>
                </a:solidFill>
                <a:effectLst/>
                <a:latin typeface="Calibri" panose="020F0502020204030204" pitchFamily="34" charset="0"/>
                <a:ea typeface="+mn-ea"/>
                <a:cs typeface="+mn-cs"/>
              </a:rPr>
              <a:t>Servlets</a:t>
            </a:r>
            <a:r>
              <a:rPr lang="en-US" sz="1800" kern="1200">
                <a:solidFill>
                  <a:srgbClr val="000000"/>
                </a:solidFill>
                <a:effectLst/>
                <a:latin typeface="Calibri" panose="020F0502020204030204" pitchFamily="34" charset="0"/>
                <a:ea typeface="+mn-ea"/>
                <a:cs typeface="+mn-cs"/>
              </a:rPr>
              <a:t> play a crucial role in </a:t>
            </a:r>
            <a:r>
              <a:rPr lang="en-US" sz="1800" kern="1200">
                <a:solidFill>
                  <a:srgbClr val="00B0F0"/>
                </a:solidFill>
                <a:effectLst/>
                <a:latin typeface="Calibri" panose="020F0502020204030204" pitchFamily="34" charset="0"/>
                <a:ea typeface="+mn-ea"/>
                <a:cs typeface="+mn-cs"/>
              </a:rPr>
              <a:t>handling incoming requests </a:t>
            </a:r>
            <a:r>
              <a:rPr lang="en-US" sz="1800" kern="1200">
                <a:solidFill>
                  <a:srgbClr val="000000"/>
                </a:solidFill>
                <a:effectLst/>
                <a:latin typeface="Calibri" panose="020F0502020204030204" pitchFamily="34" charset="0"/>
                <a:ea typeface="+mn-ea"/>
                <a:cs typeface="+mn-cs"/>
              </a:rPr>
              <a:t>from web servers, </a:t>
            </a:r>
            <a:r>
              <a:rPr lang="en-US" sz="1800" kern="1200">
                <a:solidFill>
                  <a:srgbClr val="00B0F0"/>
                </a:solidFill>
                <a:effectLst/>
                <a:latin typeface="Calibri" panose="020F0502020204030204" pitchFamily="34" charset="0"/>
                <a:ea typeface="+mn-ea"/>
                <a:cs typeface="+mn-cs"/>
              </a:rPr>
              <a:t>processing these requests</a:t>
            </a:r>
            <a:r>
              <a:rPr lang="en-US" sz="1800" kern="1200">
                <a:solidFill>
                  <a:srgbClr val="000000"/>
                </a:solidFill>
                <a:effectLst/>
                <a:latin typeface="Calibri" panose="020F0502020204030204" pitchFamily="34" charset="0"/>
                <a:ea typeface="+mn-ea"/>
                <a:cs typeface="+mn-cs"/>
              </a:rPr>
              <a:t>, </a:t>
            </a:r>
            <a:r>
              <a:rPr lang="en-US" sz="1800" kern="1200">
                <a:solidFill>
                  <a:srgbClr val="00B0F0"/>
                </a:solidFill>
                <a:effectLst/>
                <a:latin typeface="Calibri" panose="020F0502020204030204" pitchFamily="34" charset="0"/>
                <a:ea typeface="+mn-ea"/>
                <a:cs typeface="+mn-cs"/>
              </a:rPr>
              <a:t>generating dynamic content</a:t>
            </a:r>
            <a:r>
              <a:rPr lang="en-US" sz="1800" kern="1200">
                <a:solidFill>
                  <a:srgbClr val="000000"/>
                </a:solidFill>
                <a:effectLst/>
                <a:latin typeface="Calibri" panose="020F0502020204030204" pitchFamily="34" charset="0"/>
                <a:ea typeface="+mn-ea"/>
                <a:cs typeface="+mn-cs"/>
              </a:rPr>
              <a:t>, and subsequently </a:t>
            </a:r>
            <a:r>
              <a:rPr lang="en-US" sz="1800" kern="1200">
                <a:solidFill>
                  <a:srgbClr val="00B0F0"/>
                </a:solidFill>
                <a:effectLst/>
                <a:latin typeface="Calibri" panose="020F0502020204030204" pitchFamily="34" charset="0"/>
                <a:ea typeface="+mn-ea"/>
                <a:cs typeface="+mn-cs"/>
              </a:rPr>
              <a:t>sending the response back </a:t>
            </a:r>
            <a:r>
              <a:rPr lang="en-US" sz="1800" kern="1200">
                <a:solidFill>
                  <a:srgbClr val="000000"/>
                </a:solidFill>
                <a:effectLst/>
                <a:latin typeface="Calibri" panose="020F0502020204030204" pitchFamily="34" charset="0"/>
                <a:ea typeface="+mn-ea"/>
                <a:cs typeface="+mn-cs"/>
              </a:rPr>
              <a:t>to the web server. This makes them indispensable tools for building robust and interactive web applications.</a:t>
            </a:r>
            <a:endParaRPr lang="en-US" sz="1800">
              <a:effectLst/>
            </a:endParaRPr>
          </a:p>
        </p:txBody>
      </p:sp>
      <p:pic>
        <p:nvPicPr>
          <p:cNvPr id="10" name="Picture 9" descr="A diagram of a web server&#10;&#10;Description automatically generated">
            <a:extLst>
              <a:ext uri="{FF2B5EF4-FFF2-40B4-BE49-F238E27FC236}">
                <a16:creationId xmlns:a16="http://schemas.microsoft.com/office/drawing/2014/main" id="{67D99180-6069-F11D-B915-8E9D8A4AB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2278483"/>
            <a:ext cx="7391400" cy="2664992"/>
          </a:xfrm>
          <a:prstGeom prst="rect">
            <a:avLst/>
          </a:prstGeom>
        </p:spPr>
      </p:pic>
      <p:sp>
        <p:nvSpPr>
          <p:cNvPr id="11" name="TextBox 10">
            <a:extLst>
              <a:ext uri="{FF2B5EF4-FFF2-40B4-BE49-F238E27FC236}">
                <a16:creationId xmlns:a16="http://schemas.microsoft.com/office/drawing/2014/main" id="{06ABDD19-72C9-AD21-9A73-C12D8C028A3E}"/>
              </a:ext>
            </a:extLst>
          </p:cNvPr>
          <p:cNvSpPr txBox="1"/>
          <p:nvPr/>
        </p:nvSpPr>
        <p:spPr>
          <a:xfrm>
            <a:off x="409576" y="2379866"/>
            <a:ext cx="3790949" cy="1797928"/>
          </a:xfrm>
          <a:prstGeom prst="rect">
            <a:avLst/>
          </a:prstGeom>
          <a:noFill/>
        </p:spPr>
        <p:txBody>
          <a:bodyPr wrap="square" rtlCol="0">
            <a:spAutoFit/>
          </a:bodyPr>
          <a:lstStyle/>
          <a:p>
            <a:pPr marL="347472" indent="-347472" algn="just" rtl="0" eaLnBrk="1" latinLnBrk="0" hangingPunct="1">
              <a:lnSpc>
                <a:spcPct val="125000"/>
              </a:lnSpc>
              <a:spcBef>
                <a:spcPts val="0"/>
              </a:spcBef>
              <a:spcAft>
                <a:spcPts val="0"/>
              </a:spcAft>
              <a:buClrTx/>
              <a:buSzPts val="1800"/>
              <a:buFont typeface="Wingdings" panose="05000000000000000000" pitchFamily="2" charset="2"/>
              <a:buChar char="v"/>
            </a:pPr>
            <a:r>
              <a:rPr lang="en-US" sz="1800" kern="1200">
                <a:solidFill>
                  <a:srgbClr val="000000"/>
                </a:solidFill>
                <a:effectLst/>
                <a:latin typeface="Calibri" panose="020F0502020204030204" pitchFamily="34" charset="0"/>
                <a:ea typeface="+mn-ea"/>
                <a:cs typeface="+mn-cs"/>
              </a:rPr>
              <a:t>Java Servlet is a pivotal technology essential for fulfilling this demand. They are </a:t>
            </a:r>
            <a:r>
              <a:rPr lang="en-US" sz="1800" b="1" kern="1200">
                <a:solidFill>
                  <a:srgbClr val="00B0F0"/>
                </a:solidFill>
                <a:effectLst/>
                <a:latin typeface="Calibri" panose="020F0502020204030204" pitchFamily="34" charset="0"/>
                <a:ea typeface="+mn-ea"/>
                <a:cs typeface="+mn-cs"/>
              </a:rPr>
              <a:t>Java programs </a:t>
            </a:r>
            <a:r>
              <a:rPr lang="en-US" sz="1800" kern="1200">
                <a:solidFill>
                  <a:srgbClr val="000000"/>
                </a:solidFill>
                <a:effectLst/>
                <a:latin typeface="Calibri" panose="020F0502020204030204" pitchFamily="34" charset="0"/>
                <a:ea typeface="+mn-ea"/>
                <a:cs typeface="+mn-cs"/>
              </a:rPr>
              <a:t>designed to run on </a:t>
            </a:r>
            <a:r>
              <a:rPr lang="en-US" sz="1800" kern="1200">
                <a:solidFill>
                  <a:srgbClr val="00B0F0"/>
                </a:solidFill>
                <a:effectLst/>
                <a:latin typeface="Calibri" panose="020F0502020204030204" pitchFamily="34" charset="0"/>
                <a:ea typeface="+mn-ea"/>
                <a:cs typeface="+mn-cs"/>
              </a:rPr>
              <a:t>Java-enabled web servers or application servers</a:t>
            </a:r>
            <a:r>
              <a:rPr lang="en-US" sz="1800" kern="1200">
                <a:solidFill>
                  <a:srgbClr val="000000"/>
                </a:solidFill>
                <a:effectLst/>
                <a:latin typeface="Calibri" panose="020F0502020204030204" pitchFamily="34" charset="0"/>
                <a:ea typeface="+mn-ea"/>
                <a:cs typeface="+mn-cs"/>
              </a:rPr>
              <a:t>. </a:t>
            </a:r>
            <a:endParaRPr lang="en-US" sz="1800">
              <a:effectLst/>
            </a:endParaRPr>
          </a:p>
        </p:txBody>
      </p:sp>
      <p:sp>
        <p:nvSpPr>
          <p:cNvPr id="12" name="Oval 11">
            <a:extLst>
              <a:ext uri="{FF2B5EF4-FFF2-40B4-BE49-F238E27FC236}">
                <a16:creationId xmlns:a16="http://schemas.microsoft.com/office/drawing/2014/main" id="{CA065829-0600-8F1F-1E37-93B01BFD37C8}"/>
              </a:ext>
            </a:extLst>
          </p:cNvPr>
          <p:cNvSpPr/>
          <p:nvPr/>
        </p:nvSpPr>
        <p:spPr>
          <a:xfrm>
            <a:off x="6478902" y="2701608"/>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1</a:t>
            </a:r>
            <a:endParaRPr lang="vi-VN" sz="1600" b="1"/>
          </a:p>
        </p:txBody>
      </p:sp>
      <p:sp>
        <p:nvSpPr>
          <p:cNvPr id="13" name="Oval 12">
            <a:extLst>
              <a:ext uri="{FF2B5EF4-FFF2-40B4-BE49-F238E27FC236}">
                <a16:creationId xmlns:a16="http://schemas.microsoft.com/office/drawing/2014/main" id="{FE2BC70E-6D25-E0FD-C9AB-AE0081103EFD}"/>
              </a:ext>
            </a:extLst>
          </p:cNvPr>
          <p:cNvSpPr/>
          <p:nvPr/>
        </p:nvSpPr>
        <p:spPr>
          <a:xfrm>
            <a:off x="9984104" y="3610979"/>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2</a:t>
            </a:r>
            <a:endParaRPr lang="vi-VN" sz="1600" b="1"/>
          </a:p>
        </p:txBody>
      </p:sp>
      <p:sp>
        <p:nvSpPr>
          <p:cNvPr id="14" name="Oval 13">
            <a:extLst>
              <a:ext uri="{FF2B5EF4-FFF2-40B4-BE49-F238E27FC236}">
                <a16:creationId xmlns:a16="http://schemas.microsoft.com/office/drawing/2014/main" id="{BE09F866-E2F8-0514-7FC7-E19BD2363246}"/>
              </a:ext>
            </a:extLst>
          </p:cNvPr>
          <p:cNvSpPr/>
          <p:nvPr/>
        </p:nvSpPr>
        <p:spPr>
          <a:xfrm>
            <a:off x="6478902" y="3842517"/>
            <a:ext cx="274320" cy="27432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3</a:t>
            </a:r>
            <a:endParaRPr lang="vi-VN" sz="1600" b="1"/>
          </a:p>
        </p:txBody>
      </p:sp>
    </p:spTree>
    <p:extLst>
      <p:ext uri="{BB962C8B-B14F-4D97-AF65-F5344CB8AC3E}">
        <p14:creationId xmlns:p14="http://schemas.microsoft.com/office/powerpoint/2010/main" val="4114267886"/>
      </p:ext>
    </p:extLst>
  </p:cSld>
  <p:clrMapOvr>
    <a:masterClrMapping/>
  </p:clrMapOvr>
</p:sld>
</file>

<file path=ppt/theme/theme1.xml><?xml version="1.0" encoding="utf-8"?>
<a:theme xmlns:a="http://schemas.openxmlformats.org/drawingml/2006/main" name="Jais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Jaist</Template>
  <TotalTime>3064</TotalTime>
  <Words>1672</Words>
  <Application>Microsoft Office PowerPoint</Application>
  <PresentationFormat>Widescreen</PresentationFormat>
  <Paragraphs>191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Arial</vt:lpstr>
      <vt:lpstr>Calibri</vt:lpstr>
      <vt:lpstr>Myriad Pro Semibold</vt:lpstr>
      <vt:lpstr>Times New Roman</vt:lpstr>
      <vt:lpstr>Wingdings</vt:lpstr>
      <vt:lpstr>Jaist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Doctor TARDIS</dc:creator>
  <cp:lastModifiedBy>Doctor TARDIS</cp:lastModifiedBy>
  <cp:revision>145</cp:revision>
  <dcterms:created xsi:type="dcterms:W3CDTF">2024-01-12T13:28:24Z</dcterms:created>
  <dcterms:modified xsi:type="dcterms:W3CDTF">2024-04-25T10:49:51Z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2024-01-12T13:31:32Z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6a8356c1-58da-407c-9f1e-439f17d1b7fd</vt:lpwstr>
  </property>
  <property fmtid="{D5CDD505-2E9C-101B-9397-08002B2CF9AE}" pid="7" name="MSIP_Label_defa4170-0d19-0005-0004-bc88714345d2_ActionId">
    <vt:lpwstr>81411d7d-1014-4082-9ff2-cf04b78054b7</vt:lpwstr>
  </property>
  <property fmtid="{D5CDD505-2E9C-101B-9397-08002B2CF9AE}" pid="8" name="MSIP_Label_defa4170-0d19-0005-0004-bc88714345d2_ContentBits">
    <vt:lpwstr>0</vt:lpwstr>
  </property>
</Properties>
</file>