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0" r:id="rId7"/>
    <p:sldId id="258" r:id="rId8"/>
    <p:sldId id="271" r:id="rId9"/>
    <p:sldId id="273" r:id="rId10"/>
    <p:sldId id="269" r:id="rId11"/>
    <p:sldId id="276" r:id="rId12"/>
    <p:sldId id="277" r:id="rId13"/>
    <p:sldId id="259" r:id="rId14"/>
    <p:sldId id="274" r:id="rId15"/>
    <p:sldId id="266" r:id="rId16"/>
    <p:sldId id="260" r:id="rId17"/>
    <p:sldId id="275" r:id="rId18"/>
    <p:sldId id="263" r:id="rId19"/>
    <p:sldId id="278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2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2429872047244093E-2"/>
          <c:y val="0.1162505549991915"/>
          <c:w val="0.93194512795275586"/>
          <c:h val="0.73500720493920246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網路攻擊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invertIfNegative val="1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1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invertIfNegative val="1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invertIfNegative val="1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invertIfNegative val="1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1"/>
            <c:invertIfNegative val="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cat>
            <c:strRef>
              <c:f>工作表1!$A$2:$A$13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125</c:v>
                </c:pt>
                <c:pt idx="1">
                  <c:v>128</c:v>
                </c:pt>
                <c:pt idx="2">
                  <c:v>140</c:v>
                </c:pt>
                <c:pt idx="3">
                  <c:v>145</c:v>
                </c:pt>
                <c:pt idx="4">
                  <c:v>135</c:v>
                </c:pt>
                <c:pt idx="5">
                  <c:v>110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162</c:v>
                </c:pt>
                <c:pt idx="10">
                  <c:v>90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7-49F3-AD02-F960A16B6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9"/>
        <c:overlap val="-27"/>
        <c:axId val="348878128"/>
        <c:axId val="348871888"/>
      </c:barChart>
      <c:catAx>
        <c:axId val="3488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8871888"/>
        <c:crosses val="autoZero"/>
        <c:auto val="1"/>
        <c:lblAlgn val="ctr"/>
        <c:lblOffset val="100"/>
        <c:noMultiLvlLbl val="0"/>
      </c:catAx>
      <c:valAx>
        <c:axId val="34887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887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020-45F6-AB1E-35549AC6AF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020-45F6-AB1E-35549AC6AF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020-45F6-AB1E-35549AC6AF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020-45F6-AB1E-35549AC6AF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020-45F6-AB1E-35549AC6AF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020-45F6-AB1E-35549AC6AF8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020-45F6-AB1E-35549AC6AF8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020-45F6-AB1E-35549AC6AF8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020-45F6-AB1E-35549AC6AF8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020-45F6-AB1E-35549AC6AF81}"/>
              </c:ext>
            </c:extLst>
          </c:dPt>
          <c:dLbls>
            <c:dLbl>
              <c:idx val="0"/>
              <c:layout>
                <c:manualLayout>
                  <c:x val="0.16030534351145037"/>
                  <c:y val="0.183333333333333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020-45F6-AB1E-35549AC6AF81}"/>
                </c:ext>
              </c:extLst>
            </c:dLbl>
            <c:dLbl>
              <c:idx val="1"/>
              <c:layout>
                <c:manualLayout>
                  <c:x val="9.0330788804071152E-2"/>
                  <c:y val="8.33333333333333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020-45F6-AB1E-35549AC6AF81}"/>
                </c:ext>
              </c:extLst>
            </c:dLbl>
            <c:dLbl>
              <c:idx val="2"/>
              <c:layout>
                <c:manualLayout>
                  <c:x val="-0.19083969465648859"/>
                  <c:y val="8.0555555555555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020-45F6-AB1E-35549AC6AF81}"/>
                </c:ext>
              </c:extLst>
            </c:dLbl>
            <c:dLbl>
              <c:idx val="3"/>
              <c:layout>
                <c:manualLayout>
                  <c:x val="-0.17557251908396951"/>
                  <c:y val="4.72222222222221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020-45F6-AB1E-35549AC6AF81}"/>
                </c:ext>
              </c:extLst>
            </c:dLbl>
            <c:dLbl>
              <c:idx val="4"/>
              <c:layout>
                <c:manualLayout>
                  <c:x val="-0.1717557251908397"/>
                  <c:y val="5.555555555555555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020-45F6-AB1E-35549AC6AF81}"/>
                </c:ext>
              </c:extLst>
            </c:dLbl>
            <c:dLbl>
              <c:idx val="5"/>
              <c:layout>
                <c:manualLayout>
                  <c:x val="-0.1513994910941476"/>
                  <c:y val="-3.055555555555555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020-45F6-AB1E-35549AC6AF81}"/>
                </c:ext>
              </c:extLst>
            </c:dLbl>
            <c:dLbl>
              <c:idx val="6"/>
              <c:layout>
                <c:manualLayout>
                  <c:x val="-0.15776081424936392"/>
                  <c:y val="-4.44444444444444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020-45F6-AB1E-35549AC6AF81}"/>
                </c:ext>
              </c:extLst>
            </c:dLbl>
            <c:dLbl>
              <c:idx val="7"/>
              <c:layout>
                <c:manualLayout>
                  <c:x val="-9.9236641221374086E-2"/>
                  <c:y val="-9.1666666666666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020-45F6-AB1E-35549AC6AF81}"/>
                </c:ext>
              </c:extLst>
            </c:dLbl>
            <c:dLbl>
              <c:idx val="8"/>
              <c:layout>
                <c:manualLayout>
                  <c:x val="0.21628498727735379"/>
                  <c:y val="-6.66666666666666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020-45F6-AB1E-35549AC6AF81}"/>
                </c:ext>
              </c:extLst>
            </c:dLbl>
            <c:dLbl>
              <c:idx val="9"/>
              <c:layout>
                <c:manualLayout>
                  <c:x val="0.28498727735368956"/>
                  <c:y val="0.166666666666666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020-45F6-AB1E-35549AC6AF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工作表1!$A$2:$A$11</c:f>
              <c:strCache>
                <c:ptCount val="10"/>
                <c:pt idx="0">
                  <c:v>上傳漏洞</c:v>
                </c:pt>
                <c:pt idx="1">
                  <c:v>APT郵件</c:v>
                </c:pt>
                <c:pt idx="2">
                  <c:v>未修補漏洞攻擊</c:v>
                </c:pt>
                <c:pt idx="3">
                  <c:v>SMB</c:v>
                </c:pt>
                <c:pt idx="4">
                  <c:v>SSH</c:v>
                </c:pt>
                <c:pt idx="5">
                  <c:v>特權帳密外洩</c:v>
                </c:pt>
                <c:pt idx="6">
                  <c:v>SQL注入</c:v>
                </c:pt>
                <c:pt idx="7">
                  <c:v>惡意網站瀏覽</c:v>
                </c:pt>
                <c:pt idx="8">
                  <c:v>權限全開</c:v>
                </c:pt>
                <c:pt idx="9">
                  <c:v>釣魚郵件</c:v>
                </c:pt>
              </c:strCache>
            </c:strRef>
          </c:cat>
          <c:val>
            <c:numRef>
              <c:f>工作表1!$B$2:$B$11</c:f>
              <c:numCache>
                <c:formatCode>0%</c:formatCode>
                <c:ptCount val="10"/>
                <c:pt idx="0">
                  <c:v>0.37</c:v>
                </c:pt>
                <c:pt idx="1">
                  <c:v>0.02</c:v>
                </c:pt>
                <c:pt idx="2">
                  <c:v>0.24</c:v>
                </c:pt>
                <c:pt idx="3">
                  <c:v>0.06</c:v>
                </c:pt>
                <c:pt idx="4">
                  <c:v>7.0000000000000007E-2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0.04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20-45F6-AB1E-35549AC6AF8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B983F-D9E7-4804-9DD5-C5FBDE78022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3002F8D-C42B-42C1-8DA2-3BFC74038366}">
      <dgm:prSet/>
      <dgm:spPr/>
      <dgm:t>
        <a:bodyPr/>
        <a:lstStyle/>
        <a:p>
          <a:r>
            <a:rPr lang="zh-TW" altLang="en-US" dirty="0" smtClean="0"/>
            <a:t>訓練</a:t>
          </a:r>
          <a:endParaRPr lang="zh-TW" altLang="en-US" dirty="0"/>
        </a:p>
      </dgm:t>
    </dgm:pt>
    <dgm:pt modelId="{3A11CF84-5060-4D8B-9E51-E846A0186D25}" type="parTrans" cxnId="{11950FC0-17B8-4011-A169-BEE63F3BE9CD}">
      <dgm:prSet/>
      <dgm:spPr/>
      <dgm:t>
        <a:bodyPr/>
        <a:lstStyle/>
        <a:p>
          <a:endParaRPr lang="zh-TW" altLang="en-US"/>
        </a:p>
      </dgm:t>
    </dgm:pt>
    <dgm:pt modelId="{7588F7D5-2522-49EE-9546-A1A352A65F72}" type="sibTrans" cxnId="{11950FC0-17B8-4011-A169-BEE63F3BE9CD}">
      <dgm:prSet/>
      <dgm:spPr/>
      <dgm:t>
        <a:bodyPr/>
        <a:lstStyle/>
        <a:p>
          <a:endParaRPr lang="zh-TW" altLang="en-US"/>
        </a:p>
      </dgm:t>
    </dgm:pt>
    <dgm:pt modelId="{D816E749-7B1E-4290-83CB-98A9FABB28F3}">
      <dgm:prSet/>
      <dgm:spPr/>
      <dgm:t>
        <a:bodyPr/>
        <a:lstStyle/>
        <a:p>
          <a:r>
            <a:rPr lang="zh-TW" altLang="en-US" dirty="0" smtClean="0"/>
            <a:t>需求</a:t>
          </a:r>
          <a:endParaRPr lang="zh-TW" altLang="en-US" dirty="0"/>
        </a:p>
      </dgm:t>
    </dgm:pt>
    <dgm:pt modelId="{E64D7F2A-A764-49E5-B495-F9B1D2294F3F}" type="parTrans" cxnId="{C0F45114-20FE-45AE-9CC1-238AC6A53495}">
      <dgm:prSet/>
      <dgm:spPr/>
      <dgm:t>
        <a:bodyPr/>
        <a:lstStyle/>
        <a:p>
          <a:endParaRPr lang="zh-TW" altLang="en-US"/>
        </a:p>
      </dgm:t>
    </dgm:pt>
    <dgm:pt modelId="{3DBB3FC5-2934-41E7-89DF-325A634BE71E}" type="sibTrans" cxnId="{C0F45114-20FE-45AE-9CC1-238AC6A53495}">
      <dgm:prSet/>
      <dgm:spPr/>
      <dgm:t>
        <a:bodyPr/>
        <a:lstStyle/>
        <a:p>
          <a:endParaRPr lang="zh-TW" altLang="en-US"/>
        </a:p>
      </dgm:t>
    </dgm:pt>
    <dgm:pt modelId="{6602BDFA-0A21-4EE4-8176-522EAB6F3568}">
      <dgm:prSet/>
      <dgm:spPr/>
      <dgm:t>
        <a:bodyPr/>
        <a:lstStyle/>
        <a:p>
          <a:r>
            <a:rPr lang="zh-TW" altLang="en-US" dirty="0" smtClean="0"/>
            <a:t>設計</a:t>
          </a:r>
          <a:endParaRPr lang="zh-TW" altLang="en-US" dirty="0"/>
        </a:p>
      </dgm:t>
    </dgm:pt>
    <dgm:pt modelId="{323E7543-0A9A-498E-9EFF-A0E3599F0BAE}" type="parTrans" cxnId="{8EEBC412-71B2-4C51-8202-5D977811D0E4}">
      <dgm:prSet/>
      <dgm:spPr/>
      <dgm:t>
        <a:bodyPr/>
        <a:lstStyle/>
        <a:p>
          <a:endParaRPr lang="zh-TW" altLang="en-US"/>
        </a:p>
      </dgm:t>
    </dgm:pt>
    <dgm:pt modelId="{81CEEF31-7FDC-4B0C-93D4-1041D95CE010}" type="sibTrans" cxnId="{8EEBC412-71B2-4C51-8202-5D977811D0E4}">
      <dgm:prSet/>
      <dgm:spPr/>
      <dgm:t>
        <a:bodyPr/>
        <a:lstStyle/>
        <a:p>
          <a:endParaRPr lang="zh-TW" altLang="en-US"/>
        </a:p>
      </dgm:t>
    </dgm:pt>
    <dgm:pt modelId="{E52C73DE-DD61-4C5B-9A1A-6BFCEDB70ECF}">
      <dgm:prSet/>
      <dgm:spPr/>
      <dgm:t>
        <a:bodyPr/>
        <a:lstStyle/>
        <a:p>
          <a:r>
            <a:rPr lang="zh-TW" altLang="en-US" dirty="0" smtClean="0"/>
            <a:t>實作</a:t>
          </a:r>
          <a:endParaRPr lang="zh-TW" altLang="en-US" dirty="0"/>
        </a:p>
      </dgm:t>
    </dgm:pt>
    <dgm:pt modelId="{255D4BF2-AE24-4DD7-B929-2CA2B8F198E8}" type="parTrans" cxnId="{DF5887C3-F408-4544-9FEA-F6A24B103B7B}">
      <dgm:prSet/>
      <dgm:spPr/>
      <dgm:t>
        <a:bodyPr/>
        <a:lstStyle/>
        <a:p>
          <a:endParaRPr lang="zh-TW" altLang="en-US"/>
        </a:p>
      </dgm:t>
    </dgm:pt>
    <dgm:pt modelId="{D0E7BC73-9CB6-43B2-A6AB-9460A37AB029}" type="sibTrans" cxnId="{DF5887C3-F408-4544-9FEA-F6A24B103B7B}">
      <dgm:prSet/>
      <dgm:spPr/>
      <dgm:t>
        <a:bodyPr/>
        <a:lstStyle/>
        <a:p>
          <a:endParaRPr lang="zh-TW" altLang="en-US"/>
        </a:p>
      </dgm:t>
    </dgm:pt>
    <dgm:pt modelId="{2E93E78E-7010-4B7D-8F8F-377D92A2EC46}">
      <dgm:prSet/>
      <dgm:spPr/>
      <dgm:t>
        <a:bodyPr/>
        <a:lstStyle/>
        <a:p>
          <a:r>
            <a:rPr lang="zh-TW" altLang="en-US" dirty="0" smtClean="0"/>
            <a:t>驗証</a:t>
          </a:r>
          <a:endParaRPr lang="zh-TW" altLang="en-US" dirty="0"/>
        </a:p>
      </dgm:t>
    </dgm:pt>
    <dgm:pt modelId="{094B8A40-D525-4688-945C-87D18572168B}" type="parTrans" cxnId="{335EFAAA-D54D-414B-8D86-95397224EACD}">
      <dgm:prSet/>
      <dgm:spPr/>
      <dgm:t>
        <a:bodyPr/>
        <a:lstStyle/>
        <a:p>
          <a:endParaRPr lang="zh-TW" altLang="en-US"/>
        </a:p>
      </dgm:t>
    </dgm:pt>
    <dgm:pt modelId="{43423115-03BA-4F54-AB03-87FFF02F1A15}" type="sibTrans" cxnId="{335EFAAA-D54D-414B-8D86-95397224EACD}">
      <dgm:prSet/>
      <dgm:spPr/>
      <dgm:t>
        <a:bodyPr/>
        <a:lstStyle/>
        <a:p>
          <a:endParaRPr lang="zh-TW" altLang="en-US"/>
        </a:p>
      </dgm:t>
    </dgm:pt>
    <dgm:pt modelId="{DCDADBC8-A12A-4233-88B8-B4AD31F8634C}">
      <dgm:prSet/>
      <dgm:spPr/>
      <dgm:t>
        <a:bodyPr/>
        <a:lstStyle/>
        <a:p>
          <a:r>
            <a:rPr lang="zh-TW" altLang="en-US" dirty="0" smtClean="0"/>
            <a:t>上線</a:t>
          </a:r>
          <a:endParaRPr lang="zh-TW" altLang="en-US" dirty="0"/>
        </a:p>
      </dgm:t>
    </dgm:pt>
    <dgm:pt modelId="{148C7017-0145-457C-808E-A0F83D06945F}" type="parTrans" cxnId="{E3B2CD30-81FF-49C0-ABE0-55B92FDDBE6C}">
      <dgm:prSet/>
      <dgm:spPr/>
      <dgm:t>
        <a:bodyPr/>
        <a:lstStyle/>
        <a:p>
          <a:endParaRPr lang="zh-TW" altLang="en-US"/>
        </a:p>
      </dgm:t>
    </dgm:pt>
    <dgm:pt modelId="{634E397D-7960-4DD3-8286-140911349B81}" type="sibTrans" cxnId="{E3B2CD30-81FF-49C0-ABE0-55B92FDDBE6C}">
      <dgm:prSet/>
      <dgm:spPr/>
      <dgm:t>
        <a:bodyPr/>
        <a:lstStyle/>
        <a:p>
          <a:endParaRPr lang="zh-TW" altLang="en-US"/>
        </a:p>
      </dgm:t>
    </dgm:pt>
    <dgm:pt modelId="{3E6351C3-49D2-44A0-BE31-C14C01C69A53}" type="pres">
      <dgm:prSet presAssocID="{476B983F-D9E7-4804-9DD5-C5FBDE780224}" presName="Name0" presStyleCnt="0">
        <dgm:presLayoutVars>
          <dgm:dir/>
          <dgm:resizeHandles val="exact"/>
        </dgm:presLayoutVars>
      </dgm:prSet>
      <dgm:spPr/>
    </dgm:pt>
    <dgm:pt modelId="{816AE6BA-2055-4D4B-B713-227C9CDE7D36}" type="pres">
      <dgm:prSet presAssocID="{63002F8D-C42B-42C1-8DA2-3BFC74038366}" presName="parTxOnly" presStyleLbl="node1" presStyleIdx="0" presStyleCnt="6">
        <dgm:presLayoutVars>
          <dgm:bulletEnabled val="1"/>
        </dgm:presLayoutVars>
      </dgm:prSet>
      <dgm:spPr/>
    </dgm:pt>
    <dgm:pt modelId="{D3D4FD86-DFE6-4A1A-B802-25DB9E1FB32E}" type="pres">
      <dgm:prSet presAssocID="{7588F7D5-2522-49EE-9546-A1A352A65F72}" presName="parSpace" presStyleCnt="0"/>
      <dgm:spPr/>
    </dgm:pt>
    <dgm:pt modelId="{173CBCCC-D934-41B0-B9D5-186954B86B42}" type="pres">
      <dgm:prSet presAssocID="{D816E749-7B1E-4290-83CB-98A9FABB28F3}" presName="parTxOnly" presStyleLbl="node1" presStyleIdx="1" presStyleCnt="6">
        <dgm:presLayoutVars>
          <dgm:bulletEnabled val="1"/>
        </dgm:presLayoutVars>
      </dgm:prSet>
      <dgm:spPr/>
    </dgm:pt>
    <dgm:pt modelId="{662F48CE-FE38-4909-B1CA-8918EB9B2ED1}" type="pres">
      <dgm:prSet presAssocID="{3DBB3FC5-2934-41E7-89DF-325A634BE71E}" presName="parSpace" presStyleCnt="0"/>
      <dgm:spPr/>
    </dgm:pt>
    <dgm:pt modelId="{15360DD3-436A-4D52-99B9-80B2B5852B88}" type="pres">
      <dgm:prSet presAssocID="{6602BDFA-0A21-4EE4-8176-522EAB6F3568}" presName="parTxOnly" presStyleLbl="node1" presStyleIdx="2" presStyleCnt="6">
        <dgm:presLayoutVars>
          <dgm:bulletEnabled val="1"/>
        </dgm:presLayoutVars>
      </dgm:prSet>
      <dgm:spPr/>
    </dgm:pt>
    <dgm:pt modelId="{F92FDF2F-2796-4FC5-9CEC-C44CF27789B0}" type="pres">
      <dgm:prSet presAssocID="{81CEEF31-7FDC-4B0C-93D4-1041D95CE010}" presName="parSpace" presStyleCnt="0"/>
      <dgm:spPr/>
    </dgm:pt>
    <dgm:pt modelId="{8ED42815-D338-4962-8B73-8931DAA8AB65}" type="pres">
      <dgm:prSet presAssocID="{E52C73DE-DD61-4C5B-9A1A-6BFCEDB70ECF}" presName="parTxOnly" presStyleLbl="node1" presStyleIdx="3" presStyleCnt="6">
        <dgm:presLayoutVars>
          <dgm:bulletEnabled val="1"/>
        </dgm:presLayoutVars>
      </dgm:prSet>
      <dgm:spPr/>
    </dgm:pt>
    <dgm:pt modelId="{FFBBAA22-C60B-4CE3-AAFA-A96FD6B312CD}" type="pres">
      <dgm:prSet presAssocID="{D0E7BC73-9CB6-43B2-A6AB-9460A37AB029}" presName="parSpace" presStyleCnt="0"/>
      <dgm:spPr/>
    </dgm:pt>
    <dgm:pt modelId="{1B2E36F5-79CE-426B-85DD-738C03F8863A}" type="pres">
      <dgm:prSet presAssocID="{2E93E78E-7010-4B7D-8F8F-377D92A2EC46}" presName="parTxOnly" presStyleLbl="node1" presStyleIdx="4" presStyleCnt="6">
        <dgm:presLayoutVars>
          <dgm:bulletEnabled val="1"/>
        </dgm:presLayoutVars>
      </dgm:prSet>
      <dgm:spPr/>
    </dgm:pt>
    <dgm:pt modelId="{FFAE6612-0D03-4B46-8F62-9F2AB66AF267}" type="pres">
      <dgm:prSet presAssocID="{43423115-03BA-4F54-AB03-87FFF02F1A15}" presName="parSpace" presStyleCnt="0"/>
      <dgm:spPr/>
    </dgm:pt>
    <dgm:pt modelId="{DEB0C9D0-7709-410A-8902-FCC6D0816315}" type="pres">
      <dgm:prSet presAssocID="{DCDADBC8-A12A-4233-88B8-B4AD31F8634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8EEBC412-71B2-4C51-8202-5D977811D0E4}" srcId="{476B983F-D9E7-4804-9DD5-C5FBDE780224}" destId="{6602BDFA-0A21-4EE4-8176-522EAB6F3568}" srcOrd="2" destOrd="0" parTransId="{323E7543-0A9A-498E-9EFF-A0E3599F0BAE}" sibTransId="{81CEEF31-7FDC-4B0C-93D4-1041D95CE010}"/>
    <dgm:cxn modelId="{48902A51-380D-4D83-AFC6-61E7C4000BB6}" type="presOf" srcId="{63002F8D-C42B-42C1-8DA2-3BFC74038366}" destId="{816AE6BA-2055-4D4B-B713-227C9CDE7D36}" srcOrd="0" destOrd="0" presId="urn:microsoft.com/office/officeart/2005/8/layout/hChevron3"/>
    <dgm:cxn modelId="{E4A09BEA-4F16-450F-AABC-399215C15FFF}" type="presOf" srcId="{E52C73DE-DD61-4C5B-9A1A-6BFCEDB70ECF}" destId="{8ED42815-D338-4962-8B73-8931DAA8AB65}" srcOrd="0" destOrd="0" presId="urn:microsoft.com/office/officeart/2005/8/layout/hChevron3"/>
    <dgm:cxn modelId="{0883C48F-34E8-48DE-AFFC-970D74BC8F74}" type="presOf" srcId="{DCDADBC8-A12A-4233-88B8-B4AD31F8634C}" destId="{DEB0C9D0-7709-410A-8902-FCC6D0816315}" srcOrd="0" destOrd="0" presId="urn:microsoft.com/office/officeart/2005/8/layout/hChevron3"/>
    <dgm:cxn modelId="{C0F45114-20FE-45AE-9CC1-238AC6A53495}" srcId="{476B983F-D9E7-4804-9DD5-C5FBDE780224}" destId="{D816E749-7B1E-4290-83CB-98A9FABB28F3}" srcOrd="1" destOrd="0" parTransId="{E64D7F2A-A764-49E5-B495-F9B1D2294F3F}" sibTransId="{3DBB3FC5-2934-41E7-89DF-325A634BE71E}"/>
    <dgm:cxn modelId="{9C3EBB83-82F3-4DCD-9284-00D07B9BBA58}" type="presOf" srcId="{476B983F-D9E7-4804-9DD5-C5FBDE780224}" destId="{3E6351C3-49D2-44A0-BE31-C14C01C69A53}" srcOrd="0" destOrd="0" presId="urn:microsoft.com/office/officeart/2005/8/layout/hChevron3"/>
    <dgm:cxn modelId="{2BB98B3C-CA6A-4421-8C36-E308A1F0ED23}" type="presOf" srcId="{6602BDFA-0A21-4EE4-8176-522EAB6F3568}" destId="{15360DD3-436A-4D52-99B9-80B2B5852B88}" srcOrd="0" destOrd="0" presId="urn:microsoft.com/office/officeart/2005/8/layout/hChevron3"/>
    <dgm:cxn modelId="{E3B2CD30-81FF-49C0-ABE0-55B92FDDBE6C}" srcId="{476B983F-D9E7-4804-9DD5-C5FBDE780224}" destId="{DCDADBC8-A12A-4233-88B8-B4AD31F8634C}" srcOrd="5" destOrd="0" parTransId="{148C7017-0145-457C-808E-A0F83D06945F}" sibTransId="{634E397D-7960-4DD3-8286-140911349B81}"/>
    <dgm:cxn modelId="{377081D9-5B7A-41A8-9232-A17DA17EA447}" type="presOf" srcId="{D816E749-7B1E-4290-83CB-98A9FABB28F3}" destId="{173CBCCC-D934-41B0-B9D5-186954B86B42}" srcOrd="0" destOrd="0" presId="urn:microsoft.com/office/officeart/2005/8/layout/hChevron3"/>
    <dgm:cxn modelId="{335EFAAA-D54D-414B-8D86-95397224EACD}" srcId="{476B983F-D9E7-4804-9DD5-C5FBDE780224}" destId="{2E93E78E-7010-4B7D-8F8F-377D92A2EC46}" srcOrd="4" destOrd="0" parTransId="{094B8A40-D525-4688-945C-87D18572168B}" sibTransId="{43423115-03BA-4F54-AB03-87FFF02F1A15}"/>
    <dgm:cxn modelId="{DF5887C3-F408-4544-9FEA-F6A24B103B7B}" srcId="{476B983F-D9E7-4804-9DD5-C5FBDE780224}" destId="{E52C73DE-DD61-4C5B-9A1A-6BFCEDB70ECF}" srcOrd="3" destOrd="0" parTransId="{255D4BF2-AE24-4DD7-B929-2CA2B8F198E8}" sibTransId="{D0E7BC73-9CB6-43B2-A6AB-9460A37AB029}"/>
    <dgm:cxn modelId="{E300AB7A-45C5-46C9-89B2-3597657B6D5A}" type="presOf" srcId="{2E93E78E-7010-4B7D-8F8F-377D92A2EC46}" destId="{1B2E36F5-79CE-426B-85DD-738C03F8863A}" srcOrd="0" destOrd="0" presId="urn:microsoft.com/office/officeart/2005/8/layout/hChevron3"/>
    <dgm:cxn modelId="{11950FC0-17B8-4011-A169-BEE63F3BE9CD}" srcId="{476B983F-D9E7-4804-9DD5-C5FBDE780224}" destId="{63002F8D-C42B-42C1-8DA2-3BFC74038366}" srcOrd="0" destOrd="0" parTransId="{3A11CF84-5060-4D8B-9E51-E846A0186D25}" sibTransId="{7588F7D5-2522-49EE-9546-A1A352A65F72}"/>
    <dgm:cxn modelId="{1B07BECA-FE5D-4499-BC2E-85BD11BA2E9F}" type="presParOf" srcId="{3E6351C3-49D2-44A0-BE31-C14C01C69A53}" destId="{816AE6BA-2055-4D4B-B713-227C9CDE7D36}" srcOrd="0" destOrd="0" presId="urn:microsoft.com/office/officeart/2005/8/layout/hChevron3"/>
    <dgm:cxn modelId="{F9E0E245-8E12-41E1-849C-C5DF5E902166}" type="presParOf" srcId="{3E6351C3-49D2-44A0-BE31-C14C01C69A53}" destId="{D3D4FD86-DFE6-4A1A-B802-25DB9E1FB32E}" srcOrd="1" destOrd="0" presId="urn:microsoft.com/office/officeart/2005/8/layout/hChevron3"/>
    <dgm:cxn modelId="{6ABA099A-C224-4CAB-9571-DC1804943EE9}" type="presParOf" srcId="{3E6351C3-49D2-44A0-BE31-C14C01C69A53}" destId="{173CBCCC-D934-41B0-B9D5-186954B86B42}" srcOrd="2" destOrd="0" presId="urn:microsoft.com/office/officeart/2005/8/layout/hChevron3"/>
    <dgm:cxn modelId="{F5B86823-B914-4EF6-8EA8-BFB92C2B81F4}" type="presParOf" srcId="{3E6351C3-49D2-44A0-BE31-C14C01C69A53}" destId="{662F48CE-FE38-4909-B1CA-8918EB9B2ED1}" srcOrd="3" destOrd="0" presId="urn:microsoft.com/office/officeart/2005/8/layout/hChevron3"/>
    <dgm:cxn modelId="{F7042B36-6653-4FD0-A297-68620FE88D8A}" type="presParOf" srcId="{3E6351C3-49D2-44A0-BE31-C14C01C69A53}" destId="{15360DD3-436A-4D52-99B9-80B2B5852B88}" srcOrd="4" destOrd="0" presId="urn:microsoft.com/office/officeart/2005/8/layout/hChevron3"/>
    <dgm:cxn modelId="{38A6759D-DD70-4457-9E7F-28ECD77AF2F1}" type="presParOf" srcId="{3E6351C3-49D2-44A0-BE31-C14C01C69A53}" destId="{F92FDF2F-2796-4FC5-9CEC-C44CF27789B0}" srcOrd="5" destOrd="0" presId="urn:microsoft.com/office/officeart/2005/8/layout/hChevron3"/>
    <dgm:cxn modelId="{669B4FD6-9BCA-4042-81EC-988CC6CAD67D}" type="presParOf" srcId="{3E6351C3-49D2-44A0-BE31-C14C01C69A53}" destId="{8ED42815-D338-4962-8B73-8931DAA8AB65}" srcOrd="6" destOrd="0" presId="urn:microsoft.com/office/officeart/2005/8/layout/hChevron3"/>
    <dgm:cxn modelId="{27ABF1E1-4957-4CFC-924C-B46F402FFA8D}" type="presParOf" srcId="{3E6351C3-49D2-44A0-BE31-C14C01C69A53}" destId="{FFBBAA22-C60B-4CE3-AAFA-A96FD6B312CD}" srcOrd="7" destOrd="0" presId="urn:microsoft.com/office/officeart/2005/8/layout/hChevron3"/>
    <dgm:cxn modelId="{C1B402C5-13DF-4D7C-885B-1C52BBCBB7A6}" type="presParOf" srcId="{3E6351C3-49D2-44A0-BE31-C14C01C69A53}" destId="{1B2E36F5-79CE-426B-85DD-738C03F8863A}" srcOrd="8" destOrd="0" presId="urn:microsoft.com/office/officeart/2005/8/layout/hChevron3"/>
    <dgm:cxn modelId="{E0B270AA-90C3-4E98-819E-D13A20198CCA}" type="presParOf" srcId="{3E6351C3-49D2-44A0-BE31-C14C01C69A53}" destId="{FFAE6612-0D03-4B46-8F62-9F2AB66AF267}" srcOrd="9" destOrd="0" presId="urn:microsoft.com/office/officeart/2005/8/layout/hChevron3"/>
    <dgm:cxn modelId="{0DC38B4D-EA1F-48E0-9F76-F5115E5C9996}" type="presParOf" srcId="{3E6351C3-49D2-44A0-BE31-C14C01C69A53}" destId="{DEB0C9D0-7709-410A-8902-FCC6D081631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AE6BA-2055-4D4B-B713-227C9CDE7D36}">
      <dsp:nvSpPr>
        <dsp:cNvPr id="0" name=""/>
        <dsp:cNvSpPr/>
      </dsp:nvSpPr>
      <dsp:spPr>
        <a:xfrm>
          <a:off x="1171" y="2325594"/>
          <a:ext cx="1918695" cy="76747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訓練</a:t>
          </a:r>
          <a:endParaRPr lang="zh-TW" altLang="en-US" sz="3700" kern="1200" dirty="0"/>
        </a:p>
      </dsp:txBody>
      <dsp:txXfrm>
        <a:off x="1171" y="2325594"/>
        <a:ext cx="1726826" cy="767478"/>
      </dsp:txXfrm>
    </dsp:sp>
    <dsp:sp modelId="{173CBCCC-D934-41B0-B9D5-186954B86B42}">
      <dsp:nvSpPr>
        <dsp:cNvPr id="0" name=""/>
        <dsp:cNvSpPr/>
      </dsp:nvSpPr>
      <dsp:spPr>
        <a:xfrm>
          <a:off x="1536127" y="2325594"/>
          <a:ext cx="1918695" cy="7674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需求</a:t>
          </a:r>
          <a:endParaRPr lang="zh-TW" altLang="en-US" sz="3700" kern="1200" dirty="0"/>
        </a:p>
      </dsp:txBody>
      <dsp:txXfrm>
        <a:off x="1919866" y="2325594"/>
        <a:ext cx="1151217" cy="767478"/>
      </dsp:txXfrm>
    </dsp:sp>
    <dsp:sp modelId="{15360DD3-436A-4D52-99B9-80B2B5852B88}">
      <dsp:nvSpPr>
        <dsp:cNvPr id="0" name=""/>
        <dsp:cNvSpPr/>
      </dsp:nvSpPr>
      <dsp:spPr>
        <a:xfrm>
          <a:off x="3071084" y="2325594"/>
          <a:ext cx="1918695" cy="76747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設計</a:t>
          </a:r>
          <a:endParaRPr lang="zh-TW" altLang="en-US" sz="3700" kern="1200" dirty="0"/>
        </a:p>
      </dsp:txBody>
      <dsp:txXfrm>
        <a:off x="3454823" y="2325594"/>
        <a:ext cx="1151217" cy="767478"/>
      </dsp:txXfrm>
    </dsp:sp>
    <dsp:sp modelId="{8ED42815-D338-4962-8B73-8931DAA8AB65}">
      <dsp:nvSpPr>
        <dsp:cNvPr id="0" name=""/>
        <dsp:cNvSpPr/>
      </dsp:nvSpPr>
      <dsp:spPr>
        <a:xfrm>
          <a:off x="4606040" y="2325594"/>
          <a:ext cx="1918695" cy="76747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實作</a:t>
          </a:r>
          <a:endParaRPr lang="zh-TW" altLang="en-US" sz="3700" kern="1200" dirty="0"/>
        </a:p>
      </dsp:txBody>
      <dsp:txXfrm>
        <a:off x="4989779" y="2325594"/>
        <a:ext cx="1151217" cy="767478"/>
      </dsp:txXfrm>
    </dsp:sp>
    <dsp:sp modelId="{1B2E36F5-79CE-426B-85DD-738C03F8863A}">
      <dsp:nvSpPr>
        <dsp:cNvPr id="0" name=""/>
        <dsp:cNvSpPr/>
      </dsp:nvSpPr>
      <dsp:spPr>
        <a:xfrm>
          <a:off x="6140996" y="2325594"/>
          <a:ext cx="1918695" cy="76747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驗証</a:t>
          </a:r>
          <a:endParaRPr lang="zh-TW" altLang="en-US" sz="3700" kern="1200" dirty="0"/>
        </a:p>
      </dsp:txBody>
      <dsp:txXfrm>
        <a:off x="6524735" y="2325594"/>
        <a:ext cx="1151217" cy="767478"/>
      </dsp:txXfrm>
    </dsp:sp>
    <dsp:sp modelId="{DEB0C9D0-7709-410A-8902-FCC6D0816315}">
      <dsp:nvSpPr>
        <dsp:cNvPr id="0" name=""/>
        <dsp:cNvSpPr/>
      </dsp:nvSpPr>
      <dsp:spPr>
        <a:xfrm>
          <a:off x="7675953" y="2325594"/>
          <a:ext cx="1918695" cy="7674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上線</a:t>
          </a:r>
          <a:endParaRPr lang="zh-TW" altLang="en-US" sz="3700" kern="1200" dirty="0"/>
        </a:p>
      </dsp:txBody>
      <dsp:txXfrm>
        <a:off x="8059692" y="2325594"/>
        <a:ext cx="1151217" cy="76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371FDD4-1ACE-4353-829D-0505EA0F4DC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2020/5/1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3A96AD4-FA7B-45A4-B8C6-63FF3B17A7BB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3C37BE-C303-496D-B5CD-85F2937540F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9B422B-3BF5-43B3-9165-CCDB821825AF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B2563F1-500E-408A-A491-AE24D688795F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7B3416-5CF5-4927-985D-18A895A86DC6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889B35-78A4-45CE-AD89-6D92CED8C8C3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線接點​​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725DB8-7E1F-4134-B0B4-81426C2F1419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圖片預留位置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19" name="說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TW" altLang="en-US" sz="1200" b="1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附註</a:t>
            </a:r>
            <a:r>
              <a:rPr lang="en-US" altLang="zh-TW" sz="1200" b="1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︰</a:t>
            </a:r>
          </a:p>
          <a:p>
            <a:pPr rtl="0"/>
            <a:r>
              <a:rPr lang="zh-TW" altLang="en-US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若要變更此投影片上的影像，請選取該影像並將其刪除。然後按一下預留位置中的 </a:t>
            </a:r>
            <a:r>
              <a:rPr lang="en-US" altLang="zh-TW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[</a:t>
            </a:r>
            <a:r>
              <a:rPr lang="zh-TW" altLang="en-US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圖片</a:t>
            </a:r>
            <a:r>
              <a:rPr lang="en-US" altLang="zh-TW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] </a:t>
            </a:r>
            <a:r>
              <a:rPr lang="zh-TW" altLang="en-US" sz="1200" i="1" noProof="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圖示以插入您自己的影像。</a:t>
            </a:r>
            <a:endParaRPr lang="zh-TW" altLang="en-US" sz="1200" i="1" noProof="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群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線接點​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線接點​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F88363-1F06-484F-8EF8-105DD2962615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5015EE-A651-48B6-9DC6-905699ADF8ED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E8B0A60-0F1A-4E29-9883-18EE76F0CFF8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25917-AF7F-4360-B651-0C1870BBDB38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E9807A-A7EC-48A6-8C49-0D504F76532B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B48C6C-65B7-481E-987C-5E2442136467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  <a:p>
            <a:pPr lvl="5" rtl="0"/>
            <a:r>
              <a:rPr lang="zh-TW" altLang="en-US" noProof="0" dirty="0"/>
              <a:t>第六層</a:t>
            </a:r>
          </a:p>
          <a:p>
            <a:pPr lvl="6" rtl="0"/>
            <a:r>
              <a:rPr lang="zh-TW" altLang="en-US" noProof="0" dirty="0"/>
              <a:t>第七層</a:t>
            </a:r>
          </a:p>
          <a:p>
            <a:pPr lvl="7" rtl="0"/>
            <a:r>
              <a:rPr lang="zh-TW" altLang="en-US" noProof="0" dirty="0"/>
              <a:t>第八層</a:t>
            </a:r>
          </a:p>
          <a:p>
            <a:pPr lvl="8" rtl="0"/>
            <a:r>
              <a:rPr lang="zh-TW" altLang="en-US" noProof="0" dirty="0"/>
              <a:t>第九層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9DC7F4-5BF6-457F-99BE-03398AF10899}" type="datetime1">
              <a:rPr lang="zh-TW" altLang="en-US" smtClean="0"/>
              <a:pPr/>
              <a:t>2020/5/1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線接點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3805428" cy="2219691"/>
          </a:xfrm>
        </p:spPr>
        <p:txBody>
          <a:bodyPr rtlCol="0" anchor="ctr"/>
          <a:lstStyle/>
          <a:p>
            <a:pPr rtl="0"/>
            <a:r>
              <a:rPr lang="zh-TW" altLang="en-US" dirty="0" smtClean="0"/>
              <a:t>資訊安全研討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104900" y="4106452"/>
            <a:ext cx="5734050" cy="955565"/>
          </a:xfrm>
        </p:spPr>
        <p:txBody>
          <a:bodyPr rtlCol="0"/>
          <a:lstStyle/>
          <a:p>
            <a:r>
              <a:rPr lang="zh-TW" altLang="en-US" dirty="0"/>
              <a:t>防彈玻璃後的網路體驗完美安全的上網無害化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45" y="1459561"/>
            <a:ext cx="5487988" cy="388475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163209" y="4829542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秦</a:t>
            </a:r>
            <a:r>
              <a:rPr lang="zh-TW" altLang="en-US" sz="3600" dirty="0" smtClean="0"/>
              <a:t>國慶</a:t>
            </a:r>
            <a:r>
              <a:rPr lang="zh-TW" altLang="en-US" sz="3600" dirty="0" smtClean="0"/>
              <a:t> 製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駭客或其攻擊者的目的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金錢利益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政治意圖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商業機密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 smtClean="0"/>
              <a:t>好玩</a:t>
            </a:r>
            <a:endParaRPr lang="en-US" altLang="zh-TW" dirty="0" smtClean="0"/>
          </a:p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練手中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 smtClean="0"/>
              <a:t>研究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768" y="1600199"/>
            <a:ext cx="4140363" cy="34195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52" y="1761911"/>
            <a:ext cx="4980603" cy="27891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93" y="1856724"/>
            <a:ext cx="4884301" cy="32236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206" y="1552449"/>
            <a:ext cx="6154649" cy="49237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417" y="1655562"/>
            <a:ext cx="4293275" cy="44612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347" y="1471083"/>
            <a:ext cx="4197052" cy="30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瞭解</a:t>
            </a:r>
            <a:r>
              <a:rPr lang="zh-TW" altLang="en-US" dirty="0" smtClean="0"/>
              <a:t>自己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盤點企業防護盲點</a:t>
            </a:r>
          </a:p>
        </p:txBody>
      </p:sp>
    </p:spTree>
    <p:extLst>
      <p:ext uri="{BB962C8B-B14F-4D97-AF65-F5344CB8AC3E}">
        <p14:creationId xmlns:p14="http://schemas.microsoft.com/office/powerpoint/2010/main" val="14987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攻防之間</a:t>
            </a:r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攻擊方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US" dirty="0" err="1" smtClean="0">
                <a:solidFill>
                  <a:srgbClr val="FF0000"/>
                </a:solidFill>
              </a:rPr>
              <a:t>滲透攻擊</a:t>
            </a:r>
            <a:endParaRPr lang="en-US" dirty="0" smtClean="0">
              <a:solidFill>
                <a:srgbClr val="FF0000"/>
              </a:solidFill>
            </a:endParaRPr>
          </a:p>
          <a:p>
            <a:pPr rtl="0"/>
            <a:r>
              <a:rPr lang="en-US" dirty="0" err="1" smtClean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系統弱點掃描</a:t>
            </a:r>
            <a:endParaRPr lang="en-US" dirty="0" smtClean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dirty="0" err="1" smtClean="0">
                <a:solidFill>
                  <a:srgbClr val="FF0000"/>
                </a:solidFill>
              </a:rPr>
              <a:t>網站弱點掃描</a:t>
            </a:r>
            <a:endParaRPr lang="en-US" dirty="0" smtClean="0">
              <a:solidFill>
                <a:srgbClr val="FF0000"/>
              </a:solidFill>
            </a:endParaRPr>
          </a:p>
          <a:p>
            <a:pPr rtl="0"/>
            <a:r>
              <a:rPr lang="en-US" dirty="0" err="1" smtClean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行動APP檢查</a:t>
            </a:r>
            <a:endParaRPr lang="en-US" dirty="0" smtClean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dirty="0" err="1" smtClean="0">
                <a:solidFill>
                  <a:srgbClr val="FF0000"/>
                </a:solidFill>
              </a:rPr>
              <a:t>LOT檢測</a:t>
            </a:r>
            <a:endParaRPr lang="en-US" dirty="0" smtClean="0">
              <a:solidFill>
                <a:srgbClr val="FF0000"/>
              </a:solidFill>
            </a:endParaRPr>
          </a:p>
          <a:p>
            <a:pPr rtl="0"/>
            <a:r>
              <a:rPr lang="en-US" dirty="0" err="1" smtClean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社交工具</a:t>
            </a:r>
            <a:endParaRPr lang="en-US" dirty="0" smtClean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dirty="0" err="1" smtClean="0">
                <a:solidFill>
                  <a:srgbClr val="FF0000"/>
                </a:solidFill>
              </a:rPr>
              <a:t>SQL注入攻擊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防守方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防火牆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 err="1" smtClean="0">
                <a:solidFill>
                  <a:srgbClr val="00B0F0"/>
                </a:solidFill>
              </a:rPr>
              <a:t>DDoS防護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 smtClean="0">
                <a:solidFill>
                  <a:srgbClr val="00B0F0"/>
                </a:solidFill>
              </a:rPr>
              <a:t>IPS/IDS</a:t>
            </a:r>
          </a:p>
          <a:p>
            <a:r>
              <a:rPr lang="en-US" altLang="zh-TW" dirty="0" smtClean="0">
                <a:solidFill>
                  <a:srgbClr val="00B0F0"/>
                </a:solidFill>
              </a:rPr>
              <a:t>WAF</a:t>
            </a:r>
          </a:p>
          <a:p>
            <a:r>
              <a:rPr lang="en-US" altLang="zh-TW" dirty="0" err="1" smtClean="0">
                <a:solidFill>
                  <a:srgbClr val="00B0F0"/>
                </a:solidFill>
              </a:rPr>
              <a:t>APT防護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 err="1" smtClean="0">
                <a:solidFill>
                  <a:srgbClr val="00B0F0"/>
                </a:solidFill>
              </a:rPr>
              <a:t>SOC監控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build="p"/>
      <p:bldP spid="9" grpId="0" build="p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入侵管道觀測與分析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341747"/>
              </p:ext>
            </p:extLst>
          </p:nvPr>
        </p:nvGraphicFramePr>
        <p:xfrm>
          <a:off x="946279" y="1684175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迎戰</a:t>
            </a:r>
            <a:r>
              <a:rPr lang="zh-TW" altLang="en-US" dirty="0" smtClean="0"/>
              <a:t>未來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化被動為主動迎擊</a:t>
            </a:r>
          </a:p>
        </p:txBody>
      </p:sp>
    </p:spTree>
    <p:extLst>
      <p:ext uri="{BB962C8B-B14F-4D97-AF65-F5344CB8AC3E}">
        <p14:creationId xmlns:p14="http://schemas.microsoft.com/office/powerpoint/2010/main" val="11396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err="1"/>
              <a:t>DDoS</a:t>
            </a:r>
            <a:r>
              <a:rPr lang="zh-TW" altLang="en-US" dirty="0"/>
              <a:t>攻擊 </a:t>
            </a:r>
            <a:r>
              <a:rPr lang="en-US" altLang="zh-TW" dirty="0"/>
              <a:t>– </a:t>
            </a:r>
            <a:r>
              <a:rPr lang="zh-TW" altLang="en-US" dirty="0"/>
              <a:t>因應之道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1670180" y="2575248"/>
            <a:ext cx="1530220" cy="86774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ISP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6" name="立方體 5"/>
          <p:cNvSpPr/>
          <p:nvPr/>
        </p:nvSpPr>
        <p:spPr>
          <a:xfrm>
            <a:off x="4614831" y="2388635"/>
            <a:ext cx="1073020" cy="9890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互連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BR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5" idx="0"/>
            <a:endCxn id="6" idx="2"/>
          </p:cNvCxnSpPr>
          <p:nvPr/>
        </p:nvCxnSpPr>
        <p:spPr>
          <a:xfrm flipV="1">
            <a:off x="3199125" y="3006788"/>
            <a:ext cx="1415706" cy="23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0"/>
            <a:endCxn id="7" idx="0"/>
          </p:cNvCxnSpPr>
          <p:nvPr/>
        </p:nvCxnSpPr>
        <p:spPr>
          <a:xfrm rot="5400000" flipH="1" flipV="1">
            <a:off x="6551679" y="645400"/>
            <a:ext cx="466529" cy="3019942"/>
          </a:xfrm>
          <a:prstGeom prst="bentConnector3">
            <a:avLst>
              <a:gd name="adj1" fmla="val 149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6596742" y="1922106"/>
            <a:ext cx="3396343" cy="4310743"/>
            <a:chOff x="5001207" y="1660849"/>
            <a:chExt cx="3396343" cy="4310743"/>
          </a:xfrm>
        </p:grpSpPr>
        <p:sp>
          <p:nvSpPr>
            <p:cNvPr id="7" name="摺角紙張 6"/>
            <p:cNvSpPr/>
            <p:nvPr/>
          </p:nvSpPr>
          <p:spPr>
            <a:xfrm>
              <a:off x="5001207" y="1660849"/>
              <a:ext cx="3396343" cy="4310743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HINET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骨幹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匾額 7"/>
            <p:cNvSpPr/>
            <p:nvPr/>
          </p:nvSpPr>
          <p:spPr>
            <a:xfrm>
              <a:off x="5486400" y="2155371"/>
              <a:ext cx="2472612" cy="615821"/>
            </a:xfrm>
            <a:prstGeom prst="plaqu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AR</a:t>
              </a:r>
              <a:endParaRPr lang="zh-TW" altLang="en-US" dirty="0"/>
            </a:p>
          </p:txBody>
        </p:sp>
        <p:sp>
          <p:nvSpPr>
            <p:cNvPr id="9" name="圓柱 8"/>
            <p:cNvSpPr/>
            <p:nvPr/>
          </p:nvSpPr>
          <p:spPr>
            <a:xfrm>
              <a:off x="5486400" y="3265714"/>
              <a:ext cx="2472612" cy="923731"/>
            </a:xfrm>
            <a:prstGeom prst="can">
              <a:avLst/>
            </a:prstGeom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攻擊清洗中心</a:t>
              </a:r>
              <a:endParaRPr lang="zh-TW" altLang="en-US" dirty="0"/>
            </a:p>
          </p:txBody>
        </p:sp>
        <p:sp>
          <p:nvSpPr>
            <p:cNvPr id="11" name="六邊形 10"/>
            <p:cNvSpPr/>
            <p:nvPr/>
          </p:nvSpPr>
          <p:spPr>
            <a:xfrm>
              <a:off x="5486401" y="4655976"/>
              <a:ext cx="2362996" cy="923730"/>
            </a:xfrm>
            <a:prstGeom prst="hexagon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75000"/>
                    </a:schemeClr>
                  </a:solidFill>
                </a:rPr>
                <a:t>BRAS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9" name="弧形接點 18"/>
            <p:cNvCxnSpPr>
              <a:stCxn id="8" idx="2"/>
              <a:endCxn id="9" idx="1"/>
            </p:cNvCxnSpPr>
            <p:nvPr/>
          </p:nvCxnSpPr>
          <p:spPr>
            <a:xfrm rot="5400000">
              <a:off x="6475445" y="3018453"/>
              <a:ext cx="494522" cy="12700"/>
            </a:xfrm>
            <a:prstGeom prst="curved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弧形接點 20"/>
            <p:cNvCxnSpPr>
              <a:stCxn id="9" idx="3"/>
            </p:cNvCxnSpPr>
            <p:nvPr/>
          </p:nvCxnSpPr>
          <p:spPr>
            <a:xfrm rot="5400000">
              <a:off x="6489441" y="4422710"/>
              <a:ext cx="466531" cy="12700"/>
            </a:xfrm>
            <a:prstGeom prst="curved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關鍵防護之鑰</a:t>
            </a:r>
            <a:r>
              <a:rPr lang="en-US" altLang="zh-TW" dirty="0"/>
              <a:t>1 – </a:t>
            </a:r>
            <a:r>
              <a:rPr lang="zh-TW" altLang="en-US" dirty="0"/>
              <a:t>建立安全開發週期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032153608"/>
              </p:ext>
            </p:extLst>
          </p:nvPr>
        </p:nvGraphicFramePr>
        <p:xfrm>
          <a:off x="1290919" y="719666"/>
          <a:ext cx="95958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08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數位化變革成為業務發展最主要引擎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sz="2800" dirty="0"/>
              <a:t>掌握趨勢：資安威脅與</a:t>
            </a:r>
            <a:r>
              <a:rPr lang="zh-TW" altLang="en-US" sz="2800" dirty="0" smtClean="0"/>
              <a:t>觀察</a:t>
            </a:r>
            <a:endParaRPr lang="en-US" altLang="zh-TW" sz="2800" dirty="0" smtClean="0"/>
          </a:p>
          <a:p>
            <a:r>
              <a:rPr lang="zh-TW" altLang="en-US" sz="2800" dirty="0"/>
              <a:t>認識敵人：從實際案例瞭解</a:t>
            </a:r>
            <a:r>
              <a:rPr lang="zh-TW" altLang="en-US" sz="2800" dirty="0" smtClean="0"/>
              <a:t>駭客</a:t>
            </a:r>
            <a:endParaRPr lang="en-US" altLang="zh-TW" sz="2800" dirty="0" smtClean="0"/>
          </a:p>
          <a:p>
            <a:r>
              <a:rPr lang="zh-TW" altLang="en-US" sz="2800" dirty="0"/>
              <a:t>瞭解自己：盤點企業防護</a:t>
            </a:r>
            <a:r>
              <a:rPr lang="zh-TW" altLang="en-US" sz="2800" dirty="0" smtClean="0"/>
              <a:t>盲點</a:t>
            </a:r>
            <a:endParaRPr lang="en-US" altLang="zh-TW" sz="2800" dirty="0" smtClean="0"/>
          </a:p>
          <a:p>
            <a:r>
              <a:rPr lang="zh-TW" altLang="en-US" sz="2800" dirty="0"/>
              <a:t>迎戰未來：化被動為主動迎擊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sz="6000" dirty="0"/>
              <a:t>掌握</a:t>
            </a:r>
            <a:r>
              <a:rPr lang="zh-TW" altLang="en-US" sz="6000" dirty="0" smtClean="0"/>
              <a:t>趨勢</a:t>
            </a:r>
            <a:endParaRPr lang="zh-TW" altLang="en-US" sz="6000" b="1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zh-TW" altLang="en-US" sz="2400" dirty="0"/>
              <a:t>資安威脅與觀察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1389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挖礦惡意程式數量快速</a:t>
            </a:r>
            <a:r>
              <a:rPr lang="zh-TW" altLang="en-US" dirty="0" smtClean="0"/>
              <a:t>成長高達</a:t>
            </a:r>
            <a:r>
              <a:rPr lang="en-US" altLang="zh-TW" dirty="0" smtClean="0"/>
              <a:t>10位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730666" y="1458884"/>
            <a:ext cx="3333099" cy="2751272"/>
            <a:chOff x="2730666" y="1458884"/>
            <a:chExt cx="3333099" cy="27512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0666" y="1458884"/>
              <a:ext cx="3333099" cy="2489662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2771449" y="3948546"/>
              <a:ext cx="16257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/>
                <a:t>資料來源</a:t>
              </a:r>
              <a:r>
                <a:rPr lang="en-US" altLang="zh-TW" sz="1100" dirty="0"/>
                <a:t>: Kaspersky Lab</a:t>
              </a:r>
              <a:endParaRPr lang="zh-TW" altLang="en-US" sz="11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063765" y="1474290"/>
            <a:ext cx="3537198" cy="2763464"/>
            <a:chOff x="6063765" y="1474290"/>
            <a:chExt cx="3537198" cy="276346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3765" y="1474290"/>
              <a:ext cx="3537198" cy="248035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832364" y="3976144"/>
              <a:ext cx="15167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/>
                <a:t>資料來源</a:t>
              </a:r>
              <a:r>
                <a:rPr lang="en-US" altLang="zh-TW" sz="1100" dirty="0"/>
                <a:t>: </a:t>
              </a:r>
              <a:r>
                <a:rPr lang="en-US" altLang="zh-TW" sz="1100" dirty="0" err="1"/>
                <a:t>Mcafee</a:t>
              </a:r>
              <a:r>
                <a:rPr lang="en-US" altLang="zh-TW" sz="1100" dirty="0"/>
                <a:t> Labs</a:t>
              </a:r>
              <a:endParaRPr lang="zh-TW" altLang="en-US" sz="11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412225" y="4754880"/>
            <a:ext cx="956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勒索軟體已發展成為勒索軟體即服務</a:t>
            </a:r>
            <a:r>
              <a:rPr lang="en-US" altLang="zh-TW" dirty="0"/>
              <a:t>(</a:t>
            </a:r>
            <a:r>
              <a:rPr lang="en-US" altLang="zh-TW" dirty="0" err="1"/>
              <a:t>RaaS</a:t>
            </a:r>
            <a:r>
              <a:rPr lang="en-US" altLang="zh-TW" dirty="0"/>
              <a:t>)</a:t>
            </a:r>
            <a:r>
              <a:rPr lang="zh-TW" altLang="en-US" dirty="0"/>
              <a:t>商業模式，且攻擊目標多元 </a:t>
            </a:r>
            <a:r>
              <a:rPr lang="en-US" altLang="zh-TW" dirty="0"/>
              <a:t>-</a:t>
            </a:r>
            <a:r>
              <a:rPr lang="zh-TW" altLang="en-US" dirty="0"/>
              <a:t>關鍵基礎設施、醫療、企業生產線等高價值產業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412225" y="5542527"/>
            <a:ext cx="956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2017/04</a:t>
            </a:r>
            <a:r>
              <a:rPr lang="zh-TW" altLang="en-US" dirty="0"/>
              <a:t>至今挖礦惡意程式數量快速上升，</a:t>
            </a:r>
            <a:r>
              <a:rPr lang="en-US" altLang="zh-TW" dirty="0"/>
              <a:t>2018</a:t>
            </a:r>
            <a:r>
              <a:rPr lang="zh-TW" altLang="en-US" dirty="0"/>
              <a:t>年</a:t>
            </a:r>
            <a:r>
              <a:rPr lang="en-US" altLang="zh-TW" dirty="0"/>
              <a:t>Q1</a:t>
            </a:r>
            <a:r>
              <a:rPr lang="zh-TW" altLang="en-US" dirty="0"/>
              <a:t>的挖礦惡意程式新增比率高達</a:t>
            </a:r>
            <a:r>
              <a:rPr lang="en-US" altLang="zh-TW" dirty="0"/>
              <a:t>1,189%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網路攻擊樣態觀察</a:t>
            </a:r>
            <a:endParaRPr lang="zh-TW" altLang="en-US" dirty="0"/>
          </a:p>
        </p:txBody>
      </p:sp>
      <p:graphicFrame>
        <p:nvGraphicFramePr>
          <p:cNvPr id="17" name="圖表 16"/>
          <p:cNvGraphicFramePr/>
          <p:nvPr>
            <p:extLst>
              <p:ext uri="{D42A27DB-BD31-4B8C-83A1-F6EECF244321}">
                <p14:modId xmlns:p14="http://schemas.microsoft.com/office/powerpoint/2010/main" val="1260312645"/>
              </p:ext>
            </p:extLst>
          </p:nvPr>
        </p:nvGraphicFramePr>
        <p:xfrm>
          <a:off x="2032000" y="1660849"/>
          <a:ext cx="8128000" cy="44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996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認識敵人</a:t>
            </a:r>
            <a:r>
              <a:rPr lang="zh-TW" altLang="en-US" dirty="0" smtClean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從實際案例瞭解駭客</a:t>
            </a:r>
          </a:p>
        </p:txBody>
      </p:sp>
    </p:spTree>
    <p:extLst>
      <p:ext uri="{BB962C8B-B14F-4D97-AF65-F5344CB8AC3E}">
        <p14:creationId xmlns:p14="http://schemas.microsoft.com/office/powerpoint/2010/main" val="4153374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2018年台灣各項資安威脅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914" y="1713803"/>
            <a:ext cx="4736743" cy="32971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21" y="3051109"/>
            <a:ext cx="5092176" cy="328676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10914" y="5551589"/>
            <a:ext cx="288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DDoS</a:t>
            </a:r>
            <a:r>
              <a:rPr lang="zh-TW" altLang="en-US" sz="1600" dirty="0"/>
              <a:t>攻擊癱瘓網路運作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999331" y="2605158"/>
            <a:ext cx="288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APT</a:t>
            </a:r>
            <a:r>
              <a:rPr lang="zh-TW" altLang="en-US" sz="1600" dirty="0"/>
              <a:t>目標式攻擊事件頻繁</a:t>
            </a:r>
          </a:p>
        </p:txBody>
      </p:sp>
    </p:spTree>
    <p:extLst>
      <p:ext uri="{BB962C8B-B14F-4D97-AF65-F5344CB8AC3E}">
        <p14:creationId xmlns:p14="http://schemas.microsoft.com/office/powerpoint/2010/main" val="1745928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2018年台灣各項資安威脅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27" y="3321088"/>
            <a:ext cx="4201557" cy="32196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10" y="1905773"/>
            <a:ext cx="4866515" cy="3624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894047" y="2944470"/>
            <a:ext cx="288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勒索軟體、綁架挖礦全球</a:t>
            </a:r>
            <a:r>
              <a:rPr lang="zh-TW" altLang="en-US" sz="1600" dirty="0" smtClean="0"/>
              <a:t>肆虐</a:t>
            </a:r>
            <a:endParaRPr lang="zh-TW" alt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33487" y="5703449"/>
            <a:ext cx="288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網站仍最易被駭客攻破</a:t>
            </a:r>
          </a:p>
        </p:txBody>
      </p:sp>
    </p:spTree>
    <p:extLst>
      <p:ext uri="{BB962C8B-B14F-4D97-AF65-F5344CB8AC3E}">
        <p14:creationId xmlns:p14="http://schemas.microsoft.com/office/powerpoint/2010/main" val="3588244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2018年台灣各項資安威脅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69" y="1630983"/>
            <a:ext cx="3441872" cy="29138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56" y="1740590"/>
            <a:ext cx="4413280" cy="338191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296830" y="5351380"/>
            <a:ext cx="315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ICS </a:t>
            </a:r>
            <a:r>
              <a:rPr lang="zh-TW" altLang="en-US" sz="1600" dirty="0"/>
              <a:t>工業控制系統被駭威脅落地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245325" y="4783952"/>
            <a:ext cx="288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IoT</a:t>
            </a:r>
            <a:r>
              <a:rPr lang="zh-TW" altLang="en-US" sz="1600" dirty="0"/>
              <a:t>物聯網裝置受駭頻傳</a:t>
            </a:r>
          </a:p>
        </p:txBody>
      </p:sp>
    </p:spTree>
    <p:extLst>
      <p:ext uri="{BB962C8B-B14F-4D97-AF65-F5344CB8AC3E}">
        <p14:creationId xmlns:p14="http://schemas.microsoft.com/office/powerpoint/2010/main" val="3010688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學術文獻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40_TF03431380_TF03431380.potx" id="{923505AA-91E3-4B57-AABA-AC8EA251786D}" vid="{5F9510E3-AB57-464A-AC9C-E4DC9C0F0949}"/>
    </a:ext>
  </a:extLst>
</a:theme>
</file>

<file path=ppt/theme/theme2.xml><?xml version="1.0" encoding="utf-8"?>
<a:theme xmlns:a="http://schemas.openxmlformats.org/drawingml/2006/main" name="Office 佈景主題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4873beb7-5857-4685-be1f-d57550cc96cc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具細條紋和緞帶設計的學術簡報 (寬螢幕)</Template>
  <TotalTime>0</TotalTime>
  <Words>306</Words>
  <Application>Microsoft Office PowerPoint</Application>
  <PresentationFormat>寬螢幕</PresentationFormat>
  <Paragraphs>80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Euphemia</vt:lpstr>
      <vt:lpstr>Microsoft JhengHei UI</vt:lpstr>
      <vt:lpstr>Arial</vt:lpstr>
      <vt:lpstr>Wingdings</vt:lpstr>
      <vt:lpstr>學術文獻 16x9</vt:lpstr>
      <vt:lpstr>資訊安全研討</vt:lpstr>
      <vt:lpstr>數位化變革成為業務發展最主要引擎</vt:lpstr>
      <vt:lpstr>掌握趨勢</vt:lpstr>
      <vt:lpstr>挖礦惡意程式數量快速成長高達10位</vt:lpstr>
      <vt:lpstr>網路攻擊樣態觀察</vt:lpstr>
      <vt:lpstr>認識敵人： </vt:lpstr>
      <vt:lpstr>2018年台灣各項資安威脅</vt:lpstr>
      <vt:lpstr>2018年台灣各項資安威脅</vt:lpstr>
      <vt:lpstr>2018年台灣各項資安威脅</vt:lpstr>
      <vt:lpstr>駭客或其攻擊者的目的</vt:lpstr>
      <vt:lpstr>瞭解自己 </vt:lpstr>
      <vt:lpstr>攻防之間</vt:lpstr>
      <vt:lpstr>入侵管道觀測與分析</vt:lpstr>
      <vt:lpstr>迎戰未來 </vt:lpstr>
      <vt:lpstr>DDoS攻擊 – 因應之道</vt:lpstr>
      <vt:lpstr>關鍵防護之鑰1 – 建立安全開發週期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2020-05-01T01:47:39Z</dcterms:created>
  <dcterms:modified xsi:type="dcterms:W3CDTF">2020-05-01T06:53:59Z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