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87" r:id="rId3"/>
    <p:sldId id="288" r:id="rId4"/>
    <p:sldId id="289" r:id="rId5"/>
    <p:sldId id="258" r:id="rId6"/>
    <p:sldId id="279" r:id="rId7"/>
    <p:sldId id="276" r:id="rId8"/>
    <p:sldId id="280" r:id="rId9"/>
    <p:sldId id="281" r:id="rId10"/>
    <p:sldId id="262" r:id="rId11"/>
    <p:sldId id="264" r:id="rId12"/>
    <p:sldId id="265" r:id="rId13"/>
    <p:sldId id="266" r:id="rId14"/>
    <p:sldId id="267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8" r:id="rId23"/>
    <p:sldId id="299" r:id="rId24"/>
    <p:sldId id="300" r:id="rId25"/>
    <p:sldId id="301" r:id="rId26"/>
    <p:sldId id="285" r:id="rId27"/>
    <p:sldId id="302" r:id="rId28"/>
    <p:sldId id="303" r:id="rId29"/>
    <p:sldId id="308" r:id="rId30"/>
    <p:sldId id="295" r:id="rId31"/>
    <p:sldId id="304" r:id="rId32"/>
    <p:sldId id="305" r:id="rId33"/>
    <p:sldId id="306" r:id="rId34"/>
    <p:sldId id="312" r:id="rId35"/>
    <p:sldId id="307" r:id="rId36"/>
    <p:sldId id="309" r:id="rId37"/>
    <p:sldId id="310" r:id="rId38"/>
    <p:sldId id="311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DEF4-CD14-4DA1-8434-D1F219EFDC10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F1C7D-9D0C-4034-A276-CDDD9BC19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2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5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9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0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6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6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A9FA-E28F-46BC-91CE-8896C8A65045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7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Metasploitable2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7041" y="1258048"/>
            <a:ext cx="11358491" cy="23044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 err="1">
                <a:latin typeface="Times New Roman"/>
                <a:ea typeface="新細明體"/>
                <a:cs typeface="新細明體"/>
              </a:rPr>
              <a:t>Mis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-Configured NFS </a:t>
            </a:r>
            <a:r>
              <a:rPr lang="en-US" altLang="zh-TW" sz="2500" b="1" dirty="0" smtClean="0">
                <a:latin typeface="Times New Roman"/>
                <a:ea typeface="新細明體"/>
                <a:cs typeface="新細明體"/>
              </a:rPr>
              <a:t>Share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  <a:endParaRPr lang="en-US" altLang="zh-TW" sz="2500" b="1" dirty="0" smtClean="0"/>
          </a:p>
          <a:p>
            <a:r>
              <a:rPr lang="en-US" altLang="zh-TW" sz="2500" dirty="0" smtClean="0"/>
              <a:t>Network </a:t>
            </a:r>
            <a:r>
              <a:rPr lang="en-US" altLang="zh-TW" sz="2500" dirty="0" err="1"/>
              <a:t>FileSystem</a:t>
            </a:r>
            <a:r>
              <a:rPr lang="en-US" altLang="zh-TW" sz="2500" dirty="0"/>
              <a:t>(NFS) </a:t>
            </a:r>
            <a:r>
              <a:rPr lang="zh-TW" altLang="zh-TW" sz="2500" dirty="0"/>
              <a:t>網路檔案</a:t>
            </a:r>
            <a:r>
              <a:rPr lang="zh-TW" altLang="zh-TW" sz="2500" dirty="0" smtClean="0"/>
              <a:t>系統</a:t>
            </a:r>
            <a:r>
              <a:rPr lang="zh-TW" altLang="en-US" sz="2500" dirty="0" smtClean="0"/>
              <a:t>，</a:t>
            </a:r>
            <a:r>
              <a:rPr lang="en-US" altLang="zh-TW" sz="2500" dirty="0" smtClean="0"/>
              <a:t> </a:t>
            </a:r>
            <a:r>
              <a:rPr lang="en-US" altLang="zh-TW" sz="2500" dirty="0"/>
              <a:t>NFS</a:t>
            </a:r>
            <a:r>
              <a:rPr lang="zh-TW" altLang="zh-TW" sz="2500" dirty="0"/>
              <a:t>服務啟動在</a:t>
            </a:r>
            <a:r>
              <a:rPr lang="en-US" altLang="zh-TW" sz="2500" dirty="0"/>
              <a:t>port </a:t>
            </a:r>
            <a:r>
              <a:rPr lang="en-US" altLang="zh-TW" sz="2500" dirty="0" smtClean="0"/>
              <a:t>2049</a:t>
            </a:r>
            <a:r>
              <a:rPr lang="zh-TW" altLang="zh-TW" sz="2500" dirty="0"/>
              <a:t> ，</a:t>
            </a:r>
            <a:r>
              <a:rPr lang="zh-TW" altLang="zh-TW" sz="2500" dirty="0" smtClean="0"/>
              <a:t>最早</a:t>
            </a:r>
            <a:r>
              <a:rPr lang="zh-TW" altLang="zh-TW" sz="2500" dirty="0"/>
              <a:t>是由</a:t>
            </a:r>
            <a:r>
              <a:rPr lang="en-US" altLang="zh-TW" sz="2500" dirty="0"/>
              <a:t> Sun </a:t>
            </a:r>
            <a:r>
              <a:rPr lang="zh-TW" altLang="zh-TW" sz="2500" dirty="0"/>
              <a:t>公司所開發</a:t>
            </a:r>
            <a:r>
              <a:rPr lang="en-US" altLang="zh-TW" sz="2500" dirty="0" smtClean="0"/>
              <a:t>NFS</a:t>
            </a:r>
            <a:r>
              <a:rPr lang="zh-TW" altLang="zh-TW" sz="2500" dirty="0" smtClean="0"/>
              <a:t>，</a:t>
            </a:r>
            <a:r>
              <a:rPr lang="zh-TW" altLang="en-US" sz="2500" dirty="0" smtClean="0"/>
              <a:t>它</a:t>
            </a:r>
            <a:r>
              <a:rPr lang="zh-TW" altLang="en-US" sz="2500" dirty="0"/>
              <a:t>就像是 </a:t>
            </a:r>
            <a:r>
              <a:rPr lang="en-US" altLang="zh-TW" sz="2500" dirty="0"/>
              <a:t>Windows </a:t>
            </a:r>
            <a:r>
              <a:rPr lang="zh-TW" altLang="en-US" sz="2500" dirty="0"/>
              <a:t>中的網路芳鄰一樣，可以讓我們將另一台機器的目錄當成本機的目錄</a:t>
            </a:r>
            <a:r>
              <a:rPr lang="zh-TW" altLang="en-US" sz="2500" dirty="0" smtClean="0"/>
              <a:t>使用</a:t>
            </a:r>
            <a:r>
              <a:rPr lang="zh-TW" altLang="zh-TW" sz="2500" dirty="0" smtClean="0"/>
              <a:t>，</a:t>
            </a:r>
            <a:r>
              <a:rPr lang="zh-TW" altLang="en-US" sz="2500" dirty="0" smtClean="0"/>
              <a:t>如配置錯誤將會造成攻擊者可直接掛載</a:t>
            </a:r>
            <a:r>
              <a:rPr lang="zh-TW" altLang="zh-TW" sz="2500" dirty="0"/>
              <a:t>網路檔案系統</a:t>
            </a:r>
            <a:r>
              <a:rPr lang="zh-TW" altLang="en-US" sz="2500" dirty="0" smtClean="0"/>
              <a:t>。</a:t>
            </a:r>
          </a:p>
          <a:p>
            <a:endParaRPr lang="zh-TW" altLang="zh-TW" sz="2500" dirty="0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15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5418" y="17957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1" t="63934" r="46873" b="8248"/>
          <a:stretch/>
        </p:blipFill>
        <p:spPr>
          <a:xfrm>
            <a:off x="387041" y="4160067"/>
            <a:ext cx="5244457" cy="20832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7041" y="4631782"/>
            <a:ext cx="2944703" cy="348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134425" y="3193170"/>
            <a:ext cx="10611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https://www.computersecuritystudent.com/SECURITY_TOOLS/METASPLOITABLE/EXPLOIT/lesson4/index.html</a:t>
            </a:r>
          </a:p>
        </p:txBody>
      </p:sp>
    </p:spTree>
    <p:extLst>
      <p:ext uri="{BB962C8B-B14F-4D97-AF65-F5344CB8AC3E}">
        <p14:creationId xmlns:p14="http://schemas.microsoft.com/office/powerpoint/2010/main" val="18187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593937" y="4710930"/>
            <a:ext cx="5821377" cy="69229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5328" y="3673097"/>
            <a:ext cx="11212365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Step.1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攻擊主機使用</a:t>
            </a:r>
            <a:r>
              <a:rPr lang="en-US" altLang="zh-TW" sz="2500" dirty="0" err="1"/>
              <a:t>showmount</a:t>
            </a:r>
            <a:r>
              <a:rPr lang="zh-TW" altLang="en-US" sz="2500" dirty="0"/>
              <a:t>顯示目前靶機所分享目錄</a:t>
            </a:r>
            <a:r>
              <a:rPr lang="zh-TW" altLang="en-US" sz="2500" dirty="0" smtClean="0"/>
              <a:t>資訊，輸入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showmount</a:t>
            </a:r>
            <a:r>
              <a:rPr lang="en-US" altLang="zh-TW" sz="2500" b="1" dirty="0">
                <a:solidFill>
                  <a:srgbClr val="FF0000"/>
                </a:solidFill>
              </a:rPr>
              <a:t> -e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</a:p>
        </p:txBody>
      </p:sp>
      <p:sp>
        <p:nvSpPr>
          <p:cNvPr id="2" name="矩形 1"/>
          <p:cNvSpPr/>
          <p:nvPr/>
        </p:nvSpPr>
        <p:spPr>
          <a:xfrm>
            <a:off x="1605013" y="6060993"/>
            <a:ext cx="5392510" cy="369332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37" y="5437745"/>
            <a:ext cx="1055666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500" dirty="0"/>
              <a:t>可由上述狀況而知靶機確定啟動</a:t>
            </a:r>
            <a:r>
              <a:rPr lang="en-US" altLang="zh-TW" sz="2500" dirty="0"/>
              <a:t>NFS</a:t>
            </a:r>
            <a:r>
              <a:rPr lang="zh-TW" altLang="zh-TW" sz="2500" dirty="0"/>
              <a:t>服務，使用</a:t>
            </a:r>
            <a:r>
              <a:rPr lang="en-US" altLang="zh-TW" sz="2500" dirty="0" err="1"/>
              <a:t>showmount</a:t>
            </a:r>
            <a:r>
              <a:rPr lang="zh-TW" altLang="zh-TW" sz="2500" dirty="0"/>
              <a:t>指令搭配參數</a:t>
            </a:r>
            <a:r>
              <a:rPr lang="en-US" altLang="zh-TW" sz="2500" dirty="0"/>
              <a:t>:</a:t>
            </a:r>
            <a:endParaRPr lang="zh-TW" altLang="zh-TW" sz="2500" dirty="0"/>
          </a:p>
          <a:p>
            <a:r>
              <a:rPr lang="en-US" altLang="zh-TW" sz="2500" dirty="0"/>
              <a:t>1. -e</a:t>
            </a:r>
            <a:r>
              <a:rPr lang="zh-TW" altLang="zh-TW" sz="2500" dirty="0"/>
              <a:t>顯示目前靶機所分享目錄資訊</a:t>
            </a:r>
          </a:p>
          <a:p>
            <a:r>
              <a:rPr lang="en-US" altLang="zh-TW" sz="2500" dirty="0"/>
              <a:t>2. -a</a:t>
            </a:r>
            <a:r>
              <a:rPr lang="zh-TW" altLang="zh-TW" sz="2500" dirty="0"/>
              <a:t>顯示目前主機與用戶端的</a:t>
            </a:r>
            <a:r>
              <a:rPr lang="en-US" altLang="zh-TW" sz="2500" dirty="0"/>
              <a:t> NFS </a:t>
            </a:r>
            <a:r>
              <a:rPr lang="zh-TW" altLang="zh-TW" sz="2500" dirty="0"/>
              <a:t>連線分享的狀態</a:t>
            </a:r>
          </a:p>
        </p:txBody>
      </p:sp>
      <p:sp>
        <p:nvSpPr>
          <p:cNvPr id="2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17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5418" y="17957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7" y="2011934"/>
            <a:ext cx="6757350" cy="143260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95328" y="1376617"/>
            <a:ext cx="11212365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Step.1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安裝</a:t>
            </a:r>
            <a:r>
              <a:rPr lang="en-US" altLang="zh-TW" sz="2500" dirty="0" err="1" smtClean="0"/>
              <a:t>nfs</a:t>
            </a:r>
            <a:r>
              <a:rPr lang="zh-TW" altLang="en-US" sz="2500" dirty="0" smtClean="0"/>
              <a:t>套件，輸入</a:t>
            </a:r>
            <a:r>
              <a:rPr lang="en-US" altLang="zh-TW" sz="2500" b="1" dirty="0">
                <a:solidFill>
                  <a:srgbClr val="FF0000"/>
                </a:solidFill>
              </a:rPr>
              <a:t>apt-get install </a:t>
            </a:r>
            <a:r>
              <a:rPr lang="en-US" altLang="zh-TW" sz="2500" b="1" dirty="0" err="1">
                <a:solidFill>
                  <a:srgbClr val="FF0000"/>
                </a:solidFill>
              </a:rPr>
              <a:t>nfs</a:t>
            </a:r>
            <a:r>
              <a:rPr lang="en-US" altLang="zh-TW" sz="2500" b="1" dirty="0">
                <a:solidFill>
                  <a:srgbClr val="FF0000"/>
                </a:solidFill>
              </a:rPr>
              <a:t>-common</a:t>
            </a:r>
          </a:p>
        </p:txBody>
      </p:sp>
    </p:spTree>
    <p:extLst>
      <p:ext uri="{BB962C8B-B14F-4D97-AF65-F5344CB8AC3E}">
        <p14:creationId xmlns:p14="http://schemas.microsoft.com/office/powerpoint/2010/main" val="31617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921" y="1488954"/>
            <a:ext cx="8676459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kern="100" dirty="0" smtClean="0"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Step.2</a:t>
            </a:r>
            <a:r>
              <a:rPr lang="zh-TW" altLang="zh-TW" sz="2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sz="2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攻擊機產生</a:t>
            </a:r>
            <a:r>
              <a:rPr lang="en-US" altLang="zh-TW" sz="2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zh-TW" altLang="zh-TW" sz="2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金鑰</a:t>
            </a:r>
            <a:r>
              <a:rPr lang="zh-TW" altLang="zh-TW" sz="2500" dirty="0">
                <a:cs typeface="Times New Roman" panose="02020603050405020304" pitchFamily="18" charset="0"/>
              </a:rPr>
              <a:t>輸入</a:t>
            </a:r>
            <a:r>
              <a:rPr lang="en-US" altLang="zh-TW" sz="25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ssh-keygen</a:t>
            </a:r>
            <a:r>
              <a:rPr lang="zh-TW" altLang="zh-TW" sz="2500" dirty="0" smtClean="0">
                <a:cs typeface="Times New Roman" panose="02020603050405020304" pitchFamily="18" charset="0"/>
              </a:rPr>
              <a:t>建立</a:t>
            </a:r>
            <a:r>
              <a:rPr lang="zh-TW" altLang="zh-TW" sz="2500" dirty="0">
                <a:cs typeface="Times New Roman" panose="02020603050405020304" pitchFamily="18" charset="0"/>
              </a:rPr>
              <a:t>金鑰</a:t>
            </a:r>
            <a:r>
              <a:rPr lang="zh-TW" altLang="zh-TW" sz="2500" dirty="0" smtClean="0">
                <a:cs typeface="Times New Roman" panose="02020603050405020304" pitchFamily="18" charset="0"/>
              </a:rPr>
              <a:t>，</a:t>
            </a:r>
            <a:endParaRPr lang="en-US" altLang="zh-TW" sz="2500" dirty="0" smtClean="0">
              <a:cs typeface="Times New Roman" panose="02020603050405020304" pitchFamily="18" charset="0"/>
            </a:endParaRPr>
          </a:p>
          <a:p>
            <a:r>
              <a:rPr lang="zh-TW" altLang="zh-TW" sz="2500" dirty="0" smtClean="0">
                <a:cs typeface="Times New Roman" panose="02020603050405020304" pitchFamily="18" charset="0"/>
              </a:rPr>
              <a:t>金</a:t>
            </a:r>
            <a:r>
              <a:rPr lang="zh-TW" altLang="zh-TW" sz="2500" dirty="0">
                <a:cs typeface="Times New Roman" panose="02020603050405020304" pitchFamily="18" charset="0"/>
              </a:rPr>
              <a:t>鑰內容都使用預設自動產生</a:t>
            </a:r>
            <a:endParaRPr lang="zh-TW" altLang="en-US" sz="2500" dirty="0"/>
          </a:p>
        </p:txBody>
      </p:sp>
      <p:pic>
        <p:nvPicPr>
          <p:cNvPr id="5" name="圖片 4" descr="H:\資安研習營\20140710\UNIX+telnet+SMB\UNIX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14289" r="59451" b="39277"/>
          <a:stretch/>
        </p:blipFill>
        <p:spPr bwMode="auto">
          <a:xfrm>
            <a:off x="672232" y="2429341"/>
            <a:ext cx="5538408" cy="39524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18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94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3456" y="1628984"/>
            <a:ext cx="8015660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>
                <a:latin typeface="標楷體" panose="03000509000000000000" pitchFamily="65" charset="-120"/>
                <a:cs typeface="Times New Roman" panose="02020603050405020304" pitchFamily="18" charset="0"/>
              </a:rPr>
              <a:t>Step.3</a:t>
            </a:r>
            <a:r>
              <a:rPr lang="zh-TW" altLang="zh-TW" sz="2500" dirty="0" smtClean="0">
                <a:cs typeface="Times New Roman" panose="02020603050405020304" pitchFamily="18" charset="0"/>
              </a:rPr>
              <a:t>：</a:t>
            </a:r>
            <a:r>
              <a:rPr lang="zh-TW" altLang="zh-TW" sz="2500" dirty="0">
                <a:cs typeface="Times New Roman" panose="02020603050405020304" pitchFamily="18" charset="0"/>
              </a:rPr>
              <a:t>輸入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mkdir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 /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/pp</a:t>
            </a:r>
          </a:p>
          <a:p>
            <a:r>
              <a:rPr lang="en-US" altLang="zh-TW" sz="2500" dirty="0">
                <a:cs typeface="Times New Roman" panose="02020603050405020304" pitchFamily="18" charset="0"/>
              </a:rPr>
              <a:t>	      </a:t>
            </a:r>
            <a:r>
              <a:rPr lang="zh-TW" altLang="zh-TW" sz="2500" dirty="0">
                <a:cs typeface="Times New Roman" panose="02020603050405020304" pitchFamily="18" charset="0"/>
              </a:rPr>
              <a:t>建立資料夾</a:t>
            </a:r>
            <a:r>
              <a:rPr lang="en-US" altLang="zh-TW" sz="2500" dirty="0">
                <a:cs typeface="Times New Roman" panose="02020603050405020304" pitchFamily="18" charset="0"/>
              </a:rPr>
              <a:t>(pp</a:t>
            </a:r>
            <a:r>
              <a:rPr lang="zh-TW" altLang="zh-TW" sz="2500" dirty="0">
                <a:cs typeface="Times New Roman" panose="02020603050405020304" pitchFamily="18" charset="0"/>
              </a:rPr>
              <a:t>為範例，可自行更改名稱</a:t>
            </a:r>
            <a:r>
              <a:rPr lang="en-US" altLang="zh-TW" sz="2500" dirty="0"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9" y="2490749"/>
            <a:ext cx="5105318" cy="5648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2611" y="3130166"/>
            <a:ext cx="8828246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>
                <a:latin typeface="標楷體" panose="03000509000000000000" pitchFamily="65" charset="-120"/>
                <a:cs typeface="Times New Roman" panose="02020603050405020304" pitchFamily="18" charset="0"/>
              </a:rPr>
              <a:t>Step.4</a:t>
            </a:r>
            <a:r>
              <a:rPr lang="zh-TW" altLang="zh-TW" sz="2500" dirty="0" smtClean="0">
                <a:cs typeface="Times New Roman" panose="02020603050405020304" pitchFamily="18" charset="0"/>
              </a:rPr>
              <a:t>：</a:t>
            </a:r>
            <a:r>
              <a:rPr lang="zh-TW" altLang="zh-TW" sz="2500" dirty="0">
                <a:cs typeface="Times New Roman" panose="02020603050405020304" pitchFamily="18" charset="0"/>
              </a:rPr>
              <a:t>輸入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mount -t 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nfs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 192.168.1.33:/ /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/pp/ -o 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nolock</a:t>
            </a:r>
            <a:endParaRPr lang="en-US" altLang="zh-TW" sz="25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TW" sz="2500" dirty="0">
                <a:cs typeface="Times New Roman" panose="02020603050405020304" pitchFamily="18" charset="0"/>
              </a:rPr>
              <a:t>	      </a:t>
            </a:r>
            <a:r>
              <a:rPr lang="zh-TW" altLang="zh-TW" sz="2500" dirty="0">
                <a:cs typeface="Times New Roman" panose="02020603050405020304" pitchFamily="18" charset="0"/>
              </a:rPr>
              <a:t>建立</a:t>
            </a:r>
            <a:r>
              <a:rPr lang="en-US" altLang="zh-TW" sz="2500" dirty="0" err="1">
                <a:cs typeface="Times New Roman" panose="02020603050405020304" pitchFamily="18" charset="0"/>
              </a:rPr>
              <a:t>nfs</a:t>
            </a:r>
            <a:r>
              <a:rPr lang="zh-TW" altLang="zh-TW" sz="2500" dirty="0">
                <a:cs typeface="Times New Roman" panose="02020603050405020304" pitchFamily="18" charset="0"/>
              </a:rPr>
              <a:t>連接， </a:t>
            </a:r>
            <a:r>
              <a:rPr lang="en-US" altLang="zh-TW" sz="2500" dirty="0">
                <a:cs typeface="Times New Roman" panose="02020603050405020304" pitchFamily="18" charset="0"/>
              </a:rPr>
              <a:t>-o </a:t>
            </a:r>
            <a:r>
              <a:rPr lang="en-US" altLang="zh-TW" sz="2500" dirty="0" err="1">
                <a:cs typeface="Times New Roman" panose="02020603050405020304" pitchFamily="18" charset="0"/>
              </a:rPr>
              <a:t>nolock</a:t>
            </a:r>
            <a:r>
              <a:rPr lang="zh-TW" altLang="zh-TW" sz="2500" dirty="0">
                <a:cs typeface="Times New Roman" panose="02020603050405020304" pitchFamily="18" charset="0"/>
              </a:rPr>
              <a:t>為解除檔案鎖定</a:t>
            </a:r>
            <a:endParaRPr lang="zh-TW" altLang="en-US" sz="2500" dirty="0"/>
          </a:p>
        </p:txBody>
      </p:sp>
      <p:pic>
        <p:nvPicPr>
          <p:cNvPr id="10" name="圖片 9" descr="H:\資安研習營\20140710\UNIX+telnet+SMB\UNIX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62031" r="58060" b="35258"/>
          <a:stretch/>
        </p:blipFill>
        <p:spPr bwMode="auto">
          <a:xfrm>
            <a:off x="389834" y="3991930"/>
            <a:ext cx="5154121" cy="517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91736" y="4618137"/>
            <a:ext cx="876496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kern="100" dirty="0" smtClean="0"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Step.5</a:t>
            </a:r>
            <a:r>
              <a:rPr lang="zh-TW" altLang="zh-TW" sz="2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sz="2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輸入</a:t>
            </a:r>
            <a:endParaRPr lang="en-US" altLang="zh-TW" sz="2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cat ~/.</a:t>
            </a:r>
            <a:r>
              <a:rPr lang="en-US" altLang="zh-TW" sz="2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TW" sz="2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/id_rsa.pub &gt;&gt; /</a:t>
            </a:r>
            <a:r>
              <a:rPr lang="en-US" altLang="zh-TW" sz="2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altLang="zh-TW" sz="2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/pp/root/.</a:t>
            </a:r>
            <a:r>
              <a:rPr lang="en-US" altLang="zh-TW" sz="2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TW" sz="2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2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authorized_keys</a:t>
            </a:r>
            <a:endParaRPr lang="zh-TW" altLang="zh-TW" sz="2500" b="1" kern="1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500" dirty="0">
                <a:cs typeface="Times New Roman" panose="02020603050405020304" pitchFamily="18" charset="0"/>
              </a:rPr>
              <a:t>	      </a:t>
            </a:r>
            <a:r>
              <a:rPr lang="zh-TW" altLang="zh-TW" sz="2500" dirty="0">
                <a:cs typeface="Times New Roman" panose="02020603050405020304" pitchFamily="18" charset="0"/>
              </a:rPr>
              <a:t>將攻擊機私鑰覆寫至靶機公鑰</a:t>
            </a:r>
            <a:endParaRPr lang="zh-TW" altLang="en-US" sz="2500" dirty="0"/>
          </a:p>
        </p:txBody>
      </p:sp>
      <p:pic>
        <p:nvPicPr>
          <p:cNvPr id="14" name="圖片 13" descr="H:\資安研習營\20140710\UNIX+telnet+SMB\UNIX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" t="63934" r="50292" b="33069"/>
          <a:stretch/>
        </p:blipFill>
        <p:spPr bwMode="auto">
          <a:xfrm>
            <a:off x="372611" y="5864632"/>
            <a:ext cx="6332190" cy="5168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19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5418" y="17957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02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18" y="1257071"/>
            <a:ext cx="6884394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>
                <a:latin typeface="標楷體" panose="03000509000000000000" pitchFamily="65" charset="-120"/>
                <a:cs typeface="Times New Roman" panose="02020603050405020304" pitchFamily="18" charset="0"/>
              </a:rPr>
              <a:t>Step.6</a:t>
            </a:r>
            <a:r>
              <a:rPr lang="zh-TW" altLang="zh-TW" sz="2500" dirty="0" smtClean="0">
                <a:cs typeface="Times New Roman" panose="02020603050405020304" pitchFamily="18" charset="0"/>
              </a:rPr>
              <a:t>：</a:t>
            </a:r>
            <a:r>
              <a:rPr lang="zh-TW" altLang="zh-TW" sz="2500" dirty="0">
                <a:cs typeface="Times New Roman" panose="02020603050405020304" pitchFamily="18" charset="0"/>
              </a:rPr>
              <a:t>輸入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umount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 /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/pp</a:t>
            </a:r>
            <a:r>
              <a:rPr lang="zh-TW" altLang="zh-TW" sz="2500" dirty="0">
                <a:cs typeface="Times New Roman" panose="02020603050405020304" pitchFamily="18" charset="0"/>
              </a:rPr>
              <a:t>，解除</a:t>
            </a:r>
            <a:r>
              <a:rPr lang="en-US" altLang="zh-TW" sz="2500" dirty="0" err="1">
                <a:cs typeface="Times New Roman" panose="02020603050405020304" pitchFamily="18" charset="0"/>
              </a:rPr>
              <a:t>nfs</a:t>
            </a:r>
            <a:r>
              <a:rPr lang="zh-TW" altLang="zh-TW" sz="2500" dirty="0">
                <a:cs typeface="Times New Roman" panose="02020603050405020304" pitchFamily="18" charset="0"/>
              </a:rPr>
              <a:t>連接</a:t>
            </a:r>
            <a:endParaRPr lang="zh-TW" altLang="en-US" sz="2500" dirty="0"/>
          </a:p>
        </p:txBody>
      </p:sp>
      <p:pic>
        <p:nvPicPr>
          <p:cNvPr id="5" name="圖片 4" descr="H:\資安研習營\20140710\UNIX+telnet+SMB\UNIX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66386" r="58060" b="31581"/>
          <a:stretch/>
        </p:blipFill>
        <p:spPr bwMode="auto">
          <a:xfrm>
            <a:off x="268436" y="1756508"/>
            <a:ext cx="6255969" cy="4432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矩形 16"/>
          <p:cNvSpPr/>
          <p:nvPr/>
        </p:nvSpPr>
        <p:spPr>
          <a:xfrm>
            <a:off x="165418" y="2606992"/>
            <a:ext cx="7582735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>
                <a:latin typeface="標楷體" panose="03000509000000000000" pitchFamily="65" charset="-120"/>
                <a:cs typeface="Times New Roman" panose="02020603050405020304" pitchFamily="18" charset="0"/>
              </a:rPr>
              <a:t>Step.7</a:t>
            </a:r>
            <a:r>
              <a:rPr lang="zh-TW" altLang="zh-TW" sz="2500" dirty="0" smtClean="0">
                <a:cs typeface="Times New Roman" panose="02020603050405020304" pitchFamily="18" charset="0"/>
              </a:rPr>
              <a:t>：</a:t>
            </a:r>
            <a:r>
              <a:rPr lang="zh-TW" altLang="zh-TW" sz="2500" dirty="0">
                <a:cs typeface="Times New Roman" panose="02020603050405020304" pitchFamily="18" charset="0"/>
              </a:rPr>
              <a:t>輸入</a:t>
            </a:r>
            <a:r>
              <a:rPr lang="en-US" altLang="zh-TW" sz="2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ssh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 root@&lt;</a:t>
            </a:r>
            <a:r>
              <a:rPr lang="zh-TW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IP&gt;</a:t>
            </a:r>
            <a:r>
              <a:rPr lang="zh-TW" altLang="zh-TW" sz="2500" dirty="0">
                <a:cs typeface="Times New Roman" panose="02020603050405020304" pitchFamily="18" charset="0"/>
              </a:rPr>
              <a:t>，</a:t>
            </a:r>
            <a:r>
              <a:rPr lang="en-US" altLang="zh-TW" sz="2500" dirty="0" err="1">
                <a:cs typeface="Times New Roman" panose="02020603050405020304" pitchFamily="18" charset="0"/>
              </a:rPr>
              <a:t>ssh</a:t>
            </a:r>
            <a:r>
              <a:rPr lang="zh-TW" altLang="zh-TW" sz="2500" dirty="0">
                <a:cs typeface="Times New Roman" panose="02020603050405020304" pitchFamily="18" charset="0"/>
              </a:rPr>
              <a:t>建立連線</a:t>
            </a:r>
            <a:endParaRPr lang="zh-TW" altLang="en-US" sz="2500" dirty="0"/>
          </a:p>
        </p:txBody>
      </p:sp>
      <p:pic>
        <p:nvPicPr>
          <p:cNvPr id="18" name="圖片 17" descr="H:\資安研習營\20140710\UNIX+telnet+SMB\UNIX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68216" r="60048" b="1926"/>
          <a:stretch/>
        </p:blipFill>
        <p:spPr bwMode="auto">
          <a:xfrm>
            <a:off x="248240" y="3111500"/>
            <a:ext cx="6444659" cy="3467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20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5418" y="17957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75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DistCC</a:t>
            </a:r>
            <a:r>
              <a:rPr lang="en-US" altLang="zh-TW" sz="6000" b="1" dirty="0"/>
              <a:t> Daemon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205359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7041" y="1258048"/>
            <a:ext cx="11180845" cy="161805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 smtClean="0"/>
              <a:t>CVE-2004-2687</a:t>
            </a:r>
            <a:r>
              <a:rPr lang="zh-TW" altLang="en-US" sz="2500" b="1" dirty="0" smtClean="0"/>
              <a:t>說明</a:t>
            </a:r>
            <a:r>
              <a:rPr lang="en-US" altLang="zh-TW" sz="2500" b="1" dirty="0" smtClean="0"/>
              <a:t>: </a:t>
            </a:r>
          </a:p>
          <a:p>
            <a:r>
              <a:rPr lang="en-US" altLang="zh-TW" sz="2500" dirty="0" err="1" smtClean="0"/>
              <a:t>XCode</a:t>
            </a:r>
            <a:r>
              <a:rPr lang="en-US" altLang="zh-TW" sz="2500" dirty="0" smtClean="0"/>
              <a:t> 1.5</a:t>
            </a:r>
            <a:r>
              <a:rPr lang="zh-TW" altLang="en-US" sz="2500" dirty="0" smtClean="0"/>
              <a:t>版本及其他版本的</a:t>
            </a:r>
            <a:r>
              <a:rPr lang="en-US" altLang="zh-TW" sz="2500" dirty="0" err="1" smtClean="0"/>
              <a:t>distcc</a:t>
            </a:r>
            <a:r>
              <a:rPr lang="en-US" altLang="zh-TW" sz="2500" dirty="0" smtClean="0"/>
              <a:t> 2.x</a:t>
            </a:r>
            <a:r>
              <a:rPr lang="zh-TW" altLang="en-US" sz="2500" dirty="0" smtClean="0"/>
              <a:t>版本配置對於伺服器</a:t>
            </a:r>
            <a:r>
              <a:rPr lang="en-US" altLang="zh-TW" sz="2500" dirty="0" smtClean="0"/>
              <a:t>Port</a:t>
            </a:r>
            <a:r>
              <a:rPr lang="zh-TW" altLang="en-US" sz="2500" dirty="0" smtClean="0"/>
              <a:t>的連</a:t>
            </a:r>
            <a:r>
              <a:rPr lang="zh-TW" altLang="en-US" sz="2500" dirty="0"/>
              <a:t>接</a:t>
            </a:r>
            <a:r>
              <a:rPr lang="zh-TW" altLang="en-US" sz="2500" dirty="0" smtClean="0"/>
              <a:t>不限制時，遠端攻擊者可以藉助編輯工作執行任意指令，該漏洞可無授權的執行。</a:t>
            </a:r>
            <a:endParaRPr lang="en-US" altLang="zh-TW" sz="2500" dirty="0" smtClean="0"/>
          </a:p>
          <a:p>
            <a:endParaRPr lang="zh-TW" altLang="zh-TW" sz="2500" dirty="0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15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5418" y="17957"/>
            <a:ext cx="11167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7539" r="53321" b="2100"/>
          <a:stretch/>
        </p:blipFill>
        <p:spPr>
          <a:xfrm>
            <a:off x="387041" y="3536950"/>
            <a:ext cx="5765308" cy="284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555" y="4777695"/>
            <a:ext cx="4228503" cy="348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145617" y="2506773"/>
            <a:ext cx="642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https://cve.mitre.org/cgi-bin/cvename.cgi?name=CVE-2004-2687</a:t>
            </a:r>
          </a:p>
        </p:txBody>
      </p:sp>
    </p:spTree>
    <p:extLst>
      <p:ext uri="{BB962C8B-B14F-4D97-AF65-F5344CB8AC3E}">
        <p14:creationId xmlns:p14="http://schemas.microsoft.com/office/powerpoint/2010/main" val="523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8695" y="140166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9" y="2349552"/>
            <a:ext cx="6898068" cy="4922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8695" y="3414893"/>
            <a:ext cx="84763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Step.2</a:t>
            </a:r>
            <a:r>
              <a:rPr lang="zh-TW" altLang="zh-TW" sz="2500" dirty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use exploit/</a:t>
            </a:r>
            <a:r>
              <a:rPr lang="en-US" altLang="zh-TW" sz="2500" b="1" dirty="0" err="1">
                <a:solidFill>
                  <a:srgbClr val="FF0000"/>
                </a:solidFill>
              </a:rPr>
              <a:t>unix</a:t>
            </a:r>
            <a:r>
              <a:rPr lang="en-US" altLang="zh-TW" sz="2500" b="1" dirty="0">
                <a:solidFill>
                  <a:srgbClr val="FF0000"/>
                </a:solidFill>
              </a:rPr>
              <a:t>/</a:t>
            </a:r>
            <a:r>
              <a:rPr lang="en-US" altLang="zh-TW" sz="2500" b="1" dirty="0" err="1">
                <a:solidFill>
                  <a:srgbClr val="FF0000"/>
                </a:solidFill>
              </a:rPr>
              <a:t>misc</a:t>
            </a:r>
            <a:r>
              <a:rPr lang="en-US" altLang="zh-TW" sz="2500" b="1" dirty="0">
                <a:solidFill>
                  <a:srgbClr val="FF0000"/>
                </a:solidFill>
              </a:rPr>
              <a:t>/</a:t>
            </a:r>
            <a:r>
              <a:rPr lang="en-US" altLang="zh-TW" sz="2500" b="1" dirty="0" err="1">
                <a:solidFill>
                  <a:srgbClr val="FF0000"/>
                </a:solidFill>
              </a:rPr>
              <a:t>distcc_exec</a:t>
            </a:r>
            <a:endParaRPr lang="en-US" altLang="zh-TW" sz="2500" b="1" dirty="0">
              <a:solidFill>
                <a:srgbClr val="FF0000"/>
              </a:solidFill>
            </a:endParaRPr>
          </a:p>
          <a:p>
            <a:r>
              <a:rPr lang="en-US" altLang="zh-TW" sz="2500" b="1" dirty="0">
                <a:solidFill>
                  <a:srgbClr val="FF0000"/>
                </a:solidFill>
              </a:rPr>
              <a:t>	    </a:t>
            </a:r>
            <a:r>
              <a:rPr lang="zh-TW" altLang="en-US" sz="2500" dirty="0"/>
              <a:t>載入</a:t>
            </a:r>
            <a:r>
              <a:rPr lang="en-US" altLang="zh-TW" sz="2500" dirty="0" err="1"/>
              <a:t>distcc_exec</a:t>
            </a:r>
            <a:r>
              <a:rPr lang="zh-TW" altLang="en-US" sz="2500" dirty="0"/>
              <a:t>模組</a:t>
            </a:r>
            <a:endParaRPr lang="en-US" altLang="zh-TW" sz="2500" dirty="0"/>
          </a:p>
        </p:txBody>
      </p:sp>
      <p:pic>
        <p:nvPicPr>
          <p:cNvPr id="24" name="圖片 2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8695" y="4348675"/>
            <a:ext cx="6879564" cy="3539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5418" y="17957"/>
            <a:ext cx="11167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55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131" y="1503453"/>
            <a:ext cx="6341013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Step.3</a:t>
            </a:r>
            <a:r>
              <a:rPr lang="zh-TW" altLang="en-US" sz="2500" dirty="0"/>
              <a:t>：輸入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</a:p>
          <a:p>
            <a:r>
              <a:rPr lang="en-US" altLang="zh-TW" sz="2500" dirty="0"/>
              <a:t>	</a:t>
            </a:r>
            <a:r>
              <a:rPr lang="zh-TW" altLang="en-US" sz="2500" dirty="0"/>
              <a:t>    顯示可設定的項目</a:t>
            </a:r>
            <a:endParaRPr lang="en-US" altLang="zh-TW" sz="2500" dirty="0"/>
          </a:p>
        </p:txBody>
      </p:sp>
      <p:pic>
        <p:nvPicPr>
          <p:cNvPr id="21" name="圖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5" y="2457744"/>
            <a:ext cx="7594071" cy="3890764"/>
          </a:xfrm>
          <a:prstGeom prst="rect">
            <a:avLst/>
          </a:prstGeom>
        </p:spPr>
      </p:pic>
      <p:sp>
        <p:nvSpPr>
          <p:cNvPr id="2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418" y="17957"/>
            <a:ext cx="11167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154" y="1198097"/>
            <a:ext cx="7776864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>
                <a:latin typeface="標楷體" panose="03000509000000000000" pitchFamily="65" charset="-120"/>
                <a:cs typeface="Times New Roman" panose="02020603050405020304" pitchFamily="18" charset="0"/>
              </a:rPr>
              <a:t>Step.4</a:t>
            </a:r>
            <a:r>
              <a:rPr lang="zh-TW" altLang="zh-TW" sz="2500" dirty="0">
                <a:cs typeface="Times New Roman" panose="02020603050405020304" pitchFamily="18" charset="0"/>
              </a:rPr>
              <a:t>：輸入</a:t>
            </a:r>
            <a:r>
              <a:rPr lang="zh-TW" altLang="en-US" sz="2500" dirty="0"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IP&gt;</a:t>
            </a:r>
            <a:endParaRPr lang="zh-TW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2163" y="1759339"/>
            <a:ext cx="7366609" cy="648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矩形 14"/>
          <p:cNvSpPr/>
          <p:nvPr/>
        </p:nvSpPr>
        <p:spPr>
          <a:xfrm>
            <a:off x="330154" y="2407411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kern="100" dirty="0"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Step.5</a:t>
            </a:r>
            <a:r>
              <a:rPr lang="zh-TW" altLang="zh-TW" sz="2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：輸入</a:t>
            </a:r>
            <a:r>
              <a:rPr lang="en-US" altLang="zh-TW" sz="2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exploit</a:t>
            </a:r>
            <a:r>
              <a:rPr lang="zh-TW" altLang="en-US" sz="2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zh-TW" sz="2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立即入侵被害靶機。</a:t>
            </a:r>
            <a:endParaRPr lang="zh-TW" altLang="en-US" sz="2500" dirty="0"/>
          </a:p>
        </p:txBody>
      </p:sp>
      <p:pic>
        <p:nvPicPr>
          <p:cNvPr id="16" name="圖片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532" y="2853199"/>
            <a:ext cx="7106382" cy="3528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402163" y="6381750"/>
            <a:ext cx="371608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2000" dirty="0">
                <a:cs typeface="Times New Roman" panose="02020603050405020304" pitchFamily="18" charset="0"/>
              </a:rPr>
              <a:t>可輸入</a:t>
            </a:r>
            <a:r>
              <a:rPr lang="en-US" altLang="zh-TW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id</a:t>
            </a:r>
            <a:r>
              <a:rPr lang="zh-TW" altLang="zh-TW" sz="2000" dirty="0">
                <a:cs typeface="Times New Roman" panose="02020603050405020304" pitchFamily="18" charset="0"/>
              </a:rPr>
              <a:t>取得靶機當前權限資訊</a:t>
            </a:r>
            <a:endParaRPr lang="zh-TW" altLang="en-US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23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65418" y="17957"/>
            <a:ext cx="11167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80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7" y="1275119"/>
            <a:ext cx="7860982" cy="5126261"/>
          </a:xfrm>
        </p:spPr>
      </p:pic>
      <p:sp>
        <p:nvSpPr>
          <p:cNvPr id="6" name="文字方塊 5"/>
          <p:cNvSpPr txBox="1"/>
          <p:nvPr/>
        </p:nvSpPr>
        <p:spPr>
          <a:xfrm>
            <a:off x="165418" y="17957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Metasploitable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535453" y="5507687"/>
            <a:ext cx="2540000" cy="812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帳號</a:t>
            </a:r>
            <a:r>
              <a:rPr lang="en-US" altLang="zh-TW" sz="2500" dirty="0" smtClean="0">
                <a:solidFill>
                  <a:schemeClr val="tx1"/>
                </a:solidFill>
              </a:rPr>
              <a:t>:</a:t>
            </a:r>
            <a:r>
              <a:rPr lang="en-US" altLang="zh-TW" sz="2500" dirty="0" err="1" smtClean="0">
                <a:solidFill>
                  <a:schemeClr val="tx1"/>
                </a:solidFill>
              </a:rPr>
              <a:t>msfadmin</a:t>
            </a:r>
            <a:endParaRPr lang="en-US" altLang="zh-TW" sz="25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密碼</a:t>
            </a:r>
            <a:r>
              <a:rPr lang="en-US" altLang="zh-TW" sz="2500" dirty="0" smtClean="0">
                <a:solidFill>
                  <a:schemeClr val="tx1"/>
                </a:solidFill>
              </a:rPr>
              <a:t>:</a:t>
            </a:r>
            <a:r>
              <a:rPr lang="en-US" altLang="zh-TW" sz="2500" dirty="0" err="1" smtClean="0">
                <a:solidFill>
                  <a:schemeClr val="tx1"/>
                </a:solidFill>
              </a:rPr>
              <a:t>msfadmin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056" y="6401380"/>
            <a:ext cx="7668343" cy="404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Metaspolitable</a:t>
            </a:r>
            <a:r>
              <a:rPr lang="zh-TW" altLang="zh-TW" dirty="0">
                <a:solidFill>
                  <a:schemeClr val="tx1"/>
                </a:solidFill>
              </a:rPr>
              <a:t>說明文件</a:t>
            </a:r>
            <a:r>
              <a:rPr lang="en-US" altLang="zh-TW" dirty="0">
                <a:solidFill>
                  <a:schemeClr val="tx1"/>
                </a:solidFill>
              </a:rPr>
              <a:t>https://community.rapid7.com/docs/DOC-1875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0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/>
              <a:t>Samba </a:t>
            </a:r>
            <a:r>
              <a:rPr lang="en-US" altLang="zh-TW" sz="6000" b="1" dirty="0" err="1"/>
              <a:t>Symlink</a:t>
            </a:r>
            <a:r>
              <a:rPr lang="en-US" altLang="zh-TW" sz="6000" b="1" dirty="0"/>
              <a:t> Directory Traversal</a:t>
            </a:r>
          </a:p>
        </p:txBody>
      </p:sp>
    </p:spTree>
    <p:extLst>
      <p:ext uri="{BB962C8B-B14F-4D97-AF65-F5344CB8AC3E}">
        <p14:creationId xmlns:p14="http://schemas.microsoft.com/office/powerpoint/2010/main" val="369096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6668" y="1244616"/>
            <a:ext cx="10790931" cy="18719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CVE-2010-0926</a:t>
            </a:r>
            <a:r>
              <a:rPr lang="zh-TW" altLang="en-US" sz="2500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Samba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的</a:t>
            </a:r>
            <a:r>
              <a:rPr lang="en-US" altLang="zh-TW" sz="2500" dirty="0" err="1" smtClean="0">
                <a:latin typeface="Times New Roman"/>
                <a:ea typeface="新細明體"/>
                <a:cs typeface="新細明體"/>
              </a:rPr>
              <a:t>smbd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預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設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配置可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寫共享存在時，存在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Directory traversal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目錄遍歷漏洞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。遠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端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認證帳號可以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通過在</a:t>
            </a:r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smbclient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端使用一個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對稱指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令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，建立一個包含</a:t>
            </a:r>
            <a:r>
              <a:rPr lang="en-US" altLang="zh-TW" sz="2500" dirty="0" smtClean="0">
                <a:latin typeface="Times New Roman"/>
                <a:ea typeface="新細明體"/>
                <a:cs typeface="新細明體"/>
              </a:rPr>
              <a:t>“..”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目錄遍歷字串的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對稱序列，影響目錄遍歷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以及連結任意檔案。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668" y="3174893"/>
            <a:ext cx="10790931" cy="17552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Directory traversal Attack(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目錄遍歷攻擊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):</a:t>
            </a:r>
            <a:endParaRPr lang="zh-TW" altLang="en-US" sz="2500" dirty="0">
              <a:latin typeface="Times New Roman"/>
              <a:ea typeface="新細明體"/>
              <a:cs typeface="新細明體"/>
            </a:endParaRPr>
          </a:p>
          <a:p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利用網頁應用程式的弱點或是網頁伺服器的設定錯誤，攻擊者透過特殊字元</a:t>
            </a:r>
          </a:p>
          <a:p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「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/..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」進行編碼繞過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安全檢查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>
              <a:latin typeface="Times New Roman"/>
              <a:ea typeface="新細明體"/>
              <a:cs typeface="新細明體"/>
            </a:endParaRPr>
          </a:p>
          <a:p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攻擊成功將可以存取到被隱藏的目錄或檔案、上載檔案或執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行指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令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1040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43843" r="58206" b="32460"/>
          <a:stretch/>
        </p:blipFill>
        <p:spPr>
          <a:xfrm>
            <a:off x="486668" y="5046834"/>
            <a:ext cx="3856325" cy="16587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6668" y="5481558"/>
            <a:ext cx="3856325" cy="295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941195" y="2776393"/>
            <a:ext cx="6448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https://cve.mitre.org/cgi-bin/cvename.cgi?name=CVE-2010-0926</a:t>
            </a:r>
          </a:p>
        </p:txBody>
      </p:sp>
    </p:spTree>
    <p:extLst>
      <p:ext uri="{BB962C8B-B14F-4D97-AF65-F5344CB8AC3E}">
        <p14:creationId xmlns:p14="http://schemas.microsoft.com/office/powerpoint/2010/main" val="24229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83748" y="1416479"/>
            <a:ext cx="8784977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smbclient</a:t>
            </a:r>
            <a:r>
              <a:rPr lang="en-US" altLang="zh-TW" sz="2500" b="1" dirty="0">
                <a:solidFill>
                  <a:srgbClr val="FF0000"/>
                </a:solidFill>
              </a:rPr>
              <a:t> -L //&lt;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</a:p>
          <a:p>
            <a:r>
              <a:rPr lang="en-US" altLang="zh-TW" sz="2500" dirty="0"/>
              <a:t>	</a:t>
            </a:r>
            <a:r>
              <a:rPr lang="zh-TW" altLang="en-US" sz="2500" dirty="0"/>
              <a:t>    發現靶機</a:t>
            </a:r>
            <a:r>
              <a:rPr lang="en-US" altLang="zh-TW" sz="2500" dirty="0" err="1"/>
              <a:t>tmp</a:t>
            </a:r>
            <a:r>
              <a:rPr lang="zh-TW" altLang="en-US" sz="2500" dirty="0"/>
              <a:t>資料夾出現設定錯誤</a:t>
            </a:r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13" y="2268718"/>
            <a:ext cx="7955644" cy="4113032"/>
          </a:xfrm>
          <a:prstGeom prst="rect">
            <a:avLst/>
          </a:prstGeom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19852" y="3654971"/>
            <a:ext cx="3240360" cy="2880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25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1040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54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47632" y="6458329"/>
            <a:ext cx="611187" cy="503238"/>
          </a:xfrm>
        </p:spPr>
        <p:txBody>
          <a:bodyPr/>
          <a:lstStyle/>
          <a:p>
            <a:r>
              <a:rPr lang="en-US" altLang="zh-TW" dirty="0" smtClean="0"/>
              <a:t>84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06491" y="2857928"/>
            <a:ext cx="8869738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Step.3</a:t>
            </a:r>
            <a:r>
              <a:rPr lang="zh-TW" altLang="en-US" sz="2500" dirty="0"/>
              <a:t>：輸入</a:t>
            </a:r>
            <a:r>
              <a:rPr lang="en-US" altLang="zh-TW" sz="2500" b="1" dirty="0">
                <a:solidFill>
                  <a:srgbClr val="FF0000"/>
                </a:solidFill>
              </a:rPr>
              <a:t>use auxiliary/admin/</a:t>
            </a:r>
            <a:r>
              <a:rPr lang="en-US" altLang="zh-TW" sz="2500" b="1" dirty="0" err="1">
                <a:solidFill>
                  <a:srgbClr val="FF0000"/>
                </a:solidFill>
              </a:rPr>
              <a:t>smb</a:t>
            </a:r>
            <a:r>
              <a:rPr lang="en-US" altLang="zh-TW" sz="2500" b="1" dirty="0">
                <a:solidFill>
                  <a:srgbClr val="FF0000"/>
                </a:solidFill>
              </a:rPr>
              <a:t>/</a:t>
            </a:r>
            <a:r>
              <a:rPr lang="en-US" altLang="zh-TW" sz="2500" b="1" dirty="0" err="1">
                <a:solidFill>
                  <a:srgbClr val="FF0000"/>
                </a:solidFill>
              </a:rPr>
              <a:t>samba_symlink_traversal</a:t>
            </a:r>
            <a:r>
              <a:rPr lang="en-US" altLang="zh-TW" sz="2500" b="1" dirty="0">
                <a:solidFill>
                  <a:srgbClr val="FF0000"/>
                </a:solidFill>
              </a:rPr>
              <a:t>	   </a:t>
            </a:r>
            <a:r>
              <a:rPr lang="zh-TW" altLang="en-US" sz="2500" dirty="0"/>
              <a:t>載入</a:t>
            </a:r>
            <a:r>
              <a:rPr lang="en-US" altLang="zh-TW" sz="2500" dirty="0" err="1"/>
              <a:t>samba_symlink_traversal</a:t>
            </a:r>
            <a:r>
              <a:rPr lang="zh-TW" altLang="en-US" sz="2500" dirty="0"/>
              <a:t>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1" y="3794032"/>
            <a:ext cx="7123649" cy="36004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91792" y="1466490"/>
            <a:ext cx="74843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Step.2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9" y="2365656"/>
            <a:ext cx="6898068" cy="49227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750" y="4205629"/>
            <a:ext cx="730236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Step.4</a:t>
            </a:r>
            <a:r>
              <a:rPr lang="zh-TW" altLang="zh-TW" sz="2500" dirty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pic>
        <p:nvPicPr>
          <p:cNvPr id="26" name="圖片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0" y="4709686"/>
            <a:ext cx="8876185" cy="174864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65418" y="17957"/>
            <a:ext cx="1040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4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5" y="1762889"/>
            <a:ext cx="8895865" cy="8389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5418" y="1285835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Step.5</a:t>
            </a:r>
            <a:r>
              <a:rPr lang="zh-TW" altLang="en-US" sz="2500" dirty="0"/>
              <a:t>：輸入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sp>
        <p:nvSpPr>
          <p:cNvPr id="18" name="矩形 17"/>
          <p:cNvSpPr/>
          <p:nvPr/>
        </p:nvSpPr>
        <p:spPr>
          <a:xfrm>
            <a:off x="175564" y="2599787"/>
            <a:ext cx="8208912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Step.6</a:t>
            </a:r>
            <a:r>
              <a:rPr lang="zh-TW" altLang="en-US" sz="2500" dirty="0"/>
              <a:t>：輸入</a:t>
            </a:r>
            <a:r>
              <a:rPr lang="en-US" altLang="zh-TW" sz="2500" b="1" dirty="0">
                <a:solidFill>
                  <a:srgbClr val="FF0000"/>
                </a:solidFill>
              </a:rPr>
              <a:t>set SMBSHARE </a:t>
            </a:r>
            <a:r>
              <a:rPr lang="en-US" altLang="zh-TW" sz="2500" b="1" dirty="0" err="1">
                <a:solidFill>
                  <a:srgbClr val="FF0000"/>
                </a:solidFill>
              </a:rPr>
              <a:t>tmp</a:t>
            </a:r>
            <a:endParaRPr lang="en-US" altLang="zh-TW" sz="2500" dirty="0"/>
          </a:p>
          <a:p>
            <a:r>
              <a:rPr lang="en-US" altLang="zh-TW" sz="2500" dirty="0"/>
              <a:t>	    </a:t>
            </a:r>
            <a:r>
              <a:rPr lang="zh-TW" altLang="en-US" sz="2500" dirty="0"/>
              <a:t>設定</a:t>
            </a:r>
            <a:r>
              <a:rPr lang="en-US" altLang="zh-TW" sz="2500" dirty="0"/>
              <a:t>SMBSHARE </a:t>
            </a:r>
            <a:r>
              <a:rPr lang="zh-TW" altLang="en-US" sz="2500" dirty="0"/>
              <a:t>指到靶機有問題的資料夾</a:t>
            </a:r>
            <a:endParaRPr lang="en-US" altLang="zh-TW" sz="2500" dirty="0"/>
          </a:p>
        </p:txBody>
      </p:sp>
      <p:pic>
        <p:nvPicPr>
          <p:cNvPr id="19" name="圖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" y="3461551"/>
            <a:ext cx="7879865" cy="874584"/>
          </a:xfrm>
          <a:prstGeom prst="rect">
            <a:avLst/>
          </a:prstGeom>
        </p:spPr>
      </p:pic>
      <p:sp>
        <p:nvSpPr>
          <p:cNvPr id="2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27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5418" y="17957"/>
            <a:ext cx="1040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75564" y="4449121"/>
            <a:ext cx="7225491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Step.7</a:t>
            </a:r>
            <a:r>
              <a:rPr lang="zh-TW" altLang="en-US" sz="2500" dirty="0"/>
              <a:t>：輸入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，連線共享</a:t>
            </a:r>
            <a:r>
              <a:rPr lang="en-US" altLang="zh-TW" sz="2500" dirty="0" err="1"/>
              <a:t>tmp</a:t>
            </a:r>
            <a:r>
              <a:rPr lang="zh-TW" altLang="en-US" sz="2500" dirty="0"/>
              <a:t>資料夾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5" y="4926164"/>
            <a:ext cx="7593518" cy="17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621" y="2593863"/>
            <a:ext cx="7644458" cy="86176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Step.9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b="1" dirty="0" err="1">
                <a:solidFill>
                  <a:srgbClr val="FF0000"/>
                </a:solidFill>
              </a:rPr>
              <a:t>smbclient</a:t>
            </a:r>
            <a:r>
              <a:rPr lang="en-US" altLang="zh-TW" sz="2500" b="1" dirty="0">
                <a:solidFill>
                  <a:srgbClr val="FF0000"/>
                </a:solidFill>
              </a:rPr>
              <a:t> //&lt;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IP&gt;/</a:t>
            </a:r>
            <a:r>
              <a:rPr lang="en-US" altLang="zh-TW" sz="2500" b="1" dirty="0" err="1">
                <a:solidFill>
                  <a:srgbClr val="FF0000"/>
                </a:solidFill>
              </a:rPr>
              <a:t>tmp</a:t>
            </a:r>
            <a:r>
              <a:rPr lang="zh-TW" altLang="en-US" sz="2500" dirty="0"/>
              <a:t> ，連線進入靶機</a:t>
            </a:r>
          </a:p>
        </p:txBody>
      </p:sp>
      <p:pic>
        <p:nvPicPr>
          <p:cNvPr id="7" name="圖片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09"/>
          <a:stretch/>
        </p:blipFill>
        <p:spPr bwMode="auto">
          <a:xfrm>
            <a:off x="362622" y="3456655"/>
            <a:ext cx="8026636" cy="2715607"/>
          </a:xfrm>
          <a:prstGeom prst="rect">
            <a:avLst/>
          </a:prstGeom>
          <a:noFill/>
        </p:spPr>
      </p:pic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28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5418" y="17957"/>
            <a:ext cx="1040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1" y="1809756"/>
            <a:ext cx="7097722" cy="6435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2621" y="1308295"/>
            <a:ext cx="7644458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Step.8</a:t>
            </a:r>
            <a:r>
              <a:rPr lang="zh-TW" altLang="en-US" sz="2500" dirty="0" smtClean="0"/>
              <a:t>：輸入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exit</a:t>
            </a:r>
            <a:r>
              <a:rPr lang="zh-TW" altLang="en-US" sz="2500" b="1" dirty="0" smtClean="0"/>
              <a:t>，</a:t>
            </a:r>
            <a:r>
              <a:rPr lang="zh-TW" altLang="en-US" sz="2500" dirty="0" smtClean="0"/>
              <a:t>退出</a:t>
            </a:r>
            <a:r>
              <a:rPr lang="en-US" altLang="zh-TW" sz="2500" dirty="0" err="1" smtClean="0"/>
              <a:t>Metasploit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6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/>
              <a:t>PHP CGI Argument Injection</a:t>
            </a:r>
          </a:p>
        </p:txBody>
      </p:sp>
    </p:spTree>
    <p:extLst>
      <p:ext uri="{BB962C8B-B14F-4D97-AF65-F5344CB8AC3E}">
        <p14:creationId xmlns:p14="http://schemas.microsoft.com/office/powerpoint/2010/main" val="3990421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33540" r="56838" b="46112"/>
          <a:stretch/>
        </p:blipFill>
        <p:spPr>
          <a:xfrm>
            <a:off x="350041" y="3478772"/>
            <a:ext cx="4382830" cy="1567543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8562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0042" y="4001285"/>
            <a:ext cx="3046302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50041" y="1459353"/>
            <a:ext cx="10790931" cy="175815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CVE-2012-1823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PHP CGI Argument Injection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攻擊是利用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PHP CGI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元件的弱點，可透過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"POST"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繞過前台直接在後台執行任意程式碼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99" y="2848184"/>
            <a:ext cx="834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https://www.informationsecurity.com.tw/seminar/news_detail.aspx?tv=41&amp;aid=7678</a:t>
            </a:r>
          </a:p>
        </p:txBody>
      </p:sp>
    </p:spTree>
    <p:extLst>
      <p:ext uri="{BB962C8B-B14F-4D97-AF65-F5344CB8AC3E}">
        <p14:creationId xmlns:p14="http://schemas.microsoft.com/office/powerpoint/2010/main" val="338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0" y="2228802"/>
            <a:ext cx="6898068" cy="4922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5418" y="17957"/>
            <a:ext cx="8562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84180" y="3173393"/>
            <a:ext cx="877913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en-US" sz="2500" dirty="0" smtClean="0"/>
              <a:t>：輸入</a:t>
            </a:r>
            <a:r>
              <a:rPr lang="zh-TW" altLang="en-US" sz="2800" b="1" dirty="0">
                <a:solidFill>
                  <a:srgbClr val="FF0000"/>
                </a:solidFill>
              </a:rPr>
              <a:t>use exploit/multi/http/php_cgi_arg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_injection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500" b="1" dirty="0">
                <a:solidFill>
                  <a:srgbClr val="FF0000"/>
                </a:solidFill>
              </a:rPr>
              <a:t>	   </a:t>
            </a:r>
            <a:r>
              <a:rPr lang="zh-TW" altLang="en-US" sz="2500" dirty="0" smtClean="0"/>
              <a:t>載入</a:t>
            </a:r>
            <a:r>
              <a:rPr lang="en-US" altLang="zh-TW" sz="2500" dirty="0" err="1" smtClean="0"/>
              <a:t>php_cgi_arg_injection</a:t>
            </a:r>
            <a:r>
              <a:rPr lang="zh-TW" altLang="en-US" sz="2500" dirty="0" smtClean="0"/>
              <a:t>攻擊模組</a:t>
            </a:r>
            <a:endParaRPr lang="zh-TW" altLang="en-US" sz="25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" y="4143920"/>
            <a:ext cx="8194973" cy="19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7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418" y="17957"/>
            <a:ext cx="8562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2" y="1840785"/>
            <a:ext cx="11148942" cy="44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4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346"/>
          <a:stretch/>
        </p:blipFill>
        <p:spPr>
          <a:xfrm>
            <a:off x="295063" y="2496117"/>
            <a:ext cx="7143473" cy="40707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5418" y="17957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Metasploitable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95063" y="1827505"/>
            <a:ext cx="1450120" cy="553988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en-US" altLang="zh-TW" sz="3000" b="1" dirty="0" err="1">
                <a:solidFill>
                  <a:srgbClr val="FF0000"/>
                </a:solidFill>
              </a:rPr>
              <a:t>ifconfig</a:t>
            </a:r>
            <a:r>
              <a:rPr lang="en-US" altLang="zh-TW" sz="30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295063" y="1370063"/>
            <a:ext cx="6622351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：確認靶機虛擬機網路狀況與</a:t>
            </a:r>
            <a:r>
              <a:rPr lang="en-US" altLang="zh-TW" sz="2500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961078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8562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3" r="40264" b="30279"/>
          <a:stretch/>
        </p:blipFill>
        <p:spPr>
          <a:xfrm>
            <a:off x="403641" y="1931031"/>
            <a:ext cx="6734834" cy="47897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3641" y="1261208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Step.4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79" b="723"/>
          <a:stretch/>
        </p:blipFill>
        <p:spPr>
          <a:xfrm>
            <a:off x="403641" y="3360835"/>
            <a:ext cx="11274262" cy="24158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3641" y="2689094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Step.5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sp>
        <p:nvSpPr>
          <p:cNvPr id="14" name="矩形 13"/>
          <p:cNvSpPr/>
          <p:nvPr/>
        </p:nvSpPr>
        <p:spPr>
          <a:xfrm>
            <a:off x="403641" y="5971383"/>
            <a:ext cx="371665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2000" dirty="0">
                <a:cs typeface="Times New Roman" panose="02020603050405020304" pitchFamily="18" charset="0"/>
              </a:rPr>
              <a:t>可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輸入</a:t>
            </a:r>
            <a:r>
              <a:rPr lang="en-US" altLang="zh-TW" sz="20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sysinfo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查詢靶機系統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資訊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932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b="1" dirty="0"/>
              <a:t>VSFTPD v2.3.4 Backdoor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149286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" t="23813" r="60941" b="55384"/>
          <a:stretch/>
        </p:blipFill>
        <p:spPr>
          <a:xfrm>
            <a:off x="350041" y="2999802"/>
            <a:ext cx="4777273" cy="1930399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12010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0040" y="2999802"/>
            <a:ext cx="3510759" cy="367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50041" y="1628869"/>
            <a:ext cx="10790931" cy="1272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VSFTPD v2.3.4 Backdoor Command Execution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vsftpd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版本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2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到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2.3.4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存在後門漏洞，攻擊者可以通過該漏洞獲取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root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權限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1712" y="2531998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http://www.91ri.org/4278.html</a:t>
            </a:r>
          </a:p>
        </p:txBody>
      </p:sp>
    </p:spTree>
    <p:extLst>
      <p:ext uri="{BB962C8B-B14F-4D97-AF65-F5344CB8AC3E}">
        <p14:creationId xmlns:p14="http://schemas.microsoft.com/office/powerpoint/2010/main" val="31060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0" y="2228802"/>
            <a:ext cx="6898068" cy="4922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5418" y="17957"/>
            <a:ext cx="12010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84180" y="2824081"/>
            <a:ext cx="877913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en-US" sz="2500" dirty="0" smtClean="0"/>
              <a:t>：輸入</a:t>
            </a:r>
            <a:r>
              <a:rPr lang="en-US" altLang="zh-TW" sz="2800" b="1" dirty="0">
                <a:solidFill>
                  <a:srgbClr val="FF0000"/>
                </a:solidFill>
              </a:rPr>
              <a:t>use exploit/</a:t>
            </a:r>
            <a:r>
              <a:rPr lang="en-US" altLang="zh-TW" sz="2800" b="1" dirty="0" err="1">
                <a:solidFill>
                  <a:srgbClr val="FF0000"/>
                </a:solidFill>
              </a:rPr>
              <a:t>unix</a:t>
            </a:r>
            <a:r>
              <a:rPr lang="en-US" altLang="zh-TW" sz="2800" b="1" dirty="0">
                <a:solidFill>
                  <a:srgbClr val="FF0000"/>
                </a:solidFill>
              </a:rPr>
              <a:t>/ftp/vsftpd_234_backdoor </a:t>
            </a:r>
            <a:r>
              <a:rPr lang="en-US" altLang="zh-TW" sz="2500" b="1" dirty="0">
                <a:solidFill>
                  <a:srgbClr val="FF0000"/>
                </a:solidFill>
              </a:rPr>
              <a:t>	   </a:t>
            </a:r>
            <a:r>
              <a:rPr lang="zh-TW" altLang="en-US" sz="2500" dirty="0" smtClean="0"/>
              <a:t>載入</a:t>
            </a:r>
            <a:r>
              <a:rPr lang="en-US" altLang="zh-TW" sz="2500" dirty="0"/>
              <a:t>vsftpd_234_backdoor</a:t>
            </a:r>
            <a:r>
              <a:rPr lang="zh-TW" altLang="en-US" sz="2500" dirty="0" smtClean="0"/>
              <a:t>攻擊模組</a:t>
            </a:r>
            <a:endParaRPr lang="zh-TW" altLang="en-US" sz="25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" y="3867314"/>
            <a:ext cx="8350642" cy="20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12010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24206" y="1280914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5" y="2000476"/>
            <a:ext cx="7764636" cy="39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1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8562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03641" y="1261208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sp>
        <p:nvSpPr>
          <p:cNvPr id="12" name="矩形 11"/>
          <p:cNvSpPr/>
          <p:nvPr/>
        </p:nvSpPr>
        <p:spPr>
          <a:xfrm>
            <a:off x="403641" y="2689094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Step.4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sp>
        <p:nvSpPr>
          <p:cNvPr id="14" name="矩形 13"/>
          <p:cNvSpPr/>
          <p:nvPr/>
        </p:nvSpPr>
        <p:spPr>
          <a:xfrm>
            <a:off x="403641" y="5261770"/>
            <a:ext cx="461536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2000" dirty="0">
                <a:cs typeface="Times New Roman" panose="02020603050405020304" pitchFamily="18" charset="0"/>
              </a:rPr>
              <a:t>可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輸入</a:t>
            </a:r>
            <a:r>
              <a:rPr lang="en-US" altLang="zh-TW" sz="20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whoami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可查詢靶機當前帳號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資訊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1" y="1868423"/>
            <a:ext cx="7907040" cy="6259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1" y="3293729"/>
            <a:ext cx="10512220" cy="18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00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 err="1"/>
              <a:t>UnrealIRCD</a:t>
            </a:r>
            <a:r>
              <a:rPr lang="en-US" altLang="zh-TW" sz="4500" b="1" dirty="0"/>
              <a:t> 3.2.8.1 Backdoor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282470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64191" r="58597" b="2067"/>
          <a:stretch/>
        </p:blipFill>
        <p:spPr>
          <a:xfrm>
            <a:off x="350041" y="3389875"/>
            <a:ext cx="4949186" cy="3059911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119030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50041" y="1301019"/>
            <a:ext cx="11029159" cy="1585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 err="1">
                <a:latin typeface="Times New Roman"/>
                <a:ea typeface="新細明體"/>
                <a:cs typeface="新細明體"/>
              </a:rPr>
              <a:t>UnrealIRCD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 3.2.8.1 Backdoor Command Execution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UnrealIRCd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 3.2.8.1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在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DEBUG3_DOLOG_SYSTEM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中包含一個外部引入的修改，允許遠端攻擊者執行任意指令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041" y="6082270"/>
            <a:ext cx="3510759" cy="367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773768" y="2490820"/>
            <a:ext cx="649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https://cve.mitre.org/cgi-bin/cvename.cgi?name=CVE-2010-2075</a:t>
            </a:r>
          </a:p>
        </p:txBody>
      </p:sp>
    </p:spTree>
    <p:extLst>
      <p:ext uri="{BB962C8B-B14F-4D97-AF65-F5344CB8AC3E}">
        <p14:creationId xmlns:p14="http://schemas.microsoft.com/office/powerpoint/2010/main" val="1536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0" y="2228802"/>
            <a:ext cx="6898068" cy="4922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5418" y="17957"/>
            <a:ext cx="119030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84179" y="2824081"/>
            <a:ext cx="1052084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en-US" sz="2500" dirty="0" smtClean="0"/>
              <a:t>：輸入</a:t>
            </a:r>
            <a:r>
              <a:rPr lang="en-US" altLang="zh-TW" sz="2800" b="1" dirty="0">
                <a:solidFill>
                  <a:srgbClr val="FF0000"/>
                </a:solidFill>
              </a:rPr>
              <a:t>use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exploit/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unix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irc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/unreal_ircd_3281_backdoor</a:t>
            </a:r>
          </a:p>
          <a:p>
            <a:r>
              <a:rPr lang="zh-TW" altLang="en-US" sz="2500" dirty="0" smtClean="0"/>
              <a:t>載入</a:t>
            </a:r>
            <a:r>
              <a:rPr lang="en-US" altLang="zh-TW" sz="2500" dirty="0"/>
              <a:t>unreal_ircd_3281_backdoor</a:t>
            </a:r>
            <a:r>
              <a:rPr lang="zh-TW" altLang="en-US" sz="2500" dirty="0" smtClean="0"/>
              <a:t>攻擊模組</a:t>
            </a:r>
            <a:endParaRPr lang="zh-TW" altLang="en-US" sz="25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5" y="3835029"/>
            <a:ext cx="8522669" cy="19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4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119030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2020" y="1126883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9" y="1686755"/>
            <a:ext cx="7321867" cy="36534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7003" y="5422989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Step.4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1"/>
          <a:stretch/>
        </p:blipFill>
        <p:spPr>
          <a:xfrm>
            <a:off x="642020" y="5981662"/>
            <a:ext cx="8148872" cy="6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5418" y="17957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Metasploitable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29546"/>
          <a:stretch/>
        </p:blipFill>
        <p:spPr>
          <a:xfrm>
            <a:off x="3659297" y="1230586"/>
            <a:ext cx="5233183" cy="56350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8295" y="3809579"/>
            <a:ext cx="3119745" cy="477044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en-US" altLang="zh-TW" sz="2500" b="1" dirty="0" err="1">
                <a:solidFill>
                  <a:srgbClr val="FF0000"/>
                </a:solidFill>
              </a:rPr>
              <a:t>nmap</a:t>
            </a:r>
            <a:r>
              <a:rPr lang="en-US" altLang="zh-TW" sz="2500" b="1" dirty="0">
                <a:solidFill>
                  <a:srgbClr val="FF0000"/>
                </a:solidFill>
              </a:rPr>
              <a:t> -p 0-65535</a:t>
            </a:r>
            <a:r>
              <a:rPr lang="zh-TW" altLang="en-US" sz="2500" b="1" dirty="0">
                <a:solidFill>
                  <a:srgbClr val="FF0000"/>
                </a:solidFill>
              </a:rPr>
              <a:t>  </a:t>
            </a:r>
            <a:r>
              <a:rPr lang="en-US" altLang="zh-TW" sz="2500" b="1" dirty="0">
                <a:solidFill>
                  <a:srgbClr val="FF0000"/>
                </a:solidFill>
              </a:rPr>
              <a:t>&lt;IP&gt;</a:t>
            </a:r>
            <a:endParaRPr lang="zh-TW" altLang="en-US" sz="2500" dirty="0"/>
          </a:p>
        </p:txBody>
      </p:sp>
      <p:sp>
        <p:nvSpPr>
          <p:cNvPr id="10" name="矩形 9"/>
          <p:cNvSpPr/>
          <p:nvPr/>
        </p:nvSpPr>
        <p:spPr>
          <a:xfrm>
            <a:off x="107505" y="1978127"/>
            <a:ext cx="3551792" cy="1631206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/>
              <a:t>Step.2</a:t>
            </a:r>
            <a:r>
              <a:rPr lang="zh-TW" altLang="zh-TW" sz="2500" dirty="0" smtClean="0"/>
              <a:t>：</a:t>
            </a:r>
            <a:endParaRPr lang="en-US" altLang="zh-TW" sz="2500" dirty="0" smtClean="0"/>
          </a:p>
          <a:p>
            <a:r>
              <a:rPr lang="zh-TW" altLang="zh-TW" sz="2500" dirty="0" smtClean="0"/>
              <a:t>使用</a:t>
            </a:r>
            <a:r>
              <a:rPr lang="zh-TW" altLang="zh-TW" sz="2500" dirty="0"/>
              <a:t>攻擊主機內建</a:t>
            </a:r>
            <a:r>
              <a:rPr lang="en-US" altLang="zh-TW" sz="2500" dirty="0" err="1"/>
              <a:t>nmap</a:t>
            </a:r>
            <a:endParaRPr lang="en-US" altLang="zh-TW" sz="2500" dirty="0"/>
          </a:p>
          <a:p>
            <a:r>
              <a:rPr lang="zh-TW" altLang="zh-TW" sz="2500" dirty="0"/>
              <a:t>掃描</a:t>
            </a:r>
            <a:r>
              <a:rPr lang="en-US" altLang="zh-TW" sz="2500" dirty="0" err="1"/>
              <a:t>Metasploitable</a:t>
            </a:r>
            <a:r>
              <a:rPr lang="en-US" altLang="zh-TW" sz="2500" dirty="0"/>
              <a:t> 2</a:t>
            </a:r>
          </a:p>
          <a:p>
            <a:r>
              <a:rPr lang="zh-TW" altLang="zh-TW" sz="2500" dirty="0"/>
              <a:t>虛擬機通訊埠</a:t>
            </a:r>
            <a:endParaRPr lang="zh-TW" altLang="zh-TW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75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119030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03641" y="1239463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Step.5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6" y="1716506"/>
            <a:ext cx="9246673" cy="49600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48670" y="4882812"/>
            <a:ext cx="379244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2000" dirty="0">
                <a:cs typeface="Times New Roman" panose="02020603050405020304" pitchFamily="18" charset="0"/>
              </a:rPr>
              <a:t>可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輸入</a:t>
            </a:r>
            <a:r>
              <a:rPr lang="en-US" altLang="zh-TW" sz="20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ifconfig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查詢靶機網</a:t>
            </a:r>
            <a:r>
              <a:rPr lang="zh-TW" altLang="en-US" sz="2000" dirty="0">
                <a:cs typeface="Times New Roman" panose="02020603050405020304" pitchFamily="18" charset="0"/>
              </a:rPr>
              <a:t>路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資訊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0018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/>
              <a:t>PostgreSQL for Linux Payload Execution</a:t>
            </a:r>
          </a:p>
        </p:txBody>
      </p:sp>
    </p:spTree>
    <p:extLst>
      <p:ext uri="{BB962C8B-B14F-4D97-AF65-F5344CB8AC3E}">
        <p14:creationId xmlns:p14="http://schemas.microsoft.com/office/powerpoint/2010/main" val="390012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7526" r="59623" b="1846"/>
          <a:stretch/>
        </p:blipFill>
        <p:spPr>
          <a:xfrm>
            <a:off x="465337" y="3478534"/>
            <a:ext cx="4524366" cy="2603736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9489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50041" y="1301019"/>
            <a:ext cx="11029159" cy="1585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PostgreSQL for Linux Payload </a:t>
            </a:r>
            <a:r>
              <a:rPr lang="en-US" altLang="zh-TW" sz="2500" b="1" dirty="0" smtClean="0">
                <a:latin typeface="Times New Roman"/>
                <a:ea typeface="新細明體"/>
                <a:cs typeface="新細明體"/>
              </a:rPr>
              <a:t>Execution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在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Linux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使用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PostgreSQL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預設安裝時，</a:t>
            </a:r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postgres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服務帳號可能會寫入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/</a:t>
            </a:r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tmp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目錄，並且可能會從那裡導出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UDF Shared Libraries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，從而允許執行任意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程式碼。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337" y="4871656"/>
            <a:ext cx="4196815" cy="382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58938" y="2458808"/>
            <a:ext cx="7916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https://www.rapid7.com/db/modules/exploit/linux/postgres/postgres_payload</a:t>
            </a:r>
          </a:p>
        </p:txBody>
      </p:sp>
    </p:spTree>
    <p:extLst>
      <p:ext uri="{BB962C8B-B14F-4D97-AF65-F5344CB8AC3E}">
        <p14:creationId xmlns:p14="http://schemas.microsoft.com/office/powerpoint/2010/main" val="3470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0" y="2228802"/>
            <a:ext cx="6898068" cy="4922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5418" y="17957"/>
            <a:ext cx="9489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724206" y="2862717"/>
            <a:ext cx="1052084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en-US" sz="2500" dirty="0" smtClean="0"/>
              <a:t>：輸入</a:t>
            </a:r>
            <a:r>
              <a:rPr lang="en-US" altLang="zh-TW" sz="2800" b="1" dirty="0">
                <a:solidFill>
                  <a:srgbClr val="FF0000"/>
                </a:solidFill>
              </a:rPr>
              <a:t>use exploit/</a:t>
            </a:r>
            <a:r>
              <a:rPr lang="en-US" altLang="zh-TW" sz="2800" b="1" dirty="0" err="1">
                <a:solidFill>
                  <a:srgbClr val="FF0000"/>
                </a:solidFill>
              </a:rPr>
              <a:t>linux</a:t>
            </a:r>
            <a:r>
              <a:rPr lang="en-US" altLang="zh-TW" sz="2800" b="1" dirty="0">
                <a:solidFill>
                  <a:srgbClr val="FF0000"/>
                </a:solidFill>
              </a:rPr>
              <a:t>/</a:t>
            </a:r>
            <a:r>
              <a:rPr lang="en-US" altLang="zh-TW" sz="2800" b="1" dirty="0" err="1">
                <a:solidFill>
                  <a:srgbClr val="FF0000"/>
                </a:solidFill>
              </a:rPr>
              <a:t>postgres</a:t>
            </a:r>
            <a:r>
              <a:rPr lang="en-US" altLang="zh-TW" sz="2800" b="1" dirty="0">
                <a:solidFill>
                  <a:srgbClr val="FF0000"/>
                </a:solidFill>
              </a:rPr>
              <a:t>/</a:t>
            </a:r>
            <a:r>
              <a:rPr lang="en-US" altLang="zh-TW" sz="2800" b="1" dirty="0" err="1">
                <a:solidFill>
                  <a:srgbClr val="FF0000"/>
                </a:solidFill>
              </a:rPr>
              <a:t>postgres_payload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500" dirty="0" smtClean="0"/>
              <a:t>載入</a:t>
            </a:r>
            <a:r>
              <a:rPr lang="en-US" altLang="zh-TW" sz="2500" dirty="0" err="1" smtClean="0"/>
              <a:t>postgres_payload</a:t>
            </a:r>
            <a:r>
              <a:rPr lang="zh-TW" altLang="en-US" sz="2500" dirty="0" smtClean="0"/>
              <a:t>攻擊模組</a:t>
            </a:r>
            <a:endParaRPr lang="zh-TW" altLang="en-US" sz="2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01" y="3912300"/>
            <a:ext cx="7120644" cy="17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1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9489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2020" y="1126883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sp>
        <p:nvSpPr>
          <p:cNvPr id="7" name="矩形 6"/>
          <p:cNvSpPr/>
          <p:nvPr/>
        </p:nvSpPr>
        <p:spPr>
          <a:xfrm>
            <a:off x="642020" y="4972229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Step.4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3" y="1685556"/>
            <a:ext cx="8839200" cy="2933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7" y="5449282"/>
            <a:ext cx="5837772" cy="5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1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1" y="1757873"/>
            <a:ext cx="9096375" cy="47148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5418" y="17957"/>
            <a:ext cx="9489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03641" y="1239463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Step.5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sp>
        <p:nvSpPr>
          <p:cNvPr id="11" name="矩形 10"/>
          <p:cNvSpPr/>
          <p:nvPr/>
        </p:nvSpPr>
        <p:spPr>
          <a:xfrm>
            <a:off x="1929750" y="2847950"/>
            <a:ext cx="388279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2000" dirty="0">
                <a:cs typeface="Times New Roman" panose="02020603050405020304" pitchFamily="18" charset="0"/>
              </a:rPr>
              <a:t>可</a:t>
            </a:r>
            <a:r>
              <a:rPr lang="zh-TW" altLang="zh-TW" sz="2000" dirty="0" smtClean="0">
                <a:cs typeface="Times New Roman" panose="02020603050405020304" pitchFamily="18" charset="0"/>
              </a:rPr>
              <a:t>輸入</a:t>
            </a:r>
            <a:r>
              <a:rPr lang="en-US" altLang="zh-TW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ls -l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查詢靶機當前目錄檔</a:t>
            </a:r>
            <a:r>
              <a:rPr lang="zh-TW" altLang="en-US" sz="2000" dirty="0">
                <a:cs typeface="Times New Roman" panose="02020603050405020304" pitchFamily="18" charset="0"/>
              </a:rPr>
              <a:t>案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6092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/>
              <a:t>VNC Authentication Scanner</a:t>
            </a:r>
          </a:p>
        </p:txBody>
      </p:sp>
    </p:spTree>
    <p:extLst>
      <p:ext uri="{BB962C8B-B14F-4D97-AF65-F5344CB8AC3E}">
        <p14:creationId xmlns:p14="http://schemas.microsoft.com/office/powerpoint/2010/main" val="1349066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7526" r="59623" b="1846"/>
          <a:stretch/>
        </p:blipFill>
        <p:spPr>
          <a:xfrm>
            <a:off x="465337" y="3478534"/>
            <a:ext cx="4524366" cy="2603736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98526" y="1314488"/>
            <a:ext cx="11029159" cy="11859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VNC Authentication Scanner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VNC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主要用途是遠端桌面連線，如使用弱密碼將容易被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入侵。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337" y="5180749"/>
            <a:ext cx="3192263" cy="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193961" y="2105269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http://thehackpot.blogspot.tw/2014/12/attacking-metasploitable-vnc-services.html</a:t>
            </a:r>
          </a:p>
        </p:txBody>
      </p:sp>
    </p:spTree>
    <p:extLst>
      <p:ext uri="{BB962C8B-B14F-4D97-AF65-F5344CB8AC3E}">
        <p14:creationId xmlns:p14="http://schemas.microsoft.com/office/powerpoint/2010/main" val="41131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0" y="2228802"/>
            <a:ext cx="6898068" cy="4922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724206" y="2862717"/>
            <a:ext cx="1052084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en-US" sz="2500" dirty="0" smtClean="0"/>
              <a:t>：輸入</a:t>
            </a:r>
            <a:r>
              <a:rPr lang="en-US" altLang="zh-TW" sz="2800" b="1" dirty="0">
                <a:solidFill>
                  <a:srgbClr val="FF0000"/>
                </a:solidFill>
              </a:rPr>
              <a:t>use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auxiliary/scanner/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vnc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vnc_login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500" dirty="0" smtClean="0"/>
              <a:t>載入</a:t>
            </a:r>
            <a:r>
              <a:rPr lang="en-US" altLang="zh-TW" sz="2500" dirty="0" err="1"/>
              <a:t>vnc_login</a:t>
            </a:r>
            <a:r>
              <a:rPr lang="zh-TW" altLang="en-US" sz="2500" dirty="0" smtClean="0"/>
              <a:t>攻擊模組</a:t>
            </a:r>
            <a:endParaRPr lang="zh-TW" altLang="en-US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30"/>
          <a:stretch/>
        </p:blipFill>
        <p:spPr>
          <a:xfrm>
            <a:off x="724205" y="3814194"/>
            <a:ext cx="7474129" cy="17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23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2020" y="1126883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sp>
        <p:nvSpPr>
          <p:cNvPr id="7" name="矩形 6"/>
          <p:cNvSpPr/>
          <p:nvPr/>
        </p:nvSpPr>
        <p:spPr>
          <a:xfrm>
            <a:off x="642020" y="4972229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Step.4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0" y="1604672"/>
            <a:ext cx="11129270" cy="32917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0" y="5525084"/>
            <a:ext cx="6066312" cy="7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62" y="22364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39495"/>
              </p:ext>
            </p:extLst>
          </p:nvPr>
        </p:nvGraphicFramePr>
        <p:xfrm>
          <a:off x="198162" y="38637"/>
          <a:ext cx="11676159" cy="675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704"/>
                <a:gridCol w="1263309"/>
                <a:gridCol w="3200650"/>
                <a:gridCol w="4371496"/>
              </a:tblGrid>
              <a:tr h="206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漏洞名稱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參考網址</a:t>
                      </a:r>
                      <a:endParaRPr lang="zh-TW" altLang="en-US" sz="1000" dirty="0"/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Vsftpd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2.3.4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VSFTPD v2.3.4 Backdoor Command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https://www.rapid7.com/db/modules/exploit/unix/ftp/vsftpd_234_backdoor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OpenSSH</a:t>
                      </a:r>
                      <a:r>
                        <a:rPr lang="en-US" sz="1000" dirty="0">
                          <a:effectLst/>
                        </a:rPr>
                        <a:t> 4.7p1 </a:t>
                      </a:r>
                      <a:r>
                        <a:rPr lang="en-US" sz="1000" dirty="0" err="1">
                          <a:effectLst/>
                        </a:rPr>
                        <a:t>Debian</a:t>
                      </a:r>
                      <a:r>
                        <a:rPr lang="en-US" sz="1000" dirty="0">
                          <a:effectLst/>
                        </a:rPr>
                        <a:t> 8ubuntu 1 (protocol 2.0)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22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SSH Login Check Scanner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https://www.rapid7.com/db/modules/auxiliary/scanner/ssh/ssh_login</a:t>
                      </a:r>
                      <a:endParaRPr lang="zh-TW" altLang="en-US" sz="1000" dirty="0"/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Linux </a:t>
                      </a:r>
                      <a:r>
                        <a:rPr lang="en-US" sz="1000" dirty="0" err="1">
                          <a:effectLst/>
                        </a:rPr>
                        <a:t>telnetd</a:t>
                      </a:r>
                      <a:r>
                        <a:rPr lang="en-US" sz="1000" dirty="0">
                          <a:effectLst/>
                        </a:rPr>
                        <a:t> service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23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Telnet Login Check Scanner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https://www.rapid7.com/db/modules/auxiliary/scanner/telnet/telnet_login</a:t>
                      </a:r>
                      <a:endParaRPr lang="zh-TW" altLang="en-US" sz="1000" dirty="0"/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Postfix </a:t>
                      </a:r>
                      <a:r>
                        <a:rPr lang="en-US" sz="1000" dirty="0" err="1">
                          <a:effectLst/>
                        </a:rPr>
                        <a:t>smtpd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25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SMTP User Enumeration Utility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https://www.rapid7.com/db/modules/auxiliary/scanner/smtp/smtp_enum</a:t>
                      </a:r>
                      <a:endParaRPr lang="zh-TW" altLang="en-US" sz="1000" dirty="0"/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ISC BIND 9.4.2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53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DNS </a:t>
                      </a:r>
                      <a:r>
                        <a:rPr lang="en-US" altLang="zh-TW" sz="1000" dirty="0" err="1" smtClean="0"/>
                        <a:t>BailiWicked</a:t>
                      </a:r>
                      <a:r>
                        <a:rPr lang="en-US" altLang="zh-TW" sz="1000" dirty="0" smtClean="0"/>
                        <a:t> Host Attack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https://www.rapid7.com/db/modules/auxiliary/spoof/dns/bailiwicked_host</a:t>
                      </a:r>
                      <a:endParaRPr lang="zh-TW" altLang="en-US" sz="1000" dirty="0"/>
                    </a:p>
                  </a:txBody>
                  <a:tcPr/>
                </a:tc>
              </a:tr>
              <a:tr h="3275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Apache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httpd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2.2.8 Ubuntu DAV/2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PHP CGI Argument Injection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https://www.rapid7.com/db/modules/exploit/multi/http/php_cgi_arg_injection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 </a:t>
                      </a:r>
                      <a:r>
                        <a:rPr lang="en-US" sz="1000" dirty="0" err="1">
                          <a:effectLst/>
                        </a:rPr>
                        <a:t>RPCbind</a:t>
                      </a:r>
                      <a:r>
                        <a:rPr lang="en-US" sz="1000" dirty="0">
                          <a:effectLst/>
                        </a:rPr>
                        <a:t> service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111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Metasploit</a:t>
                      </a:r>
                      <a:r>
                        <a:rPr lang="en-US" altLang="zh-TW" sz="1000" dirty="0" smtClean="0"/>
                        <a:t> RPC Interface Login Utility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https://www.rapid7.com/db/modules/auxiliary/scanner/msf/msf_rpc_login</a:t>
                      </a:r>
                      <a:endParaRPr lang="zh-TW" altLang="en-US" sz="1000" dirty="0"/>
                    </a:p>
                  </a:txBody>
                  <a:tcPr/>
                </a:tc>
              </a:tr>
              <a:tr h="33580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Samba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smbd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3.X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139 </a:t>
                      </a:r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445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Samba </a:t>
                      </a:r>
                      <a:r>
                        <a:rPr lang="en-US" altLang="zh-TW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Symlink</a:t>
                      </a:r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Directory Traversal</a:t>
                      </a:r>
                    </a:p>
                    <a:p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CVE-2010-0926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https://www.rapid7.com/db/modules/auxiliary/admin/smb/samba_symlink_traversal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3 r services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512, 513 </a:t>
                      </a:r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514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'rlogin' Remote Login Service Enabled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https://www.rapid7.com/db/vulnerabilities/service-rlogin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80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GNU </a:t>
                      </a:r>
                      <a:r>
                        <a:rPr lang="en-US" sz="1000" dirty="0" err="1">
                          <a:effectLst/>
                        </a:rPr>
                        <a:t>Classpath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grmiregistry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1099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RMI Server Insecure Default Configuration Java 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https://www.rapid7.com/db/modules/exploit/multi/misc/java_rmi_server</a:t>
                      </a:r>
                      <a:endParaRPr lang="zh-TW" altLang="en-US" sz="1000" dirty="0" smtClean="0"/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Metasploitable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root shell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1524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solidFill>
                            <a:srgbClr val="FF0000"/>
                          </a:solidFill>
                        </a:rPr>
                        <a:t>ingreslock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https://sensorstechforum.com/remove-ingreslock-backdoor-and-lock-tcp-1524/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75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A NFS service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  <a:effectLst/>
                        </a:rPr>
                        <a:t>2049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solidFill>
                            <a:srgbClr val="FF0000"/>
                          </a:solidFill>
                        </a:rPr>
                        <a:t>Mis</a:t>
                      </a:r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-Configured NFS Share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https://www.rapid7.com/db/modules/auxiliary/scanner/nfs/nfsmount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ProFTPD</a:t>
                      </a:r>
                      <a:r>
                        <a:rPr lang="en-US" sz="1000" dirty="0">
                          <a:effectLst/>
                        </a:rPr>
                        <a:t> 1.3.1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2121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ProFTPD</a:t>
                      </a:r>
                      <a:r>
                        <a:rPr lang="en-US" altLang="zh-TW" sz="1000" dirty="0" smtClean="0"/>
                        <a:t> Weak password policy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http://www.rwbnetsec.com/proftp/</a:t>
                      </a:r>
                      <a:endParaRPr lang="zh-TW" altLang="en-US" sz="1000" dirty="0"/>
                    </a:p>
                  </a:txBody>
                  <a:tcPr/>
                </a:tc>
              </a:tr>
              <a:tr h="46495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MySQL 5.0.51a-3ubuntu5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3306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MySQL Login Utility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https://www.rapid7.com/db/modules/auxiliary/scanner/mysql/mysql_login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http://linux-hacking-guide.blogspot.tw/2015/06/metasploitable2-hack-mysql-server-using.html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8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Distcc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3632</a:t>
                      </a:r>
                      <a:endParaRPr lang="en-US" altLang="zh-TW" sz="1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DistCC</a:t>
                      </a:r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Daemon Command Execution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CVE-2004-2687 </a:t>
                      </a:r>
                      <a:endParaRPr lang="zh-TW" altLang="en-US" sz="1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https://www.rapid7.com/db/modules/exploit/unix/misc/distcc_exec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PostgreSQL DB 8.3.0 –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</a:rPr>
                        <a:t>8.3.7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5432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PostgreSQL for Linux Payload Execution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https://www.rapid7.com/db/modules/exploit/linux/postgres/postgres_payload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VNC protocol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</a:rPr>
                        <a:t>v1.3</a:t>
                      </a:r>
                      <a:endParaRPr lang="en-US" altLang="zh-TW" sz="10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5900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VNC Authentication Scanner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https://www.rapid7.com/db/modules/auxiliary/scanner/vnc/vnc_login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64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X11 service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6000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X11 No-</a:t>
                      </a:r>
                      <a:r>
                        <a:rPr lang="en-US" altLang="zh-TW" sz="1000" dirty="0" err="1" smtClean="0"/>
                        <a:t>Auth</a:t>
                      </a:r>
                      <a:r>
                        <a:rPr lang="en-US" altLang="zh-TW" sz="1000" dirty="0" smtClean="0"/>
                        <a:t> Scanner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https://www.rapid7.com/db/modules/auxiliary/scanner/x11/open_x11</a:t>
                      </a:r>
                      <a:endParaRPr lang="zh-TW" altLang="en-US" sz="1000" dirty="0"/>
                    </a:p>
                  </a:txBody>
                  <a:tcPr/>
                </a:tc>
              </a:tr>
              <a:tr h="33580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Unreal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ircd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  <a:effectLst/>
                        </a:rPr>
                        <a:t>6667</a:t>
                      </a:r>
                      <a:endParaRPr lang="en-US" altLang="zh-TW" sz="1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solidFill>
                            <a:srgbClr val="FF0000"/>
                          </a:solidFill>
                        </a:rPr>
                        <a:t>UnrealIRCD</a:t>
                      </a:r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 3.2.8.1 Backdoor Command Execution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CVE-2010-2075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https://www.rapid7.com/db/modules/exploit/unix/irc/unreal_ircd_3281_backdoor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80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Apache </a:t>
                      </a:r>
                      <a:r>
                        <a:rPr lang="en-US" sz="1000" dirty="0" err="1">
                          <a:effectLst/>
                        </a:rPr>
                        <a:t>Jserv</a:t>
                      </a:r>
                      <a:r>
                        <a:rPr lang="en-US" sz="1000" dirty="0">
                          <a:effectLst/>
                        </a:rPr>
                        <a:t> protocol 1.3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8009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Exploiting Apache Tomcat through port 8009 using the Apache </a:t>
                      </a:r>
                      <a:r>
                        <a:rPr lang="en-US" altLang="zh-TW" sz="1000" dirty="0" err="1" smtClean="0"/>
                        <a:t>JServ</a:t>
                      </a:r>
                      <a:r>
                        <a:rPr lang="en-US" altLang="zh-TW" sz="1000" dirty="0" smtClean="0"/>
                        <a:t> Protocol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https://ionize.com.au/exploiting-apache-tomcat-port-8009-using-apache-jserv-protocol/</a:t>
                      </a:r>
                      <a:endParaRPr lang="zh-TW" altLang="en-US" sz="1000" dirty="0"/>
                    </a:p>
                  </a:txBody>
                  <a:tcPr/>
                </a:tc>
              </a:tr>
              <a:tr h="33580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Apache Tomcat/Coyote JSP engine 1.1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8180</a:t>
                      </a:r>
                      <a:endParaRPr lang="en-US" altLang="zh-TW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Apache Tomcat Manager Application </a:t>
                      </a:r>
                      <a:r>
                        <a:rPr lang="en-US" altLang="zh-TW" sz="1000" dirty="0" err="1" smtClean="0"/>
                        <a:t>Deployer</a:t>
                      </a:r>
                      <a:r>
                        <a:rPr lang="en-US" altLang="zh-TW" sz="1000" dirty="0" smtClean="0"/>
                        <a:t> Authenticated Code Execution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https://www.rapid7.com/db/modules/exploit/multi/http/tomcat_mgr_upload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280834" y="933555"/>
            <a:ext cx="22621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紅色代表已成功攻擊</a:t>
            </a:r>
          </a:p>
        </p:txBody>
      </p:sp>
    </p:spTree>
    <p:extLst>
      <p:ext uri="{BB962C8B-B14F-4D97-AF65-F5344CB8AC3E}">
        <p14:creationId xmlns:p14="http://schemas.microsoft.com/office/powerpoint/2010/main" val="15562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8" y="1828804"/>
            <a:ext cx="8423565" cy="16742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03641" y="1239463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Step.5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sp>
        <p:nvSpPr>
          <p:cNvPr id="11" name="矩形 10"/>
          <p:cNvSpPr/>
          <p:nvPr/>
        </p:nvSpPr>
        <p:spPr>
          <a:xfrm>
            <a:off x="6269930" y="3010043"/>
            <a:ext cx="246497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/>
              <a:t>VNC</a:t>
            </a:r>
            <a:r>
              <a:rPr lang="zh-TW" altLang="en-US" sz="2000" dirty="0" smtClean="0"/>
              <a:t>密碼為</a:t>
            </a:r>
            <a:r>
              <a:rPr lang="en-US" altLang="zh-TW" sz="2000" dirty="0" smtClean="0"/>
              <a:t>:password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357882" y="2665928"/>
            <a:ext cx="1245206" cy="23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3640" y="3656716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Step.6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下載並安裝</a:t>
            </a:r>
            <a:r>
              <a:rPr lang="en-US" altLang="zh-TW" sz="2500" dirty="0" err="1" smtClean="0"/>
              <a:t>UltraVNC</a:t>
            </a:r>
            <a:r>
              <a:rPr lang="zh-TW" altLang="zh-TW" sz="2500" dirty="0" smtClean="0"/>
              <a:t>。</a:t>
            </a:r>
            <a:endParaRPr lang="zh-TW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03640" y="4268226"/>
            <a:ext cx="479942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http://www.uvnc.com/component/jdownloads/finish/4-setup/343-ultravnc-1215-x86-setup/0.html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48" y="4113120"/>
            <a:ext cx="2475940" cy="26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7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8" y="1828804"/>
            <a:ext cx="8423565" cy="16742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03641" y="1239463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Step.5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sp>
        <p:nvSpPr>
          <p:cNvPr id="11" name="矩形 10"/>
          <p:cNvSpPr/>
          <p:nvPr/>
        </p:nvSpPr>
        <p:spPr>
          <a:xfrm>
            <a:off x="6269930" y="3010043"/>
            <a:ext cx="246497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/>
              <a:t>VNC</a:t>
            </a:r>
            <a:r>
              <a:rPr lang="zh-TW" altLang="en-US" sz="2000" dirty="0" smtClean="0"/>
              <a:t>密碼為</a:t>
            </a:r>
            <a:r>
              <a:rPr lang="en-US" altLang="zh-TW" sz="2000" dirty="0" smtClean="0"/>
              <a:t>:password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357882" y="2665928"/>
            <a:ext cx="1245206" cy="23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3640" y="3656716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Step.6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下載並安裝</a:t>
            </a:r>
            <a:r>
              <a:rPr lang="en-US" altLang="zh-TW" sz="2500" dirty="0" err="1" smtClean="0"/>
              <a:t>UltraVNC</a:t>
            </a:r>
            <a:r>
              <a:rPr lang="zh-TW" altLang="zh-TW" sz="2500" dirty="0" smtClean="0"/>
              <a:t>。</a:t>
            </a:r>
            <a:endParaRPr lang="zh-TW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03640" y="4268226"/>
            <a:ext cx="479942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http://www.uvnc.com/component/jdownloads/finish/4-setup/343-ultravnc-1215-x86-setup/0.html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48" y="4113120"/>
            <a:ext cx="2475940" cy="26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05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55156" y="1402913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Step.7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於</a:t>
            </a:r>
            <a:r>
              <a:rPr lang="en-US" altLang="zh-TW" sz="2500" dirty="0" err="1" smtClean="0"/>
              <a:t>UltraVNC</a:t>
            </a:r>
            <a:r>
              <a:rPr lang="zh-TW" altLang="en-US" sz="2500" dirty="0" smtClean="0"/>
              <a:t>輸入靶機</a:t>
            </a:r>
            <a:r>
              <a:rPr lang="en-US" altLang="zh-TW" sz="2500" dirty="0" smtClean="0"/>
              <a:t>IP</a:t>
            </a:r>
            <a:r>
              <a:rPr lang="zh-TW" altLang="en-US" sz="2500" dirty="0" smtClean="0"/>
              <a:t>與密碼</a:t>
            </a:r>
            <a:r>
              <a:rPr lang="zh-TW" altLang="zh-TW" sz="2500" dirty="0" smtClean="0"/>
              <a:t>。</a:t>
            </a:r>
            <a:endParaRPr lang="zh-TW" altLang="en-US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9" y="1991530"/>
            <a:ext cx="3657600" cy="390525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318974" y="3400022"/>
            <a:ext cx="1065872" cy="69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11" y="3120711"/>
            <a:ext cx="3495675" cy="12573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390169" y="4542628"/>
            <a:ext cx="246497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/>
              <a:t>VNC</a:t>
            </a:r>
            <a:r>
              <a:rPr lang="zh-TW" altLang="en-US" sz="2000" dirty="0" smtClean="0"/>
              <a:t>密碼為</a:t>
            </a:r>
            <a:r>
              <a:rPr lang="en-US" altLang="zh-TW" sz="2000" dirty="0" smtClean="0"/>
              <a:t>:password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4465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68884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55156" y="1402913"/>
            <a:ext cx="6935013" cy="47704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zh-TW" sz="2500" dirty="0" smtClean="0"/>
              <a:t>Step.8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使用</a:t>
            </a:r>
            <a:r>
              <a:rPr lang="en-US" altLang="zh-TW" sz="2500" dirty="0" smtClean="0"/>
              <a:t>VNC</a:t>
            </a:r>
            <a:r>
              <a:rPr lang="zh-TW" altLang="en-US" sz="2500" dirty="0" smtClean="0"/>
              <a:t>登入靶機成功</a:t>
            </a:r>
            <a:endParaRPr lang="zh-TW" altLang="en-US" sz="2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1879957"/>
            <a:ext cx="7076136" cy="49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71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/>
              <a:t>MySQL Login Utility</a:t>
            </a:r>
          </a:p>
        </p:txBody>
      </p:sp>
    </p:spTree>
    <p:extLst>
      <p:ext uri="{BB962C8B-B14F-4D97-AF65-F5344CB8AC3E}">
        <p14:creationId xmlns:p14="http://schemas.microsoft.com/office/powerpoint/2010/main" val="4202341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7526" r="59623" b="1846"/>
          <a:stretch/>
        </p:blipFill>
        <p:spPr>
          <a:xfrm>
            <a:off x="465337" y="3478534"/>
            <a:ext cx="4524366" cy="2603736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48494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50041" y="1301019"/>
            <a:ext cx="11498522" cy="1585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MySQL Login Utility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伺服器的</a:t>
            </a:r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Mysql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資料庫使用預設帳號密碼或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root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帳號密碼為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空，形成弱密碼保護，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將容易被攻擊與入侵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337" y="4341525"/>
            <a:ext cx="3462719" cy="333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90120" y="2493041"/>
            <a:ext cx="937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http://linux-hacking-guide.blogspot.tw/2015/06/metasploitable2-hack-mysql-server-using.html</a:t>
            </a:r>
          </a:p>
        </p:txBody>
      </p:sp>
    </p:spTree>
    <p:extLst>
      <p:ext uri="{BB962C8B-B14F-4D97-AF65-F5344CB8AC3E}">
        <p14:creationId xmlns:p14="http://schemas.microsoft.com/office/powerpoint/2010/main" val="6718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開啟攻擊主機的終端機輸入</a:t>
            </a:r>
            <a:endParaRPr lang="en-US" altLang="zh-TW" sz="2500" dirty="0"/>
          </a:p>
          <a:p>
            <a:r>
              <a:rPr lang="en-US" altLang="zh-TW" sz="2500" dirty="0"/>
              <a:t>	   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2500" dirty="0"/>
              <a:t>進入</a:t>
            </a:r>
            <a:r>
              <a:rPr lang="en-US" altLang="zh-TW" sz="2500" dirty="0" err="1"/>
              <a:t>Metasploit</a:t>
            </a:r>
            <a:r>
              <a:rPr lang="zh-TW" altLang="en-US" sz="2500" dirty="0"/>
              <a:t>指令介面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0" y="2228802"/>
            <a:ext cx="6898068" cy="4922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5418" y="17957"/>
            <a:ext cx="48494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724206" y="2862717"/>
            <a:ext cx="1052084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en-US" sz="2500" dirty="0" smtClean="0"/>
              <a:t>：輸入</a:t>
            </a:r>
            <a:r>
              <a:rPr lang="en-US" altLang="zh-TW" sz="2800" b="1" dirty="0">
                <a:solidFill>
                  <a:srgbClr val="FF0000"/>
                </a:solidFill>
              </a:rPr>
              <a:t>use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auxiliary/scanner/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mysql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mysql_login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500" dirty="0" smtClean="0"/>
              <a:t>載入</a:t>
            </a:r>
            <a:r>
              <a:rPr lang="en-US" altLang="zh-TW" sz="2500" dirty="0" err="1"/>
              <a:t>mysql_login</a:t>
            </a:r>
            <a:r>
              <a:rPr lang="zh-TW" altLang="en-US" sz="2500" dirty="0" smtClean="0"/>
              <a:t>攻擊模組</a:t>
            </a:r>
            <a:endParaRPr lang="zh-TW" altLang="en-US" sz="2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3" y="3823718"/>
            <a:ext cx="6828640" cy="16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7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48494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2020" y="1126883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Step.3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options</a:t>
            </a:r>
            <a:r>
              <a:rPr lang="zh-TW" altLang="en-US" sz="2500" dirty="0"/>
              <a:t>，顯示可設定的項目。</a:t>
            </a:r>
            <a:endParaRPr lang="en-US" altLang="zh-TW" sz="2500" dirty="0"/>
          </a:p>
        </p:txBody>
      </p:sp>
      <p:sp>
        <p:nvSpPr>
          <p:cNvPr id="7" name="矩形 6"/>
          <p:cNvSpPr/>
          <p:nvPr/>
        </p:nvSpPr>
        <p:spPr>
          <a:xfrm>
            <a:off x="642020" y="4972229"/>
            <a:ext cx="72112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Step.4</a:t>
            </a:r>
            <a:r>
              <a:rPr lang="zh-TW" altLang="en-US" sz="2500" dirty="0" smtClean="0"/>
              <a:t>：</a:t>
            </a:r>
            <a:r>
              <a:rPr lang="zh-TW" altLang="en-US" sz="2500" dirty="0"/>
              <a:t>輸入 </a:t>
            </a:r>
            <a:r>
              <a:rPr lang="en-US" altLang="zh-TW" sz="2500" b="1" dirty="0">
                <a:solidFill>
                  <a:srgbClr val="FF0000"/>
                </a:solidFill>
              </a:rPr>
              <a:t>set RHOST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  <a:r>
              <a:rPr lang="zh-TW" altLang="en-US" sz="2500" dirty="0"/>
              <a:t>，設定靶機的</a:t>
            </a:r>
            <a:r>
              <a:rPr lang="en-US" altLang="zh-TW" sz="2500" dirty="0"/>
              <a:t>IP</a:t>
            </a:r>
            <a:r>
              <a:rPr lang="zh-TW" altLang="en-US" sz="2500" dirty="0"/>
              <a:t>。</a:t>
            </a:r>
            <a:endParaRPr lang="en-US" altLang="zh-TW" sz="2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1" y="1679739"/>
            <a:ext cx="8883337" cy="33290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0" y="5490389"/>
            <a:ext cx="6151179" cy="6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48494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2020" y="1126883"/>
            <a:ext cx="887546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Step.5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set USERNAME root</a:t>
            </a:r>
            <a:r>
              <a:rPr lang="zh-TW" altLang="en-US" sz="2500" dirty="0" smtClean="0"/>
              <a:t>，使用</a:t>
            </a:r>
            <a:r>
              <a:rPr lang="en-US" altLang="zh-TW" sz="2500" dirty="0" smtClean="0"/>
              <a:t>root</a:t>
            </a:r>
            <a:r>
              <a:rPr lang="zh-TW" altLang="en-US" sz="2500" dirty="0" smtClean="0"/>
              <a:t>帳號登入</a:t>
            </a:r>
            <a:r>
              <a:rPr lang="en-US" altLang="zh-TW" sz="2500" dirty="0" err="1" smtClean="0"/>
              <a:t>mysql</a:t>
            </a:r>
            <a:r>
              <a:rPr lang="zh-TW" altLang="en-US" sz="2500" dirty="0" smtClean="0"/>
              <a:t>。</a:t>
            </a:r>
            <a:endParaRPr lang="en-US" altLang="zh-TW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0" y="1633597"/>
            <a:ext cx="5278120" cy="6187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2020" y="2273274"/>
            <a:ext cx="90428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Step.6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set BLANK_PASSWORDS true</a:t>
            </a:r>
            <a:r>
              <a:rPr lang="zh-TW" altLang="en-US" sz="2500" dirty="0" smtClean="0"/>
              <a:t>，嘗試使用空密碼。</a:t>
            </a:r>
            <a:endParaRPr lang="en-US" altLang="zh-TW" sz="2500" dirty="0"/>
          </a:p>
        </p:txBody>
      </p:sp>
      <p:sp>
        <p:nvSpPr>
          <p:cNvPr id="13" name="矩形 12"/>
          <p:cNvSpPr/>
          <p:nvPr/>
        </p:nvSpPr>
        <p:spPr>
          <a:xfrm>
            <a:off x="642020" y="3241730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Step.7</a:t>
            </a:r>
            <a:r>
              <a:rPr lang="zh-TW" altLang="zh-TW" sz="2500" dirty="0" smtClean="0"/>
              <a:t>：</a:t>
            </a:r>
            <a:r>
              <a:rPr lang="zh-TW" altLang="zh-TW" sz="2500" dirty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exploit</a:t>
            </a:r>
            <a:r>
              <a:rPr lang="zh-TW" altLang="en-US" sz="2500" dirty="0"/>
              <a:t>，進行攻擊</a:t>
            </a:r>
            <a:r>
              <a:rPr lang="zh-TW" altLang="zh-TW" sz="2500" dirty="0"/>
              <a:t>靶機。</a:t>
            </a:r>
            <a:endParaRPr lang="zh-TW" altLang="en-US" sz="2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0" y="2733405"/>
            <a:ext cx="4362450" cy="49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0" y="3769350"/>
            <a:ext cx="7795094" cy="148972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31265" y="4514214"/>
            <a:ext cx="2561197" cy="170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634727" y="4771593"/>
            <a:ext cx="456887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000" dirty="0" smtClean="0"/>
              <a:t>成</a:t>
            </a:r>
            <a:r>
              <a:rPr lang="zh-TW" altLang="en-US" sz="2000" dirty="0"/>
              <a:t>功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root</a:t>
            </a:r>
            <a:r>
              <a:rPr lang="zh-TW" altLang="en-US" sz="2000" dirty="0" smtClean="0"/>
              <a:t>帳號空密碼登入靶機</a:t>
            </a:r>
            <a:r>
              <a:rPr lang="en-US" altLang="zh-TW" sz="2000" dirty="0" err="1" smtClean="0"/>
              <a:t>mysql</a:t>
            </a:r>
            <a:endParaRPr lang="zh-TW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642020" y="5346455"/>
            <a:ext cx="90428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Step.8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輸入</a:t>
            </a:r>
            <a:r>
              <a:rPr lang="en-US" altLang="zh-TW" sz="2500" dirty="0" smtClean="0"/>
              <a:t>exit</a:t>
            </a:r>
            <a:r>
              <a:rPr lang="zh-TW" altLang="en-US" sz="2500" dirty="0" smtClean="0"/>
              <a:t>，退出</a:t>
            </a:r>
            <a:r>
              <a:rPr lang="en-US" altLang="zh-TW" sz="2500" dirty="0" err="1" smtClean="0"/>
              <a:t>Metasploit</a:t>
            </a:r>
            <a:r>
              <a:rPr lang="zh-TW" altLang="en-US" sz="2500" dirty="0" smtClean="0"/>
              <a:t>。</a:t>
            </a:r>
            <a:endParaRPr lang="en-US" altLang="zh-TW" sz="25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9" y="5910885"/>
            <a:ext cx="4955283" cy="5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3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5418" y="17957"/>
            <a:ext cx="48494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42020" y="1301019"/>
            <a:ext cx="105497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Step.9</a:t>
            </a:r>
            <a:r>
              <a:rPr lang="zh-TW" altLang="zh-TW" sz="2500" dirty="0" smtClean="0"/>
              <a:t>：</a:t>
            </a:r>
            <a:r>
              <a:rPr lang="zh-TW" altLang="en-US" sz="2500" dirty="0"/>
              <a:t>輸入</a:t>
            </a:r>
            <a:r>
              <a:rPr lang="en-US" altLang="zh-TW" sz="2500" b="1" dirty="0" err="1">
                <a:solidFill>
                  <a:srgbClr val="FF0000"/>
                </a:solidFill>
              </a:rPr>
              <a:t>mysql</a:t>
            </a:r>
            <a:r>
              <a:rPr lang="en-US" altLang="zh-TW" sz="2500" b="1" dirty="0">
                <a:solidFill>
                  <a:srgbClr val="FF0000"/>
                </a:solidFill>
              </a:rPr>
              <a:t> -u root -h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 </a:t>
            </a:r>
            <a:r>
              <a:rPr lang="zh-TW" altLang="en-US" sz="2500" dirty="0" smtClean="0"/>
              <a:t>，使用</a:t>
            </a:r>
            <a:r>
              <a:rPr lang="en-US" altLang="zh-TW" sz="2500" dirty="0" smtClean="0"/>
              <a:t>root</a:t>
            </a:r>
            <a:r>
              <a:rPr lang="zh-TW" altLang="en-US" sz="2500" dirty="0" smtClean="0"/>
              <a:t>帳號空密碼登入靶</a:t>
            </a:r>
            <a:r>
              <a:rPr lang="zh-TW" altLang="en-US" sz="2500" dirty="0"/>
              <a:t>機</a:t>
            </a:r>
            <a:r>
              <a:rPr lang="en-US" altLang="zh-TW" sz="2500" dirty="0" err="1" smtClean="0"/>
              <a:t>mysql</a:t>
            </a:r>
            <a:r>
              <a:rPr lang="zh-TW" altLang="en-US" sz="2500" dirty="0" smtClean="0"/>
              <a:t>。</a:t>
            </a:r>
            <a:endParaRPr lang="en-US" altLang="zh-TW" sz="2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7" y="1907686"/>
            <a:ext cx="6296025" cy="15621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42020" y="3599399"/>
            <a:ext cx="105497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Step.10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show databases;</a:t>
            </a:r>
            <a:r>
              <a:rPr lang="zh-TW" altLang="en-US" sz="2500" dirty="0" smtClean="0"/>
              <a:t>，顯示靶機</a:t>
            </a:r>
            <a:r>
              <a:rPr lang="en-US" altLang="zh-TW" sz="2500" dirty="0" err="1" smtClean="0"/>
              <a:t>mysql</a:t>
            </a:r>
            <a:r>
              <a:rPr lang="zh-TW" altLang="en-US" sz="2500" dirty="0" smtClean="0"/>
              <a:t>所有資料庫名稱。</a:t>
            </a:r>
            <a:endParaRPr lang="en-US" altLang="zh-TW" sz="2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7" y="4076452"/>
            <a:ext cx="3471280" cy="27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/>
              <a:t>'rlogin' Remote Login Service Enabled</a:t>
            </a:r>
          </a:p>
        </p:txBody>
      </p:sp>
    </p:spTree>
    <p:extLst>
      <p:ext uri="{BB962C8B-B14F-4D97-AF65-F5344CB8AC3E}">
        <p14:creationId xmlns:p14="http://schemas.microsoft.com/office/powerpoint/2010/main" val="2109792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 err="1"/>
              <a:t>ingreslock</a:t>
            </a:r>
            <a:endParaRPr lang="en-US" altLang="zh-TW" sz="4500" b="1" dirty="0"/>
          </a:p>
        </p:txBody>
      </p:sp>
    </p:spTree>
    <p:extLst>
      <p:ext uri="{BB962C8B-B14F-4D97-AF65-F5344CB8AC3E}">
        <p14:creationId xmlns:p14="http://schemas.microsoft.com/office/powerpoint/2010/main" val="3685592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1" t="43756" r="55462" b="18305"/>
          <a:stretch/>
        </p:blipFill>
        <p:spPr>
          <a:xfrm>
            <a:off x="542609" y="3439330"/>
            <a:ext cx="4553093" cy="2942419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56815" y="6381750"/>
            <a:ext cx="611187" cy="503238"/>
          </a:xfrm>
        </p:spPr>
        <p:txBody>
          <a:bodyPr/>
          <a:lstStyle/>
          <a:p>
            <a:r>
              <a:rPr lang="en-US" altLang="zh-TW" sz="2000" dirty="0"/>
              <a:t>24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5418" y="17957"/>
            <a:ext cx="26014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ingreslock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50041" y="1403797"/>
            <a:ext cx="11029159" cy="14830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 err="1" smtClean="0">
                <a:latin typeface="Times New Roman"/>
                <a:ea typeface="新細明體"/>
                <a:cs typeface="新細明體"/>
              </a:rPr>
              <a:t>Ingreslock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Ingreslock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後門程式監聽在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1524Port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，連接到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1524Port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就可以直接獲得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root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權限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,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，經常被用於已被入侵的伺服器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en-US" altLang="zh-TW" sz="2500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609" y="5243046"/>
            <a:ext cx="4016512" cy="333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558072" y="2517512"/>
            <a:ext cx="4821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http://klmy0.blog.51cto.com/12377962/1893770</a:t>
            </a:r>
          </a:p>
        </p:txBody>
      </p:sp>
    </p:spTree>
    <p:extLst>
      <p:ext uri="{BB962C8B-B14F-4D97-AF65-F5344CB8AC3E}">
        <p14:creationId xmlns:p14="http://schemas.microsoft.com/office/powerpoint/2010/main" val="4250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206" y="1280914"/>
            <a:ext cx="7951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輸入</a:t>
            </a:r>
            <a:r>
              <a:rPr lang="en-US" altLang="zh-TW" sz="2500" b="1" dirty="0">
                <a:solidFill>
                  <a:srgbClr val="FF0000"/>
                </a:solidFill>
              </a:rPr>
              <a:t>telnet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 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1524</a:t>
            </a:r>
            <a:r>
              <a:rPr lang="zh-TW" altLang="en-US" sz="2500" dirty="0" smtClean="0"/>
              <a:t> ，即可登入靶機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5418" y="17957"/>
            <a:ext cx="26014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ingreslock</a:t>
            </a:r>
            <a:endParaRPr lang="zh-TW" altLang="en-US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" y="1840785"/>
            <a:ext cx="5855620" cy="15093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4206" y="3432970"/>
            <a:ext cx="111372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 smtClean="0"/>
              <a:t>Step.2</a:t>
            </a:r>
            <a:r>
              <a:rPr lang="zh-TW" altLang="zh-TW" sz="2500" dirty="0" smtClean="0"/>
              <a:t>：</a:t>
            </a:r>
            <a:r>
              <a:rPr lang="zh-TW" altLang="en-US" sz="2500" dirty="0" smtClean="0"/>
              <a:t>登入靶機後可輸入</a:t>
            </a:r>
            <a:r>
              <a:rPr lang="en-US" altLang="zh-TW" sz="2500" b="1" dirty="0" err="1" smtClean="0">
                <a:solidFill>
                  <a:srgbClr val="FF0000"/>
                </a:solidFill>
              </a:rPr>
              <a:t>whoami</a:t>
            </a:r>
            <a:r>
              <a:rPr lang="zh-TW" altLang="en-US" sz="2500" dirty="0" smtClean="0"/>
              <a:t>與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ls -l</a:t>
            </a:r>
            <a:r>
              <a:rPr lang="zh-TW" altLang="en-US" sz="2500" dirty="0" smtClean="0"/>
              <a:t>查詢當前帳號權限，與當前目錄檔案</a:t>
            </a:r>
            <a:r>
              <a:rPr lang="zh-TW" altLang="en-US" sz="2500" dirty="0"/>
              <a:t>。</a:t>
            </a:r>
            <a:endParaRPr lang="en-US" altLang="zh-TW" sz="25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5" y="3992841"/>
            <a:ext cx="8602739" cy="26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11364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'rlogin' Remote Login Service Enabled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32764" y="1260438"/>
            <a:ext cx="11197496" cy="2086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'rlogin' Remote Login Service </a:t>
            </a:r>
            <a:r>
              <a:rPr lang="en-US" altLang="zh-TW" sz="2500" b="1" dirty="0" smtClean="0">
                <a:latin typeface="Times New Roman"/>
                <a:ea typeface="新細明體"/>
                <a:cs typeface="新細明體"/>
              </a:rPr>
              <a:t>Enabled</a:t>
            </a:r>
            <a:r>
              <a:rPr lang="zh-TW" altLang="en-US" sz="2500" b="1" dirty="0" smtClean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2500" b="1" dirty="0">
                <a:latin typeface="Times New Roman"/>
                <a:ea typeface="新細明體"/>
                <a:cs typeface="新細明體"/>
              </a:rPr>
              <a:t>: </a:t>
            </a:r>
            <a:endParaRPr lang="en-US" altLang="zh-TW" sz="2500" b="1" dirty="0" smtClean="0">
              <a:latin typeface="Times New Roman"/>
              <a:ea typeface="新細明體"/>
              <a:cs typeface="新細明體"/>
            </a:endParaRPr>
          </a:p>
          <a:p>
            <a:r>
              <a:rPr lang="en-US" altLang="zh-TW" sz="2500" dirty="0" smtClean="0">
                <a:latin typeface="Times New Roman"/>
                <a:ea typeface="新細明體"/>
                <a:cs typeface="新細明體"/>
              </a:rPr>
              <a:t>rlogin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可以遠程注冊到一個系統，它和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telnet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相似。</a:t>
            </a:r>
          </a:p>
          <a:p>
            <a:r>
              <a:rPr lang="en-US" altLang="zh-TW" sz="2500" dirty="0" smtClean="0">
                <a:latin typeface="Times New Roman"/>
                <a:ea typeface="新細明體"/>
                <a:cs typeface="新細明體"/>
              </a:rPr>
              <a:t>『r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』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服務（</a:t>
            </a:r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rexec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連接埠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512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、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rlogin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連接埠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513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、</a:t>
            </a:r>
            <a:r>
              <a:rPr lang="en-US" altLang="zh-TW" sz="2500" dirty="0" err="1">
                <a:latin typeface="Times New Roman"/>
                <a:ea typeface="新細明體"/>
                <a:cs typeface="新細明體"/>
              </a:rPr>
              <a:t>rsh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連接埠</a:t>
            </a:r>
            <a:r>
              <a:rPr lang="en-US" altLang="zh-TW" sz="2500" dirty="0">
                <a:latin typeface="Times New Roman"/>
                <a:ea typeface="新細明體"/>
                <a:cs typeface="新細明體"/>
              </a:rPr>
              <a:t>514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），允許遠端不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需輸入</a:t>
            </a:r>
            <a:r>
              <a:rPr lang="zh-TW" altLang="en-US" sz="2500" dirty="0">
                <a:latin typeface="Times New Roman"/>
                <a:ea typeface="新細明體"/>
                <a:cs typeface="新細明體"/>
              </a:rPr>
              <a:t>密碼即可執行互動式交談的服務</a:t>
            </a:r>
            <a:r>
              <a:rPr lang="zh-TW" altLang="en-US" sz="2500" dirty="0" smtClean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2500" dirty="0" smtClean="0">
              <a:latin typeface="Times New Roman"/>
              <a:ea typeface="新細明體"/>
              <a:cs typeface="新細明體"/>
            </a:endParaRPr>
          </a:p>
          <a:p>
            <a:endParaRPr lang="zh-TW" altLang="en-US" sz="2500" dirty="0">
              <a:latin typeface="Times New Roman"/>
              <a:ea typeface="新細明體"/>
              <a:cs typeface="新細明體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-369" t="46955" r="57022" b="25390"/>
          <a:stretch/>
        </p:blipFill>
        <p:spPr>
          <a:xfrm>
            <a:off x="332764" y="3696236"/>
            <a:ext cx="5082364" cy="24598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7159" y="4304973"/>
            <a:ext cx="4071811" cy="923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415128" y="2977762"/>
            <a:ext cx="612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https://yniewu.blogspot.tw/2013/01/metasploitablepart1.html</a:t>
            </a:r>
          </a:p>
        </p:txBody>
      </p:sp>
    </p:spTree>
    <p:extLst>
      <p:ext uri="{BB962C8B-B14F-4D97-AF65-F5344CB8AC3E}">
        <p14:creationId xmlns:p14="http://schemas.microsoft.com/office/powerpoint/2010/main" val="29400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5418" y="17957"/>
            <a:ext cx="11364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'rlogin' Remote Login Service Enabled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4" y="797987"/>
            <a:ext cx="1218097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71612" y="1390457"/>
            <a:ext cx="100185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Step.1</a:t>
            </a:r>
            <a:r>
              <a:rPr lang="zh-TW" altLang="zh-TW" sz="2500" dirty="0"/>
              <a:t>：</a:t>
            </a:r>
            <a:r>
              <a:rPr lang="zh-TW" altLang="en-US" sz="2500" dirty="0"/>
              <a:t>使用攻擊主機先安裝</a:t>
            </a:r>
            <a:r>
              <a:rPr lang="en-US" altLang="zh-TW" sz="2500" dirty="0" err="1" smtClean="0"/>
              <a:t>rsh</a:t>
            </a:r>
            <a:r>
              <a:rPr lang="en-US" altLang="zh-TW" sz="2500" dirty="0" smtClean="0"/>
              <a:t>-client </a:t>
            </a:r>
            <a:r>
              <a:rPr lang="zh-TW" altLang="en-US" sz="2500" dirty="0" smtClean="0"/>
              <a:t>，輸入</a:t>
            </a:r>
            <a:r>
              <a:rPr lang="en-US" altLang="zh-TW" sz="2500" b="1" dirty="0">
                <a:solidFill>
                  <a:srgbClr val="FF0000"/>
                </a:solidFill>
              </a:rPr>
              <a:t>apt-get install </a:t>
            </a:r>
            <a:r>
              <a:rPr lang="en-US" altLang="zh-TW" sz="2500" b="1" dirty="0" err="1">
                <a:solidFill>
                  <a:srgbClr val="FF0000"/>
                </a:solidFill>
              </a:rPr>
              <a:t>rsh</a:t>
            </a:r>
            <a:r>
              <a:rPr lang="en-US" altLang="zh-TW" sz="2500" b="1" dirty="0">
                <a:solidFill>
                  <a:srgbClr val="FF0000"/>
                </a:solidFill>
              </a:rPr>
              <a:t>-client</a:t>
            </a:r>
            <a:endParaRPr lang="zh-TW" altLang="en-US" sz="2500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3" y="2059871"/>
            <a:ext cx="6158562" cy="1143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7462" y="3395831"/>
            <a:ext cx="74289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/>
              <a:t>Step.2</a:t>
            </a:r>
            <a:r>
              <a:rPr lang="zh-TW" altLang="zh-TW" sz="2500" dirty="0"/>
              <a:t>：</a:t>
            </a:r>
            <a:r>
              <a:rPr lang="zh-TW" altLang="en-US" sz="2500" dirty="0"/>
              <a:t>進行遠端連線</a:t>
            </a:r>
            <a:r>
              <a:rPr lang="zh-TW" altLang="en-US" sz="2500" dirty="0" smtClean="0"/>
              <a:t>，輸入</a:t>
            </a:r>
            <a:r>
              <a:rPr lang="en-US" altLang="zh-TW" sz="2500" b="1" dirty="0">
                <a:solidFill>
                  <a:srgbClr val="FF0000"/>
                </a:solidFill>
              </a:rPr>
              <a:t>rlogin -l root &lt;</a:t>
            </a:r>
            <a:r>
              <a:rPr lang="zh-TW" altLang="en-US" sz="2500" b="1" dirty="0">
                <a:solidFill>
                  <a:srgbClr val="FF0000"/>
                </a:solidFill>
              </a:rPr>
              <a:t>靶機</a:t>
            </a:r>
            <a:r>
              <a:rPr lang="en-US" altLang="zh-TW" sz="2500" b="1" dirty="0">
                <a:solidFill>
                  <a:srgbClr val="FF0000"/>
                </a:solidFill>
              </a:rPr>
              <a:t>IP&gt;</a:t>
            </a:r>
          </a:p>
        </p:txBody>
      </p:sp>
      <p:pic>
        <p:nvPicPr>
          <p:cNvPr id="14" name="圖片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4"/>
          <a:stretch/>
        </p:blipFill>
        <p:spPr>
          <a:xfrm>
            <a:off x="693260" y="4065245"/>
            <a:ext cx="4894740" cy="244985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689049" y="4666929"/>
            <a:ext cx="5917410" cy="1246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30" tIns="45715" rIns="91430" bIns="45715">
            <a:spAutoFit/>
          </a:bodyPr>
          <a:lstStyle/>
          <a:p>
            <a:r>
              <a:rPr lang="zh-TW" altLang="zh-TW" sz="2500" dirty="0"/>
              <a:t>已完成靶機免密碼登入，取得最高權限</a:t>
            </a:r>
            <a:endParaRPr lang="en-US" altLang="zh-TW" sz="2500" dirty="0"/>
          </a:p>
          <a:p>
            <a:r>
              <a:rPr lang="zh-TW" altLang="zh-TW" sz="2500" dirty="0"/>
              <a:t>可輸入</a:t>
            </a:r>
            <a:r>
              <a:rPr lang="en-US" altLang="zh-TW" sz="2500" dirty="0"/>
              <a:t>id</a:t>
            </a:r>
            <a:r>
              <a:rPr lang="zh-TW" altLang="zh-TW" sz="2500" dirty="0"/>
              <a:t>或</a:t>
            </a:r>
            <a:r>
              <a:rPr lang="en-US" altLang="zh-TW" sz="2500" dirty="0" err="1"/>
              <a:t>whoami</a:t>
            </a:r>
            <a:r>
              <a:rPr lang="zh-TW" altLang="zh-TW" sz="2500" dirty="0"/>
              <a:t>查看當前權限與主機</a:t>
            </a:r>
            <a:endParaRPr lang="en-US" altLang="zh-TW" sz="2500" dirty="0"/>
          </a:p>
          <a:p>
            <a:r>
              <a:rPr lang="zh-TW" altLang="zh-TW" sz="2500" dirty="0"/>
              <a:t>如需離開指令為</a:t>
            </a:r>
            <a:r>
              <a:rPr lang="en-US" altLang="zh-TW" sz="2500" dirty="0"/>
              <a:t>exit</a:t>
            </a:r>
            <a:endParaRPr lang="zh-TW" altLang="zh-TW" sz="2500" dirty="0"/>
          </a:p>
        </p:txBody>
      </p:sp>
    </p:spTree>
    <p:extLst>
      <p:ext uri="{BB962C8B-B14F-4D97-AF65-F5344CB8AC3E}">
        <p14:creationId xmlns:p14="http://schemas.microsoft.com/office/powerpoint/2010/main" val="81457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Mis</a:t>
            </a:r>
            <a:r>
              <a:rPr lang="en-US" altLang="zh-TW" sz="6000" b="1" dirty="0"/>
              <a:t>-Configured NFS Share</a:t>
            </a:r>
          </a:p>
        </p:txBody>
      </p:sp>
    </p:spTree>
    <p:extLst>
      <p:ext uri="{BB962C8B-B14F-4D97-AF65-F5344CB8AC3E}">
        <p14:creationId xmlns:p14="http://schemas.microsoft.com/office/powerpoint/2010/main" val="142374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2509</Words>
  <Application>Microsoft Office PowerPoint</Application>
  <PresentationFormat>寬螢幕</PresentationFormat>
  <Paragraphs>330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Metasploitable2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Win7</cp:lastModifiedBy>
  <cp:revision>239</cp:revision>
  <dcterms:created xsi:type="dcterms:W3CDTF">2017-07-13T07:48:20Z</dcterms:created>
  <dcterms:modified xsi:type="dcterms:W3CDTF">2017-07-17T15:22:43Z</dcterms:modified>
</cp:coreProperties>
</file>