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3"/>
  </p:normalViewPr>
  <p:slideViewPr>
    <p:cSldViewPr snapToGrid="0" snapToObjects="1">
      <p:cViewPr>
        <p:scale>
          <a:sx n="130" d="100"/>
          <a:sy n="130" d="100"/>
        </p:scale>
        <p:origin x="16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Spray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CSC 840 – Spring 2016</a:t>
            </a:r>
          </a:p>
          <a:p>
            <a:endParaRPr lang="en-US" dirty="0"/>
          </a:p>
          <a:p>
            <a:r>
              <a:rPr lang="en-US" dirty="0" smtClean="0"/>
              <a:t>Josh </a:t>
            </a:r>
            <a:r>
              <a:rPr lang="en-US" dirty="0" err="1" smtClean="0"/>
              <a:t>Stroschein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I/You </a:t>
            </a:r>
            <a:r>
              <a:rPr lang="en-US" dirty="0" smtClean="0"/>
              <a:t>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Spray is a common technique associated withy </a:t>
            </a:r>
            <a:r>
              <a:rPr lang="en-US" dirty="0" err="1" smtClean="0"/>
              <a:t>UaF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Heap spraying is a payload delivery technique</a:t>
            </a:r>
          </a:p>
          <a:p>
            <a:pPr lvl="1"/>
            <a:r>
              <a:rPr lang="en-US" dirty="0" smtClean="0"/>
              <a:t>Often used in conjunction with Use-After-Free (</a:t>
            </a:r>
            <a:r>
              <a:rPr lang="en-US" dirty="0" err="1" smtClean="0"/>
              <a:t>UaF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Place payload in a predictable place in memory</a:t>
            </a:r>
          </a:p>
          <a:p>
            <a:pPr lvl="1"/>
            <a:r>
              <a:rPr lang="en-US" dirty="0" smtClean="0"/>
              <a:t>jump or return to it later</a:t>
            </a:r>
          </a:p>
          <a:p>
            <a:pPr lvl="1"/>
            <a:endParaRPr lang="en-US" dirty="0"/>
          </a:p>
          <a:p>
            <a:r>
              <a:rPr lang="en-US" dirty="0" smtClean="0"/>
              <a:t>Provides underlying theory for more advanced exploitation techniques (bypasses)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heap and how does it differ from the stack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create a heap spray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analyze your heap spray using a debugger - Immunity and </a:t>
            </a:r>
            <a:r>
              <a:rPr lang="en-US" dirty="0" err="1" smtClean="0"/>
              <a:t>WinDBG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V.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thread has it’s own stack</a:t>
            </a:r>
          </a:p>
          <a:p>
            <a:pPr lvl="1"/>
            <a:r>
              <a:rPr lang="en-US" dirty="0" smtClean="0"/>
              <a:t>Limited and fixed in size</a:t>
            </a:r>
          </a:p>
          <a:p>
            <a:pPr lvl="1"/>
            <a:endParaRPr lang="en-US" dirty="0"/>
          </a:p>
          <a:p>
            <a:r>
              <a:rPr lang="en-US" dirty="0" smtClean="0"/>
              <a:t>Heap is used to deal with dynamic memory allocation</a:t>
            </a:r>
          </a:p>
          <a:p>
            <a:pPr lvl="1"/>
            <a:r>
              <a:rPr lang="en-US" dirty="0" smtClean="0"/>
              <a:t>Application may be unsure how much data it will need</a:t>
            </a:r>
          </a:p>
          <a:p>
            <a:pPr lvl="1"/>
            <a:r>
              <a:rPr lang="en-US" dirty="0" smtClean="0"/>
              <a:t>Usually one heap per application</a:t>
            </a:r>
            <a:endParaRPr lang="en-US" dirty="0"/>
          </a:p>
          <a:p>
            <a:r>
              <a:rPr lang="en-US" dirty="0" smtClean="0"/>
              <a:t>Heap (manager) has access to larger amount of virtual memory when compared to the stack</a:t>
            </a:r>
          </a:p>
          <a:p>
            <a:endParaRPr lang="en-US" dirty="0"/>
          </a:p>
          <a:p>
            <a:r>
              <a:rPr lang="en-US" dirty="0" smtClean="0"/>
              <a:t>Heap memory can be allocated in a variety of ways</a:t>
            </a:r>
          </a:p>
          <a:p>
            <a:pPr lvl="1"/>
            <a:r>
              <a:rPr lang="en-US" dirty="0" err="1" smtClean="0"/>
              <a:t>VirtualAlloc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Heap allocations are eventually freed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Heap Spray?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Deliver a payload</a:t>
            </a:r>
          </a:p>
          <a:p>
            <a:pPr lvl="1"/>
            <a:r>
              <a:rPr lang="en-US" dirty="0" smtClean="0"/>
              <a:t>Try to place </a:t>
            </a:r>
            <a:r>
              <a:rPr lang="en-US" dirty="0" err="1" smtClean="0"/>
              <a:t>shellcode</a:t>
            </a:r>
            <a:r>
              <a:rPr lang="en-US" dirty="0" smtClean="0"/>
              <a:t> at a reliable address</a:t>
            </a:r>
          </a:p>
          <a:p>
            <a:pPr lvl="1"/>
            <a:endParaRPr lang="en-US" dirty="0"/>
          </a:p>
          <a:p>
            <a:r>
              <a:rPr lang="en-US" dirty="0" smtClean="0"/>
              <a:t>Fill memory with your </a:t>
            </a:r>
            <a:r>
              <a:rPr lang="en-US" dirty="0" err="1" smtClean="0"/>
              <a:t>shellcode</a:t>
            </a:r>
            <a:r>
              <a:rPr lang="en-US" dirty="0" smtClean="0"/>
              <a:t>, then gain control of EIP</a:t>
            </a:r>
          </a:p>
          <a:p>
            <a:endParaRPr lang="en-US" dirty="0"/>
          </a:p>
          <a:p>
            <a:r>
              <a:rPr lang="en-US" dirty="0" smtClean="0"/>
              <a:t>We’ll use JavaScript via the browser (IE) for the demo</a:t>
            </a:r>
          </a:p>
          <a:p>
            <a:endParaRPr lang="en-US" dirty="0"/>
          </a:p>
          <a:p>
            <a:r>
              <a:rPr lang="en-US" dirty="0" smtClean="0"/>
              <a:t>What happens:</a:t>
            </a:r>
          </a:p>
          <a:p>
            <a:pPr lvl="1"/>
            <a:r>
              <a:rPr lang="en-US" dirty="0" smtClean="0"/>
              <a:t>Spray the heap</a:t>
            </a:r>
          </a:p>
          <a:p>
            <a:pPr lvl="1"/>
            <a:r>
              <a:rPr lang="en-US" dirty="0" smtClean="0"/>
              <a:t>Trigger the bug</a:t>
            </a:r>
          </a:p>
          <a:p>
            <a:pPr lvl="1"/>
            <a:r>
              <a:rPr lang="en-US" dirty="0" smtClean="0"/>
              <a:t>Control EIP and point EIP into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6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Allocation – The Way It Was...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6" t="45829" r="47086" b="48231"/>
          <a:stretch/>
        </p:blipFill>
        <p:spPr>
          <a:xfrm>
            <a:off x="3621742" y="1972235"/>
            <a:ext cx="4536141" cy="1347696"/>
          </a:xfrm>
        </p:spPr>
      </p:pic>
      <p:sp>
        <p:nvSpPr>
          <p:cNvPr id="5" name="TextBox 4"/>
          <p:cNvSpPr txBox="1"/>
          <p:nvPr/>
        </p:nvSpPr>
        <p:spPr>
          <a:xfrm>
            <a:off x="1488141" y="2061882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tps://www.corelan.be/wp-content/uploads/2011/12/image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17" y="3944471"/>
            <a:ext cx="9534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9249" y="3412878"/>
            <a:ext cx="255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BSTR String Object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734" y="5940819"/>
            <a:ext cx="1103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/2011/12/31/exploit-writing-tutorial-part-11-heap-spraying-demystified/</a:t>
            </a:r>
          </a:p>
        </p:txBody>
      </p:sp>
    </p:spTree>
    <p:extLst>
      <p:ext uri="{BB962C8B-B14F-4D97-AF65-F5344CB8AC3E}">
        <p14:creationId xmlns:p14="http://schemas.microsoft.com/office/powerpoint/2010/main" val="88151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Spray</a:t>
            </a:r>
            <a:endParaRPr lang="en-US" dirty="0"/>
          </a:p>
        </p:txBody>
      </p:sp>
      <p:pic>
        <p:nvPicPr>
          <p:cNvPr id="2050" name="Picture 2" descr="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92" y="1737360"/>
            <a:ext cx="59721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2681" y="6014085"/>
            <a:ext cx="1103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/2011/12/31/exploit-writing-tutorial-part-11-heap-spraying-demystified/</a:t>
            </a:r>
          </a:p>
        </p:txBody>
      </p:sp>
    </p:spTree>
    <p:extLst>
      <p:ext uri="{BB962C8B-B14F-4D97-AF65-F5344CB8AC3E}">
        <p14:creationId xmlns:p14="http://schemas.microsoft.com/office/powerpoint/2010/main" val="196332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118078"/>
            <a:ext cx="1018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IE disrupted the way strings were allocated</a:t>
            </a:r>
          </a:p>
          <a:p>
            <a:r>
              <a:rPr lang="en-US" sz="2400" dirty="0"/>
              <a:t>	L</a:t>
            </a:r>
            <a:r>
              <a:rPr lang="en-US" sz="2400" dirty="0" smtClean="0"/>
              <a:t>ook into DOM objects for more current attack techniques</a:t>
            </a:r>
          </a:p>
          <a:p>
            <a:endParaRPr lang="en-US" sz="2400" dirty="0"/>
          </a:p>
          <a:p>
            <a:r>
              <a:rPr lang="en-US" sz="2400" dirty="0" smtClean="0"/>
              <a:t>Extend example by looking into precise heap sprays</a:t>
            </a:r>
          </a:p>
          <a:p>
            <a:endParaRPr lang="en-US" sz="2400" dirty="0"/>
          </a:p>
          <a:p>
            <a:r>
              <a:rPr lang="en-US" sz="2400" dirty="0" smtClean="0"/>
              <a:t>Add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w/ ROP</a:t>
            </a:r>
            <a:endParaRPr lang="en-US" sz="2400" dirty="0"/>
          </a:p>
          <a:p>
            <a:r>
              <a:rPr lang="en-US" sz="2400" dirty="0" smtClean="0"/>
              <a:t>	Bypass DEP</a:t>
            </a:r>
          </a:p>
          <a:p>
            <a:endParaRPr lang="en-US" sz="2400" dirty="0"/>
          </a:p>
          <a:p>
            <a:r>
              <a:rPr lang="en-US" sz="2400" dirty="0" smtClean="0"/>
              <a:t>Look into heap spray + </a:t>
            </a:r>
            <a:r>
              <a:rPr lang="en-US" sz="2400" dirty="0" err="1" smtClean="0"/>
              <a:t>UaF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167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err="1" smtClean="0"/>
              <a:t>Corelan</a:t>
            </a:r>
            <a:r>
              <a:rPr lang="en-US" dirty="0" smtClean="0"/>
              <a:t>: 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/2011/12/31/exploit-writing-tutorial-part-11-heap-spraying-demystified/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268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Retrospect</vt:lpstr>
      <vt:lpstr>Heap Spray</vt:lpstr>
      <vt:lpstr>Why I/You care</vt:lpstr>
      <vt:lpstr>Three Main Ideas</vt:lpstr>
      <vt:lpstr>Heap V. Stack</vt:lpstr>
      <vt:lpstr>Why Heap Spray?</vt:lpstr>
      <vt:lpstr>String Allocation – The Way It Was...</vt:lpstr>
      <vt:lpstr>Heap Spray</vt:lpstr>
      <vt:lpstr>Future Direction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Vtables</dc:title>
  <dc:creator>Stroschein, Joshua</dc:creator>
  <cp:lastModifiedBy>Stroschein, Joshua</cp:lastModifiedBy>
  <cp:revision>31</cp:revision>
  <dcterms:created xsi:type="dcterms:W3CDTF">2016-01-30T15:37:56Z</dcterms:created>
  <dcterms:modified xsi:type="dcterms:W3CDTF">2016-03-20T01:54:11Z</dcterms:modified>
</cp:coreProperties>
</file>