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7"/>
  </p:normalViewPr>
  <p:slideViewPr>
    <p:cSldViewPr snapToGrid="0" snapToObjects="1">
      <p:cViewPr varScale="1">
        <p:scale>
          <a:sx n="100" d="100"/>
          <a:sy n="100" d="100"/>
        </p:scale>
        <p:origin x="16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trendmicro.com/trendlabs-security-intelligence/exploring-control-flow-guard-in-windows-10/" TargetMode="External"/><Relationship Id="rId3" Type="http://schemas.openxmlformats.org/officeDocument/2006/relationships/hyperlink" Target="https://msdn.microsoft.com/en-us/dn308572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Hooking </a:t>
            </a:r>
            <a:r>
              <a:rPr lang="en-US" dirty="0" err="1" smtClean="0"/>
              <a:t>Vtables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CSC 840 – Spring 2016</a:t>
            </a:r>
          </a:p>
          <a:p>
            <a:endParaRPr lang="en-US" dirty="0"/>
          </a:p>
          <a:p>
            <a:r>
              <a:rPr lang="en-US" dirty="0" smtClean="0"/>
              <a:t>Josh </a:t>
            </a:r>
            <a:r>
              <a:rPr lang="en-US" dirty="0" err="1" smtClean="0"/>
              <a:t>Stroschein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Dissertation research is focused on reverse engineering and security vulnerability discovery</a:t>
            </a:r>
          </a:p>
          <a:p>
            <a:endParaRPr lang="en-US" dirty="0"/>
          </a:p>
          <a:p>
            <a:r>
              <a:rPr lang="en-US" dirty="0" smtClean="0"/>
              <a:t>How to better secure software</a:t>
            </a:r>
          </a:p>
          <a:p>
            <a:pPr lvl="1"/>
            <a:r>
              <a:rPr lang="en-US" dirty="0" smtClean="0"/>
              <a:t>What can attackers do?</a:t>
            </a:r>
          </a:p>
          <a:p>
            <a:pPr lvl="1"/>
            <a:r>
              <a:rPr lang="en-US" dirty="0" smtClean="0"/>
              <a:t>How can they modify execution of a program</a:t>
            </a:r>
          </a:p>
          <a:p>
            <a:pPr lvl="1"/>
            <a:endParaRPr lang="en-US" dirty="0"/>
          </a:p>
          <a:p>
            <a:r>
              <a:rPr lang="en-US" dirty="0" smtClean="0"/>
              <a:t>More advanced understanding of dynamic and static analysis</a:t>
            </a:r>
          </a:p>
          <a:p>
            <a:pPr lvl="1"/>
            <a:r>
              <a:rPr lang="en-US" dirty="0" smtClean="0"/>
              <a:t>Plus Windows API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is difficult to defend applications when an attacker has the program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Even when it’s just binary data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Windows API allows for a tremendous amount of flexibility and can be leveraged directly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Indirect calls can lead to security vulnerabilities/exploitation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vTable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of function addresses, used when a base class overrides a parent class’s virtual functions</a:t>
            </a:r>
          </a:p>
          <a:p>
            <a:pPr lvl="1"/>
            <a:r>
              <a:rPr lang="en-US" dirty="0" smtClean="0"/>
              <a:t>A pointer to an array of pointers</a:t>
            </a:r>
          </a:p>
          <a:p>
            <a:pPr lvl="1"/>
            <a:endParaRPr lang="en-US" dirty="0"/>
          </a:p>
          <a:p>
            <a:r>
              <a:rPr lang="en-US" dirty="0" smtClean="0"/>
              <a:t>When a class has virtual functions, this </a:t>
            </a:r>
            <a:r>
              <a:rPr lang="en-US" dirty="0" err="1" smtClean="0"/>
              <a:t>vtable</a:t>
            </a:r>
            <a:r>
              <a:rPr lang="en-US" dirty="0" smtClean="0"/>
              <a:t> is created</a:t>
            </a:r>
          </a:p>
          <a:p>
            <a:pPr lvl="1"/>
            <a:r>
              <a:rPr lang="en-US" dirty="0" smtClean="0"/>
              <a:t>Becomes the first ’member’ of the class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14475" t="63274" r="31202"/>
          <a:stretch/>
        </p:blipFill>
        <p:spPr>
          <a:xfrm>
            <a:off x="6273462" y="3857414"/>
            <a:ext cx="3961023" cy="214532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12198" t="57537" r="1120"/>
          <a:stretch/>
        </p:blipFill>
        <p:spPr>
          <a:xfrm>
            <a:off x="1547446" y="4160118"/>
            <a:ext cx="4275850" cy="21175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009184" y="4160118"/>
            <a:ext cx="1354016" cy="7724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58705" y="3736599"/>
            <a:ext cx="151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vTable</a:t>
            </a:r>
            <a:r>
              <a:rPr lang="en-US" dirty="0" smtClean="0"/>
              <a:t>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’Normal’ call – address is determined when program is compiled</a:t>
            </a:r>
          </a:p>
          <a:p>
            <a:pPr lvl="1"/>
            <a:r>
              <a:rPr lang="en-US" dirty="0" smtClean="0"/>
              <a:t>This can be checked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Indirect – address is determined at runtime</a:t>
            </a:r>
          </a:p>
          <a:p>
            <a:pPr lvl="1"/>
            <a:r>
              <a:rPr lang="en-US" dirty="0" smtClean="0"/>
              <a:t>This can be abused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9" t="47949" r="32603" b="45128"/>
          <a:stretch/>
        </p:blipFill>
        <p:spPr>
          <a:xfrm>
            <a:off x="3037254" y="2632807"/>
            <a:ext cx="4431323" cy="1391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9" t="51025" r="46333" b="41026"/>
          <a:stretch/>
        </p:blipFill>
        <p:spPr>
          <a:xfrm>
            <a:off x="3379309" y="4642337"/>
            <a:ext cx="4089268" cy="156503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785338" y="5205046"/>
            <a:ext cx="3182816" cy="7724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1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further mitigations that would prevent </a:t>
            </a:r>
            <a:r>
              <a:rPr lang="en-US" dirty="0" err="1" smtClean="0"/>
              <a:t>vTable</a:t>
            </a:r>
            <a:r>
              <a:rPr lang="en-US" dirty="0" smtClean="0"/>
              <a:t> hooking such as Control Flow Guard in Windows 10 and 8.1</a:t>
            </a:r>
          </a:p>
          <a:p>
            <a:pPr lvl="1"/>
            <a:endParaRPr lang="en-US" dirty="0"/>
          </a:p>
          <a:p>
            <a:r>
              <a:rPr lang="en-US" dirty="0" smtClean="0"/>
              <a:t>Accomplishing </a:t>
            </a:r>
            <a:r>
              <a:rPr lang="en-US" dirty="0" err="1" smtClean="0"/>
              <a:t>vTable</a:t>
            </a:r>
            <a:r>
              <a:rPr lang="en-US" dirty="0" smtClean="0"/>
              <a:t> hooking through DLL injection on a running process</a:t>
            </a:r>
          </a:p>
          <a:p>
            <a:endParaRPr lang="en-US" dirty="0"/>
          </a:p>
          <a:p>
            <a:r>
              <a:rPr lang="en-US" dirty="0" smtClean="0"/>
              <a:t>Accomplish </a:t>
            </a:r>
            <a:r>
              <a:rPr lang="en-US" dirty="0" err="1" smtClean="0"/>
              <a:t>vTable</a:t>
            </a:r>
            <a:r>
              <a:rPr lang="en-US" dirty="0" smtClean="0"/>
              <a:t> hooking by DLL injection at load time</a:t>
            </a:r>
          </a:p>
          <a:p>
            <a:endParaRPr lang="en-US" dirty="0"/>
          </a:p>
          <a:p>
            <a:r>
              <a:rPr lang="en-US" dirty="0" smtClean="0"/>
              <a:t>Explore new mitigation techniques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Control Flow Guard: </a:t>
            </a:r>
            <a:r>
              <a:rPr lang="en-US" dirty="0">
                <a:hlinkClick r:id="rId2"/>
              </a:rPr>
              <a:t>http://blog.trendmicro.com/trendlabs-security-intelligence/exploring-control-flow-guard-in-windows-10/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MSDN: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msdn.microsoft.com/en-us/dn308572.aspx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vTable</a:t>
            </a:r>
            <a:r>
              <a:rPr lang="en-US" dirty="0"/>
              <a:t> Hooking: https://</a:t>
            </a:r>
            <a:r>
              <a:rPr lang="en-US" dirty="0" err="1"/>
              <a:t>webcache.googleusercontent.com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=cache:6F04VbD3q3YJ:https://s0beit.me/reverse-engineering/how-</a:t>
            </a:r>
            <a:r>
              <a:rPr lang="en-US" dirty="0" err="1"/>
              <a:t>vtable</a:t>
            </a:r>
            <a:r>
              <a:rPr lang="en-US" dirty="0"/>
              <a:t>-hooking-works-detecting-it/+&amp;cd=1&amp;hl=</a:t>
            </a:r>
            <a:r>
              <a:rPr lang="en-US" dirty="0" err="1"/>
              <a:t>en&amp;ct</a:t>
            </a:r>
            <a:r>
              <a:rPr lang="en-US" dirty="0"/>
              <a:t>=</a:t>
            </a:r>
            <a:r>
              <a:rPr lang="en-US" dirty="0" err="1"/>
              <a:t>clnk&amp;gl</a:t>
            </a:r>
            <a:r>
              <a:rPr lang="en-US" dirty="0"/>
              <a:t>=us</a:t>
            </a:r>
          </a:p>
        </p:txBody>
      </p:sp>
    </p:spTree>
    <p:extLst>
      <p:ext uri="{BB962C8B-B14F-4D97-AF65-F5344CB8AC3E}">
        <p14:creationId xmlns:p14="http://schemas.microsoft.com/office/powerpoint/2010/main" val="356301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239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Hooking Vtables</vt:lpstr>
      <vt:lpstr>Why I care</vt:lpstr>
      <vt:lpstr>Three Main Ideas</vt:lpstr>
      <vt:lpstr>What is a vTable?</vt:lpstr>
      <vt:lpstr>Indirect Calls</vt:lpstr>
      <vt:lpstr>Future Direction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Hooking Vtables</dc:title>
  <dc:creator>Stroschein, Joshua</dc:creator>
  <cp:lastModifiedBy>Stroschein, Joshua</cp:lastModifiedBy>
  <cp:revision>9</cp:revision>
  <dcterms:created xsi:type="dcterms:W3CDTF">2016-01-30T15:37:56Z</dcterms:created>
  <dcterms:modified xsi:type="dcterms:W3CDTF">2016-01-30T16:23:22Z</dcterms:modified>
</cp:coreProperties>
</file>