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안녕하세요, 프로젝트 JRGB 발표를 맡은 소병욱 이라고 합니다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JRGB... 이름만 보면 뭐하는지도 모르겠고 그냥 묘하죠? RGB 하는거 보니까 무슨 색과 관련된 프로젝트인가? 그렇다면 J는 뭐지...?</a:t>
            </a:r>
            <a:br>
              <a:rPr lang="en"/>
            </a:br>
            <a:br>
              <a:rPr lang="en"/>
            </a:br>
            <a:r>
              <a:rPr lang="en"/>
              <a:t>JRGB가 사실은 자린고비에요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AI로 생성한 오브젝트를 출력한다는것 자체가 어떻게 보면 존재하지 않던 허상을 뽑아낸 거잖아요?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그게 마치 자린고비 같다해서 프로젝트 이름을 자린고비라고 지었습니다.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결국 요약하자면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생성형 AI와 3D print를 활용한 사용자 맞춤 3D 악세사리 출력 서비스라고 정리내릴 수 있겠죠?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b026402d8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db026402d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각 출력 작업들은 프로세스별로 큐에 저장되어 순차적으로 처리를 가능하도록 만들었습니다.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그래서, 여기까지가 저희 서비스의 핵심적인 짧게 요약한 슬라이드였습니다.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5aa57efa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e5aa57efa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하지만 저희 서비스에는 부족한점이 존재합니다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결국 3D 프랍 생성을 위한 과정에서 외부 API에 종속된다는 점인데요,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저희가 현재 서비스와 관련된 논문도 함께 준비중인데, 서비스의 한계점이자 논문의 한계점으로는 결국 저희가 직접 txt to 3D 모델을 만들지 않았기 때문에,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외부 서비스에 종속된다는 단점이 존재합니다.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물론 저희가 출력한 서비스에 대해 원가로 API사용가를 더해 판매해서 어느정도 문제를 해결할 수 있긴 하지만...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API비용은 출력이 아닌 생성에서 발생함으로 그 비용을 충당하기 위해 원가가 비싸질 수 밖에 없겠죠?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저희는 이 문제를 해결하기 위해 모델을 직접 만들고싶은데, 모델을 만든다는것은 수많은 GPU연산과 VRAM, 그리고 많은 시간이 필요하여 외부의 도움, 특히 컴퓨팅파워에 대한 지원이 간절히 필요한 상황입니다...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5aa57efac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e5aa57efa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그럼 이제 저희 프로젝트가 어떻게 확장될 수 있을지, 어떻게 개선될 수 있을지 설명하는 슬라이드를 끝으로, 발표를 마치도록 하겠습니다.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저희 프로젝트는 도커와 멀티프로세스 프로그래밍을 적절히 섞음으로서, 모듈화에 강점을 지니고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그에 따라 생산력이 부족하다면, 현재 시퀀셔하게 작동하는 3D프린트 생산 라인을 간편하게 추가만 하더라도 생산력을 증가시킬 수 있도록 확장 가능성을 열어두었습니다.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결론적으로 </a:t>
            </a:r>
            <a:r>
              <a:rPr lang="en"/>
              <a:t>AI생성을 위한 비용은 제품 원가에 포함시켜 마진 유지를하고,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한번 제대로 인프라만 구축된다면, 인프라의 확장은 3D프린터를 더 구입하는 방식으로 공장의 라인을 간편하게 추가할 수 있다는 확장 가능성을 지니고 있다는것이 저희 프로젝트의 강점입니다.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ac8311f94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dac8311f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발표 목차입니다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5aa57efac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e5aa57efa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전반적인 흐름도를 보여주긴하는데, 바로 다음 페이지에서 Figma로 설명해줍시다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5aa57efac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e5aa57efa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전반적인 흐름도를 보여주긴하는데, 바로 다음 페이지에서 Figma로 설명해줍시다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c134aa9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c134aa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이제 어떤식으로 프로젝트를 실제로 구현했는지, 핵심적인 부분만 요약하여 설명드리겠습니다.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구체적인 기술 개발 내용은 중간평가때 진행하였기 때문에, 디테일적인 부분은 생략하는 점, 미리 알고 계시면 좋을 것 같습니다.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5aa57efa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5aa57efa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일단, 백엔드단인 </a:t>
            </a:r>
            <a:r>
              <a:rPr lang="en"/>
              <a:t>Spring boot 프로젝트를 AWS를 통해서 배포하였으며 유지보수를 위해서 Docker CI/CD도 구축하였습니다.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Meshy AI를 통한 3D 모델 생성, 카카오 로그인 및 결제 서비스, 문자 및 이메일 알림 서비스, 유저 관리 서비스 등을 제공하고 있습니다.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ad0df70dc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dad0df70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그리고 AI 서버에서는 저작권이 없는 동물 사진을 6개의 라벨과 라벨별 100개의 이미지 데이터셋으로 구성하여 데이터를 구축했습니다.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bbfdeb8b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dbbfdeb8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모델 추론 방법으로는 CPU에서 추론을 담당할 수 있는 모델인 ResNet34를 이용하여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AI서버에서 추론을 하여, 그 결과를 spring 서버로 반환처리했습니다.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b026402d8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db026402d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이제 3D 프린터 구현에 대한 내용입니다.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라즈베리파이와 3D프린트를 물리적으로 연결하고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데비안 fork인 라즈비안에 Octoprint 소프트웨어를 설치하여 3D print를 제어하는 방식으로 서버를 구성했습니다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gif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gif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xZtqQO96xOc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gif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gif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gif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gif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gif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9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ctrTitle"/>
          </p:nvPr>
        </p:nvSpPr>
        <p:spPr>
          <a:xfrm>
            <a:off x="191658" y="-776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700"/>
              <a:t>Project JRGB</a:t>
            </a:r>
            <a:endParaRPr sz="2500"/>
          </a:p>
        </p:txBody>
      </p:sp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1290100" y="3391798"/>
            <a:ext cx="63237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/>
              <a:t>Team. 배다른민족</a:t>
            </a:r>
            <a:endParaRPr sz="2300"/>
          </a:p>
        </p:txBody>
      </p:sp>
      <p:sp>
        <p:nvSpPr>
          <p:cNvPr id="54" name="Google Shape;54;p12"/>
          <p:cNvSpPr txBox="1"/>
          <p:nvPr/>
        </p:nvSpPr>
        <p:spPr>
          <a:xfrm>
            <a:off x="2866200" y="3755373"/>
            <a:ext cx="301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이종혁 201921426 || 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, 팀장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소병욱 201921408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||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Server , PM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조현태 201921438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||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이준수 201921428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||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백지웅 202021221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||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 txBox="1"/>
          <p:nvPr/>
        </p:nvSpPr>
        <p:spPr>
          <a:xfrm>
            <a:off x="311700" y="1078525"/>
            <a:ext cx="852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생성형 AI와 3d print를 활용한 사용자 맞춤 3D 악세사리 출력 서비스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예술이(가) 표시된 사진&#10;&#10;중간 신뢰도로 자동 생성된 설명" id="56" name="Google Shape;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4150" y="1020376"/>
            <a:ext cx="2715600" cy="27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79"/>
              <a:t>3️⃣ 3D print 서버는 spring 서버로부터의 요청을 Queue에서 작업</a:t>
            </a:r>
            <a:endParaRPr b="1" sz="1620"/>
          </a:p>
        </p:txBody>
      </p:sp>
      <p:pic>
        <p:nvPicPr>
          <p:cNvPr descr="예술이(가) 표시된 사진&#10;&#10;중간 신뢰도로 자동 생성된 설명"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286" y="1"/>
            <a:ext cx="1233714" cy="123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25" y="1170125"/>
            <a:ext cx="440279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9325" y="1170125"/>
            <a:ext cx="388780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/>
          <p:nvPr/>
        </p:nvSpPr>
        <p:spPr>
          <a:xfrm>
            <a:off x="0" y="0"/>
            <a:ext cx="2573100" cy="30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구현 방법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예술이(가) 표시된 사진&#10;&#10;중간 신뢰도로 자동 생성된 설명"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286" y="1"/>
            <a:ext cx="1233714" cy="123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2808050"/>
            <a:ext cx="8520600" cy="2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80"/>
              <a:t>비용은 결국 API사용에서 발생!</a:t>
            </a:r>
            <a:endParaRPr b="1" sz="288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979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79"/>
              <a:t>그러니, </a:t>
            </a:r>
            <a:r>
              <a:rPr b="1" lang="en" sz="2380">
                <a:solidFill>
                  <a:srgbClr val="FF0000"/>
                </a:solidFill>
              </a:rPr>
              <a:t>txt to 3D 모델을 직접 만들어</a:t>
            </a:r>
            <a:r>
              <a:rPr b="1" lang="en" sz="1979"/>
              <a:t> 서비스를 운영하고 싶다...!</a:t>
            </a:r>
            <a:endParaRPr b="1" sz="1979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979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79"/>
              <a:t>모델을 직접 만들기 위한 강력한 컴퓨팅 파워 인프라가 필요...</a:t>
            </a:r>
            <a:endParaRPr b="1" sz="1979"/>
          </a:p>
        </p:txBody>
      </p:sp>
      <p:sp>
        <p:nvSpPr>
          <p:cNvPr id="161" name="Google Shape;161;p22"/>
          <p:cNvSpPr/>
          <p:nvPr/>
        </p:nvSpPr>
        <p:spPr>
          <a:xfrm>
            <a:off x="0" y="0"/>
            <a:ext cx="4739700" cy="307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한계점</a:t>
            </a:r>
            <a:r>
              <a:rPr b="1" lang="en" sz="1900">
                <a:solidFill>
                  <a:schemeClr val="lt1"/>
                </a:solidFill>
              </a:rPr>
              <a:t> + 참여기관/기업의 필요성</a:t>
            </a:r>
            <a:endParaRPr b="1" sz="1900">
              <a:solidFill>
                <a:schemeClr val="lt1"/>
              </a:solidFill>
            </a:endParaRPr>
          </a:p>
        </p:txBody>
      </p:sp>
      <p:grpSp>
        <p:nvGrpSpPr>
          <p:cNvPr id="162" name="Google Shape;162;p22"/>
          <p:cNvGrpSpPr/>
          <p:nvPr/>
        </p:nvGrpSpPr>
        <p:grpSpPr>
          <a:xfrm>
            <a:off x="3388400" y="525325"/>
            <a:ext cx="2367175" cy="2367175"/>
            <a:chOff x="3388400" y="525325"/>
            <a:chExt cx="2367175" cy="2367175"/>
          </a:xfrm>
        </p:grpSpPr>
        <p:pic>
          <p:nvPicPr>
            <p:cNvPr id="163" name="Google Shape;16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88400" y="525325"/>
              <a:ext cx="2367175" cy="236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7700" y="811300"/>
              <a:ext cx="1608575" cy="1286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" name="Google Shape;16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804675"/>
            <a:ext cx="1353300" cy="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예술이(가) 표시된 사진&#10;&#10;중간 신뢰도로 자동 생성된 설명"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286" y="1"/>
            <a:ext cx="1233714" cy="123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1233725"/>
            <a:ext cx="8520600" cy="1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79"/>
              <a:t>사용자가 많아지면 3D프린터로 일종의 클러스터를 구성하여 각각의 3D 프린터에 출력을 걸어주면 됨 	</a:t>
            </a:r>
            <a:endParaRPr b="1" sz="1979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79"/>
              <a:t>-&gt; 이를 위해 멀티프로세스 방식으로 3D프린터가 작동되도록 구현했음 </a:t>
            </a:r>
            <a:endParaRPr b="1" sz="1979"/>
          </a:p>
        </p:txBody>
      </p:sp>
      <p:grpSp>
        <p:nvGrpSpPr>
          <p:cNvPr id="172" name="Google Shape;172;p23"/>
          <p:cNvGrpSpPr/>
          <p:nvPr/>
        </p:nvGrpSpPr>
        <p:grpSpPr>
          <a:xfrm>
            <a:off x="3306122" y="2571756"/>
            <a:ext cx="1233694" cy="1827113"/>
            <a:chOff x="5906050" y="1194550"/>
            <a:chExt cx="2410500" cy="3569975"/>
          </a:xfrm>
        </p:grpSpPr>
        <p:sp>
          <p:nvSpPr>
            <p:cNvPr id="173" name="Google Shape;173;p23"/>
            <p:cNvSpPr/>
            <p:nvPr/>
          </p:nvSpPr>
          <p:spPr>
            <a:xfrm>
              <a:off x="5906050" y="1755525"/>
              <a:ext cx="2410500" cy="3009000"/>
            </a:xfrm>
            <a:prstGeom prst="roundRect">
              <a:avLst>
                <a:gd fmla="val 3046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5906050" y="1194550"/>
              <a:ext cx="2410500" cy="49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3D Print</a:t>
              </a:r>
              <a:endParaRPr/>
            </a:p>
          </p:txBody>
        </p:sp>
        <p:grpSp>
          <p:nvGrpSpPr>
            <p:cNvPr id="175" name="Google Shape;175;p23"/>
            <p:cNvGrpSpPr/>
            <p:nvPr/>
          </p:nvGrpSpPr>
          <p:grpSpPr>
            <a:xfrm>
              <a:off x="6130552" y="2346562"/>
              <a:ext cx="1961502" cy="1826929"/>
              <a:chOff x="6269600" y="1815750"/>
              <a:chExt cx="2329575" cy="2169750"/>
            </a:xfrm>
          </p:grpSpPr>
          <p:pic>
            <p:nvPicPr>
              <p:cNvPr id="176" name="Google Shape;176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429425" y="1815750"/>
                <a:ext cx="2169750" cy="2169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" name="Google Shape;177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269600" y="2738466"/>
                <a:ext cx="660275" cy="477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8" name="Google Shape;178;p23"/>
          <p:cNvGrpSpPr/>
          <p:nvPr/>
        </p:nvGrpSpPr>
        <p:grpSpPr>
          <a:xfrm>
            <a:off x="4761947" y="2571756"/>
            <a:ext cx="1233694" cy="1827113"/>
            <a:chOff x="5906050" y="1194550"/>
            <a:chExt cx="2410500" cy="3569975"/>
          </a:xfrm>
        </p:grpSpPr>
        <p:sp>
          <p:nvSpPr>
            <p:cNvPr id="179" name="Google Shape;179;p23"/>
            <p:cNvSpPr/>
            <p:nvPr/>
          </p:nvSpPr>
          <p:spPr>
            <a:xfrm>
              <a:off x="5906050" y="1755525"/>
              <a:ext cx="2410500" cy="3009000"/>
            </a:xfrm>
            <a:prstGeom prst="roundRect">
              <a:avLst>
                <a:gd fmla="val 3046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906050" y="1194550"/>
              <a:ext cx="2410500" cy="49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3D Print</a:t>
              </a:r>
              <a:endParaRPr/>
            </a:p>
          </p:txBody>
        </p:sp>
        <p:grpSp>
          <p:nvGrpSpPr>
            <p:cNvPr id="181" name="Google Shape;181;p23"/>
            <p:cNvGrpSpPr/>
            <p:nvPr/>
          </p:nvGrpSpPr>
          <p:grpSpPr>
            <a:xfrm>
              <a:off x="6130552" y="2346562"/>
              <a:ext cx="1961502" cy="1826929"/>
              <a:chOff x="6269600" y="1815750"/>
              <a:chExt cx="2329575" cy="2169750"/>
            </a:xfrm>
          </p:grpSpPr>
          <p:pic>
            <p:nvPicPr>
              <p:cNvPr id="182" name="Google Shape;182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429425" y="1815750"/>
                <a:ext cx="2169750" cy="2169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269600" y="2738466"/>
                <a:ext cx="660275" cy="477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4" name="Google Shape;184;p23"/>
          <p:cNvGrpSpPr/>
          <p:nvPr/>
        </p:nvGrpSpPr>
        <p:grpSpPr>
          <a:xfrm>
            <a:off x="6217772" y="2571756"/>
            <a:ext cx="1233694" cy="1827113"/>
            <a:chOff x="5906050" y="1194550"/>
            <a:chExt cx="2410500" cy="3569975"/>
          </a:xfrm>
        </p:grpSpPr>
        <p:sp>
          <p:nvSpPr>
            <p:cNvPr id="185" name="Google Shape;185;p23"/>
            <p:cNvSpPr/>
            <p:nvPr/>
          </p:nvSpPr>
          <p:spPr>
            <a:xfrm>
              <a:off x="5906050" y="1755525"/>
              <a:ext cx="2410500" cy="3009000"/>
            </a:xfrm>
            <a:prstGeom prst="roundRect">
              <a:avLst>
                <a:gd fmla="val 3046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906050" y="1194550"/>
              <a:ext cx="2410500" cy="49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3D Print</a:t>
              </a:r>
              <a:endParaRPr/>
            </a:p>
          </p:txBody>
        </p:sp>
        <p:grpSp>
          <p:nvGrpSpPr>
            <p:cNvPr id="187" name="Google Shape;187;p23"/>
            <p:cNvGrpSpPr/>
            <p:nvPr/>
          </p:nvGrpSpPr>
          <p:grpSpPr>
            <a:xfrm>
              <a:off x="6130552" y="2346562"/>
              <a:ext cx="1961502" cy="1826929"/>
              <a:chOff x="6269600" y="1815750"/>
              <a:chExt cx="2329575" cy="2169750"/>
            </a:xfrm>
          </p:grpSpPr>
          <p:pic>
            <p:nvPicPr>
              <p:cNvPr id="188" name="Google Shape;188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429425" y="1815750"/>
                <a:ext cx="2169750" cy="2169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269600" y="2738466"/>
                <a:ext cx="660275" cy="477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90" name="Google Shape;19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2533" y="3125312"/>
            <a:ext cx="83076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1016250" y="4398875"/>
            <a:ext cx="71115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79">
                <a:solidFill>
                  <a:srgbClr val="FF0000"/>
                </a:solidFill>
              </a:rPr>
              <a:t>3D 프린터로 클러스터를 구축하면 생산성 증가</a:t>
            </a:r>
            <a:endParaRPr b="1" sz="1879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80">
                <a:solidFill>
                  <a:srgbClr val="FF0000"/>
                </a:solidFill>
              </a:rPr>
              <a:t>멀티 프로세스 방식으로 구현했기 때문에 가능함</a:t>
            </a:r>
            <a:endParaRPr sz="400"/>
          </a:p>
        </p:txBody>
      </p:sp>
      <p:sp>
        <p:nvSpPr>
          <p:cNvPr id="192" name="Google Shape;192;p23"/>
          <p:cNvSpPr/>
          <p:nvPr/>
        </p:nvSpPr>
        <p:spPr>
          <a:xfrm>
            <a:off x="0" y="0"/>
            <a:ext cx="2573100" cy="3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확장 가능성?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11700" y="360718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620"/>
              <a:t>Thx for watching!</a:t>
            </a:r>
            <a:endParaRPr b="1" sz="4620"/>
          </a:p>
        </p:txBody>
      </p:sp>
      <p:pic>
        <p:nvPicPr>
          <p:cNvPr descr="예술이(가) 표시된 사진&#10;&#10;중간 신뢰도로 자동 생성된 설명" id="198" name="Google Shape;1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6965" y="589811"/>
            <a:ext cx="3590075" cy="3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예술이(가) 표시된 사진&#10;&#10;중간 신뢰도로 자동 생성된 설명"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286" y="1"/>
            <a:ext cx="1233714" cy="12337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Index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285450" y="1802250"/>
            <a:ext cx="2573100" cy="307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아이디어 요약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285450" y="2110050"/>
            <a:ext cx="2573100" cy="307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시연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285450" y="2417850"/>
            <a:ext cx="2573100" cy="30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구현 방법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285450" y="2725650"/>
            <a:ext cx="2573100" cy="307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한계점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285450" y="3033450"/>
            <a:ext cx="2573100" cy="3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확장 가능성?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예술이(가) 표시된 사진&#10;&#10;중간 신뢰도로 자동 생성된 설명"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286" y="1"/>
            <a:ext cx="1233714" cy="123371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0" y="0"/>
            <a:ext cx="2573100" cy="307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아이디어 요약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86900" y="3446350"/>
            <a:ext cx="75702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사용자가 웹상에서 사진을 업로드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AI 서버 에서 사진을 받아 닮은 동물 값을 추론</a:t>
            </a:r>
            <a:endParaRPr sz="11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닮은 동물 값을 기반으로 3D 프랍 생성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사용자는 자신을 닮은 3D 프랍을 웹 페이지에서 확인할 수 있다.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사용자는 결제를 통해 3D 프랍을 출력할 수 있다.</a:t>
            </a:r>
            <a:endParaRPr sz="1100">
              <a:solidFill>
                <a:schemeClr val="dk2"/>
              </a:solidFill>
            </a:endParaRPr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14737" l="0" r="0" t="13685"/>
          <a:stretch/>
        </p:blipFill>
        <p:spPr>
          <a:xfrm>
            <a:off x="1516425" y="501100"/>
            <a:ext cx="6111150" cy="29452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Project Design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0" y="0"/>
            <a:ext cx="2573100" cy="307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시연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82" name="Google Shape;82;p15" title="JRGB 시연영상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275" y="548039"/>
            <a:ext cx="7195450" cy="4047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예술이(가) 표시된 사진&#10;&#10;중간 신뢰도로 자동 생성된 설명" id="83" name="Google Shape;8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286" y="1"/>
            <a:ext cx="1233714" cy="123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예술이(가) 표시된 사진&#10;&#10;중간 신뢰도로 자동 생성된 설명"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286" y="1"/>
            <a:ext cx="1233714" cy="123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en"/>
              <a:t>Project Design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</p:txBody>
      </p:sp>
      <p:sp>
        <p:nvSpPr>
          <p:cNvPr id="90" name="Google Shape;90;p16"/>
          <p:cNvSpPr/>
          <p:nvPr/>
        </p:nvSpPr>
        <p:spPr>
          <a:xfrm>
            <a:off x="0" y="0"/>
            <a:ext cx="2573100" cy="30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구현 방법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14737" l="8775" r="9518" t="13685"/>
          <a:stretch/>
        </p:blipFill>
        <p:spPr>
          <a:xfrm>
            <a:off x="1313450" y="1017725"/>
            <a:ext cx="6517100" cy="384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Spring server 구성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087" y="1501725"/>
            <a:ext cx="6047824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예술이(가) 표시된 사진&#10;&#10;중간 신뢰도로 자동 생성된 설명"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286" y="1"/>
            <a:ext cx="1233714" cy="123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6608" y="256863"/>
            <a:ext cx="83076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Spring Server </a:t>
            </a:r>
            <a:r>
              <a:rPr lang="en" sz="1400"/>
              <a:t>조현태 , 이준수</a:t>
            </a:r>
            <a:endParaRPr b="1"/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2573100" cy="30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구현 방법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AI Server </a:t>
            </a:r>
            <a:r>
              <a:rPr lang="en" sz="1400"/>
              <a:t>이종혁</a:t>
            </a:r>
            <a:endParaRPr b="1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모델 학습을 위한 데이터셋 구축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저작권이 없는 사진을 수집 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Bear, Cat, Deer, Dog, Fox, Rabbit 6개의 label로 나누었고, 각 label 별 100개의 이미지를 확보하여 데이터셋 구축.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예술이(가) 표시된 사진&#10;&#10;중간 신뢰도로 자동 생성된 설명"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286" y="1"/>
            <a:ext cx="1233714" cy="12337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블랙, 어둠이(가) 표시된 사진&#10;&#10;자동 생성된 설명" id="109" name="Google Shape;1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1696" y="256858"/>
            <a:ext cx="560668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9647" y="2446497"/>
            <a:ext cx="2424775" cy="25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1125" y="2438238"/>
            <a:ext cx="2424775" cy="256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0" y="0"/>
            <a:ext cx="2573100" cy="30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구현 방법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AI Server </a:t>
            </a:r>
            <a:r>
              <a:rPr lang="en" sz="1400"/>
              <a:t>이종혁</a:t>
            </a:r>
            <a:endParaRPr b="1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b="1" lang="en"/>
              <a:t>서비스에 사용할 모델을 선택 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CPU에서 추론을 수행할 수 있는 모델인 ResNet34로 결정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예술이(가) 표시된 사진&#10;&#10;중간 신뢰도로 자동 생성된 설명"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286" y="1"/>
            <a:ext cx="1233714" cy="12337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블랙, 어둠이(가) 표시된 사진&#10;&#10;자동 생성된 설명"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1696" y="256858"/>
            <a:ext cx="560668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775" y="2289198"/>
            <a:ext cx="6818426" cy="18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0" y="0"/>
            <a:ext cx="2573100" cy="30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구현 방법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79"/>
              <a:t>1️⃣ 라즈베리파이에 debian 기반의 OctoPi OS 설치 후 3D print 제어</a:t>
            </a:r>
            <a:endParaRPr b="1" sz="1620"/>
          </a:p>
        </p:txBody>
      </p:sp>
      <p:pic>
        <p:nvPicPr>
          <p:cNvPr descr="예술이(가) 표시된 사진&#10;&#10;중간 신뢰도로 자동 생성된 설명"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286" y="1"/>
            <a:ext cx="1233714" cy="1233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20"/>
          <p:cNvGrpSpPr/>
          <p:nvPr/>
        </p:nvGrpSpPr>
        <p:grpSpPr>
          <a:xfrm>
            <a:off x="812925" y="1350863"/>
            <a:ext cx="2410500" cy="3569975"/>
            <a:chOff x="798400" y="1194538"/>
            <a:chExt cx="2410500" cy="3569975"/>
          </a:xfrm>
        </p:grpSpPr>
        <p:sp>
          <p:nvSpPr>
            <p:cNvPr id="130" name="Google Shape;130;p20"/>
            <p:cNvSpPr/>
            <p:nvPr/>
          </p:nvSpPr>
          <p:spPr>
            <a:xfrm>
              <a:off x="798400" y="1755513"/>
              <a:ext cx="2410500" cy="3009000"/>
            </a:xfrm>
            <a:prstGeom prst="roundRect">
              <a:avLst>
                <a:gd fmla="val 3046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798400" y="1194538"/>
              <a:ext cx="2410500" cy="49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HW</a:t>
              </a:r>
              <a:endParaRPr/>
            </a:p>
          </p:txBody>
        </p:sp>
        <p:pic>
          <p:nvPicPr>
            <p:cNvPr id="132" name="Google Shape;13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1638" y="2630443"/>
              <a:ext cx="2224023" cy="12591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20"/>
          <p:cNvGrpSpPr/>
          <p:nvPr/>
        </p:nvGrpSpPr>
        <p:grpSpPr>
          <a:xfrm>
            <a:off x="5920575" y="1350875"/>
            <a:ext cx="2410500" cy="3569975"/>
            <a:chOff x="5906050" y="1194550"/>
            <a:chExt cx="2410500" cy="3569975"/>
          </a:xfrm>
        </p:grpSpPr>
        <p:sp>
          <p:nvSpPr>
            <p:cNvPr id="134" name="Google Shape;134;p20"/>
            <p:cNvSpPr/>
            <p:nvPr/>
          </p:nvSpPr>
          <p:spPr>
            <a:xfrm>
              <a:off x="5906050" y="1755525"/>
              <a:ext cx="2410500" cy="3009000"/>
            </a:xfrm>
            <a:prstGeom prst="roundRect">
              <a:avLst>
                <a:gd fmla="val 3046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06050" y="1194550"/>
              <a:ext cx="2410500" cy="49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3D Print</a:t>
              </a:r>
              <a:endParaRPr/>
            </a:p>
          </p:txBody>
        </p:sp>
        <p:grpSp>
          <p:nvGrpSpPr>
            <p:cNvPr id="136" name="Google Shape;136;p20"/>
            <p:cNvGrpSpPr/>
            <p:nvPr/>
          </p:nvGrpSpPr>
          <p:grpSpPr>
            <a:xfrm>
              <a:off x="6130552" y="2346562"/>
              <a:ext cx="1961502" cy="1826929"/>
              <a:chOff x="6269600" y="1815750"/>
              <a:chExt cx="2329575" cy="2169750"/>
            </a:xfrm>
          </p:grpSpPr>
          <p:pic>
            <p:nvPicPr>
              <p:cNvPr id="137" name="Google Shape;137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429425" y="1815750"/>
                <a:ext cx="2169750" cy="2169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2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269600" y="2738466"/>
                <a:ext cx="660275" cy="477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9" name="Google Shape;139;p20"/>
          <p:cNvGrpSpPr/>
          <p:nvPr/>
        </p:nvGrpSpPr>
        <p:grpSpPr>
          <a:xfrm>
            <a:off x="3366750" y="1350875"/>
            <a:ext cx="2410500" cy="3569975"/>
            <a:chOff x="3366750" y="1194550"/>
            <a:chExt cx="2410500" cy="3569975"/>
          </a:xfrm>
        </p:grpSpPr>
        <p:sp>
          <p:nvSpPr>
            <p:cNvPr id="140" name="Google Shape;140;p20"/>
            <p:cNvSpPr/>
            <p:nvPr/>
          </p:nvSpPr>
          <p:spPr>
            <a:xfrm>
              <a:off x="3366750" y="1755525"/>
              <a:ext cx="2410500" cy="3009000"/>
            </a:xfrm>
            <a:prstGeom prst="roundRect">
              <a:avLst>
                <a:gd fmla="val 3046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" name="Google Shape;141;p20"/>
            <p:cNvGrpSpPr/>
            <p:nvPr/>
          </p:nvGrpSpPr>
          <p:grpSpPr>
            <a:xfrm>
              <a:off x="3720306" y="2184880"/>
              <a:ext cx="1703374" cy="1975439"/>
              <a:chOff x="4867500" y="971623"/>
              <a:chExt cx="3087501" cy="3699324"/>
            </a:xfrm>
          </p:grpSpPr>
          <p:pic>
            <p:nvPicPr>
              <p:cNvPr id="142" name="Google Shape;142;p2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867500" y="2064272"/>
                <a:ext cx="3087501" cy="260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" name="Google Shape;143;p2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416150" y="971623"/>
                <a:ext cx="1990205" cy="1600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4" name="Google Shape;144;p20"/>
            <p:cNvSpPr/>
            <p:nvPr/>
          </p:nvSpPr>
          <p:spPr>
            <a:xfrm>
              <a:off x="3366750" y="1194550"/>
              <a:ext cx="2410500" cy="49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OS</a:t>
              </a:r>
              <a:endParaRPr/>
            </a:p>
          </p:txBody>
        </p:sp>
      </p:grpSp>
      <p:sp>
        <p:nvSpPr>
          <p:cNvPr id="145" name="Google Shape;145;p20"/>
          <p:cNvSpPr/>
          <p:nvPr/>
        </p:nvSpPr>
        <p:spPr>
          <a:xfrm>
            <a:off x="0" y="0"/>
            <a:ext cx="2573100" cy="30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구현 방법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