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73" r:id="rId3"/>
    <p:sldId id="257" r:id="rId4"/>
    <p:sldId id="274" r:id="rId5"/>
    <p:sldId id="269" r:id="rId6"/>
    <p:sldId id="272" r:id="rId7"/>
    <p:sldId id="275" r:id="rId8"/>
    <p:sldId id="278" r:id="rId9"/>
    <p:sldId id="277" r:id="rId10"/>
    <p:sldId id="279" r:id="rId11"/>
    <p:sldId id="280" r:id="rId12"/>
    <p:sldId id="284" r:id="rId13"/>
    <p:sldId id="285" r:id="rId14"/>
    <p:sldId id="268" r:id="rId15"/>
    <p:sldId id="281" r:id="rId16"/>
    <p:sldId id="282" r:id="rId17"/>
    <p:sldId id="259" r:id="rId18"/>
    <p:sldId id="286" r:id="rId19"/>
    <p:sldId id="287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CB2721"/>
    <a:srgbClr val="631512"/>
    <a:srgbClr val="622154"/>
    <a:srgbClr val="9C3686"/>
    <a:srgbClr val="9B4027"/>
    <a:srgbClr val="DB5D38"/>
    <a:srgbClr val="CFBA7B"/>
    <a:srgbClr val="FFE699"/>
    <a:srgbClr val="A6A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6" autoAdjust="0"/>
    <p:restoredTop sz="94628"/>
  </p:normalViewPr>
  <p:slideViewPr>
    <p:cSldViewPr snapToGrid="0">
      <p:cViewPr varScale="1">
        <p:scale>
          <a:sx n="112" d="100"/>
          <a:sy n="112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CE4DB-336B-4E46-B86D-EC3E5FCB0955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5EEE-1E16-8F4E-AA74-B010EF53C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6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2EE1-7D07-438D-ACAE-9D184C75BE0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69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73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93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16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01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5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4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74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A5EEE-1E16-8F4E-AA74-B010EF53C60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12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66763" y="549275"/>
            <a:ext cx="4968875" cy="57594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413499" y="0"/>
            <a:ext cx="5778501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5036457" y="6308725"/>
            <a:ext cx="2002972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2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9642-1EBE-45E7-B5AE-0172AB928B2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1561" y="-447845"/>
            <a:ext cx="155448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Huffman Codes SADS</a:t>
            </a:r>
          </a:p>
          <a:p>
            <a:r>
              <a:rPr lang="en-US" altLang="zh-CN" sz="10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r>
              <a:rPr lang="en-US" altLang="zh-CN" sz="10000" dirty="0">
                <a:solidFill>
                  <a:schemeClr val="accent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ADSADSADSADSADS</a:t>
            </a:r>
          </a:p>
          <a:p>
            <a:endParaRPr lang="en-US" altLang="zh-CN" sz="10000" dirty="0">
              <a:solidFill>
                <a:srgbClr val="629A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TextBox 113"/>
          <p:cNvSpPr txBox="1"/>
          <p:nvPr/>
        </p:nvSpPr>
        <p:spPr>
          <a:xfrm>
            <a:off x="0" y="2583754"/>
            <a:ext cx="99052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Huffman Codes</a:t>
            </a:r>
            <a:endParaRPr lang="zh-CN" altLang="en-US" sz="10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69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130907" y="586715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2421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- Judge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AFA387F-EC94-F71A-6522-525EF9D7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9735" y="1665275"/>
            <a:ext cx="9281190" cy="3817449"/>
          </a:xfrm>
          <a:prstGeom prst="rect">
            <a:avLst/>
          </a:prstGeom>
        </p:spPr>
      </p:pic>
      <p:sp>
        <p:nvSpPr>
          <p:cNvPr id="4" name="双大括号 3">
            <a:extLst>
              <a:ext uri="{FF2B5EF4-FFF2-40B4-BE49-F238E27FC236}">
                <a16:creationId xmlns:a16="http://schemas.microsoft.com/office/drawing/2014/main" id="{EB05CCAE-4443-8B77-4DA4-93FA3A375A6E}"/>
              </a:ext>
            </a:extLst>
          </p:cNvPr>
          <p:cNvSpPr/>
          <p:nvPr/>
        </p:nvSpPr>
        <p:spPr>
          <a:xfrm>
            <a:off x="866376" y="3963978"/>
            <a:ext cx="4715783" cy="1039301"/>
          </a:xfrm>
          <a:prstGeom prst="bracePair">
            <a:avLst/>
          </a:prstGeom>
          <a:solidFill>
            <a:srgbClr val="A6A26B">
              <a:alpha val="20000"/>
            </a:srgbClr>
          </a:solidFill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形 5" descr="警告">
            <a:extLst>
              <a:ext uri="{FF2B5EF4-FFF2-40B4-BE49-F238E27FC236}">
                <a16:creationId xmlns:a16="http://schemas.microsoft.com/office/drawing/2014/main" id="{F1411C8A-0E2A-4A3F-EDB4-0CDDF27DE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707" y="5083265"/>
            <a:ext cx="914400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DEF7B-14DB-8325-507F-2326EE19FB1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9875" y="5208767"/>
            <a:ext cx="1604787" cy="7726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6E43704-D858-D626-4363-273AE2B0FF57}"/>
              </a:ext>
            </a:extLst>
          </p:cNvPr>
          <p:cNvSpPr/>
          <p:nvPr/>
        </p:nvSpPr>
        <p:spPr>
          <a:xfrm>
            <a:off x="8301924" y="4418326"/>
            <a:ext cx="350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b="1" dirty="0" err="1">
                <a:solidFill>
                  <a:srgbClr val="C00000"/>
                </a:solidFill>
              </a:rPr>
              <a:t>Satisfy</a:t>
            </a:r>
            <a:r>
              <a:rPr lang="fr-CA" altLang="zh-CN" b="1" dirty="0">
                <a:solidFill>
                  <a:srgbClr val="C00000"/>
                </a:solidFill>
              </a:rPr>
              <a:t> the </a:t>
            </a:r>
            <a:r>
              <a:rPr lang="fr-CA" altLang="zh-CN" b="1" dirty="0" err="1">
                <a:solidFill>
                  <a:srgbClr val="C00000"/>
                </a:solidFill>
              </a:rPr>
              <a:t>Prefix</a:t>
            </a:r>
            <a:r>
              <a:rPr lang="fr-CA" altLang="zh-CN" b="1" dirty="0">
                <a:solidFill>
                  <a:srgbClr val="C00000"/>
                </a:solidFill>
              </a:rPr>
              <a:t> </a:t>
            </a:r>
            <a:r>
              <a:rPr lang="fr-CA" altLang="zh-CN" b="1" dirty="0" err="1">
                <a:solidFill>
                  <a:srgbClr val="C00000"/>
                </a:solidFill>
              </a:rPr>
              <a:t>requirement</a:t>
            </a:r>
            <a:endParaRPr lang="fr-CA" altLang="zh-CN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D9208D-476F-635A-0B77-9D3ECE4C2D61}"/>
              </a:ext>
            </a:extLst>
          </p:cNvPr>
          <p:cNvSpPr/>
          <p:nvPr/>
        </p:nvSpPr>
        <p:spPr>
          <a:xfrm>
            <a:off x="8301924" y="3059668"/>
            <a:ext cx="339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b="1" dirty="0">
                <a:solidFill>
                  <a:srgbClr val="C00000"/>
                </a:solidFill>
              </a:rPr>
              <a:t>Input WPL == </a:t>
            </a:r>
            <a:r>
              <a:rPr lang="fr-CA" altLang="zh-CN" b="1" dirty="0" err="1">
                <a:solidFill>
                  <a:srgbClr val="C00000"/>
                </a:solidFill>
              </a:rPr>
              <a:t>Calculated</a:t>
            </a:r>
            <a:r>
              <a:rPr lang="fr-CA" altLang="zh-CN" b="1" dirty="0">
                <a:solidFill>
                  <a:srgbClr val="C00000"/>
                </a:solidFill>
              </a:rPr>
              <a:t> WPL</a:t>
            </a:r>
            <a:endParaRPr lang="fr-CA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130907" y="586715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428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– Judge</a:t>
              </a:r>
            </a:p>
            <a:p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optimize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: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Dictionary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tree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algorithm</a:t>
              </a:r>
              <a:endParaRPr lang="fr-CA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Medium" panose="020B0600000000000000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1FC1703-DA26-457A-D9DB-6FC3269B74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315" y="2477884"/>
            <a:ext cx="4927600" cy="331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38386C-9971-96F0-D9DE-706786275C34}"/>
              </a:ext>
            </a:extLst>
          </p:cNvPr>
          <p:cNvSpPr txBox="1"/>
          <p:nvPr/>
        </p:nvSpPr>
        <p:spPr>
          <a:xfrm>
            <a:off x="7313712" y="2931691"/>
            <a:ext cx="34947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思源黑体 CN Medium" panose="020B0600000000000000" charset="-122"/>
                <a:cs typeface="Courier New" panose="02070309020205020404" pitchFamily="49" charset="0"/>
              </a:rPr>
              <a:t>在迭代的同时构建字典树编码。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思源黑体 CN Medium" panose="020B0600000000000000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思源黑体 CN Medium" panose="020B0600000000000000" charset="-122"/>
                <a:cs typeface="Courier New" panose="02070309020205020404" pitchFamily="49" charset="0"/>
              </a:rPr>
              <a:t>当同一路径上有两个代码时，一个是另一个的前缀。</a:t>
            </a:r>
            <a:endParaRPr lang="fr-CA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思源黑体 CN Medium" panose="020B0600000000000000" charset="-122"/>
              <a:cs typeface="Courier New" panose="02070309020205020404" pitchFamily="49" charset="0"/>
            </a:endParaRPr>
          </a:p>
          <a:p>
            <a:endParaRPr lang="fr-CA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思源黑体 CN Medium" panose="020B0600000000000000" charset="-122"/>
              <a:cs typeface="Courier New" panose="02070309020205020404" pitchFamily="49" charset="0"/>
            </a:endParaRPr>
          </a:p>
          <a:p>
            <a:r>
              <a:rPr lang="fr-CA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思源黑体 CN Medium" panose="020B0600000000000000" charset="-122"/>
                <a:cs typeface="Courier New" panose="02070309020205020404" pitchFamily="49" charset="0"/>
              </a:rPr>
              <a:t>hell</a:t>
            </a:r>
            <a:r>
              <a:rPr lang="fr-CA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思源黑体 CN Medium" panose="020B0600000000000000" charset="-122"/>
                <a:cs typeface="Courier New" panose="02070309020205020404" pitchFamily="49" charset="0"/>
              </a:rPr>
              <a:t> – hi – new - </a:t>
            </a:r>
            <a:r>
              <a:rPr lang="fr-CA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思源黑体 CN Medium" panose="020B0600000000000000" charset="-122"/>
                <a:cs typeface="Courier New" panose="02070309020205020404" pitchFamily="49" charset="0"/>
              </a:rPr>
              <a:t>nop</a:t>
            </a:r>
            <a:endParaRPr lang="fr-CA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思源黑体 CN Medium" panose="020B0600000000000000" charset="-122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EE1745-A36D-249C-E768-2E93351147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0953" y="5089695"/>
            <a:ext cx="2240280" cy="643759"/>
          </a:xfrm>
          <a:prstGeom prst="rect">
            <a:avLst/>
          </a:prstGeom>
        </p:spPr>
      </p:pic>
      <p:sp>
        <p:nvSpPr>
          <p:cNvPr id="7" name="笑脸 6">
            <a:extLst>
              <a:ext uri="{FF2B5EF4-FFF2-40B4-BE49-F238E27FC236}">
                <a16:creationId xmlns:a16="http://schemas.microsoft.com/office/drawing/2014/main" id="{F0A4F7DE-F37E-1E53-CD56-0F7C9D221067}"/>
              </a:ext>
            </a:extLst>
          </p:cNvPr>
          <p:cNvSpPr/>
          <p:nvPr/>
        </p:nvSpPr>
        <p:spPr>
          <a:xfrm>
            <a:off x="7069788" y="5030567"/>
            <a:ext cx="762017" cy="76201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9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130907" y="586715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428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– Judge</a:t>
              </a:r>
            </a:p>
            <a:p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optimize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: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Dictionary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tree</a:t>
              </a:r>
              <a:r>
                <a:rPr lang="fr-CA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 </a:t>
              </a:r>
              <a:r>
                <a:rPr lang="fr-CA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charset="-122"/>
                </a:rPr>
                <a:t>algorithm</a:t>
              </a:r>
              <a:endParaRPr lang="fr-CA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Medium" panose="020B0600000000000000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6E3D320-7B0C-CCBC-A91B-91D25C96EF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9155" y="1197885"/>
            <a:ext cx="8072583" cy="5773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FC1703-DA26-457A-D9DB-6FC3269B74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7293" y="2057632"/>
            <a:ext cx="4927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测试（结果）</a:t>
            </a:r>
          </a:p>
        </p:txBody>
      </p:sp>
      <p:sp>
        <p:nvSpPr>
          <p:cNvPr id="9" name="Freeform: Shape 2"/>
          <p:cNvSpPr/>
          <p:nvPr/>
        </p:nvSpPr>
        <p:spPr bwMode="auto">
          <a:xfrm>
            <a:off x="0" y="4632325"/>
            <a:ext cx="12192000" cy="2225675"/>
          </a:xfrm>
          <a:custGeom>
            <a:avLst/>
            <a:gdLst>
              <a:gd name="connsiteX0" fmla="*/ 4495800 w 8683625"/>
              <a:gd name="connsiteY0" fmla="*/ 0 h 1086621"/>
              <a:gd name="connsiteX1" fmla="*/ 4595813 w 8683625"/>
              <a:gd name="connsiteY1" fmla="*/ 1588 h 1086621"/>
              <a:gd name="connsiteX2" fmla="*/ 4595813 w 8683625"/>
              <a:gd name="connsiteY2" fmla="*/ 23813 h 1086621"/>
              <a:gd name="connsiteX3" fmla="*/ 4656138 w 8683625"/>
              <a:gd name="connsiteY3" fmla="*/ 23813 h 1086621"/>
              <a:gd name="connsiteX4" fmla="*/ 4651375 w 8683625"/>
              <a:gd name="connsiteY4" fmla="*/ 828676 h 1086621"/>
              <a:gd name="connsiteX5" fmla="*/ 4802188 w 8683625"/>
              <a:gd name="connsiteY5" fmla="*/ 828676 h 1086621"/>
              <a:gd name="connsiteX6" fmla="*/ 4803775 w 8683625"/>
              <a:gd name="connsiteY6" fmla="*/ 615950 h 1086621"/>
              <a:gd name="connsiteX7" fmla="*/ 4916488 w 8683625"/>
              <a:gd name="connsiteY7" fmla="*/ 615950 h 1086621"/>
              <a:gd name="connsiteX8" fmla="*/ 4919663 w 8683625"/>
              <a:gd name="connsiteY8" fmla="*/ 441325 h 1086621"/>
              <a:gd name="connsiteX9" fmla="*/ 5086350 w 8683625"/>
              <a:gd name="connsiteY9" fmla="*/ 441325 h 1086621"/>
              <a:gd name="connsiteX10" fmla="*/ 5086350 w 8683625"/>
              <a:gd name="connsiteY10" fmla="*/ 496888 h 1086621"/>
              <a:gd name="connsiteX11" fmla="*/ 5124450 w 8683625"/>
              <a:gd name="connsiteY11" fmla="*/ 500063 h 1086621"/>
              <a:gd name="connsiteX12" fmla="*/ 5122863 w 8683625"/>
              <a:gd name="connsiteY12" fmla="*/ 633413 h 1086621"/>
              <a:gd name="connsiteX13" fmla="*/ 5170488 w 8683625"/>
              <a:gd name="connsiteY13" fmla="*/ 633413 h 1086621"/>
              <a:gd name="connsiteX14" fmla="*/ 5172075 w 8683625"/>
              <a:gd name="connsiteY14" fmla="*/ 588963 h 1086621"/>
              <a:gd name="connsiteX15" fmla="*/ 5280025 w 8683625"/>
              <a:gd name="connsiteY15" fmla="*/ 588963 h 1086621"/>
              <a:gd name="connsiteX16" fmla="*/ 5280025 w 8683625"/>
              <a:gd name="connsiteY16" fmla="*/ 639763 h 1086621"/>
              <a:gd name="connsiteX17" fmla="*/ 5330825 w 8683625"/>
              <a:gd name="connsiteY17" fmla="*/ 639763 h 1086621"/>
              <a:gd name="connsiteX18" fmla="*/ 5327650 w 8683625"/>
              <a:gd name="connsiteY18" fmla="*/ 728663 h 1086621"/>
              <a:gd name="connsiteX19" fmla="*/ 5359400 w 8683625"/>
              <a:gd name="connsiteY19" fmla="*/ 728663 h 1086621"/>
              <a:gd name="connsiteX20" fmla="*/ 5359400 w 8683625"/>
              <a:gd name="connsiteY20" fmla="*/ 396875 h 1086621"/>
              <a:gd name="connsiteX21" fmla="*/ 5391150 w 8683625"/>
              <a:gd name="connsiteY21" fmla="*/ 396875 h 1086621"/>
              <a:gd name="connsiteX22" fmla="*/ 5391150 w 8683625"/>
              <a:gd name="connsiteY22" fmla="*/ 333375 h 1086621"/>
              <a:gd name="connsiteX23" fmla="*/ 5446713 w 8683625"/>
              <a:gd name="connsiteY23" fmla="*/ 333375 h 1086621"/>
              <a:gd name="connsiteX24" fmla="*/ 5522913 w 8683625"/>
              <a:gd name="connsiteY24" fmla="*/ 333375 h 1086621"/>
              <a:gd name="connsiteX25" fmla="*/ 5522913 w 8683625"/>
              <a:gd name="connsiteY25" fmla="*/ 365125 h 1086621"/>
              <a:gd name="connsiteX26" fmla="*/ 5586413 w 8683625"/>
              <a:gd name="connsiteY26" fmla="*/ 368300 h 1086621"/>
              <a:gd name="connsiteX27" fmla="*/ 5586413 w 8683625"/>
              <a:gd name="connsiteY27" fmla="*/ 557213 h 1086621"/>
              <a:gd name="connsiteX28" fmla="*/ 5651500 w 8683625"/>
              <a:gd name="connsiteY28" fmla="*/ 557213 h 1086621"/>
              <a:gd name="connsiteX29" fmla="*/ 5651500 w 8683625"/>
              <a:gd name="connsiteY29" fmla="*/ 515938 h 1086621"/>
              <a:gd name="connsiteX30" fmla="*/ 5726113 w 8683625"/>
              <a:gd name="connsiteY30" fmla="*/ 515938 h 1086621"/>
              <a:gd name="connsiteX31" fmla="*/ 5726113 w 8683625"/>
              <a:gd name="connsiteY31" fmla="*/ 547688 h 1086621"/>
              <a:gd name="connsiteX32" fmla="*/ 5819775 w 8683625"/>
              <a:gd name="connsiteY32" fmla="*/ 547688 h 1086621"/>
              <a:gd name="connsiteX33" fmla="*/ 5819775 w 8683625"/>
              <a:gd name="connsiteY33" fmla="*/ 617538 h 1086621"/>
              <a:gd name="connsiteX34" fmla="*/ 5854700 w 8683625"/>
              <a:gd name="connsiteY34" fmla="*/ 617538 h 1086621"/>
              <a:gd name="connsiteX35" fmla="*/ 5854700 w 8683625"/>
              <a:gd name="connsiteY35" fmla="*/ 584200 h 1086621"/>
              <a:gd name="connsiteX36" fmla="*/ 5886450 w 8683625"/>
              <a:gd name="connsiteY36" fmla="*/ 584200 h 1086621"/>
              <a:gd name="connsiteX37" fmla="*/ 5886450 w 8683625"/>
              <a:gd name="connsiteY37" fmla="*/ 547688 h 1086621"/>
              <a:gd name="connsiteX38" fmla="*/ 5962650 w 8683625"/>
              <a:gd name="connsiteY38" fmla="*/ 547688 h 1086621"/>
              <a:gd name="connsiteX39" fmla="*/ 5959475 w 8683625"/>
              <a:gd name="connsiteY39" fmla="*/ 584200 h 1086621"/>
              <a:gd name="connsiteX40" fmla="*/ 6011863 w 8683625"/>
              <a:gd name="connsiteY40" fmla="*/ 584200 h 1086621"/>
              <a:gd name="connsiteX41" fmla="*/ 6011863 w 8683625"/>
              <a:gd name="connsiteY41" fmla="*/ 608013 h 1086621"/>
              <a:gd name="connsiteX42" fmla="*/ 6035675 w 8683625"/>
              <a:gd name="connsiteY42" fmla="*/ 608013 h 1086621"/>
              <a:gd name="connsiteX43" fmla="*/ 6035675 w 8683625"/>
              <a:gd name="connsiteY43" fmla="*/ 681038 h 1086621"/>
              <a:gd name="connsiteX44" fmla="*/ 6072188 w 8683625"/>
              <a:gd name="connsiteY44" fmla="*/ 681038 h 1086621"/>
              <a:gd name="connsiteX45" fmla="*/ 6072188 w 8683625"/>
              <a:gd name="connsiteY45" fmla="*/ 633413 h 1086621"/>
              <a:gd name="connsiteX46" fmla="*/ 6149975 w 8683625"/>
              <a:gd name="connsiteY46" fmla="*/ 633413 h 1086621"/>
              <a:gd name="connsiteX47" fmla="*/ 6149975 w 8683625"/>
              <a:gd name="connsiteY47" fmla="*/ 603250 h 1086621"/>
              <a:gd name="connsiteX48" fmla="*/ 6183313 w 8683625"/>
              <a:gd name="connsiteY48" fmla="*/ 603250 h 1086621"/>
              <a:gd name="connsiteX49" fmla="*/ 6183313 w 8683625"/>
              <a:gd name="connsiteY49" fmla="*/ 584200 h 1086621"/>
              <a:gd name="connsiteX50" fmla="*/ 6254750 w 8683625"/>
              <a:gd name="connsiteY50" fmla="*/ 587375 h 1086621"/>
              <a:gd name="connsiteX51" fmla="*/ 6254750 w 8683625"/>
              <a:gd name="connsiteY51" fmla="*/ 620713 h 1086621"/>
              <a:gd name="connsiteX52" fmla="*/ 6307138 w 8683625"/>
              <a:gd name="connsiteY52" fmla="*/ 620713 h 1086621"/>
              <a:gd name="connsiteX53" fmla="*/ 6307138 w 8683625"/>
              <a:gd name="connsiteY53" fmla="*/ 657226 h 1086621"/>
              <a:gd name="connsiteX54" fmla="*/ 6367463 w 8683625"/>
              <a:gd name="connsiteY54" fmla="*/ 657226 h 1086621"/>
              <a:gd name="connsiteX55" fmla="*/ 6367463 w 8683625"/>
              <a:gd name="connsiteY55" fmla="*/ 700088 h 1086621"/>
              <a:gd name="connsiteX56" fmla="*/ 6396038 w 8683625"/>
              <a:gd name="connsiteY56" fmla="*/ 700088 h 1086621"/>
              <a:gd name="connsiteX57" fmla="*/ 6396038 w 8683625"/>
              <a:gd name="connsiteY57" fmla="*/ 923926 h 1086621"/>
              <a:gd name="connsiteX58" fmla="*/ 6410325 w 8683625"/>
              <a:gd name="connsiteY58" fmla="*/ 923926 h 1086621"/>
              <a:gd name="connsiteX59" fmla="*/ 6410325 w 8683625"/>
              <a:gd name="connsiteY59" fmla="*/ 863601 h 1086621"/>
              <a:gd name="connsiteX60" fmla="*/ 6435725 w 8683625"/>
              <a:gd name="connsiteY60" fmla="*/ 863601 h 1086621"/>
              <a:gd name="connsiteX61" fmla="*/ 6438900 w 8683625"/>
              <a:gd name="connsiteY61" fmla="*/ 671513 h 1086621"/>
              <a:gd name="connsiteX62" fmla="*/ 6454775 w 8683625"/>
              <a:gd name="connsiteY62" fmla="*/ 671513 h 1086621"/>
              <a:gd name="connsiteX63" fmla="*/ 6454775 w 8683625"/>
              <a:gd name="connsiteY63" fmla="*/ 639763 h 1086621"/>
              <a:gd name="connsiteX64" fmla="*/ 6510338 w 8683625"/>
              <a:gd name="connsiteY64" fmla="*/ 639763 h 1086621"/>
              <a:gd name="connsiteX65" fmla="*/ 6510338 w 8683625"/>
              <a:gd name="connsiteY65" fmla="*/ 668338 h 1086621"/>
              <a:gd name="connsiteX66" fmla="*/ 6526213 w 8683625"/>
              <a:gd name="connsiteY66" fmla="*/ 668338 h 1086621"/>
              <a:gd name="connsiteX67" fmla="*/ 6526213 w 8683625"/>
              <a:gd name="connsiteY67" fmla="*/ 839788 h 1086621"/>
              <a:gd name="connsiteX68" fmla="*/ 6551613 w 8683625"/>
              <a:gd name="connsiteY68" fmla="*/ 839788 h 1086621"/>
              <a:gd name="connsiteX69" fmla="*/ 6551613 w 8683625"/>
              <a:gd name="connsiteY69" fmla="*/ 587375 h 1086621"/>
              <a:gd name="connsiteX70" fmla="*/ 6699250 w 8683625"/>
              <a:gd name="connsiteY70" fmla="*/ 587375 h 1086621"/>
              <a:gd name="connsiteX71" fmla="*/ 6699250 w 8683625"/>
              <a:gd name="connsiteY71" fmla="*/ 655638 h 1086621"/>
              <a:gd name="connsiteX72" fmla="*/ 6718300 w 8683625"/>
              <a:gd name="connsiteY72" fmla="*/ 655638 h 1086621"/>
              <a:gd name="connsiteX73" fmla="*/ 6718300 w 8683625"/>
              <a:gd name="connsiteY73" fmla="*/ 733426 h 1086621"/>
              <a:gd name="connsiteX74" fmla="*/ 6727825 w 8683625"/>
              <a:gd name="connsiteY74" fmla="*/ 733426 h 1086621"/>
              <a:gd name="connsiteX75" fmla="*/ 6727825 w 8683625"/>
              <a:gd name="connsiteY75" fmla="*/ 939801 h 1086621"/>
              <a:gd name="connsiteX76" fmla="*/ 6767513 w 8683625"/>
              <a:gd name="connsiteY76" fmla="*/ 939801 h 1086621"/>
              <a:gd name="connsiteX77" fmla="*/ 6767513 w 8683625"/>
              <a:gd name="connsiteY77" fmla="*/ 911226 h 1086621"/>
              <a:gd name="connsiteX78" fmla="*/ 6786563 w 8683625"/>
              <a:gd name="connsiteY78" fmla="*/ 911226 h 1086621"/>
              <a:gd name="connsiteX79" fmla="*/ 6786563 w 8683625"/>
              <a:gd name="connsiteY79" fmla="*/ 839788 h 1086621"/>
              <a:gd name="connsiteX80" fmla="*/ 6802438 w 8683625"/>
              <a:gd name="connsiteY80" fmla="*/ 839788 h 1086621"/>
              <a:gd name="connsiteX81" fmla="*/ 6804025 w 8683625"/>
              <a:gd name="connsiteY81" fmla="*/ 555625 h 1086621"/>
              <a:gd name="connsiteX82" fmla="*/ 6915150 w 8683625"/>
              <a:gd name="connsiteY82" fmla="*/ 555625 h 1086621"/>
              <a:gd name="connsiteX83" fmla="*/ 6915150 w 8683625"/>
              <a:gd name="connsiteY83" fmla="*/ 727076 h 1086621"/>
              <a:gd name="connsiteX84" fmla="*/ 6931025 w 8683625"/>
              <a:gd name="connsiteY84" fmla="*/ 727076 h 1086621"/>
              <a:gd name="connsiteX85" fmla="*/ 6931025 w 8683625"/>
              <a:gd name="connsiteY85" fmla="*/ 842963 h 1086621"/>
              <a:gd name="connsiteX86" fmla="*/ 6980237 w 8683625"/>
              <a:gd name="connsiteY86" fmla="*/ 842963 h 1086621"/>
              <a:gd name="connsiteX87" fmla="*/ 6980237 w 8683625"/>
              <a:gd name="connsiteY87" fmla="*/ 950913 h 1086621"/>
              <a:gd name="connsiteX88" fmla="*/ 7011987 w 8683625"/>
              <a:gd name="connsiteY88" fmla="*/ 950913 h 1086621"/>
              <a:gd name="connsiteX89" fmla="*/ 7011987 w 8683625"/>
              <a:gd name="connsiteY89" fmla="*/ 892176 h 1086621"/>
              <a:gd name="connsiteX90" fmla="*/ 7065963 w 8683625"/>
              <a:gd name="connsiteY90" fmla="*/ 892176 h 1086621"/>
              <a:gd name="connsiteX91" fmla="*/ 7065963 w 8683625"/>
              <a:gd name="connsiteY91" fmla="*/ 857251 h 1086621"/>
              <a:gd name="connsiteX92" fmla="*/ 7246937 w 8683625"/>
              <a:gd name="connsiteY92" fmla="*/ 857251 h 1086621"/>
              <a:gd name="connsiteX93" fmla="*/ 7246937 w 8683625"/>
              <a:gd name="connsiteY93" fmla="*/ 820738 h 1086621"/>
              <a:gd name="connsiteX94" fmla="*/ 7291387 w 8683625"/>
              <a:gd name="connsiteY94" fmla="*/ 820738 h 1086621"/>
              <a:gd name="connsiteX95" fmla="*/ 7291387 w 8683625"/>
              <a:gd name="connsiteY95" fmla="*/ 865188 h 1086621"/>
              <a:gd name="connsiteX96" fmla="*/ 7339013 w 8683625"/>
              <a:gd name="connsiteY96" fmla="*/ 865188 h 1086621"/>
              <a:gd name="connsiteX97" fmla="*/ 7339013 w 8683625"/>
              <a:gd name="connsiteY97" fmla="*/ 963613 h 1086621"/>
              <a:gd name="connsiteX98" fmla="*/ 7378700 w 8683625"/>
              <a:gd name="connsiteY98" fmla="*/ 963613 h 1086621"/>
              <a:gd name="connsiteX99" fmla="*/ 7378700 w 8683625"/>
              <a:gd name="connsiteY99" fmla="*/ 873126 h 1086621"/>
              <a:gd name="connsiteX100" fmla="*/ 7404100 w 8683625"/>
              <a:gd name="connsiteY100" fmla="*/ 873126 h 1086621"/>
              <a:gd name="connsiteX101" fmla="*/ 7407275 w 8683625"/>
              <a:gd name="connsiteY101" fmla="*/ 728663 h 1086621"/>
              <a:gd name="connsiteX102" fmla="*/ 7434263 w 8683625"/>
              <a:gd name="connsiteY102" fmla="*/ 728663 h 1086621"/>
              <a:gd name="connsiteX103" fmla="*/ 7434263 w 8683625"/>
              <a:gd name="connsiteY103" fmla="*/ 671513 h 1086621"/>
              <a:gd name="connsiteX104" fmla="*/ 7466013 w 8683625"/>
              <a:gd name="connsiteY104" fmla="*/ 671513 h 1086621"/>
              <a:gd name="connsiteX105" fmla="*/ 7486650 w 8683625"/>
              <a:gd name="connsiteY105" fmla="*/ 644526 h 1086621"/>
              <a:gd name="connsiteX106" fmla="*/ 7543800 w 8683625"/>
              <a:gd name="connsiteY106" fmla="*/ 644526 h 1086621"/>
              <a:gd name="connsiteX107" fmla="*/ 7543800 w 8683625"/>
              <a:gd name="connsiteY107" fmla="*/ 341313 h 1086621"/>
              <a:gd name="connsiteX108" fmla="*/ 7662863 w 8683625"/>
              <a:gd name="connsiteY108" fmla="*/ 341313 h 1086621"/>
              <a:gd name="connsiteX109" fmla="*/ 7662863 w 8683625"/>
              <a:gd name="connsiteY109" fmla="*/ 649288 h 1086621"/>
              <a:gd name="connsiteX110" fmla="*/ 7727950 w 8683625"/>
              <a:gd name="connsiteY110" fmla="*/ 649288 h 1086621"/>
              <a:gd name="connsiteX111" fmla="*/ 7726363 w 8683625"/>
              <a:gd name="connsiteY111" fmla="*/ 887413 h 1086621"/>
              <a:gd name="connsiteX112" fmla="*/ 7766050 w 8683625"/>
              <a:gd name="connsiteY112" fmla="*/ 887413 h 1086621"/>
              <a:gd name="connsiteX113" fmla="*/ 7766050 w 8683625"/>
              <a:gd name="connsiteY113" fmla="*/ 592138 h 1086621"/>
              <a:gd name="connsiteX114" fmla="*/ 7867650 w 8683625"/>
              <a:gd name="connsiteY114" fmla="*/ 595313 h 1086621"/>
              <a:gd name="connsiteX115" fmla="*/ 7867650 w 8683625"/>
              <a:gd name="connsiteY115" fmla="*/ 623888 h 1086621"/>
              <a:gd name="connsiteX116" fmla="*/ 7967663 w 8683625"/>
              <a:gd name="connsiteY116" fmla="*/ 623888 h 1086621"/>
              <a:gd name="connsiteX117" fmla="*/ 7966075 w 8683625"/>
              <a:gd name="connsiteY117" fmla="*/ 731838 h 1086621"/>
              <a:gd name="connsiteX118" fmla="*/ 8015287 w 8683625"/>
              <a:gd name="connsiteY118" fmla="*/ 731838 h 1086621"/>
              <a:gd name="connsiteX119" fmla="*/ 8015287 w 8683625"/>
              <a:gd name="connsiteY119" fmla="*/ 652463 h 1086621"/>
              <a:gd name="connsiteX120" fmla="*/ 8086725 w 8683625"/>
              <a:gd name="connsiteY120" fmla="*/ 652463 h 1086621"/>
              <a:gd name="connsiteX121" fmla="*/ 8089900 w 8683625"/>
              <a:gd name="connsiteY121" fmla="*/ 611188 h 1086621"/>
              <a:gd name="connsiteX122" fmla="*/ 8151813 w 8683625"/>
              <a:gd name="connsiteY122" fmla="*/ 611188 h 1086621"/>
              <a:gd name="connsiteX123" fmla="*/ 8151813 w 8683625"/>
              <a:gd name="connsiteY123" fmla="*/ 871538 h 1086621"/>
              <a:gd name="connsiteX124" fmla="*/ 8251825 w 8683625"/>
              <a:gd name="connsiteY124" fmla="*/ 871538 h 1086621"/>
              <a:gd name="connsiteX125" fmla="*/ 8255000 w 8683625"/>
              <a:gd name="connsiteY125" fmla="*/ 573088 h 1086621"/>
              <a:gd name="connsiteX126" fmla="*/ 8274050 w 8683625"/>
              <a:gd name="connsiteY126" fmla="*/ 573088 h 1086621"/>
              <a:gd name="connsiteX127" fmla="*/ 8274050 w 8683625"/>
              <a:gd name="connsiteY127" fmla="*/ 547688 h 1086621"/>
              <a:gd name="connsiteX128" fmla="*/ 8375650 w 8683625"/>
              <a:gd name="connsiteY128" fmla="*/ 549275 h 1086621"/>
              <a:gd name="connsiteX129" fmla="*/ 8375650 w 8683625"/>
              <a:gd name="connsiteY129" fmla="*/ 595313 h 1086621"/>
              <a:gd name="connsiteX130" fmla="*/ 8494712 w 8683625"/>
              <a:gd name="connsiteY130" fmla="*/ 596900 h 1086621"/>
              <a:gd name="connsiteX131" fmla="*/ 8491538 w 8683625"/>
              <a:gd name="connsiteY131" fmla="*/ 900113 h 1086621"/>
              <a:gd name="connsiteX132" fmla="*/ 8547100 w 8683625"/>
              <a:gd name="connsiteY132" fmla="*/ 900113 h 1086621"/>
              <a:gd name="connsiteX133" fmla="*/ 8547100 w 8683625"/>
              <a:gd name="connsiteY133" fmla="*/ 992188 h 1086621"/>
              <a:gd name="connsiteX134" fmla="*/ 8607425 w 8683625"/>
              <a:gd name="connsiteY134" fmla="*/ 992188 h 1086621"/>
              <a:gd name="connsiteX135" fmla="*/ 8610600 w 8683625"/>
              <a:gd name="connsiteY135" fmla="*/ 881063 h 1086621"/>
              <a:gd name="connsiteX136" fmla="*/ 8642350 w 8683625"/>
              <a:gd name="connsiteY136" fmla="*/ 881063 h 1086621"/>
              <a:gd name="connsiteX137" fmla="*/ 8642350 w 8683625"/>
              <a:gd name="connsiteY137" fmla="*/ 836613 h 1086621"/>
              <a:gd name="connsiteX138" fmla="*/ 8683625 w 8683625"/>
              <a:gd name="connsiteY138" fmla="*/ 836613 h 1086621"/>
              <a:gd name="connsiteX139" fmla="*/ 8683625 w 8683625"/>
              <a:gd name="connsiteY139" fmla="*/ 1086621 h 1086621"/>
              <a:gd name="connsiteX140" fmla="*/ 0 w 8683625"/>
              <a:gd name="connsiteY140" fmla="*/ 1086621 h 1086621"/>
              <a:gd name="connsiteX141" fmla="*/ 0 w 8683625"/>
              <a:gd name="connsiteY141" fmla="*/ 1035051 h 1086621"/>
              <a:gd name="connsiteX142" fmla="*/ 84138 w 8683625"/>
              <a:gd name="connsiteY142" fmla="*/ 1035051 h 1086621"/>
              <a:gd name="connsiteX143" fmla="*/ 84138 w 8683625"/>
              <a:gd name="connsiteY143" fmla="*/ 963613 h 1086621"/>
              <a:gd name="connsiteX144" fmla="*/ 131763 w 8683625"/>
              <a:gd name="connsiteY144" fmla="*/ 963613 h 1086621"/>
              <a:gd name="connsiteX145" fmla="*/ 131763 w 8683625"/>
              <a:gd name="connsiteY145" fmla="*/ 927101 h 1086621"/>
              <a:gd name="connsiteX146" fmla="*/ 176213 w 8683625"/>
              <a:gd name="connsiteY146" fmla="*/ 927101 h 1086621"/>
              <a:gd name="connsiteX147" fmla="*/ 176213 w 8683625"/>
              <a:gd name="connsiteY147" fmla="*/ 960438 h 1086621"/>
              <a:gd name="connsiteX148" fmla="*/ 258763 w 8683625"/>
              <a:gd name="connsiteY148" fmla="*/ 963613 h 1086621"/>
              <a:gd name="connsiteX149" fmla="*/ 258763 w 8683625"/>
              <a:gd name="connsiteY149" fmla="*/ 992188 h 1086621"/>
              <a:gd name="connsiteX150" fmla="*/ 303213 w 8683625"/>
              <a:gd name="connsiteY150" fmla="*/ 992188 h 1086621"/>
              <a:gd name="connsiteX151" fmla="*/ 300038 w 8683625"/>
              <a:gd name="connsiteY151" fmla="*/ 1052513 h 1086621"/>
              <a:gd name="connsiteX152" fmla="*/ 355600 w 8683625"/>
              <a:gd name="connsiteY152" fmla="*/ 1052513 h 1086621"/>
              <a:gd name="connsiteX153" fmla="*/ 358775 w 8683625"/>
              <a:gd name="connsiteY153" fmla="*/ 984251 h 1086621"/>
              <a:gd name="connsiteX154" fmla="*/ 420688 w 8683625"/>
              <a:gd name="connsiteY154" fmla="*/ 984251 h 1086621"/>
              <a:gd name="connsiteX155" fmla="*/ 420688 w 8683625"/>
              <a:gd name="connsiteY155" fmla="*/ 823913 h 1086621"/>
              <a:gd name="connsiteX156" fmla="*/ 468313 w 8683625"/>
              <a:gd name="connsiteY156" fmla="*/ 823913 h 1086621"/>
              <a:gd name="connsiteX157" fmla="*/ 468313 w 8683625"/>
              <a:gd name="connsiteY157" fmla="*/ 796926 h 1086621"/>
              <a:gd name="connsiteX158" fmla="*/ 519113 w 8683625"/>
              <a:gd name="connsiteY158" fmla="*/ 796926 h 1086621"/>
              <a:gd name="connsiteX159" fmla="*/ 519113 w 8683625"/>
              <a:gd name="connsiteY159" fmla="*/ 828676 h 1086621"/>
              <a:gd name="connsiteX160" fmla="*/ 536575 w 8683625"/>
              <a:gd name="connsiteY160" fmla="*/ 828676 h 1086621"/>
              <a:gd name="connsiteX161" fmla="*/ 536575 w 8683625"/>
              <a:gd name="connsiteY161" fmla="*/ 765176 h 1086621"/>
              <a:gd name="connsiteX162" fmla="*/ 600075 w 8683625"/>
              <a:gd name="connsiteY162" fmla="*/ 765176 h 1086621"/>
              <a:gd name="connsiteX163" fmla="*/ 600075 w 8683625"/>
              <a:gd name="connsiteY163" fmla="*/ 800101 h 1086621"/>
              <a:gd name="connsiteX164" fmla="*/ 631825 w 8683625"/>
              <a:gd name="connsiteY164" fmla="*/ 800101 h 1086621"/>
              <a:gd name="connsiteX165" fmla="*/ 631825 w 8683625"/>
              <a:gd name="connsiteY165" fmla="*/ 992188 h 1086621"/>
              <a:gd name="connsiteX166" fmla="*/ 668338 w 8683625"/>
              <a:gd name="connsiteY166" fmla="*/ 992188 h 1086621"/>
              <a:gd name="connsiteX167" fmla="*/ 668338 w 8683625"/>
              <a:gd name="connsiteY167" fmla="*/ 1031876 h 1086621"/>
              <a:gd name="connsiteX168" fmla="*/ 711200 w 8683625"/>
              <a:gd name="connsiteY168" fmla="*/ 1031876 h 1086621"/>
              <a:gd name="connsiteX169" fmla="*/ 712788 w 8683625"/>
              <a:gd name="connsiteY169" fmla="*/ 747713 h 1086621"/>
              <a:gd name="connsiteX170" fmla="*/ 763588 w 8683625"/>
              <a:gd name="connsiteY170" fmla="*/ 747713 h 1086621"/>
              <a:gd name="connsiteX171" fmla="*/ 763588 w 8683625"/>
              <a:gd name="connsiteY171" fmla="*/ 715963 h 1086621"/>
              <a:gd name="connsiteX172" fmla="*/ 879475 w 8683625"/>
              <a:gd name="connsiteY172" fmla="*/ 715963 h 1086621"/>
              <a:gd name="connsiteX173" fmla="*/ 879475 w 8683625"/>
              <a:gd name="connsiteY173" fmla="*/ 747713 h 1086621"/>
              <a:gd name="connsiteX174" fmla="*/ 936625 w 8683625"/>
              <a:gd name="connsiteY174" fmla="*/ 749301 h 1086621"/>
              <a:gd name="connsiteX175" fmla="*/ 936625 w 8683625"/>
              <a:gd name="connsiteY175" fmla="*/ 1023938 h 1086621"/>
              <a:gd name="connsiteX176" fmla="*/ 1174750 w 8683625"/>
              <a:gd name="connsiteY176" fmla="*/ 1027113 h 1086621"/>
              <a:gd name="connsiteX177" fmla="*/ 1176338 w 8683625"/>
              <a:gd name="connsiteY177" fmla="*/ 628650 h 1086621"/>
              <a:gd name="connsiteX178" fmla="*/ 1203325 w 8683625"/>
              <a:gd name="connsiteY178" fmla="*/ 628650 h 1086621"/>
              <a:gd name="connsiteX179" fmla="*/ 1203325 w 8683625"/>
              <a:gd name="connsiteY179" fmla="*/ 592138 h 1086621"/>
              <a:gd name="connsiteX180" fmla="*/ 1268413 w 8683625"/>
              <a:gd name="connsiteY180" fmla="*/ 592138 h 1086621"/>
              <a:gd name="connsiteX181" fmla="*/ 1268413 w 8683625"/>
              <a:gd name="connsiteY181" fmla="*/ 623888 h 1086621"/>
              <a:gd name="connsiteX182" fmla="*/ 1312863 w 8683625"/>
              <a:gd name="connsiteY182" fmla="*/ 623888 h 1086621"/>
              <a:gd name="connsiteX183" fmla="*/ 1311275 w 8683625"/>
              <a:gd name="connsiteY183" fmla="*/ 1019176 h 1086621"/>
              <a:gd name="connsiteX184" fmla="*/ 1352550 w 8683625"/>
              <a:gd name="connsiteY184" fmla="*/ 1019176 h 1086621"/>
              <a:gd name="connsiteX185" fmla="*/ 1352550 w 8683625"/>
              <a:gd name="connsiteY185" fmla="*/ 665163 h 1086621"/>
              <a:gd name="connsiteX186" fmla="*/ 1382713 w 8683625"/>
              <a:gd name="connsiteY186" fmla="*/ 665163 h 1086621"/>
              <a:gd name="connsiteX187" fmla="*/ 1382713 w 8683625"/>
              <a:gd name="connsiteY187" fmla="*/ 625475 h 1086621"/>
              <a:gd name="connsiteX188" fmla="*/ 1463675 w 8683625"/>
              <a:gd name="connsiteY188" fmla="*/ 625475 h 1086621"/>
              <a:gd name="connsiteX189" fmla="*/ 1463675 w 8683625"/>
              <a:gd name="connsiteY189" fmla="*/ 655638 h 1086621"/>
              <a:gd name="connsiteX190" fmla="*/ 1495425 w 8683625"/>
              <a:gd name="connsiteY190" fmla="*/ 655638 h 1086621"/>
              <a:gd name="connsiteX191" fmla="*/ 1495425 w 8683625"/>
              <a:gd name="connsiteY191" fmla="*/ 865188 h 1086621"/>
              <a:gd name="connsiteX192" fmla="*/ 1531938 w 8683625"/>
              <a:gd name="connsiteY192" fmla="*/ 865188 h 1086621"/>
              <a:gd name="connsiteX193" fmla="*/ 1531938 w 8683625"/>
              <a:gd name="connsiteY193" fmla="*/ 823913 h 1086621"/>
              <a:gd name="connsiteX194" fmla="*/ 1568450 w 8683625"/>
              <a:gd name="connsiteY194" fmla="*/ 823913 h 1086621"/>
              <a:gd name="connsiteX195" fmla="*/ 1568450 w 8683625"/>
              <a:gd name="connsiteY195" fmla="*/ 865188 h 1086621"/>
              <a:gd name="connsiteX196" fmla="*/ 1603375 w 8683625"/>
              <a:gd name="connsiteY196" fmla="*/ 865188 h 1086621"/>
              <a:gd name="connsiteX197" fmla="*/ 1603375 w 8683625"/>
              <a:gd name="connsiteY197" fmla="*/ 796926 h 1086621"/>
              <a:gd name="connsiteX198" fmla="*/ 1790700 w 8683625"/>
              <a:gd name="connsiteY198" fmla="*/ 796926 h 1086621"/>
              <a:gd name="connsiteX199" fmla="*/ 1790700 w 8683625"/>
              <a:gd name="connsiteY199" fmla="*/ 1011238 h 1086621"/>
              <a:gd name="connsiteX200" fmla="*/ 1847850 w 8683625"/>
              <a:gd name="connsiteY200" fmla="*/ 1011238 h 1086621"/>
              <a:gd name="connsiteX201" fmla="*/ 1851025 w 8683625"/>
              <a:gd name="connsiteY201" fmla="*/ 868363 h 1086621"/>
              <a:gd name="connsiteX202" fmla="*/ 2032000 w 8683625"/>
              <a:gd name="connsiteY202" fmla="*/ 868363 h 1086621"/>
              <a:gd name="connsiteX203" fmla="*/ 2032000 w 8683625"/>
              <a:gd name="connsiteY203" fmla="*/ 996951 h 1086621"/>
              <a:gd name="connsiteX204" fmla="*/ 2127250 w 8683625"/>
              <a:gd name="connsiteY204" fmla="*/ 996951 h 1086621"/>
              <a:gd name="connsiteX205" fmla="*/ 2127250 w 8683625"/>
              <a:gd name="connsiteY205" fmla="*/ 763588 h 1086621"/>
              <a:gd name="connsiteX206" fmla="*/ 2159000 w 8683625"/>
              <a:gd name="connsiteY206" fmla="*/ 763588 h 1086621"/>
              <a:gd name="connsiteX207" fmla="*/ 2159000 w 8683625"/>
              <a:gd name="connsiteY207" fmla="*/ 723901 h 1086621"/>
              <a:gd name="connsiteX208" fmla="*/ 2227263 w 8683625"/>
              <a:gd name="connsiteY208" fmla="*/ 723901 h 1086621"/>
              <a:gd name="connsiteX209" fmla="*/ 2227263 w 8683625"/>
              <a:gd name="connsiteY209" fmla="*/ 760413 h 1086621"/>
              <a:gd name="connsiteX210" fmla="*/ 2300288 w 8683625"/>
              <a:gd name="connsiteY210" fmla="*/ 760413 h 1086621"/>
              <a:gd name="connsiteX211" fmla="*/ 2300288 w 8683625"/>
              <a:gd name="connsiteY211" fmla="*/ 800101 h 1086621"/>
              <a:gd name="connsiteX212" fmla="*/ 2363788 w 8683625"/>
              <a:gd name="connsiteY212" fmla="*/ 800101 h 1086621"/>
              <a:gd name="connsiteX213" fmla="*/ 2363788 w 8683625"/>
              <a:gd name="connsiteY213" fmla="*/ 1008063 h 1086621"/>
              <a:gd name="connsiteX214" fmla="*/ 2406650 w 8683625"/>
              <a:gd name="connsiteY214" fmla="*/ 1008063 h 1086621"/>
              <a:gd name="connsiteX215" fmla="*/ 2406650 w 8683625"/>
              <a:gd name="connsiteY215" fmla="*/ 857251 h 1086621"/>
              <a:gd name="connsiteX216" fmla="*/ 2432050 w 8683625"/>
              <a:gd name="connsiteY216" fmla="*/ 857251 h 1086621"/>
              <a:gd name="connsiteX217" fmla="*/ 2432050 w 8683625"/>
              <a:gd name="connsiteY217" fmla="*/ 820738 h 1086621"/>
              <a:gd name="connsiteX218" fmla="*/ 2506663 w 8683625"/>
              <a:gd name="connsiteY218" fmla="*/ 820738 h 1086621"/>
              <a:gd name="connsiteX219" fmla="*/ 2503488 w 8683625"/>
              <a:gd name="connsiteY219" fmla="*/ 857251 h 1086621"/>
              <a:gd name="connsiteX220" fmla="*/ 2551113 w 8683625"/>
              <a:gd name="connsiteY220" fmla="*/ 857251 h 1086621"/>
              <a:gd name="connsiteX221" fmla="*/ 2551113 w 8683625"/>
              <a:gd name="connsiteY221" fmla="*/ 976313 h 1086621"/>
              <a:gd name="connsiteX222" fmla="*/ 2716213 w 8683625"/>
              <a:gd name="connsiteY222" fmla="*/ 976313 h 1086621"/>
              <a:gd name="connsiteX223" fmla="*/ 2716213 w 8683625"/>
              <a:gd name="connsiteY223" fmla="*/ 531813 h 1086621"/>
              <a:gd name="connsiteX224" fmla="*/ 2738438 w 8683625"/>
              <a:gd name="connsiteY224" fmla="*/ 531813 h 1086621"/>
              <a:gd name="connsiteX225" fmla="*/ 2738438 w 8683625"/>
              <a:gd name="connsiteY225" fmla="*/ 423863 h 1086621"/>
              <a:gd name="connsiteX226" fmla="*/ 2768600 w 8683625"/>
              <a:gd name="connsiteY226" fmla="*/ 423863 h 1086621"/>
              <a:gd name="connsiteX227" fmla="*/ 2768600 w 8683625"/>
              <a:gd name="connsiteY227" fmla="*/ 355600 h 1086621"/>
              <a:gd name="connsiteX228" fmla="*/ 2952750 w 8683625"/>
              <a:gd name="connsiteY228" fmla="*/ 357188 h 1086621"/>
              <a:gd name="connsiteX229" fmla="*/ 2952750 w 8683625"/>
              <a:gd name="connsiteY229" fmla="*/ 420688 h 1086621"/>
              <a:gd name="connsiteX230" fmla="*/ 3008313 w 8683625"/>
              <a:gd name="connsiteY230" fmla="*/ 420688 h 1086621"/>
              <a:gd name="connsiteX231" fmla="*/ 3006725 w 8683625"/>
              <a:gd name="connsiteY231" fmla="*/ 1004888 h 1086621"/>
              <a:gd name="connsiteX232" fmla="*/ 3063875 w 8683625"/>
              <a:gd name="connsiteY232" fmla="*/ 1004888 h 1086621"/>
              <a:gd name="connsiteX233" fmla="*/ 3063875 w 8683625"/>
              <a:gd name="connsiteY233" fmla="*/ 736601 h 1086621"/>
              <a:gd name="connsiteX234" fmla="*/ 3092450 w 8683625"/>
              <a:gd name="connsiteY234" fmla="*/ 736601 h 1086621"/>
              <a:gd name="connsiteX235" fmla="*/ 3092450 w 8683625"/>
              <a:gd name="connsiteY235" fmla="*/ 660401 h 1086621"/>
              <a:gd name="connsiteX236" fmla="*/ 3132138 w 8683625"/>
              <a:gd name="connsiteY236" fmla="*/ 660401 h 1086621"/>
              <a:gd name="connsiteX237" fmla="*/ 3132138 w 8683625"/>
              <a:gd name="connsiteY237" fmla="*/ 696913 h 1086621"/>
              <a:gd name="connsiteX238" fmla="*/ 3179763 w 8683625"/>
              <a:gd name="connsiteY238" fmla="*/ 696913 h 1086621"/>
              <a:gd name="connsiteX239" fmla="*/ 3179763 w 8683625"/>
              <a:gd name="connsiteY239" fmla="*/ 723901 h 1086621"/>
              <a:gd name="connsiteX240" fmla="*/ 3222625 w 8683625"/>
              <a:gd name="connsiteY240" fmla="*/ 723901 h 1086621"/>
              <a:gd name="connsiteX241" fmla="*/ 3219450 w 8683625"/>
              <a:gd name="connsiteY241" fmla="*/ 1008063 h 1086621"/>
              <a:gd name="connsiteX242" fmla="*/ 3254375 w 8683625"/>
              <a:gd name="connsiteY242" fmla="*/ 1008063 h 1086621"/>
              <a:gd name="connsiteX243" fmla="*/ 3254375 w 8683625"/>
              <a:gd name="connsiteY243" fmla="*/ 950913 h 1086621"/>
              <a:gd name="connsiteX244" fmla="*/ 3300413 w 8683625"/>
              <a:gd name="connsiteY244" fmla="*/ 950913 h 1086621"/>
              <a:gd name="connsiteX245" fmla="*/ 3303588 w 8683625"/>
              <a:gd name="connsiteY245" fmla="*/ 652463 h 1086621"/>
              <a:gd name="connsiteX246" fmla="*/ 3322638 w 8683625"/>
              <a:gd name="connsiteY246" fmla="*/ 652463 h 1086621"/>
              <a:gd name="connsiteX247" fmla="*/ 3340100 w 8683625"/>
              <a:gd name="connsiteY247" fmla="*/ 628650 h 1086621"/>
              <a:gd name="connsiteX248" fmla="*/ 3408363 w 8683625"/>
              <a:gd name="connsiteY248" fmla="*/ 628650 h 1086621"/>
              <a:gd name="connsiteX249" fmla="*/ 3408363 w 8683625"/>
              <a:gd name="connsiteY249" fmla="*/ 657226 h 1086621"/>
              <a:gd name="connsiteX250" fmla="*/ 3440113 w 8683625"/>
              <a:gd name="connsiteY250" fmla="*/ 657226 h 1086621"/>
              <a:gd name="connsiteX251" fmla="*/ 3440113 w 8683625"/>
              <a:gd name="connsiteY251" fmla="*/ 989013 h 1086621"/>
              <a:gd name="connsiteX252" fmla="*/ 3600450 w 8683625"/>
              <a:gd name="connsiteY252" fmla="*/ 992188 h 1086621"/>
              <a:gd name="connsiteX253" fmla="*/ 3603625 w 8683625"/>
              <a:gd name="connsiteY253" fmla="*/ 508000 h 1086621"/>
              <a:gd name="connsiteX254" fmla="*/ 3684588 w 8683625"/>
              <a:gd name="connsiteY254" fmla="*/ 508000 h 1086621"/>
              <a:gd name="connsiteX255" fmla="*/ 3684588 w 8683625"/>
              <a:gd name="connsiteY255" fmla="*/ 547688 h 1086621"/>
              <a:gd name="connsiteX256" fmla="*/ 3706813 w 8683625"/>
              <a:gd name="connsiteY256" fmla="*/ 547688 h 1086621"/>
              <a:gd name="connsiteX257" fmla="*/ 3706813 w 8683625"/>
              <a:gd name="connsiteY257" fmla="*/ 520700 h 1086621"/>
              <a:gd name="connsiteX258" fmla="*/ 3827463 w 8683625"/>
              <a:gd name="connsiteY258" fmla="*/ 520700 h 1086621"/>
              <a:gd name="connsiteX259" fmla="*/ 3827463 w 8683625"/>
              <a:gd name="connsiteY259" fmla="*/ 557213 h 1086621"/>
              <a:gd name="connsiteX260" fmla="*/ 3863975 w 8683625"/>
              <a:gd name="connsiteY260" fmla="*/ 557213 h 1086621"/>
              <a:gd name="connsiteX261" fmla="*/ 3863975 w 8683625"/>
              <a:gd name="connsiteY261" fmla="*/ 989013 h 1086621"/>
              <a:gd name="connsiteX262" fmla="*/ 3911600 w 8683625"/>
              <a:gd name="connsiteY262" fmla="*/ 989013 h 1086621"/>
              <a:gd name="connsiteX263" fmla="*/ 3911600 w 8683625"/>
              <a:gd name="connsiteY263" fmla="*/ 852488 h 1086621"/>
              <a:gd name="connsiteX264" fmla="*/ 3948113 w 8683625"/>
              <a:gd name="connsiteY264" fmla="*/ 855663 h 1086621"/>
              <a:gd name="connsiteX265" fmla="*/ 3948113 w 8683625"/>
              <a:gd name="connsiteY265" fmla="*/ 815976 h 1086621"/>
              <a:gd name="connsiteX266" fmla="*/ 3998913 w 8683625"/>
              <a:gd name="connsiteY266" fmla="*/ 815976 h 1086621"/>
              <a:gd name="connsiteX267" fmla="*/ 3998913 w 8683625"/>
              <a:gd name="connsiteY267" fmla="*/ 855663 h 1086621"/>
              <a:gd name="connsiteX268" fmla="*/ 4051300 w 8683625"/>
              <a:gd name="connsiteY268" fmla="*/ 855663 h 1086621"/>
              <a:gd name="connsiteX269" fmla="*/ 4048125 w 8683625"/>
              <a:gd name="connsiteY269" fmla="*/ 987426 h 1086621"/>
              <a:gd name="connsiteX270" fmla="*/ 4124325 w 8683625"/>
              <a:gd name="connsiteY270" fmla="*/ 987426 h 1086621"/>
              <a:gd name="connsiteX271" fmla="*/ 4124325 w 8683625"/>
              <a:gd name="connsiteY271" fmla="*/ 660401 h 1086621"/>
              <a:gd name="connsiteX272" fmla="*/ 4151313 w 8683625"/>
              <a:gd name="connsiteY272" fmla="*/ 660401 h 1086621"/>
              <a:gd name="connsiteX273" fmla="*/ 4151313 w 8683625"/>
              <a:gd name="connsiteY273" fmla="*/ 547688 h 1086621"/>
              <a:gd name="connsiteX274" fmla="*/ 4319588 w 8683625"/>
              <a:gd name="connsiteY274" fmla="*/ 547688 h 1086621"/>
              <a:gd name="connsiteX275" fmla="*/ 4319588 w 8683625"/>
              <a:gd name="connsiteY275" fmla="*/ 596900 h 1086621"/>
              <a:gd name="connsiteX276" fmla="*/ 4364038 w 8683625"/>
              <a:gd name="connsiteY276" fmla="*/ 596900 h 1086621"/>
              <a:gd name="connsiteX277" fmla="*/ 4362450 w 8683625"/>
              <a:gd name="connsiteY277" fmla="*/ 808038 h 1086621"/>
              <a:gd name="connsiteX278" fmla="*/ 4478338 w 8683625"/>
              <a:gd name="connsiteY278" fmla="*/ 808038 h 1086621"/>
              <a:gd name="connsiteX279" fmla="*/ 4479925 w 8683625"/>
              <a:gd name="connsiteY279" fmla="*/ 46038 h 1086621"/>
              <a:gd name="connsiteX280" fmla="*/ 4495800 w 8683625"/>
              <a:gd name="connsiteY280" fmla="*/ 46038 h 10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683625" h="1086621">
                <a:moveTo>
                  <a:pt x="4495800" y="0"/>
                </a:moveTo>
                <a:lnTo>
                  <a:pt x="4595813" y="1588"/>
                </a:lnTo>
                <a:lnTo>
                  <a:pt x="4595813" y="23813"/>
                </a:lnTo>
                <a:lnTo>
                  <a:pt x="4656138" y="23813"/>
                </a:lnTo>
                <a:lnTo>
                  <a:pt x="4651375" y="828676"/>
                </a:lnTo>
                <a:lnTo>
                  <a:pt x="4802188" y="828676"/>
                </a:lnTo>
                <a:lnTo>
                  <a:pt x="4803775" y="615950"/>
                </a:lnTo>
                <a:lnTo>
                  <a:pt x="4916488" y="615950"/>
                </a:lnTo>
                <a:lnTo>
                  <a:pt x="4919663" y="441325"/>
                </a:lnTo>
                <a:lnTo>
                  <a:pt x="5086350" y="441325"/>
                </a:lnTo>
                <a:lnTo>
                  <a:pt x="5086350" y="496888"/>
                </a:lnTo>
                <a:lnTo>
                  <a:pt x="5124450" y="500063"/>
                </a:lnTo>
                <a:lnTo>
                  <a:pt x="5122863" y="633413"/>
                </a:lnTo>
                <a:lnTo>
                  <a:pt x="5170488" y="633413"/>
                </a:lnTo>
                <a:lnTo>
                  <a:pt x="5172075" y="588963"/>
                </a:lnTo>
                <a:lnTo>
                  <a:pt x="5280025" y="588963"/>
                </a:lnTo>
                <a:lnTo>
                  <a:pt x="5280025" y="639763"/>
                </a:lnTo>
                <a:lnTo>
                  <a:pt x="5330825" y="639763"/>
                </a:lnTo>
                <a:lnTo>
                  <a:pt x="5327650" y="728663"/>
                </a:lnTo>
                <a:lnTo>
                  <a:pt x="5359400" y="728663"/>
                </a:lnTo>
                <a:lnTo>
                  <a:pt x="5359400" y="396875"/>
                </a:lnTo>
                <a:lnTo>
                  <a:pt x="5391150" y="396875"/>
                </a:lnTo>
                <a:lnTo>
                  <a:pt x="5391150" y="333375"/>
                </a:lnTo>
                <a:lnTo>
                  <a:pt x="5446713" y="333375"/>
                </a:lnTo>
                <a:lnTo>
                  <a:pt x="5522913" y="333375"/>
                </a:lnTo>
                <a:lnTo>
                  <a:pt x="5522913" y="365125"/>
                </a:lnTo>
                <a:lnTo>
                  <a:pt x="5586413" y="368300"/>
                </a:lnTo>
                <a:lnTo>
                  <a:pt x="5586413" y="557213"/>
                </a:lnTo>
                <a:lnTo>
                  <a:pt x="5651500" y="557213"/>
                </a:lnTo>
                <a:lnTo>
                  <a:pt x="5651500" y="515938"/>
                </a:lnTo>
                <a:lnTo>
                  <a:pt x="5726113" y="515938"/>
                </a:lnTo>
                <a:lnTo>
                  <a:pt x="5726113" y="547688"/>
                </a:lnTo>
                <a:lnTo>
                  <a:pt x="5819775" y="547688"/>
                </a:lnTo>
                <a:lnTo>
                  <a:pt x="5819775" y="617538"/>
                </a:lnTo>
                <a:lnTo>
                  <a:pt x="5854700" y="617538"/>
                </a:lnTo>
                <a:lnTo>
                  <a:pt x="5854700" y="584200"/>
                </a:lnTo>
                <a:lnTo>
                  <a:pt x="5886450" y="584200"/>
                </a:lnTo>
                <a:lnTo>
                  <a:pt x="5886450" y="547688"/>
                </a:lnTo>
                <a:lnTo>
                  <a:pt x="5962650" y="547688"/>
                </a:lnTo>
                <a:lnTo>
                  <a:pt x="5959475" y="584200"/>
                </a:lnTo>
                <a:lnTo>
                  <a:pt x="6011863" y="584200"/>
                </a:lnTo>
                <a:lnTo>
                  <a:pt x="6011863" y="608013"/>
                </a:lnTo>
                <a:lnTo>
                  <a:pt x="6035675" y="608013"/>
                </a:lnTo>
                <a:lnTo>
                  <a:pt x="6035675" y="681038"/>
                </a:lnTo>
                <a:lnTo>
                  <a:pt x="6072188" y="681038"/>
                </a:lnTo>
                <a:lnTo>
                  <a:pt x="6072188" y="633413"/>
                </a:lnTo>
                <a:lnTo>
                  <a:pt x="6149975" y="633413"/>
                </a:lnTo>
                <a:lnTo>
                  <a:pt x="6149975" y="603250"/>
                </a:lnTo>
                <a:lnTo>
                  <a:pt x="6183313" y="603250"/>
                </a:lnTo>
                <a:lnTo>
                  <a:pt x="6183313" y="584200"/>
                </a:lnTo>
                <a:lnTo>
                  <a:pt x="6254750" y="587375"/>
                </a:lnTo>
                <a:lnTo>
                  <a:pt x="6254750" y="620713"/>
                </a:lnTo>
                <a:lnTo>
                  <a:pt x="6307138" y="620713"/>
                </a:lnTo>
                <a:lnTo>
                  <a:pt x="6307138" y="657226"/>
                </a:lnTo>
                <a:lnTo>
                  <a:pt x="6367463" y="657226"/>
                </a:lnTo>
                <a:lnTo>
                  <a:pt x="6367463" y="700088"/>
                </a:lnTo>
                <a:lnTo>
                  <a:pt x="6396038" y="700088"/>
                </a:lnTo>
                <a:lnTo>
                  <a:pt x="6396038" y="923926"/>
                </a:lnTo>
                <a:lnTo>
                  <a:pt x="6410325" y="923926"/>
                </a:lnTo>
                <a:lnTo>
                  <a:pt x="6410325" y="863601"/>
                </a:lnTo>
                <a:lnTo>
                  <a:pt x="6435725" y="863601"/>
                </a:lnTo>
                <a:lnTo>
                  <a:pt x="6438900" y="671513"/>
                </a:lnTo>
                <a:lnTo>
                  <a:pt x="6454775" y="671513"/>
                </a:lnTo>
                <a:lnTo>
                  <a:pt x="6454775" y="639763"/>
                </a:lnTo>
                <a:lnTo>
                  <a:pt x="6510338" y="639763"/>
                </a:lnTo>
                <a:lnTo>
                  <a:pt x="6510338" y="668338"/>
                </a:lnTo>
                <a:lnTo>
                  <a:pt x="6526213" y="668338"/>
                </a:lnTo>
                <a:lnTo>
                  <a:pt x="6526213" y="839788"/>
                </a:lnTo>
                <a:lnTo>
                  <a:pt x="6551613" y="839788"/>
                </a:lnTo>
                <a:lnTo>
                  <a:pt x="6551613" y="587375"/>
                </a:lnTo>
                <a:lnTo>
                  <a:pt x="6699250" y="587375"/>
                </a:lnTo>
                <a:lnTo>
                  <a:pt x="6699250" y="655638"/>
                </a:lnTo>
                <a:lnTo>
                  <a:pt x="6718300" y="655638"/>
                </a:lnTo>
                <a:lnTo>
                  <a:pt x="6718300" y="733426"/>
                </a:lnTo>
                <a:lnTo>
                  <a:pt x="6727825" y="733426"/>
                </a:lnTo>
                <a:lnTo>
                  <a:pt x="6727825" y="939801"/>
                </a:lnTo>
                <a:lnTo>
                  <a:pt x="6767513" y="939801"/>
                </a:lnTo>
                <a:lnTo>
                  <a:pt x="6767513" y="911226"/>
                </a:lnTo>
                <a:lnTo>
                  <a:pt x="6786563" y="911226"/>
                </a:lnTo>
                <a:lnTo>
                  <a:pt x="6786563" y="839788"/>
                </a:lnTo>
                <a:lnTo>
                  <a:pt x="6802438" y="839788"/>
                </a:lnTo>
                <a:lnTo>
                  <a:pt x="6804025" y="555625"/>
                </a:lnTo>
                <a:lnTo>
                  <a:pt x="6915150" y="555625"/>
                </a:lnTo>
                <a:lnTo>
                  <a:pt x="6915150" y="727076"/>
                </a:lnTo>
                <a:lnTo>
                  <a:pt x="6931025" y="727076"/>
                </a:lnTo>
                <a:lnTo>
                  <a:pt x="6931025" y="842963"/>
                </a:lnTo>
                <a:lnTo>
                  <a:pt x="6980237" y="842963"/>
                </a:lnTo>
                <a:lnTo>
                  <a:pt x="6980237" y="950913"/>
                </a:lnTo>
                <a:lnTo>
                  <a:pt x="7011987" y="950913"/>
                </a:lnTo>
                <a:lnTo>
                  <a:pt x="7011987" y="892176"/>
                </a:lnTo>
                <a:lnTo>
                  <a:pt x="7065963" y="892176"/>
                </a:lnTo>
                <a:lnTo>
                  <a:pt x="7065963" y="857251"/>
                </a:lnTo>
                <a:lnTo>
                  <a:pt x="7246937" y="857251"/>
                </a:lnTo>
                <a:lnTo>
                  <a:pt x="7246937" y="820738"/>
                </a:lnTo>
                <a:lnTo>
                  <a:pt x="7291387" y="820738"/>
                </a:lnTo>
                <a:lnTo>
                  <a:pt x="7291387" y="865188"/>
                </a:lnTo>
                <a:lnTo>
                  <a:pt x="7339013" y="865188"/>
                </a:lnTo>
                <a:lnTo>
                  <a:pt x="7339013" y="963613"/>
                </a:lnTo>
                <a:lnTo>
                  <a:pt x="7378700" y="963613"/>
                </a:lnTo>
                <a:lnTo>
                  <a:pt x="7378700" y="873126"/>
                </a:lnTo>
                <a:lnTo>
                  <a:pt x="7404100" y="873126"/>
                </a:lnTo>
                <a:lnTo>
                  <a:pt x="7407275" y="728663"/>
                </a:lnTo>
                <a:lnTo>
                  <a:pt x="7434263" y="728663"/>
                </a:lnTo>
                <a:lnTo>
                  <a:pt x="7434263" y="671513"/>
                </a:lnTo>
                <a:lnTo>
                  <a:pt x="7466013" y="671513"/>
                </a:lnTo>
                <a:lnTo>
                  <a:pt x="7486650" y="644526"/>
                </a:lnTo>
                <a:lnTo>
                  <a:pt x="7543800" y="644526"/>
                </a:lnTo>
                <a:lnTo>
                  <a:pt x="7543800" y="341313"/>
                </a:lnTo>
                <a:lnTo>
                  <a:pt x="7662863" y="341313"/>
                </a:lnTo>
                <a:lnTo>
                  <a:pt x="7662863" y="649288"/>
                </a:lnTo>
                <a:lnTo>
                  <a:pt x="7727950" y="649288"/>
                </a:lnTo>
                <a:lnTo>
                  <a:pt x="7726363" y="887413"/>
                </a:lnTo>
                <a:lnTo>
                  <a:pt x="7766050" y="887413"/>
                </a:lnTo>
                <a:lnTo>
                  <a:pt x="7766050" y="592138"/>
                </a:lnTo>
                <a:lnTo>
                  <a:pt x="7867650" y="595313"/>
                </a:lnTo>
                <a:lnTo>
                  <a:pt x="7867650" y="623888"/>
                </a:lnTo>
                <a:lnTo>
                  <a:pt x="7967663" y="623888"/>
                </a:lnTo>
                <a:lnTo>
                  <a:pt x="7966075" y="731838"/>
                </a:lnTo>
                <a:lnTo>
                  <a:pt x="8015287" y="731838"/>
                </a:lnTo>
                <a:lnTo>
                  <a:pt x="8015287" y="652463"/>
                </a:lnTo>
                <a:lnTo>
                  <a:pt x="8086725" y="652463"/>
                </a:lnTo>
                <a:lnTo>
                  <a:pt x="8089900" y="611188"/>
                </a:lnTo>
                <a:lnTo>
                  <a:pt x="8151813" y="611188"/>
                </a:lnTo>
                <a:lnTo>
                  <a:pt x="8151813" y="871538"/>
                </a:lnTo>
                <a:lnTo>
                  <a:pt x="8251825" y="871538"/>
                </a:lnTo>
                <a:lnTo>
                  <a:pt x="8255000" y="573088"/>
                </a:lnTo>
                <a:lnTo>
                  <a:pt x="8274050" y="573088"/>
                </a:lnTo>
                <a:lnTo>
                  <a:pt x="8274050" y="547688"/>
                </a:lnTo>
                <a:lnTo>
                  <a:pt x="8375650" y="549275"/>
                </a:lnTo>
                <a:lnTo>
                  <a:pt x="8375650" y="595313"/>
                </a:lnTo>
                <a:lnTo>
                  <a:pt x="8494712" y="596900"/>
                </a:lnTo>
                <a:lnTo>
                  <a:pt x="8491538" y="900113"/>
                </a:lnTo>
                <a:lnTo>
                  <a:pt x="8547100" y="900113"/>
                </a:lnTo>
                <a:lnTo>
                  <a:pt x="8547100" y="992188"/>
                </a:lnTo>
                <a:lnTo>
                  <a:pt x="8607425" y="992188"/>
                </a:lnTo>
                <a:lnTo>
                  <a:pt x="8610600" y="881063"/>
                </a:lnTo>
                <a:lnTo>
                  <a:pt x="8642350" y="881063"/>
                </a:lnTo>
                <a:lnTo>
                  <a:pt x="8642350" y="836613"/>
                </a:lnTo>
                <a:lnTo>
                  <a:pt x="8683625" y="836613"/>
                </a:lnTo>
                <a:lnTo>
                  <a:pt x="8683625" y="1086621"/>
                </a:lnTo>
                <a:lnTo>
                  <a:pt x="0" y="1086621"/>
                </a:lnTo>
                <a:lnTo>
                  <a:pt x="0" y="1035051"/>
                </a:lnTo>
                <a:lnTo>
                  <a:pt x="84138" y="1035051"/>
                </a:lnTo>
                <a:lnTo>
                  <a:pt x="84138" y="963613"/>
                </a:lnTo>
                <a:lnTo>
                  <a:pt x="131763" y="963613"/>
                </a:lnTo>
                <a:lnTo>
                  <a:pt x="131763" y="927101"/>
                </a:lnTo>
                <a:lnTo>
                  <a:pt x="176213" y="927101"/>
                </a:lnTo>
                <a:lnTo>
                  <a:pt x="176213" y="960438"/>
                </a:lnTo>
                <a:lnTo>
                  <a:pt x="258763" y="963613"/>
                </a:lnTo>
                <a:lnTo>
                  <a:pt x="258763" y="992188"/>
                </a:lnTo>
                <a:lnTo>
                  <a:pt x="303213" y="992188"/>
                </a:lnTo>
                <a:lnTo>
                  <a:pt x="300038" y="1052513"/>
                </a:lnTo>
                <a:lnTo>
                  <a:pt x="355600" y="1052513"/>
                </a:lnTo>
                <a:lnTo>
                  <a:pt x="358775" y="984251"/>
                </a:lnTo>
                <a:lnTo>
                  <a:pt x="420688" y="984251"/>
                </a:lnTo>
                <a:lnTo>
                  <a:pt x="420688" y="823913"/>
                </a:lnTo>
                <a:lnTo>
                  <a:pt x="468313" y="823913"/>
                </a:lnTo>
                <a:lnTo>
                  <a:pt x="468313" y="796926"/>
                </a:lnTo>
                <a:lnTo>
                  <a:pt x="519113" y="796926"/>
                </a:lnTo>
                <a:lnTo>
                  <a:pt x="519113" y="828676"/>
                </a:lnTo>
                <a:lnTo>
                  <a:pt x="536575" y="828676"/>
                </a:lnTo>
                <a:lnTo>
                  <a:pt x="536575" y="765176"/>
                </a:lnTo>
                <a:lnTo>
                  <a:pt x="600075" y="765176"/>
                </a:lnTo>
                <a:lnTo>
                  <a:pt x="600075" y="800101"/>
                </a:lnTo>
                <a:lnTo>
                  <a:pt x="631825" y="800101"/>
                </a:lnTo>
                <a:lnTo>
                  <a:pt x="631825" y="992188"/>
                </a:lnTo>
                <a:lnTo>
                  <a:pt x="668338" y="992188"/>
                </a:lnTo>
                <a:lnTo>
                  <a:pt x="668338" y="1031876"/>
                </a:lnTo>
                <a:lnTo>
                  <a:pt x="711200" y="1031876"/>
                </a:lnTo>
                <a:lnTo>
                  <a:pt x="712788" y="747713"/>
                </a:lnTo>
                <a:lnTo>
                  <a:pt x="763588" y="747713"/>
                </a:lnTo>
                <a:lnTo>
                  <a:pt x="763588" y="715963"/>
                </a:lnTo>
                <a:lnTo>
                  <a:pt x="879475" y="715963"/>
                </a:lnTo>
                <a:lnTo>
                  <a:pt x="879475" y="747713"/>
                </a:lnTo>
                <a:lnTo>
                  <a:pt x="936625" y="749301"/>
                </a:lnTo>
                <a:lnTo>
                  <a:pt x="936625" y="1023938"/>
                </a:lnTo>
                <a:lnTo>
                  <a:pt x="1174750" y="1027113"/>
                </a:lnTo>
                <a:lnTo>
                  <a:pt x="1176338" y="628650"/>
                </a:lnTo>
                <a:lnTo>
                  <a:pt x="1203325" y="628650"/>
                </a:lnTo>
                <a:lnTo>
                  <a:pt x="1203325" y="592138"/>
                </a:lnTo>
                <a:lnTo>
                  <a:pt x="1268413" y="592138"/>
                </a:lnTo>
                <a:lnTo>
                  <a:pt x="1268413" y="623888"/>
                </a:lnTo>
                <a:lnTo>
                  <a:pt x="1312863" y="623888"/>
                </a:lnTo>
                <a:lnTo>
                  <a:pt x="1311275" y="1019176"/>
                </a:lnTo>
                <a:lnTo>
                  <a:pt x="1352550" y="1019176"/>
                </a:lnTo>
                <a:lnTo>
                  <a:pt x="1352550" y="665163"/>
                </a:lnTo>
                <a:lnTo>
                  <a:pt x="1382713" y="665163"/>
                </a:lnTo>
                <a:lnTo>
                  <a:pt x="1382713" y="625475"/>
                </a:lnTo>
                <a:lnTo>
                  <a:pt x="1463675" y="625475"/>
                </a:lnTo>
                <a:lnTo>
                  <a:pt x="1463675" y="655638"/>
                </a:lnTo>
                <a:lnTo>
                  <a:pt x="1495425" y="655638"/>
                </a:lnTo>
                <a:lnTo>
                  <a:pt x="1495425" y="865188"/>
                </a:lnTo>
                <a:lnTo>
                  <a:pt x="1531938" y="865188"/>
                </a:lnTo>
                <a:lnTo>
                  <a:pt x="1531938" y="823913"/>
                </a:lnTo>
                <a:lnTo>
                  <a:pt x="1568450" y="823913"/>
                </a:lnTo>
                <a:lnTo>
                  <a:pt x="1568450" y="865188"/>
                </a:lnTo>
                <a:lnTo>
                  <a:pt x="1603375" y="865188"/>
                </a:lnTo>
                <a:lnTo>
                  <a:pt x="1603375" y="796926"/>
                </a:lnTo>
                <a:lnTo>
                  <a:pt x="1790700" y="796926"/>
                </a:lnTo>
                <a:lnTo>
                  <a:pt x="1790700" y="1011238"/>
                </a:lnTo>
                <a:lnTo>
                  <a:pt x="1847850" y="1011238"/>
                </a:lnTo>
                <a:lnTo>
                  <a:pt x="1851025" y="868363"/>
                </a:lnTo>
                <a:lnTo>
                  <a:pt x="2032000" y="868363"/>
                </a:lnTo>
                <a:lnTo>
                  <a:pt x="2032000" y="996951"/>
                </a:lnTo>
                <a:lnTo>
                  <a:pt x="2127250" y="996951"/>
                </a:lnTo>
                <a:lnTo>
                  <a:pt x="2127250" y="763588"/>
                </a:lnTo>
                <a:lnTo>
                  <a:pt x="2159000" y="763588"/>
                </a:lnTo>
                <a:lnTo>
                  <a:pt x="2159000" y="723901"/>
                </a:lnTo>
                <a:lnTo>
                  <a:pt x="2227263" y="723901"/>
                </a:lnTo>
                <a:lnTo>
                  <a:pt x="2227263" y="760413"/>
                </a:lnTo>
                <a:lnTo>
                  <a:pt x="2300288" y="760413"/>
                </a:lnTo>
                <a:lnTo>
                  <a:pt x="2300288" y="800101"/>
                </a:lnTo>
                <a:lnTo>
                  <a:pt x="2363788" y="800101"/>
                </a:lnTo>
                <a:lnTo>
                  <a:pt x="2363788" y="1008063"/>
                </a:lnTo>
                <a:lnTo>
                  <a:pt x="2406650" y="1008063"/>
                </a:lnTo>
                <a:lnTo>
                  <a:pt x="2406650" y="857251"/>
                </a:lnTo>
                <a:lnTo>
                  <a:pt x="2432050" y="857251"/>
                </a:lnTo>
                <a:lnTo>
                  <a:pt x="2432050" y="820738"/>
                </a:lnTo>
                <a:lnTo>
                  <a:pt x="2506663" y="820738"/>
                </a:lnTo>
                <a:lnTo>
                  <a:pt x="2503488" y="857251"/>
                </a:lnTo>
                <a:lnTo>
                  <a:pt x="2551113" y="857251"/>
                </a:lnTo>
                <a:lnTo>
                  <a:pt x="2551113" y="976313"/>
                </a:lnTo>
                <a:lnTo>
                  <a:pt x="2716213" y="976313"/>
                </a:lnTo>
                <a:lnTo>
                  <a:pt x="2716213" y="531813"/>
                </a:lnTo>
                <a:lnTo>
                  <a:pt x="2738438" y="531813"/>
                </a:lnTo>
                <a:lnTo>
                  <a:pt x="2738438" y="423863"/>
                </a:lnTo>
                <a:lnTo>
                  <a:pt x="2768600" y="423863"/>
                </a:lnTo>
                <a:lnTo>
                  <a:pt x="2768600" y="355600"/>
                </a:lnTo>
                <a:lnTo>
                  <a:pt x="2952750" y="357188"/>
                </a:lnTo>
                <a:lnTo>
                  <a:pt x="2952750" y="420688"/>
                </a:lnTo>
                <a:lnTo>
                  <a:pt x="3008313" y="420688"/>
                </a:lnTo>
                <a:lnTo>
                  <a:pt x="3006725" y="1004888"/>
                </a:lnTo>
                <a:lnTo>
                  <a:pt x="3063875" y="1004888"/>
                </a:lnTo>
                <a:lnTo>
                  <a:pt x="3063875" y="736601"/>
                </a:lnTo>
                <a:lnTo>
                  <a:pt x="3092450" y="736601"/>
                </a:lnTo>
                <a:lnTo>
                  <a:pt x="3092450" y="660401"/>
                </a:lnTo>
                <a:lnTo>
                  <a:pt x="3132138" y="660401"/>
                </a:lnTo>
                <a:lnTo>
                  <a:pt x="3132138" y="696913"/>
                </a:lnTo>
                <a:lnTo>
                  <a:pt x="3179763" y="696913"/>
                </a:lnTo>
                <a:lnTo>
                  <a:pt x="3179763" y="723901"/>
                </a:lnTo>
                <a:lnTo>
                  <a:pt x="3222625" y="723901"/>
                </a:lnTo>
                <a:lnTo>
                  <a:pt x="3219450" y="1008063"/>
                </a:lnTo>
                <a:lnTo>
                  <a:pt x="3254375" y="1008063"/>
                </a:lnTo>
                <a:lnTo>
                  <a:pt x="3254375" y="950913"/>
                </a:lnTo>
                <a:lnTo>
                  <a:pt x="3300413" y="950913"/>
                </a:lnTo>
                <a:lnTo>
                  <a:pt x="3303588" y="652463"/>
                </a:lnTo>
                <a:lnTo>
                  <a:pt x="3322638" y="652463"/>
                </a:lnTo>
                <a:lnTo>
                  <a:pt x="3340100" y="628650"/>
                </a:lnTo>
                <a:lnTo>
                  <a:pt x="3408363" y="628650"/>
                </a:lnTo>
                <a:lnTo>
                  <a:pt x="3408363" y="657226"/>
                </a:lnTo>
                <a:lnTo>
                  <a:pt x="3440113" y="657226"/>
                </a:lnTo>
                <a:lnTo>
                  <a:pt x="3440113" y="989013"/>
                </a:lnTo>
                <a:lnTo>
                  <a:pt x="3600450" y="992188"/>
                </a:lnTo>
                <a:lnTo>
                  <a:pt x="3603625" y="508000"/>
                </a:lnTo>
                <a:lnTo>
                  <a:pt x="3684588" y="508000"/>
                </a:lnTo>
                <a:lnTo>
                  <a:pt x="3684588" y="547688"/>
                </a:lnTo>
                <a:lnTo>
                  <a:pt x="3706813" y="547688"/>
                </a:lnTo>
                <a:lnTo>
                  <a:pt x="3706813" y="520700"/>
                </a:lnTo>
                <a:lnTo>
                  <a:pt x="3827463" y="520700"/>
                </a:lnTo>
                <a:lnTo>
                  <a:pt x="3827463" y="557213"/>
                </a:lnTo>
                <a:lnTo>
                  <a:pt x="3863975" y="557213"/>
                </a:lnTo>
                <a:lnTo>
                  <a:pt x="3863975" y="989013"/>
                </a:lnTo>
                <a:lnTo>
                  <a:pt x="3911600" y="989013"/>
                </a:lnTo>
                <a:lnTo>
                  <a:pt x="3911600" y="852488"/>
                </a:lnTo>
                <a:lnTo>
                  <a:pt x="3948113" y="855663"/>
                </a:lnTo>
                <a:lnTo>
                  <a:pt x="3948113" y="815976"/>
                </a:lnTo>
                <a:lnTo>
                  <a:pt x="3998913" y="815976"/>
                </a:lnTo>
                <a:lnTo>
                  <a:pt x="3998913" y="855663"/>
                </a:lnTo>
                <a:lnTo>
                  <a:pt x="4051300" y="855663"/>
                </a:lnTo>
                <a:lnTo>
                  <a:pt x="4048125" y="987426"/>
                </a:lnTo>
                <a:lnTo>
                  <a:pt x="4124325" y="987426"/>
                </a:lnTo>
                <a:lnTo>
                  <a:pt x="4124325" y="660401"/>
                </a:lnTo>
                <a:lnTo>
                  <a:pt x="4151313" y="660401"/>
                </a:lnTo>
                <a:lnTo>
                  <a:pt x="4151313" y="547688"/>
                </a:lnTo>
                <a:lnTo>
                  <a:pt x="4319588" y="547688"/>
                </a:lnTo>
                <a:lnTo>
                  <a:pt x="4319588" y="596900"/>
                </a:lnTo>
                <a:lnTo>
                  <a:pt x="4364038" y="596900"/>
                </a:lnTo>
                <a:lnTo>
                  <a:pt x="4362450" y="808038"/>
                </a:lnTo>
                <a:lnTo>
                  <a:pt x="4478338" y="808038"/>
                </a:lnTo>
                <a:lnTo>
                  <a:pt x="4479925" y="46038"/>
                </a:lnTo>
                <a:lnTo>
                  <a:pt x="4495800" y="46038"/>
                </a:lnTo>
                <a:close/>
              </a:path>
            </a:pathLst>
          </a:custGeom>
          <a:solidFill>
            <a:srgbClr val="D9D5CA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47D38C-7D0F-5000-0C6D-A3E83C89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6550" y="-212796"/>
            <a:ext cx="7878885" cy="7283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测试（结果）</a:t>
            </a:r>
          </a:p>
        </p:txBody>
      </p:sp>
      <p:sp>
        <p:nvSpPr>
          <p:cNvPr id="9" name="Freeform: Shape 2"/>
          <p:cNvSpPr/>
          <p:nvPr/>
        </p:nvSpPr>
        <p:spPr bwMode="auto">
          <a:xfrm>
            <a:off x="0" y="4632325"/>
            <a:ext cx="12192000" cy="2225675"/>
          </a:xfrm>
          <a:custGeom>
            <a:avLst/>
            <a:gdLst>
              <a:gd name="connsiteX0" fmla="*/ 4495800 w 8683625"/>
              <a:gd name="connsiteY0" fmla="*/ 0 h 1086621"/>
              <a:gd name="connsiteX1" fmla="*/ 4595813 w 8683625"/>
              <a:gd name="connsiteY1" fmla="*/ 1588 h 1086621"/>
              <a:gd name="connsiteX2" fmla="*/ 4595813 w 8683625"/>
              <a:gd name="connsiteY2" fmla="*/ 23813 h 1086621"/>
              <a:gd name="connsiteX3" fmla="*/ 4656138 w 8683625"/>
              <a:gd name="connsiteY3" fmla="*/ 23813 h 1086621"/>
              <a:gd name="connsiteX4" fmla="*/ 4651375 w 8683625"/>
              <a:gd name="connsiteY4" fmla="*/ 828676 h 1086621"/>
              <a:gd name="connsiteX5" fmla="*/ 4802188 w 8683625"/>
              <a:gd name="connsiteY5" fmla="*/ 828676 h 1086621"/>
              <a:gd name="connsiteX6" fmla="*/ 4803775 w 8683625"/>
              <a:gd name="connsiteY6" fmla="*/ 615950 h 1086621"/>
              <a:gd name="connsiteX7" fmla="*/ 4916488 w 8683625"/>
              <a:gd name="connsiteY7" fmla="*/ 615950 h 1086621"/>
              <a:gd name="connsiteX8" fmla="*/ 4919663 w 8683625"/>
              <a:gd name="connsiteY8" fmla="*/ 441325 h 1086621"/>
              <a:gd name="connsiteX9" fmla="*/ 5086350 w 8683625"/>
              <a:gd name="connsiteY9" fmla="*/ 441325 h 1086621"/>
              <a:gd name="connsiteX10" fmla="*/ 5086350 w 8683625"/>
              <a:gd name="connsiteY10" fmla="*/ 496888 h 1086621"/>
              <a:gd name="connsiteX11" fmla="*/ 5124450 w 8683625"/>
              <a:gd name="connsiteY11" fmla="*/ 500063 h 1086621"/>
              <a:gd name="connsiteX12" fmla="*/ 5122863 w 8683625"/>
              <a:gd name="connsiteY12" fmla="*/ 633413 h 1086621"/>
              <a:gd name="connsiteX13" fmla="*/ 5170488 w 8683625"/>
              <a:gd name="connsiteY13" fmla="*/ 633413 h 1086621"/>
              <a:gd name="connsiteX14" fmla="*/ 5172075 w 8683625"/>
              <a:gd name="connsiteY14" fmla="*/ 588963 h 1086621"/>
              <a:gd name="connsiteX15" fmla="*/ 5280025 w 8683625"/>
              <a:gd name="connsiteY15" fmla="*/ 588963 h 1086621"/>
              <a:gd name="connsiteX16" fmla="*/ 5280025 w 8683625"/>
              <a:gd name="connsiteY16" fmla="*/ 639763 h 1086621"/>
              <a:gd name="connsiteX17" fmla="*/ 5330825 w 8683625"/>
              <a:gd name="connsiteY17" fmla="*/ 639763 h 1086621"/>
              <a:gd name="connsiteX18" fmla="*/ 5327650 w 8683625"/>
              <a:gd name="connsiteY18" fmla="*/ 728663 h 1086621"/>
              <a:gd name="connsiteX19" fmla="*/ 5359400 w 8683625"/>
              <a:gd name="connsiteY19" fmla="*/ 728663 h 1086621"/>
              <a:gd name="connsiteX20" fmla="*/ 5359400 w 8683625"/>
              <a:gd name="connsiteY20" fmla="*/ 396875 h 1086621"/>
              <a:gd name="connsiteX21" fmla="*/ 5391150 w 8683625"/>
              <a:gd name="connsiteY21" fmla="*/ 396875 h 1086621"/>
              <a:gd name="connsiteX22" fmla="*/ 5391150 w 8683625"/>
              <a:gd name="connsiteY22" fmla="*/ 333375 h 1086621"/>
              <a:gd name="connsiteX23" fmla="*/ 5446713 w 8683625"/>
              <a:gd name="connsiteY23" fmla="*/ 333375 h 1086621"/>
              <a:gd name="connsiteX24" fmla="*/ 5522913 w 8683625"/>
              <a:gd name="connsiteY24" fmla="*/ 333375 h 1086621"/>
              <a:gd name="connsiteX25" fmla="*/ 5522913 w 8683625"/>
              <a:gd name="connsiteY25" fmla="*/ 365125 h 1086621"/>
              <a:gd name="connsiteX26" fmla="*/ 5586413 w 8683625"/>
              <a:gd name="connsiteY26" fmla="*/ 368300 h 1086621"/>
              <a:gd name="connsiteX27" fmla="*/ 5586413 w 8683625"/>
              <a:gd name="connsiteY27" fmla="*/ 557213 h 1086621"/>
              <a:gd name="connsiteX28" fmla="*/ 5651500 w 8683625"/>
              <a:gd name="connsiteY28" fmla="*/ 557213 h 1086621"/>
              <a:gd name="connsiteX29" fmla="*/ 5651500 w 8683625"/>
              <a:gd name="connsiteY29" fmla="*/ 515938 h 1086621"/>
              <a:gd name="connsiteX30" fmla="*/ 5726113 w 8683625"/>
              <a:gd name="connsiteY30" fmla="*/ 515938 h 1086621"/>
              <a:gd name="connsiteX31" fmla="*/ 5726113 w 8683625"/>
              <a:gd name="connsiteY31" fmla="*/ 547688 h 1086621"/>
              <a:gd name="connsiteX32" fmla="*/ 5819775 w 8683625"/>
              <a:gd name="connsiteY32" fmla="*/ 547688 h 1086621"/>
              <a:gd name="connsiteX33" fmla="*/ 5819775 w 8683625"/>
              <a:gd name="connsiteY33" fmla="*/ 617538 h 1086621"/>
              <a:gd name="connsiteX34" fmla="*/ 5854700 w 8683625"/>
              <a:gd name="connsiteY34" fmla="*/ 617538 h 1086621"/>
              <a:gd name="connsiteX35" fmla="*/ 5854700 w 8683625"/>
              <a:gd name="connsiteY35" fmla="*/ 584200 h 1086621"/>
              <a:gd name="connsiteX36" fmla="*/ 5886450 w 8683625"/>
              <a:gd name="connsiteY36" fmla="*/ 584200 h 1086621"/>
              <a:gd name="connsiteX37" fmla="*/ 5886450 w 8683625"/>
              <a:gd name="connsiteY37" fmla="*/ 547688 h 1086621"/>
              <a:gd name="connsiteX38" fmla="*/ 5962650 w 8683625"/>
              <a:gd name="connsiteY38" fmla="*/ 547688 h 1086621"/>
              <a:gd name="connsiteX39" fmla="*/ 5959475 w 8683625"/>
              <a:gd name="connsiteY39" fmla="*/ 584200 h 1086621"/>
              <a:gd name="connsiteX40" fmla="*/ 6011863 w 8683625"/>
              <a:gd name="connsiteY40" fmla="*/ 584200 h 1086621"/>
              <a:gd name="connsiteX41" fmla="*/ 6011863 w 8683625"/>
              <a:gd name="connsiteY41" fmla="*/ 608013 h 1086621"/>
              <a:gd name="connsiteX42" fmla="*/ 6035675 w 8683625"/>
              <a:gd name="connsiteY42" fmla="*/ 608013 h 1086621"/>
              <a:gd name="connsiteX43" fmla="*/ 6035675 w 8683625"/>
              <a:gd name="connsiteY43" fmla="*/ 681038 h 1086621"/>
              <a:gd name="connsiteX44" fmla="*/ 6072188 w 8683625"/>
              <a:gd name="connsiteY44" fmla="*/ 681038 h 1086621"/>
              <a:gd name="connsiteX45" fmla="*/ 6072188 w 8683625"/>
              <a:gd name="connsiteY45" fmla="*/ 633413 h 1086621"/>
              <a:gd name="connsiteX46" fmla="*/ 6149975 w 8683625"/>
              <a:gd name="connsiteY46" fmla="*/ 633413 h 1086621"/>
              <a:gd name="connsiteX47" fmla="*/ 6149975 w 8683625"/>
              <a:gd name="connsiteY47" fmla="*/ 603250 h 1086621"/>
              <a:gd name="connsiteX48" fmla="*/ 6183313 w 8683625"/>
              <a:gd name="connsiteY48" fmla="*/ 603250 h 1086621"/>
              <a:gd name="connsiteX49" fmla="*/ 6183313 w 8683625"/>
              <a:gd name="connsiteY49" fmla="*/ 584200 h 1086621"/>
              <a:gd name="connsiteX50" fmla="*/ 6254750 w 8683625"/>
              <a:gd name="connsiteY50" fmla="*/ 587375 h 1086621"/>
              <a:gd name="connsiteX51" fmla="*/ 6254750 w 8683625"/>
              <a:gd name="connsiteY51" fmla="*/ 620713 h 1086621"/>
              <a:gd name="connsiteX52" fmla="*/ 6307138 w 8683625"/>
              <a:gd name="connsiteY52" fmla="*/ 620713 h 1086621"/>
              <a:gd name="connsiteX53" fmla="*/ 6307138 w 8683625"/>
              <a:gd name="connsiteY53" fmla="*/ 657226 h 1086621"/>
              <a:gd name="connsiteX54" fmla="*/ 6367463 w 8683625"/>
              <a:gd name="connsiteY54" fmla="*/ 657226 h 1086621"/>
              <a:gd name="connsiteX55" fmla="*/ 6367463 w 8683625"/>
              <a:gd name="connsiteY55" fmla="*/ 700088 h 1086621"/>
              <a:gd name="connsiteX56" fmla="*/ 6396038 w 8683625"/>
              <a:gd name="connsiteY56" fmla="*/ 700088 h 1086621"/>
              <a:gd name="connsiteX57" fmla="*/ 6396038 w 8683625"/>
              <a:gd name="connsiteY57" fmla="*/ 923926 h 1086621"/>
              <a:gd name="connsiteX58" fmla="*/ 6410325 w 8683625"/>
              <a:gd name="connsiteY58" fmla="*/ 923926 h 1086621"/>
              <a:gd name="connsiteX59" fmla="*/ 6410325 w 8683625"/>
              <a:gd name="connsiteY59" fmla="*/ 863601 h 1086621"/>
              <a:gd name="connsiteX60" fmla="*/ 6435725 w 8683625"/>
              <a:gd name="connsiteY60" fmla="*/ 863601 h 1086621"/>
              <a:gd name="connsiteX61" fmla="*/ 6438900 w 8683625"/>
              <a:gd name="connsiteY61" fmla="*/ 671513 h 1086621"/>
              <a:gd name="connsiteX62" fmla="*/ 6454775 w 8683625"/>
              <a:gd name="connsiteY62" fmla="*/ 671513 h 1086621"/>
              <a:gd name="connsiteX63" fmla="*/ 6454775 w 8683625"/>
              <a:gd name="connsiteY63" fmla="*/ 639763 h 1086621"/>
              <a:gd name="connsiteX64" fmla="*/ 6510338 w 8683625"/>
              <a:gd name="connsiteY64" fmla="*/ 639763 h 1086621"/>
              <a:gd name="connsiteX65" fmla="*/ 6510338 w 8683625"/>
              <a:gd name="connsiteY65" fmla="*/ 668338 h 1086621"/>
              <a:gd name="connsiteX66" fmla="*/ 6526213 w 8683625"/>
              <a:gd name="connsiteY66" fmla="*/ 668338 h 1086621"/>
              <a:gd name="connsiteX67" fmla="*/ 6526213 w 8683625"/>
              <a:gd name="connsiteY67" fmla="*/ 839788 h 1086621"/>
              <a:gd name="connsiteX68" fmla="*/ 6551613 w 8683625"/>
              <a:gd name="connsiteY68" fmla="*/ 839788 h 1086621"/>
              <a:gd name="connsiteX69" fmla="*/ 6551613 w 8683625"/>
              <a:gd name="connsiteY69" fmla="*/ 587375 h 1086621"/>
              <a:gd name="connsiteX70" fmla="*/ 6699250 w 8683625"/>
              <a:gd name="connsiteY70" fmla="*/ 587375 h 1086621"/>
              <a:gd name="connsiteX71" fmla="*/ 6699250 w 8683625"/>
              <a:gd name="connsiteY71" fmla="*/ 655638 h 1086621"/>
              <a:gd name="connsiteX72" fmla="*/ 6718300 w 8683625"/>
              <a:gd name="connsiteY72" fmla="*/ 655638 h 1086621"/>
              <a:gd name="connsiteX73" fmla="*/ 6718300 w 8683625"/>
              <a:gd name="connsiteY73" fmla="*/ 733426 h 1086621"/>
              <a:gd name="connsiteX74" fmla="*/ 6727825 w 8683625"/>
              <a:gd name="connsiteY74" fmla="*/ 733426 h 1086621"/>
              <a:gd name="connsiteX75" fmla="*/ 6727825 w 8683625"/>
              <a:gd name="connsiteY75" fmla="*/ 939801 h 1086621"/>
              <a:gd name="connsiteX76" fmla="*/ 6767513 w 8683625"/>
              <a:gd name="connsiteY76" fmla="*/ 939801 h 1086621"/>
              <a:gd name="connsiteX77" fmla="*/ 6767513 w 8683625"/>
              <a:gd name="connsiteY77" fmla="*/ 911226 h 1086621"/>
              <a:gd name="connsiteX78" fmla="*/ 6786563 w 8683625"/>
              <a:gd name="connsiteY78" fmla="*/ 911226 h 1086621"/>
              <a:gd name="connsiteX79" fmla="*/ 6786563 w 8683625"/>
              <a:gd name="connsiteY79" fmla="*/ 839788 h 1086621"/>
              <a:gd name="connsiteX80" fmla="*/ 6802438 w 8683625"/>
              <a:gd name="connsiteY80" fmla="*/ 839788 h 1086621"/>
              <a:gd name="connsiteX81" fmla="*/ 6804025 w 8683625"/>
              <a:gd name="connsiteY81" fmla="*/ 555625 h 1086621"/>
              <a:gd name="connsiteX82" fmla="*/ 6915150 w 8683625"/>
              <a:gd name="connsiteY82" fmla="*/ 555625 h 1086621"/>
              <a:gd name="connsiteX83" fmla="*/ 6915150 w 8683625"/>
              <a:gd name="connsiteY83" fmla="*/ 727076 h 1086621"/>
              <a:gd name="connsiteX84" fmla="*/ 6931025 w 8683625"/>
              <a:gd name="connsiteY84" fmla="*/ 727076 h 1086621"/>
              <a:gd name="connsiteX85" fmla="*/ 6931025 w 8683625"/>
              <a:gd name="connsiteY85" fmla="*/ 842963 h 1086621"/>
              <a:gd name="connsiteX86" fmla="*/ 6980237 w 8683625"/>
              <a:gd name="connsiteY86" fmla="*/ 842963 h 1086621"/>
              <a:gd name="connsiteX87" fmla="*/ 6980237 w 8683625"/>
              <a:gd name="connsiteY87" fmla="*/ 950913 h 1086621"/>
              <a:gd name="connsiteX88" fmla="*/ 7011987 w 8683625"/>
              <a:gd name="connsiteY88" fmla="*/ 950913 h 1086621"/>
              <a:gd name="connsiteX89" fmla="*/ 7011987 w 8683625"/>
              <a:gd name="connsiteY89" fmla="*/ 892176 h 1086621"/>
              <a:gd name="connsiteX90" fmla="*/ 7065963 w 8683625"/>
              <a:gd name="connsiteY90" fmla="*/ 892176 h 1086621"/>
              <a:gd name="connsiteX91" fmla="*/ 7065963 w 8683625"/>
              <a:gd name="connsiteY91" fmla="*/ 857251 h 1086621"/>
              <a:gd name="connsiteX92" fmla="*/ 7246937 w 8683625"/>
              <a:gd name="connsiteY92" fmla="*/ 857251 h 1086621"/>
              <a:gd name="connsiteX93" fmla="*/ 7246937 w 8683625"/>
              <a:gd name="connsiteY93" fmla="*/ 820738 h 1086621"/>
              <a:gd name="connsiteX94" fmla="*/ 7291387 w 8683625"/>
              <a:gd name="connsiteY94" fmla="*/ 820738 h 1086621"/>
              <a:gd name="connsiteX95" fmla="*/ 7291387 w 8683625"/>
              <a:gd name="connsiteY95" fmla="*/ 865188 h 1086621"/>
              <a:gd name="connsiteX96" fmla="*/ 7339013 w 8683625"/>
              <a:gd name="connsiteY96" fmla="*/ 865188 h 1086621"/>
              <a:gd name="connsiteX97" fmla="*/ 7339013 w 8683625"/>
              <a:gd name="connsiteY97" fmla="*/ 963613 h 1086621"/>
              <a:gd name="connsiteX98" fmla="*/ 7378700 w 8683625"/>
              <a:gd name="connsiteY98" fmla="*/ 963613 h 1086621"/>
              <a:gd name="connsiteX99" fmla="*/ 7378700 w 8683625"/>
              <a:gd name="connsiteY99" fmla="*/ 873126 h 1086621"/>
              <a:gd name="connsiteX100" fmla="*/ 7404100 w 8683625"/>
              <a:gd name="connsiteY100" fmla="*/ 873126 h 1086621"/>
              <a:gd name="connsiteX101" fmla="*/ 7407275 w 8683625"/>
              <a:gd name="connsiteY101" fmla="*/ 728663 h 1086621"/>
              <a:gd name="connsiteX102" fmla="*/ 7434263 w 8683625"/>
              <a:gd name="connsiteY102" fmla="*/ 728663 h 1086621"/>
              <a:gd name="connsiteX103" fmla="*/ 7434263 w 8683625"/>
              <a:gd name="connsiteY103" fmla="*/ 671513 h 1086621"/>
              <a:gd name="connsiteX104" fmla="*/ 7466013 w 8683625"/>
              <a:gd name="connsiteY104" fmla="*/ 671513 h 1086621"/>
              <a:gd name="connsiteX105" fmla="*/ 7486650 w 8683625"/>
              <a:gd name="connsiteY105" fmla="*/ 644526 h 1086621"/>
              <a:gd name="connsiteX106" fmla="*/ 7543800 w 8683625"/>
              <a:gd name="connsiteY106" fmla="*/ 644526 h 1086621"/>
              <a:gd name="connsiteX107" fmla="*/ 7543800 w 8683625"/>
              <a:gd name="connsiteY107" fmla="*/ 341313 h 1086621"/>
              <a:gd name="connsiteX108" fmla="*/ 7662863 w 8683625"/>
              <a:gd name="connsiteY108" fmla="*/ 341313 h 1086621"/>
              <a:gd name="connsiteX109" fmla="*/ 7662863 w 8683625"/>
              <a:gd name="connsiteY109" fmla="*/ 649288 h 1086621"/>
              <a:gd name="connsiteX110" fmla="*/ 7727950 w 8683625"/>
              <a:gd name="connsiteY110" fmla="*/ 649288 h 1086621"/>
              <a:gd name="connsiteX111" fmla="*/ 7726363 w 8683625"/>
              <a:gd name="connsiteY111" fmla="*/ 887413 h 1086621"/>
              <a:gd name="connsiteX112" fmla="*/ 7766050 w 8683625"/>
              <a:gd name="connsiteY112" fmla="*/ 887413 h 1086621"/>
              <a:gd name="connsiteX113" fmla="*/ 7766050 w 8683625"/>
              <a:gd name="connsiteY113" fmla="*/ 592138 h 1086621"/>
              <a:gd name="connsiteX114" fmla="*/ 7867650 w 8683625"/>
              <a:gd name="connsiteY114" fmla="*/ 595313 h 1086621"/>
              <a:gd name="connsiteX115" fmla="*/ 7867650 w 8683625"/>
              <a:gd name="connsiteY115" fmla="*/ 623888 h 1086621"/>
              <a:gd name="connsiteX116" fmla="*/ 7967663 w 8683625"/>
              <a:gd name="connsiteY116" fmla="*/ 623888 h 1086621"/>
              <a:gd name="connsiteX117" fmla="*/ 7966075 w 8683625"/>
              <a:gd name="connsiteY117" fmla="*/ 731838 h 1086621"/>
              <a:gd name="connsiteX118" fmla="*/ 8015287 w 8683625"/>
              <a:gd name="connsiteY118" fmla="*/ 731838 h 1086621"/>
              <a:gd name="connsiteX119" fmla="*/ 8015287 w 8683625"/>
              <a:gd name="connsiteY119" fmla="*/ 652463 h 1086621"/>
              <a:gd name="connsiteX120" fmla="*/ 8086725 w 8683625"/>
              <a:gd name="connsiteY120" fmla="*/ 652463 h 1086621"/>
              <a:gd name="connsiteX121" fmla="*/ 8089900 w 8683625"/>
              <a:gd name="connsiteY121" fmla="*/ 611188 h 1086621"/>
              <a:gd name="connsiteX122" fmla="*/ 8151813 w 8683625"/>
              <a:gd name="connsiteY122" fmla="*/ 611188 h 1086621"/>
              <a:gd name="connsiteX123" fmla="*/ 8151813 w 8683625"/>
              <a:gd name="connsiteY123" fmla="*/ 871538 h 1086621"/>
              <a:gd name="connsiteX124" fmla="*/ 8251825 w 8683625"/>
              <a:gd name="connsiteY124" fmla="*/ 871538 h 1086621"/>
              <a:gd name="connsiteX125" fmla="*/ 8255000 w 8683625"/>
              <a:gd name="connsiteY125" fmla="*/ 573088 h 1086621"/>
              <a:gd name="connsiteX126" fmla="*/ 8274050 w 8683625"/>
              <a:gd name="connsiteY126" fmla="*/ 573088 h 1086621"/>
              <a:gd name="connsiteX127" fmla="*/ 8274050 w 8683625"/>
              <a:gd name="connsiteY127" fmla="*/ 547688 h 1086621"/>
              <a:gd name="connsiteX128" fmla="*/ 8375650 w 8683625"/>
              <a:gd name="connsiteY128" fmla="*/ 549275 h 1086621"/>
              <a:gd name="connsiteX129" fmla="*/ 8375650 w 8683625"/>
              <a:gd name="connsiteY129" fmla="*/ 595313 h 1086621"/>
              <a:gd name="connsiteX130" fmla="*/ 8494712 w 8683625"/>
              <a:gd name="connsiteY130" fmla="*/ 596900 h 1086621"/>
              <a:gd name="connsiteX131" fmla="*/ 8491538 w 8683625"/>
              <a:gd name="connsiteY131" fmla="*/ 900113 h 1086621"/>
              <a:gd name="connsiteX132" fmla="*/ 8547100 w 8683625"/>
              <a:gd name="connsiteY132" fmla="*/ 900113 h 1086621"/>
              <a:gd name="connsiteX133" fmla="*/ 8547100 w 8683625"/>
              <a:gd name="connsiteY133" fmla="*/ 992188 h 1086621"/>
              <a:gd name="connsiteX134" fmla="*/ 8607425 w 8683625"/>
              <a:gd name="connsiteY134" fmla="*/ 992188 h 1086621"/>
              <a:gd name="connsiteX135" fmla="*/ 8610600 w 8683625"/>
              <a:gd name="connsiteY135" fmla="*/ 881063 h 1086621"/>
              <a:gd name="connsiteX136" fmla="*/ 8642350 w 8683625"/>
              <a:gd name="connsiteY136" fmla="*/ 881063 h 1086621"/>
              <a:gd name="connsiteX137" fmla="*/ 8642350 w 8683625"/>
              <a:gd name="connsiteY137" fmla="*/ 836613 h 1086621"/>
              <a:gd name="connsiteX138" fmla="*/ 8683625 w 8683625"/>
              <a:gd name="connsiteY138" fmla="*/ 836613 h 1086621"/>
              <a:gd name="connsiteX139" fmla="*/ 8683625 w 8683625"/>
              <a:gd name="connsiteY139" fmla="*/ 1086621 h 1086621"/>
              <a:gd name="connsiteX140" fmla="*/ 0 w 8683625"/>
              <a:gd name="connsiteY140" fmla="*/ 1086621 h 1086621"/>
              <a:gd name="connsiteX141" fmla="*/ 0 w 8683625"/>
              <a:gd name="connsiteY141" fmla="*/ 1035051 h 1086621"/>
              <a:gd name="connsiteX142" fmla="*/ 84138 w 8683625"/>
              <a:gd name="connsiteY142" fmla="*/ 1035051 h 1086621"/>
              <a:gd name="connsiteX143" fmla="*/ 84138 w 8683625"/>
              <a:gd name="connsiteY143" fmla="*/ 963613 h 1086621"/>
              <a:gd name="connsiteX144" fmla="*/ 131763 w 8683625"/>
              <a:gd name="connsiteY144" fmla="*/ 963613 h 1086621"/>
              <a:gd name="connsiteX145" fmla="*/ 131763 w 8683625"/>
              <a:gd name="connsiteY145" fmla="*/ 927101 h 1086621"/>
              <a:gd name="connsiteX146" fmla="*/ 176213 w 8683625"/>
              <a:gd name="connsiteY146" fmla="*/ 927101 h 1086621"/>
              <a:gd name="connsiteX147" fmla="*/ 176213 w 8683625"/>
              <a:gd name="connsiteY147" fmla="*/ 960438 h 1086621"/>
              <a:gd name="connsiteX148" fmla="*/ 258763 w 8683625"/>
              <a:gd name="connsiteY148" fmla="*/ 963613 h 1086621"/>
              <a:gd name="connsiteX149" fmla="*/ 258763 w 8683625"/>
              <a:gd name="connsiteY149" fmla="*/ 992188 h 1086621"/>
              <a:gd name="connsiteX150" fmla="*/ 303213 w 8683625"/>
              <a:gd name="connsiteY150" fmla="*/ 992188 h 1086621"/>
              <a:gd name="connsiteX151" fmla="*/ 300038 w 8683625"/>
              <a:gd name="connsiteY151" fmla="*/ 1052513 h 1086621"/>
              <a:gd name="connsiteX152" fmla="*/ 355600 w 8683625"/>
              <a:gd name="connsiteY152" fmla="*/ 1052513 h 1086621"/>
              <a:gd name="connsiteX153" fmla="*/ 358775 w 8683625"/>
              <a:gd name="connsiteY153" fmla="*/ 984251 h 1086621"/>
              <a:gd name="connsiteX154" fmla="*/ 420688 w 8683625"/>
              <a:gd name="connsiteY154" fmla="*/ 984251 h 1086621"/>
              <a:gd name="connsiteX155" fmla="*/ 420688 w 8683625"/>
              <a:gd name="connsiteY155" fmla="*/ 823913 h 1086621"/>
              <a:gd name="connsiteX156" fmla="*/ 468313 w 8683625"/>
              <a:gd name="connsiteY156" fmla="*/ 823913 h 1086621"/>
              <a:gd name="connsiteX157" fmla="*/ 468313 w 8683625"/>
              <a:gd name="connsiteY157" fmla="*/ 796926 h 1086621"/>
              <a:gd name="connsiteX158" fmla="*/ 519113 w 8683625"/>
              <a:gd name="connsiteY158" fmla="*/ 796926 h 1086621"/>
              <a:gd name="connsiteX159" fmla="*/ 519113 w 8683625"/>
              <a:gd name="connsiteY159" fmla="*/ 828676 h 1086621"/>
              <a:gd name="connsiteX160" fmla="*/ 536575 w 8683625"/>
              <a:gd name="connsiteY160" fmla="*/ 828676 h 1086621"/>
              <a:gd name="connsiteX161" fmla="*/ 536575 w 8683625"/>
              <a:gd name="connsiteY161" fmla="*/ 765176 h 1086621"/>
              <a:gd name="connsiteX162" fmla="*/ 600075 w 8683625"/>
              <a:gd name="connsiteY162" fmla="*/ 765176 h 1086621"/>
              <a:gd name="connsiteX163" fmla="*/ 600075 w 8683625"/>
              <a:gd name="connsiteY163" fmla="*/ 800101 h 1086621"/>
              <a:gd name="connsiteX164" fmla="*/ 631825 w 8683625"/>
              <a:gd name="connsiteY164" fmla="*/ 800101 h 1086621"/>
              <a:gd name="connsiteX165" fmla="*/ 631825 w 8683625"/>
              <a:gd name="connsiteY165" fmla="*/ 992188 h 1086621"/>
              <a:gd name="connsiteX166" fmla="*/ 668338 w 8683625"/>
              <a:gd name="connsiteY166" fmla="*/ 992188 h 1086621"/>
              <a:gd name="connsiteX167" fmla="*/ 668338 w 8683625"/>
              <a:gd name="connsiteY167" fmla="*/ 1031876 h 1086621"/>
              <a:gd name="connsiteX168" fmla="*/ 711200 w 8683625"/>
              <a:gd name="connsiteY168" fmla="*/ 1031876 h 1086621"/>
              <a:gd name="connsiteX169" fmla="*/ 712788 w 8683625"/>
              <a:gd name="connsiteY169" fmla="*/ 747713 h 1086621"/>
              <a:gd name="connsiteX170" fmla="*/ 763588 w 8683625"/>
              <a:gd name="connsiteY170" fmla="*/ 747713 h 1086621"/>
              <a:gd name="connsiteX171" fmla="*/ 763588 w 8683625"/>
              <a:gd name="connsiteY171" fmla="*/ 715963 h 1086621"/>
              <a:gd name="connsiteX172" fmla="*/ 879475 w 8683625"/>
              <a:gd name="connsiteY172" fmla="*/ 715963 h 1086621"/>
              <a:gd name="connsiteX173" fmla="*/ 879475 w 8683625"/>
              <a:gd name="connsiteY173" fmla="*/ 747713 h 1086621"/>
              <a:gd name="connsiteX174" fmla="*/ 936625 w 8683625"/>
              <a:gd name="connsiteY174" fmla="*/ 749301 h 1086621"/>
              <a:gd name="connsiteX175" fmla="*/ 936625 w 8683625"/>
              <a:gd name="connsiteY175" fmla="*/ 1023938 h 1086621"/>
              <a:gd name="connsiteX176" fmla="*/ 1174750 w 8683625"/>
              <a:gd name="connsiteY176" fmla="*/ 1027113 h 1086621"/>
              <a:gd name="connsiteX177" fmla="*/ 1176338 w 8683625"/>
              <a:gd name="connsiteY177" fmla="*/ 628650 h 1086621"/>
              <a:gd name="connsiteX178" fmla="*/ 1203325 w 8683625"/>
              <a:gd name="connsiteY178" fmla="*/ 628650 h 1086621"/>
              <a:gd name="connsiteX179" fmla="*/ 1203325 w 8683625"/>
              <a:gd name="connsiteY179" fmla="*/ 592138 h 1086621"/>
              <a:gd name="connsiteX180" fmla="*/ 1268413 w 8683625"/>
              <a:gd name="connsiteY180" fmla="*/ 592138 h 1086621"/>
              <a:gd name="connsiteX181" fmla="*/ 1268413 w 8683625"/>
              <a:gd name="connsiteY181" fmla="*/ 623888 h 1086621"/>
              <a:gd name="connsiteX182" fmla="*/ 1312863 w 8683625"/>
              <a:gd name="connsiteY182" fmla="*/ 623888 h 1086621"/>
              <a:gd name="connsiteX183" fmla="*/ 1311275 w 8683625"/>
              <a:gd name="connsiteY183" fmla="*/ 1019176 h 1086621"/>
              <a:gd name="connsiteX184" fmla="*/ 1352550 w 8683625"/>
              <a:gd name="connsiteY184" fmla="*/ 1019176 h 1086621"/>
              <a:gd name="connsiteX185" fmla="*/ 1352550 w 8683625"/>
              <a:gd name="connsiteY185" fmla="*/ 665163 h 1086621"/>
              <a:gd name="connsiteX186" fmla="*/ 1382713 w 8683625"/>
              <a:gd name="connsiteY186" fmla="*/ 665163 h 1086621"/>
              <a:gd name="connsiteX187" fmla="*/ 1382713 w 8683625"/>
              <a:gd name="connsiteY187" fmla="*/ 625475 h 1086621"/>
              <a:gd name="connsiteX188" fmla="*/ 1463675 w 8683625"/>
              <a:gd name="connsiteY188" fmla="*/ 625475 h 1086621"/>
              <a:gd name="connsiteX189" fmla="*/ 1463675 w 8683625"/>
              <a:gd name="connsiteY189" fmla="*/ 655638 h 1086621"/>
              <a:gd name="connsiteX190" fmla="*/ 1495425 w 8683625"/>
              <a:gd name="connsiteY190" fmla="*/ 655638 h 1086621"/>
              <a:gd name="connsiteX191" fmla="*/ 1495425 w 8683625"/>
              <a:gd name="connsiteY191" fmla="*/ 865188 h 1086621"/>
              <a:gd name="connsiteX192" fmla="*/ 1531938 w 8683625"/>
              <a:gd name="connsiteY192" fmla="*/ 865188 h 1086621"/>
              <a:gd name="connsiteX193" fmla="*/ 1531938 w 8683625"/>
              <a:gd name="connsiteY193" fmla="*/ 823913 h 1086621"/>
              <a:gd name="connsiteX194" fmla="*/ 1568450 w 8683625"/>
              <a:gd name="connsiteY194" fmla="*/ 823913 h 1086621"/>
              <a:gd name="connsiteX195" fmla="*/ 1568450 w 8683625"/>
              <a:gd name="connsiteY195" fmla="*/ 865188 h 1086621"/>
              <a:gd name="connsiteX196" fmla="*/ 1603375 w 8683625"/>
              <a:gd name="connsiteY196" fmla="*/ 865188 h 1086621"/>
              <a:gd name="connsiteX197" fmla="*/ 1603375 w 8683625"/>
              <a:gd name="connsiteY197" fmla="*/ 796926 h 1086621"/>
              <a:gd name="connsiteX198" fmla="*/ 1790700 w 8683625"/>
              <a:gd name="connsiteY198" fmla="*/ 796926 h 1086621"/>
              <a:gd name="connsiteX199" fmla="*/ 1790700 w 8683625"/>
              <a:gd name="connsiteY199" fmla="*/ 1011238 h 1086621"/>
              <a:gd name="connsiteX200" fmla="*/ 1847850 w 8683625"/>
              <a:gd name="connsiteY200" fmla="*/ 1011238 h 1086621"/>
              <a:gd name="connsiteX201" fmla="*/ 1851025 w 8683625"/>
              <a:gd name="connsiteY201" fmla="*/ 868363 h 1086621"/>
              <a:gd name="connsiteX202" fmla="*/ 2032000 w 8683625"/>
              <a:gd name="connsiteY202" fmla="*/ 868363 h 1086621"/>
              <a:gd name="connsiteX203" fmla="*/ 2032000 w 8683625"/>
              <a:gd name="connsiteY203" fmla="*/ 996951 h 1086621"/>
              <a:gd name="connsiteX204" fmla="*/ 2127250 w 8683625"/>
              <a:gd name="connsiteY204" fmla="*/ 996951 h 1086621"/>
              <a:gd name="connsiteX205" fmla="*/ 2127250 w 8683625"/>
              <a:gd name="connsiteY205" fmla="*/ 763588 h 1086621"/>
              <a:gd name="connsiteX206" fmla="*/ 2159000 w 8683625"/>
              <a:gd name="connsiteY206" fmla="*/ 763588 h 1086621"/>
              <a:gd name="connsiteX207" fmla="*/ 2159000 w 8683625"/>
              <a:gd name="connsiteY207" fmla="*/ 723901 h 1086621"/>
              <a:gd name="connsiteX208" fmla="*/ 2227263 w 8683625"/>
              <a:gd name="connsiteY208" fmla="*/ 723901 h 1086621"/>
              <a:gd name="connsiteX209" fmla="*/ 2227263 w 8683625"/>
              <a:gd name="connsiteY209" fmla="*/ 760413 h 1086621"/>
              <a:gd name="connsiteX210" fmla="*/ 2300288 w 8683625"/>
              <a:gd name="connsiteY210" fmla="*/ 760413 h 1086621"/>
              <a:gd name="connsiteX211" fmla="*/ 2300288 w 8683625"/>
              <a:gd name="connsiteY211" fmla="*/ 800101 h 1086621"/>
              <a:gd name="connsiteX212" fmla="*/ 2363788 w 8683625"/>
              <a:gd name="connsiteY212" fmla="*/ 800101 h 1086621"/>
              <a:gd name="connsiteX213" fmla="*/ 2363788 w 8683625"/>
              <a:gd name="connsiteY213" fmla="*/ 1008063 h 1086621"/>
              <a:gd name="connsiteX214" fmla="*/ 2406650 w 8683625"/>
              <a:gd name="connsiteY214" fmla="*/ 1008063 h 1086621"/>
              <a:gd name="connsiteX215" fmla="*/ 2406650 w 8683625"/>
              <a:gd name="connsiteY215" fmla="*/ 857251 h 1086621"/>
              <a:gd name="connsiteX216" fmla="*/ 2432050 w 8683625"/>
              <a:gd name="connsiteY216" fmla="*/ 857251 h 1086621"/>
              <a:gd name="connsiteX217" fmla="*/ 2432050 w 8683625"/>
              <a:gd name="connsiteY217" fmla="*/ 820738 h 1086621"/>
              <a:gd name="connsiteX218" fmla="*/ 2506663 w 8683625"/>
              <a:gd name="connsiteY218" fmla="*/ 820738 h 1086621"/>
              <a:gd name="connsiteX219" fmla="*/ 2503488 w 8683625"/>
              <a:gd name="connsiteY219" fmla="*/ 857251 h 1086621"/>
              <a:gd name="connsiteX220" fmla="*/ 2551113 w 8683625"/>
              <a:gd name="connsiteY220" fmla="*/ 857251 h 1086621"/>
              <a:gd name="connsiteX221" fmla="*/ 2551113 w 8683625"/>
              <a:gd name="connsiteY221" fmla="*/ 976313 h 1086621"/>
              <a:gd name="connsiteX222" fmla="*/ 2716213 w 8683625"/>
              <a:gd name="connsiteY222" fmla="*/ 976313 h 1086621"/>
              <a:gd name="connsiteX223" fmla="*/ 2716213 w 8683625"/>
              <a:gd name="connsiteY223" fmla="*/ 531813 h 1086621"/>
              <a:gd name="connsiteX224" fmla="*/ 2738438 w 8683625"/>
              <a:gd name="connsiteY224" fmla="*/ 531813 h 1086621"/>
              <a:gd name="connsiteX225" fmla="*/ 2738438 w 8683625"/>
              <a:gd name="connsiteY225" fmla="*/ 423863 h 1086621"/>
              <a:gd name="connsiteX226" fmla="*/ 2768600 w 8683625"/>
              <a:gd name="connsiteY226" fmla="*/ 423863 h 1086621"/>
              <a:gd name="connsiteX227" fmla="*/ 2768600 w 8683625"/>
              <a:gd name="connsiteY227" fmla="*/ 355600 h 1086621"/>
              <a:gd name="connsiteX228" fmla="*/ 2952750 w 8683625"/>
              <a:gd name="connsiteY228" fmla="*/ 357188 h 1086621"/>
              <a:gd name="connsiteX229" fmla="*/ 2952750 w 8683625"/>
              <a:gd name="connsiteY229" fmla="*/ 420688 h 1086621"/>
              <a:gd name="connsiteX230" fmla="*/ 3008313 w 8683625"/>
              <a:gd name="connsiteY230" fmla="*/ 420688 h 1086621"/>
              <a:gd name="connsiteX231" fmla="*/ 3006725 w 8683625"/>
              <a:gd name="connsiteY231" fmla="*/ 1004888 h 1086621"/>
              <a:gd name="connsiteX232" fmla="*/ 3063875 w 8683625"/>
              <a:gd name="connsiteY232" fmla="*/ 1004888 h 1086621"/>
              <a:gd name="connsiteX233" fmla="*/ 3063875 w 8683625"/>
              <a:gd name="connsiteY233" fmla="*/ 736601 h 1086621"/>
              <a:gd name="connsiteX234" fmla="*/ 3092450 w 8683625"/>
              <a:gd name="connsiteY234" fmla="*/ 736601 h 1086621"/>
              <a:gd name="connsiteX235" fmla="*/ 3092450 w 8683625"/>
              <a:gd name="connsiteY235" fmla="*/ 660401 h 1086621"/>
              <a:gd name="connsiteX236" fmla="*/ 3132138 w 8683625"/>
              <a:gd name="connsiteY236" fmla="*/ 660401 h 1086621"/>
              <a:gd name="connsiteX237" fmla="*/ 3132138 w 8683625"/>
              <a:gd name="connsiteY237" fmla="*/ 696913 h 1086621"/>
              <a:gd name="connsiteX238" fmla="*/ 3179763 w 8683625"/>
              <a:gd name="connsiteY238" fmla="*/ 696913 h 1086621"/>
              <a:gd name="connsiteX239" fmla="*/ 3179763 w 8683625"/>
              <a:gd name="connsiteY239" fmla="*/ 723901 h 1086621"/>
              <a:gd name="connsiteX240" fmla="*/ 3222625 w 8683625"/>
              <a:gd name="connsiteY240" fmla="*/ 723901 h 1086621"/>
              <a:gd name="connsiteX241" fmla="*/ 3219450 w 8683625"/>
              <a:gd name="connsiteY241" fmla="*/ 1008063 h 1086621"/>
              <a:gd name="connsiteX242" fmla="*/ 3254375 w 8683625"/>
              <a:gd name="connsiteY242" fmla="*/ 1008063 h 1086621"/>
              <a:gd name="connsiteX243" fmla="*/ 3254375 w 8683625"/>
              <a:gd name="connsiteY243" fmla="*/ 950913 h 1086621"/>
              <a:gd name="connsiteX244" fmla="*/ 3300413 w 8683625"/>
              <a:gd name="connsiteY244" fmla="*/ 950913 h 1086621"/>
              <a:gd name="connsiteX245" fmla="*/ 3303588 w 8683625"/>
              <a:gd name="connsiteY245" fmla="*/ 652463 h 1086621"/>
              <a:gd name="connsiteX246" fmla="*/ 3322638 w 8683625"/>
              <a:gd name="connsiteY246" fmla="*/ 652463 h 1086621"/>
              <a:gd name="connsiteX247" fmla="*/ 3340100 w 8683625"/>
              <a:gd name="connsiteY247" fmla="*/ 628650 h 1086621"/>
              <a:gd name="connsiteX248" fmla="*/ 3408363 w 8683625"/>
              <a:gd name="connsiteY248" fmla="*/ 628650 h 1086621"/>
              <a:gd name="connsiteX249" fmla="*/ 3408363 w 8683625"/>
              <a:gd name="connsiteY249" fmla="*/ 657226 h 1086621"/>
              <a:gd name="connsiteX250" fmla="*/ 3440113 w 8683625"/>
              <a:gd name="connsiteY250" fmla="*/ 657226 h 1086621"/>
              <a:gd name="connsiteX251" fmla="*/ 3440113 w 8683625"/>
              <a:gd name="connsiteY251" fmla="*/ 989013 h 1086621"/>
              <a:gd name="connsiteX252" fmla="*/ 3600450 w 8683625"/>
              <a:gd name="connsiteY252" fmla="*/ 992188 h 1086621"/>
              <a:gd name="connsiteX253" fmla="*/ 3603625 w 8683625"/>
              <a:gd name="connsiteY253" fmla="*/ 508000 h 1086621"/>
              <a:gd name="connsiteX254" fmla="*/ 3684588 w 8683625"/>
              <a:gd name="connsiteY254" fmla="*/ 508000 h 1086621"/>
              <a:gd name="connsiteX255" fmla="*/ 3684588 w 8683625"/>
              <a:gd name="connsiteY255" fmla="*/ 547688 h 1086621"/>
              <a:gd name="connsiteX256" fmla="*/ 3706813 w 8683625"/>
              <a:gd name="connsiteY256" fmla="*/ 547688 h 1086621"/>
              <a:gd name="connsiteX257" fmla="*/ 3706813 w 8683625"/>
              <a:gd name="connsiteY257" fmla="*/ 520700 h 1086621"/>
              <a:gd name="connsiteX258" fmla="*/ 3827463 w 8683625"/>
              <a:gd name="connsiteY258" fmla="*/ 520700 h 1086621"/>
              <a:gd name="connsiteX259" fmla="*/ 3827463 w 8683625"/>
              <a:gd name="connsiteY259" fmla="*/ 557213 h 1086621"/>
              <a:gd name="connsiteX260" fmla="*/ 3863975 w 8683625"/>
              <a:gd name="connsiteY260" fmla="*/ 557213 h 1086621"/>
              <a:gd name="connsiteX261" fmla="*/ 3863975 w 8683625"/>
              <a:gd name="connsiteY261" fmla="*/ 989013 h 1086621"/>
              <a:gd name="connsiteX262" fmla="*/ 3911600 w 8683625"/>
              <a:gd name="connsiteY262" fmla="*/ 989013 h 1086621"/>
              <a:gd name="connsiteX263" fmla="*/ 3911600 w 8683625"/>
              <a:gd name="connsiteY263" fmla="*/ 852488 h 1086621"/>
              <a:gd name="connsiteX264" fmla="*/ 3948113 w 8683625"/>
              <a:gd name="connsiteY264" fmla="*/ 855663 h 1086621"/>
              <a:gd name="connsiteX265" fmla="*/ 3948113 w 8683625"/>
              <a:gd name="connsiteY265" fmla="*/ 815976 h 1086621"/>
              <a:gd name="connsiteX266" fmla="*/ 3998913 w 8683625"/>
              <a:gd name="connsiteY266" fmla="*/ 815976 h 1086621"/>
              <a:gd name="connsiteX267" fmla="*/ 3998913 w 8683625"/>
              <a:gd name="connsiteY267" fmla="*/ 855663 h 1086621"/>
              <a:gd name="connsiteX268" fmla="*/ 4051300 w 8683625"/>
              <a:gd name="connsiteY268" fmla="*/ 855663 h 1086621"/>
              <a:gd name="connsiteX269" fmla="*/ 4048125 w 8683625"/>
              <a:gd name="connsiteY269" fmla="*/ 987426 h 1086621"/>
              <a:gd name="connsiteX270" fmla="*/ 4124325 w 8683625"/>
              <a:gd name="connsiteY270" fmla="*/ 987426 h 1086621"/>
              <a:gd name="connsiteX271" fmla="*/ 4124325 w 8683625"/>
              <a:gd name="connsiteY271" fmla="*/ 660401 h 1086621"/>
              <a:gd name="connsiteX272" fmla="*/ 4151313 w 8683625"/>
              <a:gd name="connsiteY272" fmla="*/ 660401 h 1086621"/>
              <a:gd name="connsiteX273" fmla="*/ 4151313 w 8683625"/>
              <a:gd name="connsiteY273" fmla="*/ 547688 h 1086621"/>
              <a:gd name="connsiteX274" fmla="*/ 4319588 w 8683625"/>
              <a:gd name="connsiteY274" fmla="*/ 547688 h 1086621"/>
              <a:gd name="connsiteX275" fmla="*/ 4319588 w 8683625"/>
              <a:gd name="connsiteY275" fmla="*/ 596900 h 1086621"/>
              <a:gd name="connsiteX276" fmla="*/ 4364038 w 8683625"/>
              <a:gd name="connsiteY276" fmla="*/ 596900 h 1086621"/>
              <a:gd name="connsiteX277" fmla="*/ 4362450 w 8683625"/>
              <a:gd name="connsiteY277" fmla="*/ 808038 h 1086621"/>
              <a:gd name="connsiteX278" fmla="*/ 4478338 w 8683625"/>
              <a:gd name="connsiteY278" fmla="*/ 808038 h 1086621"/>
              <a:gd name="connsiteX279" fmla="*/ 4479925 w 8683625"/>
              <a:gd name="connsiteY279" fmla="*/ 46038 h 1086621"/>
              <a:gd name="connsiteX280" fmla="*/ 4495800 w 8683625"/>
              <a:gd name="connsiteY280" fmla="*/ 46038 h 10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683625" h="1086621">
                <a:moveTo>
                  <a:pt x="4495800" y="0"/>
                </a:moveTo>
                <a:lnTo>
                  <a:pt x="4595813" y="1588"/>
                </a:lnTo>
                <a:lnTo>
                  <a:pt x="4595813" y="23813"/>
                </a:lnTo>
                <a:lnTo>
                  <a:pt x="4656138" y="23813"/>
                </a:lnTo>
                <a:lnTo>
                  <a:pt x="4651375" y="828676"/>
                </a:lnTo>
                <a:lnTo>
                  <a:pt x="4802188" y="828676"/>
                </a:lnTo>
                <a:lnTo>
                  <a:pt x="4803775" y="615950"/>
                </a:lnTo>
                <a:lnTo>
                  <a:pt x="4916488" y="615950"/>
                </a:lnTo>
                <a:lnTo>
                  <a:pt x="4919663" y="441325"/>
                </a:lnTo>
                <a:lnTo>
                  <a:pt x="5086350" y="441325"/>
                </a:lnTo>
                <a:lnTo>
                  <a:pt x="5086350" y="496888"/>
                </a:lnTo>
                <a:lnTo>
                  <a:pt x="5124450" y="500063"/>
                </a:lnTo>
                <a:lnTo>
                  <a:pt x="5122863" y="633413"/>
                </a:lnTo>
                <a:lnTo>
                  <a:pt x="5170488" y="633413"/>
                </a:lnTo>
                <a:lnTo>
                  <a:pt x="5172075" y="588963"/>
                </a:lnTo>
                <a:lnTo>
                  <a:pt x="5280025" y="588963"/>
                </a:lnTo>
                <a:lnTo>
                  <a:pt x="5280025" y="639763"/>
                </a:lnTo>
                <a:lnTo>
                  <a:pt x="5330825" y="639763"/>
                </a:lnTo>
                <a:lnTo>
                  <a:pt x="5327650" y="728663"/>
                </a:lnTo>
                <a:lnTo>
                  <a:pt x="5359400" y="728663"/>
                </a:lnTo>
                <a:lnTo>
                  <a:pt x="5359400" y="396875"/>
                </a:lnTo>
                <a:lnTo>
                  <a:pt x="5391150" y="396875"/>
                </a:lnTo>
                <a:lnTo>
                  <a:pt x="5391150" y="333375"/>
                </a:lnTo>
                <a:lnTo>
                  <a:pt x="5446713" y="333375"/>
                </a:lnTo>
                <a:lnTo>
                  <a:pt x="5522913" y="333375"/>
                </a:lnTo>
                <a:lnTo>
                  <a:pt x="5522913" y="365125"/>
                </a:lnTo>
                <a:lnTo>
                  <a:pt x="5586413" y="368300"/>
                </a:lnTo>
                <a:lnTo>
                  <a:pt x="5586413" y="557213"/>
                </a:lnTo>
                <a:lnTo>
                  <a:pt x="5651500" y="557213"/>
                </a:lnTo>
                <a:lnTo>
                  <a:pt x="5651500" y="515938"/>
                </a:lnTo>
                <a:lnTo>
                  <a:pt x="5726113" y="515938"/>
                </a:lnTo>
                <a:lnTo>
                  <a:pt x="5726113" y="547688"/>
                </a:lnTo>
                <a:lnTo>
                  <a:pt x="5819775" y="547688"/>
                </a:lnTo>
                <a:lnTo>
                  <a:pt x="5819775" y="617538"/>
                </a:lnTo>
                <a:lnTo>
                  <a:pt x="5854700" y="617538"/>
                </a:lnTo>
                <a:lnTo>
                  <a:pt x="5854700" y="584200"/>
                </a:lnTo>
                <a:lnTo>
                  <a:pt x="5886450" y="584200"/>
                </a:lnTo>
                <a:lnTo>
                  <a:pt x="5886450" y="547688"/>
                </a:lnTo>
                <a:lnTo>
                  <a:pt x="5962650" y="547688"/>
                </a:lnTo>
                <a:lnTo>
                  <a:pt x="5959475" y="584200"/>
                </a:lnTo>
                <a:lnTo>
                  <a:pt x="6011863" y="584200"/>
                </a:lnTo>
                <a:lnTo>
                  <a:pt x="6011863" y="608013"/>
                </a:lnTo>
                <a:lnTo>
                  <a:pt x="6035675" y="608013"/>
                </a:lnTo>
                <a:lnTo>
                  <a:pt x="6035675" y="681038"/>
                </a:lnTo>
                <a:lnTo>
                  <a:pt x="6072188" y="681038"/>
                </a:lnTo>
                <a:lnTo>
                  <a:pt x="6072188" y="633413"/>
                </a:lnTo>
                <a:lnTo>
                  <a:pt x="6149975" y="633413"/>
                </a:lnTo>
                <a:lnTo>
                  <a:pt x="6149975" y="603250"/>
                </a:lnTo>
                <a:lnTo>
                  <a:pt x="6183313" y="603250"/>
                </a:lnTo>
                <a:lnTo>
                  <a:pt x="6183313" y="584200"/>
                </a:lnTo>
                <a:lnTo>
                  <a:pt x="6254750" y="587375"/>
                </a:lnTo>
                <a:lnTo>
                  <a:pt x="6254750" y="620713"/>
                </a:lnTo>
                <a:lnTo>
                  <a:pt x="6307138" y="620713"/>
                </a:lnTo>
                <a:lnTo>
                  <a:pt x="6307138" y="657226"/>
                </a:lnTo>
                <a:lnTo>
                  <a:pt x="6367463" y="657226"/>
                </a:lnTo>
                <a:lnTo>
                  <a:pt x="6367463" y="700088"/>
                </a:lnTo>
                <a:lnTo>
                  <a:pt x="6396038" y="700088"/>
                </a:lnTo>
                <a:lnTo>
                  <a:pt x="6396038" y="923926"/>
                </a:lnTo>
                <a:lnTo>
                  <a:pt x="6410325" y="923926"/>
                </a:lnTo>
                <a:lnTo>
                  <a:pt x="6410325" y="863601"/>
                </a:lnTo>
                <a:lnTo>
                  <a:pt x="6435725" y="863601"/>
                </a:lnTo>
                <a:lnTo>
                  <a:pt x="6438900" y="671513"/>
                </a:lnTo>
                <a:lnTo>
                  <a:pt x="6454775" y="671513"/>
                </a:lnTo>
                <a:lnTo>
                  <a:pt x="6454775" y="639763"/>
                </a:lnTo>
                <a:lnTo>
                  <a:pt x="6510338" y="639763"/>
                </a:lnTo>
                <a:lnTo>
                  <a:pt x="6510338" y="668338"/>
                </a:lnTo>
                <a:lnTo>
                  <a:pt x="6526213" y="668338"/>
                </a:lnTo>
                <a:lnTo>
                  <a:pt x="6526213" y="839788"/>
                </a:lnTo>
                <a:lnTo>
                  <a:pt x="6551613" y="839788"/>
                </a:lnTo>
                <a:lnTo>
                  <a:pt x="6551613" y="587375"/>
                </a:lnTo>
                <a:lnTo>
                  <a:pt x="6699250" y="587375"/>
                </a:lnTo>
                <a:lnTo>
                  <a:pt x="6699250" y="655638"/>
                </a:lnTo>
                <a:lnTo>
                  <a:pt x="6718300" y="655638"/>
                </a:lnTo>
                <a:lnTo>
                  <a:pt x="6718300" y="733426"/>
                </a:lnTo>
                <a:lnTo>
                  <a:pt x="6727825" y="733426"/>
                </a:lnTo>
                <a:lnTo>
                  <a:pt x="6727825" y="939801"/>
                </a:lnTo>
                <a:lnTo>
                  <a:pt x="6767513" y="939801"/>
                </a:lnTo>
                <a:lnTo>
                  <a:pt x="6767513" y="911226"/>
                </a:lnTo>
                <a:lnTo>
                  <a:pt x="6786563" y="911226"/>
                </a:lnTo>
                <a:lnTo>
                  <a:pt x="6786563" y="839788"/>
                </a:lnTo>
                <a:lnTo>
                  <a:pt x="6802438" y="839788"/>
                </a:lnTo>
                <a:lnTo>
                  <a:pt x="6804025" y="555625"/>
                </a:lnTo>
                <a:lnTo>
                  <a:pt x="6915150" y="555625"/>
                </a:lnTo>
                <a:lnTo>
                  <a:pt x="6915150" y="727076"/>
                </a:lnTo>
                <a:lnTo>
                  <a:pt x="6931025" y="727076"/>
                </a:lnTo>
                <a:lnTo>
                  <a:pt x="6931025" y="842963"/>
                </a:lnTo>
                <a:lnTo>
                  <a:pt x="6980237" y="842963"/>
                </a:lnTo>
                <a:lnTo>
                  <a:pt x="6980237" y="950913"/>
                </a:lnTo>
                <a:lnTo>
                  <a:pt x="7011987" y="950913"/>
                </a:lnTo>
                <a:lnTo>
                  <a:pt x="7011987" y="892176"/>
                </a:lnTo>
                <a:lnTo>
                  <a:pt x="7065963" y="892176"/>
                </a:lnTo>
                <a:lnTo>
                  <a:pt x="7065963" y="857251"/>
                </a:lnTo>
                <a:lnTo>
                  <a:pt x="7246937" y="857251"/>
                </a:lnTo>
                <a:lnTo>
                  <a:pt x="7246937" y="820738"/>
                </a:lnTo>
                <a:lnTo>
                  <a:pt x="7291387" y="820738"/>
                </a:lnTo>
                <a:lnTo>
                  <a:pt x="7291387" y="865188"/>
                </a:lnTo>
                <a:lnTo>
                  <a:pt x="7339013" y="865188"/>
                </a:lnTo>
                <a:lnTo>
                  <a:pt x="7339013" y="963613"/>
                </a:lnTo>
                <a:lnTo>
                  <a:pt x="7378700" y="963613"/>
                </a:lnTo>
                <a:lnTo>
                  <a:pt x="7378700" y="873126"/>
                </a:lnTo>
                <a:lnTo>
                  <a:pt x="7404100" y="873126"/>
                </a:lnTo>
                <a:lnTo>
                  <a:pt x="7407275" y="728663"/>
                </a:lnTo>
                <a:lnTo>
                  <a:pt x="7434263" y="728663"/>
                </a:lnTo>
                <a:lnTo>
                  <a:pt x="7434263" y="671513"/>
                </a:lnTo>
                <a:lnTo>
                  <a:pt x="7466013" y="671513"/>
                </a:lnTo>
                <a:lnTo>
                  <a:pt x="7486650" y="644526"/>
                </a:lnTo>
                <a:lnTo>
                  <a:pt x="7543800" y="644526"/>
                </a:lnTo>
                <a:lnTo>
                  <a:pt x="7543800" y="341313"/>
                </a:lnTo>
                <a:lnTo>
                  <a:pt x="7662863" y="341313"/>
                </a:lnTo>
                <a:lnTo>
                  <a:pt x="7662863" y="649288"/>
                </a:lnTo>
                <a:lnTo>
                  <a:pt x="7727950" y="649288"/>
                </a:lnTo>
                <a:lnTo>
                  <a:pt x="7726363" y="887413"/>
                </a:lnTo>
                <a:lnTo>
                  <a:pt x="7766050" y="887413"/>
                </a:lnTo>
                <a:lnTo>
                  <a:pt x="7766050" y="592138"/>
                </a:lnTo>
                <a:lnTo>
                  <a:pt x="7867650" y="595313"/>
                </a:lnTo>
                <a:lnTo>
                  <a:pt x="7867650" y="623888"/>
                </a:lnTo>
                <a:lnTo>
                  <a:pt x="7967663" y="623888"/>
                </a:lnTo>
                <a:lnTo>
                  <a:pt x="7966075" y="731838"/>
                </a:lnTo>
                <a:lnTo>
                  <a:pt x="8015287" y="731838"/>
                </a:lnTo>
                <a:lnTo>
                  <a:pt x="8015287" y="652463"/>
                </a:lnTo>
                <a:lnTo>
                  <a:pt x="8086725" y="652463"/>
                </a:lnTo>
                <a:lnTo>
                  <a:pt x="8089900" y="611188"/>
                </a:lnTo>
                <a:lnTo>
                  <a:pt x="8151813" y="611188"/>
                </a:lnTo>
                <a:lnTo>
                  <a:pt x="8151813" y="871538"/>
                </a:lnTo>
                <a:lnTo>
                  <a:pt x="8251825" y="871538"/>
                </a:lnTo>
                <a:lnTo>
                  <a:pt x="8255000" y="573088"/>
                </a:lnTo>
                <a:lnTo>
                  <a:pt x="8274050" y="573088"/>
                </a:lnTo>
                <a:lnTo>
                  <a:pt x="8274050" y="547688"/>
                </a:lnTo>
                <a:lnTo>
                  <a:pt x="8375650" y="549275"/>
                </a:lnTo>
                <a:lnTo>
                  <a:pt x="8375650" y="595313"/>
                </a:lnTo>
                <a:lnTo>
                  <a:pt x="8494712" y="596900"/>
                </a:lnTo>
                <a:lnTo>
                  <a:pt x="8491538" y="900113"/>
                </a:lnTo>
                <a:lnTo>
                  <a:pt x="8547100" y="900113"/>
                </a:lnTo>
                <a:lnTo>
                  <a:pt x="8547100" y="992188"/>
                </a:lnTo>
                <a:lnTo>
                  <a:pt x="8607425" y="992188"/>
                </a:lnTo>
                <a:lnTo>
                  <a:pt x="8610600" y="881063"/>
                </a:lnTo>
                <a:lnTo>
                  <a:pt x="8642350" y="881063"/>
                </a:lnTo>
                <a:lnTo>
                  <a:pt x="8642350" y="836613"/>
                </a:lnTo>
                <a:lnTo>
                  <a:pt x="8683625" y="836613"/>
                </a:lnTo>
                <a:lnTo>
                  <a:pt x="8683625" y="1086621"/>
                </a:lnTo>
                <a:lnTo>
                  <a:pt x="0" y="1086621"/>
                </a:lnTo>
                <a:lnTo>
                  <a:pt x="0" y="1035051"/>
                </a:lnTo>
                <a:lnTo>
                  <a:pt x="84138" y="1035051"/>
                </a:lnTo>
                <a:lnTo>
                  <a:pt x="84138" y="963613"/>
                </a:lnTo>
                <a:lnTo>
                  <a:pt x="131763" y="963613"/>
                </a:lnTo>
                <a:lnTo>
                  <a:pt x="131763" y="927101"/>
                </a:lnTo>
                <a:lnTo>
                  <a:pt x="176213" y="927101"/>
                </a:lnTo>
                <a:lnTo>
                  <a:pt x="176213" y="960438"/>
                </a:lnTo>
                <a:lnTo>
                  <a:pt x="258763" y="963613"/>
                </a:lnTo>
                <a:lnTo>
                  <a:pt x="258763" y="992188"/>
                </a:lnTo>
                <a:lnTo>
                  <a:pt x="303213" y="992188"/>
                </a:lnTo>
                <a:lnTo>
                  <a:pt x="300038" y="1052513"/>
                </a:lnTo>
                <a:lnTo>
                  <a:pt x="355600" y="1052513"/>
                </a:lnTo>
                <a:lnTo>
                  <a:pt x="358775" y="984251"/>
                </a:lnTo>
                <a:lnTo>
                  <a:pt x="420688" y="984251"/>
                </a:lnTo>
                <a:lnTo>
                  <a:pt x="420688" y="823913"/>
                </a:lnTo>
                <a:lnTo>
                  <a:pt x="468313" y="823913"/>
                </a:lnTo>
                <a:lnTo>
                  <a:pt x="468313" y="796926"/>
                </a:lnTo>
                <a:lnTo>
                  <a:pt x="519113" y="796926"/>
                </a:lnTo>
                <a:lnTo>
                  <a:pt x="519113" y="828676"/>
                </a:lnTo>
                <a:lnTo>
                  <a:pt x="536575" y="828676"/>
                </a:lnTo>
                <a:lnTo>
                  <a:pt x="536575" y="765176"/>
                </a:lnTo>
                <a:lnTo>
                  <a:pt x="600075" y="765176"/>
                </a:lnTo>
                <a:lnTo>
                  <a:pt x="600075" y="800101"/>
                </a:lnTo>
                <a:lnTo>
                  <a:pt x="631825" y="800101"/>
                </a:lnTo>
                <a:lnTo>
                  <a:pt x="631825" y="992188"/>
                </a:lnTo>
                <a:lnTo>
                  <a:pt x="668338" y="992188"/>
                </a:lnTo>
                <a:lnTo>
                  <a:pt x="668338" y="1031876"/>
                </a:lnTo>
                <a:lnTo>
                  <a:pt x="711200" y="1031876"/>
                </a:lnTo>
                <a:lnTo>
                  <a:pt x="712788" y="747713"/>
                </a:lnTo>
                <a:lnTo>
                  <a:pt x="763588" y="747713"/>
                </a:lnTo>
                <a:lnTo>
                  <a:pt x="763588" y="715963"/>
                </a:lnTo>
                <a:lnTo>
                  <a:pt x="879475" y="715963"/>
                </a:lnTo>
                <a:lnTo>
                  <a:pt x="879475" y="747713"/>
                </a:lnTo>
                <a:lnTo>
                  <a:pt x="936625" y="749301"/>
                </a:lnTo>
                <a:lnTo>
                  <a:pt x="936625" y="1023938"/>
                </a:lnTo>
                <a:lnTo>
                  <a:pt x="1174750" y="1027113"/>
                </a:lnTo>
                <a:lnTo>
                  <a:pt x="1176338" y="628650"/>
                </a:lnTo>
                <a:lnTo>
                  <a:pt x="1203325" y="628650"/>
                </a:lnTo>
                <a:lnTo>
                  <a:pt x="1203325" y="592138"/>
                </a:lnTo>
                <a:lnTo>
                  <a:pt x="1268413" y="592138"/>
                </a:lnTo>
                <a:lnTo>
                  <a:pt x="1268413" y="623888"/>
                </a:lnTo>
                <a:lnTo>
                  <a:pt x="1312863" y="623888"/>
                </a:lnTo>
                <a:lnTo>
                  <a:pt x="1311275" y="1019176"/>
                </a:lnTo>
                <a:lnTo>
                  <a:pt x="1352550" y="1019176"/>
                </a:lnTo>
                <a:lnTo>
                  <a:pt x="1352550" y="665163"/>
                </a:lnTo>
                <a:lnTo>
                  <a:pt x="1382713" y="665163"/>
                </a:lnTo>
                <a:lnTo>
                  <a:pt x="1382713" y="625475"/>
                </a:lnTo>
                <a:lnTo>
                  <a:pt x="1463675" y="625475"/>
                </a:lnTo>
                <a:lnTo>
                  <a:pt x="1463675" y="655638"/>
                </a:lnTo>
                <a:lnTo>
                  <a:pt x="1495425" y="655638"/>
                </a:lnTo>
                <a:lnTo>
                  <a:pt x="1495425" y="865188"/>
                </a:lnTo>
                <a:lnTo>
                  <a:pt x="1531938" y="865188"/>
                </a:lnTo>
                <a:lnTo>
                  <a:pt x="1531938" y="823913"/>
                </a:lnTo>
                <a:lnTo>
                  <a:pt x="1568450" y="823913"/>
                </a:lnTo>
                <a:lnTo>
                  <a:pt x="1568450" y="865188"/>
                </a:lnTo>
                <a:lnTo>
                  <a:pt x="1603375" y="865188"/>
                </a:lnTo>
                <a:lnTo>
                  <a:pt x="1603375" y="796926"/>
                </a:lnTo>
                <a:lnTo>
                  <a:pt x="1790700" y="796926"/>
                </a:lnTo>
                <a:lnTo>
                  <a:pt x="1790700" y="1011238"/>
                </a:lnTo>
                <a:lnTo>
                  <a:pt x="1847850" y="1011238"/>
                </a:lnTo>
                <a:lnTo>
                  <a:pt x="1851025" y="868363"/>
                </a:lnTo>
                <a:lnTo>
                  <a:pt x="2032000" y="868363"/>
                </a:lnTo>
                <a:lnTo>
                  <a:pt x="2032000" y="996951"/>
                </a:lnTo>
                <a:lnTo>
                  <a:pt x="2127250" y="996951"/>
                </a:lnTo>
                <a:lnTo>
                  <a:pt x="2127250" y="763588"/>
                </a:lnTo>
                <a:lnTo>
                  <a:pt x="2159000" y="763588"/>
                </a:lnTo>
                <a:lnTo>
                  <a:pt x="2159000" y="723901"/>
                </a:lnTo>
                <a:lnTo>
                  <a:pt x="2227263" y="723901"/>
                </a:lnTo>
                <a:lnTo>
                  <a:pt x="2227263" y="760413"/>
                </a:lnTo>
                <a:lnTo>
                  <a:pt x="2300288" y="760413"/>
                </a:lnTo>
                <a:lnTo>
                  <a:pt x="2300288" y="800101"/>
                </a:lnTo>
                <a:lnTo>
                  <a:pt x="2363788" y="800101"/>
                </a:lnTo>
                <a:lnTo>
                  <a:pt x="2363788" y="1008063"/>
                </a:lnTo>
                <a:lnTo>
                  <a:pt x="2406650" y="1008063"/>
                </a:lnTo>
                <a:lnTo>
                  <a:pt x="2406650" y="857251"/>
                </a:lnTo>
                <a:lnTo>
                  <a:pt x="2432050" y="857251"/>
                </a:lnTo>
                <a:lnTo>
                  <a:pt x="2432050" y="820738"/>
                </a:lnTo>
                <a:lnTo>
                  <a:pt x="2506663" y="820738"/>
                </a:lnTo>
                <a:lnTo>
                  <a:pt x="2503488" y="857251"/>
                </a:lnTo>
                <a:lnTo>
                  <a:pt x="2551113" y="857251"/>
                </a:lnTo>
                <a:lnTo>
                  <a:pt x="2551113" y="976313"/>
                </a:lnTo>
                <a:lnTo>
                  <a:pt x="2716213" y="976313"/>
                </a:lnTo>
                <a:lnTo>
                  <a:pt x="2716213" y="531813"/>
                </a:lnTo>
                <a:lnTo>
                  <a:pt x="2738438" y="531813"/>
                </a:lnTo>
                <a:lnTo>
                  <a:pt x="2738438" y="423863"/>
                </a:lnTo>
                <a:lnTo>
                  <a:pt x="2768600" y="423863"/>
                </a:lnTo>
                <a:lnTo>
                  <a:pt x="2768600" y="355600"/>
                </a:lnTo>
                <a:lnTo>
                  <a:pt x="2952750" y="357188"/>
                </a:lnTo>
                <a:lnTo>
                  <a:pt x="2952750" y="420688"/>
                </a:lnTo>
                <a:lnTo>
                  <a:pt x="3008313" y="420688"/>
                </a:lnTo>
                <a:lnTo>
                  <a:pt x="3006725" y="1004888"/>
                </a:lnTo>
                <a:lnTo>
                  <a:pt x="3063875" y="1004888"/>
                </a:lnTo>
                <a:lnTo>
                  <a:pt x="3063875" y="736601"/>
                </a:lnTo>
                <a:lnTo>
                  <a:pt x="3092450" y="736601"/>
                </a:lnTo>
                <a:lnTo>
                  <a:pt x="3092450" y="660401"/>
                </a:lnTo>
                <a:lnTo>
                  <a:pt x="3132138" y="660401"/>
                </a:lnTo>
                <a:lnTo>
                  <a:pt x="3132138" y="696913"/>
                </a:lnTo>
                <a:lnTo>
                  <a:pt x="3179763" y="696913"/>
                </a:lnTo>
                <a:lnTo>
                  <a:pt x="3179763" y="723901"/>
                </a:lnTo>
                <a:lnTo>
                  <a:pt x="3222625" y="723901"/>
                </a:lnTo>
                <a:lnTo>
                  <a:pt x="3219450" y="1008063"/>
                </a:lnTo>
                <a:lnTo>
                  <a:pt x="3254375" y="1008063"/>
                </a:lnTo>
                <a:lnTo>
                  <a:pt x="3254375" y="950913"/>
                </a:lnTo>
                <a:lnTo>
                  <a:pt x="3300413" y="950913"/>
                </a:lnTo>
                <a:lnTo>
                  <a:pt x="3303588" y="652463"/>
                </a:lnTo>
                <a:lnTo>
                  <a:pt x="3322638" y="652463"/>
                </a:lnTo>
                <a:lnTo>
                  <a:pt x="3340100" y="628650"/>
                </a:lnTo>
                <a:lnTo>
                  <a:pt x="3408363" y="628650"/>
                </a:lnTo>
                <a:lnTo>
                  <a:pt x="3408363" y="657226"/>
                </a:lnTo>
                <a:lnTo>
                  <a:pt x="3440113" y="657226"/>
                </a:lnTo>
                <a:lnTo>
                  <a:pt x="3440113" y="989013"/>
                </a:lnTo>
                <a:lnTo>
                  <a:pt x="3600450" y="992188"/>
                </a:lnTo>
                <a:lnTo>
                  <a:pt x="3603625" y="508000"/>
                </a:lnTo>
                <a:lnTo>
                  <a:pt x="3684588" y="508000"/>
                </a:lnTo>
                <a:lnTo>
                  <a:pt x="3684588" y="547688"/>
                </a:lnTo>
                <a:lnTo>
                  <a:pt x="3706813" y="547688"/>
                </a:lnTo>
                <a:lnTo>
                  <a:pt x="3706813" y="520700"/>
                </a:lnTo>
                <a:lnTo>
                  <a:pt x="3827463" y="520700"/>
                </a:lnTo>
                <a:lnTo>
                  <a:pt x="3827463" y="557213"/>
                </a:lnTo>
                <a:lnTo>
                  <a:pt x="3863975" y="557213"/>
                </a:lnTo>
                <a:lnTo>
                  <a:pt x="3863975" y="989013"/>
                </a:lnTo>
                <a:lnTo>
                  <a:pt x="3911600" y="989013"/>
                </a:lnTo>
                <a:lnTo>
                  <a:pt x="3911600" y="852488"/>
                </a:lnTo>
                <a:lnTo>
                  <a:pt x="3948113" y="855663"/>
                </a:lnTo>
                <a:lnTo>
                  <a:pt x="3948113" y="815976"/>
                </a:lnTo>
                <a:lnTo>
                  <a:pt x="3998913" y="815976"/>
                </a:lnTo>
                <a:lnTo>
                  <a:pt x="3998913" y="855663"/>
                </a:lnTo>
                <a:lnTo>
                  <a:pt x="4051300" y="855663"/>
                </a:lnTo>
                <a:lnTo>
                  <a:pt x="4048125" y="987426"/>
                </a:lnTo>
                <a:lnTo>
                  <a:pt x="4124325" y="987426"/>
                </a:lnTo>
                <a:lnTo>
                  <a:pt x="4124325" y="660401"/>
                </a:lnTo>
                <a:lnTo>
                  <a:pt x="4151313" y="660401"/>
                </a:lnTo>
                <a:lnTo>
                  <a:pt x="4151313" y="547688"/>
                </a:lnTo>
                <a:lnTo>
                  <a:pt x="4319588" y="547688"/>
                </a:lnTo>
                <a:lnTo>
                  <a:pt x="4319588" y="596900"/>
                </a:lnTo>
                <a:lnTo>
                  <a:pt x="4364038" y="596900"/>
                </a:lnTo>
                <a:lnTo>
                  <a:pt x="4362450" y="808038"/>
                </a:lnTo>
                <a:lnTo>
                  <a:pt x="4478338" y="808038"/>
                </a:lnTo>
                <a:lnTo>
                  <a:pt x="4479925" y="46038"/>
                </a:lnTo>
                <a:lnTo>
                  <a:pt x="4495800" y="46038"/>
                </a:lnTo>
                <a:close/>
              </a:path>
            </a:pathLst>
          </a:custGeom>
          <a:solidFill>
            <a:srgbClr val="D9D5CA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9B8372-0703-16E4-211F-DFF8DF0B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18" y="0"/>
            <a:ext cx="7530046" cy="68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测试</a:t>
            </a:r>
            <a:r>
              <a:rPr lang="en-US" altLang="zh-CN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(</a:t>
            </a:r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时间）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0F5917-0BA8-B868-460F-18258956CB15}"/>
              </a:ext>
            </a:extLst>
          </p:cNvPr>
          <p:cNvSpPr/>
          <p:nvPr/>
        </p:nvSpPr>
        <p:spPr>
          <a:xfrm>
            <a:off x="273333" y="1210254"/>
            <a:ext cx="3302222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fr-CA" sz="2400" b="1" dirty="0">
                <a:solidFill>
                  <a:schemeClr val="bg1">
                    <a:lumMod val="50000"/>
                  </a:schemeClr>
                </a:solidFill>
              </a:rPr>
              <a:t>测试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轮！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CA" altLang="zh-CN" sz="2400" dirty="0">
                <a:solidFill>
                  <a:schemeClr val="bg1">
                    <a:lumMod val="50000"/>
                  </a:schemeClr>
                </a:solidFill>
              </a:rPr>
              <a:t>K=1000</a:t>
            </a: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8C1B7C-8B16-A563-4F79-62821385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22" y="1008296"/>
            <a:ext cx="3911600" cy="48414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79D15C-009D-7C9C-BE78-BF9321AB0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523675"/>
            <a:ext cx="8229600" cy="1870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D698FA-47A0-DFC2-922C-A436AF5CB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0" y="2394633"/>
            <a:ext cx="8229600" cy="4254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73010CC-1A6A-F2D4-4609-20D6B1FB07A4}"/>
              </a:ext>
            </a:extLst>
          </p:cNvPr>
          <p:cNvSpPr/>
          <p:nvPr/>
        </p:nvSpPr>
        <p:spPr>
          <a:xfrm>
            <a:off x="321874" y="2458607"/>
            <a:ext cx="2611308" cy="45243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NO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不用判断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prefix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，程序提前结束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 startAt="2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YES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较小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的时候迭代较快（不用建树）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较大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的时候字典树优势明显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fr-CA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4F458-4D96-0C92-5EFC-38524181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9522" y="2600678"/>
            <a:ext cx="9012953" cy="2616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424DE5C-4FE7-71DC-3A48-5D7309D1EF05}"/>
              </a:ext>
            </a:extLst>
          </p:cNvPr>
          <p:cNvSpPr/>
          <p:nvPr/>
        </p:nvSpPr>
        <p:spPr>
          <a:xfrm>
            <a:off x="3655479" y="1122747"/>
            <a:ext cx="488104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SKEW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HEAP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 时间复杂度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C2DFC-FF5F-FB2A-2A5A-56026D91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463966"/>
            <a:ext cx="1375374" cy="42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24DE5C-4FE7-71DC-3A48-5D7309D1EF05}"/>
              </a:ext>
            </a:extLst>
          </p:cNvPr>
          <p:cNvSpPr/>
          <p:nvPr/>
        </p:nvSpPr>
        <p:spPr>
          <a:xfrm>
            <a:off x="-454637" y="1232104"/>
            <a:ext cx="488104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u="sng" dirty="0">
                <a:solidFill>
                  <a:schemeClr val="bg1">
                    <a:lumMod val="50000"/>
                  </a:schemeClr>
                </a:solidFill>
              </a:rPr>
              <a:t>PART</a:t>
            </a:r>
            <a:r>
              <a:rPr lang="zh-CN" altLang="en-US" sz="2400" b="1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u="sng" dirty="0">
                <a:solidFill>
                  <a:schemeClr val="bg1">
                    <a:lumMod val="50000"/>
                  </a:schemeClr>
                </a:solidFill>
              </a:rPr>
              <a:t>ONE</a:t>
            </a: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altLang="zh-CN" sz="2400" b="1" dirty="0" err="1">
                <a:solidFill>
                  <a:schemeClr val="bg1">
                    <a:lumMod val="50000"/>
                  </a:schemeClr>
                </a:solidFill>
              </a:rPr>
              <a:t>construct</a:t>
            </a:r>
            <a:r>
              <a:rPr lang="fr-CA" altLang="zh-CN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sz="2400" b="1" dirty="0" err="1">
                <a:solidFill>
                  <a:schemeClr val="bg1">
                    <a:lumMod val="50000"/>
                  </a:schemeClr>
                </a:solidFill>
              </a:rPr>
              <a:t>Huffman</a:t>
            </a:r>
            <a:r>
              <a:rPr lang="fr-CA" altLang="zh-CN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sz="2400" b="1" dirty="0" err="1">
                <a:solidFill>
                  <a:schemeClr val="bg1">
                    <a:lumMod val="50000"/>
                  </a:schemeClr>
                </a:solidFill>
              </a:rPr>
              <a:t>tree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计算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WPL</a:t>
            </a: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B91D23-01DD-DA30-C945-DB44CFF6BD0C}"/>
              </a:ext>
            </a:extLst>
          </p:cNvPr>
          <p:cNvSpPr/>
          <p:nvPr/>
        </p:nvSpPr>
        <p:spPr>
          <a:xfrm>
            <a:off x="5710318" y="410632"/>
            <a:ext cx="488104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u="sng" dirty="0">
                <a:solidFill>
                  <a:schemeClr val="bg1">
                    <a:lumMod val="50000"/>
                  </a:schemeClr>
                </a:solidFill>
              </a:rPr>
              <a:t>PART</a:t>
            </a:r>
            <a:r>
              <a:rPr lang="zh-CN" altLang="en-US" sz="2400" b="1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u="sng" dirty="0">
                <a:solidFill>
                  <a:schemeClr val="bg1">
                    <a:lumMod val="50000"/>
                  </a:schemeClr>
                </a:solidFill>
              </a:rPr>
              <a:t>TWO</a:t>
            </a: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共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个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case</a:t>
            </a: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7C219D-16EC-488A-48D2-5677D378414F}"/>
              </a:ext>
            </a:extLst>
          </p:cNvPr>
          <p:cNvSpPr/>
          <p:nvPr/>
        </p:nvSpPr>
        <p:spPr>
          <a:xfrm>
            <a:off x="3834779" y="2606867"/>
            <a:ext cx="3348431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altLang="zh-CN" sz="2000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udge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WPL</a:t>
            </a:r>
          </a:p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判断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WPL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是否满足条件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6660EDA-C55B-A104-BAEB-E241A304BA1B}"/>
              </a:ext>
            </a:extLst>
          </p:cNvPr>
          <p:cNvCxnSpPr/>
          <p:nvPr/>
        </p:nvCxnSpPr>
        <p:spPr>
          <a:xfrm>
            <a:off x="3848100" y="0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327701C-4B74-49ED-3DCA-15E505A19B67}"/>
              </a:ext>
            </a:extLst>
          </p:cNvPr>
          <p:cNvSpPr/>
          <p:nvPr/>
        </p:nvSpPr>
        <p:spPr>
          <a:xfrm>
            <a:off x="7777566" y="1756113"/>
            <a:ext cx="3861064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altLang="zh-CN" sz="2000" dirty="0">
                <a:solidFill>
                  <a:schemeClr val="bg1">
                    <a:lumMod val="50000"/>
                  </a:schemeClr>
                </a:solidFill>
              </a:rPr>
              <a:t>Check </a:t>
            </a:r>
            <a:r>
              <a:rPr lang="fr-CA" altLang="zh-CN" sz="2000" dirty="0" err="1">
                <a:solidFill>
                  <a:schemeClr val="bg1">
                    <a:lumMod val="50000"/>
                  </a:schemeClr>
                </a:solidFill>
              </a:rPr>
              <a:t>prefix</a:t>
            </a:r>
            <a:r>
              <a:rPr lang="fr-CA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sz="2000" dirty="0" err="1">
                <a:solidFill>
                  <a:schemeClr val="bg1">
                    <a:lumMod val="50000"/>
                  </a:schemeClr>
                </a:solidFill>
              </a:rPr>
              <a:t>conflict</a:t>
            </a:r>
            <a:endParaRPr lang="fr-CA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fr-CA" sz="2000" dirty="0">
                <a:solidFill>
                  <a:schemeClr val="bg1">
                    <a:lumMod val="50000"/>
                  </a:schemeClr>
                </a:solidFill>
              </a:rPr>
              <a:t>判断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前缀条件</a:t>
            </a:r>
            <a:endParaRPr lang="fr-CA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22371E-8BA7-57CD-6F5E-D046FCA6D215}"/>
              </a:ext>
            </a:extLst>
          </p:cNvPr>
          <p:cNvSpPr/>
          <p:nvPr/>
        </p:nvSpPr>
        <p:spPr>
          <a:xfrm>
            <a:off x="8304755" y="3931088"/>
            <a:ext cx="2806685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迭代（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2-for-loop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字典树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ED805FE-EF2C-FF5B-B8F7-6F60A02EFF73}"/>
              </a:ext>
            </a:extLst>
          </p:cNvPr>
          <p:cNvCxnSpPr>
            <a:cxnSpLocks/>
          </p:cNvCxnSpPr>
          <p:nvPr/>
        </p:nvCxnSpPr>
        <p:spPr>
          <a:xfrm flipH="1">
            <a:off x="3848100" y="2606867"/>
            <a:ext cx="83439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2AC4A52-BBD6-1460-2DBE-B0AAE900CFD6}"/>
              </a:ext>
            </a:extLst>
          </p:cNvPr>
          <p:cNvCxnSpPr>
            <a:cxnSpLocks/>
          </p:cNvCxnSpPr>
          <p:nvPr/>
        </p:nvCxnSpPr>
        <p:spPr>
          <a:xfrm>
            <a:off x="7714066" y="2606867"/>
            <a:ext cx="0" cy="4251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7B0F34D-3728-1E6D-6F2B-6B70DEBAC098}"/>
              </a:ext>
            </a:extLst>
          </p:cNvPr>
          <p:cNvCxnSpPr>
            <a:cxnSpLocks/>
          </p:cNvCxnSpPr>
          <p:nvPr/>
        </p:nvCxnSpPr>
        <p:spPr>
          <a:xfrm flipH="1">
            <a:off x="7700306" y="5011867"/>
            <a:ext cx="44916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7715D91-09F1-F1C5-913A-AE89EA2E2F92}"/>
              </a:ext>
            </a:extLst>
          </p:cNvPr>
          <p:cNvCxnSpPr>
            <a:cxnSpLocks/>
          </p:cNvCxnSpPr>
          <p:nvPr/>
        </p:nvCxnSpPr>
        <p:spPr>
          <a:xfrm flipH="1">
            <a:off x="7700306" y="3709491"/>
            <a:ext cx="46821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333D57-52C8-7E1F-25BD-71A21C54BD89}"/>
              </a:ext>
            </a:extLst>
          </p:cNvPr>
          <p:cNvSpPr/>
          <p:nvPr/>
        </p:nvSpPr>
        <p:spPr>
          <a:xfrm>
            <a:off x="7714066" y="2606867"/>
            <a:ext cx="4566834" cy="1102624"/>
          </a:xfrm>
          <a:prstGeom prst="rect">
            <a:avLst/>
          </a:prstGeom>
          <a:solidFill>
            <a:srgbClr val="CB2721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1B4D86-01B1-5722-2074-7CB5A0B102FC}"/>
              </a:ext>
            </a:extLst>
          </p:cNvPr>
          <p:cNvSpPr/>
          <p:nvPr/>
        </p:nvSpPr>
        <p:spPr>
          <a:xfrm>
            <a:off x="3856015" y="-8622"/>
            <a:ext cx="8424839" cy="2615485"/>
          </a:xfrm>
          <a:prstGeom prst="rect">
            <a:avLst/>
          </a:prstGeom>
          <a:solidFill>
            <a:srgbClr val="CB2721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05335B6-F08A-1224-0D03-332E91907590}"/>
                  </a:ext>
                </a:extLst>
              </p:cNvPr>
              <p:cNvSpPr/>
              <p:nvPr/>
            </p:nvSpPr>
            <p:spPr>
              <a:xfrm>
                <a:off x="281963" y="3674180"/>
                <a:ext cx="3223676" cy="141577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𝑵𝒍𝒐𝒈𝑵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24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05335B6-F08A-1224-0D03-332E91907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3" y="3674180"/>
                <a:ext cx="3223676" cy="1415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B1363D9-18AD-2347-91AA-60F2BE7C2105}"/>
                  </a:ext>
                </a:extLst>
              </p:cNvPr>
              <p:cNvSpPr/>
              <p:nvPr/>
            </p:nvSpPr>
            <p:spPr>
              <a:xfrm>
                <a:off x="3985479" y="4575277"/>
                <a:ext cx="3223676" cy="141577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𝑵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24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B1363D9-18AD-2347-91AA-60F2BE7C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79" y="4575277"/>
                <a:ext cx="3223676" cy="1415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713A05C-576C-2836-AD51-4C99EF7449F8}"/>
                  </a:ext>
                </a:extLst>
              </p:cNvPr>
              <p:cNvSpPr/>
              <p:nvPr/>
            </p:nvSpPr>
            <p:spPr>
              <a:xfrm>
                <a:off x="7399814" y="3915340"/>
                <a:ext cx="4881040" cy="17011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𝑵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ctr"/>
                <a:endParaRPr lang="en-US" altLang="zh-CN" sz="3200" b="1" u="sng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713A05C-576C-2836-AD51-4C99EF744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14" y="3915340"/>
                <a:ext cx="4881040" cy="1701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349ABD-7307-81D3-B497-F655DC399ED7}"/>
                  </a:ext>
                </a:extLst>
              </p:cNvPr>
              <p:cNvSpPr/>
              <p:nvPr/>
            </p:nvSpPr>
            <p:spPr>
              <a:xfrm>
                <a:off x="8244923" y="5442228"/>
                <a:ext cx="3223676" cy="141577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𝑵𝒍𝒐𝒈𝑵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24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349ABD-7307-81D3-B497-F655DC399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923" y="5442228"/>
                <a:ext cx="3223676" cy="1415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51B4D86-01B1-5722-2074-7CB5A0B102FC}"/>
              </a:ext>
            </a:extLst>
          </p:cNvPr>
          <p:cNvSpPr/>
          <p:nvPr/>
        </p:nvSpPr>
        <p:spPr>
          <a:xfrm>
            <a:off x="5674738" y="-8622"/>
            <a:ext cx="6606116" cy="6866622"/>
          </a:xfrm>
          <a:prstGeom prst="rect">
            <a:avLst/>
          </a:prstGeom>
          <a:solidFill>
            <a:srgbClr val="CB2721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24DE5C-4FE7-71DC-3A48-5D7309D1EF05}"/>
              </a:ext>
            </a:extLst>
          </p:cNvPr>
          <p:cNvSpPr/>
          <p:nvPr/>
        </p:nvSpPr>
        <p:spPr>
          <a:xfrm>
            <a:off x="544181" y="1197885"/>
            <a:ext cx="4881040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迭代（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2-for-loop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总复杂度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6660EDA-C55B-A104-BAEB-E241A304BA1B}"/>
              </a:ext>
            </a:extLst>
          </p:cNvPr>
          <p:cNvCxnSpPr/>
          <p:nvPr/>
        </p:nvCxnSpPr>
        <p:spPr>
          <a:xfrm>
            <a:off x="5662038" y="-8622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9735B9-FE56-B416-0A9B-1E10F8901FB8}"/>
              </a:ext>
            </a:extLst>
          </p:cNvPr>
          <p:cNvSpPr/>
          <p:nvPr/>
        </p:nvSpPr>
        <p:spPr>
          <a:xfrm>
            <a:off x="6537276" y="1197885"/>
            <a:ext cx="4881040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字典树（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Dictionary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Tree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总复杂度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128BFD9-9AAA-8868-4673-A20A6ABE1EAB}"/>
                  </a:ext>
                </a:extLst>
              </p:cNvPr>
              <p:cNvSpPr/>
              <p:nvPr/>
            </p:nvSpPr>
            <p:spPr>
              <a:xfrm>
                <a:off x="281963" y="3429000"/>
                <a:ext cx="4881040" cy="181588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𝑴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𝑵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3200" b="1" u="sng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3200" b="1" u="sng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128BFD9-9AAA-8868-4673-A20A6ABE1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3" y="3429000"/>
                <a:ext cx="4881040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EB5768D-A182-6705-9205-AC7EC9C43B1E}"/>
                  </a:ext>
                </a:extLst>
              </p:cNvPr>
              <p:cNvSpPr/>
              <p:nvPr/>
            </p:nvSpPr>
            <p:spPr>
              <a:xfrm>
                <a:off x="6524577" y="3429000"/>
                <a:ext cx="4881040" cy="18580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𝑴𝑵𝒍𝒐𝒈𝑵</m:t>
                    </m:r>
                  </m:oMath>
                </a14:m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3200" b="1" u="sng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3200" b="1" u="sng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EB5768D-A182-6705-9205-AC7EC9C43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77" y="3429000"/>
                <a:ext cx="4881040" cy="1858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4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5" y="1107440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117965" y="2513330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42845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51630" y="4824730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1701780" y="2606675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 flipV="1">
            <a:off x="10941685" y="2513330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1"/>
          <p:cNvSpPr/>
          <p:nvPr/>
        </p:nvSpPr>
        <p:spPr bwMode="auto">
          <a:xfrm>
            <a:off x="3206738" y="2782542"/>
            <a:ext cx="5509054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Thanks For Listening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1654628" y="3719122"/>
            <a:ext cx="859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ysClr val="window" lastClr="FFFFFF">
                    <a:lumMod val="50000"/>
                  </a:sys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&amp; A </a:t>
            </a: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0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0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7290" y="1598930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08189" y="2494108"/>
            <a:ext cx="2000422" cy="2000422"/>
          </a:xfrm>
          <a:prstGeom prst="ellipse">
            <a:avLst/>
          </a:prstGeom>
          <a:solidFill>
            <a:srgbClr val="8BB6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66589" y="2494108"/>
            <a:ext cx="2000422" cy="2000422"/>
          </a:xfrm>
          <a:prstGeom prst="ellipse">
            <a:avLst/>
          </a:prstGeom>
          <a:solidFill>
            <a:srgbClr val="BA764F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83390" y="2494108"/>
            <a:ext cx="2000422" cy="2000422"/>
          </a:xfrm>
          <a:prstGeom prst="ellipse">
            <a:avLst/>
          </a:prstGeom>
          <a:solidFill>
            <a:srgbClr val="C5A086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24989" y="2494108"/>
            <a:ext cx="2000422" cy="2000422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6800" y="514049"/>
            <a:ext cx="26584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思源黑体 CN Bold" panose="020B0800000000000000" charset="-122"/>
                <a:ea typeface="思源黑体 CN Bold" panose="020B0800000000000000" charset="-122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" y="1622479"/>
            <a:ext cx="12191998" cy="646331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8"/>
          <p:cNvSpPr txBox="1"/>
          <p:nvPr/>
        </p:nvSpPr>
        <p:spPr>
          <a:xfrm>
            <a:off x="1400514" y="47185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问题描述</a:t>
            </a:r>
          </a:p>
        </p:txBody>
      </p:sp>
      <p:sp>
        <p:nvSpPr>
          <p:cNvPr id="9" name="文本框 58"/>
          <p:cNvSpPr txBox="1"/>
          <p:nvPr/>
        </p:nvSpPr>
        <p:spPr>
          <a:xfrm>
            <a:off x="3985977" y="471853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思路</a:t>
            </a:r>
            <a:r>
              <a:rPr lang="en-US" altLang="zh-CN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/</a:t>
            </a:r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算法</a:t>
            </a:r>
          </a:p>
        </p:txBody>
      </p:sp>
      <p:sp>
        <p:nvSpPr>
          <p:cNvPr id="10" name="文本框 58"/>
          <p:cNvSpPr txBox="1"/>
          <p:nvPr/>
        </p:nvSpPr>
        <p:spPr>
          <a:xfrm>
            <a:off x="9221826" y="47185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复杂度分析</a:t>
            </a:r>
          </a:p>
        </p:txBody>
      </p:sp>
      <p:sp>
        <p:nvSpPr>
          <p:cNvPr id="11" name="文本框 58"/>
          <p:cNvSpPr txBox="1"/>
          <p:nvPr/>
        </p:nvSpPr>
        <p:spPr>
          <a:xfrm>
            <a:off x="7025090" y="4718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Normal" panose="020B0400000000000000" charset="-122"/>
                <a:ea typeface="思源黑体 CN Normal" panose="020B0400000000000000" charset="-122"/>
              </a:rPr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631167" y="530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问题描述</a:t>
            </a:r>
          </a:p>
        </p:txBody>
      </p:sp>
      <p:sp>
        <p:nvSpPr>
          <p:cNvPr id="16" name="平行四边形 15"/>
          <p:cNvSpPr/>
          <p:nvPr/>
        </p:nvSpPr>
        <p:spPr>
          <a:xfrm rot="5400000" flipH="1">
            <a:off x="1459840" y="1775093"/>
            <a:ext cx="349041" cy="360522"/>
          </a:xfrm>
          <a:prstGeom prst="parallelogram">
            <a:avLst>
              <a:gd name="adj" fmla="val 32376"/>
            </a:avLst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682464" y="1756452"/>
            <a:ext cx="4096644" cy="289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矩形 25"/>
          <p:cNvSpPr/>
          <p:nvPr/>
        </p:nvSpPr>
        <p:spPr>
          <a:xfrm>
            <a:off x="1454100" y="1900244"/>
            <a:ext cx="1777356" cy="601637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000" dirty="0"/>
              <a:t>Huffman Code</a:t>
            </a:r>
          </a:p>
        </p:txBody>
      </p:sp>
      <p:sp>
        <p:nvSpPr>
          <p:cNvPr id="38" name="矩形 37"/>
          <p:cNvSpPr/>
          <p:nvPr/>
        </p:nvSpPr>
        <p:spPr>
          <a:xfrm>
            <a:off x="6412894" y="1787500"/>
            <a:ext cx="3893700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在计算机科学和信息理论中，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Huffman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是一种特殊类型的 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optimal prefix code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通常用于无损数据压缩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(lossless data compression)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Huffman's algorithm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的输出可以被看作是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 variable-length code table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。该算法从源符号的每个可能值的估计概率或出现频率（</a:t>
            </a:r>
            <a:r>
              <a:rPr lang="en-US" altLang="zh-CN" b="1" dirty="0">
                <a:solidFill>
                  <a:srgbClr val="FF0000"/>
                </a:solidFill>
              </a:rPr>
              <a:t> weight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）中得出该表。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C96D61-A7E8-BAD8-1CC9-C36E7F0A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88" y="2546174"/>
            <a:ext cx="3757940" cy="18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822175-BA46-AAFE-21A9-307DBECA5879}"/>
              </a:ext>
            </a:extLst>
          </p:cNvPr>
          <p:cNvSpPr/>
          <p:nvPr/>
        </p:nvSpPr>
        <p:spPr>
          <a:xfrm>
            <a:off x="1682464" y="4769233"/>
            <a:ext cx="40966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寻找编码的过程是通过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Huffman Code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进行的，这是一种由</a:t>
            </a:r>
            <a:r>
              <a:rPr lang="fr-CA" altLang="zh-CN" sz="1100" dirty="0">
                <a:solidFill>
                  <a:schemeClr val="bg1">
                    <a:lumMod val="50000"/>
                  </a:schemeClr>
                </a:solidFill>
              </a:rPr>
              <a:t>David A. </a:t>
            </a:r>
            <a:r>
              <a:rPr lang="fr-CA" altLang="zh-CN" sz="1100" dirty="0" err="1">
                <a:solidFill>
                  <a:schemeClr val="bg1">
                    <a:lumMod val="50000"/>
                  </a:schemeClr>
                </a:solidFill>
              </a:rPr>
              <a:t>Huffman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在麻省理工学院读理科博士生时开发的算法，并在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1952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年的论文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最小冗余代码的构建方法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中发表。</a:t>
            </a:r>
          </a:p>
          <a:p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bldLvl="0" animBg="1"/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631167" y="530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问题描述</a:t>
            </a:r>
          </a:p>
        </p:txBody>
      </p:sp>
      <p:sp>
        <p:nvSpPr>
          <p:cNvPr id="16" name="平行四边形 15"/>
          <p:cNvSpPr/>
          <p:nvPr/>
        </p:nvSpPr>
        <p:spPr>
          <a:xfrm rot="5400000" flipH="1">
            <a:off x="1459840" y="1775093"/>
            <a:ext cx="349041" cy="360522"/>
          </a:xfrm>
          <a:prstGeom prst="parallelogram">
            <a:avLst>
              <a:gd name="adj" fmla="val 32376"/>
            </a:avLst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矩形 25"/>
          <p:cNvSpPr/>
          <p:nvPr/>
        </p:nvSpPr>
        <p:spPr>
          <a:xfrm>
            <a:off x="1454099" y="1900244"/>
            <a:ext cx="3039523" cy="601637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000" dirty="0"/>
              <a:t>01 </a:t>
            </a:r>
            <a:r>
              <a:rPr lang="zh-CN" altLang="en-US" sz="2000" dirty="0"/>
              <a:t>可变字长编码</a:t>
            </a:r>
            <a:endParaRPr lang="en-US" altLang="zh-CN" sz="2000" dirty="0"/>
          </a:p>
        </p:txBody>
      </p:sp>
      <p:sp>
        <p:nvSpPr>
          <p:cNvPr id="38" name="矩形 37"/>
          <p:cNvSpPr/>
          <p:nvPr/>
        </p:nvSpPr>
        <p:spPr>
          <a:xfrm>
            <a:off x="5794979" y="1575187"/>
            <a:ext cx="4942922" cy="31393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Huffman code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使用一种特定的方法来选择每个符号的表示，从而产生一个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prefix code.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最优解不一定是霍夫曼算法产生的。 任何具有最佳码长的前缀码都被认为是正确的。</a:t>
            </a:r>
          </a:p>
          <a:p>
            <a:endParaRPr lang="en-US" altLang="zh-CN" i="1" dirty="0"/>
          </a:p>
          <a:p>
            <a:r>
              <a:rPr lang="fr-CA" altLang="zh-CN" b="1" i="1" dirty="0">
                <a:solidFill>
                  <a:schemeClr val="bg1">
                    <a:lumMod val="50000"/>
                  </a:schemeClr>
                </a:solidFill>
              </a:rPr>
              <a:t>The optimal solution </a:t>
            </a:r>
            <a:r>
              <a:rPr lang="fr-CA" altLang="zh-CN" b="1" i="1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CA" altLang="zh-CN" b="1" i="1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fr-CA" altLang="zh-CN" b="1" i="1" dirty="0" err="1">
                <a:solidFill>
                  <a:schemeClr val="bg1">
                    <a:lumMod val="50000"/>
                  </a:schemeClr>
                </a:solidFill>
              </a:rPr>
              <a:t>necessarily</a:t>
            </a:r>
            <a:r>
              <a:rPr lang="fr-CA" altLang="zh-CN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b="1" i="1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fr-CA" altLang="zh-CN" b="1" i="1" dirty="0">
                <a:solidFill>
                  <a:schemeClr val="bg1">
                    <a:lumMod val="50000"/>
                  </a:schemeClr>
                </a:solidFill>
              </a:rPr>
              <a:t> by Huffman </a:t>
            </a:r>
            <a:r>
              <a:rPr lang="fr-CA" altLang="zh-CN" b="1" i="1" dirty="0" err="1">
                <a:solidFill>
                  <a:schemeClr val="bg1">
                    <a:lumMod val="50000"/>
                  </a:schemeClr>
                </a:solidFill>
              </a:rPr>
              <a:t>algorithm</a:t>
            </a:r>
            <a:r>
              <a:rPr lang="fr-CA" altLang="zh-CN" b="1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prefix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length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being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optimal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b="1" dirty="0" err="1">
                <a:solidFill>
                  <a:schemeClr val="bg1">
                    <a:lumMod val="50000"/>
                  </a:schemeClr>
                </a:solidFill>
              </a:rPr>
              <a:t>considered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 correct.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C1786D-A291-A949-DB49-5E223B7423BC}"/>
              </a:ext>
            </a:extLst>
          </p:cNvPr>
          <p:cNvSpPr/>
          <p:nvPr/>
        </p:nvSpPr>
        <p:spPr>
          <a:xfrm rot="5400000" flipH="1">
            <a:off x="1459840" y="2790066"/>
            <a:ext cx="349041" cy="360522"/>
          </a:xfrm>
          <a:prstGeom prst="parallelogram">
            <a:avLst>
              <a:gd name="adj" fmla="val 32376"/>
            </a:avLst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A54F91-B24A-7621-A85A-345CF2F16522}"/>
              </a:ext>
            </a:extLst>
          </p:cNvPr>
          <p:cNvSpPr/>
          <p:nvPr/>
        </p:nvSpPr>
        <p:spPr>
          <a:xfrm>
            <a:off x="1454099" y="2915217"/>
            <a:ext cx="3039523" cy="601637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000" dirty="0"/>
              <a:t>02 </a:t>
            </a:r>
            <a:r>
              <a:rPr lang="zh-CN" altLang="en-US" sz="2000" dirty="0"/>
              <a:t>按频率确定前缀码</a:t>
            </a:r>
            <a:endParaRPr lang="en-US" altLang="zh-CN" sz="2000" dirty="0"/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79BAC9EB-BD0D-4668-EC7B-1F56D4A623A9}"/>
              </a:ext>
            </a:extLst>
          </p:cNvPr>
          <p:cNvSpPr/>
          <p:nvPr/>
        </p:nvSpPr>
        <p:spPr>
          <a:xfrm rot="5400000" flipH="1">
            <a:off x="1459839" y="3805039"/>
            <a:ext cx="349041" cy="360522"/>
          </a:xfrm>
          <a:prstGeom prst="parallelogram">
            <a:avLst>
              <a:gd name="adj" fmla="val 32376"/>
            </a:avLst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C12C31-535C-6D9F-95C7-7B4836E5C21E}"/>
              </a:ext>
            </a:extLst>
          </p:cNvPr>
          <p:cNvSpPr/>
          <p:nvPr/>
        </p:nvSpPr>
        <p:spPr>
          <a:xfrm>
            <a:off x="1454098" y="3930190"/>
            <a:ext cx="3039523" cy="601637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000" dirty="0"/>
              <a:t>03</a:t>
            </a:r>
            <a:r>
              <a:rPr lang="zh-CN" altLang="en-US" sz="2000" dirty="0"/>
              <a:t> </a:t>
            </a:r>
            <a:r>
              <a:rPr lang="zh-CN" altLang="en-US" sz="2000" b="1" dirty="0"/>
              <a:t>编码方式不唯一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1470315" y="1878728"/>
            <a:ext cx="9332004" cy="3408320"/>
            <a:chOff x="1531599" y="3689289"/>
            <a:chExt cx="2854804" cy="3408320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30469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Our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algorithm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for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solving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the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can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be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roughly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divided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into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parts:</a:t>
              </a:r>
            </a:p>
            <a:p>
              <a:endParaRPr lang="fr-CA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457200" indent="-457200">
                <a:buAutoNum type="arabicPeriod"/>
              </a:pP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Construct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calculate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the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ideal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WPL 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for the Huffman-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algorithm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produced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coding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tree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 marL="457200" indent="-457200">
                <a:buAutoNum type="arabicPeriod"/>
              </a:pPr>
              <a:endParaRPr lang="fr-CA" altLang="zh-CN" sz="20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457200" indent="-457200">
                <a:buAutoNum type="arabicPeriod"/>
              </a:pP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Judge: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Determine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whether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the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given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code 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is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a Huffman-code</a:t>
              </a:r>
            </a:p>
            <a:p>
              <a:pPr marL="457200" indent="-457200">
                <a:buAutoNum type="arabicPeriod"/>
              </a:pPr>
              <a:endParaRPr lang="fr-CA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457200" indent="-457200">
                <a:buAutoNum type="arabicPeriod"/>
              </a:pPr>
              <a:endParaRPr lang="fr-CA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fr-CA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WPL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CA" altLang="zh-CN" sz="2000" b="1" dirty="0" err="1">
                  <a:solidFill>
                    <a:schemeClr val="bg1">
                      <a:lumMod val="50000"/>
                    </a:schemeClr>
                  </a:solidFill>
                </a:rPr>
                <a:t>W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eighted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ath</a:t>
              </a:r>
              <a:r>
                <a:rPr lang="fr-CA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CA" altLang="zh-CN" sz="2000" b="1" dirty="0" err="1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r>
                <a:rPr lang="fr-CA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ength</a:t>
              </a:r>
              <a:r>
                <a:rPr lang="fr-CA" altLang="zh-CN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fr-CA" altLang="zh-CN" sz="20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835225" y="1891978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2421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-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skewheap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8B4D41A-18B1-A314-9C16-CFFEA6EE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2962784"/>
            <a:ext cx="8013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547429" y="297494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428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–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skewheap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Merge &amp; Insert &amp;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Delete_min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A2D654D-60A8-6FE5-72C2-7E818C50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225" y="1801359"/>
            <a:ext cx="6817703" cy="23301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86C96E-1C02-61E4-B247-1CBCFD0FC4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224" y="4131460"/>
            <a:ext cx="6817703" cy="2129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E15D17-AEC4-6D2E-2266-88F578FD34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5757" y="3110372"/>
            <a:ext cx="7288319" cy="16132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42DFD1E-C4B1-23C5-97DC-F69EB3BCC0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5756" y="4723642"/>
            <a:ext cx="7288319" cy="15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547429" y="297494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2421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– Huffman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94A989B-89A3-9B32-ABFF-5C0A6AA4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</a:blip>
          <a:stretch>
            <a:fillRect/>
          </a:stretch>
        </p:blipFill>
        <p:spPr>
          <a:xfrm>
            <a:off x="2205027" y="695281"/>
            <a:ext cx="8216900" cy="288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C2D583-7209-4F07-2D4F-83F8F19254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923" y="3775029"/>
            <a:ext cx="5073334" cy="833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16C27-A9CD-2B27-45CF-937776EEF5D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5305" y="5006245"/>
            <a:ext cx="5152483" cy="1554261"/>
          </a:xfrm>
          <a:prstGeom prst="rect">
            <a:avLst/>
          </a:prstGeom>
        </p:spPr>
      </p:pic>
      <p:sp>
        <p:nvSpPr>
          <p:cNvPr id="9" name="左弧形箭头 8">
            <a:extLst>
              <a:ext uri="{FF2B5EF4-FFF2-40B4-BE49-F238E27FC236}">
                <a16:creationId xmlns:a16="http://schemas.microsoft.com/office/drawing/2014/main" id="{C3FEE210-DB39-DBD8-6EA7-FC002671E9A8}"/>
              </a:ext>
            </a:extLst>
          </p:cNvPr>
          <p:cNvSpPr/>
          <p:nvPr/>
        </p:nvSpPr>
        <p:spPr>
          <a:xfrm flipH="1">
            <a:off x="1270000" y="4191743"/>
            <a:ext cx="530923" cy="1335361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AF036181-F3F1-9556-4513-D8FA359AA14C}"/>
              </a:ext>
            </a:extLst>
          </p:cNvPr>
          <p:cNvSpPr/>
          <p:nvPr/>
        </p:nvSpPr>
        <p:spPr>
          <a:xfrm>
            <a:off x="7551726" y="3429000"/>
            <a:ext cx="3548074" cy="2276524"/>
          </a:xfrm>
          <a:prstGeom prst="cloudCallout">
            <a:avLst/>
          </a:prstGeom>
          <a:solidFill>
            <a:srgbClr val="F4B183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F01213-7A57-F65B-561D-682301F8FB14}"/>
              </a:ext>
            </a:extLst>
          </p:cNvPr>
          <p:cNvSpPr/>
          <p:nvPr/>
        </p:nvSpPr>
        <p:spPr>
          <a:xfrm>
            <a:off x="8433770" y="3944807"/>
            <a:ext cx="266603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fr-CA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fr-CA" dirty="0"/>
              <a:t>实际上不</a:t>
            </a:r>
            <a:r>
              <a:rPr lang="zh-CN" altLang="en-US" dirty="0"/>
              <a:t>完整</a:t>
            </a:r>
            <a:endParaRPr lang="en-US" altLang="zh-CN" dirty="0"/>
          </a:p>
          <a:p>
            <a:r>
              <a:rPr lang="zh-CN" altLang="en-US" dirty="0"/>
              <a:t>建起</a:t>
            </a:r>
            <a:r>
              <a:rPr lang="en-US" altLang="zh-CN" dirty="0"/>
              <a:t>Huffman</a:t>
            </a:r>
            <a:r>
              <a:rPr lang="zh-CN" altLang="en-US" dirty="0"/>
              <a:t>树！</a:t>
            </a:r>
            <a:endParaRPr lang="fr-CA" altLang="zh-CN" dirty="0"/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3" y="211435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latin typeface="思源黑体 CN Medium" panose="020B0600000000000000" charset="-122"/>
                <a:ea typeface="思源黑体 CN Medium" panose="020B0600000000000000" charset="-122"/>
              </a:rPr>
              <a:t>思路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3130907" y="586715"/>
            <a:ext cx="5930186" cy="873958"/>
            <a:chOff x="1531599" y="3689289"/>
            <a:chExt cx="2854804" cy="528996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167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2854804" cy="2421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Algorithm for Construction - Judge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5D4592-8045-AE6F-CC4A-ED7B29187FD8}"/>
              </a:ext>
            </a:extLst>
          </p:cNvPr>
          <p:cNvGrpSpPr/>
          <p:nvPr/>
        </p:nvGrpSpPr>
        <p:grpSpPr>
          <a:xfrm>
            <a:off x="525490" y="1890138"/>
            <a:ext cx="2309041" cy="1994210"/>
            <a:chOff x="3276783" y="2729020"/>
            <a:chExt cx="2634707" cy="2633235"/>
          </a:xfrm>
        </p:grpSpPr>
        <p:sp>
          <p:nvSpPr>
            <p:cNvPr id="14" name="Speech Bubble: Oval 13">
              <a:extLst>
                <a:ext uri="{FF2B5EF4-FFF2-40B4-BE49-F238E27FC236}">
                  <a16:creationId xmlns:a16="http://schemas.microsoft.com/office/drawing/2014/main" id="{0B5C8D4E-5958-6BC8-70FB-C1D00EB41220}"/>
                </a:ext>
              </a:extLst>
            </p:cNvPr>
            <p:cNvSpPr/>
            <p:nvPr/>
          </p:nvSpPr>
          <p:spPr bwMode="auto">
            <a:xfrm rot="20135657" flipH="1">
              <a:off x="3276783" y="2729020"/>
              <a:ext cx="2634707" cy="263323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9714CE-380D-3675-92C4-3504490B52B0}"/>
                </a:ext>
              </a:extLst>
            </p:cNvPr>
            <p:cNvSpPr/>
            <p:nvPr/>
          </p:nvSpPr>
          <p:spPr>
            <a:xfrm>
              <a:off x="3416880" y="3659557"/>
              <a:ext cx="2354511" cy="7721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</a:rPr>
                <a:t>两条依据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2EB6895-5C48-F00E-9765-37E1ADDC1CFE}"/>
              </a:ext>
            </a:extLst>
          </p:cNvPr>
          <p:cNvSpPr/>
          <p:nvPr/>
        </p:nvSpPr>
        <p:spPr>
          <a:xfrm>
            <a:off x="3130907" y="2026948"/>
            <a:ext cx="4912713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fr-CA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Condition 1:</a:t>
            </a:r>
          </a:p>
          <a:p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Huffman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performed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characters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obtain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WPL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of the Huffman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tree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which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compared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input </a:t>
            </a:r>
            <a:r>
              <a:rPr lang="fr-CA" altLang="zh-CN" b="1" dirty="0">
                <a:solidFill>
                  <a:schemeClr val="bg1">
                    <a:lumMod val="50000"/>
                  </a:schemeClr>
                </a:solidFill>
              </a:rPr>
              <a:t>WPL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fr-CA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Condition 2:</a:t>
            </a:r>
          </a:p>
          <a:p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judge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whether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character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not the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prefix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altLang="zh-CN" dirty="0" err="1">
                <a:solidFill>
                  <a:schemeClr val="bg1">
                    <a:lumMod val="50000"/>
                  </a:schemeClr>
                </a:solidFill>
              </a:rPr>
              <a:t>character</a:t>
            </a:r>
            <a:r>
              <a:rPr lang="fr-CA" altLang="zh-CN" dirty="0">
                <a:solidFill>
                  <a:schemeClr val="bg1">
                    <a:lumMod val="50000"/>
                  </a:schemeClr>
                </a:solidFill>
              </a:rPr>
              <a:t> codes </a:t>
            </a: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D9208D-476F-635A-0B77-9D3ECE4C2D61}"/>
              </a:ext>
            </a:extLst>
          </p:cNvPr>
          <p:cNvSpPr/>
          <p:nvPr/>
        </p:nvSpPr>
        <p:spPr>
          <a:xfrm>
            <a:off x="8301925" y="2702576"/>
            <a:ext cx="339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b="1" dirty="0">
                <a:solidFill>
                  <a:srgbClr val="C00000"/>
                </a:solidFill>
              </a:rPr>
              <a:t>Input WPL == </a:t>
            </a:r>
            <a:r>
              <a:rPr lang="fr-CA" altLang="zh-CN" b="1" dirty="0" err="1">
                <a:solidFill>
                  <a:srgbClr val="C00000"/>
                </a:solidFill>
              </a:rPr>
              <a:t>Calculated</a:t>
            </a:r>
            <a:r>
              <a:rPr lang="fr-CA" altLang="zh-CN" b="1" dirty="0">
                <a:solidFill>
                  <a:srgbClr val="C00000"/>
                </a:solidFill>
              </a:rPr>
              <a:t> WPL</a:t>
            </a:r>
            <a:endParaRPr lang="fr-CA" altLang="zh-CN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E43704-D858-D626-4363-273AE2B0FF57}"/>
              </a:ext>
            </a:extLst>
          </p:cNvPr>
          <p:cNvSpPr/>
          <p:nvPr/>
        </p:nvSpPr>
        <p:spPr>
          <a:xfrm>
            <a:off x="8301924" y="4418326"/>
            <a:ext cx="350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b="1" dirty="0" err="1">
                <a:solidFill>
                  <a:srgbClr val="C00000"/>
                </a:solidFill>
              </a:rPr>
              <a:t>Satisfy</a:t>
            </a:r>
            <a:r>
              <a:rPr lang="fr-CA" altLang="zh-CN" b="1" dirty="0">
                <a:solidFill>
                  <a:srgbClr val="C00000"/>
                </a:solidFill>
              </a:rPr>
              <a:t> the </a:t>
            </a:r>
            <a:r>
              <a:rPr lang="fr-CA" altLang="zh-CN" b="1" dirty="0" err="1">
                <a:solidFill>
                  <a:srgbClr val="C00000"/>
                </a:solidFill>
              </a:rPr>
              <a:t>Prefix</a:t>
            </a:r>
            <a:r>
              <a:rPr lang="fr-CA" altLang="zh-CN" b="1" dirty="0">
                <a:solidFill>
                  <a:srgbClr val="C00000"/>
                </a:solidFill>
              </a:rPr>
              <a:t> </a:t>
            </a:r>
            <a:r>
              <a:rPr lang="fr-CA" altLang="zh-CN" b="1" dirty="0" err="1">
                <a:solidFill>
                  <a:srgbClr val="C00000"/>
                </a:solidFill>
              </a:rPr>
              <a:t>requirement</a:t>
            </a:r>
            <a:endParaRPr lang="fr-CA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595</Words>
  <Application>Microsoft Macintosh PowerPoint</Application>
  <PresentationFormat>宽屏</PresentationFormat>
  <Paragraphs>157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华文中宋</vt:lpstr>
      <vt:lpstr>思源黑体 CN Bold</vt:lpstr>
      <vt:lpstr>思源黑体 CN Medium</vt:lpstr>
      <vt:lpstr>思源黑体 CN Normal</vt:lpstr>
      <vt:lpstr>微软雅黑</vt:lpstr>
      <vt:lpstr>Arial</vt:lpstr>
      <vt:lpstr>Cambria Math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莫兰迪色年终总结PPT</dc:title>
  <dc:creator>Cha小薰</dc:creator>
  <cp:lastModifiedBy>逸杰 周</cp:lastModifiedBy>
  <cp:revision>17</cp:revision>
  <dcterms:created xsi:type="dcterms:W3CDTF">2019-12-25T01:46:00Z</dcterms:created>
  <dcterms:modified xsi:type="dcterms:W3CDTF">2022-05-05T03:13:40Z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