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76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3" r:id="rId19"/>
    <p:sldId id="281" r:id="rId20"/>
    <p:sldId id="277" r:id="rId21"/>
    <p:sldId id="278" r:id="rId22"/>
    <p:sldId id="279" r:id="rId23"/>
    <p:sldId id="285" r:id="rId24"/>
    <p:sldId id="288" r:id="rId25"/>
    <p:sldId id="284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F7DB0C-5984-4ADF-8913-96BDAA0C25F5}">
          <p14:sldIdLst>
            <p14:sldId id="256"/>
            <p14:sldId id="257"/>
            <p14:sldId id="276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3"/>
            <p14:sldId id="281"/>
            <p14:sldId id="277"/>
            <p14:sldId id="278"/>
            <p14:sldId id="279"/>
            <p14:sldId id="285"/>
            <p14:sldId id="288"/>
            <p14:sldId id="284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August 30, 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cuito.io/" TargetMode="External"/><Relationship Id="rId7" Type="http://schemas.openxmlformats.org/officeDocument/2006/relationships/hyperlink" Target="https://www.instructables.com/circuits/arduino/projects/" TargetMode="External"/><Relationship Id="rId2" Type="http://schemas.openxmlformats.org/officeDocument/2006/relationships/hyperlink" Target="https://www.arduino.cc/reference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ster.io/" TargetMode="External"/><Relationship Id="rId5" Type="http://schemas.openxmlformats.org/officeDocument/2006/relationships/hyperlink" Target="https://ubidots.com/" TargetMode="External"/><Relationship Id="rId4" Type="http://schemas.openxmlformats.org/officeDocument/2006/relationships/hyperlink" Target="https://io.adafruit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</a:t>
            </a:r>
            <a:br>
              <a:rPr lang="en-US" b="1" dirty="0"/>
            </a:br>
            <a:r>
              <a:rPr lang="en-US" b="1" dirty="0" smtClean="0"/>
              <a:t>Hardware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AND </a:t>
            </a:r>
            <a:r>
              <a:rPr lang="en-US" b="1" dirty="0" err="1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3200" b="1" dirty="0" err="1" smtClean="0"/>
              <a:t>CyberLabs</a:t>
            </a:r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August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Arduino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Its an open source Arduino Software to </a:t>
            </a:r>
            <a:r>
              <a:rPr lang="en-US" dirty="0" smtClean="0">
                <a:solidFill>
                  <a:srgbClr val="0070C0"/>
                </a:solidFill>
              </a:rPr>
              <a:t>write codes </a:t>
            </a:r>
            <a:r>
              <a:rPr lang="en-US" dirty="0">
                <a:solidFill>
                  <a:srgbClr val="0070C0"/>
                </a:solidFill>
              </a:rPr>
              <a:t>and upload them to the board and </a:t>
            </a:r>
            <a:r>
              <a:rPr lang="en-US" dirty="0" smtClean="0">
                <a:solidFill>
                  <a:srgbClr val="0070C0"/>
                </a:solidFill>
              </a:rPr>
              <a:t>program the </a:t>
            </a:r>
            <a:r>
              <a:rPr lang="en-US" dirty="0">
                <a:solidFill>
                  <a:srgbClr val="0070C0"/>
                </a:solidFill>
              </a:rPr>
              <a:t>microcontroller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It can be used with any Arduino board and </a:t>
            </a:r>
            <a:r>
              <a:rPr lang="en-US" dirty="0" smtClean="0">
                <a:solidFill>
                  <a:srgbClr val="0070C0"/>
                </a:solidFill>
              </a:rPr>
              <a:t>also few </a:t>
            </a:r>
            <a:r>
              <a:rPr lang="en-US" dirty="0">
                <a:solidFill>
                  <a:srgbClr val="0070C0"/>
                </a:solidFill>
              </a:rPr>
              <a:t>other microcontroller development </a:t>
            </a:r>
            <a:r>
              <a:rPr lang="en-US" dirty="0" smtClean="0">
                <a:solidFill>
                  <a:srgbClr val="0070C0"/>
                </a:solidFill>
              </a:rPr>
              <a:t>boards by </a:t>
            </a:r>
            <a:r>
              <a:rPr lang="en-US" dirty="0">
                <a:solidFill>
                  <a:srgbClr val="0070C0"/>
                </a:solidFill>
              </a:rPr>
              <a:t>adding certain extensions to the software.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</a:t>
            </a:r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main elements of </a:t>
            </a:r>
            <a:r>
              <a:rPr lang="en-US" dirty="0" smtClean="0">
                <a:solidFill>
                  <a:srgbClr val="0070C0"/>
                </a:solidFill>
              </a:rPr>
              <a:t>Arduino </a:t>
            </a:r>
            <a:r>
              <a:rPr lang="en-US" dirty="0">
                <a:solidFill>
                  <a:srgbClr val="0070C0"/>
                </a:solidFill>
              </a:rPr>
              <a:t>code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Variables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Functions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Libraries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a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b="1" dirty="0">
                <a:solidFill>
                  <a:srgbClr val="0070C0"/>
                </a:solidFill>
              </a:rPr>
              <a:t>v</a:t>
            </a:r>
            <a:r>
              <a:rPr lang="en-US" sz="3200" b="1" dirty="0" smtClean="0">
                <a:solidFill>
                  <a:srgbClr val="0070C0"/>
                </a:solidFill>
              </a:rPr>
              <a:t>oid setup()</a:t>
            </a:r>
          </a:p>
          <a:p>
            <a:pPr marL="365760" lvl="1" indent="0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    {</a:t>
            </a:r>
          </a:p>
          <a:p>
            <a:pPr marL="365760" lvl="1" indent="0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     }</a:t>
            </a:r>
          </a:p>
          <a:p>
            <a:pPr lvl="1"/>
            <a:r>
              <a:rPr lang="en-US" sz="3200" b="1" dirty="0" smtClean="0">
                <a:solidFill>
                  <a:srgbClr val="0070C0"/>
                </a:solidFill>
              </a:rPr>
              <a:t>void loop()</a:t>
            </a:r>
          </a:p>
          <a:p>
            <a:pPr marL="365760" lvl="1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	</a:t>
            </a:r>
            <a:r>
              <a:rPr lang="en-US" sz="3200" b="1" dirty="0" smtClean="0">
                <a:solidFill>
                  <a:srgbClr val="0070C0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	}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7024744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Libraries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Libraries are a collection </a:t>
            </a:r>
            <a:r>
              <a:rPr lang="en-US" sz="4000" dirty="0" smtClean="0">
                <a:solidFill>
                  <a:srgbClr val="0070C0"/>
                </a:solidFill>
              </a:rPr>
              <a:t>of code </a:t>
            </a:r>
            <a:r>
              <a:rPr lang="en-US" sz="4000" dirty="0">
                <a:solidFill>
                  <a:srgbClr val="0070C0"/>
                </a:solidFill>
              </a:rPr>
              <a:t>that makes it easy </a:t>
            </a:r>
            <a:r>
              <a:rPr lang="en-US" sz="4000" dirty="0" smtClean="0">
                <a:solidFill>
                  <a:srgbClr val="0070C0"/>
                </a:solidFill>
              </a:rPr>
              <a:t>for you </a:t>
            </a:r>
            <a:r>
              <a:rPr lang="en-US" sz="4000" dirty="0">
                <a:solidFill>
                  <a:srgbClr val="0070C0"/>
                </a:solidFill>
              </a:rPr>
              <a:t>to connect to a </a:t>
            </a:r>
            <a:r>
              <a:rPr lang="en-US" sz="4000" dirty="0" smtClean="0">
                <a:solidFill>
                  <a:srgbClr val="0070C0"/>
                </a:solidFill>
              </a:rPr>
              <a:t>sensor, display</a:t>
            </a:r>
            <a:r>
              <a:rPr lang="en-US" sz="4000" dirty="0">
                <a:solidFill>
                  <a:srgbClr val="0070C0"/>
                </a:solidFill>
              </a:rPr>
              <a:t>, module,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fr-FR" sz="3200" dirty="0" err="1">
                <a:solidFill>
                  <a:srgbClr val="0070C0"/>
                </a:solidFill>
              </a:rPr>
              <a:t>int</a:t>
            </a:r>
            <a:r>
              <a:rPr lang="fr-FR" sz="3200" dirty="0">
                <a:solidFill>
                  <a:srgbClr val="0070C0"/>
                </a:solidFill>
              </a:rPr>
              <a:t> </a:t>
            </a:r>
            <a:r>
              <a:rPr lang="fr-FR" sz="3200" dirty="0" err="1" smtClean="0">
                <a:solidFill>
                  <a:srgbClr val="0070C0"/>
                </a:solidFill>
              </a:rPr>
              <a:t>myMultiplyFunction</a:t>
            </a:r>
            <a:r>
              <a:rPr lang="fr-FR" sz="3200" dirty="0" smtClean="0">
                <a:solidFill>
                  <a:srgbClr val="0070C0"/>
                </a:solidFill>
              </a:rPr>
              <a:t>(</a:t>
            </a:r>
            <a:r>
              <a:rPr lang="fr-FR" sz="3200" dirty="0" err="1" smtClean="0">
                <a:solidFill>
                  <a:srgbClr val="0070C0"/>
                </a:solidFill>
              </a:rPr>
              <a:t>int</a:t>
            </a:r>
            <a:r>
              <a:rPr lang="fr-FR" sz="3200" dirty="0" smtClean="0">
                <a:solidFill>
                  <a:srgbClr val="0070C0"/>
                </a:solidFill>
              </a:rPr>
              <a:t> x, </a:t>
            </a:r>
            <a:r>
              <a:rPr lang="fr-FR" sz="3200" dirty="0" err="1" smtClean="0">
                <a:solidFill>
                  <a:srgbClr val="0070C0"/>
                </a:solidFill>
              </a:rPr>
              <a:t>inty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{</a:t>
            </a:r>
          </a:p>
          <a:p>
            <a:pPr marL="68580" indent="0">
              <a:buNone/>
            </a:pPr>
            <a:r>
              <a:rPr lang="en-US" sz="3200" dirty="0" err="1">
                <a:solidFill>
                  <a:srgbClr val="0070C0"/>
                </a:solidFill>
              </a:rPr>
              <a:t>int</a:t>
            </a:r>
            <a:r>
              <a:rPr lang="en-US" sz="3200" dirty="0">
                <a:solidFill>
                  <a:srgbClr val="0070C0"/>
                </a:solidFill>
              </a:rPr>
              <a:t> result;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result = x * y;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return result</a:t>
            </a:r>
            <a:r>
              <a:rPr lang="en-US" sz="3200" dirty="0" smtClean="0">
                <a:solidFill>
                  <a:srgbClr val="0070C0"/>
                </a:solidFill>
              </a:rPr>
              <a:t>; </a:t>
            </a:r>
          </a:p>
          <a:p>
            <a:pPr marL="6858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}</a:t>
            </a:r>
            <a:endParaRPr lang="en-US" sz="3200" dirty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8"/>
            <a:ext cx="3057148" cy="960591"/>
          </a:xfrm>
        </p:spPr>
        <p:txBody>
          <a:bodyPr>
            <a:noAutofit/>
          </a:bodyPr>
          <a:lstStyle/>
          <a:p>
            <a:r>
              <a:rPr lang="en-US" sz="2000" dirty="0"/>
              <a:t>Digital I/O </a:t>
            </a:r>
            <a:r>
              <a:rPr lang="en-US" sz="2000" b="0" dirty="0"/>
              <a:t>(for digital</a:t>
            </a:r>
          </a:p>
          <a:p>
            <a:r>
              <a:rPr lang="en-US" sz="2000" b="0" dirty="0"/>
              <a:t>pins)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3505200"/>
            <a:ext cx="3419856" cy="1825906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digitalRead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digitalWrite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pinMode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2514600"/>
            <a:ext cx="3055717" cy="639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Analog I/O </a:t>
            </a:r>
            <a:r>
              <a:rPr lang="en-US" b="0" dirty="0"/>
              <a:t>(for analog</a:t>
            </a:r>
          </a:p>
          <a:p>
            <a:r>
              <a:rPr lang="en-US" b="0" dirty="0"/>
              <a:t>pins)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429000"/>
            <a:ext cx="3419856" cy="1902106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analogRead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analogWrite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Led Blink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22098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 err="1" smtClean="0">
                <a:solidFill>
                  <a:srgbClr val="0070C0"/>
                </a:solidFill>
              </a:rPr>
              <a:t>nt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void setup()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Serial.begin</a:t>
            </a:r>
            <a:r>
              <a:rPr lang="en-US" sz="2400" dirty="0">
                <a:solidFill>
                  <a:srgbClr val="0070C0"/>
                </a:solidFill>
              </a:rPr>
              <a:t>(9600);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pinMode</a:t>
            </a:r>
            <a:r>
              <a:rPr lang="en-US" sz="2400" dirty="0">
                <a:solidFill>
                  <a:srgbClr val="0070C0"/>
                </a:solidFill>
              </a:rPr>
              <a:t>(13, OUTPUT);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// sets the </a:t>
            </a:r>
            <a:r>
              <a:rPr lang="en-US" sz="2400" dirty="0">
                <a:solidFill>
                  <a:srgbClr val="0070C0"/>
                </a:solidFill>
              </a:rPr>
              <a:t>digital pin 13 </a:t>
            </a:r>
            <a:r>
              <a:rPr lang="en-US" sz="2400" dirty="0" smtClean="0">
                <a:solidFill>
                  <a:srgbClr val="0070C0"/>
                </a:solidFill>
              </a:rPr>
              <a:t>as output}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295400"/>
            <a:ext cx="64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void loop()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digitalWrite</a:t>
            </a:r>
            <a:r>
              <a:rPr lang="en-US" sz="2400" dirty="0" smtClean="0">
                <a:solidFill>
                  <a:srgbClr val="0070C0"/>
                </a:solidFill>
              </a:rPr>
              <a:t>(13</a:t>
            </a:r>
            <a:r>
              <a:rPr lang="en-US" sz="2400" dirty="0">
                <a:solidFill>
                  <a:srgbClr val="0070C0"/>
                </a:solidFill>
              </a:rPr>
              <a:t>, HIGH);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// </a:t>
            </a:r>
            <a:r>
              <a:rPr lang="en-US" sz="2400" dirty="0">
                <a:solidFill>
                  <a:srgbClr val="0070C0"/>
                </a:solidFill>
              </a:rPr>
              <a:t>sets the digital pin </a:t>
            </a:r>
            <a:r>
              <a:rPr lang="en-US" sz="2400" dirty="0" smtClean="0">
                <a:solidFill>
                  <a:srgbClr val="0070C0"/>
                </a:solidFill>
              </a:rPr>
              <a:t>13 on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delay(1000); // waits for a second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digitalWrite</a:t>
            </a:r>
            <a:r>
              <a:rPr lang="en-US" sz="2400" dirty="0">
                <a:solidFill>
                  <a:srgbClr val="0070C0"/>
                </a:solidFill>
              </a:rPr>
              <a:t>(13, LOW</a:t>
            </a:r>
            <a:r>
              <a:rPr lang="en-US" sz="24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delay(1000);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// sets the digital pin </a:t>
            </a:r>
            <a:r>
              <a:rPr lang="en-US" sz="2400" dirty="0" smtClean="0">
                <a:solidFill>
                  <a:srgbClr val="0070C0"/>
                </a:solidFill>
              </a:rPr>
              <a:t>13 off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65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Led brightness control with </a:t>
            </a:r>
            <a:r>
              <a:rPr lang="en-US" dirty="0" err="1" smtClean="0"/>
              <a:t>ldr</a:t>
            </a:r>
            <a:r>
              <a:rPr lang="en-US" dirty="0" smtClean="0"/>
              <a:t>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rgbClr val="0070C0"/>
                </a:solidFill>
              </a:rPr>
              <a:t>#define </a:t>
            </a:r>
            <a:r>
              <a:rPr lang="en-US" b="1" dirty="0" err="1">
                <a:solidFill>
                  <a:srgbClr val="0070C0"/>
                </a:solidFill>
              </a:rPr>
              <a:t>LDRpin</a:t>
            </a:r>
            <a:r>
              <a:rPr lang="en-US" b="1" dirty="0">
                <a:solidFill>
                  <a:srgbClr val="0070C0"/>
                </a:solidFill>
              </a:rPr>
              <a:t> A0</a:t>
            </a:r>
          </a:p>
          <a:p>
            <a:pPr marL="6858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led=13</a:t>
            </a:r>
            <a:r>
              <a:rPr lang="en-US" b="1" dirty="0" smtClean="0">
                <a:solidFill>
                  <a:srgbClr val="0070C0"/>
                </a:solidFill>
              </a:rPr>
              <a:t>; </a:t>
            </a:r>
            <a:r>
              <a:rPr lang="en-US" b="1" dirty="0">
                <a:solidFill>
                  <a:srgbClr val="0070C0"/>
                </a:solidFill>
              </a:rPr>
              <a:t>    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ldrvalue</a:t>
            </a:r>
            <a:r>
              <a:rPr lang="en-US" b="1" dirty="0" smtClean="0">
                <a:solidFill>
                  <a:srgbClr val="0070C0"/>
                </a:solidFill>
              </a:rPr>
              <a:t>=0;</a:t>
            </a:r>
          </a:p>
          <a:p>
            <a:pPr marL="6858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brightness;</a:t>
            </a:r>
          </a:p>
          <a:p>
            <a:pPr marL="68580" indent="0">
              <a:buNone/>
            </a:pPr>
            <a:r>
              <a:rPr lang="en-US" b="1" dirty="0">
                <a:solidFill>
                  <a:srgbClr val="FF0000"/>
                </a:solidFill>
              </a:rPr>
              <a:t>void setup()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</a:p>
          <a:p>
            <a:pPr marL="68580" indent="0">
              <a:buNone/>
            </a:pP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marL="6858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pinMode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led,OUTPUT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6858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pinMode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LDRpin,INPUT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Serial.begin</a:t>
            </a:r>
            <a:r>
              <a:rPr lang="en-US" b="1" dirty="0">
                <a:solidFill>
                  <a:srgbClr val="0070C0"/>
                </a:solidFill>
              </a:rPr>
              <a:t>(9600); 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}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9955" y="965915"/>
            <a:ext cx="54284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void loop() 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{</a:t>
            </a:r>
            <a:r>
              <a:rPr lang="en-US" sz="2400" b="1" dirty="0">
                <a:solidFill>
                  <a:srgbClr val="0070C0"/>
                </a:solidFill>
              </a:rPr>
              <a:t/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  </a:t>
            </a:r>
            <a:r>
              <a:rPr lang="en-US" sz="2400" b="1" dirty="0" err="1" smtClean="0">
                <a:solidFill>
                  <a:srgbClr val="0070C0"/>
                </a:solidFill>
              </a:rPr>
              <a:t>ldrvalue</a:t>
            </a:r>
            <a:r>
              <a:rPr lang="en-US" sz="2400" b="1" dirty="0" smtClean="0">
                <a:solidFill>
                  <a:srgbClr val="0070C0"/>
                </a:solidFill>
              </a:rPr>
              <a:t>=</a:t>
            </a:r>
            <a:r>
              <a:rPr lang="en-US" sz="2400" b="1" dirty="0">
                <a:solidFill>
                  <a:srgbClr val="0070C0"/>
                </a:solidFill>
              </a:rPr>
              <a:t> </a:t>
            </a:r>
            <a:r>
              <a:rPr lang="en-US" sz="2400" b="1" dirty="0" err="1">
                <a:solidFill>
                  <a:srgbClr val="0070C0"/>
                </a:solidFill>
              </a:rPr>
              <a:t>analogRead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LDRpin</a:t>
            </a:r>
            <a:r>
              <a:rPr lang="en-US" sz="2400" b="1" dirty="0">
                <a:solidFill>
                  <a:srgbClr val="0070C0"/>
                </a:solidFill>
              </a:rPr>
              <a:t>); 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  </a:t>
            </a:r>
            <a:r>
              <a:rPr lang="en-US" sz="2400" b="1" dirty="0" err="1" smtClean="0">
                <a:solidFill>
                  <a:srgbClr val="0070C0"/>
                </a:solidFill>
              </a:rPr>
              <a:t>Serial.println</a:t>
            </a:r>
            <a:r>
              <a:rPr lang="en-US" sz="2400" b="1" dirty="0" smtClean="0">
                <a:solidFill>
                  <a:srgbClr val="0070C0"/>
                </a:solidFill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</a:rPr>
              <a:t>ldrvalue</a:t>
            </a:r>
            <a:r>
              <a:rPr lang="en-US" sz="2400" b="1" dirty="0" smtClean="0">
                <a:solidFill>
                  <a:srgbClr val="0070C0"/>
                </a:solidFill>
              </a:rPr>
              <a:t>);</a:t>
            </a:r>
            <a:r>
              <a:rPr lang="en-US" sz="2400" b="1" dirty="0">
                <a:solidFill>
                  <a:srgbClr val="0070C0"/>
                </a:solidFill>
              </a:rPr>
              <a:t>  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brightness=map(ldrvalue,0,1023,0,255) ;</a:t>
            </a:r>
            <a:r>
              <a:rPr lang="en-US" sz="2400" b="1" dirty="0">
                <a:solidFill>
                  <a:srgbClr val="0070C0"/>
                </a:solidFill>
              </a:rPr>
              <a:t> 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analogWrite</a:t>
            </a:r>
            <a:r>
              <a:rPr lang="en-US" sz="2400" b="1" dirty="0" smtClean="0">
                <a:solidFill>
                  <a:srgbClr val="0070C0"/>
                </a:solidFill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</a:rPr>
              <a:t>ledpin</a:t>
            </a:r>
            <a:r>
              <a:rPr lang="en-US" sz="2400" b="1" dirty="0" smtClean="0">
                <a:solidFill>
                  <a:srgbClr val="0070C0"/>
                </a:solidFill>
              </a:rPr>
              <a:t> , brightness);</a:t>
            </a:r>
            <a:r>
              <a:rPr lang="en-US" sz="2400" b="1" dirty="0">
                <a:solidFill>
                  <a:srgbClr val="0070C0"/>
                </a:solidFill>
              </a:rPr>
              <a:t>                    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82" y="3581400"/>
            <a:ext cx="3200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4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sz="36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Build interactive </a:t>
            </a:r>
            <a:r>
              <a:rPr lang="en-US" sz="36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systems using both </a:t>
            </a:r>
            <a:r>
              <a:rPr lang="en-US" sz="36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hardware and software </a:t>
            </a:r>
            <a:r>
              <a:rPr lang="en-US" sz="36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that can sense and respond to </a:t>
            </a:r>
            <a:r>
              <a:rPr lang="en-US" sz="36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physical </a:t>
            </a:r>
            <a:r>
              <a:rPr lang="en-US" sz="36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Internet of Things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Internet of Things (</a:t>
            </a:r>
            <a:r>
              <a:rPr lang="en-US" sz="4000" dirty="0" err="1">
                <a:solidFill>
                  <a:srgbClr val="0070C0"/>
                </a:solidFill>
              </a:rPr>
              <a:t>IoT</a:t>
            </a:r>
            <a:r>
              <a:rPr lang="en-US" sz="4000" dirty="0">
                <a:solidFill>
                  <a:srgbClr val="0070C0"/>
                </a:solidFill>
              </a:rPr>
              <a:t>) is an ecosystem of connected physical objects that are accessible through the </a:t>
            </a:r>
            <a:r>
              <a:rPr lang="en-US" sz="4000" dirty="0" smtClean="0">
                <a:solidFill>
                  <a:srgbClr val="0070C0"/>
                </a:solidFill>
              </a:rPr>
              <a:t>internet.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 smtClean="0">
                <a:latin typeface="Arial" pitchFamily="34" charset="0"/>
                <a:cs typeface="Arial" pitchFamily="34" charset="0"/>
              </a:rPr>
              <a:t>Things?</a:t>
            </a:r>
            <a:endParaRPr lang="en-US" sz="7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‘</a:t>
            </a:r>
            <a:r>
              <a:rPr lang="en-US" sz="2800" b="1" dirty="0">
                <a:solidFill>
                  <a:srgbClr val="0070C0"/>
                </a:solidFill>
              </a:rPr>
              <a:t>thing</a:t>
            </a:r>
            <a:r>
              <a:rPr lang="en-US" sz="2800" dirty="0">
                <a:solidFill>
                  <a:srgbClr val="0070C0"/>
                </a:solidFill>
              </a:rPr>
              <a:t>’ in </a:t>
            </a:r>
            <a:r>
              <a:rPr lang="en-US" sz="2800" dirty="0" err="1">
                <a:solidFill>
                  <a:srgbClr val="0070C0"/>
                </a:solidFill>
              </a:rPr>
              <a:t>IoT</a:t>
            </a:r>
            <a:r>
              <a:rPr lang="en-US" sz="2800" dirty="0">
                <a:solidFill>
                  <a:srgbClr val="0070C0"/>
                </a:solidFill>
              </a:rPr>
              <a:t> could be a person with a heart monitor or an automobile with </a:t>
            </a:r>
            <a:r>
              <a:rPr lang="en-US" sz="2800" dirty="0" smtClean="0">
                <a:solidFill>
                  <a:srgbClr val="0070C0"/>
                </a:solidFill>
              </a:rPr>
              <a:t>built-in-sensors.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These are objects </a:t>
            </a:r>
            <a:r>
              <a:rPr lang="en-US" sz="2800" dirty="0">
                <a:solidFill>
                  <a:srgbClr val="0070C0"/>
                </a:solidFill>
              </a:rPr>
              <a:t>that have been assigned an IP address and have the ability to collect and transfer data over a network without manual </a:t>
            </a:r>
            <a:r>
              <a:rPr lang="en-US" sz="2800" dirty="0" smtClean="0">
                <a:solidFill>
                  <a:srgbClr val="0070C0"/>
                </a:solidFill>
              </a:rPr>
              <a:t>intervention.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How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US" dirty="0">
                <a:latin typeface="Arial" pitchFamily="34" charset="0"/>
                <a:cs typeface="Arial" pitchFamily="34" charset="0"/>
              </a:rPr>
              <a:t>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Internet of Things is not the result of a </a:t>
            </a:r>
            <a:r>
              <a:rPr lang="en-US" dirty="0" smtClean="0">
                <a:solidFill>
                  <a:srgbClr val="0070C0"/>
                </a:solidFill>
              </a:rPr>
              <a:t>single novel </a:t>
            </a:r>
            <a:r>
              <a:rPr lang="en-US" dirty="0">
                <a:solidFill>
                  <a:srgbClr val="0070C0"/>
                </a:solidFill>
              </a:rPr>
              <a:t>technology; instead, </a:t>
            </a:r>
            <a:r>
              <a:rPr lang="en-US" dirty="0" smtClean="0">
                <a:solidFill>
                  <a:srgbClr val="0070C0"/>
                </a:solidFill>
              </a:rPr>
              <a:t>several complementary </a:t>
            </a:r>
            <a:r>
              <a:rPr lang="en-US" dirty="0">
                <a:solidFill>
                  <a:srgbClr val="0070C0"/>
                </a:solidFill>
              </a:rPr>
              <a:t>technical developments </a:t>
            </a:r>
            <a:r>
              <a:rPr lang="en-US" dirty="0" smtClean="0">
                <a:solidFill>
                  <a:srgbClr val="0070C0"/>
                </a:solidFill>
              </a:rPr>
              <a:t>provide capabilities </a:t>
            </a:r>
            <a:r>
              <a:rPr lang="en-US" dirty="0">
                <a:solidFill>
                  <a:srgbClr val="0070C0"/>
                </a:solidFill>
              </a:rPr>
              <a:t>that taken together help to </a:t>
            </a:r>
            <a:r>
              <a:rPr lang="en-US" dirty="0" smtClean="0">
                <a:solidFill>
                  <a:srgbClr val="0070C0"/>
                </a:solidFill>
              </a:rPr>
              <a:t>bridge the </a:t>
            </a:r>
            <a:r>
              <a:rPr lang="en-US" dirty="0">
                <a:solidFill>
                  <a:srgbClr val="0070C0"/>
                </a:solidFill>
              </a:rPr>
              <a:t>gap between the virtual and physical world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NodeMCU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5029200" cy="42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7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Raspberry Pi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Particle Photon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ESP32-CAM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Brainium</a:t>
            </a:r>
            <a:r>
              <a:rPr lang="en-US" dirty="0" smtClean="0">
                <a:solidFill>
                  <a:srgbClr val="0070C0"/>
                </a:solidFill>
              </a:rPr>
              <a:t>  SMARTEDGE  AGILE (Humidity / Temperature/ Proximity sensor, etc.)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www.arduino.cc</a:t>
            </a:r>
            <a:r>
              <a:rPr lang="en-US" dirty="0">
                <a:hlinkClick r:id="rId2"/>
              </a:rPr>
              <a:t>/reference/en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www.circuito.io</a:t>
            </a:r>
            <a:r>
              <a:rPr lang="en-US" dirty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err="1">
                <a:hlinkClick r:id="rId4"/>
              </a:rPr>
              <a:t>io.adafruit.com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ubidots.com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www.hackster.io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www.instructables.com</a:t>
            </a:r>
            <a:r>
              <a:rPr lang="en-US" dirty="0">
                <a:hlinkClick r:id="rId7"/>
              </a:rPr>
              <a:t>/circuits/arduino/projects/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rgbClr val="0070C0"/>
                </a:solidFill>
              </a:rPr>
              <a:t>Thank You</a:t>
            </a:r>
            <a:endParaRPr lang="en-US" sz="96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219200"/>
            <a:ext cx="3057148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Microcontrollers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362200"/>
            <a:ext cx="3623377" cy="344829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microcontroller is an application specific computer that usually runs a </a:t>
            </a:r>
            <a:r>
              <a:rPr lang="en-US" dirty="0" smtClean="0">
                <a:solidFill>
                  <a:srgbClr val="0070C0"/>
                </a:solidFill>
              </a:rPr>
              <a:t>single program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smtClean="0">
                <a:solidFill>
                  <a:srgbClr val="0070C0"/>
                </a:solidFill>
              </a:rPr>
              <a:t>performing </a:t>
            </a:r>
            <a:r>
              <a:rPr lang="en-US" dirty="0">
                <a:solidFill>
                  <a:srgbClr val="0070C0"/>
                </a:solidFill>
              </a:rPr>
              <a:t>dedicated </a:t>
            </a:r>
            <a:r>
              <a:rPr lang="en-US" dirty="0" smtClean="0">
                <a:solidFill>
                  <a:srgbClr val="0070C0"/>
                </a:solidFill>
              </a:rPr>
              <a:t>tasks</a:t>
            </a:r>
          </a:p>
          <a:p>
            <a:r>
              <a:rPr lang="en-US" dirty="0">
                <a:solidFill>
                  <a:srgbClr val="0070C0"/>
                </a:solidFill>
              </a:rPr>
              <a:t>A microcontroller contains on chip CPU, input/output interface, memory, clock, timer, and an assortment of of other peripherals.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219200"/>
            <a:ext cx="3055717" cy="639762"/>
          </a:xfrm>
        </p:spPr>
        <p:txBody>
          <a:bodyPr/>
          <a:lstStyle/>
          <a:p>
            <a:r>
              <a:rPr lang="en-US" sz="2800" dirty="0" smtClean="0"/>
              <a:t>Microprocessor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362200"/>
            <a:ext cx="3813048" cy="344829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Microprocessor is a controlling unit of a micro-computer, fabricated on a small chip capable of performing </a:t>
            </a:r>
            <a:r>
              <a:rPr lang="en-US" dirty="0" smtClean="0">
                <a:solidFill>
                  <a:srgbClr val="0070C0"/>
                </a:solidFill>
              </a:rPr>
              <a:t>operations </a:t>
            </a:r>
            <a:r>
              <a:rPr lang="en-US" dirty="0">
                <a:solidFill>
                  <a:srgbClr val="0070C0"/>
                </a:solidFill>
              </a:rPr>
              <a:t>and communicating with the other devices connected to </a:t>
            </a:r>
            <a:r>
              <a:rPr lang="en-US" dirty="0" smtClean="0">
                <a:solidFill>
                  <a:srgbClr val="0070C0"/>
                </a:solidFill>
              </a:rPr>
              <a:t>it.</a:t>
            </a:r>
          </a:p>
          <a:p>
            <a:r>
              <a:rPr lang="en-US" dirty="0">
                <a:solidFill>
                  <a:srgbClr val="0070C0"/>
                </a:solidFill>
              </a:rPr>
              <a:t>one has to add externally memory, clock, input/output interfaces, timer and all other needed </a:t>
            </a:r>
            <a:r>
              <a:rPr lang="en-US" dirty="0" smtClean="0">
                <a:solidFill>
                  <a:srgbClr val="0070C0"/>
                </a:solidFill>
              </a:rPr>
              <a:t>peripherals.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Arduino Board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Arduino board is a development board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There are different types of Arduino </a:t>
            </a:r>
            <a:r>
              <a:rPr lang="en-US" dirty="0" smtClean="0">
                <a:solidFill>
                  <a:srgbClr val="0070C0"/>
                </a:solidFill>
              </a:rPr>
              <a:t>boards which </a:t>
            </a:r>
            <a:r>
              <a:rPr lang="en-US" dirty="0">
                <a:solidFill>
                  <a:srgbClr val="0070C0"/>
                </a:solidFill>
              </a:rPr>
              <a:t>use different microcontrollers and </a:t>
            </a:r>
            <a:r>
              <a:rPr lang="en-US" dirty="0" smtClean="0">
                <a:solidFill>
                  <a:srgbClr val="0070C0"/>
                </a:solidFill>
              </a:rPr>
              <a:t>have different </a:t>
            </a:r>
            <a:r>
              <a:rPr lang="en-US" dirty="0">
                <a:solidFill>
                  <a:srgbClr val="0070C0"/>
                </a:solidFill>
              </a:rPr>
              <a:t>RAM and Flash memories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Eg</a:t>
            </a:r>
            <a:r>
              <a:rPr lang="en-US" dirty="0" smtClean="0">
                <a:solidFill>
                  <a:srgbClr val="0070C0"/>
                </a:solidFill>
              </a:rPr>
              <a:t>; Arduino Uno/Mega/Nano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4" y="914400"/>
            <a:ext cx="7779965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7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I/O in 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2209800"/>
            <a:ext cx="3057148" cy="669771"/>
          </a:xfrm>
        </p:spPr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19400"/>
            <a:ext cx="3429000" cy="29881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Sense the </a:t>
            </a:r>
            <a:r>
              <a:rPr lang="en-US" dirty="0" smtClean="0">
                <a:solidFill>
                  <a:srgbClr val="0070C0"/>
                </a:solidFill>
              </a:rPr>
              <a:t>changes in any </a:t>
            </a:r>
            <a:r>
              <a:rPr lang="en-US" dirty="0">
                <a:solidFill>
                  <a:srgbClr val="0070C0"/>
                </a:solidFill>
              </a:rPr>
              <a:t>physical </a:t>
            </a:r>
            <a:r>
              <a:rPr lang="en-US" dirty="0" smtClean="0">
                <a:solidFill>
                  <a:srgbClr val="0070C0"/>
                </a:solidFill>
              </a:rPr>
              <a:t>parameter and sends </a:t>
            </a:r>
            <a:r>
              <a:rPr lang="en-US" dirty="0">
                <a:solidFill>
                  <a:srgbClr val="0070C0"/>
                </a:solidFill>
              </a:rPr>
              <a:t>this </a:t>
            </a:r>
            <a:r>
              <a:rPr lang="en-US" dirty="0" smtClean="0">
                <a:solidFill>
                  <a:srgbClr val="0070C0"/>
                </a:solidFill>
              </a:rPr>
              <a:t>data to the microcontroller </a:t>
            </a:r>
            <a:r>
              <a:rPr lang="en-US" dirty="0">
                <a:solidFill>
                  <a:srgbClr val="0070C0"/>
                </a:solidFill>
              </a:rPr>
              <a:t>as </a:t>
            </a:r>
            <a:r>
              <a:rPr lang="en-US" dirty="0" smtClean="0">
                <a:solidFill>
                  <a:srgbClr val="0070C0"/>
                </a:solidFill>
              </a:rPr>
              <a:t>input signal </a:t>
            </a:r>
            <a:r>
              <a:rPr lang="en-US" dirty="0">
                <a:solidFill>
                  <a:srgbClr val="0070C0"/>
                </a:solidFill>
              </a:rPr>
              <a:t>in form </a:t>
            </a:r>
            <a:r>
              <a:rPr lang="en-US" dirty="0" smtClean="0">
                <a:solidFill>
                  <a:srgbClr val="0070C0"/>
                </a:solidFill>
              </a:rPr>
              <a:t>of voltage change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2209800"/>
            <a:ext cx="3055717" cy="639762"/>
          </a:xfrm>
        </p:spPr>
        <p:txBody>
          <a:bodyPr/>
          <a:lstStyle/>
          <a:p>
            <a:r>
              <a:rPr lang="en-US" dirty="0"/>
              <a:t>Actuators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0" y="2819400"/>
            <a:ext cx="4114800" cy="3657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Microcontroller </a:t>
            </a:r>
            <a:r>
              <a:rPr lang="en-US" dirty="0" smtClean="0">
                <a:solidFill>
                  <a:srgbClr val="0070C0"/>
                </a:solidFill>
              </a:rPr>
              <a:t>performs certain operations based on the inputs </a:t>
            </a:r>
            <a:r>
              <a:rPr lang="en-US" dirty="0">
                <a:solidFill>
                  <a:srgbClr val="0070C0"/>
                </a:solidFill>
              </a:rPr>
              <a:t>received by </a:t>
            </a:r>
            <a:r>
              <a:rPr lang="en-US" dirty="0" smtClean="0">
                <a:solidFill>
                  <a:srgbClr val="0070C0"/>
                </a:solidFill>
              </a:rPr>
              <a:t>the sensors </a:t>
            </a:r>
            <a:r>
              <a:rPr lang="en-US" dirty="0">
                <a:solidFill>
                  <a:srgbClr val="0070C0"/>
                </a:solidFill>
              </a:rPr>
              <a:t>and </a:t>
            </a:r>
            <a:r>
              <a:rPr lang="en-US" dirty="0" smtClean="0">
                <a:solidFill>
                  <a:srgbClr val="0070C0"/>
                </a:solidFill>
              </a:rPr>
              <a:t>provides a desired output with the help of actuators like </a:t>
            </a:r>
            <a:r>
              <a:rPr lang="en-US" dirty="0" err="1" smtClean="0">
                <a:solidFill>
                  <a:srgbClr val="0070C0"/>
                </a:solidFill>
              </a:rPr>
              <a:t>leds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 motors, speakers, buzzers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Pulse 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Method of getting analog type of signals using digital means.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We can simulate output voltages obtained at digital pins </a:t>
            </a:r>
            <a:r>
              <a:rPr lang="en-US" sz="2000" dirty="0" smtClean="0">
                <a:solidFill>
                  <a:srgbClr val="0070C0"/>
                </a:solidFill>
              </a:rPr>
              <a:t>between 0(LOW</a:t>
            </a:r>
            <a:r>
              <a:rPr lang="en-US" sz="2000" dirty="0">
                <a:solidFill>
                  <a:srgbClr val="0070C0"/>
                </a:solidFill>
              </a:rPr>
              <a:t>) and 5V (HIGH) by changing the portion of time </a:t>
            </a:r>
            <a:r>
              <a:rPr lang="en-US" sz="2000" dirty="0" smtClean="0">
                <a:solidFill>
                  <a:srgbClr val="0070C0"/>
                </a:solidFill>
              </a:rPr>
              <a:t>signal spends </a:t>
            </a:r>
            <a:r>
              <a:rPr lang="en-US" sz="2000" dirty="0">
                <a:solidFill>
                  <a:srgbClr val="0070C0"/>
                </a:solidFill>
              </a:rPr>
              <a:t>ON versus the time signal is OFF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If the ON-OFF </a:t>
            </a:r>
            <a:r>
              <a:rPr lang="en-US" sz="2000" dirty="0" smtClean="0">
                <a:solidFill>
                  <a:srgbClr val="0070C0"/>
                </a:solidFill>
              </a:rPr>
              <a:t>cycle </a:t>
            </a:r>
            <a:r>
              <a:rPr lang="en-US" sz="2000" dirty="0">
                <a:solidFill>
                  <a:srgbClr val="0070C0"/>
                </a:solidFill>
              </a:rPr>
              <a:t>is repeated fast enough it </a:t>
            </a:r>
            <a:r>
              <a:rPr lang="en-US" sz="2000" dirty="0" smtClean="0">
                <a:solidFill>
                  <a:srgbClr val="0070C0"/>
                </a:solidFill>
              </a:rPr>
              <a:t>appears </a:t>
            </a:r>
            <a:r>
              <a:rPr lang="en-US" sz="2000" dirty="0">
                <a:solidFill>
                  <a:srgbClr val="0070C0"/>
                </a:solidFill>
              </a:rPr>
              <a:t>as if </a:t>
            </a:r>
            <a:r>
              <a:rPr lang="en-US" sz="2000" dirty="0" smtClean="0">
                <a:solidFill>
                  <a:srgbClr val="0070C0"/>
                </a:solidFill>
              </a:rPr>
              <a:t>the output </a:t>
            </a:r>
            <a:r>
              <a:rPr lang="en-US" sz="2000" dirty="0">
                <a:solidFill>
                  <a:srgbClr val="0070C0"/>
                </a:solidFill>
              </a:rPr>
              <a:t>is maintained at a steady voltage between 0V to </a:t>
            </a:r>
            <a:r>
              <a:rPr lang="en-US" sz="2000" dirty="0" smtClean="0">
                <a:solidFill>
                  <a:srgbClr val="0070C0"/>
                </a:solidFill>
              </a:rPr>
              <a:t>5V.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6" b="25331"/>
          <a:stretch/>
        </p:blipFill>
        <p:spPr bwMode="auto">
          <a:xfrm>
            <a:off x="671848" y="1066800"/>
            <a:ext cx="7696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9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Serial </a:t>
            </a:r>
            <a:r>
              <a:rPr lang="en-US" b="1" dirty="0" smtClean="0"/>
              <a:t>&amp;</a:t>
            </a:r>
            <a:r>
              <a:rPr lang="en-US" b="1" dirty="0"/>
              <a:t> </a:t>
            </a:r>
            <a:r>
              <a:rPr lang="en-US" b="1" dirty="0" smtClean="0"/>
              <a:t>Parallel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Serial Communication - Data is sent one </a:t>
            </a:r>
            <a:r>
              <a:rPr lang="en-US" dirty="0" smtClean="0">
                <a:solidFill>
                  <a:srgbClr val="0070C0"/>
                </a:solidFill>
              </a:rPr>
              <a:t>bit at </a:t>
            </a:r>
            <a:r>
              <a:rPr lang="en-US" dirty="0">
                <a:solidFill>
                  <a:srgbClr val="0070C0"/>
                </a:solidFill>
              </a:rPr>
              <a:t>a time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Parallel Communication - Multiple </a:t>
            </a:r>
            <a:r>
              <a:rPr lang="en-US" dirty="0" smtClean="0">
                <a:solidFill>
                  <a:srgbClr val="0070C0"/>
                </a:solidFill>
              </a:rPr>
              <a:t>binary digits </a:t>
            </a:r>
            <a:r>
              <a:rPr lang="en-US" dirty="0">
                <a:solidFill>
                  <a:srgbClr val="0070C0"/>
                </a:solidFill>
              </a:rPr>
              <a:t>are conveyed </a:t>
            </a:r>
            <a:r>
              <a:rPr lang="en-US" dirty="0" smtClean="0">
                <a:solidFill>
                  <a:srgbClr val="0070C0"/>
                </a:solidFill>
              </a:rPr>
              <a:t>simultaneously .</a:t>
            </a:r>
          </a:p>
          <a:p>
            <a:r>
              <a:rPr lang="en-US" dirty="0">
                <a:solidFill>
                  <a:srgbClr val="0070C0"/>
                </a:solidFill>
              </a:rPr>
              <a:t>The transfer of data from the computer </a:t>
            </a:r>
            <a:r>
              <a:rPr lang="en-US" dirty="0" smtClean="0">
                <a:solidFill>
                  <a:srgbClr val="0070C0"/>
                </a:solidFill>
              </a:rPr>
              <a:t>to Microcontroller </a:t>
            </a:r>
            <a:r>
              <a:rPr lang="en-US" dirty="0">
                <a:solidFill>
                  <a:srgbClr val="0070C0"/>
                </a:solidFill>
              </a:rPr>
              <a:t>happens serially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Serial Monitor is used to </a:t>
            </a:r>
            <a:r>
              <a:rPr lang="en-US" dirty="0" smtClean="0">
                <a:solidFill>
                  <a:srgbClr val="0070C0"/>
                </a:solidFill>
              </a:rPr>
              <a:t>view </a:t>
            </a: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 smtClean="0">
                <a:solidFill>
                  <a:srgbClr val="0070C0"/>
                </a:solidFill>
              </a:rPr>
              <a:t>incoming and </a:t>
            </a:r>
            <a:r>
              <a:rPr lang="en-US" dirty="0">
                <a:solidFill>
                  <a:srgbClr val="0070C0"/>
                </a:solidFill>
              </a:rPr>
              <a:t>outgoing data at the Serial port.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30,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244</TotalTime>
  <Words>686</Words>
  <Application>Microsoft Office PowerPoint</Application>
  <PresentationFormat>On-screen Show (4:3)</PresentationFormat>
  <Paragraphs>170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Austin</vt:lpstr>
      <vt:lpstr>Introduction to Hardware AND IoT</vt:lpstr>
      <vt:lpstr>What do we do?</vt:lpstr>
      <vt:lpstr>PowerPoint Presentation</vt:lpstr>
      <vt:lpstr>Arduino Board </vt:lpstr>
      <vt:lpstr>PowerPoint Presentation</vt:lpstr>
      <vt:lpstr>I/O in Hardware</vt:lpstr>
      <vt:lpstr>Pulse Width Modulation</vt:lpstr>
      <vt:lpstr>PowerPoint Presentation</vt:lpstr>
      <vt:lpstr>Serial &amp; Parallel Communication</vt:lpstr>
      <vt:lpstr>Arduino IDE</vt:lpstr>
      <vt:lpstr>Arduino Programming</vt:lpstr>
      <vt:lpstr>Structure of a Sketch</vt:lpstr>
      <vt:lpstr>Libraries</vt:lpstr>
      <vt:lpstr>Functions</vt:lpstr>
      <vt:lpstr>Arduino Programming</vt:lpstr>
      <vt:lpstr>Led Blink</vt:lpstr>
      <vt:lpstr>PowerPoint Presentation</vt:lpstr>
      <vt:lpstr>Led brightness control with ldr sensor</vt:lpstr>
      <vt:lpstr>PowerPoint Presentation</vt:lpstr>
      <vt:lpstr>Internet of Things</vt:lpstr>
      <vt:lpstr>Things?</vt:lpstr>
      <vt:lpstr>How IoT Works?</vt:lpstr>
      <vt:lpstr>NodeMCU</vt:lpstr>
      <vt:lpstr>Development Boards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HARDWARE AND IoT</dc:title>
  <dc:creator>Windows User</dc:creator>
  <cp:lastModifiedBy>Windows User</cp:lastModifiedBy>
  <cp:revision>24</cp:revision>
  <dcterms:created xsi:type="dcterms:W3CDTF">2019-08-26T17:45:47Z</dcterms:created>
  <dcterms:modified xsi:type="dcterms:W3CDTF">2019-08-30T00:20:11Z</dcterms:modified>
</cp:coreProperties>
</file>