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65" r:id="rId3"/>
    <p:sldId id="273" r:id="rId4"/>
    <p:sldId id="266" r:id="rId5"/>
    <p:sldId id="268" r:id="rId6"/>
    <p:sldId id="283" r:id="rId7"/>
    <p:sldId id="270" r:id="rId8"/>
    <p:sldId id="282" r:id="rId9"/>
    <p:sldId id="281" r:id="rId10"/>
    <p:sldId id="258" r:id="rId11"/>
    <p:sldId id="260" r:id="rId12"/>
    <p:sldId id="261" r:id="rId13"/>
    <p:sldId id="274" r:id="rId14"/>
    <p:sldId id="275" r:id="rId15"/>
    <p:sldId id="276" r:id="rId16"/>
    <p:sldId id="277" r:id="rId17"/>
    <p:sldId id="278" r:id="rId18"/>
    <p:sldId id="280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AF216-8C0C-418B-89F4-DAF15E54E92C}" v="66" dt="2019-08-29T13:44:25.87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9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6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title="Top border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 title="Left border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 title="Right border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 title="Bottom border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6C0C-2E69-44B1-8995-CAD5637203E5}" type="datetime1">
              <a:rPr lang="en-US" smtClean="0"/>
              <a:t>8/29/2019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F4B7-862C-485D-84D8-4B03631A304F}" type="datetime1">
              <a:rPr lang="en-US" smtClean="0"/>
              <a:t>8/29/2019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E0DA-3C40-4F5C-8CB5-6F4E1FF4070C}" type="datetime1">
              <a:rPr lang="en-US" smtClean="0"/>
              <a:t>8/29/2019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Bottom border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 title="Top border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706F-A8B2-4238-82E7-D28D614E4531}" type="datetime1">
              <a:rPr lang="en-US" smtClean="0"/>
              <a:t>8/29/2019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 marL="1645920" indent="0">
              <a:buNone/>
              <a:defRPr sz="1400"/>
            </a:lvl6pPr>
            <a:lvl7pPr marL="1965960" indent="0">
              <a:buNone/>
              <a:defRPr sz="1400"/>
            </a:lvl7pPr>
            <a:lvl8pPr marL="2286000" indent="0">
              <a:buNone/>
              <a:defRPr sz="1400"/>
            </a:lvl8pPr>
            <a:lvl9pPr marL="2606040" indent="0">
              <a:buNone/>
              <a:defRPr sz="14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F2D-2A78-44FF-BC59-D39CD6974BDA}" type="datetime1">
              <a:rPr lang="en-US" smtClean="0"/>
              <a:t>8/29/2019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A10B-70DB-452B-BDA9-639848A42677}" type="datetime1">
              <a:rPr lang="en-US" smtClean="0"/>
              <a:t>8/29/2019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2859-C757-4920-BF2D-71E1A396FB34}" type="datetime1">
              <a:rPr lang="en-US" smtClean="0"/>
              <a:t>8/29/2019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03A7-5766-4957-A6DA-526AE35A5A77}" type="datetime1">
              <a:rPr lang="en-US" smtClean="0"/>
              <a:t>8/29/2019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Top border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FCD2-4075-4D5E-9C68-874321E1E3A7}" type="datetime1">
              <a:rPr lang="en-US" smtClean="0"/>
              <a:t>8/29/2019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Top border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 title="Bottom border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 title="Left border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 title="Right border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7856-9415-412D-842B-56448CB74E5A}" type="datetime1">
              <a:rPr lang="en-US" smtClean="0"/>
              <a:t>8/29/2019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Bottom border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2415AF3-9E6D-47F6-9F4D-D125E5D20448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udacity.com/android-visualiz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edium.com/@thinkwik/react-native-what-is-it-and-why-is-it-used-b132c3581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medium.com/@lukaszlawicki/xamarin-introduction-e8a6c599837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1925129"/>
          </a:xfrm>
        </p:spPr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891" y="3432738"/>
            <a:ext cx="96012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cyberlabs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1819EF-3A8A-4952-803F-981A542F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42" y="4200965"/>
            <a:ext cx="1147314" cy="8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Layouts 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1F96F-D8F5-48CE-9DEC-DD62D9A8D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Learning 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901231"/>
          </a:xfrm>
        </p:spPr>
        <p:txBody>
          <a:bodyPr>
            <a:normAutofit/>
          </a:bodyPr>
          <a:lstStyle/>
          <a:p>
            <a:r>
              <a:rPr lang="en-US" sz="4400" b="1"/>
              <a:t>Views</a:t>
            </a:r>
            <a:endParaRPr lang="en-US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58551-8998-4B3B-BB03-4F8F94EB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1120" y="1938241"/>
            <a:ext cx="4572000" cy="4145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TextView</a:t>
            </a:r>
            <a:endParaRPr lang="en-US" sz="2400" dirty="0"/>
          </a:p>
          <a:p>
            <a:r>
              <a:rPr lang="en-US" sz="2400"/>
              <a:t>EditText</a:t>
            </a:r>
            <a:endParaRPr lang="en-US" sz="2400" dirty="0"/>
          </a:p>
          <a:p>
            <a:r>
              <a:rPr lang="en-US" sz="2400"/>
              <a:t>ImageView</a:t>
            </a:r>
            <a:endParaRPr lang="en-US" sz="2400" dirty="0"/>
          </a:p>
          <a:p>
            <a:r>
              <a:rPr lang="en-US" sz="2400"/>
              <a:t>Button</a:t>
            </a:r>
            <a:endParaRPr lang="en-US" sz="2400" dirty="0"/>
          </a:p>
          <a:p>
            <a:r>
              <a:rPr lang="en-US" sz="2400">
                <a:ea typeface="+mn-lt"/>
                <a:cs typeface="+mn-lt"/>
              </a:rPr>
              <a:t>Spinner</a:t>
            </a:r>
          </a:p>
          <a:p>
            <a:r>
              <a:rPr lang="en-US" sz="2400">
                <a:ea typeface="+mn-lt"/>
                <a:cs typeface="+mn-lt"/>
              </a:rPr>
              <a:t>CheckBox</a:t>
            </a:r>
          </a:p>
          <a:p>
            <a:r>
              <a:rPr lang="en-US" sz="2400">
                <a:ea typeface="+mn-lt"/>
                <a:cs typeface="+mn-lt"/>
              </a:rPr>
              <a:t>RatingBar</a:t>
            </a:r>
          </a:p>
          <a:p>
            <a:r>
              <a:rPr lang="en-US" sz="2400">
                <a:ea typeface="+mn-lt"/>
                <a:cs typeface="+mn-lt"/>
              </a:rPr>
              <a:t>RadioButton</a:t>
            </a:r>
            <a:endParaRPr lang="en-US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53F06C9-7D65-4D96-A309-1A82C6D7FCA8}"/>
              </a:ext>
            </a:extLst>
          </p:cNvPr>
          <p:cNvSpPr txBox="1">
            <a:spLocks/>
          </p:cNvSpPr>
          <p:nvPr/>
        </p:nvSpPr>
        <p:spPr>
          <a:xfrm>
            <a:off x="6094275" y="1918113"/>
            <a:ext cx="4572000" cy="4145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DFD7BE-1A62-4DD4-B51F-C612D0C2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12" y="278921"/>
            <a:ext cx="3852951" cy="61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078D4C-E4C4-40B5-8B0F-D512C7E3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28" y="322053"/>
            <a:ext cx="3349744" cy="59694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37D47E-3370-4A6C-A24D-A101667A6FA1}"/>
              </a:ext>
            </a:extLst>
          </p:cNvPr>
          <p:cNvCxnSpPr/>
          <p:nvPr/>
        </p:nvCxnSpPr>
        <p:spPr>
          <a:xfrm>
            <a:off x="6946241" y="843053"/>
            <a:ext cx="2237117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99C63-F848-48FE-B9B9-D263C46DB126}"/>
              </a:ext>
            </a:extLst>
          </p:cNvPr>
          <p:cNvCxnSpPr/>
          <p:nvPr/>
        </p:nvCxnSpPr>
        <p:spPr>
          <a:xfrm flipH="1" flipV="1">
            <a:off x="2928309" y="2302895"/>
            <a:ext cx="1831676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C5D2C7-1C78-4A76-8F26-A7FA0B60D40B}"/>
              </a:ext>
            </a:extLst>
          </p:cNvPr>
          <p:cNvCxnSpPr>
            <a:cxnSpLocks/>
          </p:cNvCxnSpPr>
          <p:nvPr/>
        </p:nvCxnSpPr>
        <p:spPr>
          <a:xfrm>
            <a:off x="7607599" y="4149845"/>
            <a:ext cx="2237117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9596C6-75E5-43A0-8B68-BB8A0E79B373}"/>
              </a:ext>
            </a:extLst>
          </p:cNvPr>
          <p:cNvCxnSpPr>
            <a:cxnSpLocks/>
          </p:cNvCxnSpPr>
          <p:nvPr/>
        </p:nvCxnSpPr>
        <p:spPr>
          <a:xfrm>
            <a:off x="7219410" y="3172185"/>
            <a:ext cx="2237117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9B69A9-4A38-4649-BB28-2668B40BFCC0}"/>
              </a:ext>
            </a:extLst>
          </p:cNvPr>
          <p:cNvCxnSpPr>
            <a:cxnSpLocks/>
          </p:cNvCxnSpPr>
          <p:nvPr/>
        </p:nvCxnSpPr>
        <p:spPr>
          <a:xfrm>
            <a:off x="7348806" y="5458184"/>
            <a:ext cx="2237117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2301CB-4E7B-447B-8389-195FFC3E2907}"/>
              </a:ext>
            </a:extLst>
          </p:cNvPr>
          <p:cNvSpPr txBox="1"/>
          <p:nvPr/>
        </p:nvSpPr>
        <p:spPr>
          <a:xfrm>
            <a:off x="9193063" y="5235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/>
              <a:t>1.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1E7D3-9519-468B-A3F3-579694A4B674}"/>
              </a:ext>
            </a:extLst>
          </p:cNvPr>
          <p:cNvSpPr txBox="1"/>
          <p:nvPr/>
        </p:nvSpPr>
        <p:spPr>
          <a:xfrm>
            <a:off x="2378195" y="19900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/>
              <a:t>2.</a:t>
            </a:r>
            <a:endParaRPr 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90667-D32C-436E-993A-4E59BF8AAD7B}"/>
              </a:ext>
            </a:extLst>
          </p:cNvPr>
          <p:cNvSpPr txBox="1"/>
          <p:nvPr/>
        </p:nvSpPr>
        <p:spPr>
          <a:xfrm>
            <a:off x="9451855" y="285264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/>
              <a:t>3.</a:t>
            </a:r>
            <a:endParaRPr 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52A8D-C419-49C3-804B-1BDC8B38DFE0}"/>
              </a:ext>
            </a:extLst>
          </p:cNvPr>
          <p:cNvSpPr txBox="1"/>
          <p:nvPr/>
        </p:nvSpPr>
        <p:spPr>
          <a:xfrm>
            <a:off x="9782534" y="383030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/>
              <a:t>4.</a:t>
            </a:r>
            <a:endParaRPr 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4ED65-DB5D-4849-9400-2A5BB19FBF9B}"/>
              </a:ext>
            </a:extLst>
          </p:cNvPr>
          <p:cNvSpPr txBox="1"/>
          <p:nvPr/>
        </p:nvSpPr>
        <p:spPr>
          <a:xfrm>
            <a:off x="9595629" y="513864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/>
              <a:t>5.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0DF851-6000-493B-8F19-93D50B172B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6591" y="400523"/>
            <a:ext cx="11473131" cy="57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F0E1491-1E71-4DEB-A0D1-EAC48229E5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7950" y="431956"/>
            <a:ext cx="10351698" cy="58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FB83FD1-244C-4CE4-BDF3-5301A8339F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8554" y="518220"/>
            <a:ext cx="10322943" cy="58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ACA0-9E47-4623-AF7B-4DCA664C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37629"/>
            <a:ext cx="9509760" cy="599306"/>
          </a:xfrm>
        </p:spPr>
        <p:txBody>
          <a:bodyPr>
            <a:noAutofit/>
          </a:bodyPr>
          <a:lstStyle/>
          <a:p>
            <a:pPr algn="ctr"/>
            <a:r>
              <a:rPr lang="en-US" sz="4000" b="1"/>
              <a:t>Attributes</a:t>
            </a:r>
          </a:p>
        </p:txBody>
      </p:sp>
      <p:pic>
        <p:nvPicPr>
          <p:cNvPr id="11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C161BFC-440B-48F6-B8CD-D378FD4BCE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39748" y="1009235"/>
            <a:ext cx="11904451" cy="55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332A-6FD8-4729-9AC8-46E5DD8C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685570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Padding vs margin</a:t>
            </a:r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0D2688-9E32-40E3-B595-608FED14DA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3823" y="1459769"/>
            <a:ext cx="8137584" cy="5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9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975E-52C7-414E-9275-014BCB1B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70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/>
              <a:t>Gravity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7E281A-1A0D-41AD-9096-A9876DB5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1786" y="1139534"/>
            <a:ext cx="6872377" cy="4893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88A00-B110-46F1-B3B4-89AA98E44150}"/>
              </a:ext>
            </a:extLst>
          </p:cNvPr>
          <p:cNvSpPr txBox="1"/>
          <p:nvPr/>
        </p:nvSpPr>
        <p:spPr>
          <a:xfrm>
            <a:off x="583722" y="1662022"/>
            <a:ext cx="40515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android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 b="1">
                <a:ea typeface="+mn-lt"/>
                <a:cs typeface="+mn-lt"/>
              </a:rPr>
              <a:t>gravity</a:t>
            </a:r>
            <a:r>
              <a:rPr lang="en-US">
                <a:ea typeface="+mn-lt"/>
                <a:cs typeface="+mn-lt"/>
              </a:rPr>
              <a:t> is used to specify how to place the content of the object within the object itself.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another word, </a:t>
            </a:r>
            <a:r>
              <a:rPr lang="en-US" b="1">
                <a:ea typeface="+mn-lt"/>
                <a:cs typeface="+mn-lt"/>
              </a:rPr>
              <a:t>android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 b="1">
                <a:ea typeface="+mn-lt"/>
                <a:cs typeface="+mn-lt"/>
              </a:rPr>
              <a:t>gravity</a:t>
            </a:r>
            <a:r>
              <a:rPr lang="en-US">
                <a:ea typeface="+mn-lt"/>
                <a:cs typeface="+mn-lt"/>
              </a:rPr>
              <a:t> is used to specify the </a:t>
            </a:r>
            <a:r>
              <a:rPr lang="en-US" b="1">
                <a:ea typeface="+mn-lt"/>
                <a:cs typeface="+mn-lt"/>
              </a:rPr>
              <a:t>gravity</a:t>
            </a:r>
            <a:r>
              <a:rPr lang="en-US">
                <a:ea typeface="+mn-lt"/>
                <a:cs typeface="+mn-lt"/>
              </a:rPr>
              <a:t> of the content of the view.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android:layout_gravity sets the </a:t>
            </a:r>
            <a:r>
              <a:rPr lang="en-US">
                <a:ea typeface="+mn-lt"/>
                <a:cs typeface="+mn-lt"/>
              </a:rPr>
              <a:t>gravity of the View or Layout 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relative to its </a:t>
            </a:r>
            <a:r>
              <a:rPr lang="en-US" dirty="0">
                <a:ea typeface="+mn-lt"/>
                <a:cs typeface="+mn-lt"/>
              </a:rPr>
              <a:t>parent.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901231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Live Coding Time ! HURRAY 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58551-8998-4B3B-BB03-4F8F94EB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1121" y="1909486"/>
            <a:ext cx="9618452" cy="2592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Android Studio</a:t>
            </a:r>
          </a:p>
          <a:p>
            <a:r>
              <a:rPr lang="en-US" sz="3000" dirty="0">
                <a:ea typeface="+mn-lt"/>
                <a:cs typeface="+mn-lt"/>
                <a:hlinkClick r:id="rId3"/>
              </a:rPr>
              <a:t>https://labs.udacity.com/android-visualizer/</a:t>
            </a:r>
            <a:endParaRPr lang="en-US" sz="3000" dirty="0"/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EA0139-3E5B-452D-83C3-738DA272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664" y="4431003"/>
            <a:ext cx="2743200" cy="20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  Android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98629" y="2248446"/>
            <a:ext cx="950976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Open source code – Make what you want</a:t>
            </a:r>
          </a:p>
          <a:p>
            <a:r>
              <a:rPr lang="en-US" sz="2400" dirty="0"/>
              <a:t>Google Play Store– The Huge App Market</a:t>
            </a:r>
          </a:p>
          <a:p>
            <a:r>
              <a:rPr lang="en-US" sz="2400" dirty="0">
                <a:ea typeface="+mn-lt"/>
                <a:cs typeface="+mn-lt"/>
              </a:rPr>
              <a:t>Easy to Integrate</a:t>
            </a:r>
            <a:endParaRPr lang="en-US" sz="2400" b="1"/>
          </a:p>
          <a:p>
            <a:r>
              <a:rPr lang="en-US" sz="2400" dirty="0"/>
              <a:t>It's Fun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B7FB55-8FF9-4DE3-9746-AEBE417F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15" y="1939582"/>
            <a:ext cx="2743200" cy="25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194497"/>
            <a:ext cx="9509760" cy="786212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Platforms</a:t>
            </a:r>
            <a:endParaRPr lang="en-US"/>
          </a:p>
        </p:txBody>
      </p:sp>
      <p:pic>
        <p:nvPicPr>
          <p:cNvPr id="4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B5B0D5E-F6C0-4EF3-BEE2-662E64E6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5" y="1381663"/>
            <a:ext cx="1032295" cy="1017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0F576-7368-4FB6-BAA8-F5F78F2BA740}"/>
              </a:ext>
            </a:extLst>
          </p:cNvPr>
          <p:cNvSpPr txBox="1"/>
          <p:nvPr/>
        </p:nvSpPr>
        <p:spPr>
          <a:xfrm>
            <a:off x="2078966" y="1316966"/>
            <a:ext cx="937116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Android Studio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IDE developed by google.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Uses Xml and Java/Kotlin programming language.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Mostly preferred by developers as it has wide community support.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69228-0636-4AFD-9ACA-C423412048AB}"/>
              </a:ext>
            </a:extLst>
          </p:cNvPr>
          <p:cNvSpPr txBox="1"/>
          <p:nvPr/>
        </p:nvSpPr>
        <p:spPr>
          <a:xfrm>
            <a:off x="2150853" y="2970362"/>
            <a:ext cx="86522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hlinkClick r:id="rId4"/>
              </a:rPr>
              <a:t>Xamarin</a:t>
            </a:r>
            <a:endParaRPr lang="en-US" sz="2000" b="1" dirty="0"/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Used to build android, IOS and windows app.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Uses C# as programming language.</a:t>
            </a:r>
            <a:endParaRPr lang="en-US" dirty="0"/>
          </a:p>
        </p:txBody>
      </p:sp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B1BB69-7E86-45BB-BC1D-A926BBDF1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46" y="2963174"/>
            <a:ext cx="1118559" cy="1075427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FDE1EB5-C2A4-4EA6-91F3-7EA38131B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00" y="4630717"/>
            <a:ext cx="1679275" cy="1176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6300C1-002B-471E-A4CA-62CE8876911D}"/>
              </a:ext>
            </a:extLst>
          </p:cNvPr>
          <p:cNvSpPr txBox="1"/>
          <p:nvPr/>
        </p:nvSpPr>
        <p:spPr>
          <a:xfrm>
            <a:off x="2078966" y="4710020"/>
            <a:ext cx="93711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hlinkClick r:id="rId7"/>
              </a:rPr>
              <a:t>React Native</a:t>
            </a:r>
            <a:endParaRPr lang="en-US" sz="2000" b="1" dirty="0"/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React Native is UI focused platform , which makes the apps load quickly and gives a smoother feel.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It helps you create exciting mobile apps with the help of JavaScript, HTML, CSS.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16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685570"/>
          </a:xfrm>
        </p:spPr>
        <p:txBody>
          <a:bodyPr/>
          <a:lstStyle/>
          <a:p>
            <a:r>
              <a:rPr lang="en-US" dirty="0"/>
              <a:t>Android SDK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3725-8DC7-4ED0-B3B4-E6E5499D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428937"/>
            <a:ext cx="950976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>
                <a:ea typeface="+mn-lt"/>
                <a:cs typeface="+mn-lt"/>
              </a:rPr>
              <a:t>The Android SDK (software development kit) is a set of development tools used to develop applications for Android platform.</a:t>
            </a:r>
          </a:p>
          <a:p>
            <a:pPr marL="45720" indent="0">
              <a:buNone/>
            </a:pPr>
            <a:r>
              <a:rPr lang="en-US">
                <a:ea typeface="+mn-lt"/>
                <a:cs typeface="+mn-lt"/>
              </a:rPr>
              <a:t>The Android SDK includes the following:</a:t>
            </a:r>
          </a:p>
          <a:p>
            <a:r>
              <a:rPr lang="en-US">
                <a:ea typeface="+mn-lt"/>
                <a:cs typeface="+mn-lt"/>
              </a:rPr>
              <a:t>SDK Build-Tools is a component of the Android SDK required for building Android apps.</a:t>
            </a:r>
          </a:p>
          <a:p>
            <a:r>
              <a:rPr lang="en-US">
                <a:ea typeface="+mn-lt"/>
                <a:cs typeface="+mn-lt"/>
              </a:rPr>
              <a:t>SDK Tools is a downloadable component for the Android SDK. It includes the complete set of development and debugging tools for the Android SDK like emulator, sdcard, sqlite and apk builder etc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4AF56C36-2A63-4418-A54F-B890AF996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4" y="4011799"/>
            <a:ext cx="4784784" cy="2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829344"/>
          </a:xfrm>
        </p:spPr>
        <p:txBody>
          <a:bodyPr>
            <a:normAutofit/>
          </a:bodyPr>
          <a:lstStyle/>
          <a:p>
            <a:r>
              <a:rPr lang="en-US" sz="4000" dirty="0"/>
              <a:t>Gradle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702106"/>
            <a:ext cx="8755811" cy="43146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Every Android project needs a </a:t>
            </a:r>
            <a:r>
              <a:rPr lang="en-US" dirty="0" err="1">
                <a:ea typeface="+mn-lt"/>
                <a:cs typeface="+mn-lt"/>
              </a:rPr>
              <a:t>gradle</a:t>
            </a:r>
            <a:r>
              <a:rPr lang="en-US" dirty="0">
                <a:ea typeface="+mn-lt"/>
                <a:cs typeface="+mn-lt"/>
              </a:rPr>
              <a:t> for generating an </a:t>
            </a:r>
            <a:r>
              <a:rPr lang="en-US" dirty="0" err="1">
                <a:ea typeface="+mn-lt"/>
                <a:cs typeface="+mn-lt"/>
              </a:rPr>
              <a:t>apk</a:t>
            </a:r>
            <a:r>
              <a:rPr lang="en-US" dirty="0">
                <a:ea typeface="+mn-lt"/>
                <a:cs typeface="+mn-lt"/>
              </a:rPr>
              <a:t> from the </a:t>
            </a:r>
            <a:r>
              <a:rPr lang="en-US" i="1" dirty="0">
                <a:ea typeface="+mn-lt"/>
                <a:cs typeface="+mn-lt"/>
              </a:rPr>
              <a:t>.java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i="1" dirty="0">
                <a:ea typeface="+mn-lt"/>
                <a:cs typeface="+mn-lt"/>
              </a:rPr>
              <a:t>.xml</a:t>
            </a:r>
            <a:r>
              <a:rPr lang="en-US" dirty="0">
                <a:ea typeface="+mn-lt"/>
                <a:cs typeface="+mn-lt"/>
              </a:rPr>
              <a:t> files in the project. 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Layman terms , a </a:t>
            </a:r>
            <a:r>
              <a:rPr lang="en-US" dirty="0" err="1">
                <a:ea typeface="+mn-lt"/>
                <a:cs typeface="+mn-lt"/>
              </a:rPr>
              <a:t>gradle</a:t>
            </a:r>
            <a:r>
              <a:rPr lang="en-US" dirty="0">
                <a:ea typeface="+mn-lt"/>
                <a:cs typeface="+mn-lt"/>
              </a:rPr>
              <a:t> takes all the source files (java and XML) and apply appropriate tools, e.g., converts the java files into </a:t>
            </a:r>
            <a:r>
              <a:rPr lang="en-US" dirty="0" err="1">
                <a:ea typeface="+mn-lt"/>
                <a:cs typeface="+mn-lt"/>
              </a:rPr>
              <a:t>dex</a:t>
            </a:r>
            <a:r>
              <a:rPr lang="en-US" dirty="0">
                <a:ea typeface="+mn-lt"/>
                <a:cs typeface="+mn-lt"/>
              </a:rPr>
              <a:t> files and compresses all of them into a single file known as </a:t>
            </a:r>
            <a:r>
              <a:rPr lang="en-US" dirty="0" err="1">
                <a:ea typeface="+mn-lt"/>
                <a:cs typeface="+mn-lt"/>
              </a:rPr>
              <a:t>apk</a:t>
            </a:r>
            <a:r>
              <a:rPr lang="en-US" dirty="0">
                <a:ea typeface="+mn-lt"/>
                <a:cs typeface="+mn-lt"/>
              </a:rPr>
              <a:t> that is actually used.</a:t>
            </a:r>
            <a:endParaRPr lang="en-US" dirty="0"/>
          </a:p>
        </p:txBody>
      </p:sp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0555F474-3FEA-4080-B3E7-2AC6C5E6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4269514"/>
            <a:ext cx="5690558" cy="15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og, indoor, sitting, animal&#10;&#10;Description generated with very high confidence">
            <a:extLst>
              <a:ext uri="{FF2B5EF4-FFF2-40B4-BE49-F238E27FC236}">
                <a16:creationId xmlns:a16="http://schemas.microsoft.com/office/drawing/2014/main" id="{4CDBC713-02A7-49C5-B3F0-405316FE6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6880" y="513583"/>
            <a:ext cx="9086490" cy="5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BFA3D43-4B8D-4AC7-B647-BDCE3B369EEC}"/>
              </a:ext>
            </a:extLst>
          </p:cNvPr>
          <p:cNvSpPr txBox="1">
            <a:spLocks/>
          </p:cNvSpPr>
          <p:nvPr/>
        </p:nvSpPr>
        <p:spPr>
          <a:xfrm>
            <a:off x="1295400" y="1188720"/>
            <a:ext cx="9601200" cy="1709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How To Start</a:t>
            </a:r>
          </a:p>
        </p:txBody>
      </p:sp>
      <p:pic>
        <p:nvPicPr>
          <p:cNvPr id="9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AB496F8-301A-4452-B766-D5C331EC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58" y="3753927"/>
            <a:ext cx="1420483" cy="14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38FA1B5-53F1-40C9-8141-9421F03C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31" y="379390"/>
            <a:ext cx="10872338" cy="54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man, holding&#10;&#10;Description generated with high confidence">
            <a:extLst>
              <a:ext uri="{FF2B5EF4-FFF2-40B4-BE49-F238E27FC236}">
                <a16:creationId xmlns:a16="http://schemas.microsoft.com/office/drawing/2014/main" id="{76822270-EE55-46B1-A067-FB3EF611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46" b="13052"/>
          <a:stretch/>
        </p:blipFill>
        <p:spPr>
          <a:xfrm>
            <a:off x="7450063" y="278748"/>
            <a:ext cx="3905494" cy="582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1230-3125-4493-A549-1DF907B147C0}"/>
              </a:ext>
            </a:extLst>
          </p:cNvPr>
          <p:cNvSpPr txBox="1"/>
          <p:nvPr/>
        </p:nvSpPr>
        <p:spPr>
          <a:xfrm>
            <a:off x="842513" y="698740"/>
            <a:ext cx="4856671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dirty="0"/>
              <a:t>Become a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53A7-0F73-42EF-AA42-C0D8A355D82F}"/>
              </a:ext>
            </a:extLst>
          </p:cNvPr>
          <p:cNvSpPr txBox="1"/>
          <p:nvPr/>
        </p:nvSpPr>
        <p:spPr>
          <a:xfrm>
            <a:off x="842514" y="2093343"/>
            <a:ext cx="543176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Century Gothic"/>
                <a:ea typeface="+mn-lt"/>
                <a:cs typeface="+mn-lt"/>
              </a:rPr>
              <a:t>STEP 1:</a:t>
            </a:r>
            <a:endParaRPr lang="en-US" dirty="0"/>
          </a:p>
          <a:p>
            <a:r>
              <a:rPr lang="en-US" sz="2000" i="1" dirty="0">
                <a:latin typeface="Century Gothic"/>
                <a:ea typeface="+mn-lt"/>
                <a:cs typeface="+mn-lt"/>
              </a:rPr>
              <a:t> Settings &gt; About phone &gt; Build number</a:t>
            </a:r>
            <a:r>
              <a:rPr lang="en-US" sz="2000" dirty="0">
                <a:latin typeface="Century Gothic"/>
                <a:ea typeface="+mn-lt"/>
                <a:cs typeface="+mn-lt"/>
              </a:rPr>
              <a:t>. </a:t>
            </a:r>
            <a:endParaRPr lang="en-US"/>
          </a:p>
          <a:p>
            <a:endParaRPr lang="en-US" sz="2000" dirty="0">
              <a:latin typeface="Century Gothic"/>
              <a:ea typeface="+mn-lt"/>
              <a:cs typeface="+mn-lt"/>
            </a:endParaRP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STEP 2 :</a:t>
            </a:r>
            <a:endParaRPr lang="en-US" dirty="0"/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Tap </a:t>
            </a:r>
            <a:r>
              <a:rPr lang="en-US" sz="2000" i="1" dirty="0">
                <a:latin typeface="Century Gothic"/>
                <a:ea typeface="+mn-lt"/>
                <a:cs typeface="+mn-lt"/>
              </a:rPr>
              <a:t>Build number</a:t>
            </a:r>
            <a:r>
              <a:rPr lang="en-US" sz="2000" dirty="0">
                <a:latin typeface="Century Gothic"/>
                <a:ea typeface="+mn-lt"/>
                <a:cs typeface="+mn-lt"/>
              </a:rPr>
              <a:t> seven times.</a:t>
            </a:r>
            <a:endParaRPr lang="en-US"/>
          </a:p>
          <a:p>
            <a:endParaRPr lang="en-US" sz="2000" dirty="0">
              <a:latin typeface="Century Gothic"/>
              <a:ea typeface="+mn-lt"/>
              <a:cs typeface="+mn-lt"/>
            </a:endParaRP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STEP 3:</a:t>
            </a:r>
            <a:endParaRPr lang="en-US" dirty="0"/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Go back to </a:t>
            </a:r>
            <a:r>
              <a:rPr lang="en-US" sz="2000" i="1" dirty="0">
                <a:latin typeface="Century Gothic"/>
                <a:ea typeface="+mn-lt"/>
                <a:cs typeface="+mn-lt"/>
              </a:rPr>
              <a:t>Settings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where</a:t>
            </a:r>
            <a:r>
              <a:rPr lang="en-US" sz="2000" i="1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latin typeface="Century Gothic"/>
                <a:ea typeface="+mn-lt"/>
                <a:cs typeface="+mn-lt"/>
              </a:rPr>
              <a:t>you’ll find a </a:t>
            </a:r>
            <a:r>
              <a:rPr lang="en-US" sz="2000" i="1" dirty="0">
                <a:latin typeface="Century Gothic"/>
                <a:ea typeface="+mn-lt"/>
                <a:cs typeface="+mn-lt"/>
              </a:rPr>
              <a:t>Developer options</a:t>
            </a:r>
            <a:r>
              <a:rPr lang="en-US" sz="2000" dirty="0">
                <a:latin typeface="Century Gothic"/>
                <a:ea typeface="+mn-lt"/>
                <a:cs typeface="+mn-lt"/>
              </a:rPr>
              <a:t> entry in the menu.</a:t>
            </a:r>
            <a:endParaRPr lang="en-US"/>
          </a:p>
          <a:p>
            <a:endParaRPr lang="en-US" sz="20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1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126</Words>
  <Application>Microsoft Office PowerPoint</Application>
  <PresentationFormat>Widescreen</PresentationFormat>
  <Paragraphs>44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Sheer Green 16x9</vt:lpstr>
      <vt:lpstr>Android Development</vt:lpstr>
      <vt:lpstr>Why  Android Development</vt:lpstr>
      <vt:lpstr>Platforms</vt:lpstr>
      <vt:lpstr>Android SDK</vt:lpstr>
      <vt:lpstr>Gradle Files</vt:lpstr>
      <vt:lpstr>PowerPoint Presentation</vt:lpstr>
      <vt:lpstr>PowerPoint Presentation</vt:lpstr>
      <vt:lpstr>PowerPoint Presentation</vt:lpstr>
      <vt:lpstr>PowerPoint Presentation</vt:lpstr>
      <vt:lpstr>Creating Layouts </vt:lpstr>
      <vt:lpstr>Views</vt:lpstr>
      <vt:lpstr>PowerPoint Presentation</vt:lpstr>
      <vt:lpstr>PowerPoint Presentation</vt:lpstr>
      <vt:lpstr>PowerPoint Presentation</vt:lpstr>
      <vt:lpstr>PowerPoint Presentation</vt:lpstr>
      <vt:lpstr>Attributes</vt:lpstr>
      <vt:lpstr>Padding vs margin</vt:lpstr>
      <vt:lpstr>Gravity</vt:lpstr>
      <vt:lpstr>Live Coding Time ! HURRAY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575</cp:revision>
  <dcterms:created xsi:type="dcterms:W3CDTF">2014-04-18T01:35:23Z</dcterms:created>
  <dcterms:modified xsi:type="dcterms:W3CDTF">2019-08-29T13:51:16Z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v-asharm@microsoft.com</vt:lpwstr>
  </property>
  <property fmtid="{D5CDD505-2E9C-101B-9397-08002B2CF9AE}" pid="5" name="MSIP_Label_f42aa342-8706-4288-bd11-ebb85995028c_SetDate">
    <vt:lpwstr>2017-11-17T03:59:06.7858932Z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0x010100AA3F7D94069FF64A86F7DFF56D60E3BE</vt:lpwstr>
  </property>
</Properties>
</file>