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Mono Medium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  <p:embeddedFont>
      <p:font typeface="Comfortaa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Comfortaa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Medium-bold.fntdata"/><Relationship Id="rId16" Type="http://schemas.openxmlformats.org/officeDocument/2006/relationships/font" Target="fonts/RobotoMonoMedium-regular.fntdata"/><Relationship Id="rId19" Type="http://schemas.openxmlformats.org/officeDocument/2006/relationships/font" Target="fonts/RobotoMonoMedium-boldItalic.fntdata"/><Relationship Id="rId18" Type="http://schemas.openxmlformats.org/officeDocument/2006/relationships/font" Target="fonts/RobotoMono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8ac00d557dd03d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8ac00d557dd03d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1c0ef367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1c0ef367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c0ef367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c0ef367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1c0ef367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1c0ef367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1c0ef367f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1c0ef367f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1c0ef367f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1c0ef367f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8ac00d557dd03d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8ac00d557dd03d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8ac00d557dd03d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8ac00d557dd03d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8ac00d557dd03d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8ac00d557dd03d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android.com/guide/components/activities/intro-activities" TargetMode="External"/><Relationship Id="rId4" Type="http://schemas.openxmlformats.org/officeDocument/2006/relationships/hyperlink" Target="https://www.studytonight.com/android/images/activity-lifecyle-android.png" TargetMode="External"/><Relationship Id="rId5" Type="http://schemas.openxmlformats.org/officeDocument/2006/relationships/hyperlink" Target="http://drive.google.com/file/d/1OHa8mtmEcAipVFLYv6lOh-NJduFqc1Ml/view" TargetMode="External"/><Relationship Id="rId6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w3schools.com/java/java_operators.asp" TargetMode="External"/><Relationship Id="rId4" Type="http://schemas.openxmlformats.org/officeDocument/2006/relationships/hyperlink" Target="https://www.w3schools.com/java/java_operators.asp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earchmicroservices.techtarget.com/definition/object" TargetMode="External"/><Relationship Id="rId4" Type="http://schemas.openxmlformats.org/officeDocument/2006/relationships/hyperlink" Target="https://searchnetworking.techtarget.com/definition/encapsulation" TargetMode="External"/><Relationship Id="rId5" Type="http://schemas.openxmlformats.org/officeDocument/2006/relationships/hyperlink" Target="https://whatis.techtarget.com/definition/abstraction" TargetMode="External"/><Relationship Id="rId6" Type="http://schemas.openxmlformats.org/officeDocument/2006/relationships/hyperlink" Target="https://whatis.techtarget.com/definition/inheritance" TargetMode="External"/><Relationship Id="rId7" Type="http://schemas.openxmlformats.org/officeDocument/2006/relationships/hyperlink" Target="https://whatis.techtarget.com/definition/polymorphis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w3schools.com/java/java_classes.asp" TargetMode="External"/><Relationship Id="rId4" Type="http://schemas.openxmlformats.org/officeDocument/2006/relationships/hyperlink" Target="https://www.w3schools.com/java/java_classes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0" y="1213224"/>
            <a:ext cx="5637600" cy="16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JAVA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FOR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ANDROID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Image result for java"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600" y="1213225"/>
            <a:ext cx="1438275" cy="2627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ndroid" id="130" name="Google Shape;13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5625" y="1213225"/>
            <a:ext cx="2627625" cy="2627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yberlabs" id="131" name="Google Shape;13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7225" y="3199850"/>
            <a:ext cx="1349550" cy="13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819150" y="236000"/>
            <a:ext cx="75057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linkClick r:id="rId3"/>
              </a:rPr>
              <a:t>Activity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701525" y="1197650"/>
            <a:ext cx="5158500" cy="3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An activity represents a single screen with a user interface just like window or frame of Java.</a:t>
            </a:r>
            <a:endParaRPr sz="1800">
              <a:solidFill>
                <a:srgbClr val="000000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Activity is nothing but a java class in Android which has some pre-defined functions which are triggered at different App states, which we can override to perform anything we want.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Activity LifeCycle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22" title="ContactsAnim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81026" y="283375"/>
            <a:ext cx="2584500" cy="45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693200"/>
            <a:ext cx="60987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Guy who holds the Logic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1536050"/>
            <a:ext cx="5246700" cy="27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Java is a language which is used at a major scale for the development of mobile applications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Java plays an important role in development of Android applications because business logic is written in Java.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4525" y="1433550"/>
            <a:ext cx="203835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19150" y="540800"/>
            <a:ext cx="7505700" cy="5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Java</a:t>
            </a:r>
            <a:endParaRPr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19150" y="1388800"/>
            <a:ext cx="7505700" cy="3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Oriented − In Java, everything is an Object. Java can be easily extended since it is based on the Object model.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Platform Independent − Write Once Run Anywhere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− Java is designed to be easy to learnSecure − With Java's secure feature it enables to develop virus-free, tamper-free systems. Authentication techniques are based on public-key encryption.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Robust − Java makes an effort to eliminate error prone situations by emphasizing mainly on compile time error checking and runtime checking.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Multi-threaded - Java is designed to do Multiple Simultaneous Tasks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a Lot More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Data Types</a:t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 rotWithShape="1">
          <a:blip r:embed="rId3">
            <a:alphaModFix/>
          </a:blip>
          <a:srcRect b="-279" l="0" r="0" t="280"/>
          <a:stretch/>
        </p:blipFill>
        <p:spPr>
          <a:xfrm>
            <a:off x="899475" y="1261825"/>
            <a:ext cx="7345024" cy="32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243175"/>
            <a:ext cx="75057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841975"/>
            <a:ext cx="7505700" cy="35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Java Operators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https://www.w3schools.com/java/java_operators.asp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769400"/>
            <a:ext cx="71772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Making</a:t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250" y="2213480"/>
            <a:ext cx="7419476" cy="167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 txBox="1"/>
          <p:nvPr/>
        </p:nvSpPr>
        <p:spPr>
          <a:xfrm>
            <a:off x="422088" y="1468360"/>
            <a:ext cx="82998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E69138"/>
                </a:solidFill>
              </a:rPr>
              <a:t>If - Else If</a:t>
            </a:r>
            <a:endParaRPr b="1" sz="2300"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94150" y="2811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. . . . . </a:t>
            </a:r>
            <a:endParaRPr sz="3600"/>
          </a:p>
        </p:txBody>
      </p:sp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1034850"/>
            <a:ext cx="7505700" cy="30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Loop Control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Arrays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Functions / Methods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19150" y="540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Programming (OOP)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819150" y="13811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Object-oriented programming (OOP) is a programming language model in which programs are organized around data, or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objects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rather than functions and logic.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oboto Mono Medium"/>
                <a:ea typeface="Roboto Mono Medium"/>
                <a:cs typeface="Roboto Mono Medium"/>
                <a:sym typeface="Roboto Mono Medium"/>
              </a:rPr>
              <a:t>Features Of OOP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6860"/>
              </a:buClr>
              <a:buSzPts val="1400"/>
              <a:buFont typeface="Roboto Mono Medium"/>
              <a:buChar char="●"/>
            </a:pPr>
            <a:r>
              <a:rPr lang="en" sz="1350" u="sng">
                <a:solidFill>
                  <a:srgbClr val="00686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Encapsulation</a:t>
            </a:r>
            <a:endParaRPr sz="1400">
              <a:solidFill>
                <a:srgbClr val="006860"/>
              </a:solidFill>
              <a:highlight>
                <a:srgbClr val="FFFFFF"/>
              </a:highlight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6860"/>
              </a:buClr>
              <a:buSzPts val="1400"/>
              <a:buFont typeface="Roboto Mono Medium"/>
              <a:buChar char="●"/>
            </a:pPr>
            <a:r>
              <a:rPr lang="en" sz="1350" u="sng">
                <a:solidFill>
                  <a:srgbClr val="00686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Abstraction</a:t>
            </a:r>
            <a:endParaRPr sz="1400">
              <a:solidFill>
                <a:srgbClr val="006860"/>
              </a:solidFill>
              <a:highlight>
                <a:srgbClr val="FFFFFF"/>
              </a:highlight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6860"/>
              </a:buClr>
              <a:buSzPts val="1400"/>
              <a:buFont typeface="Roboto Mono Medium"/>
              <a:buChar char="●"/>
            </a:pPr>
            <a:r>
              <a:rPr lang="en" sz="1350" u="sng">
                <a:solidFill>
                  <a:srgbClr val="00686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6"/>
              </a:rPr>
              <a:t>Inheritance</a:t>
            </a:r>
            <a:endParaRPr sz="1400">
              <a:solidFill>
                <a:srgbClr val="006860"/>
              </a:solidFill>
              <a:highlight>
                <a:srgbClr val="FFFFFF"/>
              </a:highlight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6860"/>
              </a:buClr>
              <a:buSzPts val="1400"/>
              <a:buFont typeface="Roboto Mono Medium"/>
              <a:buChar char="●"/>
            </a:pPr>
            <a:r>
              <a:rPr lang="en" sz="1350" u="sng">
                <a:solidFill>
                  <a:srgbClr val="00686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7"/>
              </a:rPr>
              <a:t>Polymorphism</a:t>
            </a:r>
            <a:endParaRPr sz="1400">
              <a:solidFill>
                <a:srgbClr val="006860"/>
              </a:solidFill>
              <a:highlight>
                <a:srgbClr val="FFFFFF"/>
              </a:highlight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>
            <a:hlinkClick r:id="rId3"/>
          </p:cNvPr>
          <p:cNvSpPr txBox="1"/>
          <p:nvPr>
            <p:ph type="title"/>
          </p:nvPr>
        </p:nvSpPr>
        <p:spPr>
          <a:xfrm>
            <a:off x="819150" y="385800"/>
            <a:ext cx="75057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linkClick r:id="rId4"/>
              </a:rPr>
              <a:t>Objects / Classes</a:t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819150" y="1015875"/>
            <a:ext cx="7505700" cy="34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Classes and objects are the fundamental components of OOP's.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is an Object?</a:t>
            </a:r>
            <a:endParaRPr b="1" sz="16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 object is nothing but a self-contained component which consists of methods and properties to make a particular type of data useful. Object determines the behavior of the class.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is Class?</a:t>
            </a:r>
            <a:endParaRPr b="1" sz="16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class is an entity that determines how an object will behave and what the object will contain. In other words, it is a blueprint or a set of instruction to build a specific type of object.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