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4"/>
    <p:sldMasterId id="2147483706" r:id="rId5"/>
    <p:sldMasterId id="2147483707" r:id="rId6"/>
    <p:sldMasterId id="2147483708" r:id="rId7"/>
    <p:sldMasterId id="214748370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</p:sldIdLst>
  <p:sldSz cy="5143500" cx="9144000"/>
  <p:notesSz cx="6858000" cy="9144000"/>
  <p:embeddedFontLst>
    <p:embeddedFont>
      <p:font typeface="Raleway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Lato"/>
      <p:regular r:id="rId72"/>
      <p:bold r:id="rId73"/>
      <p:italic r:id="rId74"/>
      <p:boldItalic r:id="rId75"/>
    </p:embeddedFont>
    <p:embeddedFont>
      <p:font typeface="Montserrat"/>
      <p:regular r:id="rId76"/>
      <p:bold r:id="rId77"/>
      <p:italic r:id="rId78"/>
      <p:boldItalic r:id="rId79"/>
    </p:embeddedFont>
    <p:embeddedFont>
      <p:font typeface="Quicksand"/>
      <p:regular r:id="rId80"/>
      <p:bold r:id="rId81"/>
    </p:embeddedFont>
    <p:embeddedFont>
      <p:font typeface="Quicksand Medium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2F8E30-D8B5-471C-99BA-6C0302476B2A}">
  <a:tblStyle styleId="{752F8E30-D8B5-471C-99BA-6C0302476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83" Type="http://schemas.openxmlformats.org/officeDocument/2006/relationships/font" Target="fonts/QuicksandMedium-bold.fntdata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80" Type="http://schemas.openxmlformats.org/officeDocument/2006/relationships/font" Target="fonts/Quicksand-regular.fntdata"/><Relationship Id="rId82" Type="http://schemas.openxmlformats.org/officeDocument/2006/relationships/font" Target="fonts/QuicksandMedium-regular.fntdata"/><Relationship Id="rId81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font" Target="fonts/Lato-bold.fntdata"/><Relationship Id="rId72" Type="http://schemas.openxmlformats.org/officeDocument/2006/relationships/font" Target="fonts/Lato-regular.fntdata"/><Relationship Id="rId31" Type="http://schemas.openxmlformats.org/officeDocument/2006/relationships/slide" Target="slides/slide22.xml"/><Relationship Id="rId75" Type="http://schemas.openxmlformats.org/officeDocument/2006/relationships/font" Target="fonts/Lato-boldItalic.fntdata"/><Relationship Id="rId30" Type="http://schemas.openxmlformats.org/officeDocument/2006/relationships/slide" Target="slides/slide21.xml"/><Relationship Id="rId74" Type="http://schemas.openxmlformats.org/officeDocument/2006/relationships/font" Target="fonts/Lato-italic.fntdata"/><Relationship Id="rId33" Type="http://schemas.openxmlformats.org/officeDocument/2006/relationships/slide" Target="slides/slide24.xml"/><Relationship Id="rId77" Type="http://schemas.openxmlformats.org/officeDocument/2006/relationships/font" Target="fonts/Montserrat-bold.fntdata"/><Relationship Id="rId32" Type="http://schemas.openxmlformats.org/officeDocument/2006/relationships/slide" Target="slides/slide23.xml"/><Relationship Id="rId76" Type="http://schemas.openxmlformats.org/officeDocument/2006/relationships/font" Target="fonts/Montserrat-regular.fntdata"/><Relationship Id="rId35" Type="http://schemas.openxmlformats.org/officeDocument/2006/relationships/slide" Target="slides/slide26.xml"/><Relationship Id="rId79" Type="http://schemas.openxmlformats.org/officeDocument/2006/relationships/font" Target="fonts/Montserrat-boldItalic.fntdata"/><Relationship Id="rId34" Type="http://schemas.openxmlformats.org/officeDocument/2006/relationships/slide" Target="slides/slide25.xml"/><Relationship Id="rId78" Type="http://schemas.openxmlformats.org/officeDocument/2006/relationships/font" Target="fonts/Montserrat-italic.fntdata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font" Target="fonts/Raleway-regular.fntdata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Raleway-italic.fntdata"/><Relationship Id="rId21" Type="http://schemas.openxmlformats.org/officeDocument/2006/relationships/slide" Target="slides/slide12.xml"/><Relationship Id="rId65" Type="http://schemas.openxmlformats.org/officeDocument/2006/relationships/font" Target="fonts/Raleway-bold.fntdata"/><Relationship Id="rId24" Type="http://schemas.openxmlformats.org/officeDocument/2006/relationships/slide" Target="slides/slide15.xml"/><Relationship Id="rId68" Type="http://schemas.openxmlformats.org/officeDocument/2006/relationships/font" Target="fonts/Roboto-regular.fntdata"/><Relationship Id="rId23" Type="http://schemas.openxmlformats.org/officeDocument/2006/relationships/slide" Target="slides/slide14.xml"/><Relationship Id="rId67" Type="http://schemas.openxmlformats.org/officeDocument/2006/relationships/font" Target="fonts/Raleway-bold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Roboto-bold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870ea4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870ea4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879818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879818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870ea46d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870ea46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e491d481a1385b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e491d481a1385b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e491d481a1385b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e491d481a1385b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e491d481a1385b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e491d481a1385b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e491d481a1385b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e491d481a1385b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e491d481a1385b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e491d481a1385b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8721f45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8721f45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8741d76ba_2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8741d76b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8741d76ba_2_1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8741d76ba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8741d76ba_2_1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8741d76ba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8741d76ba_2_4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8741d76ba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8741d76ba_2_4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8741d76ba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8741d76ba_2_4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8741d76ba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8741d76ba_2_4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8741d76ba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8741d76ba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8741d76ba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8741d76ba_2_4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8741d76ba_2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8741d76ba_2_4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8741d76ba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8741d76ba_2_4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8741d76ba_2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8741d76ba_2_4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8741d76ba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8741d76ba_2_4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8741d76ba_2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8741d76ba_2_4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8741d76ba_2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741d76ba_2_4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741d76ba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8741d76ba_2_4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8741d76ba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8741d76ba_2_49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8741d76ba_2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8741d76ba_2_50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8741d76ba_2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8741d76ba_2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8741d76ba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8741d76ba_2_5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8741d76ba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8741d76ba_2_5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8741d76ba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8741d76ba_2_5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8741d76ba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8741d76ba_2_5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8741d76ba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8741d76ba_2_57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8741d76ba_2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8741d76ba_2_5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48741d76ba_2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8741d76ba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8741d76ba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8741d76ba_2_59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8741d76ba_2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8741d76ba_2_59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8741d76ba_2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8741d76ba_2_6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8741d76ba_2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e491d481a1385b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e491d481a1385b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55880" y="114372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155880" y="292824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1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5588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12516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9444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15588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12516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9444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55880" y="1143720"/>
            <a:ext cx="87818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155880" y="1143720"/>
            <a:ext cx="87818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1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55880" y="1143720"/>
            <a:ext cx="87818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155880" y="292824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55880" y="114372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155880" y="292824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1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15588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2516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94440" y="114372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15588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2516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94440" y="2928240"/>
            <a:ext cx="2827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55880" y="1143720"/>
            <a:ext cx="87818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4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4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4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4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4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4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4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4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4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4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4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4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4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4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8" name="Google Shape;208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4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4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4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4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6" name="Google Shape;24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0" name="Google Shape;250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5" name="Google Shape;2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1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55880" y="1143720"/>
            <a:ext cx="42854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55880" y="292824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55880" y="1143720"/>
            <a:ext cx="4285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155880" y="2928240"/>
            <a:ext cx="87818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55880" y="1143720"/>
            <a:ext cx="87818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14280" y="4796280"/>
            <a:ext cx="548280" cy="27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30000" y="188640"/>
            <a:ext cx="5976000" cy="95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7" name="Google Shape;15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.co/gsoc" TargetMode="External"/><Relationship Id="rId4" Type="http://schemas.openxmlformats.org/officeDocument/2006/relationships/hyperlink" Target="http://g.co/gsoc/resources/manual" TargetMode="External"/><Relationship Id="rId5" Type="http://schemas.openxmlformats.org/officeDocument/2006/relationships/hyperlink" Target="https://opensource.googleblog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Computer_software" TargetMode="External"/><Relationship Id="rId4" Type="http://schemas.openxmlformats.org/officeDocument/2006/relationships/hyperlink" Target="http://en.wikipedia.org/wiki/Open-source_licen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560" y="680400"/>
            <a:ext cx="3782520" cy="37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2"/>
          <p:cNvSpPr txBox="1"/>
          <p:nvPr/>
        </p:nvSpPr>
        <p:spPr>
          <a:xfrm>
            <a:off x="155880" y="1237320"/>
            <a:ext cx="8781840" cy="33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 14 years over 14,762 students from 109 countries have been accepted into GSoC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Countries with the most students: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○"/>
            </a:pP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India (3,436), United States (2,432), and Germany (825)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Approximately 35+ million lines of code have been produced</a:t>
            </a:r>
            <a:r>
              <a:rPr b="0" i="0" lang="en-I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/>
          <p:nvPr/>
        </p:nvSpPr>
        <p:spPr>
          <a:xfrm>
            <a:off x="155880" y="1237320"/>
            <a:ext cx="8781840" cy="33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Statistics (GSoCers from IIT(ISM))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Last 2 years GsoC results from IIT (ISM)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○"/>
            </a:pP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GSoC 2017 :- 4 Selections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○"/>
            </a:pP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GSoC 2018 :- 9 Selections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○"/>
            </a:pP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GSoC 2019 :- _ _ (You decide)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4"/>
          <p:cNvSpPr txBox="1"/>
          <p:nvPr/>
        </p:nvSpPr>
        <p:spPr>
          <a:xfrm>
            <a:off x="155880" y="1237320"/>
            <a:ext cx="878184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●"/>
            </a:pPr>
            <a:r>
              <a:rPr b="0" i="0" lang="en-IN" sz="2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Program Site: </a:t>
            </a:r>
            <a:r>
              <a:rPr b="1" i="0" lang="en-IN" sz="2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http://g.co/gsoc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●"/>
            </a:pPr>
            <a:r>
              <a:rPr b="0" i="0" lang="en-IN" sz="2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 Guide: </a:t>
            </a:r>
            <a:r>
              <a:rPr b="1" i="0" lang="en-IN" sz="2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http://g.co/gsoc/resources/manual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●"/>
            </a:pPr>
            <a:r>
              <a:rPr b="0" i="0" lang="en-IN" sz="2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Google Open Source Blog: </a:t>
            </a:r>
            <a:r>
              <a:rPr b="1" i="0" lang="en-IN" sz="2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https://opensource.googleblog.com/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5"/>
          <p:cNvSpPr/>
          <p:nvPr/>
        </p:nvSpPr>
        <p:spPr>
          <a:xfrm>
            <a:off x="186480" y="4852080"/>
            <a:ext cx="547920" cy="1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5"/>
          <p:cNvSpPr txBox="1"/>
          <p:nvPr/>
        </p:nvSpPr>
        <p:spPr>
          <a:xfrm>
            <a:off x="155880" y="1237320"/>
            <a:ext cx="8781840" cy="375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2019 Program Timeline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January 15	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Organization applications open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March 25-April 9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submit their proposals	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6			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Accepted students are announced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6-May 27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Community bonding period with orgs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27-Aug 26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code the summer away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September 3:	  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Successful student projects are announced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6"/>
          <p:cNvSpPr txBox="1"/>
          <p:nvPr/>
        </p:nvSpPr>
        <p:spPr>
          <a:xfrm>
            <a:off x="54000" y="1143720"/>
            <a:ext cx="89694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Want to see a sample successful GSoC Proposal?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7"/>
          <p:cNvSpPr/>
          <p:nvPr/>
        </p:nvSpPr>
        <p:spPr>
          <a:xfrm>
            <a:off x="186480" y="4852080"/>
            <a:ext cx="547920" cy="1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7"/>
          <p:cNvSpPr txBox="1"/>
          <p:nvPr/>
        </p:nvSpPr>
        <p:spPr>
          <a:xfrm>
            <a:off x="155880" y="1237320"/>
            <a:ext cx="8781840" cy="375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2019 Program Timeline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January 15	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Organization applications open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March 25-April 9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submit their proposals	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6			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Accepted students are announced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6-May 27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Community bonding period with orgs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May 27-Aug 26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code the summer away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September 3:	  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Successful student projects are announced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075" y="488837"/>
            <a:ext cx="4341850" cy="41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Winter of Code</a:t>
            </a:r>
            <a:endParaRPr/>
          </a:p>
        </p:txBody>
      </p:sp>
      <p:sp>
        <p:nvSpPr>
          <p:cNvPr id="349" name="Google Shape;349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Open Source Hackathon by Cyber Labs</a:t>
            </a:r>
            <a:endParaRPr/>
          </a:p>
        </p:txBody>
      </p:sp>
      <p:pic>
        <p:nvPicPr>
          <p:cNvPr id="350" name="Google Shape;3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300"/>
            <a:ext cx="1966900" cy="1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0"/>
          <p:cNvSpPr txBox="1"/>
          <p:nvPr>
            <p:ph idx="1" type="subTitle"/>
          </p:nvPr>
        </p:nvSpPr>
        <p:spPr>
          <a:xfrm>
            <a:off x="1595800" y="504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</a:rPr>
              <a:t>Pre-requisites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IN" sz="3600">
                <a:solidFill>
                  <a:srgbClr val="000000"/>
                </a:solidFill>
              </a:rPr>
              <a:t>None (Except Git, Github)</a:t>
            </a:r>
            <a:endParaRPr sz="3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</a:rPr>
              <a:t>Fees</a:t>
            </a:r>
            <a:endParaRPr sz="3600">
              <a:solidFill>
                <a:srgbClr val="000000"/>
              </a:solidFill>
            </a:endParaRPr>
          </a:p>
          <a:p>
            <a:pPr indent="-45720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IN" sz="3600">
                <a:solidFill>
                  <a:srgbClr val="000000"/>
                </a:solidFill>
              </a:rPr>
              <a:t>None</a:t>
            </a:r>
            <a:endParaRPr sz="3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</a:rPr>
              <a:t>		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56" name="Google Shape;35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966900" cy="1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1"/>
          <p:cNvSpPr txBox="1"/>
          <p:nvPr>
            <p:ph idx="1" type="subTitle"/>
          </p:nvPr>
        </p:nvSpPr>
        <p:spPr>
          <a:xfrm>
            <a:off x="1432600" y="48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</a:rPr>
              <a:t>TRACKS </a:t>
            </a:r>
            <a:r>
              <a:rPr lang="en-IN" sz="1400">
                <a:solidFill>
                  <a:srgbClr val="000000"/>
                </a:solidFill>
              </a:rPr>
              <a:t>(Fields you can contribute in)</a:t>
            </a:r>
            <a:br>
              <a:rPr lang="en-I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IN" sz="3600">
                <a:solidFill>
                  <a:srgbClr val="000000"/>
                </a:solidFill>
              </a:rPr>
              <a:t>Web Development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IN" sz="3600">
                <a:solidFill>
                  <a:srgbClr val="000000"/>
                </a:solidFill>
              </a:rPr>
              <a:t>App Development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IN" sz="3600">
                <a:solidFill>
                  <a:srgbClr val="000000"/>
                </a:solidFill>
              </a:rPr>
              <a:t>Machine Learning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62" name="Google Shape;36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966900" cy="1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4"/>
          <p:cNvSpPr txBox="1"/>
          <p:nvPr/>
        </p:nvSpPr>
        <p:spPr>
          <a:xfrm>
            <a:off x="155880" y="1216800"/>
            <a:ext cx="8781840" cy="334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What is open source?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lang="en-I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Computer software</a:t>
            </a: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where the </a:t>
            </a: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source </a:t>
            </a: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code is distributed under an</a:t>
            </a:r>
            <a:r>
              <a:rPr b="0" i="0" lang="en-I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open source license</a:t>
            </a: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that allows anyone to study, change, improve and distribute the software.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Promotes collaboration by teaching h</a:t>
            </a:r>
            <a:r>
              <a:rPr lang="en-I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ow to work in a big organization</a:t>
            </a:r>
            <a:endParaRPr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Community of dedicated developers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2"/>
          <p:cNvSpPr txBox="1"/>
          <p:nvPr/>
        </p:nvSpPr>
        <p:spPr>
          <a:xfrm>
            <a:off x="155875" y="1237325"/>
            <a:ext cx="86982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Winter of Code </a:t>
            </a: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Timeline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December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Registrations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open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December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09	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Last date for submission of proposals</a:t>
            </a:r>
            <a:r>
              <a:rPr lang="en-I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(only for first </a:t>
            </a:r>
            <a:br>
              <a:rPr lang="en-I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I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second years)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December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Coding Period Starts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December 25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Mid Evaluations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January 10	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Coding Period Ends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January 15</a:t>
            </a:r>
            <a:r>
              <a:rPr b="1" i="0" lang="en-IN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	  	</a:t>
            </a:r>
            <a:r>
              <a:rPr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Results will be announced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305850" cy="12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3"/>
          <p:cNvSpPr txBox="1"/>
          <p:nvPr/>
        </p:nvSpPr>
        <p:spPr>
          <a:xfrm>
            <a:off x="155875" y="1237325"/>
            <a:ext cx="86982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Winter of Code Successful completion criterion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For First years:- </a:t>
            </a:r>
            <a:r>
              <a:rPr b="1" lang="en-IN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Project completion/adequate progress is mandatory.</a:t>
            </a:r>
            <a:endParaRPr b="1" sz="2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Everyone else:- </a:t>
            </a:r>
            <a:r>
              <a:rPr b="1" lang="en-IN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Getting 2 pull requests merged in any of the participating organizations. This is not strictly necessary, but ensure that your contributions stand out in terms of quality rather than quantity.</a:t>
            </a:r>
            <a:endParaRPr b="1" sz="2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305850" cy="12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4"/>
          <p:cNvSpPr txBox="1"/>
          <p:nvPr/>
        </p:nvSpPr>
        <p:spPr>
          <a:xfrm>
            <a:off x="134600" y="1352225"/>
            <a:ext cx="86982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Top 3 participants will receive complete testingJavaScript.com course for free(sponsored by testing JavaScript) worth </a:t>
            </a:r>
            <a:b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$270 each.</a:t>
            </a:r>
            <a:endParaRPr b="1" sz="2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Exciting goodies await the winners!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305850" cy="12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5"/>
          <p:cNvSpPr txBox="1"/>
          <p:nvPr/>
        </p:nvSpPr>
        <p:spPr>
          <a:xfrm>
            <a:off x="134600" y="1352225"/>
            <a:ext cx="86982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Some Important Points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competition will be online, so you can participate from anywhere. (No need to stay in campus)</a:t>
            </a:r>
            <a:endParaRPr b="1" sz="2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4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Winter of Code is an individual event. (no formation of teams)</a:t>
            </a:r>
            <a:endParaRPr b="1" sz="2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305850" cy="12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6"/>
          <p:cNvSpPr txBox="1"/>
          <p:nvPr>
            <p:ph idx="4294967295" type="body"/>
          </p:nvPr>
        </p:nvSpPr>
        <p:spPr>
          <a:xfrm>
            <a:off x="2795225" y="3993750"/>
            <a:ext cx="3143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/>
              <a:t>Test for recruitment procedure (optional for participants of Winter of code or IIT (ISM) website competition)</a:t>
            </a:r>
            <a:endParaRPr sz="1400"/>
          </a:p>
        </p:txBody>
      </p:sp>
      <p:sp>
        <p:nvSpPr>
          <p:cNvPr id="392" name="Google Shape;392;p86"/>
          <p:cNvSpPr txBox="1"/>
          <p:nvPr>
            <p:ph idx="4294967295" type="body"/>
          </p:nvPr>
        </p:nvSpPr>
        <p:spPr>
          <a:xfrm>
            <a:off x="646175" y="13631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400"/>
              <a:t>Winter of 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3" name="Google Shape;393;p86"/>
          <p:cNvSpPr txBox="1"/>
          <p:nvPr>
            <p:ph type="title"/>
          </p:nvPr>
        </p:nvSpPr>
        <p:spPr>
          <a:xfrm>
            <a:off x="311700" y="1666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Future Events (for first year only)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94" name="Google Shape;394;p8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{752F8E30-D8B5-471C-99BA-6C0302476B2A}</a:tableStyleId>
              </a:tblPr>
              <a:tblGrid>
                <a:gridCol w="655575"/>
                <a:gridCol w="655575"/>
                <a:gridCol w="655575"/>
                <a:gridCol w="655575"/>
                <a:gridCol w="655575"/>
                <a:gridCol w="655575"/>
                <a:gridCol w="655575"/>
                <a:gridCol w="655575"/>
                <a:gridCol w="655575"/>
                <a:gridCol w="655575"/>
                <a:gridCol w="382850"/>
                <a:gridCol w="928300"/>
                <a:gridCol w="65557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December</a:t>
                      </a:r>
                      <a:br>
                        <a:rPr lang="en-IN" sz="1800">
                          <a:solidFill>
                            <a:srgbClr val="FFFFFF"/>
                          </a:solidFill>
                        </a:rPr>
                      </a:b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2018 (winter vacation)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Feb-Apr 2019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</a:tbl>
          </a:graphicData>
        </a:graphic>
      </p:graphicFrame>
      <p:cxnSp>
        <p:nvCxnSpPr>
          <p:cNvPr id="395" name="Google Shape;395;p8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96" name="Google Shape;396;p86"/>
          <p:cNvSpPr txBox="1"/>
          <p:nvPr>
            <p:ph type="title"/>
          </p:nvPr>
        </p:nvSpPr>
        <p:spPr>
          <a:xfrm>
            <a:off x="561424" y="1000800"/>
            <a:ext cx="2485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Winter of Code 2018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97" name="Google Shape;397;p86"/>
          <p:cNvSpPr txBox="1"/>
          <p:nvPr>
            <p:ph idx="4294967295" type="body"/>
          </p:nvPr>
        </p:nvSpPr>
        <p:spPr>
          <a:xfrm>
            <a:off x="646184" y="1363175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/>
              <a:t>Winter of Code event by CyberLabs inspired by Google Summer of Code</a:t>
            </a:r>
            <a:endParaRPr sz="1400"/>
          </a:p>
        </p:txBody>
      </p:sp>
      <p:sp>
        <p:nvSpPr>
          <p:cNvPr id="398" name="Google Shape;398;p86"/>
          <p:cNvSpPr txBox="1"/>
          <p:nvPr>
            <p:ph type="title"/>
          </p:nvPr>
        </p:nvSpPr>
        <p:spPr>
          <a:xfrm>
            <a:off x="3214507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January 2018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399" name="Google Shape;399;p86"/>
          <p:cNvSpPr txBox="1"/>
          <p:nvPr>
            <p:ph type="title"/>
          </p:nvPr>
        </p:nvSpPr>
        <p:spPr>
          <a:xfrm>
            <a:off x="4912122" y="100081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January 2018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00" name="Google Shape;400;p86"/>
          <p:cNvSpPr txBox="1"/>
          <p:nvPr>
            <p:ph idx="4294967295" type="body"/>
          </p:nvPr>
        </p:nvSpPr>
        <p:spPr>
          <a:xfrm>
            <a:off x="5102900" y="1439375"/>
            <a:ext cx="2750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/>
              <a:t>Interviews</a:t>
            </a:r>
            <a:br>
              <a:rPr lang="en-IN" sz="1400"/>
            </a:br>
            <a:r>
              <a:rPr lang="en-IN" sz="1400"/>
              <a:t>Regular sessions related to fields (only for members of CyberLabs)</a:t>
            </a:r>
            <a:endParaRPr sz="1400"/>
          </a:p>
        </p:txBody>
      </p:sp>
      <p:cxnSp>
        <p:nvCxnSpPr>
          <p:cNvPr id="401" name="Google Shape;401;p86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2" name="Google Shape;402;p86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3" name="Google Shape;403;p86"/>
          <p:cNvCxnSpPr>
            <a:endCxn id="404" idx="0"/>
          </p:cNvCxnSpPr>
          <p:nvPr/>
        </p:nvCxnSpPr>
        <p:spPr>
          <a:xfrm>
            <a:off x="7952847" y="3093287"/>
            <a:ext cx="150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05" name="Google Shape;405;p86"/>
          <p:cNvSpPr txBox="1"/>
          <p:nvPr>
            <p:ph idx="4294967295" type="body"/>
          </p:nvPr>
        </p:nvSpPr>
        <p:spPr>
          <a:xfrm>
            <a:off x="6878850" y="3941100"/>
            <a:ext cx="21780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/>
              <a:t>Preparation for summer programs (GSoC, RGSoC)</a:t>
            </a:r>
            <a:endParaRPr sz="1400"/>
          </a:p>
        </p:txBody>
      </p:sp>
      <p:sp>
        <p:nvSpPr>
          <p:cNvPr id="404" name="Google Shape;404;p86"/>
          <p:cNvSpPr txBox="1"/>
          <p:nvPr>
            <p:ph type="title"/>
          </p:nvPr>
        </p:nvSpPr>
        <p:spPr>
          <a:xfrm>
            <a:off x="6791247" y="35051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Feb-April 2018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37" y="2114053"/>
            <a:ext cx="915394" cy="91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329" y="1282563"/>
            <a:ext cx="1438012" cy="152469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88"/>
          <p:cNvSpPr txBox="1"/>
          <p:nvPr>
            <p:ph idx="4294967295" type="title"/>
          </p:nvPr>
        </p:nvSpPr>
        <p:spPr>
          <a:xfrm>
            <a:off x="1143000" y="2807262"/>
            <a:ext cx="68580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Quicksand"/>
                <a:ea typeface="Quicksand"/>
                <a:cs typeface="Quicksand"/>
                <a:sym typeface="Quicksand"/>
              </a:rPr>
              <a:t>version control with</a:t>
            </a:r>
            <a:r>
              <a:rPr b="1" lang="en-IN" sz="4800">
                <a:latin typeface="Quicksand"/>
                <a:ea typeface="Quicksand"/>
                <a:cs typeface="Quicksand"/>
                <a:sym typeface="Quicksand"/>
              </a:rPr>
              <a:t> git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9"/>
          <p:cNvSpPr txBox="1"/>
          <p:nvPr>
            <p:ph type="title"/>
          </p:nvPr>
        </p:nvSpPr>
        <p:spPr>
          <a:xfrm>
            <a:off x="2819400" y="2812969"/>
            <a:ext cx="35052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Quicksand"/>
                <a:ea typeface="Quicksand"/>
                <a:cs typeface="Quicksand"/>
                <a:sym typeface="Quicksand"/>
              </a:rPr>
              <a:t>why </a:t>
            </a:r>
            <a:r>
              <a:rPr b="1" lang="en-IN" sz="4800">
                <a:latin typeface="Quicksand"/>
                <a:ea typeface="Quicksand"/>
                <a:cs typeface="Quicksand"/>
                <a:sym typeface="Quicksand"/>
              </a:rPr>
              <a:t>git</a:t>
            </a:r>
            <a:r>
              <a:rPr lang="en-IN" sz="4800"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3" name="Google Shape;42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710" y="1486106"/>
            <a:ext cx="894431" cy="132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0"/>
          <p:cNvSpPr txBox="1"/>
          <p:nvPr>
            <p:ph idx="1" type="body"/>
          </p:nvPr>
        </p:nvSpPr>
        <p:spPr>
          <a:xfrm>
            <a:off x="502025" y="440661"/>
            <a:ext cx="85206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history: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Know exactly which files changed, who made those changes, and when those changes occured.</a:t>
            </a:r>
            <a:br>
              <a:rPr lang="en-IN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backup: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Ability to have different versions of the code in different places.</a:t>
            </a:r>
            <a:br>
              <a:rPr lang="en-IN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collaboration: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Collaborate easily with other people on the same codebase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30" name="Google Shape;43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99" y="440662"/>
            <a:ext cx="659050" cy="48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31" y="1824166"/>
            <a:ext cx="549208" cy="47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69" y="3193551"/>
            <a:ext cx="608354" cy="45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1"/>
          <p:cNvSpPr txBox="1"/>
          <p:nvPr>
            <p:ph type="title"/>
          </p:nvPr>
        </p:nvSpPr>
        <p:spPr>
          <a:xfrm>
            <a:off x="311700" y="2938922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latin typeface="Quicksand"/>
                <a:ea typeface="Quicksand"/>
                <a:cs typeface="Quicksand"/>
                <a:sym typeface="Quicksand"/>
              </a:rPr>
              <a:t>workshop</a:t>
            </a:r>
            <a:r>
              <a:rPr lang="en-IN" sz="4800">
                <a:latin typeface="Quicksand"/>
                <a:ea typeface="Quicksand"/>
                <a:cs typeface="Quicksand"/>
                <a:sym typeface="Quicksand"/>
              </a:rPr>
              <a:t> outline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39" name="Google Shape;43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1360153"/>
            <a:ext cx="1514475" cy="15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5"/>
          <p:cNvSpPr txBox="1"/>
          <p:nvPr/>
        </p:nvSpPr>
        <p:spPr>
          <a:xfrm>
            <a:off x="155880" y="1216800"/>
            <a:ext cx="8781840" cy="334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What is GSoC?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 Summer of Code (GSoC) is an online, international program designed to encourage university student participation in open source software development.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2"/>
          <p:cNvSpPr txBox="1"/>
          <p:nvPr>
            <p:ph idx="1" type="body"/>
          </p:nvPr>
        </p:nvSpPr>
        <p:spPr>
          <a:xfrm>
            <a:off x="1380900" y="878175"/>
            <a:ext cx="6382200" cy="2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latin typeface="Quicksand"/>
                <a:ea typeface="Quicksand"/>
                <a:cs typeface="Quicksand"/>
                <a:sym typeface="Quicksand"/>
              </a:rPr>
              <a:t>my first git:</a:t>
            </a:r>
            <a:r>
              <a:rPr lang="en-IN" sz="2200">
                <a:latin typeface="Quicksand Medium"/>
                <a:ea typeface="Quicksand Medium"/>
                <a:cs typeface="Quicksand Medium"/>
                <a:sym typeface="Quicksand Medium"/>
              </a:rPr>
              <a:t> repositories, staging, committing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latin typeface="Quicksand"/>
                <a:ea typeface="Quicksand"/>
                <a:cs typeface="Quicksand"/>
                <a:sym typeface="Quicksand"/>
              </a:rPr>
              <a:t>git good: </a:t>
            </a:r>
            <a:r>
              <a:rPr lang="en-IN" sz="2200">
                <a:latin typeface="Quicksand Medium"/>
                <a:ea typeface="Quicksand Medium"/>
                <a:cs typeface="Quicksand Medium"/>
                <a:sym typeface="Quicksand Medium"/>
              </a:rPr>
              <a:t>branching, jumping around, merging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latin typeface="Quicksand"/>
                <a:ea typeface="Quicksand"/>
                <a:cs typeface="Quicksand"/>
                <a:sym typeface="Quicksand"/>
              </a:rPr>
              <a:t>git world:</a:t>
            </a:r>
            <a:r>
              <a:rPr lang="en-IN" sz="2200">
                <a:latin typeface="Quicksand Medium"/>
                <a:ea typeface="Quicksand Medium"/>
                <a:cs typeface="Quicksand Medium"/>
                <a:sym typeface="Quicksand Medium"/>
              </a:rPr>
              <a:t> enter in the repository world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46" name="Google Shape;44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75" y="951563"/>
            <a:ext cx="374963" cy="4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69" y="2914734"/>
            <a:ext cx="465793" cy="47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17" y="1986575"/>
            <a:ext cx="496876" cy="37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3"/>
          <p:cNvSpPr txBox="1"/>
          <p:nvPr/>
        </p:nvSpPr>
        <p:spPr>
          <a:xfrm>
            <a:off x="882450" y="2451263"/>
            <a:ext cx="76527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		terminal commands are typed with this font and color.</a:t>
            </a:r>
            <a:endParaRPr sz="2400"/>
          </a:p>
        </p:txBody>
      </p:sp>
      <p:sp>
        <p:nvSpPr>
          <p:cNvPr id="455" name="Google Shape;455;p93"/>
          <p:cNvSpPr txBox="1"/>
          <p:nvPr>
            <p:ph idx="4294967295" type="title"/>
          </p:nvPr>
        </p:nvSpPr>
        <p:spPr>
          <a:xfrm>
            <a:off x="311700" y="1597162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Quicksand Medium"/>
                <a:ea typeface="Quicksand Medium"/>
                <a:cs typeface="Quicksand Medium"/>
                <a:sym typeface="Quicksand Medium"/>
              </a:rPr>
              <a:t>before we begin...</a:t>
            </a:r>
            <a:endParaRPr sz="3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56" name="Google Shape;4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4"/>
          <p:cNvSpPr txBox="1"/>
          <p:nvPr>
            <p:ph type="title"/>
          </p:nvPr>
        </p:nvSpPr>
        <p:spPr>
          <a:xfrm>
            <a:off x="581100" y="2763708"/>
            <a:ext cx="7981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Quicksand"/>
                <a:ea typeface="Quicksand"/>
                <a:cs typeface="Quicksand"/>
                <a:sym typeface="Quicksand"/>
              </a:rPr>
              <a:t>my first </a:t>
            </a:r>
            <a:r>
              <a:rPr b="1" lang="en-IN" sz="3600">
                <a:latin typeface="Quicksand"/>
                <a:ea typeface="Quicksand"/>
                <a:cs typeface="Quicksand"/>
                <a:sym typeface="Quicksand"/>
              </a:rPr>
              <a:t>git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2" name="Google Shape;462;p94"/>
          <p:cNvSpPr txBox="1"/>
          <p:nvPr>
            <p:ph idx="4294967295" type="subTitle"/>
          </p:nvPr>
        </p:nvSpPr>
        <p:spPr>
          <a:xfrm>
            <a:off x="311700" y="3393205"/>
            <a:ext cx="8520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Create your shiny repo and your first commit.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63" name="Google Shape;4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750" y="1340550"/>
            <a:ext cx="1249875" cy="142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5"/>
          <p:cNvSpPr txBox="1"/>
          <p:nvPr>
            <p:ph type="title"/>
          </p:nvPr>
        </p:nvSpPr>
        <p:spPr>
          <a:xfrm>
            <a:off x="311700" y="48264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Quicksand"/>
                <a:ea typeface="Quicksand"/>
                <a:cs typeface="Quicksand"/>
                <a:sym typeface="Quicksand"/>
              </a:rPr>
              <a:t>what is a</a:t>
            </a:r>
            <a:r>
              <a:rPr b="1" lang="en-IN" sz="3600">
                <a:latin typeface="Quicksand"/>
                <a:ea typeface="Quicksand"/>
                <a:cs typeface="Quicksand"/>
                <a:sym typeface="Quicksand"/>
              </a:rPr>
              <a:t> repository?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95"/>
          <p:cNvSpPr txBox="1"/>
          <p:nvPr>
            <p:ph idx="1" type="body"/>
          </p:nvPr>
        </p:nvSpPr>
        <p:spPr>
          <a:xfrm>
            <a:off x="311700" y="1239191"/>
            <a:ext cx="85206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A repository is like any other folder on your computer, it can contain any type of file and works in exactly the same way…</a:t>
            </a: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Except: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It has a hidden file named </a:t>
            </a:r>
            <a:r>
              <a:rPr b="1" lang="en-IN">
                <a:latin typeface="Quicksand"/>
                <a:ea typeface="Quicksand"/>
                <a:cs typeface="Quicksand"/>
                <a:sym typeface="Quicksand"/>
              </a:rPr>
              <a:t>".git"</a:t>
            </a:r>
            <a:r>
              <a:rPr lang="en-IN">
                <a:latin typeface="Quicksand"/>
                <a:ea typeface="Quicksand"/>
                <a:cs typeface="Quicksand"/>
                <a:sym typeface="Quicksand"/>
              </a:rPr>
              <a:t> that stores the history of that folder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71" name="Google Shape;47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6"/>
          <p:cNvSpPr txBox="1"/>
          <p:nvPr>
            <p:ph type="title"/>
          </p:nvPr>
        </p:nvSpPr>
        <p:spPr>
          <a:xfrm>
            <a:off x="1246113" y="2285442"/>
            <a:ext cx="49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Let's take a look at</a:t>
            </a:r>
            <a:endParaRPr b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77" name="Google Shape;47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13" y="2354557"/>
            <a:ext cx="1540407" cy="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nspectocat" id="483" name="Google Shape;4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00" y="1409494"/>
            <a:ext cx="1751886" cy="175188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7"/>
          <p:cNvSpPr txBox="1"/>
          <p:nvPr>
            <p:ph type="title"/>
          </p:nvPr>
        </p:nvSpPr>
        <p:spPr>
          <a:xfrm>
            <a:off x="248938" y="3161381"/>
            <a:ext cx="79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first, install 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git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434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85" name="Google Shape;48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8"/>
          <p:cNvSpPr txBox="1"/>
          <p:nvPr/>
        </p:nvSpPr>
        <p:spPr>
          <a:xfrm>
            <a:off x="499950" y="617850"/>
            <a:ext cx="81441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second, </a:t>
            </a:r>
            <a:r>
              <a:rPr lang="en-IN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start a new</a:t>
            </a:r>
            <a:r>
              <a:rPr b="1" lang="en-IN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repository</a:t>
            </a:r>
            <a:r>
              <a:rPr lang="en-IN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by</a:t>
            </a:r>
            <a:endParaRPr sz="3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init </a:t>
            </a:r>
            <a:r>
              <a:rPr b="1" i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&lt;repository name&gt;</a:t>
            </a:r>
            <a:endParaRPr b="1" i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1" name="Google Shape;4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825" y="1278469"/>
            <a:ext cx="744544" cy="74454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99"/>
          <p:cNvSpPr txBox="1"/>
          <p:nvPr>
            <p:ph type="title"/>
          </p:nvPr>
        </p:nvSpPr>
        <p:spPr>
          <a:xfrm>
            <a:off x="238500" y="22000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what are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 commits?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8" name="Google Shape;498;p99"/>
          <p:cNvSpPr txBox="1"/>
          <p:nvPr>
            <p:ph idx="1" type="body"/>
          </p:nvPr>
        </p:nvSpPr>
        <p:spPr>
          <a:xfrm>
            <a:off x="73200" y="2859731"/>
            <a:ext cx="8997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snapshots </a:t>
            </a: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of the state </a:t>
            </a: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(e.g. code)</a:t>
            </a: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 of your </a:t>
            </a: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repository</a:t>
            </a:r>
            <a:endParaRPr b="1" sz="2400"/>
          </a:p>
        </p:txBody>
      </p:sp>
      <p:pic>
        <p:nvPicPr>
          <p:cNvPr id="499" name="Google Shape;49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"/>
          <p:cNvSpPr txBox="1"/>
          <p:nvPr/>
        </p:nvSpPr>
        <p:spPr>
          <a:xfrm>
            <a:off x="0" y="617850"/>
            <a:ext cx="91440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commit</a:t>
            </a:r>
            <a:r>
              <a:rPr lang="en-I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your work by using</a:t>
            </a:r>
            <a:endParaRPr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“&lt;details&gt;”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5" name="Google Shape;50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more about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 commits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1" name="Google Shape;511;p101"/>
          <p:cNvSpPr/>
          <p:nvPr/>
        </p:nvSpPr>
        <p:spPr>
          <a:xfrm>
            <a:off x="1265675" y="1422000"/>
            <a:ext cx="19422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Bc7fd9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101"/>
          <p:cNvSpPr/>
          <p:nvPr/>
        </p:nvSpPr>
        <p:spPr>
          <a:xfrm>
            <a:off x="1265677" y="2444787"/>
            <a:ext cx="19422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a3ffde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101"/>
          <p:cNvSpPr/>
          <p:nvPr/>
        </p:nvSpPr>
        <p:spPr>
          <a:xfrm>
            <a:off x="1265676" y="3467570"/>
            <a:ext cx="1942200" cy="9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101"/>
          <p:cNvCxnSpPr>
            <a:stCxn id="511" idx="2"/>
            <a:endCxn id="512" idx="0"/>
          </p:cNvCxnSpPr>
          <p:nvPr/>
        </p:nvCxnSpPr>
        <p:spPr>
          <a:xfrm>
            <a:off x="2236775" y="2173800"/>
            <a:ext cx="0" cy="27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101"/>
          <p:cNvCxnSpPr>
            <a:stCxn id="512" idx="2"/>
            <a:endCxn id="513" idx="0"/>
          </p:cNvCxnSpPr>
          <p:nvPr/>
        </p:nvCxnSpPr>
        <p:spPr>
          <a:xfrm>
            <a:off x="2236777" y="3196587"/>
            <a:ext cx="0" cy="27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101"/>
          <p:cNvSpPr txBox="1"/>
          <p:nvPr>
            <p:ph idx="1" type="body"/>
          </p:nvPr>
        </p:nvSpPr>
        <p:spPr>
          <a:xfrm>
            <a:off x="3554650" y="1256138"/>
            <a:ext cx="50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Commits form a </a:t>
            </a: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linked</a:t>
            </a: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list structure </a:t>
            </a: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which shows what you have done over time.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Use </a:t>
            </a: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 to see your commit history.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7" name="Google Shape;51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 txBox="1"/>
          <p:nvPr/>
        </p:nvSpPr>
        <p:spPr>
          <a:xfrm>
            <a:off x="155880" y="1237320"/>
            <a:ext cx="8781840" cy="33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work for an open source software organization, and earn a stipend for successfully completing the project.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University students spend their time outside of school working in a field that can help them with their studies and career </a:t>
            </a:r>
            <a:r>
              <a:rPr b="0" i="1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university.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staging </a:t>
            </a: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changes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3" name="Google Shape;523;p102"/>
          <p:cNvSpPr/>
          <p:nvPr/>
        </p:nvSpPr>
        <p:spPr>
          <a:xfrm>
            <a:off x="1265675" y="2029472"/>
            <a:ext cx="1942200" cy="9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Unstaged</a:t>
            </a:r>
            <a:br>
              <a:rPr b="1" lang="en-IN" sz="2400">
                <a:latin typeface="Quicksand"/>
                <a:ea typeface="Quicksand"/>
                <a:cs typeface="Quicksand"/>
                <a:sym typeface="Quicksand"/>
              </a:rPr>
            </a:br>
            <a:r>
              <a:rPr b="1" lang="en-IN" sz="2400">
                <a:latin typeface="Quicksand"/>
                <a:ea typeface="Quicksand"/>
                <a:cs typeface="Quicksand"/>
                <a:sym typeface="Quicksand"/>
              </a:rPr>
              <a:t>Changes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4" name="Google Shape;524;p102"/>
          <p:cNvSpPr/>
          <p:nvPr/>
        </p:nvSpPr>
        <p:spPr>
          <a:xfrm>
            <a:off x="3600900" y="2029475"/>
            <a:ext cx="1942200" cy="9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Staged</a:t>
            </a:r>
            <a:b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Changes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5" name="Google Shape;525;p102"/>
          <p:cNvSpPr/>
          <p:nvPr/>
        </p:nvSpPr>
        <p:spPr>
          <a:xfrm>
            <a:off x="5936125" y="2029471"/>
            <a:ext cx="1942200" cy="9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Committed</a:t>
            </a:r>
            <a:b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1" lang="en-I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Changes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6" name="Google Shape;526;p102"/>
          <p:cNvCxnSpPr/>
          <p:nvPr/>
        </p:nvCxnSpPr>
        <p:spPr>
          <a:xfrm>
            <a:off x="2523875" y="1710516"/>
            <a:ext cx="1601700" cy="5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102"/>
          <p:cNvCxnSpPr/>
          <p:nvPr/>
        </p:nvCxnSpPr>
        <p:spPr>
          <a:xfrm rot="10800000">
            <a:off x="5354625" y="3257616"/>
            <a:ext cx="1531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102"/>
          <p:cNvCxnSpPr/>
          <p:nvPr/>
        </p:nvCxnSpPr>
        <p:spPr>
          <a:xfrm rot="10800000">
            <a:off x="2523875" y="3255103"/>
            <a:ext cx="1517400" cy="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102"/>
          <p:cNvCxnSpPr/>
          <p:nvPr/>
        </p:nvCxnSpPr>
        <p:spPr>
          <a:xfrm>
            <a:off x="5284425" y="1678603"/>
            <a:ext cx="1601700" cy="5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102"/>
          <p:cNvSpPr txBox="1"/>
          <p:nvPr/>
        </p:nvSpPr>
        <p:spPr>
          <a:xfrm>
            <a:off x="2390675" y="1160334"/>
            <a:ext cx="1988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sz="2400"/>
          </a:p>
        </p:txBody>
      </p:sp>
      <p:sp>
        <p:nvSpPr>
          <p:cNvPr id="531" name="Google Shape;531;p102"/>
          <p:cNvSpPr txBox="1"/>
          <p:nvPr/>
        </p:nvSpPr>
        <p:spPr>
          <a:xfrm>
            <a:off x="4825625" y="1125834"/>
            <a:ext cx="2762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2400"/>
          </a:p>
        </p:txBody>
      </p:sp>
      <p:sp>
        <p:nvSpPr>
          <p:cNvPr id="532" name="Google Shape;532;p102"/>
          <p:cNvSpPr txBox="1"/>
          <p:nvPr/>
        </p:nvSpPr>
        <p:spPr>
          <a:xfrm>
            <a:off x="4677875" y="3410419"/>
            <a:ext cx="3629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git reset &lt;hash&gt;</a:t>
            </a:r>
            <a:endParaRPr sz="2400"/>
          </a:p>
        </p:txBody>
      </p:sp>
      <p:sp>
        <p:nvSpPr>
          <p:cNvPr id="533" name="Google Shape;533;p102"/>
          <p:cNvSpPr txBox="1"/>
          <p:nvPr/>
        </p:nvSpPr>
        <p:spPr>
          <a:xfrm>
            <a:off x="1515200" y="3395766"/>
            <a:ext cx="2762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git reset .</a:t>
            </a:r>
            <a:endParaRPr sz="2400"/>
          </a:p>
        </p:txBody>
      </p:sp>
      <p:pic>
        <p:nvPicPr>
          <p:cNvPr id="534" name="Google Shape;53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3"/>
          <p:cNvSpPr txBox="1"/>
          <p:nvPr>
            <p:ph type="title"/>
          </p:nvPr>
        </p:nvSpPr>
        <p:spPr>
          <a:xfrm>
            <a:off x="311700" y="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 first git: </a:t>
            </a:r>
            <a:r>
              <a:rPr lang="en-IN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recap</a:t>
            </a:r>
            <a:endParaRPr sz="30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0" name="Google Shape;540;p103"/>
          <p:cNvSpPr txBox="1"/>
          <p:nvPr>
            <p:ph idx="1" type="body"/>
          </p:nvPr>
        </p:nvSpPr>
        <p:spPr>
          <a:xfrm>
            <a:off x="311700" y="673087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init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converts a folder to a super smart git repository.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add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adds the files you want to be tracked to the staging area.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creates a new snapshot of your repository at that point in time.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Undo your commit or unstage your files.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View your commit  history</a:t>
            </a:r>
            <a:r>
              <a:rPr lang="en-IN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3C78D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See the current status of your repository 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1" name="Google Shape;54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04"/>
          <p:cNvSpPr txBox="1"/>
          <p:nvPr>
            <p:ph type="title"/>
          </p:nvPr>
        </p:nvSpPr>
        <p:spPr>
          <a:xfrm>
            <a:off x="1246113" y="2285442"/>
            <a:ext cx="49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Let's take a look at</a:t>
            </a:r>
            <a:endParaRPr b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8" name="Google Shape;54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13" y="2420357"/>
            <a:ext cx="1540407" cy="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5"/>
          <p:cNvSpPr txBox="1"/>
          <p:nvPr>
            <p:ph type="title"/>
          </p:nvPr>
        </p:nvSpPr>
        <p:spPr>
          <a:xfrm>
            <a:off x="348713" y="2303555"/>
            <a:ext cx="7981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Quicksand"/>
                <a:ea typeface="Quicksand"/>
                <a:cs typeface="Quicksand"/>
                <a:sym typeface="Quicksand"/>
              </a:rPr>
              <a:t>git </a:t>
            </a:r>
            <a:r>
              <a:rPr b="1" lang="en-IN" sz="4800">
                <a:latin typeface="Quicksand"/>
                <a:ea typeface="Quicksand"/>
                <a:cs typeface="Quicksand"/>
                <a:sym typeface="Quicksand"/>
              </a:rPr>
              <a:t>good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4" name="Google Shape;554;p105"/>
          <p:cNvSpPr txBox="1"/>
          <p:nvPr>
            <p:ph idx="4294967295" type="subTitle"/>
          </p:nvPr>
        </p:nvSpPr>
        <p:spPr>
          <a:xfrm>
            <a:off x="311700" y="318180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branching, context switching, merging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55" name="Google Shape;55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438" y="1344492"/>
            <a:ext cx="1394344" cy="105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6"/>
          <p:cNvSpPr/>
          <p:nvPr/>
        </p:nvSpPr>
        <p:spPr>
          <a:xfrm>
            <a:off x="3331500" y="876787"/>
            <a:ext cx="2481000" cy="9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-I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106"/>
          <p:cNvSpPr/>
          <p:nvPr/>
        </p:nvSpPr>
        <p:spPr>
          <a:xfrm>
            <a:off x="3331503" y="2183474"/>
            <a:ext cx="2481000" cy="9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a3ffde</a:t>
            </a:r>
            <a:b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106"/>
          <p:cNvSpPr/>
          <p:nvPr/>
        </p:nvSpPr>
        <p:spPr>
          <a:xfrm>
            <a:off x="3331502" y="3490157"/>
            <a:ext cx="2481000" cy="11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106"/>
          <p:cNvCxnSpPr>
            <a:stCxn id="561" idx="2"/>
            <a:endCxn id="562" idx="0"/>
          </p:cNvCxnSpPr>
          <p:nvPr/>
        </p:nvCxnSpPr>
        <p:spPr>
          <a:xfrm>
            <a:off x="4572000" y="1837387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106"/>
          <p:cNvCxnSpPr>
            <a:stCxn id="562" idx="2"/>
            <a:endCxn id="563" idx="0"/>
          </p:cNvCxnSpPr>
          <p:nvPr/>
        </p:nvCxnSpPr>
        <p:spPr>
          <a:xfrm>
            <a:off x="4572003" y="3144074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106"/>
          <p:cNvSpPr txBox="1"/>
          <p:nvPr>
            <p:ph type="title"/>
          </p:nvPr>
        </p:nvSpPr>
        <p:spPr>
          <a:xfrm>
            <a:off x="311700" y="3041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commits</a:t>
            </a:r>
            <a:endParaRPr b="1" sz="3600"/>
          </a:p>
        </p:txBody>
      </p:sp>
      <p:pic>
        <p:nvPicPr>
          <p:cNvPr id="567" name="Google Shape;56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25" y="669703"/>
            <a:ext cx="884963" cy="88496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07"/>
          <p:cNvSpPr txBox="1"/>
          <p:nvPr>
            <p:ph type="title"/>
          </p:nvPr>
        </p:nvSpPr>
        <p:spPr>
          <a:xfrm>
            <a:off x="311700" y="16424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working with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 branches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4" name="Google Shape;574;p107"/>
          <p:cNvSpPr txBox="1"/>
          <p:nvPr>
            <p:ph idx="1" type="body"/>
          </p:nvPr>
        </p:nvSpPr>
        <p:spPr>
          <a:xfrm>
            <a:off x="597150" y="2271497"/>
            <a:ext cx="7949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-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see a list of all available branches</a:t>
            </a:r>
            <a:r>
              <a:rPr lang="en-IN" sz="24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2400">
              <a:solidFill>
                <a:srgbClr val="3C78D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&lt;branchname&gt;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a new branch with the desired name, based on the current branch</a:t>
            </a:r>
            <a:r>
              <a:rPr lang="en-IN" sz="24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rgbClr val="3C78D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5" name="Google Shape;575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8"/>
          <p:cNvSpPr txBox="1"/>
          <p:nvPr>
            <p:ph type="title"/>
          </p:nvPr>
        </p:nvSpPr>
        <p:spPr>
          <a:xfrm>
            <a:off x="249963" y="1938969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working with 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HEAD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1" name="Google Shape;581;p108"/>
          <p:cNvSpPr txBox="1"/>
          <p:nvPr>
            <p:ph idx="1" type="body"/>
          </p:nvPr>
        </p:nvSpPr>
        <p:spPr>
          <a:xfrm>
            <a:off x="373438" y="2759072"/>
            <a:ext cx="85206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&lt;branch name&gt;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Redirect HEAD to the desired branch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2" name="Google Shape;58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150" y="1104628"/>
            <a:ext cx="2261906" cy="113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9"/>
          <p:cNvSpPr/>
          <p:nvPr/>
        </p:nvSpPr>
        <p:spPr>
          <a:xfrm>
            <a:off x="907275" y="1001053"/>
            <a:ext cx="2481000" cy="9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-I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109"/>
          <p:cNvSpPr/>
          <p:nvPr/>
        </p:nvSpPr>
        <p:spPr>
          <a:xfrm>
            <a:off x="907278" y="2307740"/>
            <a:ext cx="2481000" cy="9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a3ffde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109"/>
          <p:cNvSpPr/>
          <p:nvPr/>
        </p:nvSpPr>
        <p:spPr>
          <a:xfrm>
            <a:off x="907277" y="3500122"/>
            <a:ext cx="2481000" cy="11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-I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109"/>
          <p:cNvCxnSpPr>
            <a:stCxn id="588" idx="2"/>
            <a:endCxn id="589" idx="0"/>
          </p:cNvCxnSpPr>
          <p:nvPr/>
        </p:nvCxnSpPr>
        <p:spPr>
          <a:xfrm>
            <a:off x="2147775" y="196165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109"/>
          <p:cNvCxnSpPr>
            <a:stCxn id="589" idx="2"/>
            <a:endCxn id="590" idx="0"/>
          </p:cNvCxnSpPr>
          <p:nvPr/>
        </p:nvCxnSpPr>
        <p:spPr>
          <a:xfrm>
            <a:off x="2147778" y="3268340"/>
            <a:ext cx="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109"/>
          <p:cNvSpPr/>
          <p:nvPr/>
        </p:nvSpPr>
        <p:spPr>
          <a:xfrm>
            <a:off x="4047425" y="1290291"/>
            <a:ext cx="1598400" cy="388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4" name="Google Shape;594;p109"/>
          <p:cNvCxnSpPr>
            <a:stCxn id="593" idx="1"/>
            <a:endCxn id="588" idx="3"/>
          </p:cNvCxnSpPr>
          <p:nvPr/>
        </p:nvCxnSpPr>
        <p:spPr>
          <a:xfrm rot="10800000">
            <a:off x="3388325" y="1481391"/>
            <a:ext cx="659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109"/>
          <p:cNvSpPr txBox="1"/>
          <p:nvPr>
            <p:ph type="title"/>
          </p:nvPr>
        </p:nvSpPr>
        <p:spPr>
          <a:xfrm>
            <a:off x="985125" y="371672"/>
            <a:ext cx="23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/>
              <a:t>commits</a:t>
            </a:r>
            <a:endParaRPr b="1" sz="3000"/>
          </a:p>
        </p:txBody>
      </p:sp>
      <p:sp>
        <p:nvSpPr>
          <p:cNvPr id="596" name="Google Shape;596;p109"/>
          <p:cNvSpPr txBox="1"/>
          <p:nvPr>
            <p:ph type="title"/>
          </p:nvPr>
        </p:nvSpPr>
        <p:spPr>
          <a:xfrm>
            <a:off x="3450275" y="371672"/>
            <a:ext cx="28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/>
              <a:t>branches</a:t>
            </a:r>
            <a:endParaRPr b="1" sz="3000"/>
          </a:p>
        </p:txBody>
      </p:sp>
      <p:sp>
        <p:nvSpPr>
          <p:cNvPr id="597" name="Google Shape;597;p109"/>
          <p:cNvSpPr/>
          <p:nvPr/>
        </p:nvSpPr>
        <p:spPr>
          <a:xfrm>
            <a:off x="6304975" y="1290291"/>
            <a:ext cx="1598400" cy="388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Google Shape;598;p109"/>
          <p:cNvCxnSpPr/>
          <p:nvPr/>
        </p:nvCxnSpPr>
        <p:spPr>
          <a:xfrm rot="10800000">
            <a:off x="5645825" y="1479872"/>
            <a:ext cx="659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109"/>
          <p:cNvSpPr txBox="1"/>
          <p:nvPr>
            <p:ph type="title"/>
          </p:nvPr>
        </p:nvSpPr>
        <p:spPr>
          <a:xfrm>
            <a:off x="5659975" y="371672"/>
            <a:ext cx="28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/>
              <a:t>HEAD</a:t>
            </a:r>
            <a:endParaRPr b="1" sz="3000"/>
          </a:p>
        </p:txBody>
      </p:sp>
      <p:sp>
        <p:nvSpPr>
          <p:cNvPr id="600" name="Google Shape;600;p109"/>
          <p:cNvSpPr/>
          <p:nvPr/>
        </p:nvSpPr>
        <p:spPr>
          <a:xfrm>
            <a:off x="4047425" y="1940644"/>
            <a:ext cx="1789800" cy="388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somebranch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109"/>
          <p:cNvCxnSpPr>
            <a:stCxn id="600" idx="1"/>
          </p:cNvCxnSpPr>
          <p:nvPr/>
        </p:nvCxnSpPr>
        <p:spPr>
          <a:xfrm rot="10800000">
            <a:off x="3388325" y="1819144"/>
            <a:ext cx="6591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2" name="Google Shape;60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150" y="858908"/>
            <a:ext cx="2261906" cy="113096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110"/>
          <p:cNvSpPr txBox="1"/>
          <p:nvPr>
            <p:ph type="title"/>
          </p:nvPr>
        </p:nvSpPr>
        <p:spPr>
          <a:xfrm>
            <a:off x="281788" y="175702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merging = </a:t>
            </a: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combining commits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9" name="Google Shape;609;p110"/>
          <p:cNvSpPr txBox="1"/>
          <p:nvPr>
            <p:ph idx="1" type="body"/>
          </p:nvPr>
        </p:nvSpPr>
        <p:spPr>
          <a:xfrm>
            <a:off x="341613" y="2665267"/>
            <a:ext cx="8520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&lt;branch name&gt;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creates a new </a:t>
            </a:r>
            <a:r>
              <a:rPr b="1"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commit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that combines the last commit of the current </a:t>
            </a:r>
            <a:r>
              <a:rPr b="1"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HEAD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branch with the </a:t>
            </a:r>
            <a:r>
              <a:rPr b="1"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last commit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of the desired </a:t>
            </a:r>
            <a:r>
              <a:rPr b="1"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branch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0" name="Google Shape;610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1"/>
          <p:cNvSpPr txBox="1"/>
          <p:nvPr>
            <p:ph type="title"/>
          </p:nvPr>
        </p:nvSpPr>
        <p:spPr>
          <a:xfrm>
            <a:off x="280475" y="7850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git good: </a:t>
            </a: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recap...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6" name="Google Shape;616;p111"/>
          <p:cNvSpPr txBox="1"/>
          <p:nvPr>
            <p:ph idx="1" type="body"/>
          </p:nvPr>
        </p:nvSpPr>
        <p:spPr>
          <a:xfrm>
            <a:off x="685825" y="1451881"/>
            <a:ext cx="8177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all branches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&lt;name&gt;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creates a branch with that name 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&lt;name&gt;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jump to the branch with this name</a:t>
            </a: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--no-ff &lt;name&gt; - </a:t>
            </a:r>
            <a:r>
              <a:rPr lang="en-I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merge the branch with this name into the current one.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7" name="Google Shape;61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"/>
          <p:cNvSpPr txBox="1"/>
          <p:nvPr/>
        </p:nvSpPr>
        <p:spPr>
          <a:xfrm>
            <a:off x="155880" y="1237320"/>
            <a:ext cx="8781840" cy="36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Goals of the program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1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b="0" i="0" lang="en-IN" sz="20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Motivate students to begin participating in open source development.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b="0" i="0" lang="en-IN" sz="20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Provide students in Computer Science and related fields the opportunity to do work related to their academic pursuits.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b="0" i="0" lang="en-IN" sz="20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Give students exposure to real-world software development scenarios (e.g., testing, version control, software licensing, mailing-list etiquette, etc.).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b="0" i="0" lang="en-IN" sz="20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more open source code.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b="0" i="0" lang="en-IN" sz="20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Help open source projects bring in new developers.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2"/>
          <p:cNvSpPr txBox="1"/>
          <p:nvPr>
            <p:ph type="title"/>
          </p:nvPr>
        </p:nvSpPr>
        <p:spPr>
          <a:xfrm>
            <a:off x="581100" y="2498803"/>
            <a:ext cx="7981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Quicksand"/>
                <a:ea typeface="Quicksand"/>
                <a:cs typeface="Quicksand"/>
                <a:sym typeface="Quicksand"/>
              </a:rPr>
              <a:t>git </a:t>
            </a:r>
            <a:r>
              <a:rPr b="1" lang="en-IN" sz="3600">
                <a:latin typeface="Quicksand"/>
                <a:ea typeface="Quicksand"/>
                <a:cs typeface="Quicksand"/>
                <a:sym typeface="Quicksand"/>
              </a:rPr>
              <a:t>world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3" name="Google Shape;623;p112"/>
          <p:cNvSpPr txBox="1"/>
          <p:nvPr>
            <p:ph idx="4294967295" type="subTitle"/>
          </p:nvPr>
        </p:nvSpPr>
        <p:spPr>
          <a:xfrm>
            <a:off x="311700" y="310843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>
                <a:latin typeface="Quicksand"/>
                <a:ea typeface="Quicksand"/>
                <a:cs typeface="Quicksand"/>
                <a:sym typeface="Quicksand"/>
              </a:rPr>
              <a:t>publishing, updating and downloading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24" name="Google Shape;624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260" y="1242394"/>
            <a:ext cx="1228106" cy="125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13"/>
          <p:cNvSpPr txBox="1"/>
          <p:nvPr>
            <p:ph type="title"/>
          </p:nvPr>
        </p:nvSpPr>
        <p:spPr>
          <a:xfrm>
            <a:off x="1246113" y="2285442"/>
            <a:ext cx="49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Let's take a look at</a:t>
            </a:r>
            <a:endParaRPr b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32" name="Google Shape;632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13" y="2387457"/>
            <a:ext cx="1540407" cy="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4"/>
          <p:cNvSpPr txBox="1"/>
          <p:nvPr>
            <p:ph type="title"/>
          </p:nvPr>
        </p:nvSpPr>
        <p:spPr>
          <a:xfrm>
            <a:off x="606000" y="424519"/>
            <a:ext cx="79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downloading / </a:t>
            </a:r>
            <a:r>
              <a:rPr b="1" lang="en-IN" sz="3000">
                <a:latin typeface="Quicksand"/>
                <a:ea typeface="Quicksand"/>
                <a:cs typeface="Quicksand"/>
                <a:sym typeface="Quicksand"/>
              </a:rPr>
              <a:t>updating</a:t>
            </a:r>
            <a:r>
              <a:rPr lang="en-IN" sz="3000">
                <a:latin typeface="Quicksand"/>
                <a:ea typeface="Quicksand"/>
                <a:cs typeface="Quicksand"/>
                <a:sym typeface="Quicksand"/>
              </a:rPr>
              <a:t> Repos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114"/>
          <p:cNvSpPr txBox="1"/>
          <p:nvPr>
            <p:ph idx="1" type="body"/>
          </p:nvPr>
        </p:nvSpPr>
        <p:spPr>
          <a:xfrm>
            <a:off x="837425" y="1180613"/>
            <a:ext cx="82122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&lt;url&gt;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downloads a copy of a remote git repository</a:t>
            </a: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performs a merge of what you have on your computer with what's on the server.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 </a:t>
            </a:r>
            <a:r>
              <a:rPr lang="en-I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sends your version to the server.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9" name="Google Shape;63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475" y="4660847"/>
            <a:ext cx="374963" cy="37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37" y="2114053"/>
            <a:ext cx="915394" cy="91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6"/>
          <p:cNvSpPr txBox="1"/>
          <p:nvPr/>
        </p:nvSpPr>
        <p:spPr>
          <a:xfrm>
            <a:off x="134600" y="1352225"/>
            <a:ext cx="86982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sz="3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0" name="Google Shape;65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99325"/>
            <a:ext cx="1305850" cy="12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/>
        </p:nvSpPr>
        <p:spPr>
          <a:xfrm>
            <a:off x="155880" y="1237320"/>
            <a:ext cx="8781840" cy="33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does GSoC work?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Open source software projects apply to be mentor organizations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Google chooses the organizations to participate (206 in 2018)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submit project proposals to mentor organizations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9"/>
          <p:cNvSpPr txBox="1"/>
          <p:nvPr/>
        </p:nvSpPr>
        <p:spPr>
          <a:xfrm>
            <a:off x="155880" y="1237320"/>
            <a:ext cx="8781840" cy="35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does GSoC work?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Mentor organizations choose the students they’d like to accept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are paired with a mentor to help them throughout their project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Coding begins! Students work towards milestones laid out in their project proposal with their mentor over 12 weeks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/>
          <p:nvPr/>
        </p:nvSpPr>
        <p:spPr>
          <a:xfrm>
            <a:off x="155880" y="1237320"/>
            <a:ext cx="878184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must pass three evaluations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who pass each evaluation are paid a stipend for their 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 the conclusion of GSoC, students submit the code they’ve written for their project for everyone to see and use!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1"/>
          <p:cNvSpPr txBox="1"/>
          <p:nvPr/>
        </p:nvSpPr>
        <p:spPr>
          <a:xfrm>
            <a:off x="155880" y="1237320"/>
            <a:ext cx="8781840" cy="33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Eligibility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Over 18 upon registration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Accepted into or enrolled in a university program by the student acceptance date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Eligible to work in the country in which you reside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●"/>
            </a:pPr>
            <a:r>
              <a:rPr b="0" i="0" lang="en-IN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participated in no more than 1 previous GSoC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