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14B242C-BF94-4EC3-920D-6472C8B57E0E}">
  <a:tblStyle styleId="{814B242C-BF94-4EC3-920D-6472C8B57E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jax_(programming)" TargetMode="External"/><Relationship Id="rId3" Type="http://schemas.openxmlformats.org/officeDocument/2006/relationships/hyperlink" Target="https://en.wikipedia.org/wiki/Comet_(programm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4:notes"/>
          <p:cNvSpPr txBox="1"/>
          <p:nvPr>
            <p:ph idx="1" type="body"/>
          </p:nvPr>
        </p:nvSpPr>
        <p:spPr>
          <a:xfrm>
            <a:off x="755640" y="5078520"/>
            <a:ext cx="6046200" cy="4809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3" name="Google Shape;203;p24:notes"/>
          <p:cNvSpPr/>
          <p:nvPr/>
        </p:nvSpPr>
        <p:spPr>
          <a:xfrm>
            <a:off x="4278600" y="10157400"/>
            <a:ext cx="3279600" cy="5328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lang="en-IN" sz="2110" strike="noStrike">
                <a:solidFill>
                  <a:srgbClr val="000000"/>
                </a:solidFill>
                <a:latin typeface="Times New Roman"/>
                <a:ea typeface="Times New Roman"/>
                <a:cs typeface="Times New Roman"/>
                <a:sym typeface="Times New Roman"/>
              </a:rPr>
              <a:t>‹#›</a:t>
            </a:fld>
            <a:endParaRPr b="0" sz="2110" strike="noStrike">
              <a:solidFill>
                <a:schemeClr val="dk1"/>
              </a:solidFill>
              <a:latin typeface="Arial"/>
              <a:ea typeface="Arial"/>
              <a:cs typeface="Arial"/>
              <a:sym typeface="Arial"/>
            </a:endParaRPr>
          </a:p>
        </p:txBody>
      </p:sp>
      <p:sp>
        <p:nvSpPr>
          <p:cNvPr id="204" name="Google Shape;204;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7" name="Google Shape;237;p2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2" name="Google Shape;242;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3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3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p3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3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756000" y="5078520"/>
            <a:ext cx="6046560" cy="4809960"/>
          </a:xfrm>
          <a:prstGeom prst="rect">
            <a:avLst/>
          </a:prstGeom>
          <a:noFill/>
          <a:ln>
            <a:noFill/>
          </a:ln>
        </p:spPr>
        <p:txBody>
          <a:bodyPr anchorCtr="0" anchor="t" bIns="0" lIns="0" spcFirstLastPara="1" rIns="0" wrap="square" tIns="0">
            <a:noAutofit/>
          </a:bodyPr>
          <a:lstStyle/>
          <a:p>
            <a:pPr indent="-215639" lvl="0" marL="216000" rtl="0" algn="l">
              <a:lnSpc>
                <a:spcPct val="100000"/>
              </a:lnSpc>
              <a:spcBef>
                <a:spcPts val="0"/>
              </a:spcBef>
              <a:spcAft>
                <a:spcPts val="0"/>
              </a:spcAft>
              <a:buNone/>
            </a:pPr>
            <a:r>
              <a:rPr b="0" lang="en-IN" sz="1100" strike="noStrike">
                <a:latin typeface="Arial"/>
                <a:ea typeface="Arial"/>
                <a:cs typeface="Arial"/>
                <a:sym typeface="Arial"/>
              </a:rPr>
              <a:t>Created to add some logical parts on the websites, called as a script language - executed with help of script engines like V8 on chrome and opera- spidermonkey or chakra..</a:t>
            </a:r>
            <a:endParaRPr/>
          </a:p>
          <a:p>
            <a:pPr indent="-215639" lvl="0" marL="216000" rtl="0" algn="l">
              <a:lnSpc>
                <a:spcPct val="100000"/>
              </a:lnSpc>
              <a:spcBef>
                <a:spcPts val="0"/>
              </a:spcBef>
              <a:spcAft>
                <a:spcPts val="0"/>
              </a:spcAft>
              <a:buNone/>
            </a:pPr>
            <a:r>
              <a:rPr b="0" lang="en-IN" sz="1100" strike="noStrike">
                <a:latin typeface="Arial"/>
                <a:ea typeface="Arial"/>
                <a:cs typeface="Arial"/>
                <a:sym typeface="Arial"/>
              </a:rPr>
              <a:t>Things JS can do on page:</a:t>
            </a:r>
            <a:endParaRPr/>
          </a:p>
          <a:p>
            <a:pPr indent="-297360" lvl="0" marL="457200" rtl="0" algn="l">
              <a:lnSpc>
                <a:spcPct val="100000"/>
              </a:lnSpc>
              <a:spcBef>
                <a:spcPts val="0"/>
              </a:spcBef>
              <a:spcAft>
                <a:spcPts val="0"/>
              </a:spcAft>
              <a:buClr>
                <a:srgbClr val="000000"/>
              </a:buClr>
              <a:buSzPts val="1100"/>
              <a:buFont typeface="Noto Sans Symbols"/>
              <a:buChar char="●"/>
            </a:pPr>
            <a:r>
              <a:rPr b="0" lang="en-IN" sz="1100" strike="noStrike">
                <a:latin typeface="Arial"/>
                <a:ea typeface="Arial"/>
                <a:cs typeface="Arial"/>
                <a:sym typeface="Arial"/>
              </a:rPr>
              <a:t> Add new HTML to the page, change the existing content, modify styles.</a:t>
            </a:r>
            <a:endParaRPr/>
          </a:p>
          <a:p>
            <a:pPr indent="-297360" lvl="0" marL="457200" rtl="0" algn="l">
              <a:lnSpc>
                <a:spcPct val="115000"/>
              </a:lnSpc>
              <a:spcBef>
                <a:spcPts val="0"/>
              </a:spcBef>
              <a:spcAft>
                <a:spcPts val="0"/>
              </a:spcAft>
              <a:buClr>
                <a:srgbClr val="000000"/>
              </a:buClr>
              <a:buSzPts val="1100"/>
              <a:buFont typeface="Noto Sans Symbols"/>
              <a:buChar char="●"/>
            </a:pPr>
            <a:r>
              <a:rPr b="0" lang="en-IN" sz="1100" strike="noStrike">
                <a:latin typeface="Arial"/>
                <a:ea typeface="Arial"/>
                <a:cs typeface="Arial"/>
                <a:sym typeface="Arial"/>
              </a:rPr>
              <a:t>React to user actions, run on mouse clicks, pointer movements, key presses.</a:t>
            </a:r>
            <a:endParaRPr/>
          </a:p>
          <a:p>
            <a:pPr indent="-297360" lvl="0" marL="457200" rtl="0" algn="l">
              <a:lnSpc>
                <a:spcPct val="115000"/>
              </a:lnSpc>
              <a:spcBef>
                <a:spcPts val="0"/>
              </a:spcBef>
              <a:spcAft>
                <a:spcPts val="0"/>
              </a:spcAft>
              <a:buClr>
                <a:srgbClr val="000000"/>
              </a:buClr>
              <a:buSzPts val="1100"/>
              <a:buFont typeface="Noto Sans Symbols"/>
              <a:buChar char="●"/>
            </a:pPr>
            <a:r>
              <a:rPr b="0" lang="en-IN" sz="1100" strike="noStrike">
                <a:latin typeface="Arial"/>
                <a:ea typeface="Arial"/>
                <a:cs typeface="Arial"/>
                <a:sym typeface="Arial"/>
              </a:rPr>
              <a:t>Send requests over the network to remote servers, download and upload files (so-called </a:t>
            </a:r>
            <a:r>
              <a:rPr b="0" lang="en-IN" sz="1100" u="sng" strike="noStrike">
                <a:solidFill>
                  <a:schemeClr val="hlink"/>
                </a:solidFill>
                <a:latin typeface="Arial"/>
                <a:ea typeface="Arial"/>
                <a:cs typeface="Arial"/>
                <a:sym typeface="Arial"/>
                <a:hlinkClick r:id="rId2"/>
              </a:rPr>
              <a:t>AJAX</a:t>
            </a:r>
            <a:r>
              <a:rPr b="0" lang="en-IN" sz="1100" strike="noStrike">
                <a:solidFill>
                  <a:srgbClr val="000000"/>
                </a:solidFill>
                <a:latin typeface="Arial"/>
                <a:ea typeface="Arial"/>
                <a:cs typeface="Arial"/>
                <a:sym typeface="Arial"/>
              </a:rPr>
              <a:t> and </a:t>
            </a:r>
            <a:r>
              <a:rPr b="0" lang="en-IN" sz="1100" u="sng" strike="noStrike">
                <a:solidFill>
                  <a:schemeClr val="hlink"/>
                </a:solidFill>
                <a:latin typeface="Arial"/>
                <a:ea typeface="Arial"/>
                <a:cs typeface="Arial"/>
                <a:sym typeface="Arial"/>
                <a:hlinkClick r:id="rId3"/>
              </a:rPr>
              <a:t>COMET</a:t>
            </a:r>
            <a:r>
              <a:rPr b="0" lang="en-IN" sz="1100" strike="noStrike">
                <a:solidFill>
                  <a:srgbClr val="000000"/>
                </a:solidFill>
                <a:latin typeface="Arial"/>
                <a:ea typeface="Arial"/>
                <a:cs typeface="Arial"/>
                <a:sym typeface="Arial"/>
              </a:rPr>
              <a:t> technologies).</a:t>
            </a:r>
            <a:endParaRPr b="0" sz="1100" strike="noStrike">
              <a:latin typeface="Arial"/>
              <a:ea typeface="Arial"/>
              <a:cs typeface="Arial"/>
              <a:sym typeface="Arial"/>
            </a:endParaRPr>
          </a:p>
          <a:p>
            <a:pPr indent="-297360" lvl="0" marL="457200" rtl="0" algn="l">
              <a:lnSpc>
                <a:spcPct val="115000"/>
              </a:lnSpc>
              <a:spcBef>
                <a:spcPts val="0"/>
              </a:spcBef>
              <a:spcAft>
                <a:spcPts val="0"/>
              </a:spcAft>
              <a:buClr>
                <a:srgbClr val="000000"/>
              </a:buClr>
              <a:buSzPts val="1100"/>
              <a:buFont typeface="Noto Sans Symbols"/>
              <a:buChar char="●"/>
            </a:pPr>
            <a:r>
              <a:rPr b="0" lang="en-IN" sz="1100" strike="noStrike">
                <a:solidFill>
                  <a:srgbClr val="000000"/>
                </a:solidFill>
                <a:latin typeface="Arial"/>
                <a:ea typeface="Arial"/>
                <a:cs typeface="Arial"/>
                <a:sym typeface="Arial"/>
              </a:rPr>
              <a:t>Get and set cookies, ask questions to the visitor, show messages.</a:t>
            </a:r>
            <a:endParaRPr b="0" sz="1100" strike="noStrike">
              <a:latin typeface="Arial"/>
              <a:ea typeface="Arial"/>
              <a:cs typeface="Arial"/>
              <a:sym typeface="Arial"/>
            </a:endParaRPr>
          </a:p>
          <a:p>
            <a:pPr indent="-297360" lvl="0" marL="457200" rtl="0" algn="l">
              <a:lnSpc>
                <a:spcPct val="115000"/>
              </a:lnSpc>
              <a:spcBef>
                <a:spcPts val="0"/>
              </a:spcBef>
              <a:spcAft>
                <a:spcPts val="0"/>
              </a:spcAft>
              <a:buClr>
                <a:srgbClr val="000000"/>
              </a:buClr>
              <a:buSzPts val="1100"/>
              <a:buFont typeface="Noto Sans Symbols"/>
              <a:buChar char="●"/>
            </a:pPr>
            <a:r>
              <a:rPr b="0" lang="en-IN" sz="1100" strike="noStrike">
                <a:solidFill>
                  <a:srgbClr val="000000"/>
                </a:solidFill>
                <a:latin typeface="Arial"/>
                <a:ea typeface="Arial"/>
                <a:cs typeface="Arial"/>
                <a:sym typeface="Arial"/>
              </a:rPr>
              <a:t>Remember the data on the client-side (“local storage”).</a:t>
            </a:r>
            <a:endParaRPr b="0" sz="1100" strike="noStrike">
              <a:latin typeface="Arial"/>
              <a:ea typeface="Arial"/>
              <a:cs typeface="Arial"/>
              <a:sym typeface="Arial"/>
            </a:endParaRPr>
          </a:p>
        </p:txBody>
      </p:sp>
      <p:sp>
        <p:nvSpPr>
          <p:cNvPr id="92" name="Google Shape;92;p5:notes"/>
          <p:cNvSpPr/>
          <p:nvPr>
            <p:ph idx="2" type="sldImg"/>
          </p:nvPr>
        </p:nvSpPr>
        <p:spPr>
          <a:xfrm>
            <a:off x="215900" y="812800"/>
            <a:ext cx="7126288"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1" name="Shape 51"/>
        <p:cNvGrpSpPr/>
        <p:nvPr/>
      </p:nvGrpSpPr>
      <p:grpSpPr>
        <a:xfrm>
          <a:off x="0" y="0"/>
          <a:ext cx="0" cy="0"/>
          <a:chOff x="0" y="0"/>
          <a:chExt cx="0" cy="0"/>
        </a:xfrm>
      </p:grpSpPr>
      <p:sp>
        <p:nvSpPr>
          <p:cNvPr id="52" name="Google Shape;52;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5" name="Shape 55"/>
        <p:cNvGrpSpPr/>
        <p:nvPr/>
      </p:nvGrpSpPr>
      <p:grpSpPr>
        <a:xfrm>
          <a:off x="0" y="0"/>
          <a:ext cx="0" cy="0"/>
          <a:chOff x="0" y="0"/>
          <a:chExt cx="0" cy="0"/>
        </a:xfrm>
      </p:grpSpPr>
      <p:sp>
        <p:nvSpPr>
          <p:cNvPr id="56" name="Google Shape;56;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61" name="Shape 61"/>
        <p:cNvGrpSpPr/>
        <p:nvPr/>
      </p:nvGrpSpPr>
      <p:grpSpPr>
        <a:xfrm>
          <a:off x="0" y="0"/>
          <a:ext cx="0" cy="0"/>
          <a:chOff x="0" y="0"/>
          <a:chExt cx="0" cy="0"/>
        </a:xfrm>
      </p:grpSpPr>
      <p:sp>
        <p:nvSpPr>
          <p:cNvPr id="62" name="Google Shape;62;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4" name="Shape 34"/>
        <p:cNvGrpSpPr/>
        <p:nvPr/>
      </p:nvGrpSpPr>
      <p:grpSpPr>
        <a:xfrm>
          <a:off x="0" y="0"/>
          <a:ext cx="0" cy="0"/>
          <a:chOff x="0" y="0"/>
          <a:chExt cx="0" cy="0"/>
        </a:xfrm>
      </p:grpSpPr>
      <p:sp>
        <p:nvSpPr>
          <p:cNvPr id="35" name="Google Shape;35;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6" name="Shape 36"/>
        <p:cNvGrpSpPr/>
        <p:nvPr/>
      </p:nvGrpSpPr>
      <p:grpSpPr>
        <a:xfrm>
          <a:off x="0" y="0"/>
          <a:ext cx="0" cy="0"/>
          <a:chOff x="0" y="0"/>
          <a:chExt cx="0" cy="0"/>
        </a:xfrm>
      </p:grpSpPr>
      <p:sp>
        <p:nvSpPr>
          <p:cNvPr id="37" name="Google Shape;37;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1" name="Shape 41"/>
        <p:cNvGrpSpPr/>
        <p:nvPr/>
      </p:nvGrpSpPr>
      <p:grpSpPr>
        <a:xfrm>
          <a:off x="0" y="0"/>
          <a:ext cx="0" cy="0"/>
          <a:chOff x="0" y="0"/>
          <a:chExt cx="0" cy="0"/>
        </a:xfrm>
      </p:grpSpPr>
      <p:sp>
        <p:nvSpPr>
          <p:cNvPr id="42" name="Google Shape;42;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6" Type="http://schemas.openxmlformats.org/officeDocument/2006/relationships/slideLayout" Target="../slideLayouts/slideLayout1.xml"/><Relationship Id="rId18" Type="http://schemas.openxmlformats.org/officeDocument/2006/relationships/theme" Target="../theme/theme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3610" r="0" t="0"/>
          <a:stretch/>
        </p:blipFill>
        <p:spPr>
          <a:xfrm>
            <a:off x="0" y="2002320"/>
            <a:ext cx="3027240" cy="3141000"/>
          </a:xfrm>
          <a:prstGeom prst="rect">
            <a:avLst/>
          </a:prstGeom>
          <a:noFill/>
          <a:ln>
            <a:noFill/>
          </a:ln>
        </p:spPr>
      </p:pic>
      <p:pic>
        <p:nvPicPr>
          <p:cNvPr id="11" name="Google Shape;11;p1"/>
          <p:cNvPicPr preferRelativeResize="0"/>
          <p:nvPr/>
        </p:nvPicPr>
        <p:blipFill rotWithShape="1">
          <a:blip r:embed="rId3">
            <a:alphaModFix/>
          </a:blip>
          <a:srcRect b="0" l="35647" r="0" t="0"/>
          <a:stretch/>
        </p:blipFill>
        <p:spPr>
          <a:xfrm>
            <a:off x="0" y="2169360"/>
            <a:ext cx="1141560" cy="1773720"/>
          </a:xfrm>
          <a:prstGeom prst="rect">
            <a:avLst/>
          </a:prstGeom>
          <a:noFill/>
          <a:ln>
            <a:noFill/>
          </a:ln>
        </p:spPr>
      </p:pic>
      <p:sp>
        <p:nvSpPr>
          <p:cNvPr id="12" name="Google Shape;12;p1"/>
          <p:cNvSpPr/>
          <p:nvPr/>
        </p:nvSpPr>
        <p:spPr>
          <a:xfrm>
            <a:off x="6456600" y="1257480"/>
            <a:ext cx="2114280" cy="2114280"/>
          </a:xfrm>
          <a:prstGeom prst="ellipse">
            <a:avLst/>
          </a:prstGeom>
          <a:gradFill>
            <a:gsLst>
              <a:gs pos="0">
                <a:srgbClr val="FAFAFA">
                  <a:alpha val="6666"/>
                </a:srgbClr>
              </a:gs>
              <a:gs pos="36000">
                <a:srgbClr val="FAFAFA">
                  <a:alpha val="5882"/>
                </a:srgbClr>
              </a:gs>
              <a:gs pos="69000">
                <a:srgbClr val="FAFAFA">
                  <a:alpha val="0"/>
                </a:srgbClr>
              </a:gs>
              <a:gs pos="100000">
                <a:srgbClr val="FAFAFA">
                  <a:alpha val="0"/>
                </a:srgbClr>
              </a:gs>
            </a:gsLst>
            <a:lin ang="0" scaled="0"/>
          </a:gra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1"/>
          <p:cNvPicPr preferRelativeResize="0"/>
          <p:nvPr/>
        </p:nvPicPr>
        <p:blipFill rotWithShape="1">
          <a:blip r:embed="rId4">
            <a:alphaModFix/>
          </a:blip>
          <a:srcRect b="0" l="0" r="0" t="28812"/>
          <a:stretch/>
        </p:blipFill>
        <p:spPr>
          <a:xfrm>
            <a:off x="5999400" y="0"/>
            <a:ext cx="1202040" cy="855720"/>
          </a:xfrm>
          <a:prstGeom prst="rect">
            <a:avLst/>
          </a:prstGeom>
          <a:noFill/>
          <a:ln>
            <a:noFill/>
          </a:ln>
        </p:spPr>
      </p:pic>
      <p:pic>
        <p:nvPicPr>
          <p:cNvPr id="14" name="Google Shape;14;p1"/>
          <p:cNvPicPr preferRelativeResize="0"/>
          <p:nvPr/>
        </p:nvPicPr>
        <p:blipFill rotWithShape="1">
          <a:blip r:embed="rId5">
            <a:alphaModFix/>
          </a:blip>
          <a:srcRect b="23333" l="0" r="0" t="0"/>
          <a:stretch/>
        </p:blipFill>
        <p:spPr>
          <a:xfrm>
            <a:off x="6454440" y="4572000"/>
            <a:ext cx="744840" cy="571320"/>
          </a:xfrm>
          <a:prstGeom prst="rect">
            <a:avLst/>
          </a:prstGeom>
          <a:noFill/>
          <a:ln>
            <a:noFill/>
          </a:ln>
        </p:spPr>
      </p:pic>
      <p:sp>
        <p:nvSpPr>
          <p:cNvPr id="15" name="Google Shape;15;p1"/>
          <p:cNvSpPr/>
          <p:nvPr/>
        </p:nvSpPr>
        <p:spPr>
          <a:xfrm>
            <a:off x="7828200" y="0"/>
            <a:ext cx="514080" cy="856800"/>
          </a:xfrm>
          <a:prstGeom prst="rect">
            <a:avLst/>
          </a:prstGeom>
          <a:solidFill>
            <a:schemeClr val="accent1"/>
          </a:solidFill>
          <a:ln>
            <a:noFill/>
          </a:ln>
          <a:effectLst>
            <a:outerShdw blurRad="3810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txBox="1"/>
          <p:nvPr>
            <p:ph idx="10" type="dt"/>
          </p:nvPr>
        </p:nvSpPr>
        <p:spPr>
          <a:xfrm rot="5400000">
            <a:off x="7616880" y="1342800"/>
            <a:ext cx="742680" cy="2282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rot="5400000">
            <a:off x="6714000" y="2418840"/>
            <a:ext cx="2894400" cy="2282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7764480" y="221760"/>
            <a:ext cx="628200" cy="57528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
        <p:nvSpPr>
          <p:cNvPr id="19" name="Google Shape;19;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hyperlink" Target="https://en.wikipedia.org/wiki/Substitution_cipher" TargetMode="External"/><Relationship Id="rId5" Type="http://schemas.openxmlformats.org/officeDocument/2006/relationships/hyperlink" Target="https://en.wikipedia.org/wiki/Plaintext" TargetMode="External"/><Relationship Id="rId6" Type="http://schemas.openxmlformats.org/officeDocument/2006/relationships/hyperlink" Target="https://en.wikipedia.org/wiki/Alphab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Encryption" TargetMode="External"/><Relationship Id="rId4" Type="http://schemas.openxmlformats.org/officeDocument/2006/relationships/hyperlink" Target="https://en.wikipedia.org/wiki/Alphabetic" TargetMode="External"/><Relationship Id="rId5" Type="http://schemas.openxmlformats.org/officeDocument/2006/relationships/hyperlink" Target="https://en.wikipedia.org/wiki/Caesar_cipher" TargetMode="External"/><Relationship Id="rId6"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Plaintext" TargetMode="External"/><Relationship Id="rId4" Type="http://schemas.openxmlformats.org/officeDocument/2006/relationships/hyperlink" Target="https://en.wikipedia.org/wiki/Ciphertext" TargetMode="External"/><Relationship Id="rId5" Type="http://schemas.openxmlformats.org/officeDocument/2006/relationships/hyperlink" Target="https://en.wikipedia.org/wiki/Permutation" TargetMode="External"/><Relationship Id="rId6"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crypto-it.net/" TargetMode="External"/><Relationship Id="rId4" Type="http://schemas.openxmlformats.org/officeDocument/2006/relationships/hyperlink" Target="https://cryptii.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hackerone.com/" TargetMode="External"/><Relationship Id="rId4" Type="http://schemas.openxmlformats.org/officeDocument/2006/relationships/hyperlink" Target="http://www.bugcrowd.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3">
            <a:alphaModFix/>
          </a:blip>
          <a:srcRect b="0" l="0" r="0" t="0"/>
          <a:stretch/>
        </p:blipFill>
        <p:spPr>
          <a:xfrm>
            <a:off x="3705840" y="3052440"/>
            <a:ext cx="1491480" cy="1096920"/>
          </a:xfrm>
          <a:prstGeom prst="rect">
            <a:avLst/>
          </a:prstGeom>
          <a:noFill/>
          <a:ln>
            <a:noFill/>
          </a:ln>
        </p:spPr>
      </p:pic>
      <p:sp>
        <p:nvSpPr>
          <p:cNvPr id="74" name="Google Shape;74;p14"/>
          <p:cNvSpPr/>
          <p:nvPr/>
        </p:nvSpPr>
        <p:spPr>
          <a:xfrm>
            <a:off x="1402560" y="298080"/>
            <a:ext cx="6097680" cy="2558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4800" u="none" cap="none" strike="noStrike">
                <a:solidFill>
                  <a:srgbClr val="7EBF2F"/>
                </a:solidFill>
                <a:latin typeface="Arial"/>
                <a:ea typeface="Arial"/>
                <a:cs typeface="Arial"/>
                <a:sym typeface="Arial"/>
              </a:rPr>
              <a:t>Introduction </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IN" sz="4800" u="none" cap="none" strike="noStrike">
                <a:solidFill>
                  <a:srgbClr val="7EBF2F"/>
                </a:solidFill>
                <a:latin typeface="Arial"/>
                <a:ea typeface="Arial"/>
                <a:cs typeface="Arial"/>
                <a:sym typeface="Arial"/>
              </a:rPr>
              <a:t>to </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IN" sz="4800" u="none" cap="none" strike="noStrike">
                <a:solidFill>
                  <a:srgbClr val="7EBF2F"/>
                </a:solidFill>
                <a:latin typeface="Arial"/>
                <a:ea typeface="Arial"/>
                <a:cs typeface="Arial"/>
                <a:sym typeface="Arial"/>
              </a:rPr>
              <a:t>Cyber Security</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p:nvPr/>
        </p:nvSpPr>
        <p:spPr>
          <a:xfrm>
            <a:off x="1693800" y="1299960"/>
            <a:ext cx="5755680" cy="5576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400" u="none" cap="none" strike="noStrike">
                <a:solidFill>
                  <a:srgbClr val="7EBF2F"/>
                </a:solidFill>
                <a:latin typeface="Century Gothic"/>
                <a:ea typeface="Century Gothic"/>
                <a:cs typeface="Century Gothic"/>
                <a:sym typeface="Century Gothic"/>
              </a:rPr>
              <a:t>		</a:t>
            </a:r>
            <a:r>
              <a:rPr b="0" i="0" lang="en-IN" sz="2400" u="none" cap="none" strike="noStrike">
                <a:solidFill>
                  <a:srgbClr val="FF0000"/>
                </a:solidFill>
                <a:latin typeface="Century Gothic"/>
                <a:ea typeface="Century Gothic"/>
                <a:cs typeface="Century Gothic"/>
                <a:sym typeface="Century Gothic"/>
              </a:rPr>
              <a:t>Everything</a:t>
            </a:r>
            <a:r>
              <a:rPr b="0" i="0" lang="en-IN" sz="2400" u="none" cap="none" strike="noStrike">
                <a:solidFill>
                  <a:srgbClr val="7EBF2F"/>
                </a:solidFill>
                <a:latin typeface="Century Gothic"/>
                <a:ea typeface="Century Gothic"/>
                <a:cs typeface="Century Gothic"/>
                <a:sym typeface="Century Gothic"/>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7EBF2F"/>
                </a:solidFill>
                <a:latin typeface="Century Gothic"/>
                <a:ea typeface="Century Gothic"/>
                <a:cs typeface="Century Gothic"/>
                <a:sym typeface="Century Gothic"/>
              </a:rPr>
              <a:t>Everything means everything…</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p:nvPr/>
        </p:nvSpPr>
        <p:spPr>
          <a:xfrm>
            <a:off x="894600" y="526320"/>
            <a:ext cx="7419960" cy="493668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Access any file in that system.</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Open webcam</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We can get all saved password. From browsers too.</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Steal  saved credit card information</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Use his internet connection for our use ( yeah  badsites too)</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We can use his IP for doing bad activities.</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Can change you</a:t>
            </a:r>
            <a:r>
              <a:rPr lang="en-IN" sz="2400">
                <a:solidFill>
                  <a:srgbClr val="7EBF2F"/>
                </a:solidFill>
                <a:latin typeface="Century Gothic"/>
                <a:ea typeface="Century Gothic"/>
                <a:cs typeface="Century Gothic"/>
                <a:sym typeface="Century Gothic"/>
              </a:rPr>
              <a:t>r</a:t>
            </a:r>
            <a:r>
              <a:rPr b="0" i="0" lang="en-IN" sz="2400" u="none" cap="none" strike="noStrike">
                <a:solidFill>
                  <a:srgbClr val="7EBF2F"/>
                </a:solidFill>
                <a:latin typeface="Century Gothic"/>
                <a:ea typeface="Century Gothic"/>
                <a:cs typeface="Century Gothic"/>
                <a:sym typeface="Century Gothic"/>
              </a:rPr>
              <a:t> attendance  </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Can use his computer for bitcoin mining</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 and much more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p:nvPr/>
        </p:nvSpPr>
        <p:spPr>
          <a:xfrm>
            <a:off x="1374840" y="638280"/>
            <a:ext cx="6367680" cy="319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a:t>
            </a:r>
            <a:r>
              <a:rPr b="0" i="0" lang="en-IN" sz="4000" u="none" cap="none" strike="noStrike">
                <a:solidFill>
                  <a:srgbClr val="FF0000"/>
                </a:solidFill>
                <a:latin typeface="Century Gothic"/>
                <a:ea typeface="Century Gothic"/>
                <a:cs typeface="Century Gothic"/>
                <a:sym typeface="Century Gothic"/>
              </a:rPr>
              <a:t>Lastly</a:t>
            </a:r>
            <a:r>
              <a:rPr b="0" i="0" lang="en-IN" sz="4000" u="none" cap="none" strike="noStrike">
                <a:solidFill>
                  <a:srgbClr val="7EBF2F"/>
                </a:solidFill>
                <a:latin typeface="Century Gothic"/>
                <a:ea typeface="Century Gothic"/>
                <a:cs typeface="Century Gothic"/>
                <a:sym typeface="Century Gothic"/>
              </a:rPr>
              <a:t> </a:t>
            </a:r>
            <a:endParaRPr b="0" i="0" sz="4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7EBF2F"/>
                </a:solidFill>
                <a:latin typeface="Century Gothic"/>
                <a:ea typeface="Century Gothic"/>
                <a:cs typeface="Century Gothic"/>
                <a:sym typeface="Century Gothic"/>
              </a:rPr>
              <a:t>Most importantly clear logs and tracks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Example clear all terminal history by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0000"/>
                </a:solidFill>
                <a:latin typeface="Century Gothic"/>
                <a:ea typeface="Century Gothic"/>
                <a:cs typeface="Century Gothic"/>
                <a:sym typeface="Century Gothic"/>
              </a:rPr>
              <a:t>Script kiddies:       </a:t>
            </a:r>
            <a:r>
              <a:rPr b="0" i="0" lang="en-IN" sz="1800" u="none" cap="none" strike="noStrike">
                <a:solidFill>
                  <a:srgbClr val="7EBF2F"/>
                </a:solidFill>
                <a:latin typeface="Century Gothic"/>
                <a:ea typeface="Century Gothic"/>
                <a:cs typeface="Century Gothic"/>
                <a:sym typeface="Century Gothic"/>
              </a:rPr>
              <a:t>history –c -w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0000"/>
                </a:solidFill>
                <a:latin typeface="Century Gothic"/>
                <a:ea typeface="Century Gothic"/>
                <a:cs typeface="Century Gothic"/>
                <a:sym typeface="Century Gothic"/>
              </a:rPr>
              <a:t>Hardcore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Microwave hard</a:t>
            </a:r>
            <a:r>
              <a:rPr lang="en-IN" sz="1800">
                <a:solidFill>
                  <a:srgbClr val="7EBF2F"/>
                </a:solidFill>
                <a:latin typeface="Century Gothic"/>
                <a:ea typeface="Century Gothic"/>
                <a:cs typeface="Century Gothic"/>
                <a:sym typeface="Century Gothic"/>
              </a:rPr>
              <a:t> </a:t>
            </a:r>
            <a:r>
              <a:rPr b="0" i="0" lang="en-IN" sz="1800" u="none" cap="none" strike="noStrike">
                <a:solidFill>
                  <a:srgbClr val="7EBF2F"/>
                </a:solidFill>
                <a:latin typeface="Century Gothic"/>
                <a:ea typeface="Century Gothic"/>
                <a:cs typeface="Century Gothic"/>
                <a:sym typeface="Century Gothic"/>
              </a:rPr>
              <a:t>disk, then destroy by drilling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p:nvPr/>
        </p:nvSpPr>
        <p:spPr>
          <a:xfrm>
            <a:off x="1619280" y="123120"/>
            <a:ext cx="7521840" cy="574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3764880" y="937440"/>
            <a:ext cx="7521840" cy="28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rot="2539200">
            <a:off x="7941240" y="4547880"/>
            <a:ext cx="1366200" cy="264240"/>
          </a:xfrm>
          <a:custGeom>
            <a:rect b="b" l="l" r="r" t="t"/>
            <a:pathLst>
              <a:path extrusionOk="0" h="276835" w="1313980">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lt1">
              <a:alpha val="2039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2394720" y="1080720"/>
            <a:ext cx="5970960" cy="39308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Arial"/>
                <a:ea typeface="Arial"/>
                <a:cs typeface="Arial"/>
                <a:sym typeface="Arial"/>
              </a:rPr>
              <a:t>Network scanning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Arial"/>
                <a:ea typeface="Arial"/>
                <a:cs typeface="Arial"/>
                <a:sym typeface="Arial"/>
              </a:rPr>
              <a:t>Services running</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1800"/>
              <a:buFont typeface="Noto Sans Symbols"/>
              <a:buChar char="▪"/>
            </a:pPr>
            <a:r>
              <a:rPr b="0" i="0" lang="en-IN" sz="1800" u="none" cap="none" strike="noStrike">
                <a:solidFill>
                  <a:srgbClr val="7EBF2F"/>
                </a:solidFill>
                <a:latin typeface="Arial"/>
                <a:ea typeface="Arial"/>
                <a:cs typeface="Arial"/>
                <a:sym typeface="Arial"/>
              </a:rPr>
              <a:t>ssh  22</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1800"/>
              <a:buFont typeface="Noto Sans Symbols"/>
              <a:buChar char="▪"/>
            </a:pPr>
            <a:r>
              <a:rPr b="0" i="0" lang="en-IN" sz="1800" u="none" cap="none" strike="noStrike">
                <a:solidFill>
                  <a:srgbClr val="7EBF2F"/>
                </a:solidFill>
                <a:latin typeface="Arial"/>
                <a:ea typeface="Arial"/>
                <a:cs typeface="Arial"/>
                <a:sym typeface="Arial"/>
              </a:rPr>
              <a:t>http 80</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1800"/>
              <a:buFont typeface="Noto Sans Symbols"/>
              <a:buChar char="▪"/>
            </a:pPr>
            <a:r>
              <a:rPr b="0" i="0" lang="en-IN" sz="1800" u="none" cap="none" strike="noStrike">
                <a:solidFill>
                  <a:srgbClr val="7EBF2F"/>
                </a:solidFill>
                <a:latin typeface="Arial"/>
                <a:ea typeface="Arial"/>
                <a:cs typeface="Arial"/>
                <a:sym typeface="Arial"/>
              </a:rPr>
              <a:t>https 443</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1800"/>
              <a:buFont typeface="Noto Sans Symbols"/>
              <a:buChar char="▪"/>
            </a:pPr>
            <a:r>
              <a:rPr b="0" i="0" lang="en-IN" sz="1800" u="none" cap="none" strike="noStrike">
                <a:solidFill>
                  <a:srgbClr val="7EBF2F"/>
                </a:solidFill>
                <a:latin typeface="Arial"/>
                <a:ea typeface="Arial"/>
                <a:cs typeface="Arial"/>
                <a:sym typeface="Arial"/>
              </a:rPr>
              <a:t>tcp</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Arial"/>
                <a:ea typeface="Arial"/>
                <a:cs typeface="Arial"/>
                <a:sym typeface="Arial"/>
              </a:rPr>
              <a:t>DNS scanning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Arial"/>
                <a:ea typeface="Arial"/>
                <a:cs typeface="Arial"/>
                <a:sym typeface="Arial"/>
              </a:rPr>
              <a:t>Server Version and services</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9" name="Google Shape;139;p26"/>
          <p:cNvSpPr/>
          <p:nvPr/>
        </p:nvSpPr>
        <p:spPr>
          <a:xfrm>
            <a:off x="999720" y="378000"/>
            <a:ext cx="7741440" cy="63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FF0000"/>
                </a:solidFill>
                <a:latin typeface="Arial"/>
                <a:ea typeface="Arial"/>
                <a:cs typeface="Arial"/>
                <a:sym typeface="Arial"/>
              </a:rPr>
              <a:t>Information Gathering</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p:nvPr/>
        </p:nvSpPr>
        <p:spPr>
          <a:xfrm>
            <a:off x="1453680" y="932760"/>
            <a:ext cx="623592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4400" u="none" cap="none" strike="noStrike">
                <a:solidFill>
                  <a:srgbClr val="FF0000"/>
                </a:solidFill>
                <a:latin typeface="Century Gothic"/>
                <a:ea typeface="Century Gothic"/>
                <a:cs typeface="Century Gothic"/>
                <a:sym typeface="Century Gothic"/>
              </a:rPr>
              <a:t>CRYPT0GR4PHY</a:t>
            </a:r>
            <a:endParaRPr b="0" i="0" sz="4400" u="none" cap="none" strike="noStrike">
              <a:solidFill>
                <a:schemeClr val="dk1"/>
              </a:solidFill>
              <a:latin typeface="Arial"/>
              <a:ea typeface="Arial"/>
              <a:cs typeface="Arial"/>
              <a:sym typeface="Arial"/>
            </a:endParaRPr>
          </a:p>
        </p:txBody>
      </p:sp>
      <p:sp>
        <p:nvSpPr>
          <p:cNvPr id="145" name="Google Shape;145;p27"/>
          <p:cNvSpPr/>
          <p:nvPr/>
        </p:nvSpPr>
        <p:spPr>
          <a:xfrm>
            <a:off x="2920680" y="2670840"/>
            <a:ext cx="57952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The art of writing or solving codes...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8"/>
          <p:cNvPicPr preferRelativeResize="0"/>
          <p:nvPr/>
        </p:nvPicPr>
        <p:blipFill rotWithShape="1">
          <a:blip r:embed="rId3">
            <a:alphaModFix/>
          </a:blip>
          <a:srcRect b="0" l="0" r="0" t="0"/>
          <a:stretch/>
        </p:blipFill>
        <p:spPr>
          <a:xfrm>
            <a:off x="2021400" y="1359000"/>
            <a:ext cx="4879080" cy="2057400"/>
          </a:xfrm>
          <a:prstGeom prst="rect">
            <a:avLst/>
          </a:prstGeom>
          <a:noFill/>
          <a:ln>
            <a:noFill/>
          </a:ln>
        </p:spPr>
      </p:pic>
      <p:sp>
        <p:nvSpPr>
          <p:cNvPr id="151" name="Google Shape;151;p28"/>
          <p:cNvSpPr/>
          <p:nvPr/>
        </p:nvSpPr>
        <p:spPr>
          <a:xfrm>
            <a:off x="546120" y="269640"/>
            <a:ext cx="6999120" cy="133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0000"/>
                </a:solidFill>
                <a:latin typeface="Century Gothic"/>
                <a:ea typeface="Century Gothic"/>
                <a:cs typeface="Century Gothic"/>
                <a:sym typeface="Century Gothic"/>
              </a:rPr>
              <a:t>Caesar Cipher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7EBF2F"/>
                </a:solidFill>
                <a:latin typeface="Century Gothic"/>
                <a:ea typeface="Century Gothic"/>
                <a:cs typeface="Century Gothic"/>
                <a:sym typeface="Century Gothic"/>
              </a:rPr>
              <a:t>It is a type of </a:t>
            </a:r>
            <a:r>
              <a:rPr b="0" i="0" lang="en-IN" sz="1400" u="sng" cap="none" strike="noStrike">
                <a:solidFill>
                  <a:schemeClr val="hlink"/>
                </a:solidFill>
                <a:latin typeface="Century Gothic"/>
                <a:ea typeface="Century Gothic"/>
                <a:cs typeface="Century Gothic"/>
                <a:sym typeface="Century Gothic"/>
                <a:hlinkClick r:id="rId4"/>
              </a:rPr>
              <a:t>substitution cipher</a:t>
            </a:r>
            <a:r>
              <a:rPr b="0" i="0" lang="en-IN" sz="1400" u="none" cap="none" strike="noStrike">
                <a:solidFill>
                  <a:srgbClr val="7EBF2F"/>
                </a:solidFill>
                <a:latin typeface="Century Gothic"/>
                <a:ea typeface="Century Gothic"/>
                <a:cs typeface="Century Gothic"/>
                <a:sym typeface="Century Gothic"/>
              </a:rPr>
              <a:t> in which each letter in the </a:t>
            </a:r>
            <a:r>
              <a:rPr b="0" i="0" lang="en-IN" sz="1400" u="sng" cap="none" strike="noStrike">
                <a:solidFill>
                  <a:schemeClr val="hlink"/>
                </a:solidFill>
                <a:latin typeface="Century Gothic"/>
                <a:ea typeface="Century Gothic"/>
                <a:cs typeface="Century Gothic"/>
                <a:sym typeface="Century Gothic"/>
                <a:hlinkClick r:id="rId5"/>
              </a:rPr>
              <a:t>plaintext</a:t>
            </a:r>
            <a:r>
              <a:rPr b="0" i="0" lang="en-IN" sz="1400" u="none" cap="none" strike="noStrike">
                <a:solidFill>
                  <a:srgbClr val="7EBF2F"/>
                </a:solidFill>
                <a:latin typeface="Century Gothic"/>
                <a:ea typeface="Century Gothic"/>
                <a:cs typeface="Century Gothic"/>
                <a:sym typeface="Century Gothic"/>
              </a:rPr>
              <a:t> is replaced by a letter some fixed number of positions down the </a:t>
            </a:r>
            <a:r>
              <a:rPr b="0" i="0" lang="en-IN" sz="1400" u="sng" cap="none" strike="noStrike">
                <a:solidFill>
                  <a:schemeClr val="hlink"/>
                </a:solidFill>
                <a:latin typeface="Century Gothic"/>
                <a:ea typeface="Century Gothic"/>
                <a:cs typeface="Century Gothic"/>
                <a:sym typeface="Century Gothic"/>
                <a:hlinkClick r:id="rId6"/>
              </a:rPr>
              <a:t>alphabet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2" name="Google Shape;152;p28"/>
          <p:cNvSpPr/>
          <p:nvPr/>
        </p:nvSpPr>
        <p:spPr>
          <a:xfrm>
            <a:off x="710640" y="3776040"/>
            <a:ext cx="7077960" cy="1461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0000"/>
                </a:solidFill>
                <a:latin typeface="Century Gothic"/>
                <a:ea typeface="Century Gothic"/>
                <a:cs typeface="Century Gothic"/>
                <a:sym typeface="Century Gothic"/>
              </a:rPr>
              <a:t>Eg: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cyberlabs =&gt; hdgjwqfgx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how??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shift by +5 c=&gt;h</a:t>
            </a:r>
            <a:r>
              <a:rPr b="0" i="0" lang="en-IN" sz="1800" u="none" cap="none" strike="noStrike">
                <a:solidFill>
                  <a:srgbClr val="FFFFFF"/>
                </a:solidFill>
                <a:latin typeface="Century Gothic"/>
                <a:ea typeface="Century Gothic"/>
                <a:cs typeface="Century Gothic"/>
                <a:sym typeface="Century Gothic"/>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714702" y="299793"/>
            <a:ext cx="7971737" cy="85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0000"/>
              </a:buClr>
              <a:buSzPts val="1600"/>
              <a:buFont typeface="Arial"/>
              <a:buNone/>
            </a:pPr>
            <a:r>
              <a:rPr lang="en-IN" sz="1600">
                <a:solidFill>
                  <a:srgbClr val="FF0000"/>
                </a:solidFill>
              </a:rPr>
              <a:t>Vigenere Cipher</a:t>
            </a:r>
            <a:br>
              <a:rPr lang="en-IN" sz="1600">
                <a:solidFill>
                  <a:srgbClr val="92D050"/>
                </a:solidFill>
              </a:rPr>
            </a:br>
            <a:r>
              <a:rPr lang="en-IN" sz="1800">
                <a:solidFill>
                  <a:srgbClr val="92D050"/>
                </a:solidFill>
              </a:rPr>
              <a:t>It is </a:t>
            </a:r>
            <a:r>
              <a:rPr lang="en-IN" sz="1600">
                <a:solidFill>
                  <a:srgbClr val="92D050"/>
                </a:solidFill>
              </a:rPr>
              <a:t>s a method of </a:t>
            </a:r>
            <a:r>
              <a:rPr lang="en-IN" sz="1600" u="sng">
                <a:solidFill>
                  <a:schemeClr val="hlink"/>
                </a:solidFill>
                <a:hlinkClick r:id="rId3"/>
              </a:rPr>
              <a:t>encrypting</a:t>
            </a:r>
            <a:r>
              <a:rPr lang="en-IN" sz="1600">
                <a:solidFill>
                  <a:srgbClr val="92D050"/>
                </a:solidFill>
              </a:rPr>
              <a:t> </a:t>
            </a:r>
            <a:r>
              <a:rPr lang="en-IN" sz="1600" u="sng">
                <a:solidFill>
                  <a:schemeClr val="hlink"/>
                </a:solidFill>
                <a:hlinkClick r:id="rId4"/>
              </a:rPr>
              <a:t>alphabetic</a:t>
            </a:r>
            <a:r>
              <a:rPr lang="en-IN" sz="1600">
                <a:solidFill>
                  <a:srgbClr val="92D050"/>
                </a:solidFill>
              </a:rPr>
              <a:t> text by using a series of interwoven </a:t>
            </a:r>
            <a:r>
              <a:rPr lang="en-IN" sz="1600" u="sng">
                <a:solidFill>
                  <a:schemeClr val="hlink"/>
                </a:solidFill>
                <a:hlinkClick r:id="rId5"/>
              </a:rPr>
              <a:t>Caesar ciphers</a:t>
            </a:r>
            <a:r>
              <a:rPr lang="en-IN" sz="1600">
                <a:solidFill>
                  <a:srgbClr val="92D050"/>
                </a:solidFill>
              </a:rPr>
              <a:t>, based on the letters of a keyword</a:t>
            </a:r>
            <a:br>
              <a:rPr lang="en-IN" sz="1600">
                <a:solidFill>
                  <a:srgbClr val="92D050"/>
                </a:solidFill>
              </a:rPr>
            </a:br>
            <a:endParaRPr sz="1600">
              <a:solidFill>
                <a:srgbClr val="92D050"/>
              </a:solidFill>
            </a:endParaRPr>
          </a:p>
        </p:txBody>
      </p:sp>
      <p:pic>
        <p:nvPicPr>
          <p:cNvPr id="158" name="Google Shape;158;p29"/>
          <p:cNvPicPr preferRelativeResize="0"/>
          <p:nvPr/>
        </p:nvPicPr>
        <p:blipFill rotWithShape="1">
          <a:blip r:embed="rId6">
            <a:alphaModFix/>
          </a:blip>
          <a:srcRect b="0" l="0" r="0" t="0"/>
          <a:stretch/>
        </p:blipFill>
        <p:spPr>
          <a:xfrm>
            <a:off x="1933722" y="1158393"/>
            <a:ext cx="3934737" cy="2497581"/>
          </a:xfrm>
          <a:prstGeom prst="rect">
            <a:avLst/>
          </a:prstGeom>
          <a:noFill/>
          <a:ln>
            <a:noFill/>
          </a:ln>
        </p:spPr>
      </p:pic>
      <p:graphicFrame>
        <p:nvGraphicFramePr>
          <p:cNvPr id="159" name="Google Shape;159;p29"/>
          <p:cNvGraphicFramePr/>
          <p:nvPr/>
        </p:nvGraphicFramePr>
        <p:xfrm>
          <a:off x="714702" y="3818408"/>
          <a:ext cx="3000000" cy="3000000"/>
        </p:xfrm>
        <a:graphic>
          <a:graphicData uri="http://schemas.openxmlformats.org/drawingml/2006/table">
            <a:tbl>
              <a:tblPr>
                <a:noFill/>
                <a:tableStyleId>{814B242C-BF94-4EC3-920D-6472C8B57E0E}</a:tableStyleId>
              </a:tblPr>
              <a:tblGrid>
                <a:gridCol w="3203025"/>
                <a:gridCol w="3203025"/>
              </a:tblGrid>
              <a:tr h="320900">
                <a:tc>
                  <a:txBody>
                    <a:bodyPr/>
                    <a:lstStyle/>
                    <a:p>
                      <a:pPr indent="0" lvl="0" marL="0" marR="0" rtl="0" algn="l">
                        <a:spcBef>
                          <a:spcPts val="0"/>
                        </a:spcBef>
                        <a:spcAft>
                          <a:spcPts val="0"/>
                        </a:spcAft>
                        <a:buNone/>
                      </a:pPr>
                      <a:r>
                        <a:rPr lang="en-IN" sz="1800" u="none" cap="none" strike="noStrike"/>
                        <a:t>Plaintext: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ATTACKATDAWN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20900">
                <a:tc>
                  <a:txBody>
                    <a:bodyPr/>
                    <a:lstStyle/>
                    <a:p>
                      <a:pPr indent="0" lvl="0" marL="0" marR="0" rtl="0" algn="l">
                        <a:spcBef>
                          <a:spcPts val="0"/>
                        </a:spcBef>
                        <a:spcAft>
                          <a:spcPts val="0"/>
                        </a:spcAft>
                        <a:buNone/>
                      </a:pPr>
                      <a:r>
                        <a:rPr lang="en-IN" sz="1800"/>
                        <a:t>Key: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IOZQGHIOZQGH</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20900">
                <a:tc>
                  <a:txBody>
                    <a:bodyPr/>
                    <a:lstStyle/>
                    <a:p>
                      <a:pPr indent="0" lvl="0" marL="0" marR="0" rtl="0" algn="l">
                        <a:spcBef>
                          <a:spcPts val="0"/>
                        </a:spcBef>
                        <a:spcAft>
                          <a:spcPts val="0"/>
                        </a:spcAft>
                        <a:buNone/>
                      </a:pPr>
                      <a:r>
                        <a:rPr lang="en-IN" sz="1800"/>
                        <a:t>Ciphertext: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IHSQIRIHCQCU</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nvSpPr>
        <p:spPr>
          <a:xfrm>
            <a:off x="1187668" y="399392"/>
            <a:ext cx="6264165" cy="1846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rgbClr val="FF0000"/>
                </a:solidFill>
                <a:latin typeface="Arial"/>
                <a:ea typeface="Arial"/>
                <a:cs typeface="Arial"/>
                <a:sym typeface="Arial"/>
              </a:rPr>
              <a:t>Transposition Cipher</a:t>
            </a:r>
            <a:endParaRPr/>
          </a:p>
          <a:p>
            <a:pPr indent="0" lvl="0" marL="0" marR="0" rtl="0" algn="l">
              <a:spcBef>
                <a:spcPts val="0"/>
              </a:spcBef>
              <a:spcAft>
                <a:spcPts val="0"/>
              </a:spcAft>
              <a:buNone/>
            </a:pPr>
            <a:r>
              <a:rPr lang="en-IN" sz="1200">
                <a:solidFill>
                  <a:srgbClr val="92D050"/>
                </a:solidFill>
                <a:latin typeface="Arial"/>
                <a:ea typeface="Arial"/>
                <a:cs typeface="Arial"/>
                <a:sym typeface="Arial"/>
              </a:rPr>
              <a:t>a </a:t>
            </a:r>
            <a:r>
              <a:rPr b="1" lang="en-IN" sz="1200">
                <a:solidFill>
                  <a:srgbClr val="92D050"/>
                </a:solidFill>
                <a:latin typeface="Arial"/>
                <a:ea typeface="Arial"/>
                <a:cs typeface="Arial"/>
                <a:sym typeface="Arial"/>
              </a:rPr>
              <a:t>transposition cipher</a:t>
            </a:r>
            <a:r>
              <a:rPr lang="en-IN" sz="1200">
                <a:solidFill>
                  <a:srgbClr val="92D050"/>
                </a:solidFill>
                <a:latin typeface="Arial"/>
                <a:ea typeface="Arial"/>
                <a:cs typeface="Arial"/>
                <a:sym typeface="Arial"/>
              </a:rPr>
              <a:t> is a method of encryption by which the positions held by units of </a:t>
            </a:r>
            <a:r>
              <a:rPr lang="en-IN" sz="1200" u="sng">
                <a:solidFill>
                  <a:schemeClr val="hlink"/>
                </a:solidFill>
                <a:latin typeface="Arial"/>
                <a:ea typeface="Arial"/>
                <a:cs typeface="Arial"/>
                <a:sym typeface="Arial"/>
                <a:hlinkClick r:id="rId3"/>
              </a:rPr>
              <a:t>plaintext</a:t>
            </a:r>
            <a:r>
              <a:rPr lang="en-IN" sz="1200">
                <a:solidFill>
                  <a:srgbClr val="92D050"/>
                </a:solidFill>
                <a:latin typeface="Arial"/>
                <a:ea typeface="Arial"/>
                <a:cs typeface="Arial"/>
                <a:sym typeface="Arial"/>
              </a:rPr>
              <a:t> (which are commonly characters or groups of characters) are shifted according to a regular system, so that the </a:t>
            </a:r>
            <a:r>
              <a:rPr lang="en-IN" sz="1200" u="sng">
                <a:solidFill>
                  <a:schemeClr val="hlink"/>
                </a:solidFill>
                <a:latin typeface="Arial"/>
                <a:ea typeface="Arial"/>
                <a:cs typeface="Arial"/>
                <a:sym typeface="Arial"/>
                <a:hlinkClick r:id="rId4"/>
              </a:rPr>
              <a:t>ciphertext</a:t>
            </a:r>
            <a:r>
              <a:rPr lang="en-IN" sz="1200">
                <a:solidFill>
                  <a:srgbClr val="92D050"/>
                </a:solidFill>
                <a:latin typeface="Arial"/>
                <a:ea typeface="Arial"/>
                <a:cs typeface="Arial"/>
                <a:sym typeface="Arial"/>
              </a:rPr>
              <a:t> constitutes a </a:t>
            </a:r>
            <a:r>
              <a:rPr lang="en-IN" sz="1200" u="sng">
                <a:solidFill>
                  <a:schemeClr val="hlink"/>
                </a:solidFill>
                <a:latin typeface="Arial"/>
                <a:ea typeface="Arial"/>
                <a:cs typeface="Arial"/>
                <a:sym typeface="Arial"/>
                <a:hlinkClick r:id="rId5"/>
              </a:rPr>
              <a:t>permutation</a:t>
            </a:r>
            <a:r>
              <a:rPr lang="en-IN" sz="1200">
                <a:solidFill>
                  <a:srgbClr val="92D050"/>
                </a:solidFill>
                <a:latin typeface="Arial"/>
                <a:ea typeface="Arial"/>
                <a:cs typeface="Arial"/>
                <a:sym typeface="Arial"/>
              </a:rPr>
              <a:t> of the plaintext</a:t>
            </a:r>
            <a:endParaRPr/>
          </a:p>
          <a:p>
            <a:pPr indent="0" lvl="0" marL="0" marR="0" rtl="0" algn="l">
              <a:spcBef>
                <a:spcPts val="0"/>
              </a:spcBef>
              <a:spcAft>
                <a:spcPts val="0"/>
              </a:spcAft>
              <a:buNone/>
            </a:pPr>
            <a:r>
              <a:t/>
            </a:r>
            <a:endParaRPr sz="1200">
              <a:solidFill>
                <a:srgbClr val="92D050"/>
              </a:solidFill>
              <a:latin typeface="Arial"/>
              <a:ea typeface="Arial"/>
              <a:cs typeface="Arial"/>
              <a:sym typeface="Arial"/>
            </a:endParaRPr>
          </a:p>
          <a:p>
            <a:pPr indent="0" lvl="0" marL="0" marR="0" rtl="0" algn="l">
              <a:spcBef>
                <a:spcPts val="0"/>
              </a:spcBef>
              <a:spcAft>
                <a:spcPts val="0"/>
              </a:spcAft>
              <a:buNone/>
            </a:pPr>
            <a:r>
              <a:rPr lang="en-IN" sz="1200">
                <a:solidFill>
                  <a:srgbClr val="92D050"/>
                </a:solidFill>
                <a:latin typeface="Arial"/>
                <a:ea typeface="Arial"/>
                <a:cs typeface="Arial"/>
                <a:sym typeface="Arial"/>
              </a:rPr>
              <a:t>Plaintext, Key and dimensions of the rectangle (n*m)</a:t>
            </a:r>
            <a:endParaRPr/>
          </a:p>
          <a:p>
            <a:pPr indent="0" lvl="0" marL="0" marR="0" rtl="0" algn="l">
              <a:spcBef>
                <a:spcPts val="0"/>
              </a:spcBef>
              <a:spcAft>
                <a:spcPts val="0"/>
              </a:spcAft>
              <a:buNone/>
            </a:pPr>
            <a:r>
              <a:rPr lang="en-IN" sz="1200">
                <a:solidFill>
                  <a:srgbClr val="92D050"/>
                </a:solidFill>
                <a:latin typeface="Arial"/>
                <a:ea typeface="Arial"/>
                <a:cs typeface="Arial"/>
                <a:sym typeface="Arial"/>
              </a:rPr>
              <a:t>If n*m&lt;len(plaintext) fill the remaining by ABC…..</a:t>
            </a:r>
            <a:endParaRPr/>
          </a:p>
          <a:p>
            <a:pPr indent="0" lvl="0" marL="0" marR="0" rtl="0" algn="l">
              <a:spcBef>
                <a:spcPts val="0"/>
              </a:spcBef>
              <a:spcAft>
                <a:spcPts val="0"/>
              </a:spcAft>
              <a:buNone/>
            </a:pPr>
            <a:r>
              <a:t/>
            </a:r>
            <a:endParaRPr sz="1200">
              <a:solidFill>
                <a:srgbClr val="92D050"/>
              </a:solidFill>
              <a:latin typeface="Arial"/>
              <a:ea typeface="Arial"/>
              <a:cs typeface="Arial"/>
              <a:sym typeface="Arial"/>
            </a:endParaRPr>
          </a:p>
          <a:p>
            <a:pPr indent="0" lvl="0" marL="0" marR="0" rtl="0" algn="l">
              <a:spcBef>
                <a:spcPts val="0"/>
              </a:spcBef>
              <a:spcAft>
                <a:spcPts val="0"/>
              </a:spcAft>
              <a:buNone/>
            </a:pPr>
            <a:r>
              <a:t/>
            </a:r>
            <a:endParaRPr sz="1200">
              <a:solidFill>
                <a:srgbClr val="92D050"/>
              </a:solidFill>
              <a:latin typeface="Arial"/>
              <a:ea typeface="Arial"/>
              <a:cs typeface="Arial"/>
              <a:sym typeface="Arial"/>
            </a:endParaRPr>
          </a:p>
        </p:txBody>
      </p:sp>
      <p:pic>
        <p:nvPicPr>
          <p:cNvPr id="165" name="Google Shape;165;p30"/>
          <p:cNvPicPr preferRelativeResize="0"/>
          <p:nvPr/>
        </p:nvPicPr>
        <p:blipFill rotWithShape="1">
          <a:blip r:embed="rId6">
            <a:alphaModFix/>
          </a:blip>
          <a:srcRect b="0" l="0" r="0" t="0"/>
          <a:stretch/>
        </p:blipFill>
        <p:spPr>
          <a:xfrm>
            <a:off x="1642801" y="2322252"/>
            <a:ext cx="5545077" cy="21496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0000"/>
              </a:buClr>
              <a:buSzPts val="3600"/>
              <a:buFont typeface="Arial"/>
              <a:buNone/>
            </a:pPr>
            <a:r>
              <a:rPr lang="en-IN" sz="3600">
                <a:solidFill>
                  <a:srgbClr val="FF0000"/>
                </a:solidFill>
              </a:rPr>
              <a:t>Attacking ciphers</a:t>
            </a:r>
            <a:endParaRPr sz="3600">
              <a:solidFill>
                <a:srgbClr val="FF0000"/>
              </a:solidFill>
            </a:endParaRPr>
          </a:p>
        </p:txBody>
      </p:sp>
      <p:sp>
        <p:nvSpPr>
          <p:cNvPr id="171" name="Google Shape;171;p31"/>
          <p:cNvSpPr txBox="1"/>
          <p:nvPr/>
        </p:nvSpPr>
        <p:spPr>
          <a:xfrm>
            <a:off x="982537" y="1063800"/>
            <a:ext cx="7015835" cy="397031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92D050"/>
              </a:buClr>
              <a:buSzPts val="1800"/>
              <a:buFont typeface="Arial"/>
              <a:buChar char="•"/>
            </a:pPr>
            <a:r>
              <a:rPr lang="en-IN" sz="1800">
                <a:solidFill>
                  <a:srgbClr val="92D050"/>
                </a:solidFill>
                <a:latin typeface="Arial"/>
                <a:ea typeface="Arial"/>
                <a:cs typeface="Arial"/>
                <a:sym typeface="Arial"/>
              </a:rPr>
              <a:t>Brute force</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Try all possible combinations</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Works when the size of password is know and the alphabet set is also known</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Sometimes not feasible due to lack of computation power</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Tools- johntheripper, hydra, metaspolit, cryptool</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Operations on Intel-i3 processor/sec ~ 20mil (C++)</a:t>
            </a:r>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92D05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nvSpPr>
        <p:spPr>
          <a:xfrm>
            <a:off x="1103586" y="777766"/>
            <a:ext cx="6684580"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92D050"/>
              </a:buClr>
              <a:buSzPts val="1800"/>
              <a:buFont typeface="Arial"/>
              <a:buChar char="•"/>
            </a:pPr>
            <a:r>
              <a:rPr lang="en-IN" sz="1800">
                <a:solidFill>
                  <a:srgbClr val="92D050"/>
                </a:solidFill>
                <a:latin typeface="Arial"/>
                <a:ea typeface="Arial"/>
                <a:cs typeface="Arial"/>
                <a:sym typeface="Arial"/>
              </a:rPr>
              <a:t>Frequency analysis</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Use the fact that the plaintext is in English </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Some letter are more common than other letter</a:t>
            </a:r>
            <a:endParaRPr/>
          </a:p>
          <a:p>
            <a:pPr indent="0" lvl="1" marL="457200" marR="0" rtl="0" algn="l">
              <a:spcBef>
                <a:spcPts val="0"/>
              </a:spcBef>
              <a:spcAft>
                <a:spcPts val="0"/>
              </a:spcAft>
              <a:buNone/>
            </a:pPr>
            <a:r>
              <a:rPr b="0" i="0" lang="en-IN" sz="1800" u="none" cap="none" strike="noStrike">
                <a:solidFill>
                  <a:srgbClr val="92D050"/>
                </a:solidFill>
                <a:latin typeface="Arial"/>
                <a:ea typeface="Arial"/>
                <a:cs typeface="Arial"/>
                <a:sym typeface="Arial"/>
              </a:rPr>
              <a:t>Works only on a substitution cipher </a:t>
            </a:r>
            <a:endParaRPr/>
          </a:p>
          <a:p>
            <a:pPr indent="0" lvl="1" marL="457200" marR="0" rtl="0" algn="l">
              <a:spcBef>
                <a:spcPts val="0"/>
              </a:spcBef>
              <a:spcAft>
                <a:spcPts val="0"/>
              </a:spcAft>
              <a:buNone/>
            </a:pPr>
            <a:r>
              <a:t/>
            </a:r>
            <a:endParaRPr b="0" i="0" sz="1800" u="none" cap="none" strike="noStrike">
              <a:solidFill>
                <a:srgbClr val="92D050"/>
              </a:solidFill>
              <a:latin typeface="Arial"/>
              <a:ea typeface="Arial"/>
              <a:cs typeface="Arial"/>
              <a:sym typeface="Arial"/>
            </a:endParaRPr>
          </a:p>
        </p:txBody>
      </p:sp>
      <p:pic>
        <p:nvPicPr>
          <p:cNvPr id="177" name="Google Shape;177;p32"/>
          <p:cNvPicPr preferRelativeResize="0"/>
          <p:nvPr/>
        </p:nvPicPr>
        <p:blipFill rotWithShape="1">
          <a:blip r:embed="rId3">
            <a:alphaModFix/>
          </a:blip>
          <a:srcRect b="0" l="0" r="0" t="0"/>
          <a:stretch/>
        </p:blipFill>
        <p:spPr>
          <a:xfrm>
            <a:off x="2248558" y="1991054"/>
            <a:ext cx="3511112" cy="28088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1716840" y="513000"/>
            <a:ext cx="5920200" cy="441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200" u="none" cap="none" strike="noStrike">
                <a:solidFill>
                  <a:srgbClr val="FF0000"/>
                </a:solidFill>
                <a:latin typeface="Century Gothic"/>
                <a:ea typeface="Century Gothic"/>
                <a:cs typeface="Century Gothic"/>
                <a:sym typeface="Century Gothic"/>
              </a:rPr>
              <a:t>Structure of presentation</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Introduction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Our Best friends.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Branches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Some Actions……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a:t>
            </a:r>
            <a:endParaRPr b="0" i="0" sz="18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0000"/>
              </a:buClr>
              <a:buSzPts val="4400"/>
              <a:buFont typeface="Arial"/>
              <a:buNone/>
            </a:pPr>
            <a:r>
              <a:rPr lang="en-IN">
                <a:solidFill>
                  <a:srgbClr val="FF0000"/>
                </a:solidFill>
              </a:rPr>
              <a:t>Further resources…</a:t>
            </a:r>
            <a:endParaRPr>
              <a:solidFill>
                <a:srgbClr val="FF0000"/>
              </a:solidFill>
            </a:endParaRPr>
          </a:p>
        </p:txBody>
      </p:sp>
      <p:sp>
        <p:nvSpPr>
          <p:cNvPr id="183" name="Google Shape;183;p33"/>
          <p:cNvSpPr txBox="1"/>
          <p:nvPr/>
        </p:nvSpPr>
        <p:spPr>
          <a:xfrm>
            <a:off x="851338" y="1240221"/>
            <a:ext cx="7641021"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u="sng">
                <a:solidFill>
                  <a:schemeClr val="hlink"/>
                </a:solidFill>
                <a:latin typeface="Arial"/>
                <a:ea typeface="Arial"/>
                <a:cs typeface="Arial"/>
                <a:sym typeface="Arial"/>
                <a:hlinkClick r:id="rId3"/>
              </a:rPr>
              <a:t>http://www.crypto-it.net/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u="sng">
                <a:solidFill>
                  <a:schemeClr val="hlink"/>
                </a:solidFill>
                <a:latin typeface="Arial"/>
                <a:ea typeface="Arial"/>
                <a:cs typeface="Arial"/>
                <a:sym typeface="Arial"/>
                <a:hlinkClick r:id="rId4"/>
              </a:rPr>
              <a:t>https://cryptii.com/</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p:nvPr/>
        </p:nvSpPr>
        <p:spPr>
          <a:xfrm>
            <a:off x="816840" y="597240"/>
            <a:ext cx="7643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600" strike="noStrike">
                <a:solidFill>
                  <a:srgbClr val="FF0000"/>
                </a:solidFill>
                <a:latin typeface="Century Gothic"/>
                <a:ea typeface="Century Gothic"/>
                <a:cs typeface="Century Gothic"/>
                <a:sym typeface="Century Gothic"/>
              </a:rPr>
              <a:t>	Try to decrypt this at home.</a:t>
            </a:r>
            <a:endParaRPr b="0" sz="3600" strike="noStrike">
              <a:solidFill>
                <a:schemeClr val="dk1"/>
              </a:solidFill>
              <a:latin typeface="Arial"/>
              <a:ea typeface="Arial"/>
              <a:cs typeface="Arial"/>
              <a:sym typeface="Arial"/>
            </a:endParaRPr>
          </a:p>
        </p:txBody>
      </p:sp>
      <p:sp>
        <p:nvSpPr>
          <p:cNvPr id="189" name="Google Shape;189;p34"/>
          <p:cNvSpPr/>
          <p:nvPr/>
        </p:nvSpPr>
        <p:spPr>
          <a:xfrm>
            <a:off x="1755720" y="2571840"/>
            <a:ext cx="6876000" cy="516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2800" strike="noStrike">
                <a:solidFill>
                  <a:srgbClr val="7EBF2F"/>
                </a:solidFill>
                <a:latin typeface="Century Gothic"/>
                <a:ea typeface="Century Gothic"/>
                <a:cs typeface="Century Gothic"/>
                <a:sym typeface="Century Gothic"/>
              </a:rPr>
              <a:t>comebsdi sc tecd kx svvecsyx…!!!</a:t>
            </a:r>
            <a:endParaRPr b="0" sz="2800"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p:nvPr/>
        </p:nvSpPr>
        <p:spPr>
          <a:xfrm>
            <a:off x="1585440" y="1105200"/>
            <a:ext cx="6091200" cy="2406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4000" strike="noStrike">
                <a:solidFill>
                  <a:srgbClr val="7EBF2F"/>
                </a:solidFill>
                <a:latin typeface="Century Gothic"/>
                <a:ea typeface="Century Gothic"/>
                <a:cs typeface="Century Gothic"/>
                <a:sym typeface="Century Gothic"/>
              </a:rPr>
              <a:t>		</a:t>
            </a:r>
            <a:endParaRPr b="0" sz="40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5400" strike="noStrike">
                <a:solidFill>
                  <a:srgbClr val="7EBF2F"/>
                </a:solidFill>
                <a:latin typeface="Century Gothic"/>
                <a:ea typeface="Century Gothic"/>
                <a:cs typeface="Century Gothic"/>
                <a:sym typeface="Century Gothic"/>
              </a:rPr>
              <a:t>Web Hacking… </a:t>
            </a:r>
            <a:endParaRPr b="0" sz="5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5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5400"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p:nvPr/>
        </p:nvSpPr>
        <p:spPr>
          <a:xfrm>
            <a:off x="633960" y="414360"/>
            <a:ext cx="7718040" cy="516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2800" strike="noStrike">
                <a:solidFill>
                  <a:srgbClr val="FF0000"/>
                </a:solidFill>
                <a:latin typeface="Century Gothic"/>
                <a:ea typeface="Century Gothic"/>
                <a:cs typeface="Century Gothic"/>
                <a:sym typeface="Century Gothic"/>
              </a:rPr>
              <a:t>Lets again start by gathering information:</a:t>
            </a:r>
            <a:endParaRPr b="0" sz="2800" strike="noStrike">
              <a:solidFill>
                <a:schemeClr val="dk1"/>
              </a:solidFill>
              <a:latin typeface="Arial"/>
              <a:ea typeface="Arial"/>
              <a:cs typeface="Arial"/>
              <a:sym typeface="Arial"/>
            </a:endParaRPr>
          </a:p>
        </p:txBody>
      </p:sp>
      <p:sp>
        <p:nvSpPr>
          <p:cNvPr id="200" name="Google Shape;200;p36"/>
          <p:cNvSpPr/>
          <p:nvPr/>
        </p:nvSpPr>
        <p:spPr>
          <a:xfrm>
            <a:off x="2097000" y="2352960"/>
            <a:ext cx="526644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7EBF2F"/>
                </a:solidFill>
                <a:latin typeface="Century Gothic"/>
                <a:ea typeface="Century Gothic"/>
                <a:cs typeface="Century Gothic"/>
                <a:sym typeface="Century Gothic"/>
              </a:rPr>
              <a:t>What Information…???</a:t>
            </a:r>
            <a:endParaRPr b="0" sz="3200"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p:nvPr/>
        </p:nvSpPr>
        <p:spPr>
          <a:xfrm>
            <a:off x="1189800" y="151200"/>
            <a:ext cx="6435720" cy="62352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0" lang="en-IN" sz="2400" strike="noStrike">
                <a:solidFill>
                  <a:srgbClr val="C00000"/>
                </a:solidFill>
                <a:latin typeface="Arial"/>
                <a:ea typeface="Arial"/>
                <a:cs typeface="Arial"/>
                <a:sym typeface="Arial"/>
              </a:rPr>
              <a:t> </a:t>
            </a:r>
            <a:r>
              <a:rPr b="0" lang="en-IN" sz="3600" strike="noStrike">
                <a:solidFill>
                  <a:srgbClr val="C00000"/>
                </a:solidFill>
                <a:latin typeface="Arial"/>
                <a:ea typeface="Arial"/>
                <a:cs typeface="Arial"/>
                <a:sym typeface="Arial"/>
              </a:rPr>
              <a:t>Web Vulnerabilities</a:t>
            </a:r>
            <a:endParaRPr/>
          </a:p>
        </p:txBody>
      </p:sp>
      <p:sp>
        <p:nvSpPr>
          <p:cNvPr id="207" name="Google Shape;207;p37"/>
          <p:cNvSpPr/>
          <p:nvPr/>
        </p:nvSpPr>
        <p:spPr>
          <a:xfrm>
            <a:off x="1985760" y="668520"/>
            <a:ext cx="6776280" cy="4076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7"/>
          <p:cNvSpPr/>
          <p:nvPr/>
        </p:nvSpPr>
        <p:spPr>
          <a:xfrm>
            <a:off x="1189800" y="1654947"/>
            <a:ext cx="6820920" cy="91386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2400"/>
              <a:buFont typeface="Arial"/>
              <a:buChar char="•"/>
            </a:pPr>
            <a:r>
              <a:rPr b="0" lang="en-IN" sz="2400" strike="noStrike">
                <a:solidFill>
                  <a:srgbClr val="00B0F0"/>
                </a:solidFill>
                <a:latin typeface="Century Gothic"/>
                <a:ea typeface="Century Gothic"/>
                <a:cs typeface="Century Gothic"/>
                <a:sym typeface="Century Gothic"/>
              </a:rPr>
              <a:t>Cross Site Scripting(XSS)</a:t>
            </a:r>
            <a:endParaRPr b="0" sz="2400" strike="noStrike">
              <a:solidFill>
                <a:srgbClr val="00B0F0"/>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Refected XSS</a:t>
            </a:r>
            <a:endParaRPr b="0" i="0" sz="24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Stored XSS</a:t>
            </a:r>
            <a:endParaRPr b="0" i="0" sz="24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DOM Based XSS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lang="en-IN" sz="2400" strike="noStrike">
                <a:solidFill>
                  <a:srgbClr val="00B0F0"/>
                </a:solidFill>
                <a:latin typeface="Century Gothic"/>
                <a:ea typeface="Century Gothic"/>
                <a:cs typeface="Century Gothic"/>
                <a:sym typeface="Century Gothic"/>
              </a:rPr>
              <a:t>Injection-SQL, OS, Command Injection</a:t>
            </a:r>
            <a:endParaRPr b="0" sz="2400" strike="noStrike">
              <a:solidFill>
                <a:srgbClr val="00B0F0"/>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7EBF2F"/>
                </a:solidFill>
                <a:latin typeface="Century Gothic"/>
                <a:ea typeface="Century Gothic"/>
                <a:cs typeface="Century Gothic"/>
                <a:sym typeface="Century Gothic"/>
              </a:rPr>
              <a:t>Examples:</a:t>
            </a:r>
            <a:endParaRPr b="0" sz="1800" strike="noStrike">
              <a:solidFill>
                <a:schemeClr val="dk1"/>
              </a:solidFill>
              <a:latin typeface="Arial"/>
              <a:ea typeface="Arial"/>
              <a:cs typeface="Arial"/>
              <a:sym typeface="Arial"/>
            </a:endParaRPr>
          </a:p>
          <a:p>
            <a:pPr indent="-216000" lvl="3" marL="864000" marR="0" rtl="0" algn="l">
              <a:lnSpc>
                <a:spcPct val="100000"/>
              </a:lnSpc>
              <a:spcBef>
                <a:spcPts val="0"/>
              </a:spcBef>
              <a:spcAft>
                <a:spcPts val="0"/>
              </a:spcAft>
              <a:buClr>
                <a:srgbClr val="FFFFFF"/>
              </a:buClr>
              <a:buSzPts val="810"/>
              <a:buFont typeface="Noto Sans Symbols"/>
              <a:buChar char="●"/>
            </a:pPr>
            <a:r>
              <a:rPr b="0" i="0" lang="en-IN" sz="1800" u="none" cap="none" strike="noStrike">
                <a:solidFill>
                  <a:srgbClr val="7EBF2F"/>
                </a:solidFill>
                <a:latin typeface="Century Gothic"/>
                <a:ea typeface="Century Gothic"/>
                <a:cs typeface="Century Gothic"/>
                <a:sym typeface="Century Gothic"/>
              </a:rPr>
              <a:t>Cmdi: natas(OTW): level – 9</a:t>
            </a:r>
            <a:endParaRPr b="0" i="0" sz="1800" u="none" cap="none" strike="noStrike">
              <a:solidFill>
                <a:schemeClr val="dk1"/>
              </a:solidFill>
              <a:latin typeface="Arial"/>
              <a:ea typeface="Arial"/>
              <a:cs typeface="Arial"/>
              <a:sym typeface="Arial"/>
            </a:endParaRPr>
          </a:p>
          <a:p>
            <a:pPr indent="-164565" lvl="3" marL="864000" marR="0" rtl="0" algn="l">
              <a:lnSpc>
                <a:spcPct val="100000"/>
              </a:lnSpc>
              <a:spcBef>
                <a:spcPts val="0"/>
              </a:spcBef>
              <a:spcAft>
                <a:spcPts val="0"/>
              </a:spcAft>
              <a:buClr>
                <a:srgbClr val="FFFFFF"/>
              </a:buClr>
              <a:buSzPts val="810"/>
              <a:buFont typeface="Noto Sans Symbols"/>
              <a:buNone/>
            </a:pPr>
            <a:r>
              <a:t/>
            </a:r>
            <a:endParaRPr b="0" i="0" sz="1800" u="none" cap="none" strike="noStrike">
              <a:solidFill>
                <a:schemeClr val="dk1"/>
              </a:solidFill>
              <a:latin typeface="Arial"/>
              <a:ea typeface="Arial"/>
              <a:cs typeface="Arial"/>
              <a:sym typeface="Arial"/>
            </a:endParaRPr>
          </a:p>
          <a:p>
            <a:pPr indent="-216000" lvl="3" marL="864000" marR="0" rtl="0" algn="l">
              <a:lnSpc>
                <a:spcPct val="100000"/>
              </a:lnSpc>
              <a:spcBef>
                <a:spcPts val="0"/>
              </a:spcBef>
              <a:spcAft>
                <a:spcPts val="0"/>
              </a:spcAft>
              <a:buClr>
                <a:srgbClr val="FFFFFF"/>
              </a:buClr>
              <a:buSzPts val="810"/>
              <a:buFont typeface="Noto Sans Symbols"/>
              <a:buChar char="●"/>
            </a:pPr>
            <a:r>
              <a:rPr b="0" i="0" lang="en-IN" sz="1800" u="none" cap="none" strike="noStrike">
                <a:solidFill>
                  <a:srgbClr val="7EBF2F"/>
                </a:solidFill>
                <a:latin typeface="Century Gothic"/>
                <a:ea typeface="Century Gothic"/>
                <a:cs typeface="Century Gothic"/>
                <a:sym typeface="Century Gothic"/>
              </a:rPr>
              <a:t>Sqli: natas(OTW): level – 14</a:t>
            </a:r>
            <a:endParaRPr b="0" i="0" sz="1800" u="none" cap="none" strike="noStrike">
              <a:solidFill>
                <a:schemeClr val="dk1"/>
              </a:solidFill>
              <a:latin typeface="Arial"/>
              <a:ea typeface="Arial"/>
              <a:cs typeface="Arial"/>
              <a:sym typeface="Arial"/>
            </a:endParaRPr>
          </a:p>
          <a:p>
            <a:pPr indent="-164565" lvl="3" marL="864000" marR="0" rtl="0" algn="l">
              <a:lnSpc>
                <a:spcPct val="100000"/>
              </a:lnSpc>
              <a:spcBef>
                <a:spcPts val="0"/>
              </a:spcBef>
              <a:spcAft>
                <a:spcPts val="0"/>
              </a:spcAft>
              <a:buClr>
                <a:srgbClr val="FFFFFF"/>
              </a:buClr>
              <a:buSzPts val="810"/>
              <a:buFont typeface="Noto Sans Symbols"/>
              <a:buNone/>
            </a:pPr>
            <a:r>
              <a:t/>
            </a:r>
            <a:endParaRPr b="0" i="0" sz="1800" u="none" cap="none" strike="noStrike">
              <a:solidFill>
                <a:schemeClr val="dk1"/>
              </a:solidFill>
              <a:latin typeface="Arial"/>
              <a:ea typeface="Arial"/>
              <a:cs typeface="Arial"/>
              <a:sym typeface="Arial"/>
            </a:endParaRPr>
          </a:p>
          <a:p>
            <a:pPr indent="-164565" lvl="3" marL="864000" marR="0" rtl="0" algn="l">
              <a:lnSpc>
                <a:spcPct val="100000"/>
              </a:lnSpc>
              <a:spcBef>
                <a:spcPts val="0"/>
              </a:spcBef>
              <a:spcAft>
                <a:spcPts val="0"/>
              </a:spcAft>
              <a:buClr>
                <a:srgbClr val="FFFFFF"/>
              </a:buClr>
              <a:buSzPts val="81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09" name="Google Shape;209;p37"/>
          <p:cNvSpPr txBox="1"/>
          <p:nvPr/>
        </p:nvSpPr>
        <p:spPr>
          <a:xfrm>
            <a:off x="2532185" y="1090246"/>
            <a:ext cx="23915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00"/>
                </a:solidFill>
                <a:latin typeface="Arial"/>
                <a:ea typeface="Arial"/>
                <a:cs typeface="Arial"/>
                <a:sym typeface="Arial"/>
              </a:rPr>
              <a:t>Some Important One:</a:t>
            </a:r>
            <a:endParaRPr sz="1800">
              <a:solidFill>
                <a:srgbClr val="FFFF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694800" y="646200"/>
            <a:ext cx="8290080" cy="475308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FF0000"/>
              </a:buClr>
              <a:buSzPts val="1800"/>
              <a:buFont typeface="Arial"/>
              <a:buChar char="•"/>
            </a:pPr>
            <a:r>
              <a:rPr b="0" lang="en-IN" sz="1800" strike="noStrike">
                <a:solidFill>
                  <a:srgbClr val="FF0000"/>
                </a:solidFill>
                <a:latin typeface="Century Gothic"/>
                <a:ea typeface="Century Gothic"/>
                <a:cs typeface="Century Gothic"/>
                <a:sym typeface="Century Gothic"/>
              </a:rPr>
              <a:t>Find IP of site by pinging</a:t>
            </a:r>
            <a:r>
              <a:rPr b="0" lang="en-IN" sz="1800" strike="noStrike">
                <a:solidFill>
                  <a:srgbClr val="7EBF2F"/>
                </a:solidFill>
                <a:latin typeface="Century Gothic"/>
                <a:ea typeface="Century Gothic"/>
                <a:cs typeface="Century Gothic"/>
                <a:sym typeface="Century Gothic"/>
              </a:rPr>
              <a:t>		ping anywebsite.com</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FF0000"/>
              </a:buClr>
              <a:buSzPts val="1800"/>
              <a:buFont typeface="Arial"/>
              <a:buChar char="•"/>
            </a:pPr>
            <a:r>
              <a:rPr b="0" lang="en-IN" sz="1800" strike="noStrike">
                <a:solidFill>
                  <a:srgbClr val="FF0000"/>
                </a:solidFill>
                <a:latin typeface="Century Gothic"/>
                <a:ea typeface="Century Gothic"/>
                <a:cs typeface="Century Gothic"/>
                <a:sym typeface="Century Gothic"/>
              </a:rPr>
              <a:t>Find Subdomains</a:t>
            </a:r>
            <a:r>
              <a:rPr b="0" lang="en-IN" sz="1800" strike="noStrike">
                <a:solidFill>
                  <a:srgbClr val="7EBF2F"/>
                </a:solidFill>
                <a:latin typeface="Century Gothic"/>
                <a:ea typeface="Century Gothic"/>
                <a:cs typeface="Century Gothic"/>
                <a:sym typeface="Century Gothic"/>
              </a:rPr>
              <a:t>				Visit- Virustotal.com and search the site.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FF0000"/>
              </a:buClr>
              <a:buSzPts val="1800"/>
              <a:buFont typeface="Arial"/>
              <a:buChar char="•"/>
            </a:pPr>
            <a:r>
              <a:rPr b="0" lang="en-IN" sz="1800" strike="noStrike">
                <a:solidFill>
                  <a:srgbClr val="FF0000"/>
                </a:solidFill>
                <a:latin typeface="Century Gothic"/>
                <a:ea typeface="Century Gothic"/>
                <a:cs typeface="Century Gothic"/>
                <a:sym typeface="Century Gothic"/>
              </a:rPr>
              <a:t>Find what programming languages they are using :</a:t>
            </a:r>
            <a:endParaRPr b="0" sz="1800"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00B0F0"/>
              </a:buClr>
              <a:buSzPts val="1800"/>
              <a:buFont typeface="Arial"/>
              <a:buChar char="•"/>
            </a:pPr>
            <a:r>
              <a:rPr b="0" i="0" lang="en-IN" sz="1800" u="none" cap="none" strike="noStrike">
                <a:solidFill>
                  <a:srgbClr val="00B0F0"/>
                </a:solidFill>
                <a:latin typeface="Century Gothic"/>
                <a:ea typeface="Century Gothic"/>
                <a:cs typeface="Century Gothic"/>
                <a:sym typeface="Century Gothic"/>
              </a:rPr>
              <a:t>Method 1</a:t>
            </a:r>
            <a:r>
              <a:rPr b="0" i="0" lang="en-IN" sz="1800" u="none" cap="none" strike="noStrike">
                <a:solidFill>
                  <a:srgbClr val="7EBF2F"/>
                </a:solidFill>
                <a:latin typeface="Century Gothic"/>
                <a:ea typeface="Century Gothic"/>
                <a:cs typeface="Century Gothic"/>
                <a:sym typeface="Century Gothic"/>
              </a:rPr>
              <a:t>: Using Google dorks</a:t>
            </a:r>
            <a:endParaRPr b="0" i="0" sz="18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Search on google :   site:facebook.com .php</a:t>
            </a:r>
            <a:endParaRPr b="0" i="0" sz="1800" u="none" cap="none" strike="noStrike">
              <a:solidFill>
                <a:schemeClr val="dk1"/>
              </a:solidFill>
              <a:latin typeface="Arial"/>
              <a:ea typeface="Arial"/>
              <a:cs typeface="Arial"/>
              <a:sym typeface="Arial"/>
            </a:endParaRPr>
          </a:p>
          <a:p>
            <a:pPr indent="-285479" lvl="7" marL="34862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site:google.com .php/.jsp</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00B0F0"/>
              </a:buClr>
              <a:buSzPts val="1800"/>
              <a:buFont typeface="Arial"/>
              <a:buChar char="•"/>
            </a:pPr>
            <a:r>
              <a:rPr b="0" i="0" lang="en-IN" sz="1800" u="none" cap="none" strike="noStrike">
                <a:solidFill>
                  <a:srgbClr val="00B0F0"/>
                </a:solidFill>
                <a:latin typeface="Century Gothic"/>
                <a:ea typeface="Century Gothic"/>
                <a:cs typeface="Century Gothic"/>
                <a:sym typeface="Century Gothic"/>
              </a:rPr>
              <a:t>Method 2</a:t>
            </a:r>
            <a:r>
              <a:rPr b="0" i="0" lang="en-IN" sz="1800" u="none" cap="none" strike="noStrike">
                <a:solidFill>
                  <a:srgbClr val="7EBF2F"/>
                </a:solidFill>
                <a:latin typeface="Century Gothic"/>
                <a:ea typeface="Century Gothic"/>
                <a:cs typeface="Century Gothic"/>
                <a:sym typeface="Century Gothic"/>
              </a:rPr>
              <a:t>:  By Kali Linux:</a:t>
            </a:r>
            <a:endParaRPr b="0" i="0" sz="18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 whatweb anywebsite.com</a:t>
            </a:r>
            <a:endParaRPr b="0" i="0" sz="18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7EBF2F"/>
              </a:buClr>
              <a:buSzPts val="1800"/>
              <a:buFont typeface="Arial"/>
              <a:buChar char="•"/>
            </a:pPr>
            <a:r>
              <a:rPr b="0" i="0" lang="en-IN" sz="1800" u="none" cap="none" strike="noStrike">
                <a:solidFill>
                  <a:srgbClr val="7EBF2F"/>
                </a:solidFill>
                <a:latin typeface="Century Gothic"/>
                <a:ea typeface="Century Gothic"/>
                <a:cs typeface="Century Gothic"/>
                <a:sym typeface="Century Gothic"/>
              </a:rPr>
              <a:t>- in that:  x powered by gives programming language used.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p:nvPr/>
        </p:nvSpPr>
        <p:spPr>
          <a:xfrm>
            <a:off x="1045800" y="1842120"/>
            <a:ext cx="7189920" cy="4387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4800" strike="noStrike">
                <a:solidFill>
                  <a:srgbClr val="FF0000"/>
                </a:solidFill>
                <a:latin typeface="Century Gothic"/>
                <a:ea typeface="Century Gothic"/>
                <a:cs typeface="Century Gothic"/>
                <a:sym typeface="Century Gothic"/>
              </a:rPr>
              <a:t>Now some actions…</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p:nvPr/>
        </p:nvSpPr>
        <p:spPr>
          <a:xfrm>
            <a:off x="1964160" y="500040"/>
            <a:ext cx="55958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5400" strike="noStrike">
                <a:solidFill>
                  <a:srgbClr val="FF0000"/>
                </a:solidFill>
                <a:latin typeface="Century Gothic"/>
                <a:ea typeface="Century Gothic"/>
                <a:cs typeface="Century Gothic"/>
                <a:sym typeface="Century Gothic"/>
              </a:rPr>
              <a:t>PHISHING</a:t>
            </a:r>
            <a:r>
              <a:rPr b="0" lang="en-IN" sz="4000" strike="noStrike">
                <a:solidFill>
                  <a:srgbClr val="FF0000"/>
                </a:solidFill>
                <a:latin typeface="Century Gothic"/>
                <a:ea typeface="Century Gothic"/>
                <a:cs typeface="Century Gothic"/>
                <a:sym typeface="Century Gothic"/>
              </a:rPr>
              <a:t>…..???</a:t>
            </a:r>
            <a:endParaRPr b="0" sz="4000" strike="noStrike">
              <a:solidFill>
                <a:schemeClr val="dk1"/>
              </a:solidFill>
              <a:latin typeface="Arial"/>
              <a:ea typeface="Arial"/>
              <a:cs typeface="Arial"/>
              <a:sym typeface="Arial"/>
            </a:endParaRPr>
          </a:p>
        </p:txBody>
      </p:sp>
      <p:sp>
        <p:nvSpPr>
          <p:cNvPr id="225" name="Google Shape;225;p40"/>
          <p:cNvSpPr/>
          <p:nvPr/>
        </p:nvSpPr>
        <p:spPr>
          <a:xfrm>
            <a:off x="1048680" y="1884600"/>
            <a:ext cx="732708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7EBF2F"/>
                </a:solidFill>
                <a:latin typeface="Century Gothic"/>
                <a:ea typeface="Century Gothic"/>
                <a:cs typeface="Century Gothic"/>
                <a:sym typeface="Century Gothic"/>
              </a:rPr>
              <a:t>The act of sending an email to a user falsely claiming to be an attempt to scam the user into surrounding private information that will be used for identity theft.</a:t>
            </a:r>
            <a:endParaRPr b="0" sz="1800" strike="noStrike">
              <a:solidFill>
                <a:schemeClr val="dk1"/>
              </a:solidFill>
              <a:latin typeface="Arial"/>
              <a:ea typeface="Arial"/>
              <a:cs typeface="Arial"/>
              <a:sym typeface="Arial"/>
            </a:endParaRPr>
          </a:p>
        </p:txBody>
      </p:sp>
      <p:sp>
        <p:nvSpPr>
          <p:cNvPr id="226" name="Google Shape;226;p40"/>
          <p:cNvSpPr/>
          <p:nvPr/>
        </p:nvSpPr>
        <p:spPr>
          <a:xfrm>
            <a:off x="2450520" y="3427560"/>
            <a:ext cx="698580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FF0000"/>
                </a:solidFill>
                <a:latin typeface="Century Gothic"/>
                <a:ea typeface="Century Gothic"/>
                <a:cs typeface="Century Gothic"/>
                <a:sym typeface="Century Gothic"/>
              </a:rPr>
              <a:t>Lets see this live…</a:t>
            </a:r>
            <a:endParaRPr b="0" sz="3200"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p:nvPr/>
        </p:nvSpPr>
        <p:spPr>
          <a:xfrm>
            <a:off x="974520" y="447120"/>
            <a:ext cx="706788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FF0000"/>
                </a:solidFill>
                <a:latin typeface="Century Gothic"/>
                <a:ea typeface="Century Gothic"/>
                <a:cs typeface="Century Gothic"/>
                <a:sym typeface="Century Gothic"/>
              </a:rPr>
              <a:t>Lets try on Live site:</a:t>
            </a:r>
            <a:endParaRPr b="0" sz="3200" strike="noStrike">
              <a:solidFill>
                <a:schemeClr val="dk1"/>
              </a:solidFill>
              <a:latin typeface="Arial"/>
              <a:ea typeface="Arial"/>
              <a:cs typeface="Arial"/>
              <a:sym typeface="Arial"/>
            </a:endParaRPr>
          </a:p>
        </p:txBody>
      </p:sp>
      <p:sp>
        <p:nvSpPr>
          <p:cNvPr id="232" name="Google Shape;232;p41"/>
          <p:cNvSpPr/>
          <p:nvPr/>
        </p:nvSpPr>
        <p:spPr>
          <a:xfrm>
            <a:off x="4114800" y="2109240"/>
            <a:ext cx="914040" cy="914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p:nvPr/>
        </p:nvSpPr>
        <p:spPr>
          <a:xfrm>
            <a:off x="4114800" y="2109240"/>
            <a:ext cx="914040" cy="914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1"/>
          <p:cNvSpPr/>
          <p:nvPr/>
        </p:nvSpPr>
        <p:spPr>
          <a:xfrm>
            <a:off x="974520" y="2566440"/>
            <a:ext cx="7381440" cy="912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B0F0"/>
                </a:solidFill>
                <a:latin typeface="Century Gothic"/>
                <a:ea typeface="Century Gothic"/>
                <a:cs typeface="Century Gothic"/>
                <a:sym typeface="Century Gothic"/>
              </a:rPr>
              <a:t>https://www.anywebsite.com/search.jsp?searchkey=%22%3E%3Cscript%3Ealert(1)%3C/script%3E&amp;clg=10</a:t>
            </a:r>
            <a:r>
              <a:rPr lang="en-IN" sz="1800">
                <a:solidFill>
                  <a:srgbClr val="00B0F0"/>
                </a:solidFill>
                <a:latin typeface="Century Gothic"/>
                <a:ea typeface="Century Gothic"/>
                <a:cs typeface="Century Gothic"/>
                <a:sym typeface="Century Gothic"/>
              </a:rPr>
              <a:t>		</a:t>
            </a:r>
            <a:endParaRPr/>
          </a:p>
          <a:p>
            <a:pPr indent="0" lvl="0" marL="0" marR="0" rtl="0" algn="l">
              <a:lnSpc>
                <a:spcPct val="100000"/>
              </a:lnSpc>
              <a:spcBef>
                <a:spcPts val="0"/>
              </a:spcBef>
              <a:spcAft>
                <a:spcPts val="0"/>
              </a:spcAft>
              <a:buNone/>
            </a:pPr>
            <a:r>
              <a:rPr b="0" lang="en-IN" sz="1800" strike="noStrike">
                <a:solidFill>
                  <a:srgbClr val="00B0F0"/>
                </a:solidFill>
                <a:latin typeface="Century Gothic"/>
                <a:ea typeface="Century Gothic"/>
                <a:cs typeface="Century Gothic"/>
                <a:sym typeface="Century Gothic"/>
              </a:rPr>
              <a:t>					____</a:t>
            </a:r>
            <a:r>
              <a:rPr b="0" lang="en-IN" sz="1000" strike="noStrike">
                <a:solidFill>
                  <a:srgbClr val="00B0F0"/>
                </a:solidFill>
                <a:latin typeface="Century Gothic"/>
                <a:ea typeface="Century Gothic"/>
                <a:cs typeface="Century Gothic"/>
                <a:sym typeface="Century Gothic"/>
              </a:rPr>
              <a:t>removed original________</a:t>
            </a:r>
            <a:endParaRPr b="0" sz="1000"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p:nvPr/>
        </p:nvSpPr>
        <p:spPr>
          <a:xfrm>
            <a:off x="1506600" y="861840"/>
            <a:ext cx="6176880" cy="3825774"/>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FF0000"/>
                </a:solidFill>
                <a:latin typeface="Century Gothic"/>
                <a:ea typeface="Century Gothic"/>
                <a:cs typeface="Century Gothic"/>
                <a:sym typeface="Century Gothic"/>
              </a:rPr>
              <a:t>Broken Authentication and session management</a:t>
            </a:r>
            <a:endParaRPr b="0" sz="1800"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7EBF2F"/>
                </a:solidFill>
                <a:latin typeface="Century Gothic"/>
                <a:ea typeface="Century Gothic"/>
                <a:cs typeface="Century Gothic"/>
                <a:sym typeface="Century Gothic"/>
              </a:rPr>
              <a:t>	Example: Natas:- OTW Level-5</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FF0000"/>
                </a:solidFill>
                <a:latin typeface="Century Gothic"/>
                <a:ea typeface="Century Gothic"/>
                <a:cs typeface="Century Gothic"/>
                <a:sym typeface="Century Gothic"/>
              </a:rPr>
              <a:t>Parameter tampering</a:t>
            </a:r>
            <a:endParaRPr/>
          </a:p>
          <a:p>
            <a:pPr indent="-171180" lvl="0" marL="285840" marR="0" rtl="0" algn="l">
              <a:lnSpc>
                <a:spcPct val="100000"/>
              </a:lnSpc>
              <a:spcBef>
                <a:spcPts val="0"/>
              </a:spcBef>
              <a:spcAft>
                <a:spcPts val="0"/>
              </a:spcAft>
              <a:buClr>
                <a:srgbClr val="7EBF2F"/>
              </a:buClr>
              <a:buSzPts val="1800"/>
              <a:buFont typeface="Arial"/>
              <a:buNone/>
            </a:pPr>
            <a:r>
              <a:t/>
            </a:r>
            <a:endParaRPr b="0" sz="1800" strike="noStrike">
              <a:solidFill>
                <a:srgbClr val="FF0000"/>
              </a:solidFill>
              <a:latin typeface="Century Gothic"/>
              <a:ea typeface="Century Gothic"/>
              <a:cs typeface="Century Gothic"/>
              <a:sym typeface="Century Gothic"/>
            </a:endParaRPr>
          </a:p>
          <a:p>
            <a:pPr indent="0" lvl="1" marL="457560" marR="0" rtl="0" algn="l">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The web parameter tampering attack is based on manipulation of parameters exchanged between clients and servers in order to modify application data such as user credentials and permissions, price and quantity of product. Usually, this info is stored in cookies or URL query strings.</a:t>
            </a:r>
            <a:endParaRPr b="0" i="0" sz="1800" u="none" cap="none" strike="noStrike">
              <a:solidFill>
                <a:srgbClr val="7EBF2F"/>
              </a:solidFill>
              <a:latin typeface="Century Gothic"/>
              <a:ea typeface="Century Gothic"/>
              <a:cs typeface="Century Gothic"/>
              <a:sym typeface="Century Gothic"/>
            </a:endParaRPr>
          </a:p>
          <a:p>
            <a:pPr indent="-171180" lvl="0" marL="285840" marR="0" rtl="0" algn="l">
              <a:lnSpc>
                <a:spcPct val="100000"/>
              </a:lnSpc>
              <a:spcBef>
                <a:spcPts val="0"/>
              </a:spcBef>
              <a:spcAft>
                <a:spcPts val="0"/>
              </a:spcAft>
              <a:buClr>
                <a:srgbClr val="7EBF2F"/>
              </a:buClr>
              <a:buSzPts val="1800"/>
              <a:buFont typeface="Arial"/>
              <a:buNone/>
            </a:pPr>
            <a:r>
              <a:t/>
            </a:r>
            <a:endParaRPr sz="1800">
              <a:solidFill>
                <a:srgbClr val="7EBF2F"/>
              </a:solidFill>
              <a:latin typeface="Century Gothic"/>
              <a:ea typeface="Century Gothic"/>
              <a:cs typeface="Century Gothic"/>
              <a:sym typeface="Century Gothic"/>
            </a:endParaRPr>
          </a:p>
          <a:p>
            <a:pPr indent="-171180" lvl="0" marL="285840" marR="0" rtl="0" algn="l">
              <a:lnSpc>
                <a:spcPct val="100000"/>
              </a:lnSpc>
              <a:spcBef>
                <a:spcPts val="0"/>
              </a:spcBef>
              <a:spcAft>
                <a:spcPts val="0"/>
              </a:spcAft>
              <a:buClr>
                <a:srgbClr val="7EBF2F"/>
              </a:buClr>
              <a:buSzPts val="1800"/>
              <a:buFont typeface="Arial"/>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p:nvPr/>
        </p:nvSpPr>
        <p:spPr>
          <a:xfrm>
            <a:off x="455760" y="419040"/>
            <a:ext cx="7826760" cy="9839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200" u="none" cap="none" strike="noStrike">
                <a:solidFill>
                  <a:srgbClr val="C00000"/>
                </a:solidFill>
                <a:latin typeface="Century Gothic"/>
                <a:ea typeface="Century Gothic"/>
                <a:cs typeface="Century Gothic"/>
                <a:sym typeface="Century Gothic"/>
              </a:rPr>
              <a:t>Is it illegal ??				</a:t>
            </a:r>
            <a:r>
              <a:rPr b="0" i="0" lang="en-IN" sz="3200" u="none" cap="none" strike="noStrike">
                <a:solidFill>
                  <a:srgbClr val="7EBF2F"/>
                </a:solidFill>
                <a:latin typeface="Century Gothic"/>
                <a:ea typeface="Century Gothic"/>
                <a:cs typeface="Century Gothic"/>
                <a:sym typeface="Century Gothic"/>
              </a:rPr>
              <a:t>     Yes/No</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200" u="none" cap="none" strike="noStrike">
                <a:solidFill>
                  <a:srgbClr val="C00000"/>
                </a:solidFill>
                <a:latin typeface="Century Gothic"/>
                <a:ea typeface="Century Gothic"/>
                <a:cs typeface="Century Gothic"/>
                <a:sym typeface="Century Gothic"/>
              </a:rPr>
              <a:t>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200" u="none" cap="none" strike="noStrike">
                <a:solidFill>
                  <a:srgbClr val="C00000"/>
                </a:solidFill>
                <a:latin typeface="Century Gothic"/>
                <a:ea typeface="Century Gothic"/>
                <a:cs typeface="Century Gothic"/>
                <a:sym typeface="Century Gothic"/>
              </a:rPr>
              <a:t>Is it moral???		</a:t>
            </a:r>
            <a:r>
              <a:rPr b="0" i="0" lang="en-IN" sz="3200" u="none" cap="none" strike="noStrike">
                <a:solidFill>
                  <a:srgbClr val="7EBF2F"/>
                </a:solidFill>
                <a:latin typeface="Century Gothic"/>
                <a:ea typeface="Century Gothic"/>
                <a:cs typeface="Century Gothic"/>
                <a:sym typeface="Century Gothic"/>
              </a:rPr>
              <a:t>	     Mostly No</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200" u="none" cap="none" strike="noStrike">
                <a:solidFill>
                  <a:srgbClr val="C00000"/>
                </a:solidFill>
                <a:latin typeface="Century Gothic"/>
                <a:ea typeface="Century Gothic"/>
                <a:cs typeface="Century Gothic"/>
                <a:sym typeface="Century Gothic"/>
              </a:rPr>
              <a:t>Can go to jail??			 </a:t>
            </a:r>
            <a:r>
              <a:rPr b="0" i="0" lang="en-IN" sz="3200" u="none" cap="none" strike="noStrike">
                <a:solidFill>
                  <a:srgbClr val="7EBF2F"/>
                </a:solidFill>
                <a:latin typeface="Century Gothic"/>
                <a:ea typeface="Century Gothic"/>
                <a:cs typeface="Century Gothic"/>
                <a:sym typeface="Century Gothic"/>
              </a:rPr>
              <a:t>Yes</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200" u="none" cap="none" strike="noStrike">
                <a:solidFill>
                  <a:srgbClr val="C00000"/>
                </a:solidFill>
                <a:latin typeface="Century Gothic"/>
                <a:ea typeface="Century Gothic"/>
                <a:cs typeface="Century Gothic"/>
                <a:sym typeface="Century Gothic"/>
              </a:rPr>
              <a:t>Is it fun??					  </a:t>
            </a:r>
            <a:r>
              <a:rPr b="0" i="0" lang="en-IN" sz="3200" u="none" cap="none" strike="noStrike">
                <a:solidFill>
                  <a:srgbClr val="7EBF2F"/>
                </a:solidFill>
                <a:latin typeface="Century Gothic"/>
                <a:ea typeface="Century Gothic"/>
                <a:cs typeface="Century Gothic"/>
                <a:sym typeface="Century Gothic"/>
              </a:rPr>
              <a:t>Hell yeah</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p:nvPr/>
        </p:nvSpPr>
        <p:spPr>
          <a:xfrm>
            <a:off x="2019599" y="1246680"/>
            <a:ext cx="6178469" cy="333583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FF0000"/>
                </a:solidFill>
                <a:latin typeface="Century Gothic"/>
                <a:ea typeface="Century Gothic"/>
                <a:cs typeface="Century Gothic"/>
                <a:sym typeface="Century Gothic"/>
              </a:rPr>
              <a:t>Critical File Found.</a:t>
            </a:r>
            <a:endParaRPr/>
          </a:p>
          <a:p>
            <a:pPr indent="0" lvl="1" marL="457560" marR="0" rtl="0" algn="l">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Critical file found means if a web server | Web application having any file that contains some kind of info that may be used in further attacking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FF0000"/>
                </a:solidFill>
                <a:latin typeface="Century Gothic"/>
                <a:ea typeface="Century Gothic"/>
                <a:cs typeface="Century Gothic"/>
                <a:sym typeface="Century Gothic"/>
              </a:rPr>
              <a:t>HTML injection</a:t>
            </a:r>
            <a:endParaRPr/>
          </a:p>
          <a:p>
            <a:pPr indent="0" lvl="1" marL="457560" marR="0" rtl="0" algn="l">
              <a:spcBef>
                <a:spcPts val="0"/>
              </a:spcBef>
              <a:spcAft>
                <a:spcPts val="0"/>
              </a:spcAft>
              <a:buNone/>
            </a:pPr>
            <a:r>
              <a:rPr b="0" i="0" lang="en-IN" sz="1800" u="none" cap="none" strike="noStrike">
                <a:solidFill>
                  <a:srgbClr val="92D050"/>
                </a:solidFill>
                <a:latin typeface="Century Gothic"/>
                <a:ea typeface="Century Gothic"/>
                <a:cs typeface="Century Gothic"/>
                <a:sym typeface="Century Gothic"/>
              </a:rPr>
              <a:t>A type of injection issue that occurs when a user is able to control an input point and is able to inject arbitrary HTML code into a vulnerable web page.</a:t>
            </a:r>
            <a:endParaRPr b="0" i="0" sz="1800" u="none" cap="none" strike="noStrike">
              <a:solidFill>
                <a:srgbClr val="92D050"/>
              </a:solidFill>
              <a:latin typeface="Century Gothic"/>
              <a:ea typeface="Century Gothic"/>
              <a:cs typeface="Century Gothic"/>
              <a:sym typeface="Century Gothic"/>
            </a:endParaRPr>
          </a:p>
          <a:p>
            <a:pPr indent="0" lvl="0" marL="360" marR="0" rtl="0" algn="l">
              <a:lnSpc>
                <a:spcPct val="100000"/>
              </a:lnSpc>
              <a:spcBef>
                <a:spcPts val="0"/>
              </a:spcBef>
              <a:spcAft>
                <a:spcPts val="0"/>
              </a:spcAft>
              <a:buNone/>
            </a:pPr>
            <a:r>
              <a:rPr lang="en-IN" sz="1800">
                <a:solidFill>
                  <a:srgbClr val="FF0000"/>
                </a:solidFill>
                <a:latin typeface="Arial"/>
                <a:ea typeface="Arial"/>
                <a:cs typeface="Arial"/>
                <a:sym typeface="Arial"/>
              </a:rPr>
              <a:t>	</a:t>
            </a:r>
            <a:endParaRPr sz="1800">
              <a:solidFill>
                <a:srgbClr val="FF0000"/>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p:nvPr/>
        </p:nvSpPr>
        <p:spPr>
          <a:xfrm>
            <a:off x="2124720" y="973439"/>
            <a:ext cx="5341320" cy="1864353"/>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C00000"/>
                </a:solidFill>
                <a:latin typeface="Century Gothic"/>
                <a:ea typeface="Century Gothic"/>
                <a:cs typeface="Century Gothic"/>
                <a:sym typeface="Century Gothic"/>
              </a:rPr>
              <a:t>File inclusion (LFI,RF)</a:t>
            </a:r>
            <a:endParaRPr/>
          </a:p>
          <a:p>
            <a:pPr indent="0" lvl="1" marL="457560" marR="0" rtl="0" algn="l">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File inclusion vulnerability allows an attacker to include a file either locally or remotely. It occus due to use of user supplied input without using proper validation.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C00000"/>
                </a:solidFill>
                <a:latin typeface="Century Gothic"/>
                <a:ea typeface="Century Gothic"/>
                <a:cs typeface="Century Gothic"/>
                <a:sym typeface="Century Gothic"/>
              </a:rPr>
              <a:t>URL Redirection</a:t>
            </a:r>
            <a:endParaRPr/>
          </a:p>
          <a:p>
            <a:pPr indent="0" lvl="1" marL="457560" marR="0" rtl="0" algn="l">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Used as a part of phising attack. It confuses the visitors about the website they are visiting.</a:t>
            </a:r>
            <a:endParaRPr/>
          </a:p>
          <a:p>
            <a:pPr indent="0" lvl="1" marL="457560" marR="0" rtl="0" algn="l">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Can be done by finding url=?,path=? etc..</a:t>
            </a:r>
            <a:endParaRPr b="0" i="0" sz="1800" u="none" cap="none" strike="noStrike">
              <a:solidFill>
                <a:srgbClr val="7EBF2F"/>
              </a:solidFill>
              <a:latin typeface="Century Gothic"/>
              <a:ea typeface="Century Gothic"/>
              <a:cs typeface="Century Gothic"/>
              <a:sym typeface="Century Gothic"/>
            </a:endParaRPr>
          </a:p>
          <a:p>
            <a:pPr indent="0" lvl="1" marL="457560" marR="0" rtl="0" algn="l">
              <a:spcBef>
                <a:spcPts val="0"/>
              </a:spcBef>
              <a:spcAft>
                <a:spcPts val="0"/>
              </a:spcAft>
              <a:buNone/>
            </a:pPr>
            <a:r>
              <a:t/>
            </a:r>
            <a:endParaRPr b="0" i="0" sz="1800" u="none" cap="none" strike="noStrike">
              <a:solidFill>
                <a:srgbClr val="7EBF2F"/>
              </a:solidFill>
              <a:latin typeface="Century Gothic"/>
              <a:ea typeface="Century Gothic"/>
              <a:cs typeface="Century Gothic"/>
              <a:sym typeface="Century Gothic"/>
            </a:endParaRPr>
          </a:p>
          <a:p>
            <a:pPr indent="0" lvl="1" marL="45756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p:nvPr/>
        </p:nvSpPr>
        <p:spPr>
          <a:xfrm>
            <a:off x="548640" y="451080"/>
            <a:ext cx="7705080" cy="82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FF0000"/>
                </a:solidFill>
                <a:latin typeface="Century Gothic"/>
                <a:ea typeface="Century Gothic"/>
                <a:cs typeface="Century Gothic"/>
                <a:sym typeface="Century Gothic"/>
              </a:rPr>
              <a:t>		</a:t>
            </a:r>
            <a:r>
              <a:rPr b="0" lang="en-IN" sz="4800" strike="noStrike">
                <a:solidFill>
                  <a:srgbClr val="FF0000"/>
                </a:solidFill>
                <a:latin typeface="Century Gothic"/>
                <a:ea typeface="Century Gothic"/>
                <a:cs typeface="Century Gothic"/>
                <a:sym typeface="Century Gothic"/>
              </a:rPr>
              <a:t>Bug Bounty</a:t>
            </a:r>
            <a:endParaRPr b="0" sz="4800" strike="noStrike">
              <a:solidFill>
                <a:schemeClr val="dk1"/>
              </a:solidFill>
              <a:latin typeface="Arial"/>
              <a:ea typeface="Arial"/>
              <a:cs typeface="Arial"/>
              <a:sym typeface="Arial"/>
            </a:endParaRPr>
          </a:p>
        </p:txBody>
      </p:sp>
      <p:sp>
        <p:nvSpPr>
          <p:cNvPr id="255" name="Google Shape;255;p45"/>
          <p:cNvSpPr/>
          <p:nvPr/>
        </p:nvSpPr>
        <p:spPr>
          <a:xfrm>
            <a:off x="609480" y="1281960"/>
            <a:ext cx="7924320" cy="447948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7EBF2F"/>
                </a:solidFill>
                <a:latin typeface="Century Gothic"/>
                <a:ea typeface="Century Gothic"/>
                <a:cs typeface="Century Gothic"/>
                <a:sym typeface="Century Gothic"/>
              </a:rPr>
              <a:t>A </a:t>
            </a:r>
            <a:r>
              <a:rPr b="1" lang="en-IN" sz="1800" strike="noStrike">
                <a:solidFill>
                  <a:srgbClr val="7EBF2F"/>
                </a:solidFill>
                <a:latin typeface="Century Gothic"/>
                <a:ea typeface="Century Gothic"/>
                <a:cs typeface="Century Gothic"/>
                <a:sym typeface="Century Gothic"/>
              </a:rPr>
              <a:t>bug bounty program</a:t>
            </a:r>
            <a:r>
              <a:rPr b="0" lang="en-IN" sz="1800" strike="noStrike">
                <a:solidFill>
                  <a:srgbClr val="7EBF2F"/>
                </a:solidFill>
                <a:latin typeface="Century Gothic"/>
                <a:ea typeface="Century Gothic"/>
                <a:cs typeface="Century Gothic"/>
                <a:sym typeface="Century Gothic"/>
              </a:rPr>
              <a:t> is a deal offered by many websites and software developers by which individuals can receive recognition and compensation for reporting bugs.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7EBF2F"/>
                </a:solidFill>
                <a:latin typeface="Century Gothic"/>
                <a:ea typeface="Century Gothic"/>
                <a:cs typeface="Century Gothic"/>
                <a:sym typeface="Century Gothic"/>
              </a:rPr>
              <a:t>Rewards can range from $10 to $50000’s of dollars and goodies too depending on the severity of the vulnerability.</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7EBF2F"/>
                </a:solidFill>
                <a:latin typeface="Century Gothic"/>
                <a:ea typeface="Century Gothic"/>
                <a:cs typeface="Century Gothic"/>
                <a:sym typeface="Century Gothic"/>
              </a:rPr>
              <a:t>HALL OF FAME…!!!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1800"/>
              <a:buFont typeface="Arial"/>
              <a:buChar char="•"/>
            </a:pPr>
            <a:r>
              <a:rPr b="0" lang="en-IN" sz="1800" strike="noStrike">
                <a:solidFill>
                  <a:srgbClr val="7EBF2F"/>
                </a:solidFill>
                <a:latin typeface="Century Gothic"/>
                <a:ea typeface="Century Gothic"/>
                <a:cs typeface="Century Gothic"/>
                <a:sym typeface="Century Gothic"/>
              </a:rPr>
              <a:t>Top Website to provide Bug Bounty.</a:t>
            </a:r>
            <a:endParaRPr b="0" sz="1800"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00B0F0"/>
              </a:buClr>
              <a:buSzPts val="1800"/>
              <a:buFont typeface="Arial"/>
              <a:buChar char="•"/>
            </a:pPr>
            <a:r>
              <a:rPr b="0" i="0" lang="en-IN" sz="1800" u="sng" cap="none" strike="noStrike">
                <a:solidFill>
                  <a:schemeClr val="hlink"/>
                </a:solidFill>
                <a:latin typeface="Century Gothic"/>
                <a:ea typeface="Century Gothic"/>
                <a:cs typeface="Century Gothic"/>
                <a:sym typeface="Century Gothic"/>
                <a:hlinkClick r:id="rId3"/>
              </a:rPr>
              <a:t>www.hackerone.com</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00B0F0"/>
              </a:buClr>
              <a:buSzPts val="1800"/>
              <a:buFont typeface="Arial"/>
              <a:buChar char="•"/>
            </a:pPr>
            <a:r>
              <a:rPr b="0" i="0" lang="en-IN" sz="1800" u="sng" cap="none" strike="noStrike">
                <a:solidFill>
                  <a:schemeClr val="hlink"/>
                </a:solidFill>
                <a:latin typeface="Century Gothic"/>
                <a:ea typeface="Century Gothic"/>
                <a:cs typeface="Century Gothic"/>
                <a:sym typeface="Century Gothic"/>
                <a:hlinkClick r:id="rId4"/>
              </a:rPr>
              <a:t>www.bugcrowd.com</a:t>
            </a:r>
            <a:endParaRPr b="0" i="0" sz="1800" u="none" cap="none" strike="noStrike">
              <a:solidFill>
                <a:schemeClr val="dk1"/>
              </a:solidFill>
              <a:latin typeface="Arial"/>
              <a:ea typeface="Arial"/>
              <a:cs typeface="Arial"/>
              <a:sym typeface="Arial"/>
            </a:endParaRPr>
          </a:p>
          <a:p>
            <a:pPr indent="-285480" lvl="1" marL="743040" marR="0" rtl="0" algn="l">
              <a:lnSpc>
                <a:spcPct val="100000"/>
              </a:lnSpc>
              <a:spcBef>
                <a:spcPts val="0"/>
              </a:spcBef>
              <a:spcAft>
                <a:spcPts val="0"/>
              </a:spcAft>
              <a:buClr>
                <a:srgbClr val="00B0F0"/>
              </a:buClr>
              <a:buSzPts val="1800"/>
              <a:buFont typeface="Arial"/>
              <a:buChar char="•"/>
            </a:pPr>
            <a:r>
              <a:rPr b="0" i="0" lang="en-IN" sz="1800" u="none" cap="none" strike="noStrike">
                <a:solidFill>
                  <a:srgbClr val="00B0F0"/>
                </a:solidFill>
                <a:latin typeface="Century Gothic"/>
                <a:ea typeface="Century Gothic"/>
                <a:cs typeface="Century Gothic"/>
                <a:sym typeface="Century Gothic"/>
              </a:rPr>
              <a:t>www.openbugbounty.com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p:nvPr/>
        </p:nvSpPr>
        <p:spPr>
          <a:xfrm>
            <a:off x="963000" y="829080"/>
            <a:ext cx="733932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FF0000"/>
                </a:solidFill>
                <a:latin typeface="Century Gothic"/>
                <a:ea typeface="Century Gothic"/>
                <a:cs typeface="Century Gothic"/>
                <a:sym typeface="Century Gothic"/>
              </a:rPr>
              <a:t>G3tting st4rted in h4cking…!!! </a:t>
            </a:r>
            <a:endParaRPr b="0" sz="3200" strike="noStrike">
              <a:solidFill>
                <a:schemeClr val="dk1"/>
              </a:solidFill>
              <a:latin typeface="Arial"/>
              <a:ea typeface="Arial"/>
              <a:cs typeface="Arial"/>
              <a:sym typeface="Arial"/>
            </a:endParaRPr>
          </a:p>
        </p:txBody>
      </p:sp>
      <p:sp>
        <p:nvSpPr>
          <p:cNvPr id="261" name="Google Shape;261;p46"/>
          <p:cNvSpPr/>
          <p:nvPr/>
        </p:nvSpPr>
        <p:spPr>
          <a:xfrm>
            <a:off x="524160" y="2328840"/>
            <a:ext cx="7991640" cy="852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00B0F0"/>
                </a:solidFill>
                <a:latin typeface="Century Gothic"/>
                <a:ea typeface="Century Gothic"/>
                <a:cs typeface="Century Gothic"/>
                <a:sym typeface="Century Gothic"/>
              </a:rPr>
              <a:t>Visit:</a:t>
            </a:r>
            <a:endParaRPr b="0" sz="32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7EBF2F"/>
                </a:solidFill>
                <a:latin typeface="Century Gothic"/>
                <a:ea typeface="Century Gothic"/>
                <a:cs typeface="Century Gothic"/>
                <a:sym typeface="Century Gothic"/>
              </a:rPr>
              <a:t>https://github.com/Cyber-Labs/Cyber-Labs-Get-Started/blob/master/SECURITY.md</a:t>
            </a:r>
            <a:endParaRPr b="0" sz="1400" strike="noStrike">
              <a:solidFill>
                <a:schemeClr val="dk1"/>
              </a:solidFill>
              <a:latin typeface="Arial"/>
              <a:ea typeface="Arial"/>
              <a:cs typeface="Arial"/>
              <a:sym typeface="Arial"/>
            </a:endParaRPr>
          </a:p>
        </p:txBody>
      </p:sp>
      <p:sp>
        <p:nvSpPr>
          <p:cNvPr id="262" name="Google Shape;262;p46"/>
          <p:cNvSpPr/>
          <p:nvPr/>
        </p:nvSpPr>
        <p:spPr>
          <a:xfrm>
            <a:off x="743760" y="3938040"/>
            <a:ext cx="7772040" cy="912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FF0000"/>
                </a:solidFill>
                <a:latin typeface="Century Gothic"/>
                <a:ea typeface="Century Gothic"/>
                <a:cs typeface="Century Gothic"/>
                <a:sym typeface="Century Gothic"/>
              </a:rPr>
              <a:t>We are: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FFC000"/>
                </a:solidFill>
                <a:latin typeface="Century Gothic"/>
                <a:ea typeface="Century Gothic"/>
                <a:cs typeface="Century Gothic"/>
                <a:sym typeface="Century Gothic"/>
              </a:rPr>
              <a:t>Mayank Kumar </a:t>
            </a:r>
            <a:r>
              <a:rPr b="0" i="1" lang="en-IN" sz="1800" u="sng" strike="noStrike">
                <a:solidFill>
                  <a:srgbClr val="FFC000"/>
                </a:solidFill>
                <a:latin typeface="Century Gothic"/>
                <a:ea typeface="Century Gothic"/>
                <a:cs typeface="Century Gothic"/>
                <a:sym typeface="Century Gothic"/>
              </a:rPr>
              <a:t>9097982652</a:t>
            </a:r>
            <a:r>
              <a:rPr b="0" lang="en-IN" sz="1800" strike="noStrike">
                <a:solidFill>
                  <a:srgbClr val="FFC000"/>
                </a:solidFill>
                <a:latin typeface="Century Gothic"/>
                <a:ea typeface="Century Gothic"/>
                <a:cs typeface="Century Gothic"/>
                <a:sym typeface="Century Gothic"/>
              </a:rPr>
              <a:t>	Pawan Dogra  </a:t>
            </a:r>
            <a:r>
              <a:rPr b="0" i="1" lang="en-IN" sz="1800" u="sng" strike="noStrike">
                <a:solidFill>
                  <a:srgbClr val="FFC000"/>
                </a:solidFill>
                <a:latin typeface="Century Gothic"/>
                <a:ea typeface="Century Gothic"/>
                <a:cs typeface="Century Gothic"/>
                <a:sym typeface="Century Gothic"/>
              </a:rPr>
              <a:t>8988404140</a:t>
            </a:r>
            <a:r>
              <a:rPr b="0" lang="en-IN" sz="1800" strike="noStrike">
                <a:solidFill>
                  <a:srgbClr val="FFC000"/>
                </a:solidFill>
                <a:latin typeface="Century Gothic"/>
                <a:ea typeface="Century Gothic"/>
                <a:cs typeface="Century Gothic"/>
                <a:sym typeface="Century Gothic"/>
              </a:rPr>
              <a:t> </a:t>
            </a:r>
            <a:endParaRPr b="0" sz="1800"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7"/>
          <p:cNvSpPr/>
          <p:nvPr/>
        </p:nvSpPr>
        <p:spPr>
          <a:xfrm>
            <a:off x="2262600" y="1455120"/>
            <a:ext cx="4721400" cy="1004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6000" strike="noStrike">
                <a:solidFill>
                  <a:srgbClr val="7EBF2F"/>
                </a:solidFill>
                <a:latin typeface="Century Gothic"/>
                <a:ea typeface="Century Gothic"/>
                <a:cs typeface="Century Gothic"/>
                <a:sym typeface="Century Gothic"/>
              </a:rPr>
              <a:t>Thanks… ☺</a:t>
            </a:r>
            <a:endParaRPr b="0" sz="6000" strike="noStrike">
              <a:solidFill>
                <a:schemeClr val="dk1"/>
              </a:solidFill>
              <a:latin typeface="Arial"/>
              <a:ea typeface="Arial"/>
              <a:cs typeface="Arial"/>
              <a:sym typeface="Arial"/>
            </a:endParaRPr>
          </a:p>
        </p:txBody>
      </p:sp>
      <p:sp>
        <p:nvSpPr>
          <p:cNvPr id="268" name="Google Shape;268;p47"/>
          <p:cNvSpPr/>
          <p:nvPr/>
        </p:nvSpPr>
        <p:spPr>
          <a:xfrm>
            <a:off x="2576160" y="3330720"/>
            <a:ext cx="448488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3200" strike="noStrike">
                <a:solidFill>
                  <a:srgbClr val="FF0000"/>
                </a:solidFill>
                <a:latin typeface="Century Gothic"/>
                <a:ea typeface="Century Gothic"/>
                <a:cs typeface="Century Gothic"/>
                <a:sym typeface="Century Gothic"/>
              </a:rPr>
              <a:t>H4ppy H4cking…!</a:t>
            </a:r>
            <a:endParaRPr b="0" sz="3200"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p:nvPr/>
        </p:nvSpPr>
        <p:spPr>
          <a:xfrm>
            <a:off x="841320" y="573120"/>
            <a:ext cx="7583040" cy="393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600" u="none" cap="none" strike="noStrike">
                <a:solidFill>
                  <a:srgbClr val="FF0000"/>
                </a:solidFill>
                <a:latin typeface="Century Gothic"/>
                <a:ea typeface="Century Gothic"/>
                <a:cs typeface="Century Gothic"/>
                <a:sym typeface="Century Gothic"/>
              </a:rPr>
              <a:t>Our best friends:</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571320" lvl="1" marL="1028880" marR="0" rtl="0" algn="l">
              <a:lnSpc>
                <a:spcPct val="100000"/>
              </a:lnSpc>
              <a:spcBef>
                <a:spcPts val="0"/>
              </a:spcBef>
              <a:spcAft>
                <a:spcPts val="0"/>
              </a:spcAft>
              <a:buClr>
                <a:srgbClr val="7EBF2F"/>
              </a:buClr>
              <a:buSzPts val="3600"/>
              <a:buFont typeface="Arial"/>
              <a:buChar char="•"/>
            </a:pPr>
            <a:r>
              <a:rPr b="0" i="0" lang="en-IN" sz="3600" u="none" cap="none" strike="noStrike">
                <a:solidFill>
                  <a:srgbClr val="7EBF2F"/>
                </a:solidFill>
                <a:latin typeface="Century Gothic"/>
                <a:ea typeface="Century Gothic"/>
                <a:cs typeface="Century Gothic"/>
                <a:sym typeface="Century Gothic"/>
              </a:rPr>
              <a:t>Linux			(</a:t>
            </a:r>
            <a:r>
              <a:rPr b="0" i="0" lang="en-IN" sz="3600" u="none" cap="none" strike="noStrike">
                <a:solidFill>
                  <a:srgbClr val="00B0F0"/>
                </a:solidFill>
                <a:latin typeface="Century Gothic"/>
                <a:ea typeface="Century Gothic"/>
                <a:cs typeface="Century Gothic"/>
                <a:sym typeface="Century Gothic"/>
              </a:rPr>
              <a:t>Kali</a:t>
            </a:r>
            <a:r>
              <a:rPr b="0" i="0" lang="en-IN" sz="3600" u="none" cap="none" strike="noStrike">
                <a:solidFill>
                  <a:srgbClr val="7EBF2F"/>
                </a:solidFill>
                <a:latin typeface="Century Gothic"/>
                <a:ea typeface="Century Gothic"/>
                <a:cs typeface="Century Gothic"/>
                <a:sym typeface="Century Gothic"/>
              </a:rPr>
              <a:t>)</a:t>
            </a:r>
            <a:endParaRPr b="0" i="0" sz="3600" u="none" cap="none" strike="noStrike">
              <a:solidFill>
                <a:schemeClr val="dk1"/>
              </a:solidFill>
              <a:latin typeface="Arial"/>
              <a:ea typeface="Arial"/>
              <a:cs typeface="Arial"/>
              <a:sym typeface="Arial"/>
            </a:endParaRPr>
          </a:p>
          <a:p>
            <a:pPr indent="-571320" lvl="1" marL="1028880" marR="0" rtl="0" algn="l">
              <a:lnSpc>
                <a:spcPct val="100000"/>
              </a:lnSpc>
              <a:spcBef>
                <a:spcPts val="0"/>
              </a:spcBef>
              <a:spcAft>
                <a:spcPts val="0"/>
              </a:spcAft>
              <a:buClr>
                <a:srgbClr val="7EBF2F"/>
              </a:buClr>
              <a:buSzPts val="3600"/>
              <a:buFont typeface="Arial"/>
              <a:buChar char="•"/>
            </a:pPr>
            <a:r>
              <a:rPr b="0" i="0" lang="en-IN" sz="3600" u="none" cap="none" strike="noStrike">
                <a:solidFill>
                  <a:srgbClr val="7EBF2F"/>
                </a:solidFill>
                <a:latin typeface="Century Gothic"/>
                <a:ea typeface="Century Gothic"/>
                <a:cs typeface="Century Gothic"/>
                <a:sym typeface="Century Gothic"/>
              </a:rPr>
              <a:t>Github</a:t>
            </a:r>
            <a:endParaRPr b="0" i="0" sz="3600" u="none" cap="none" strike="noStrike">
              <a:solidFill>
                <a:schemeClr val="dk1"/>
              </a:solidFill>
              <a:latin typeface="Arial"/>
              <a:ea typeface="Arial"/>
              <a:cs typeface="Arial"/>
              <a:sym typeface="Arial"/>
            </a:endParaRPr>
          </a:p>
          <a:p>
            <a:pPr indent="-571320" lvl="1" marL="1028880" marR="0" rtl="0" algn="l">
              <a:lnSpc>
                <a:spcPct val="100000"/>
              </a:lnSpc>
              <a:spcBef>
                <a:spcPts val="0"/>
              </a:spcBef>
              <a:spcAft>
                <a:spcPts val="0"/>
              </a:spcAft>
              <a:buClr>
                <a:srgbClr val="7EBF2F"/>
              </a:buClr>
              <a:buSzPts val="3600"/>
              <a:buFont typeface="Arial"/>
              <a:buChar char="•"/>
            </a:pPr>
            <a:r>
              <a:rPr b="0" i="0" lang="en-IN" sz="3600" u="none" cap="none" strike="noStrike">
                <a:solidFill>
                  <a:srgbClr val="7EBF2F"/>
                </a:solidFill>
                <a:latin typeface="Century Gothic"/>
                <a:ea typeface="Century Gothic"/>
                <a:cs typeface="Century Gothic"/>
                <a:sym typeface="Century Gothic"/>
              </a:rPr>
              <a:t>Google dorks</a:t>
            </a:r>
            <a:endParaRPr b="0" i="0" sz="3600" u="none" cap="none" strike="noStrike">
              <a:solidFill>
                <a:schemeClr val="dk1"/>
              </a:solidFill>
              <a:latin typeface="Arial"/>
              <a:ea typeface="Arial"/>
              <a:cs typeface="Arial"/>
              <a:sym typeface="Arial"/>
            </a:endParaRPr>
          </a:p>
          <a:p>
            <a:pPr indent="-571320" lvl="1" marL="1028880" marR="0" rtl="0" algn="l">
              <a:lnSpc>
                <a:spcPct val="100000"/>
              </a:lnSpc>
              <a:spcBef>
                <a:spcPts val="0"/>
              </a:spcBef>
              <a:spcAft>
                <a:spcPts val="0"/>
              </a:spcAft>
              <a:buClr>
                <a:srgbClr val="7EBF2F"/>
              </a:buClr>
              <a:buSzPts val="3600"/>
              <a:buFont typeface="Arial"/>
              <a:buChar char="•"/>
            </a:pPr>
            <a:r>
              <a:rPr b="0" i="0" lang="en-IN" sz="3600" u="none" cap="none" strike="noStrike">
                <a:solidFill>
                  <a:srgbClr val="7EBF2F"/>
                </a:solidFill>
                <a:latin typeface="Century Gothic"/>
                <a:ea typeface="Century Gothic"/>
                <a:cs typeface="Century Gothic"/>
                <a:sym typeface="Century Gothic"/>
              </a:rPr>
              <a:t>Online and offline tools</a:t>
            </a:r>
            <a:endParaRPr b="0" i="0" sz="3600" u="none" cap="none" strike="noStrike">
              <a:solidFill>
                <a:schemeClr val="dk1"/>
              </a:solidFill>
              <a:latin typeface="Arial"/>
              <a:ea typeface="Arial"/>
              <a:cs typeface="Arial"/>
              <a:sym typeface="Arial"/>
            </a:endParaRPr>
          </a:p>
          <a:p>
            <a:pPr indent="-571320" lvl="1" marL="1028880" marR="0" rtl="0" algn="l">
              <a:lnSpc>
                <a:spcPct val="100000"/>
              </a:lnSpc>
              <a:spcBef>
                <a:spcPts val="0"/>
              </a:spcBef>
              <a:spcAft>
                <a:spcPts val="0"/>
              </a:spcAft>
              <a:buClr>
                <a:srgbClr val="7EBF2F"/>
              </a:buClr>
              <a:buSzPts val="3600"/>
              <a:buFont typeface="Arial"/>
              <a:buChar char="•"/>
            </a:pPr>
            <a:r>
              <a:rPr b="0" i="0" lang="en-IN" sz="3600" u="none" cap="none" strike="noStrike">
                <a:solidFill>
                  <a:srgbClr val="7EBF2F"/>
                </a:solidFill>
                <a:latin typeface="Century Gothic"/>
                <a:ea typeface="Century Gothic"/>
                <a:cs typeface="Century Gothic"/>
                <a:sym typeface="Century Gothic"/>
              </a:rPr>
              <a:t>And of</a:t>
            </a:r>
            <a:r>
              <a:rPr lang="en-IN" sz="3600">
                <a:solidFill>
                  <a:srgbClr val="7EBF2F"/>
                </a:solidFill>
                <a:latin typeface="Century Gothic"/>
                <a:ea typeface="Century Gothic"/>
                <a:cs typeface="Century Gothic"/>
                <a:sym typeface="Century Gothic"/>
              </a:rPr>
              <a:t> </a:t>
            </a:r>
            <a:r>
              <a:rPr b="0" i="0" lang="en-IN" sz="3600" u="none" cap="none" strike="noStrike">
                <a:solidFill>
                  <a:srgbClr val="7EBF2F"/>
                </a:solidFill>
                <a:latin typeface="Century Gothic"/>
                <a:ea typeface="Century Gothic"/>
                <a:cs typeface="Century Gothic"/>
                <a:sym typeface="Century Gothic"/>
              </a:rPr>
              <a:t>course, </a:t>
            </a:r>
            <a:r>
              <a:rPr b="0" i="0" lang="en-IN" sz="3600" u="none" cap="none" strike="noStrike">
                <a:solidFill>
                  <a:srgbClr val="00B0F0"/>
                </a:solidFill>
                <a:latin typeface="Century Gothic"/>
                <a:ea typeface="Century Gothic"/>
                <a:cs typeface="Century Gothic"/>
                <a:sym typeface="Century Gothic"/>
              </a:rPr>
              <a:t>Firefox.</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p:nvPr/>
        </p:nvSpPr>
        <p:spPr>
          <a:xfrm>
            <a:off x="2868120" y="733320"/>
            <a:ext cx="5163840" cy="3897720"/>
          </a:xfrm>
          <a:prstGeom prst="rect">
            <a:avLst/>
          </a:prstGeom>
          <a:noFill/>
          <a:ln>
            <a:noFill/>
          </a:ln>
        </p:spPr>
        <p:txBody>
          <a:bodyPr anchorCtr="0" anchor="ctr" bIns="45000" lIns="90000" spcFirstLastPara="1" rIns="90000" wrap="square" tIns="45000">
            <a:noAutofit/>
          </a:bodyPr>
          <a:lstStyle/>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Web Security</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Cryptography</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Network Security</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Exploitation</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Forensics</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Reversing</a:t>
            </a:r>
            <a:endParaRPr b="0" i="0" sz="2000" u="none" cap="none" strike="noStrike">
              <a:solidFill>
                <a:schemeClr val="dk1"/>
              </a:solidFill>
              <a:latin typeface="Arial"/>
              <a:ea typeface="Arial"/>
              <a:cs typeface="Arial"/>
              <a:sym typeface="Arial"/>
            </a:endParaRPr>
          </a:p>
          <a:p>
            <a:pPr indent="-571320" lvl="0" marL="571680" marR="0" rtl="0" algn="l">
              <a:lnSpc>
                <a:spcPct val="100000"/>
              </a:lnSpc>
              <a:spcBef>
                <a:spcPts val="0"/>
              </a:spcBef>
              <a:spcAft>
                <a:spcPts val="0"/>
              </a:spcAft>
              <a:buClr>
                <a:srgbClr val="7EBF2F"/>
              </a:buClr>
              <a:buSzPts val="2000"/>
              <a:buFont typeface="Arial"/>
              <a:buChar char="•"/>
            </a:pPr>
            <a:r>
              <a:rPr b="0" i="0" lang="en-IN" sz="2000" u="none" cap="none" strike="noStrike">
                <a:solidFill>
                  <a:srgbClr val="7EBF2F"/>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p:txBody>
      </p:sp>
      <p:sp>
        <p:nvSpPr>
          <p:cNvPr id="95" name="Google Shape;95;p18"/>
          <p:cNvSpPr/>
          <p:nvPr/>
        </p:nvSpPr>
        <p:spPr>
          <a:xfrm>
            <a:off x="914400" y="463320"/>
            <a:ext cx="679068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4400" u="none" cap="none" strike="noStrike">
                <a:solidFill>
                  <a:srgbClr val="FF0000"/>
                </a:solidFill>
                <a:latin typeface="Century Gothic"/>
                <a:ea typeface="Century Gothic"/>
                <a:cs typeface="Century Gothic"/>
                <a:sym typeface="Century Gothic"/>
              </a:rPr>
              <a:t>Branches of hacking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p:nvPr/>
        </p:nvSpPr>
        <p:spPr>
          <a:xfrm>
            <a:off x="1208690" y="934560"/>
            <a:ext cx="6487750" cy="5759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600" u="none" cap="none" strike="noStrike">
                <a:solidFill>
                  <a:srgbClr val="FF0000"/>
                </a:solidFill>
                <a:latin typeface="Century Gothic"/>
                <a:ea typeface="Century Gothic"/>
                <a:cs typeface="Century Gothic"/>
                <a:sym typeface="Century Gothic"/>
              </a:rPr>
              <a:t>Tools to be used today</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Kali 2018.4</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Firefox ( Best browser ); Chrome sucks ;(</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Nmap- Network Scanning tool</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Wireshark- Capture traffic</a:t>
            </a:r>
            <a:endParaRPr b="0" i="0" sz="2400" u="none" cap="none"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7EBF2F"/>
              </a:buClr>
              <a:buSzPts val="2400"/>
              <a:buFont typeface="Arial"/>
              <a:buChar char="•"/>
            </a:pPr>
            <a:r>
              <a:rPr b="0" i="0" lang="en-IN" sz="2400" u="none" cap="none" strike="noStrike">
                <a:solidFill>
                  <a:srgbClr val="7EBF2F"/>
                </a:solidFill>
                <a:latin typeface="Century Gothic"/>
                <a:ea typeface="Century Gothic"/>
                <a:cs typeface="Century Gothic"/>
                <a:sym typeface="Century Gothic"/>
              </a:rPr>
              <a:t>BurpSuite- Intercepts traffic</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p:nvPr/>
        </p:nvSpPr>
        <p:spPr>
          <a:xfrm>
            <a:off x="1609200" y="1063440"/>
            <a:ext cx="6183360" cy="2741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FFFF"/>
                </a:solidFill>
                <a:latin typeface="Century Gothic"/>
                <a:ea typeface="Century Gothic"/>
                <a:cs typeface="Century Gothic"/>
                <a:sym typeface="Century Gothic"/>
              </a:rPr>
              <a:t>	</a:t>
            </a:r>
            <a:r>
              <a:rPr b="0" i="0" lang="en-IN" sz="3600" u="none" cap="none" strike="noStrike">
                <a:solidFill>
                  <a:srgbClr val="FF0000"/>
                </a:solidFill>
                <a:latin typeface="Century Gothic"/>
                <a:ea typeface="Century Gothic"/>
                <a:cs typeface="Century Gothic"/>
                <a:sym typeface="Century Gothic"/>
              </a:rPr>
              <a:t>Hacking Process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7EBF2F"/>
                </a:solidFill>
                <a:latin typeface="Century Gothic"/>
                <a:ea typeface="Century Gothic"/>
                <a:cs typeface="Century Gothic"/>
                <a:sym typeface="Century Gothic"/>
              </a:rPr>
              <a:t>	                 </a:t>
            </a:r>
            <a:r>
              <a:rPr b="0" i="0" lang="en-IN" sz="2800" u="none" cap="none" strike="noStrike">
                <a:solidFill>
                  <a:srgbClr val="00B0F0"/>
                </a:solidFill>
                <a:latin typeface="Century Gothic"/>
                <a:ea typeface="Century Gothic"/>
                <a:cs typeface="Century Gothic"/>
                <a:sym typeface="Century Gothic"/>
              </a:rPr>
              <a:t>Main aim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800" u="none" cap="none" strike="noStrike">
                <a:solidFill>
                  <a:srgbClr val="7EBF2F"/>
                </a:solidFill>
                <a:latin typeface="Century Gothic"/>
                <a:ea typeface="Century Gothic"/>
                <a:cs typeface="Century Gothic"/>
                <a:sym typeface="Century Gothic"/>
              </a:rPr>
              <a:t>To gain root access to a system…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p:nvPr/>
        </p:nvSpPr>
        <p:spPr>
          <a:xfrm>
            <a:off x="1296000" y="592200"/>
            <a:ext cx="6657120" cy="292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FFFF"/>
                </a:solidFill>
                <a:latin typeface="Century Gothic"/>
                <a:ea typeface="Century Gothic"/>
                <a:cs typeface="Century Gothic"/>
                <a:sym typeface="Century Gothic"/>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600" u="none" cap="none" strike="noStrike">
                <a:solidFill>
                  <a:srgbClr val="7EBF2F"/>
                </a:solidFill>
                <a:latin typeface="Century Gothic"/>
                <a:ea typeface="Century Gothic"/>
                <a:cs typeface="Century Gothic"/>
                <a:sym typeface="Century Gothic"/>
              </a:rPr>
              <a:t>		</a:t>
            </a:r>
            <a:r>
              <a:rPr b="0" i="0" lang="en-IN" sz="6000" u="none" cap="none" strike="noStrike">
                <a:solidFill>
                  <a:srgbClr val="FF0000"/>
                </a:solidFill>
                <a:latin typeface="Century Gothic"/>
                <a:ea typeface="Century Gothic"/>
                <a:cs typeface="Century Gothic"/>
                <a:sym typeface="Century Gothic"/>
              </a:rPr>
              <a:t>How….???</a:t>
            </a:r>
            <a:endParaRPr b="0" i="0" sz="6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p:nvPr/>
        </p:nvSpPr>
        <p:spPr>
          <a:xfrm>
            <a:off x="743760" y="828720"/>
            <a:ext cx="8119440" cy="2833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3600" u="none" cap="none" strike="noStrike">
                <a:solidFill>
                  <a:srgbClr val="7EBF2F"/>
                </a:solidFill>
                <a:latin typeface="Century Gothic"/>
                <a:ea typeface="Century Gothic"/>
                <a:cs typeface="Century Gothic"/>
                <a:sym typeface="Century Gothic"/>
              </a:rPr>
              <a:t>What do we get by doing this…???</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600" u="none" cap="none" strike="noStrike">
                <a:solidFill>
                  <a:srgbClr val="FF0000"/>
                </a:solidFill>
                <a:latin typeface="Century Gothic"/>
                <a:ea typeface="Century Gothic"/>
                <a:cs typeface="Century Gothic"/>
                <a:sym typeface="Century Gothic"/>
              </a:rPr>
              <a:t>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3600" u="none" cap="none" strike="noStrike">
                <a:solidFill>
                  <a:srgbClr val="FF0000"/>
                </a:solidFill>
                <a:latin typeface="Century Gothic"/>
                <a:ea typeface="Century Gothic"/>
                <a:cs typeface="Century Gothic"/>
                <a:sym typeface="Century Gothic"/>
              </a:rPr>
              <a:t>					Any Guess..??</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