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0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7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2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9A635-A944-4726-BEBB-DFA6BC08ACA1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7CBF22-5ECD-4029-BEF0-EC52DCE22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D202-94D5-46EB-8648-73DF20D03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580370" cy="3566160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Android Development - II	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F3C7-6DA8-4A6D-90FD-38F36B805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cyberlabs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2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4C0-0AE2-4600-9034-DA668FB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9C5C-427A-4363-87B7-606386DB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is a way of programming characterized by four principles:</a:t>
            </a:r>
            <a:endParaRPr lang="en-IN" b="1" dirty="0"/>
          </a:p>
          <a:p>
            <a:r>
              <a:rPr lang="en-IN" dirty="0"/>
              <a:t>1. Abstraction: The ground-level implementation is hidden from the programmer, by reducing them to a function call.</a:t>
            </a:r>
          </a:p>
          <a:p>
            <a:r>
              <a:rPr lang="en-IN" dirty="0"/>
              <a:t>2. Encapsulation: Data members can be hidden from direct access of the programmer, by providing publicly-accessible getter and/or setter methods as desired.</a:t>
            </a:r>
          </a:p>
          <a:p>
            <a:r>
              <a:rPr lang="en-IN" dirty="0"/>
              <a:t>3. Inheritance: The ability to form child classes from existing parent classes, by reusing the entire code of parent classes as well as adding unique code for child classes.</a:t>
            </a:r>
          </a:p>
          <a:p>
            <a:r>
              <a:rPr lang="en-IN" dirty="0"/>
              <a:t>4. Polymorphism: Certain methods can be given multiple implementations based on the domain or context in which the methods are used.</a:t>
            </a:r>
          </a:p>
        </p:txBody>
      </p:sp>
    </p:spTree>
    <p:extLst>
      <p:ext uri="{BB962C8B-B14F-4D97-AF65-F5344CB8AC3E}">
        <p14:creationId xmlns:p14="http://schemas.microsoft.com/office/powerpoint/2010/main" val="152045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heritance in C++ - GeeksforGeeks">
            <a:extLst>
              <a:ext uri="{FF2B5EF4-FFF2-40B4-BE49-F238E27FC236}">
                <a16:creationId xmlns:a16="http://schemas.microsoft.com/office/drawing/2014/main" id="{42A54EE6-C8B2-47A5-A860-CB337F7E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50" y="2109880"/>
            <a:ext cx="4886799" cy="212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3F24CA-E16E-4291-A664-371F076687B5}"/>
              </a:ext>
            </a:extLst>
          </p:cNvPr>
          <p:cNvCxnSpPr>
            <a:cxnSpLocks/>
          </p:cNvCxnSpPr>
          <p:nvPr/>
        </p:nvCxnSpPr>
        <p:spPr>
          <a:xfrm>
            <a:off x="2584947" y="4478738"/>
            <a:ext cx="0" cy="46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880409-8B04-4429-A3B4-34503CDF6477}"/>
              </a:ext>
            </a:extLst>
          </p:cNvPr>
          <p:cNvSpPr txBox="1"/>
          <p:nvPr/>
        </p:nvSpPr>
        <p:spPr>
          <a:xfrm>
            <a:off x="1955030" y="1112403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16AEF-F06E-4A50-B0A7-4ED178BD92D5}"/>
              </a:ext>
            </a:extLst>
          </p:cNvPr>
          <p:cNvSpPr txBox="1"/>
          <p:nvPr/>
        </p:nvSpPr>
        <p:spPr>
          <a:xfrm>
            <a:off x="7837433" y="1430282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09E0E-53DC-4AD7-859F-7FFC7C1E7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23440" r="70364" b="44378"/>
          <a:stretch/>
        </p:blipFill>
        <p:spPr>
          <a:xfrm>
            <a:off x="873943" y="1578528"/>
            <a:ext cx="3422007" cy="2900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EE94E-CF48-438B-A7C3-5C3A1C6CA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17246" r="81650" b="77152"/>
          <a:stretch/>
        </p:blipFill>
        <p:spPr>
          <a:xfrm>
            <a:off x="1503044" y="4944863"/>
            <a:ext cx="2163805" cy="6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2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91BB0-A8FC-4FA5-95E4-BE46B46E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1986" r="74879" b="40204"/>
          <a:stretch/>
        </p:blipFill>
        <p:spPr>
          <a:xfrm>
            <a:off x="7185346" y="1864311"/>
            <a:ext cx="2723613" cy="727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14794-36B9-4105-AA84-B8603432F678}"/>
              </a:ext>
            </a:extLst>
          </p:cNvPr>
          <p:cNvSpPr txBox="1"/>
          <p:nvPr/>
        </p:nvSpPr>
        <p:spPr>
          <a:xfrm>
            <a:off x="7779858" y="1305994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888F-C9FC-4BF8-B550-8D900E8C1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15495" r="70743" b="41955"/>
          <a:stretch/>
        </p:blipFill>
        <p:spPr>
          <a:xfrm>
            <a:off x="1024313" y="1045012"/>
            <a:ext cx="3378660" cy="348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B68F1-FA9F-477E-9E0A-C01B226664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t="25480" r="72455" b="57676"/>
          <a:stretch/>
        </p:blipFill>
        <p:spPr>
          <a:xfrm>
            <a:off x="1223885" y="4635527"/>
            <a:ext cx="2979516" cy="1520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9AAFD-75AA-4DB7-9D39-E85F9D4AA6C7}"/>
              </a:ext>
            </a:extLst>
          </p:cNvPr>
          <p:cNvSpPr txBox="1"/>
          <p:nvPr/>
        </p:nvSpPr>
        <p:spPr>
          <a:xfrm>
            <a:off x="1967477" y="575067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Encapsulation</a:t>
            </a:r>
          </a:p>
        </p:txBody>
      </p:sp>
      <p:pic>
        <p:nvPicPr>
          <p:cNvPr id="1028" name="Picture 4" descr="Java Polymorphism">
            <a:extLst>
              <a:ext uri="{FF2B5EF4-FFF2-40B4-BE49-F238E27FC236}">
                <a16:creationId xmlns:a16="http://schemas.microsoft.com/office/drawing/2014/main" id="{31A5F3BF-D8EB-4B4C-8A1E-70863F74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31" y="3346558"/>
            <a:ext cx="38004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D21-E8C3-4DAD-AA01-FAB42F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Action…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4FD1-5B64-408B-8CF1-24000AAF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complete the Dice Rolling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9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5102-EE51-4EDA-B29E-793A23FB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5BF4-84D2-4706-BAEB-F661B164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give life to the layouts created in the previous workshop – through programming</a:t>
            </a:r>
          </a:p>
          <a:p>
            <a:r>
              <a:rPr lang="en-US" dirty="0"/>
              <a:t>Basic concepts of Java – enough to make your desired app work as intended.</a:t>
            </a:r>
          </a:p>
        </p:txBody>
      </p:sp>
    </p:spTree>
    <p:extLst>
      <p:ext uri="{BB962C8B-B14F-4D97-AF65-F5344CB8AC3E}">
        <p14:creationId xmlns:p14="http://schemas.microsoft.com/office/powerpoint/2010/main" val="41859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8738-0025-4AF3-91F3-5972AAF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Android: Java, Kotlin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A6C5-A981-414A-AA55-4E1D7E9A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learn, English-like language with great community support.</a:t>
            </a:r>
            <a:endParaRPr lang="en-US" dirty="0"/>
          </a:p>
          <a:p>
            <a:r>
              <a:rPr lang="en-US" dirty="0"/>
              <a:t>Versatile languages, used for developing applications for the web, mobile as well as desktop.</a:t>
            </a:r>
          </a:p>
          <a:p>
            <a:r>
              <a:rPr lang="en-IN" dirty="0"/>
              <a:t>Have multiple Open-Source Libraries that can be copied, studied, changed and shared.</a:t>
            </a:r>
          </a:p>
          <a:p>
            <a:endParaRPr lang="en-IN" dirty="0"/>
          </a:p>
          <a:p>
            <a:r>
              <a:rPr lang="en-IN" dirty="0"/>
              <a:t>In this workshop, we will proceed with Java, however you are free to explore both the languages.</a:t>
            </a:r>
          </a:p>
          <a:p>
            <a:r>
              <a:rPr lang="en-IN" dirty="0"/>
              <a:t>In the hands-on coding period you will see how these concepts are used in making the dice-rolling app do what we want.</a:t>
            </a:r>
          </a:p>
        </p:txBody>
      </p:sp>
    </p:spTree>
    <p:extLst>
      <p:ext uri="{BB962C8B-B14F-4D97-AF65-F5344CB8AC3E}">
        <p14:creationId xmlns:p14="http://schemas.microsoft.com/office/powerpoint/2010/main" val="11416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118-DE11-427F-99E8-839F849D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D840-3CE0-4A8F-BD26-5CB4A79D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containers for storing values.</a:t>
            </a:r>
          </a:p>
          <a:p>
            <a:r>
              <a:rPr lang="en-US" dirty="0"/>
              <a:t>The values fall into certain </a:t>
            </a:r>
            <a:r>
              <a:rPr lang="en-US" i="1" dirty="0"/>
              <a:t>types</a:t>
            </a:r>
            <a:r>
              <a:rPr lang="en-US" dirty="0"/>
              <a:t> such as</a:t>
            </a:r>
          </a:p>
          <a:p>
            <a:pPr lvl="1"/>
            <a:r>
              <a:rPr lang="en-US" dirty="0"/>
              <a:t>String – “Android”</a:t>
            </a:r>
          </a:p>
          <a:p>
            <a:pPr lvl="1"/>
            <a:r>
              <a:rPr lang="en-US" dirty="0"/>
              <a:t>int – 1, 35</a:t>
            </a:r>
          </a:p>
          <a:p>
            <a:pPr lvl="1"/>
            <a:r>
              <a:rPr lang="en-US" dirty="0"/>
              <a:t>float – 23.856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true, false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47AE-0AEC-4ECD-8DD4-82749873B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23035" r="71239" b="62691"/>
          <a:stretch/>
        </p:blipFill>
        <p:spPr>
          <a:xfrm>
            <a:off x="5850384" y="3666478"/>
            <a:ext cx="5444203" cy="22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BE7-3954-43A4-A509-CAC1DDD8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173EF9-D243-48D6-9EB6-03C7AF3322DE}"/>
              </a:ext>
            </a:extLst>
          </p:cNvPr>
          <p:cNvGrpSpPr/>
          <p:nvPr/>
        </p:nvGrpSpPr>
        <p:grpSpPr>
          <a:xfrm>
            <a:off x="8433584" y="2429254"/>
            <a:ext cx="1882066" cy="1997475"/>
            <a:chOff x="5566299" y="4048217"/>
            <a:chExt cx="1015016" cy="1083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E713BD-2D9A-4551-935E-4CC142DB6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8" t="47946" r="79175" b="35626"/>
            <a:stretch/>
          </p:blipFill>
          <p:spPr>
            <a:xfrm>
              <a:off x="5566299" y="4048218"/>
              <a:ext cx="337352" cy="1083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E724E2-1ED9-47C9-B2F8-E71B737446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6" t="48081" r="71238" b="35491"/>
            <a:stretch/>
          </p:blipFill>
          <p:spPr>
            <a:xfrm>
              <a:off x="5995387" y="4048217"/>
              <a:ext cx="585928" cy="10830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89F082-3B40-439A-AD5E-09798DE24AAB}"/>
              </a:ext>
            </a:extLst>
          </p:cNvPr>
          <p:cNvSpPr txBox="1"/>
          <p:nvPr/>
        </p:nvSpPr>
        <p:spPr>
          <a:xfrm>
            <a:off x="2725771" y="219747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B6255-3A32-4DAD-8063-FA17CC1AFEBA}"/>
              </a:ext>
            </a:extLst>
          </p:cNvPr>
          <p:cNvSpPr txBox="1"/>
          <p:nvPr/>
        </p:nvSpPr>
        <p:spPr>
          <a:xfrm>
            <a:off x="8678350" y="20599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0BF58-D08B-45E3-9DFC-BD90C4071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5091" r="70612" b="72830"/>
          <a:stretch/>
        </p:blipFill>
        <p:spPr>
          <a:xfrm>
            <a:off x="1413306" y="2566807"/>
            <a:ext cx="3800637" cy="12175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516BE-16CC-432F-84CB-B379902A0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50000" r="57476" b="40204"/>
          <a:stretch/>
        </p:blipFill>
        <p:spPr>
          <a:xfrm>
            <a:off x="2594992" y="5139506"/>
            <a:ext cx="6666052" cy="1053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3EC344-2C6E-4314-B0FD-FE06A23E9E9F}"/>
              </a:ext>
            </a:extLst>
          </p:cNvPr>
          <p:cNvSpPr txBox="1"/>
          <p:nvPr/>
        </p:nvSpPr>
        <p:spPr>
          <a:xfrm>
            <a:off x="5204430" y="4770174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23786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AF47-38C4-494B-9818-58EB642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A37F-3E97-458A-871B-E832F243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that get executed if a particular condition is satisfied.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08E0-D12E-4261-8B9E-3D372005A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24342" r="63811" b="53653"/>
          <a:stretch/>
        </p:blipFill>
        <p:spPr>
          <a:xfrm>
            <a:off x="2366788" y="2663302"/>
            <a:ext cx="6067612" cy="26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C394-72F5-4305-B735-BDF01861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451A-7B31-473B-89D6-1F2DAC21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can pass data, known as parameters, into a method.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Methods are used to perform certain actions, and they are also known as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functions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Why use methods? To reuse code: define the code once, and use it many times.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754F8-C98E-4C7F-92B5-08E71110D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54814" r="67597" b="34818"/>
          <a:stretch/>
        </p:blipFill>
        <p:spPr>
          <a:xfrm>
            <a:off x="2210541" y="4388331"/>
            <a:ext cx="6711518" cy="14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F4B-D9F0-4C24-887F-9CC8D6C7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4056-12AF-4ADB-B3CD-810B724D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2701" cy="4023360"/>
          </a:xfrm>
        </p:spPr>
        <p:txBody>
          <a:bodyPr/>
          <a:lstStyle/>
          <a:p>
            <a:r>
              <a:rPr lang="en-US" dirty="0"/>
              <a:t>Classes and objects are basic concepts of Object Oriented Programming.</a:t>
            </a:r>
          </a:p>
          <a:p>
            <a:r>
              <a:rPr lang="en-US" dirty="0"/>
              <a:t>Classes are blueprints/prototypes from which objects are created.</a:t>
            </a:r>
          </a:p>
          <a:p>
            <a:r>
              <a:rPr lang="en-US" dirty="0"/>
              <a:t>Objects are a basic unit of Object Oriented Programming, whose properties are characterized by the classes they belong to.</a:t>
            </a:r>
            <a:endParaRPr lang="en-IN" dirty="0"/>
          </a:p>
        </p:txBody>
      </p:sp>
      <p:pic>
        <p:nvPicPr>
          <p:cNvPr id="4" name="Picture 2" descr="Python Classes and Objects - Intellipaat Blog">
            <a:extLst>
              <a:ext uri="{FF2B5EF4-FFF2-40B4-BE49-F238E27FC236}">
                <a16:creationId xmlns:a16="http://schemas.microsoft.com/office/drawing/2014/main" id="{16EF4847-8D53-4493-A9C5-84ACB1DD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81" y="1845734"/>
            <a:ext cx="5908922" cy="38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69F42E-8EF8-4810-878B-B1BFF61E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Objects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01204E-3805-4DFF-936F-D9325554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0" t="39345" r="35568" b="56856"/>
          <a:stretch/>
        </p:blipFill>
        <p:spPr>
          <a:xfrm>
            <a:off x="2760956" y="2492404"/>
            <a:ext cx="6320904" cy="428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5ADF5-FD54-46A4-B58F-6B03B504B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6" t="42965" r="44587" b="54208"/>
          <a:stretch/>
        </p:blipFill>
        <p:spPr>
          <a:xfrm>
            <a:off x="3435658" y="4822797"/>
            <a:ext cx="4413471" cy="319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68DE8-97E2-4CFA-9258-C50294C746C6}"/>
              </a:ext>
            </a:extLst>
          </p:cNvPr>
          <p:cNvSpPr txBox="1"/>
          <p:nvPr/>
        </p:nvSpPr>
        <p:spPr>
          <a:xfrm>
            <a:off x="2633810" y="19302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97CB6-73E5-4AD3-BA0C-2FC6BD35867F}"/>
              </a:ext>
            </a:extLst>
          </p:cNvPr>
          <p:cNvSpPr txBox="1"/>
          <p:nvPr/>
        </p:nvSpPr>
        <p:spPr>
          <a:xfrm>
            <a:off x="3510326" y="31186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728207-24EE-4435-BB5A-C68823567AA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65553" y="2299548"/>
            <a:ext cx="1" cy="3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E69748-F3C4-480F-AD9B-A824FA44D54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44662" y="2814222"/>
            <a:ext cx="0" cy="30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B5C99B-A3F5-4FD1-8AB2-40C1188AEE74}"/>
              </a:ext>
            </a:extLst>
          </p:cNvPr>
          <p:cNvSpPr txBox="1"/>
          <p:nvPr/>
        </p:nvSpPr>
        <p:spPr>
          <a:xfrm>
            <a:off x="3732268" y="5390060"/>
            <a:ext cx="14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 Operator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1EA33B-F03C-4590-A952-0DE892378FA3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421080" y="5050830"/>
            <a:ext cx="25743" cy="33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95A050-A93E-4080-AA7A-4E630B1BD2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82279" y="2335067"/>
            <a:ext cx="260952" cy="25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95D62-D214-4E8B-AD72-113E91176DDE}"/>
              </a:ext>
            </a:extLst>
          </p:cNvPr>
          <p:cNvSpPr txBox="1"/>
          <p:nvPr/>
        </p:nvSpPr>
        <p:spPr>
          <a:xfrm>
            <a:off x="6043231" y="1846073"/>
            <a:ext cx="539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Android-specific method that binds the XML View possessing the supplied ID to the Java object</a:t>
            </a:r>
          </a:p>
        </p:txBody>
      </p:sp>
    </p:spTree>
    <p:extLst>
      <p:ext uri="{BB962C8B-B14F-4D97-AF65-F5344CB8AC3E}">
        <p14:creationId xmlns:p14="http://schemas.microsoft.com/office/powerpoint/2010/main" val="3373423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</TotalTime>
  <Words>458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Narrow</vt:lpstr>
      <vt:lpstr>Calibri</vt:lpstr>
      <vt:lpstr>Calibri Light</vt:lpstr>
      <vt:lpstr>Retrospect</vt:lpstr>
      <vt:lpstr>Android Development - II </vt:lpstr>
      <vt:lpstr>Objectives</vt:lpstr>
      <vt:lpstr>Languages for Android: Java, Kotlin</vt:lpstr>
      <vt:lpstr>Variables and Data Types</vt:lpstr>
      <vt:lpstr>Operators</vt:lpstr>
      <vt:lpstr>Conditional Statements</vt:lpstr>
      <vt:lpstr>Methods</vt:lpstr>
      <vt:lpstr>Classes and Objects</vt:lpstr>
      <vt:lpstr>Using Objects</vt:lpstr>
      <vt:lpstr>Object Oriented Programming</vt:lpstr>
      <vt:lpstr>PowerPoint Presentation</vt:lpstr>
      <vt:lpstr>PowerPoint Presentation</vt:lpstr>
      <vt:lpstr>Time For Some Action…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- II </dc:title>
  <dc:creator>Akash Mahapatra</dc:creator>
  <cp:lastModifiedBy>Akash Mahapatra</cp:lastModifiedBy>
  <cp:revision>32</cp:revision>
  <dcterms:created xsi:type="dcterms:W3CDTF">2020-12-30T12:35:18Z</dcterms:created>
  <dcterms:modified xsi:type="dcterms:W3CDTF">2021-01-05T19:42:00Z</dcterms:modified>
</cp:coreProperties>
</file>