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882" r:id="rId5"/>
    <p:sldMasterId id="2147483908" r:id="rId6"/>
  </p:sldMasterIdLst>
  <p:notesMasterIdLst>
    <p:notesMasterId r:id="rId49"/>
  </p:notesMasterIdLst>
  <p:sldIdLst>
    <p:sldId id="256" r:id="rId7"/>
    <p:sldId id="257" r:id="rId8"/>
    <p:sldId id="327" r:id="rId9"/>
    <p:sldId id="328" r:id="rId10"/>
    <p:sldId id="329" r:id="rId11"/>
    <p:sldId id="330" r:id="rId12"/>
    <p:sldId id="331" r:id="rId13"/>
    <p:sldId id="258" r:id="rId14"/>
    <p:sldId id="259" r:id="rId15"/>
    <p:sldId id="292" r:id="rId16"/>
    <p:sldId id="295" r:id="rId17"/>
    <p:sldId id="318" r:id="rId18"/>
    <p:sldId id="298" r:id="rId19"/>
    <p:sldId id="319" r:id="rId20"/>
    <p:sldId id="299" r:id="rId21"/>
    <p:sldId id="300" r:id="rId22"/>
    <p:sldId id="301" r:id="rId23"/>
    <p:sldId id="302" r:id="rId24"/>
    <p:sldId id="325" r:id="rId25"/>
    <p:sldId id="306" r:id="rId26"/>
    <p:sldId id="326" r:id="rId27"/>
    <p:sldId id="303" r:id="rId28"/>
    <p:sldId id="304" r:id="rId29"/>
    <p:sldId id="305" r:id="rId30"/>
    <p:sldId id="307" r:id="rId31"/>
    <p:sldId id="308" r:id="rId32"/>
    <p:sldId id="309" r:id="rId33"/>
    <p:sldId id="294" r:id="rId34"/>
    <p:sldId id="293" r:id="rId35"/>
    <p:sldId id="296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288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1646" autoAdjust="0"/>
  </p:normalViewPr>
  <p:slideViewPr>
    <p:cSldViewPr snapToGrid="0">
      <p:cViewPr varScale="1">
        <p:scale>
          <a:sx n="48" d="100"/>
          <a:sy n="48" d="100"/>
        </p:scale>
        <p:origin x="24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3678483-6903-46CC-A208-C2C4D365959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48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&lt;head&gt;</a:t>
            </a:r>
          </a:p>
          <a:p>
            <a:endParaRPr lang="en-US" dirty="0" smtClean="0"/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&lt;h1&gt;This is h1!&lt;/h1&gt;</a:t>
            </a:r>
          </a:p>
          <a:p>
            <a:r>
              <a:rPr lang="en-US" dirty="0" smtClean="0"/>
              <a:t>        &lt;h2&gt;This is h2!&lt;/h2&gt;</a:t>
            </a:r>
          </a:p>
          <a:p>
            <a:r>
              <a:rPr lang="en-US" dirty="0" smtClean="0"/>
              <a:t>        &lt;h3&gt;This is h3!&lt;/h3&gt;</a:t>
            </a:r>
          </a:p>
          <a:p>
            <a:r>
              <a:rPr lang="en-US" dirty="0" smtClean="0"/>
              <a:t>        &lt;h4&gt;This is h4!&lt;/h4&gt;</a:t>
            </a:r>
          </a:p>
          <a:p>
            <a:r>
              <a:rPr lang="en-US" dirty="0" smtClean="0"/>
              <a:t>        &lt;h5&gt;This is h5!&lt;/h5&gt;</a:t>
            </a:r>
          </a:p>
          <a:p>
            <a:r>
              <a:rPr lang="en-US" dirty="0" smtClean="0"/>
              <a:t>        &lt;h6&gt;This is h6!&lt;/h6&gt;</a:t>
            </a:r>
          </a:p>
          <a:p>
            <a:endParaRPr lang="en-US" dirty="0" smtClean="0"/>
          </a:p>
          <a:p>
            <a:r>
              <a:rPr lang="en-US" dirty="0" smtClean="0"/>
              <a:t>        &lt;a </a:t>
            </a:r>
            <a:r>
              <a:rPr lang="en-US" dirty="0" err="1" smtClean="0"/>
              <a:t>href</a:t>
            </a:r>
            <a:r>
              <a:rPr lang="en-US" dirty="0" smtClean="0"/>
              <a:t>="http://www.google.com"&gt;This is a link tag&lt;/a&gt;</a:t>
            </a:r>
          </a:p>
          <a:p>
            <a:endParaRPr lang="en-US" dirty="0" smtClean="0"/>
          </a:p>
          <a:p>
            <a:r>
              <a:rPr lang="en-US" dirty="0" smtClean="0"/>
              <a:t>        &lt;p&gt;</a:t>
            </a:r>
          </a:p>
          <a:p>
            <a:r>
              <a:rPr lang="en-US" dirty="0" smtClean="0"/>
              <a:t>            This is a paragraph. And it is cool.</a:t>
            </a:r>
          </a:p>
          <a:p>
            <a:r>
              <a:rPr lang="en-US" dirty="0" smtClean="0"/>
              <a:t>            But how to make text &lt;strong&gt;bold&lt;/strong&gt; &lt;</a:t>
            </a:r>
            <a:r>
              <a:rPr lang="en-US" dirty="0" err="1" smtClean="0"/>
              <a:t>i</a:t>
            </a:r>
            <a:r>
              <a:rPr lang="en-US" dirty="0" smtClean="0"/>
              <a:t>&gt;italics&lt;/</a:t>
            </a:r>
            <a:r>
              <a:rPr lang="en-US" dirty="0" err="1" smtClean="0"/>
              <a:t>i</a:t>
            </a:r>
            <a:r>
              <a:rPr lang="en-US" dirty="0" smtClean="0"/>
              <a:t>&gt; and &lt;u&gt;underlined&lt;/u&gt;?</a:t>
            </a:r>
          </a:p>
          <a:p>
            <a:r>
              <a:rPr lang="en-US" dirty="0" smtClean="0"/>
              <a:t>            We use strong, </a:t>
            </a:r>
            <a:r>
              <a:rPr lang="en-US" dirty="0" err="1" smtClean="0"/>
              <a:t>i</a:t>
            </a:r>
            <a:r>
              <a:rPr lang="en-US" dirty="0" smtClean="0"/>
              <a:t> and u tags!</a:t>
            </a:r>
          </a:p>
          <a:p>
            <a:r>
              <a:rPr lang="en-US" dirty="0" smtClean="0"/>
              <a:t>            How do we insert a line break in a paragraph?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br</a:t>
            </a:r>
            <a:r>
              <a:rPr lang="en-US" dirty="0" smtClean="0"/>
              <a:t>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We use a </a:t>
            </a:r>
            <a:r>
              <a:rPr lang="en-US" dirty="0" err="1" smtClean="0"/>
              <a:t>br</a:t>
            </a:r>
            <a:r>
              <a:rPr lang="en-US" dirty="0" smtClean="0"/>
              <a:t> tag!</a:t>
            </a:r>
          </a:p>
          <a:p>
            <a:r>
              <a:rPr lang="en-US" dirty="0" smtClean="0"/>
              <a:t>        &lt;/p&gt;</a:t>
            </a:r>
          </a:p>
          <a:p>
            <a:r>
              <a:rPr lang="en-US" dirty="0" smtClean="0"/>
              <a:t>        &lt;p&gt;</a:t>
            </a:r>
          </a:p>
          <a:p>
            <a:r>
              <a:rPr lang="en-US" dirty="0" smtClean="0"/>
              <a:t>            This is a new paragraph</a:t>
            </a:r>
          </a:p>
          <a:p>
            <a:r>
              <a:rPr lang="en-US" dirty="0" smtClean="0"/>
              <a:t>        &lt;/p&gt;</a:t>
            </a:r>
          </a:p>
          <a:p>
            <a:r>
              <a:rPr lang="en-US" dirty="0" smtClean="0"/>
              <a:t>        &lt;a </a:t>
            </a:r>
            <a:r>
              <a:rPr lang="en-US" dirty="0" err="1" smtClean="0"/>
              <a:t>href</a:t>
            </a:r>
            <a:r>
              <a:rPr lang="en-US" dirty="0" smtClean="0"/>
              <a:t>="./otherPage.html"&gt;Link to other page&lt;/a&gt;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="./someImage.jpg" /&gt;</a:t>
            </a:r>
          </a:p>
          <a:p>
            <a:r>
              <a:rPr lang="en-US" dirty="0" smtClean="0"/>
              <a:t>        &lt;div&gt;</a:t>
            </a:r>
          </a:p>
          <a:p>
            <a:r>
              <a:rPr lang="en-US" dirty="0" smtClean="0"/>
              <a:t>        	&lt;input type="text" /&gt;</a:t>
            </a:r>
          </a:p>
          <a:p>
            <a:r>
              <a:rPr lang="en-US" dirty="0" smtClean="0"/>
              <a:t>        	&lt;button&gt;This is button&lt;/button&gt;</a:t>
            </a:r>
          </a:p>
          <a:p>
            <a:r>
              <a:rPr lang="en-US" dirty="0" smtClean="0"/>
              <a:t>        &lt;/div&gt;</a:t>
            </a:r>
          </a:p>
          <a:p>
            <a:endParaRPr lang="en-US" dirty="0" smtClean="0"/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10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3649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11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00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44b5d0a9d9_2_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g44b5d0a9d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17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44b5d0a9d9_2_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g44b5d0a9d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55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44b5d0a9d9_2_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g44b5d0a9d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859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44b5d0a9d9_2_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Can use </a:t>
            </a:r>
            <a:r>
              <a:rPr lang="en-IN" dirty="0" err="1"/>
              <a:t>rgba</a:t>
            </a:r>
            <a:r>
              <a:rPr lang="en-IN" dirty="0"/>
              <a:t>() notation</a:t>
            </a:r>
            <a:endParaRPr dirty="0"/>
          </a:p>
        </p:txBody>
      </p:sp>
      <p:sp>
        <p:nvSpPr>
          <p:cNvPr id="1162" name="Google Shape;1162;g44b5d0a9d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306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44b5d0a9d9_2_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44b5d0a9d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376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44b5d0a9d9_2_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g44b5d0a9d9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4999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4b5d0a9d9_2_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44b5d0a9d9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381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4b5d0a9d9_2_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44b5d0a9d9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57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553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4b5d0a9d9_2_6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g44b5d0a9d9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08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4b5d0a9d9_2_6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g44b5d0a9d9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928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44b5d0a9d9_2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g44b5d0a9d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338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44b5d0a9d9_2_3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g44b5d0a9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016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44b5d0a9d9_2_4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g44b5d0a9d9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030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44b5d0a9d9_2_5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FFFFF"/>
                </a:highlight>
              </a:rPr>
              <a:t>A link has 4 state: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IN" sz="1200">
                <a:solidFill>
                  <a:srgbClr val="333333"/>
                </a:solidFill>
                <a:highlight>
                  <a:srgbClr val="FFFFFF"/>
                </a:highlight>
              </a:rPr>
              <a:t>link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IN" sz="1200">
                <a:solidFill>
                  <a:srgbClr val="333333"/>
                </a:solidFill>
                <a:highlight>
                  <a:srgbClr val="FFFFFF"/>
                </a:highlight>
              </a:rPr>
              <a:t>visited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IN" sz="1200">
                <a:solidFill>
                  <a:srgbClr val="333333"/>
                </a:solidFill>
                <a:highlight>
                  <a:srgbClr val="FFFFFF"/>
                </a:highlight>
              </a:rPr>
              <a:t>hover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IN" sz="1200">
                <a:solidFill>
                  <a:srgbClr val="333333"/>
                </a:solidFill>
                <a:highlight>
                  <a:srgbClr val="FFFFFF"/>
                </a:highlight>
              </a:rPr>
              <a:t>active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10" name="Google Shape;1210;g44b5d0a9d9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002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44b5d0a9d9_2_6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g44b5d0a9d9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815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44b5d0a9d9_2_7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g44b5d0a9d9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241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28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1380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29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61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78483-6903-46CC-A208-C2C4D3659591}" type="slidenum">
              <a:rPr kumimoji="0" lang="en-IN" sz="1400" b="0" i="0" u="none" strike="noStrike" kern="1200" cap="none" spc="-1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91535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30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9214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44b5d0a9d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44b5d0a9d9_1_3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g44b5d0a9d9_1_3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393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44b5d0a9d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44b5d0a9d9_1_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g44b5d0a9d9_1_4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629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44b5d0a9d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44b5d0a9d9_1_5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g44b5d0a9d9_1_5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36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44b5d0a9d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44b5d0a9d9_1_5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g44b5d0a9d9_1_5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92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44b5d0a9d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44b5d0a9d9_1_6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g44b5d0a9d9_1_6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826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44b5d0a9d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44b5d0a9d9_1_6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g44b5d0a9d9_1_6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587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4b5d0a9d9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4b5d0a9d9_1_8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g44b5d0a9d9_1_8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301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44b5d0a9d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44b5d0a9d9_1_7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g44b5d0a9d9_1_7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40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44b5d0a9d9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44b5d0a9d9_1_8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g44b5d0a9d9_1_8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02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Client is the one who makes the request and the server serves the responses. Let’s see how it works.</a:t>
            </a:r>
            <a:endParaRPr dirty="0"/>
          </a:p>
        </p:txBody>
      </p:sp>
      <p:sp>
        <p:nvSpPr>
          <p:cNvPr id="1287" name="Google Shape;1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434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44b5d0a9d9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44b5d0a9d9_1_9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g44b5d0a9d9_1_9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6813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44b5d0a9d9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44b5d0a9d9_1_10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g44b5d0a9d9_1_10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72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44b5d0a9d9_0_4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477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Verdana"/>
              <a:buAutoNum type="arabicPeriod"/>
            </a:pPr>
            <a:r>
              <a:rPr lang="en-IN" sz="1050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 medium for communication, specifically a protocol for two systems to interact. Also called HTTP communication protocol</a:t>
            </a:r>
            <a:endParaRPr sz="1050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477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Verdana"/>
              <a:buAutoNum type="arabicPeriod"/>
            </a:pPr>
            <a:r>
              <a:rPr lang="en-IN" sz="1050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 protocol to ask for the required details from the server. This could be in any form of formatted data. Most commonly used formats are XML and Json.</a:t>
            </a:r>
            <a:endParaRPr sz="1050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477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Verdana"/>
              <a:buAutoNum type="arabicPeriod"/>
            </a:pPr>
            <a:r>
              <a:rPr lang="en-IN" sz="1050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Server responds by sending a Response in any form of formatted data, here also it could be XML or JSON.</a:t>
            </a:r>
            <a:endParaRPr sz="1050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92" name="Google Shape;1292;g44b5d0a9d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05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44b5d0a9d9_0_5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050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make them understand how the search form works… POST goes to server and GET fetches the data….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8" name="Google Shape;1298;g44b5d0a9d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11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Client is the one who makes the request and the server serves the responses. Let’s see how it works.</a:t>
            </a:r>
            <a:endParaRPr/>
          </a:p>
        </p:txBody>
      </p:sp>
      <p:sp>
        <p:nvSpPr>
          <p:cNvPr id="1287" name="Google Shape;1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29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HTML</a:t>
            </a:r>
          </a:p>
          <a:p>
            <a:r>
              <a:rPr lang="en-US" dirty="0" smtClean="0"/>
              <a:t>2. Basic syntax</a:t>
            </a:r>
          </a:p>
          <a:p>
            <a:r>
              <a:rPr lang="en-US" dirty="0" smtClean="0"/>
              <a:t>3. Tags</a:t>
            </a:r>
          </a:p>
          <a:p>
            <a:r>
              <a:rPr lang="en-US" dirty="0" smtClean="0"/>
              <a:t>4. Basic Tags (html head body h1...h6 p div a button input 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r>
              <a:rPr lang="en-US" dirty="0" smtClean="0"/>
              <a:t>5. HTML Attributes</a:t>
            </a:r>
          </a:p>
          <a:p>
            <a:r>
              <a:rPr lang="en-US" dirty="0" smtClean="0"/>
              <a:t>6. Attributes Syntax</a:t>
            </a:r>
          </a:p>
          <a:p>
            <a:r>
              <a:rPr lang="en-US" dirty="0" smtClean="0"/>
              <a:t>7. Self closing tags (</a:t>
            </a:r>
            <a:r>
              <a:rPr lang="en-US" dirty="0" err="1" smtClean="0"/>
              <a:t>br</a:t>
            </a:r>
            <a:r>
              <a:rPr lang="en-US" dirty="0" smtClean="0"/>
              <a:t> input 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r>
              <a:rPr lang="en-US" dirty="0" smtClean="0"/>
              <a:t>8. class and </a:t>
            </a:r>
            <a:r>
              <a:rPr lang="en-US" dirty="0" smtClean="0"/>
              <a:t>ids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8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28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3678483-6903-46CC-A208-C2C4D3659591}" type="slidenum">
              <a:rPr lang="en-IN" sz="1400" b="0" strike="noStrike" spc="-1" smtClean="0">
                <a:latin typeface="Times New Roman"/>
              </a:rPr>
              <a:t>9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99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 type="body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5"/>
          <p:cNvSpPr>
            <a:spLocks noGrp="1"/>
          </p:cNvSpPr>
          <p:nvPr>
            <p:ph type="body"/>
          </p:nvPr>
        </p:nvSpPr>
        <p:spPr>
          <a:xfrm>
            <a:off x="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6"/>
          <p:cNvSpPr>
            <a:spLocks noGrp="1"/>
          </p:cNvSpPr>
          <p:nvPr>
            <p:ph type="body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7"/>
          <p:cNvSpPr>
            <a:spLocks noGrp="1"/>
          </p:cNvSpPr>
          <p:nvPr>
            <p:ph type="body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2887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5" name="Google Shape;505;p120"/>
          <p:cNvSpPr txBox="1">
            <a:spLocks noGrp="1"/>
          </p:cNvSpPr>
          <p:nvPr>
            <p:ph type="subTitle" idx="1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36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8" name="Google Shape;508;p121"/>
          <p:cNvSpPr txBox="1">
            <a:spLocks noGrp="1"/>
          </p:cNvSpPr>
          <p:nvPr>
            <p:ph type="body" idx="1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9546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1" name="Google Shape;511;p122"/>
          <p:cNvSpPr txBox="1">
            <a:spLocks noGrp="1"/>
          </p:cNvSpPr>
          <p:nvPr>
            <p:ph type="body" idx="1"/>
          </p:nvPr>
        </p:nvSpPr>
        <p:spPr>
          <a:xfrm>
            <a:off x="0" y="123480"/>
            <a:ext cx="446184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2" name="Google Shape;512;p122"/>
          <p:cNvSpPr txBox="1">
            <a:spLocks noGrp="1"/>
          </p:cNvSpPr>
          <p:nvPr>
            <p:ph type="body" idx="2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392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25352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4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4066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9" name="Google Shape;519;p125"/>
          <p:cNvSpPr txBox="1">
            <a:spLocks noGrp="1"/>
          </p:cNvSpPr>
          <p:nvPr>
            <p:ph type="body" idx="1"/>
          </p:nvPr>
        </p:nvSpPr>
        <p:spPr>
          <a:xfrm>
            <a:off x="0" y="1234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0" name="Google Shape;520;p125"/>
          <p:cNvSpPr txBox="1">
            <a:spLocks noGrp="1"/>
          </p:cNvSpPr>
          <p:nvPr>
            <p:ph type="body" idx="2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1" name="Google Shape;521;p125"/>
          <p:cNvSpPr txBox="1">
            <a:spLocks noGrp="1"/>
          </p:cNvSpPr>
          <p:nvPr>
            <p:ph type="body" idx="3"/>
          </p:nvPr>
        </p:nvSpPr>
        <p:spPr>
          <a:xfrm>
            <a:off x="0" y="4240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094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4" name="Google Shape;524;p126"/>
          <p:cNvSpPr txBox="1">
            <a:spLocks noGrp="1"/>
          </p:cNvSpPr>
          <p:nvPr>
            <p:ph type="body" idx="1"/>
          </p:nvPr>
        </p:nvSpPr>
        <p:spPr>
          <a:xfrm>
            <a:off x="0" y="123480"/>
            <a:ext cx="446184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5" name="Google Shape;525;p126"/>
          <p:cNvSpPr txBox="1">
            <a:spLocks noGrp="1"/>
          </p:cNvSpPr>
          <p:nvPr>
            <p:ph type="body" idx="2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6" name="Google Shape;526;p126"/>
          <p:cNvSpPr txBox="1">
            <a:spLocks noGrp="1"/>
          </p:cNvSpPr>
          <p:nvPr>
            <p:ph type="body" idx="3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3023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9" name="Google Shape;529;p127"/>
          <p:cNvSpPr txBox="1">
            <a:spLocks noGrp="1"/>
          </p:cNvSpPr>
          <p:nvPr>
            <p:ph type="body" idx="1"/>
          </p:nvPr>
        </p:nvSpPr>
        <p:spPr>
          <a:xfrm>
            <a:off x="0" y="1234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0" name="Google Shape;530;p127"/>
          <p:cNvSpPr txBox="1">
            <a:spLocks noGrp="1"/>
          </p:cNvSpPr>
          <p:nvPr>
            <p:ph type="body" idx="2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1" name="Google Shape;531;p127"/>
          <p:cNvSpPr txBox="1">
            <a:spLocks noGrp="1"/>
          </p:cNvSpPr>
          <p:nvPr>
            <p:ph type="body" idx="3"/>
          </p:nvPr>
        </p:nvSpPr>
        <p:spPr>
          <a:xfrm>
            <a:off x="0" y="424080"/>
            <a:ext cx="91436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79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4" name="Google Shape;534;p128"/>
          <p:cNvSpPr txBox="1">
            <a:spLocks noGrp="1"/>
          </p:cNvSpPr>
          <p:nvPr>
            <p:ph type="body" idx="1"/>
          </p:nvPr>
        </p:nvSpPr>
        <p:spPr>
          <a:xfrm>
            <a:off x="0" y="123480"/>
            <a:ext cx="91436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5" name="Google Shape;535;p128"/>
          <p:cNvSpPr txBox="1">
            <a:spLocks noGrp="1"/>
          </p:cNvSpPr>
          <p:nvPr>
            <p:ph type="body" idx="2"/>
          </p:nvPr>
        </p:nvSpPr>
        <p:spPr>
          <a:xfrm>
            <a:off x="0" y="424080"/>
            <a:ext cx="91436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7743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8" name="Google Shape;538;p129"/>
          <p:cNvSpPr txBox="1">
            <a:spLocks noGrp="1"/>
          </p:cNvSpPr>
          <p:nvPr>
            <p:ph type="body" idx="1"/>
          </p:nvPr>
        </p:nvSpPr>
        <p:spPr>
          <a:xfrm>
            <a:off x="0" y="1234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9" name="Google Shape;539;p129"/>
          <p:cNvSpPr txBox="1">
            <a:spLocks noGrp="1"/>
          </p:cNvSpPr>
          <p:nvPr>
            <p:ph type="body" idx="2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0" name="Google Shape;540;p129"/>
          <p:cNvSpPr txBox="1">
            <a:spLocks noGrp="1"/>
          </p:cNvSpPr>
          <p:nvPr>
            <p:ph type="body" idx="3"/>
          </p:nvPr>
        </p:nvSpPr>
        <p:spPr>
          <a:xfrm>
            <a:off x="0" y="4240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1" name="Google Shape;541;p129"/>
          <p:cNvSpPr txBox="1">
            <a:spLocks noGrp="1"/>
          </p:cNvSpPr>
          <p:nvPr>
            <p:ph type="body" idx="4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4455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4" name="Google Shape;544;p130"/>
          <p:cNvSpPr txBox="1">
            <a:spLocks noGrp="1"/>
          </p:cNvSpPr>
          <p:nvPr>
            <p:ph type="body" idx="1"/>
          </p:nvPr>
        </p:nvSpPr>
        <p:spPr>
          <a:xfrm>
            <a:off x="0" y="1234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5" name="Google Shape;545;p130"/>
          <p:cNvSpPr txBox="1">
            <a:spLocks noGrp="1"/>
          </p:cNvSpPr>
          <p:nvPr>
            <p:ph type="body" idx="2"/>
          </p:nvPr>
        </p:nvSpPr>
        <p:spPr>
          <a:xfrm>
            <a:off x="3091680" y="1234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6" name="Google Shape;546;p130"/>
          <p:cNvSpPr txBox="1">
            <a:spLocks noGrp="1"/>
          </p:cNvSpPr>
          <p:nvPr>
            <p:ph type="body" idx="3"/>
          </p:nvPr>
        </p:nvSpPr>
        <p:spPr>
          <a:xfrm>
            <a:off x="6183360" y="1234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7" name="Google Shape;547;p130"/>
          <p:cNvSpPr txBox="1">
            <a:spLocks noGrp="1"/>
          </p:cNvSpPr>
          <p:nvPr>
            <p:ph type="body" idx="4"/>
          </p:nvPr>
        </p:nvSpPr>
        <p:spPr>
          <a:xfrm>
            <a:off x="0" y="4240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8" name="Google Shape;548;p130"/>
          <p:cNvSpPr txBox="1">
            <a:spLocks noGrp="1"/>
          </p:cNvSpPr>
          <p:nvPr>
            <p:ph type="body" idx="5"/>
          </p:nvPr>
        </p:nvSpPr>
        <p:spPr>
          <a:xfrm>
            <a:off x="3091680" y="4240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9" name="Google Shape;549;p130"/>
          <p:cNvSpPr txBox="1">
            <a:spLocks noGrp="1"/>
          </p:cNvSpPr>
          <p:nvPr>
            <p:ph type="body" idx="6"/>
          </p:nvPr>
        </p:nvSpPr>
        <p:spPr>
          <a:xfrm>
            <a:off x="6183360" y="4240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55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57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5400" y="4240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5400" y="123480"/>
            <a:ext cx="44618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0" y="424080"/>
            <a:ext cx="9143640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2879640" y="1923840"/>
            <a:ext cx="3384000" cy="10479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>
                <a:solidFill>
                  <a:srgbClr val="57A7BD"/>
                </a:solidFill>
                <a:latin typeface="Arial"/>
                <a:ea typeface="맑은 고딕"/>
              </a:rPr>
              <a:t>FREE PPT TEMPLATES</a:t>
            </a:r>
            <a:endParaRPr lang="ko-K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879640" y="3003840"/>
            <a:ext cx="3384000" cy="4809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sz="1200" b="1" strike="noStrike" spc="-1">
                <a:solidFill>
                  <a:srgbClr val="57A7BD"/>
                </a:solidFill>
                <a:latin typeface="Arial"/>
                <a:ea typeface="Arial Unicode MS"/>
              </a:rPr>
              <a:t>INSTERT THE TITLE OF YOUR </a:t>
            </a:r>
            <a:endParaRPr lang="ko-K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sz="1200" b="1" strike="noStrike" spc="-1">
                <a:solidFill>
                  <a:srgbClr val="57A7BD"/>
                </a:solidFill>
                <a:latin typeface="Arial"/>
                <a:ea typeface="Arial Unicode MS"/>
              </a:rPr>
              <a:t>PRESENTATION HERE</a:t>
            </a:r>
            <a:endParaRPr lang="ko-K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2979360" y="996120"/>
            <a:ext cx="3240000" cy="3240000"/>
          </a:xfrm>
          <a:prstGeom prst="ellipse">
            <a:avLst/>
          </a:prstGeom>
          <a:noFill/>
          <a:ln w="15840">
            <a:solidFill>
              <a:schemeClr val="accent2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3708000" y="2253240"/>
            <a:ext cx="5435640" cy="4730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ko-K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SECTION BREAK</a:t>
            </a:r>
            <a:endParaRPr lang="ko-K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708000" y="2726640"/>
            <a:ext cx="5435640" cy="287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ko-K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lang="ko-KR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993960" y="1030680"/>
            <a:ext cx="3108600" cy="2842920"/>
            <a:chOff x="993960" y="1030680"/>
            <a:chExt cx="3108600" cy="2842920"/>
          </a:xfrm>
        </p:grpSpPr>
        <p:pic>
          <p:nvPicPr>
            <p:cNvPr id="81" name="Picture 4"/>
            <p:cNvPicPr/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4000" contrast="4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5004600">
              <a:off x="1427760" y="2111040"/>
              <a:ext cx="1629720" cy="1709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4"/>
            <p:cNvPicPr/>
            <p:nvPr/>
          </p:nvPicPr>
          <p:blipFill>
            <a:blip r:embed="rId16"/>
            <a:stretch/>
          </p:blipFill>
          <p:spPr>
            <a:xfrm rot="18568800">
              <a:off x="2109600" y="1645200"/>
              <a:ext cx="1629720" cy="170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3" name="CustomShape 4"/>
            <p:cNvSpPr/>
            <p:nvPr/>
          </p:nvSpPr>
          <p:spPr>
            <a:xfrm>
              <a:off x="1580040" y="1830600"/>
              <a:ext cx="1616400" cy="161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84" name="Picture 4"/>
            <p:cNvPicPr/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4000" contrast="4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13475400">
              <a:off x="1359360" y="1356480"/>
              <a:ext cx="1629720" cy="1709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rot="2539200">
            <a:off x="-150120" y="312480"/>
            <a:ext cx="1311120" cy="276480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rot="2539200">
            <a:off x="7980480" y="4555080"/>
            <a:ext cx="1313640" cy="276480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2030400" y="-213840"/>
            <a:ext cx="5623200" cy="5144040"/>
            <a:chOff x="2030400" y="-213840"/>
            <a:chExt cx="5623200" cy="5144040"/>
          </a:xfrm>
        </p:grpSpPr>
        <p:sp>
          <p:nvSpPr>
            <p:cNvPr id="125" name="CustomShape 4"/>
            <p:cNvSpPr/>
            <p:nvPr/>
          </p:nvSpPr>
          <p:spPr>
            <a:xfrm rot="2743800">
              <a:off x="2191320" y="1017720"/>
              <a:ext cx="1770120" cy="372600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5"/>
            <p:cNvSpPr/>
            <p:nvPr/>
          </p:nvSpPr>
          <p:spPr>
            <a:xfrm rot="2588400">
              <a:off x="4992840" y="3852360"/>
              <a:ext cx="1766880" cy="372600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7" name="Group 6"/>
            <p:cNvGrpSpPr/>
            <p:nvPr/>
          </p:nvGrpSpPr>
          <p:grpSpPr>
            <a:xfrm>
              <a:off x="2030400" y="-213840"/>
              <a:ext cx="5623200" cy="5144040"/>
              <a:chOff x="2030400" y="-213840"/>
              <a:chExt cx="5623200" cy="5144040"/>
            </a:xfrm>
          </p:grpSpPr>
          <p:pic>
            <p:nvPicPr>
              <p:cNvPr id="128" name="Picture 7"/>
              <p:cNvPicPr/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 rot="5004600">
                <a:off x="2814840" y="1741680"/>
                <a:ext cx="2948400" cy="309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9" name="Picture 4"/>
              <p:cNvPicPr/>
              <p:nvPr/>
            </p:nvPicPr>
            <p:blipFill>
              <a:blip r:embed="rId15"/>
              <a:stretch/>
            </p:blipFill>
            <p:spPr>
              <a:xfrm rot="18568800">
                <a:off x="4048560" y="898560"/>
                <a:ext cx="2948400" cy="30924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0" name="CustomShape 7"/>
              <p:cNvSpPr/>
              <p:nvPr/>
            </p:nvSpPr>
            <p:spPr>
              <a:xfrm>
                <a:off x="3090240" y="1234080"/>
                <a:ext cx="2924280" cy="29242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31" name="Picture 4"/>
              <p:cNvPicPr/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 rot="13475400">
                <a:off x="2691000" y="375840"/>
                <a:ext cx="2948400" cy="30924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32" name="CustomShape 8"/>
            <p:cNvSpPr/>
            <p:nvPr/>
          </p:nvSpPr>
          <p:spPr>
            <a:xfrm>
              <a:off x="3247200" y="1396440"/>
              <a:ext cx="2618640" cy="2618640"/>
            </a:xfrm>
            <a:prstGeom prst="ellipse">
              <a:avLst/>
            </a:prstGeom>
            <a:noFill/>
            <a:ln w="15840">
              <a:solidFill>
                <a:schemeClr val="accent2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PlaceHolder 9"/>
          <p:cNvSpPr>
            <a:spLocks noGrp="1"/>
          </p:cNvSpPr>
          <p:nvPr>
            <p:ph type="body"/>
          </p:nvPr>
        </p:nvSpPr>
        <p:spPr>
          <a:xfrm>
            <a:off x="3392280" y="2283840"/>
            <a:ext cx="2359080" cy="575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>
                <a:solidFill>
                  <a:srgbClr val="57A7BD"/>
                </a:solidFill>
                <a:latin typeface="Arial"/>
                <a:ea typeface="Arial Unicode MS"/>
              </a:rPr>
              <a:t>Welcome!!</a:t>
            </a:r>
            <a:endParaRPr lang="ko-K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10"/>
          <p:cNvSpPr>
            <a:spLocks noGrp="1"/>
          </p:cNvSpPr>
          <p:nvPr>
            <p:ph type="body"/>
          </p:nvPr>
        </p:nvSpPr>
        <p:spPr>
          <a:xfrm>
            <a:off x="3392280" y="2859840"/>
            <a:ext cx="2359080" cy="575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ko-KR" sz="1400" b="0" strike="noStrike" spc="-1">
                <a:solidFill>
                  <a:srgbClr val="57A7BD"/>
                </a:solidFill>
                <a:latin typeface="Arial"/>
                <a:ea typeface="Arial Unicode MS"/>
              </a:rPr>
              <a:t>Insert the title of your subtitle Here</a:t>
            </a:r>
            <a:endParaRPr lang="ko-K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0" y="3775680"/>
            <a:ext cx="9143640" cy="575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Thank you</a:t>
            </a:r>
            <a:endParaRPr lang="ko-K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0" y="4351680"/>
            <a:ext cx="9143640" cy="287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ko-K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lang="ko-K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2" name="Picture 2"/>
          <p:cNvPicPr/>
          <p:nvPr/>
        </p:nvPicPr>
        <p:blipFill>
          <a:blip r:embed="rId14"/>
          <a:stretch/>
        </p:blipFill>
        <p:spPr>
          <a:xfrm>
            <a:off x="2985120" y="357840"/>
            <a:ext cx="310104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3"/>
          <p:cNvSpPr/>
          <p:nvPr/>
        </p:nvSpPr>
        <p:spPr>
          <a:xfrm rot="2539200">
            <a:off x="-150120" y="312480"/>
            <a:ext cx="1311120" cy="276480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CustomShape 4"/>
          <p:cNvSpPr/>
          <p:nvPr/>
        </p:nvSpPr>
        <p:spPr>
          <a:xfrm rot="2539200">
            <a:off x="7980480" y="4555080"/>
            <a:ext cx="1313640" cy="276480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18"/>
          <p:cNvSpPr/>
          <p:nvPr/>
        </p:nvSpPr>
        <p:spPr>
          <a:xfrm rot="10800000">
            <a:off x="6804360" y="360"/>
            <a:ext cx="2339640" cy="23396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18"/>
          <p:cNvSpPr txBox="1">
            <a:spLocks noGrp="1"/>
          </p:cNvSpPr>
          <p:nvPr>
            <p:ph type="body" idx="1"/>
          </p:nvPr>
        </p:nvSpPr>
        <p:spPr>
          <a:xfrm>
            <a:off x="5424480" y="286560"/>
            <a:ext cx="2159640" cy="21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7" name="Google Shape;497;p118"/>
          <p:cNvSpPr txBox="1">
            <a:spLocks noGrp="1"/>
          </p:cNvSpPr>
          <p:nvPr>
            <p:ph type="body" idx="2"/>
          </p:nvPr>
        </p:nvSpPr>
        <p:spPr>
          <a:xfrm>
            <a:off x="4260600" y="1476720"/>
            <a:ext cx="2159640" cy="21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8" name="Google Shape;498;p118"/>
          <p:cNvSpPr txBox="1">
            <a:spLocks noGrp="1"/>
          </p:cNvSpPr>
          <p:nvPr>
            <p:ph type="body" idx="3"/>
          </p:nvPr>
        </p:nvSpPr>
        <p:spPr>
          <a:xfrm>
            <a:off x="5424480" y="2662920"/>
            <a:ext cx="2159640" cy="21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9" name="Google Shape;499;p118"/>
          <p:cNvSpPr txBox="1">
            <a:spLocks noGrp="1"/>
          </p:cNvSpPr>
          <p:nvPr>
            <p:ph type="body" idx="4"/>
          </p:nvPr>
        </p:nvSpPr>
        <p:spPr>
          <a:xfrm>
            <a:off x="6588360" y="1476720"/>
            <a:ext cx="2159640" cy="21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0" name="Google Shape;500;p118"/>
          <p:cNvSpPr/>
          <p:nvPr/>
        </p:nvSpPr>
        <p:spPr>
          <a:xfrm>
            <a:off x="0" y="2803680"/>
            <a:ext cx="2339640" cy="23396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1804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element.asp" TargetMode="External"/><Relationship Id="rId3" Type="http://schemas.openxmlformats.org/officeDocument/2006/relationships/hyperlink" Target="https://www.w3schools.com/cssref/sel_class.asp" TargetMode="External"/><Relationship Id="rId7" Type="http://schemas.openxmlformats.org/officeDocument/2006/relationships/hyperlink" Target="https://www.w3schools.com/cssref/sel_element_comma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Relationship Id="rId6" Type="http://schemas.openxmlformats.org/officeDocument/2006/relationships/hyperlink" Target="https://www.w3schools.com/cssref/sel_element.asp" TargetMode="External"/><Relationship Id="rId5" Type="http://schemas.openxmlformats.org/officeDocument/2006/relationships/hyperlink" Target="https://www.w3schools.com/cssref/sel_all.asp" TargetMode="External"/><Relationship Id="rId4" Type="http://schemas.openxmlformats.org/officeDocument/2006/relationships/hyperlink" Target="https://www.w3schools.com/cssref/sel_id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2879640" y="1986185"/>
            <a:ext cx="3384000" cy="104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 dirty="0">
                <a:solidFill>
                  <a:srgbClr val="57A7BD"/>
                </a:solidFill>
                <a:latin typeface="Arial"/>
                <a:ea typeface="맑은 고딕"/>
              </a:rPr>
              <a:t>  Introduction 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 dirty="0">
                <a:solidFill>
                  <a:srgbClr val="57A7BD"/>
                </a:solidFill>
                <a:latin typeface="Arial"/>
                <a:ea typeface="맑은 고딕"/>
              </a:rPr>
              <a:t>to Web 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1" strike="noStrike" spc="-1" dirty="0">
                <a:solidFill>
                  <a:srgbClr val="57A7BD"/>
                </a:solidFill>
                <a:latin typeface="Arial"/>
                <a:ea typeface="맑은 고딕"/>
              </a:rPr>
              <a:t>Development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1" name="Picture 830"/>
          <p:cNvPicPr/>
          <p:nvPr/>
        </p:nvPicPr>
        <p:blipFill>
          <a:blip r:embed="rId3"/>
          <a:stretch/>
        </p:blipFill>
        <p:spPr>
          <a:xfrm>
            <a:off x="4139640" y="3458586"/>
            <a:ext cx="864000" cy="6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871061" y="2515024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 smtClean="0">
                <a:latin typeface="Arial"/>
                <a:ea typeface="Arial Unicode MS"/>
              </a:rPr>
              <a:t>Let’s get 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 smtClean="0">
                <a:latin typeface="Arial"/>
                <a:ea typeface="Arial Unicode MS"/>
              </a:rPr>
              <a:t>our hands 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 smtClean="0">
                <a:latin typeface="Arial"/>
                <a:ea typeface="Arial Unicode MS"/>
              </a:rPr>
              <a:t>dirty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5832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Shape 1"/>
          <p:cNvSpPr txBox="1"/>
          <p:nvPr/>
        </p:nvSpPr>
        <p:spPr>
          <a:xfrm>
            <a:off x="4410331" y="2113740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CSS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TextShape 2"/>
          <p:cNvSpPr txBox="1"/>
          <p:nvPr/>
        </p:nvSpPr>
        <p:spPr>
          <a:xfrm>
            <a:off x="4410331" y="2753100"/>
            <a:ext cx="5435640" cy="2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altLang="ko-KR" sz="14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Cascading Style Sheets</a:t>
            </a:r>
            <a:endParaRPr lang="ko-K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CustomShape 3"/>
          <p:cNvSpPr/>
          <p:nvPr/>
        </p:nvSpPr>
        <p:spPr>
          <a:xfrm>
            <a:off x="1982160" y="2242800"/>
            <a:ext cx="810720" cy="6541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34" y="885802"/>
            <a:ext cx="2691100" cy="34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7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45"/>
          <p:cNvSpPr/>
          <p:nvPr/>
        </p:nvSpPr>
        <p:spPr>
          <a:xfrm>
            <a:off x="611650" y="84635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 dirty="0" smtClean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Syntax: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45"/>
          <p:cNvSpPr/>
          <p:nvPr/>
        </p:nvSpPr>
        <p:spPr>
          <a:xfrm>
            <a:off x="2143237" y="2378378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000" kern="0" dirty="0" smtClean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selector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         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property-name:</a:t>
            </a:r>
            <a:r>
              <a:rPr kumimoji="0" lang="en-IN" sz="3000" b="0" i="0" u="none" strike="noStrike" kern="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property-value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;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21884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45"/>
          <p:cNvSpPr/>
          <p:nvPr/>
        </p:nvSpPr>
        <p:spPr>
          <a:xfrm>
            <a:off x="481968" y="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CSS</a:t>
            </a:r>
            <a:r>
              <a:rPr kumimoji="0" lang="en-IN" sz="3600" b="1" i="0" u="none" strike="noStrike" kern="0" cap="none" spc="0" normalizeH="0" noProof="0" dirty="0" smtClean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Selectors: 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45"/>
          <p:cNvSpPr/>
          <p:nvPr/>
        </p:nvSpPr>
        <p:spPr>
          <a:xfrm>
            <a:off x="2972118" y="2661250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24212"/>
              </p:ext>
            </p:extLst>
          </p:nvPr>
        </p:nvGraphicFramePr>
        <p:xfrm>
          <a:off x="-1" y="691053"/>
          <a:ext cx="9144000" cy="445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6795361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11935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17547503"/>
                    </a:ext>
                  </a:extLst>
                </a:gridCol>
              </a:tblGrid>
              <a:tr h="63606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434424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.</a:t>
                      </a:r>
                      <a:r>
                        <a:rPr lang="en-US" i="1">
                          <a:hlinkClick r:id="rId3"/>
                        </a:rPr>
                        <a:t>class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.intro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all elements with class="intro"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492310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#</a:t>
                      </a:r>
                      <a:r>
                        <a:rPr lang="en-US" i="1">
                          <a:hlinkClick r:id="rId4"/>
                        </a:rPr>
                        <a:t>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the element with id="firstname"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626671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*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all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339969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lang="en-US" i="1">
                          <a:hlinkClick r:id="rId6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all &lt;p&gt;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9560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lang="en-US" i="1">
                          <a:hlinkClick r:id="rId7"/>
                        </a:rPr>
                        <a:t>element,element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div,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all &lt;div&gt; elements and all &lt;p&gt;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64389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lang="en-US" i="1">
                          <a:hlinkClick r:id="rId8"/>
                        </a:rPr>
                        <a:t>element</a:t>
                      </a:r>
                      <a:r>
                        <a:rPr lang="en-US">
                          <a:hlinkClick r:id="rId8"/>
                        </a:rPr>
                        <a:t> </a:t>
                      </a:r>
                      <a:r>
                        <a:rPr lang="en-US" i="1">
                          <a:hlinkClick r:id="rId8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&lt;p&gt; elements inside &lt;div&gt;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38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45"/>
          <p:cNvSpPr/>
          <p:nvPr/>
        </p:nvSpPr>
        <p:spPr>
          <a:xfrm>
            <a:off x="611650" y="84635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color:</a:t>
            </a:r>
            <a:endParaRPr kumimoji="0" sz="6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45"/>
          <p:cNvSpPr/>
          <p:nvPr/>
        </p:nvSpPr>
        <p:spPr>
          <a:xfrm>
            <a:off x="2972118" y="2661250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0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h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1 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         </a:t>
            </a:r>
            <a:r>
              <a:rPr kumimoji="0" lang="en-I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color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 red;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5036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46"/>
          <p:cNvSpPr/>
          <p:nvPr/>
        </p:nvSpPr>
        <p:spPr>
          <a:xfrm>
            <a:off x="-555150" y="671350"/>
            <a:ext cx="82557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background-color:</a:t>
            </a:r>
            <a:endParaRPr kumimoji="0" sz="6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46"/>
          <p:cNvSpPr/>
          <p:nvPr/>
        </p:nvSpPr>
        <p:spPr>
          <a:xfrm>
            <a:off x="2126243" y="2430925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h1{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         background-color:  red;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4255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47"/>
          <p:cNvSpPr/>
          <p:nvPr/>
        </p:nvSpPr>
        <p:spPr>
          <a:xfrm>
            <a:off x="611650" y="846350"/>
            <a:ext cx="81099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background-image: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0" b="1" i="0" u="none" strike="noStrike" kern="0" cap="none" spc="0" normalizeH="0" baseline="0" noProof="0" dirty="0">
              <a:ln>
                <a:noFill/>
              </a:ln>
              <a:solidFill>
                <a:srgbClr val="57A7B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1" name="Google Shape;1171;p247"/>
          <p:cNvSpPr/>
          <p:nvPr/>
        </p:nvSpPr>
        <p:spPr>
          <a:xfrm>
            <a:off x="1681031" y="2379519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000" kern="0" dirty="0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b</a:t>
            </a:r>
            <a:r>
              <a:rPr kumimoji="0" lang="en-I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ody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lvl="1">
              <a:buClr>
                <a:srgbClr val="000000"/>
              </a:buClr>
              <a:buFont typeface="Arial"/>
              <a:buNone/>
            </a:pP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background-image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 </a:t>
            </a:r>
            <a:r>
              <a:rPr kumimoji="0" lang="en-I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url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(image.jpg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);</a:t>
            </a:r>
            <a:endParaRPr kumimoji="0" sz="30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lvl="1">
              <a:buClr>
                <a:srgbClr val="000000"/>
              </a:buClr>
              <a:buFont typeface="Arial"/>
              <a:buNone/>
            </a:pP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background-size: cover;</a:t>
            </a:r>
            <a:endParaRPr kumimoji="0" sz="30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30798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48"/>
          <p:cNvSpPr/>
          <p:nvPr/>
        </p:nvSpPr>
        <p:spPr>
          <a:xfrm>
            <a:off x="611650" y="846350"/>
            <a:ext cx="6972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linear-gradient:</a:t>
            </a:r>
            <a:endParaRPr kumimoji="0" sz="6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248"/>
          <p:cNvSpPr/>
          <p:nvPr/>
        </p:nvSpPr>
        <p:spPr>
          <a:xfrm>
            <a:off x="1212268" y="2528150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3000" kern="0" dirty="0">
                <a:solidFill>
                  <a:srgbClr val="434343"/>
                </a:solidFill>
                <a:highlight>
                  <a:srgbClr val="FFFFFF"/>
                </a:highlight>
                <a:latin typeface="Bubblegum Sans"/>
                <a:ea typeface="Bubblegum Sans"/>
                <a:cs typeface="Bubblegum Sans"/>
                <a:sym typeface="Bubblegum Sans"/>
              </a:rPr>
              <a:t>p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{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background-image: linear-gradient(to bottom right, red, yellow);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12883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249"/>
          <p:cNvSpPr/>
          <p:nvPr/>
        </p:nvSpPr>
        <p:spPr>
          <a:xfrm>
            <a:off x="-559308" y="872664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 dirty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font: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249"/>
          <p:cNvSpPr/>
          <p:nvPr/>
        </p:nvSpPr>
        <p:spPr>
          <a:xfrm>
            <a:off x="2460944" y="2442630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457200" marR="0" lvl="0" indent="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font-family: "Times New Roman", Times, serif;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font-style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italic;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font-size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30px;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font-weight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bold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;</a:t>
            </a:r>
          </a:p>
          <a:p>
            <a:pPr>
              <a:buClr>
                <a:srgbClr val="000000"/>
              </a:buClr>
              <a:buSzPts val="1100"/>
            </a:pPr>
            <a:r>
              <a:rPr lang="en-IN" kern="0" dirty="0">
                <a:solidFill>
                  <a:srgbClr val="434343"/>
                </a:solidFill>
                <a:highlight>
                  <a:srgbClr val="FFFFFF"/>
                </a:highlight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lang="en-IN" kern="0" dirty="0">
              <a:solidFill>
                <a:srgbClr val="434343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16136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6;p248"/>
          <p:cNvSpPr/>
          <p:nvPr/>
        </p:nvSpPr>
        <p:spPr>
          <a:xfrm>
            <a:off x="256818" y="878155"/>
            <a:ext cx="7674005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500" b="1" dirty="0" smtClean="0">
                <a:solidFill>
                  <a:srgbClr val="57A7BD"/>
                </a:solidFill>
              </a:rPr>
              <a:t>Width and Height:</a:t>
            </a:r>
            <a:endParaRPr sz="6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77;p248"/>
          <p:cNvSpPr/>
          <p:nvPr/>
        </p:nvSpPr>
        <p:spPr>
          <a:xfrm>
            <a:off x="1526948" y="2432733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dirty="0">
                <a:solidFill>
                  <a:srgbClr val="434343"/>
                </a:solidFill>
                <a:highlight>
                  <a:srgbClr val="FFFFFF"/>
                </a:highlight>
                <a:latin typeface="Bubblegum Sans"/>
                <a:ea typeface="Bubblegum Sans"/>
                <a:cs typeface="Bubblegum Sans"/>
                <a:sym typeface="Bubblegum Sans"/>
              </a:rPr>
              <a:t>p</a:t>
            </a:r>
            <a:r>
              <a:rPr lang="en-IN" sz="3000" dirty="0" smtClean="0">
                <a:solidFill>
                  <a:srgbClr val="434343"/>
                </a:solidFill>
                <a:highlight>
                  <a:srgbClr val="FFFFFF"/>
                </a:highlight>
                <a:latin typeface="Bubblegum Sans"/>
                <a:ea typeface="Bubblegum Sans"/>
                <a:cs typeface="Bubblegum Sans"/>
                <a:sym typeface="Bubblegum Sans"/>
              </a:rPr>
              <a:t> {</a:t>
            </a:r>
            <a:endParaRPr lang="en-IN" sz="3000" dirty="0">
              <a:solidFill>
                <a:srgbClr val="434343"/>
              </a:solidFill>
              <a:highlight>
                <a:srgbClr val="FFFFFF"/>
              </a:highlight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dirty="0" smtClean="0">
                <a:solidFill>
                  <a:srgbClr val="434343"/>
                </a:solidFill>
                <a:highlight>
                  <a:srgbClr val="FFFFFF"/>
                </a:highlight>
                <a:latin typeface="Bubblegum Sans" panose="020B0604020202020204" charset="0"/>
                <a:ea typeface="Bubblegum Sans"/>
                <a:cs typeface="Bubblegum Sans"/>
                <a:sym typeface="Bubblegum Sans"/>
              </a:rPr>
              <a:t> 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ubblegum Sans" panose="020B0604020202020204" charset="0"/>
              </a:rPr>
              <a:t>height: 200px;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ubblegum Sans" panose="020B0604020202020204" charset="0"/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ubblegum Sans" panose="020B0604020202020204" charset="0"/>
              </a:rPr>
              <a:t>    	width: 50%;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dirty="0" smtClean="0">
                <a:solidFill>
                  <a:srgbClr val="434343"/>
                </a:solidFill>
                <a:highlight>
                  <a:srgbClr val="FFFFFF"/>
                </a:highlight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sz="3000" dirty="0">
              <a:solidFill>
                <a:srgbClr val="434343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28671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1891787" y="102753"/>
            <a:ext cx="7092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Forward today: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839" name="CustomShape 8"/>
          <p:cNvSpPr/>
          <p:nvPr/>
        </p:nvSpPr>
        <p:spPr>
          <a:xfrm>
            <a:off x="2565180" y="1761985"/>
            <a:ext cx="5860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HTML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42" name="CustomShape 11"/>
          <p:cNvSpPr/>
          <p:nvPr/>
        </p:nvSpPr>
        <p:spPr>
          <a:xfrm>
            <a:off x="2571300" y="2583393"/>
            <a:ext cx="5848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CSS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45" name="CustomShape 14"/>
          <p:cNvSpPr/>
          <p:nvPr/>
        </p:nvSpPr>
        <p:spPr>
          <a:xfrm>
            <a:off x="2565180" y="4312144"/>
            <a:ext cx="5835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Live Coding: Google’s Homepage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48" name="CustomShape 17"/>
          <p:cNvSpPr/>
          <p:nvPr/>
        </p:nvSpPr>
        <p:spPr>
          <a:xfrm>
            <a:off x="2568420" y="3413589"/>
            <a:ext cx="58323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Live Coding: Basic Blog Layout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49" name="CustomShape 18"/>
          <p:cNvSpPr/>
          <p:nvPr/>
        </p:nvSpPr>
        <p:spPr>
          <a:xfrm>
            <a:off x="1798920" y="3227400"/>
            <a:ext cx="347400" cy="3506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19"/>
          <p:cNvSpPr/>
          <p:nvPr/>
        </p:nvSpPr>
        <p:spPr>
          <a:xfrm>
            <a:off x="1824120" y="4190040"/>
            <a:ext cx="297720" cy="27864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12" y="1656414"/>
            <a:ext cx="566366" cy="566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920" y="2476413"/>
            <a:ext cx="560818" cy="518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374" y="4172365"/>
            <a:ext cx="566366" cy="55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374" y="3289407"/>
            <a:ext cx="566366" cy="521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7160" y="903833"/>
            <a:ext cx="566366" cy="481978"/>
          </a:xfrm>
          <a:prstGeom prst="rect">
            <a:avLst/>
          </a:prstGeom>
        </p:spPr>
      </p:pic>
      <p:sp>
        <p:nvSpPr>
          <p:cNvPr id="28" name="CustomShape 14"/>
          <p:cNvSpPr/>
          <p:nvPr/>
        </p:nvSpPr>
        <p:spPr>
          <a:xfrm>
            <a:off x="2565180" y="999870"/>
            <a:ext cx="5835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Introduction to the Client Server Model</a:t>
            </a: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53"/>
          <p:cNvSpPr/>
          <p:nvPr/>
        </p:nvSpPr>
        <p:spPr>
          <a:xfrm>
            <a:off x="98533" y="905556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 dirty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border: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53"/>
          <p:cNvSpPr/>
          <p:nvPr/>
        </p:nvSpPr>
        <p:spPr>
          <a:xfrm>
            <a:off x="2016537" y="2528150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 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border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3px solid red;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border-radius: 10%;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9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53"/>
          <p:cNvSpPr/>
          <p:nvPr/>
        </p:nvSpPr>
        <p:spPr>
          <a:xfrm>
            <a:off x="526900" y="351699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 dirty="0" smtClean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box-model: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53"/>
          <p:cNvSpPr/>
          <p:nvPr/>
        </p:nvSpPr>
        <p:spPr>
          <a:xfrm>
            <a:off x="2016537" y="2528150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666" y="1729947"/>
            <a:ext cx="9207521" cy="34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0"/>
          <p:cNvSpPr/>
          <p:nvPr/>
        </p:nvSpPr>
        <p:spPr>
          <a:xfrm>
            <a:off x="718600" y="77830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padding:</a:t>
            </a:r>
            <a:endParaRPr kumimoji="0" sz="6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250"/>
          <p:cNvSpPr/>
          <p:nvPr/>
        </p:nvSpPr>
        <p:spPr>
          <a:xfrm>
            <a:off x="2213890" y="2313735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3000" kern="0" dirty="0">
                <a:solidFill>
                  <a:srgbClr val="434343"/>
                </a:solidFill>
                <a:highlight>
                  <a:srgbClr val="FFFFFF"/>
                </a:highlight>
                <a:latin typeface="Bubblegum Sans"/>
                <a:ea typeface="Bubblegum Sans"/>
                <a:cs typeface="Bubblegum Sans"/>
                <a:sym typeface="Bubblegum Sans"/>
              </a:rPr>
              <a:t>p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padding-top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50px;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padding-right: 30px;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padding-bottom: 50px;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padding-left: 80px;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padding: 50px 30px 50px 80px;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41003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51"/>
          <p:cNvSpPr/>
          <p:nvPr/>
        </p:nvSpPr>
        <p:spPr>
          <a:xfrm>
            <a:off x="440611" y="605621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 dirty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margin: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251"/>
          <p:cNvSpPr/>
          <p:nvPr/>
        </p:nvSpPr>
        <p:spPr>
          <a:xfrm>
            <a:off x="2391507" y="2287421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3000" kern="0" dirty="0">
                <a:solidFill>
                  <a:srgbClr val="434343"/>
                </a:solidFill>
                <a:highlight>
                  <a:srgbClr val="FFFFFF"/>
                </a:highlight>
                <a:latin typeface="Bubblegum Sans"/>
                <a:ea typeface="Bubblegum Sans"/>
                <a:cs typeface="Bubblegum Sans"/>
                <a:sym typeface="Bubblegum Sans"/>
              </a:rPr>
              <a:t>p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margin-top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50px;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margin-right: 30px;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margin-bottom: 50px;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margin-left: 80px;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	margin: 50px 30px 50px 80px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42728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52"/>
          <p:cNvSpPr/>
          <p:nvPr/>
        </p:nvSpPr>
        <p:spPr>
          <a:xfrm>
            <a:off x="-493525" y="908229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 dirty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float: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252"/>
          <p:cNvSpPr/>
          <p:nvPr/>
        </p:nvSpPr>
        <p:spPr>
          <a:xfrm>
            <a:off x="2398086" y="2590029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3000" kern="0" noProof="0" dirty="0">
                <a:solidFill>
                  <a:srgbClr val="434343"/>
                </a:solidFill>
                <a:highlight>
                  <a:srgbClr val="FFFFFF"/>
                </a:highlight>
                <a:latin typeface="Bubblegum Sans"/>
                <a:ea typeface="Bubblegum Sans"/>
                <a:cs typeface="Bubblegum Sans"/>
                <a:sym typeface="Bubblegum Sans"/>
              </a:rPr>
              <a:t>p</a:t>
            </a: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 </a:t>
            </a: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float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left;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25815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54"/>
          <p:cNvSpPr/>
          <p:nvPr/>
        </p:nvSpPr>
        <p:spPr>
          <a:xfrm>
            <a:off x="-138290" y="793722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 dirty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hover: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54"/>
          <p:cNvSpPr/>
          <p:nvPr/>
        </p:nvSpPr>
        <p:spPr>
          <a:xfrm>
            <a:off x="2200733" y="2583450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p:hover 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background-</a:t>
            </a: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color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: yellow;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19873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55"/>
          <p:cNvSpPr/>
          <p:nvPr/>
        </p:nvSpPr>
        <p:spPr>
          <a:xfrm>
            <a:off x="1203707" y="918713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 dirty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transform:</a:t>
            </a:r>
            <a:endParaRPr kumimoji="0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255"/>
          <p:cNvSpPr/>
          <p:nvPr/>
        </p:nvSpPr>
        <p:spPr>
          <a:xfrm>
            <a:off x="1942450" y="2528150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p: hover {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transform: scale(2) rotate(10deg) translate(80px , 43px);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highlight>
                <a:srgbClr val="FFFFFF"/>
              </a:highlight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highlight>
                  <a:srgbClr val="FFFFFF"/>
                </a:highlight>
                <a:uLnTx/>
                <a:uFillTx/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323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56"/>
          <p:cNvSpPr/>
          <p:nvPr/>
        </p:nvSpPr>
        <p:spPr>
          <a:xfrm>
            <a:off x="1146625" y="320475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500" b="1" i="0" u="none" strike="noStrike" kern="0" cap="none" spc="0" normalizeH="0" baseline="0" noProof="0">
                <a:ln>
                  <a:noFill/>
                </a:ln>
                <a:solidFill>
                  <a:srgbClr val="57A7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animation:</a:t>
            </a:r>
            <a:endParaRPr kumimoji="0" sz="6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19;p255"/>
          <p:cNvSpPr/>
          <p:nvPr/>
        </p:nvSpPr>
        <p:spPr>
          <a:xfrm>
            <a:off x="2238478" y="1646641"/>
            <a:ext cx="7299000" cy="325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endParaRPr lang="en-US" sz="1050" kern="0" dirty="0">
              <a:solidFill>
                <a:schemeClr val="tx1">
                  <a:lumMod val="75000"/>
                  <a:lumOff val="25000"/>
                </a:schemeClr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lvl="0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 {animation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: </a:t>
            </a:r>
            <a:r>
              <a:rPr lang="en-US" sz="16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myMove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2s infinite;}</a:t>
            </a:r>
          </a:p>
          <a:p>
            <a:pPr lvl="0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endParaRPr lang="en-US" sz="1050" kern="0" dirty="0">
              <a:solidFill>
                <a:schemeClr val="tx1">
                  <a:lumMod val="75000"/>
                  <a:lumOff val="25000"/>
                </a:schemeClr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lvl="0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@</a:t>
            </a:r>
            <a:r>
              <a:rPr lang="en-US" sz="16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keyframes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</a:t>
            </a:r>
            <a:r>
              <a:rPr lang="en-US" sz="16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myMove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{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lvl="1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0% {left: 0px;}</a:t>
            </a:r>
          </a:p>
          <a:p>
            <a:pPr lvl="1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25% {left: 275px;}</a:t>
            </a:r>
          </a:p>
          <a:p>
            <a:pPr lvl="1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50% {left:550px;}</a:t>
            </a:r>
          </a:p>
          <a:p>
            <a:pPr lvl="1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75% {left:275px;}</a:t>
            </a:r>
          </a:p>
          <a:p>
            <a:pPr lvl="1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100% {left:0px   ;}</a:t>
            </a:r>
          </a:p>
          <a:p>
            <a:pPr lvl="0">
              <a:lnSpc>
                <a:spcPct val="135714"/>
              </a:lnSpc>
              <a:buClr>
                <a:srgbClr val="000000"/>
              </a:buClr>
              <a:buSzPts val="1100"/>
              <a:defRPr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</a:p>
          <a:p>
            <a:pPr lvl="0">
              <a:buClr>
                <a:srgbClr val="000000"/>
              </a:buClr>
              <a:defRPr/>
            </a:pPr>
            <a:endParaRPr lang="en-US" sz="1050" kern="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  <p:extLst>
      <p:ext uri="{BB962C8B-B14F-4D97-AF65-F5344CB8AC3E}">
        <p14:creationId xmlns:p14="http://schemas.microsoft.com/office/powerpoint/2010/main" val="2815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899196" y="2571295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 smtClean="0">
                <a:latin typeface="Arial"/>
                <a:ea typeface="Arial Unicode MS"/>
              </a:rPr>
              <a:t>Live Coding I: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endParaRPr lang="en-US" altLang="ko-KR" sz="2400" b="0" strike="noStrike" spc="-1" dirty="0" smtClean="0">
              <a:latin typeface="Arial"/>
              <a:ea typeface="Arial Unicode MS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 smtClean="0">
                <a:solidFill>
                  <a:srgbClr val="000000"/>
                </a:solidFill>
                <a:latin typeface="Arial"/>
              </a:rPr>
              <a:t>Basic Blog 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 smtClean="0">
                <a:solidFill>
                  <a:srgbClr val="000000"/>
                </a:solidFill>
                <a:latin typeface="Arial"/>
              </a:rPr>
              <a:t>Layout</a:t>
            </a:r>
            <a:endParaRPr lang="ko-K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477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2721355" y="62841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What we will make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" y="598717"/>
            <a:ext cx="8116156" cy="46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36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Shape 1"/>
          <p:cNvSpPr txBox="1"/>
          <p:nvPr/>
        </p:nvSpPr>
        <p:spPr>
          <a:xfrm>
            <a:off x="4410331" y="2113740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Introduction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Client Server Model</a:t>
            </a:r>
            <a:endParaRPr kumimoji="0" lang="ko-KR" alt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55" name="CustomShape 3"/>
          <p:cNvSpPr/>
          <p:nvPr/>
        </p:nvSpPr>
        <p:spPr>
          <a:xfrm>
            <a:off x="1982160" y="2242800"/>
            <a:ext cx="810720" cy="6541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 descr="Image result for client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3" y="1122797"/>
            <a:ext cx="4079514" cy="29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28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866304" y="2426570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 smtClean="0">
                <a:latin typeface="Arial"/>
                <a:ea typeface="Arial Unicode MS"/>
              </a:rPr>
              <a:t>Live Coding II: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b="0" strike="noStrike" spc="-1" dirty="0" smtClean="0">
                <a:solidFill>
                  <a:srgbClr val="000000"/>
                </a:solidFill>
                <a:latin typeface="Arial"/>
              </a:rPr>
              <a:t>Google’s 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altLang="ko-KR" sz="2400" spc="-1" dirty="0">
                <a:solidFill>
                  <a:srgbClr val="000000"/>
                </a:solidFill>
                <a:latin typeface="Arial"/>
              </a:rPr>
              <a:t>H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Arial"/>
              </a:rPr>
              <a:t>omepage </a:t>
            </a:r>
            <a:r>
              <a:rPr lang="en-US" altLang="ko-KR" sz="2400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Arial"/>
              </a:rPr>
              <a:t>lone</a:t>
            </a:r>
            <a:endParaRPr lang="ko-K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798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290"/>
          <p:cNvSpPr txBox="1"/>
          <p:nvPr/>
        </p:nvSpPr>
        <p:spPr>
          <a:xfrm>
            <a:off x="643750" y="683175"/>
            <a:ext cx="6214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First we will write down the basic structure of an HTML page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2" name="Google Shape;1832;p290"/>
          <p:cNvSpPr txBox="1"/>
          <p:nvPr/>
        </p:nvSpPr>
        <p:spPr>
          <a:xfrm>
            <a:off x="1957525" y="1996950"/>
            <a:ext cx="6726600" cy="290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&lt;html&gt;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	&lt;head&gt;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		 &lt;title&gt; Homepage&lt;/title&gt;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	&lt;/head&gt;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	&lt;body&gt;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	&lt;/body&gt;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9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91"/>
          <p:cNvSpPr txBox="1"/>
          <p:nvPr/>
        </p:nvSpPr>
        <p:spPr>
          <a:xfrm>
            <a:off x="538650" y="289025"/>
            <a:ext cx="55179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Next comes header .Our header consist of navbar having list with two links and a sign In button.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9" name="Google Shape;1839;p291"/>
          <p:cNvSpPr txBox="1"/>
          <p:nvPr/>
        </p:nvSpPr>
        <p:spPr>
          <a:xfrm>
            <a:off x="2062650" y="1615925"/>
            <a:ext cx="7344000" cy="3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header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ul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"nav_bar"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"nav_links"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"#"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Gmail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"nav_links"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"#"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Images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"sign_in"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"#"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Sign In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ul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nav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header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92"/>
          <p:cNvSpPr txBox="1"/>
          <p:nvPr/>
        </p:nvSpPr>
        <p:spPr>
          <a:xfrm>
            <a:off x="302175" y="223350"/>
            <a:ext cx="6621600" cy="1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Now let’s add some css to our header.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674EA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6" name="Google Shape;1846;p292"/>
          <p:cNvSpPr txBox="1"/>
          <p:nvPr/>
        </p:nvSpPr>
        <p:spPr>
          <a:xfrm>
            <a:off x="1852450" y="735700"/>
            <a:ext cx="7357200" cy="3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font-family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'Lucida Sans'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'Lucida Sans Regular'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'Lucida Grande'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'Lucida Sans Unicode'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Geneva,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Verdana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sans-serif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header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width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100%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B5CEA8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ul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list-style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none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0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93"/>
          <p:cNvSpPr txBox="1"/>
          <p:nvPr/>
        </p:nvSpPr>
        <p:spPr>
          <a:xfrm>
            <a:off x="2982300" y="315325"/>
            <a:ext cx="8066700" cy="4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text-decoration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none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color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inherit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#nav_bar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right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#nav_bar li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inline-block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8px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5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94"/>
          <p:cNvSpPr txBox="1"/>
          <p:nvPr/>
        </p:nvSpPr>
        <p:spPr>
          <a:xfrm>
            <a:off x="1497725" y="538650"/>
            <a:ext cx="5741400" cy="3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.nav_links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text-decoration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underline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7BA7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#sign_in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background-color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dodgerblue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color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white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font-weight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600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25px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7px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15px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border-radius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3px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050" b="0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5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295"/>
          <p:cNvSpPr txBox="1"/>
          <p:nvPr/>
        </p:nvSpPr>
        <p:spPr>
          <a:xfrm>
            <a:off x="262750" y="249625"/>
            <a:ext cx="61353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 Comes an image tag.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65" name="Google Shape;1865;p295"/>
          <p:cNvSpPr txBox="1"/>
          <p:nvPr/>
        </p:nvSpPr>
        <p:spPr>
          <a:xfrm>
            <a:off x="1602900" y="1576575"/>
            <a:ext cx="7541100" cy="3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"google"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"#"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"google_link"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img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"http://i1381.photobucket.com/albums/ah215/mzartdesigns/google-logo_zpspkcztsjo.png"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alt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 photo google-logo_zpspkcztsjo.png"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/&gt;&lt;/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6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96"/>
          <p:cNvSpPr txBox="1"/>
          <p:nvPr/>
        </p:nvSpPr>
        <p:spPr>
          <a:xfrm>
            <a:off x="564925" y="223350"/>
            <a:ext cx="6174900" cy="1182300"/>
          </a:xfrm>
          <a:prstGeom prst="rect">
            <a:avLst/>
          </a:prstGeom>
          <a:solidFill>
            <a:srgbClr val="FFFFFF">
              <a:alpha val="698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Here is the CSS to our image.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72" name="Google Shape;1872;p296"/>
          <p:cNvSpPr txBox="1"/>
          <p:nvPr/>
        </p:nvSpPr>
        <p:spPr>
          <a:xfrm>
            <a:off x="2062650" y="880250"/>
            <a:ext cx="49794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.google .google_link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text-align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block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margin-top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200px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clear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both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margin-bottom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20px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8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97"/>
          <p:cNvSpPr txBox="1"/>
          <p:nvPr/>
        </p:nvSpPr>
        <p:spPr>
          <a:xfrm>
            <a:off x="446700" y="249625"/>
            <a:ext cx="6214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Now we have to add search-bar to our google homepage.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79" name="Google Shape;1879;p297"/>
          <p:cNvSpPr txBox="1"/>
          <p:nvPr/>
        </p:nvSpPr>
        <p:spPr>
          <a:xfrm>
            <a:off x="2075800" y="1313800"/>
            <a:ext cx="5675700" cy="3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"form"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"text"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"input"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placeholder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"Type your search here..."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/&gt;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0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98"/>
          <p:cNvSpPr txBox="1"/>
          <p:nvPr/>
        </p:nvSpPr>
        <p:spPr>
          <a:xfrm>
            <a:off x="446700" y="302175"/>
            <a:ext cx="62538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Here comes the CSS to our search-bar.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86" name="Google Shape;1886;p298"/>
          <p:cNvSpPr txBox="1"/>
          <p:nvPr/>
        </p:nvSpPr>
        <p:spPr>
          <a:xfrm>
            <a:off x="1760475" y="1037900"/>
            <a:ext cx="55704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.form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text-align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#input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padding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20px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width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400px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7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" name="Google Shape;1289;p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728" y="378751"/>
            <a:ext cx="6047250" cy="403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299"/>
          <p:cNvSpPr txBox="1"/>
          <p:nvPr/>
        </p:nvSpPr>
        <p:spPr>
          <a:xfrm>
            <a:off x="289025" y="249625"/>
            <a:ext cx="66084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Last thing we are left with is two buttons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Google search and I’m feeling lucky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93" name="Google Shape;1893;p299"/>
          <p:cNvSpPr txBox="1"/>
          <p:nvPr/>
        </p:nvSpPr>
        <p:spPr>
          <a:xfrm>
            <a:off x="1064175" y="1471450"/>
            <a:ext cx="54129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94" name="Google Shape;1894;p299"/>
          <p:cNvSpPr txBox="1"/>
          <p:nvPr/>
        </p:nvSpPr>
        <p:spPr>
          <a:xfrm>
            <a:off x="2088925" y="1432025"/>
            <a:ext cx="5898900" cy="3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"button"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"submit"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"Google search"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"submit"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"I'm feeling lucky"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&gt;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1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00"/>
          <p:cNvSpPr txBox="1"/>
          <p:nvPr/>
        </p:nvSpPr>
        <p:spPr>
          <a:xfrm>
            <a:off x="433550" y="354725"/>
            <a:ext cx="59253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simple CSS applied to our buttons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01" name="Google Shape;1901;p300"/>
          <p:cNvSpPr txBox="1"/>
          <p:nvPr/>
        </p:nvSpPr>
        <p:spPr>
          <a:xfrm>
            <a:off x="1957550" y="1195550"/>
            <a:ext cx="5715000" cy="3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.button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{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text-align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center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margin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20px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;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6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TextShape 1"/>
          <p:cNvSpPr txBox="1"/>
          <p:nvPr/>
        </p:nvSpPr>
        <p:spPr>
          <a:xfrm>
            <a:off x="0" y="37756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ko-K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Thank you</a:t>
            </a:r>
            <a:endParaRPr lang="ko-K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6" name="TextShape 2"/>
          <p:cNvSpPr txBox="1"/>
          <p:nvPr/>
        </p:nvSpPr>
        <p:spPr>
          <a:xfrm>
            <a:off x="0" y="4351680"/>
            <a:ext cx="9143640" cy="2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endParaRPr lang="ko-K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4" name="Google Shape;1294;p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6800"/>
            <a:ext cx="8522851" cy="37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265"/>
          <p:cNvSpPr txBox="1"/>
          <p:nvPr/>
        </p:nvSpPr>
        <p:spPr>
          <a:xfrm>
            <a:off x="909150" y="236625"/>
            <a:ext cx="74973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edericka the Great"/>
                <a:ea typeface="Fredericka the Great"/>
                <a:cs typeface="Fredericka the Great"/>
                <a:sym typeface="Fredericka the Great"/>
              </a:rPr>
              <a:t>Request and Response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  <p:extLst>
      <p:ext uri="{BB962C8B-B14F-4D97-AF65-F5344CB8AC3E}">
        <p14:creationId xmlns:p14="http://schemas.microsoft.com/office/powerpoint/2010/main" val="12401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66"/>
          <p:cNvSpPr txBox="1"/>
          <p:nvPr/>
        </p:nvSpPr>
        <p:spPr>
          <a:xfrm>
            <a:off x="224175" y="276750"/>
            <a:ext cx="85560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301" name="Google Shape;1301;p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576"/>
            <a:ext cx="8839200" cy="3041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7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00" y="534232"/>
            <a:ext cx="4638750" cy="41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Shape 1"/>
          <p:cNvSpPr txBox="1"/>
          <p:nvPr/>
        </p:nvSpPr>
        <p:spPr>
          <a:xfrm>
            <a:off x="4410331" y="2113740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HTML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TextShape 2"/>
          <p:cNvSpPr txBox="1"/>
          <p:nvPr/>
        </p:nvSpPr>
        <p:spPr>
          <a:xfrm>
            <a:off x="4410331" y="2753100"/>
            <a:ext cx="5435640" cy="2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altLang="ko-KR" sz="14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Hypertext Markup Language</a:t>
            </a:r>
            <a:endParaRPr lang="ko-K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CustomShape 3"/>
          <p:cNvSpPr/>
          <p:nvPr/>
        </p:nvSpPr>
        <p:spPr>
          <a:xfrm>
            <a:off x="1982160" y="2242800"/>
            <a:ext cx="810720" cy="6541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79" y="1130240"/>
            <a:ext cx="2622711" cy="2622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94" y="636011"/>
            <a:ext cx="4499730" cy="4507489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3551349" y="90976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altLang="ko-KR" sz="36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Syntax</a:t>
            </a:r>
            <a:endParaRPr lang="ko-K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Words>1204</Words>
  <Application>Microsoft Office PowerPoint</Application>
  <PresentationFormat>On-screen Show (16:9)</PresentationFormat>
  <Paragraphs>297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59" baseType="lpstr">
      <vt:lpstr>맑은 고딕</vt:lpstr>
      <vt:lpstr>Arial</vt:lpstr>
      <vt:lpstr>Arial Unicode MS</vt:lpstr>
      <vt:lpstr>Bubblegum Sans</vt:lpstr>
      <vt:lpstr>Courier New</vt:lpstr>
      <vt:lpstr>DejaVu Sans</vt:lpstr>
      <vt:lpstr>Fredericka the Great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dc:description/>
  <cp:lastModifiedBy>Aayush</cp:lastModifiedBy>
  <cp:revision>152</cp:revision>
  <dcterms:created xsi:type="dcterms:W3CDTF">2016-12-05T23:26:54Z</dcterms:created>
  <dcterms:modified xsi:type="dcterms:W3CDTF">2018-10-25T08:30:10Z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36</vt:i4>
  </property>
</Properties>
</file>