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7" r:id="rId3"/>
    <p:sldId id="262" r:id="rId4"/>
    <p:sldId id="256" r:id="rId5"/>
    <p:sldId id="258" r:id="rId6"/>
    <p:sldId id="259" r:id="rId7"/>
    <p:sldId id="260" r:id="rId8"/>
    <p:sldId id="261" r:id="rId9"/>
    <p:sldId id="263" r:id="rId10"/>
    <p:sldId id="267" r:id="rId11"/>
    <p:sldId id="269" r:id="rId12"/>
    <p:sldId id="270" r:id="rId13"/>
    <p:sldId id="268" r:id="rId14"/>
    <p:sldId id="264" r:id="rId15"/>
    <p:sldId id="265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KUMAR AUDDY" initials="SKA" lastIdx="1" clrIdx="0">
    <p:extLst>
      <p:ext uri="{19B8F6BF-5375-455C-9EA6-DF929625EA0E}">
        <p15:presenceInfo xmlns:p15="http://schemas.microsoft.com/office/powerpoint/2012/main" userId="d2b529cbd64cae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7E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EE3-B415-474D-A198-B8F43C0A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7F22-0C86-4669-85CD-07A8363EE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9DC9-2115-4FDF-8EC1-6C20B2F7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39EE-E3E7-401C-A5E2-E74D44EC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5E18-F9F5-4972-B58B-63E213FF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7F82-488D-467B-9297-AC20DB3D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05FD-0371-41A8-A992-A4B58E53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ADAA-565D-4F6A-B55B-477C4BFC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0EA7-F1C5-44B6-9386-BA124359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D791-9FE2-47EE-A177-E6E84B0A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6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31E27-B4E2-4BAA-9FEC-22AA75B4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1E79-5021-4DCC-82F6-831B3C23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7458-E5CF-4108-BFEC-132237D2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D6C6-9E39-474A-A143-6C33F540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81DD-D3F6-4F5B-B0DF-D18F07A6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78D7-7C60-4BE5-9D33-452F0A27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D2E2-5F1E-449E-96CA-EACF25F7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BFCF-940A-450B-84E9-28C50CCD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64FE-EC8E-4932-8A72-D6CD37E7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E193-0271-420E-B226-6A1E7B98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5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1D8A-DF23-4D3E-BA89-1254800C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1E39-B0F5-47B2-B92E-7BF32555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7C9ED-7CE4-43AE-AE9C-1A418221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1420-9D0A-47AD-BEFA-9F85297A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9327-05F6-42BF-84D7-C196F673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1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664B-D917-461A-94B9-16963CE1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8ABA-3AA0-4FFA-B025-8F06B67F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DF4-BDCE-4889-9EA5-55E568DE9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E952-F642-4A17-AEA3-5864698B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B82-5113-4BCC-9D8A-DA131B40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F94C-4512-404E-B832-75B09101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1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8716-59A9-44F7-9658-FA1B2B9D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9FF5-B039-46BF-A9E4-32B8053B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54643-629A-46D9-9221-639FFC829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AE46-55E6-4D3F-841E-1A72E0BD8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8B258-674F-4649-BCF9-318CD703E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10A0F-618A-40B8-987F-5CA0FAB3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776F3-B925-491E-8E7B-476180F2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B5C1A-AB33-4F9E-AE85-A038CBDE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2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BE8A-1E06-420E-AB16-FB6CEE1C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21A5A-EE15-41FD-BE28-FE31582B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F982E-C1E1-446F-A624-7DF9A7C8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60509-2BA3-40AD-BC25-8626C9D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19911-BAF3-4FED-BAB8-82B07732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000FC-F3B6-4D45-BFC5-C613D0C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3A90-2264-4567-881C-7753621B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224B-B801-455F-9475-0463C23D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FFD7-4769-483E-AC70-E028860A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64D37-FA8A-470C-A963-04A37A653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F7AD-636F-4526-925F-19B8B6CF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A9558-56F9-4174-8D6A-DEB33E57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1E0E-D02F-4FB6-8CB0-3FDFC94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EE40-2EFD-48CC-A8F3-EB85CBD4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DF930-63D5-416D-8C2A-6D39DE6ED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9338-98F9-4909-98A8-D97F5521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30A9D-16BD-49ED-8443-71CF521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AF6B6-5470-42C0-B23D-3805896E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2982-39A4-483E-9330-5BE7C7CF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1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BAF00-6DE4-4295-A2C2-ADF82A1C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2A4C-C0DC-4E4C-A004-C3A89B4B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9011-0DF2-49A7-8A49-C304A5550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B2C3-1EEC-4FD2-B0C0-60D0A67DC52E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79D1-7D8E-4A9E-9932-69A2BBA1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1DB1-0038-4E69-A571-90BCD9D2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7253-64FE-48C6-83E0-4C6B73C9C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2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C1E5"/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5CA536-DD96-4B88-840C-5F5010D35230}"/>
              </a:ext>
            </a:extLst>
          </p:cNvPr>
          <p:cNvSpPr/>
          <p:nvPr/>
        </p:nvSpPr>
        <p:spPr>
          <a:xfrm>
            <a:off x="2415092" y="1056936"/>
            <a:ext cx="736181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6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Development – II</a:t>
            </a:r>
          </a:p>
          <a:p>
            <a:pPr algn="ctr"/>
            <a:r>
              <a:rPr lang="en-US" sz="6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(JavaScript)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oogle Shape;180;p40">
            <a:extLst>
              <a:ext uri="{FF2B5EF4-FFF2-40B4-BE49-F238E27FC236}">
                <a16:creationId xmlns:a16="http://schemas.microsoft.com/office/drawing/2014/main" id="{1A6D7620-5288-47A9-88A8-8992703CDB6E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5466523" y="5227962"/>
            <a:ext cx="1258954" cy="9209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48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F2F58CC1-5528-4220-8A65-A5B87B7FB8A3}"/>
              </a:ext>
            </a:extLst>
          </p:cNvPr>
          <p:cNvSpPr/>
          <p:nvPr/>
        </p:nvSpPr>
        <p:spPr>
          <a:xfrm>
            <a:off x="344214" y="1931559"/>
            <a:ext cx="6676200" cy="45928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x = 7;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latin typeface="Arial"/>
                <a:ea typeface="Arial"/>
              </a:rPr>
              <a:t> y = 3;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z = x + y;                                   // z = 10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z = x - y ;		            // z = 4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z = x * y;		</a:t>
            </a:r>
            <a:r>
              <a:rPr lang="en-IN" spc="-1" dirty="0"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latin typeface="Arial"/>
                <a:ea typeface="Arial"/>
              </a:rPr>
              <a:t> // z = </a:t>
            </a:r>
            <a:r>
              <a:rPr lang="en-IN" spc="-1" dirty="0">
                <a:latin typeface="Arial"/>
                <a:ea typeface="Arial"/>
              </a:rPr>
              <a:t>21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latin typeface="Arial"/>
                <a:ea typeface="Arial"/>
              </a:rPr>
              <a:t> z = x / y;           </a:t>
            </a:r>
            <a:r>
              <a:rPr lang="en-IN" spc="-1" dirty="0">
                <a:latin typeface="Arial"/>
                <a:ea typeface="Arial"/>
              </a:rPr>
              <a:t>  	            </a:t>
            </a:r>
            <a:r>
              <a:rPr lang="en-IN" sz="1800" b="0" strike="noStrike" spc="-1" dirty="0">
                <a:latin typeface="Arial"/>
                <a:ea typeface="Arial"/>
              </a:rPr>
              <a:t>// z = 2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z = x % y;		</a:t>
            </a:r>
            <a:r>
              <a:rPr lang="en-IN" spc="-1" dirty="0"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latin typeface="Arial"/>
                <a:ea typeface="Arial"/>
              </a:rPr>
              <a:t> // z = 1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x++ 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z = x;		</a:t>
            </a:r>
            <a:r>
              <a:rPr lang="en-IN" spc="-1" dirty="0">
                <a:latin typeface="Arial"/>
                <a:ea typeface="Arial"/>
              </a:rPr>
              <a:t>            </a:t>
            </a:r>
            <a:r>
              <a:rPr lang="en-IN" sz="1800" b="0" strike="noStrike" spc="-1" dirty="0">
                <a:latin typeface="Arial"/>
                <a:ea typeface="Arial"/>
              </a:rPr>
              <a:t>// z = 8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latin typeface="Arial"/>
                <a:ea typeface="Arial"/>
              </a:rPr>
              <a:t>y</a:t>
            </a:r>
            <a:r>
              <a:rPr lang="en-IN" sz="1800" b="0" strike="noStrike" spc="-1" dirty="0">
                <a:latin typeface="Arial"/>
                <a:ea typeface="Arial"/>
              </a:rPr>
              <a:t>-- 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z = y;  		</a:t>
            </a:r>
            <a:r>
              <a:rPr lang="en-IN" spc="-1" dirty="0"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latin typeface="Arial"/>
                <a:ea typeface="Arial"/>
              </a:rPr>
              <a:t> // z = 2;</a:t>
            </a:r>
          </a:p>
          <a:p>
            <a:r>
              <a:rPr lang="en-IN" sz="1800" b="0" strike="noStrike" spc="-1" dirty="0">
                <a:latin typeface="Arial"/>
                <a:ea typeface="Arial"/>
              </a:rPr>
              <a:t>var w1 = 5 + --y;  		</a:t>
            </a:r>
            <a:r>
              <a:rPr lang="en-IN" spc="-1" dirty="0"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latin typeface="Arial"/>
                <a:ea typeface="Arial"/>
              </a:rPr>
              <a:t> // w1 = 5 + 1 = 6;</a:t>
            </a:r>
          </a:p>
          <a:p>
            <a:r>
              <a:rPr lang="en-IN" sz="1800" b="0" strike="noStrike" spc="-1" dirty="0">
                <a:latin typeface="Arial"/>
                <a:ea typeface="Arial"/>
              </a:rPr>
              <a:t>var w2 = 5 + x--;  		</a:t>
            </a:r>
            <a:r>
              <a:rPr lang="en-IN" spc="-1" dirty="0"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latin typeface="Arial"/>
                <a:ea typeface="Arial"/>
              </a:rPr>
              <a:t> // w2 = 5 + 8 = 13;</a:t>
            </a:r>
          </a:p>
          <a:p>
            <a:r>
              <a:rPr lang="en-IN" spc="-1" dirty="0">
                <a:latin typeface="Arial"/>
                <a:ea typeface="Arial"/>
              </a:rPr>
              <a:t>x;			            // x = 7</a:t>
            </a:r>
            <a:endParaRPr lang="en-IN" sz="1800" b="0" strike="noStrike" spc="-1" dirty="0"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88333-D042-49D6-B637-E8E5163F2199}"/>
              </a:ext>
            </a:extLst>
          </p:cNvPr>
          <p:cNvSpPr txBox="1"/>
          <p:nvPr/>
        </p:nvSpPr>
        <p:spPr>
          <a:xfrm>
            <a:off x="3249827" y="692450"/>
            <a:ext cx="56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ARITHMETIC OPERATORS: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B0E63-3517-4874-B2FC-C501711A1643}"/>
              </a:ext>
            </a:extLst>
          </p:cNvPr>
          <p:cNvSpPr txBox="1"/>
          <p:nvPr/>
        </p:nvSpPr>
        <p:spPr>
          <a:xfrm>
            <a:off x="7364627" y="1985319"/>
            <a:ext cx="3830595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Increment operation:</a:t>
            </a:r>
          </a:p>
          <a:p>
            <a:r>
              <a:rPr lang="en-IN" b="1" dirty="0"/>
              <a:t>	x++</a:t>
            </a:r>
          </a:p>
          <a:p>
            <a:r>
              <a:rPr lang="en-IN" b="1" dirty="0"/>
              <a:t>	++x</a:t>
            </a:r>
          </a:p>
          <a:p>
            <a:r>
              <a:rPr lang="en-IN" dirty="0"/>
              <a:t>Decrement Operation:</a:t>
            </a:r>
          </a:p>
          <a:p>
            <a:r>
              <a:rPr lang="en-IN" dirty="0"/>
              <a:t>	</a:t>
            </a:r>
            <a:r>
              <a:rPr lang="en-IN" b="1" dirty="0"/>
              <a:t>x--</a:t>
            </a:r>
          </a:p>
          <a:p>
            <a:r>
              <a:rPr lang="en-IN" b="1" dirty="0"/>
              <a:t>	--x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Prefix operation:</a:t>
            </a:r>
          </a:p>
          <a:p>
            <a:r>
              <a:rPr lang="en-IN" b="1" dirty="0"/>
              <a:t>	 --x</a:t>
            </a:r>
          </a:p>
          <a:p>
            <a:r>
              <a:rPr lang="en-IN" b="1" dirty="0"/>
              <a:t>	++x</a:t>
            </a:r>
          </a:p>
          <a:p>
            <a:r>
              <a:rPr lang="en-IN" dirty="0"/>
              <a:t>Postfix Operation:</a:t>
            </a:r>
          </a:p>
          <a:p>
            <a:r>
              <a:rPr lang="en-IN" dirty="0"/>
              <a:t>	</a:t>
            </a:r>
            <a:r>
              <a:rPr lang="en-IN" b="1" dirty="0"/>
              <a:t>x--</a:t>
            </a:r>
          </a:p>
          <a:p>
            <a:r>
              <a:rPr lang="en-IN" b="1" dirty="0"/>
              <a:t>	x++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F2F58CC1-5528-4220-8A65-A5B87B7FB8A3}"/>
              </a:ext>
            </a:extLst>
          </p:cNvPr>
          <p:cNvSpPr/>
          <p:nvPr/>
        </p:nvSpPr>
        <p:spPr>
          <a:xfrm>
            <a:off x="2757900" y="1890370"/>
            <a:ext cx="6676200" cy="4065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These are used for assigning value to </a:t>
            </a:r>
            <a:r>
              <a:rPr lang="en-IN" sz="1800" b="0" strike="noStrike" spc="-1" dirty="0" err="1">
                <a:latin typeface="Arial"/>
                <a:ea typeface="Arial"/>
              </a:rPr>
              <a:t>javascript</a:t>
            </a:r>
            <a:r>
              <a:rPr lang="en-IN" sz="1800" b="0" strike="noStrike" spc="-1" dirty="0">
                <a:latin typeface="Arial"/>
                <a:ea typeface="Arial"/>
              </a:rPr>
              <a:t> variables.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x =  10 ;               x +=5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x = ??  		     x = ??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x -= 5 ;                      x *= 5;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x = ??    		    x = ??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x /= 5;          </a:t>
            </a:r>
            <a:r>
              <a:rPr lang="en-IN" spc="-1" dirty="0">
                <a:latin typeface="Arial"/>
                <a:ea typeface="Arial"/>
              </a:rPr>
              <a:t>             </a:t>
            </a:r>
            <a:r>
              <a:rPr lang="en-IN" sz="1800" b="0" strike="noStrike" spc="-1" dirty="0">
                <a:latin typeface="Arial"/>
                <a:ea typeface="Arial"/>
              </a:rPr>
              <a:t>x%= 5;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x = ??		     x = ??</a:t>
            </a:r>
          </a:p>
          <a:p>
            <a:pPr>
              <a:lnSpc>
                <a:spcPct val="100000"/>
              </a:lnSpc>
            </a:pPr>
            <a:endParaRPr lang="en-IN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var </a:t>
            </a:r>
            <a:r>
              <a:rPr lang="en-IN" sz="1800" b="0" strike="noStrike" spc="-1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num</a:t>
            </a:r>
            <a:r>
              <a:rPr lang="en-IN" sz="1800" b="0" strike="noStrike" spc="-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= 100;</a:t>
            </a:r>
          </a:p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num</a:t>
            </a:r>
            <a:r>
              <a:rPr lang="en-IN" spc="-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</a:t>
            </a:r>
            <a:r>
              <a:rPr lang="en-IN" sz="1800" b="0" strike="noStrike" spc="-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+= 7;</a:t>
            </a:r>
            <a:r>
              <a:rPr lang="en-IN" sz="1800" b="0" strike="noStrike" spc="-1" dirty="0">
                <a:latin typeface="Arial"/>
              </a:rPr>
              <a:t> // This is equiva</a:t>
            </a:r>
            <a:r>
              <a:rPr lang="en-IN" spc="-1" dirty="0">
                <a:latin typeface="Arial"/>
              </a:rPr>
              <a:t>lent to writing : </a:t>
            </a:r>
            <a:r>
              <a:rPr lang="en-IN" spc="-1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num</a:t>
            </a:r>
            <a:r>
              <a:rPr lang="en-IN" spc="-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= </a:t>
            </a:r>
            <a:r>
              <a:rPr lang="en-IN" spc="-1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num</a:t>
            </a:r>
            <a:r>
              <a:rPr lang="en-IN" spc="-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+ 7;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88333-D042-49D6-B637-E8E5163F2199}"/>
              </a:ext>
            </a:extLst>
          </p:cNvPr>
          <p:cNvSpPr txBox="1"/>
          <p:nvPr/>
        </p:nvSpPr>
        <p:spPr>
          <a:xfrm>
            <a:off x="3249827" y="692450"/>
            <a:ext cx="56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ASSIGNEMENT OPERATORS:</a:t>
            </a:r>
          </a:p>
        </p:txBody>
      </p:sp>
    </p:spTree>
    <p:extLst>
      <p:ext uri="{BB962C8B-B14F-4D97-AF65-F5344CB8AC3E}">
        <p14:creationId xmlns:p14="http://schemas.microsoft.com/office/powerpoint/2010/main" val="410518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F2F58CC1-5528-4220-8A65-A5B87B7FB8A3}"/>
              </a:ext>
            </a:extLst>
          </p:cNvPr>
          <p:cNvSpPr/>
          <p:nvPr/>
        </p:nvSpPr>
        <p:spPr>
          <a:xfrm>
            <a:off x="698439" y="1499286"/>
            <a:ext cx="11361755" cy="5107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b="1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If one or both of the operands on either side of the arithmetic operator is a string:</a:t>
            </a:r>
          </a:p>
          <a:p>
            <a:pPr>
              <a:lnSpc>
                <a:spcPct val="100000"/>
              </a:lnSpc>
            </a:pPr>
            <a:r>
              <a:rPr lang="en-IN" b="1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Then,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IN" b="1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+ will </a:t>
            </a:r>
            <a:r>
              <a:rPr lang="en-IN" b="1" spc="-1" dirty="0" err="1">
                <a:solidFill>
                  <a:schemeClr val="accent1">
                    <a:lumMod val="50000"/>
                  </a:schemeClr>
                </a:solidFill>
                <a:latin typeface="Arial"/>
              </a:rPr>
              <a:t>Concat</a:t>
            </a:r>
            <a:r>
              <a:rPr lang="en-IN" b="1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 the 2 operands.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IN" sz="1800" b="1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* / - % will try to convert the string into a numerical value, and perform </a:t>
            </a:r>
            <a:r>
              <a:rPr lang="en-IN" b="1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the respective arithmetic operation. If the value inside the quotes(“…”) is not a valid number, Then the result of arithmetic computation is </a:t>
            </a:r>
            <a:r>
              <a:rPr lang="en-IN" b="1" spc="-1" dirty="0" err="1">
                <a:solidFill>
                  <a:schemeClr val="accent1">
                    <a:lumMod val="50000"/>
                  </a:schemeClr>
                </a:solidFill>
                <a:latin typeface="Arial"/>
              </a:rPr>
              <a:t>NaN</a:t>
            </a:r>
            <a:r>
              <a:rPr lang="en-IN" b="1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, which stands for “Not A Number”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IN" sz="1800" b="1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PECULIARITY: </a:t>
            </a:r>
            <a:r>
              <a:rPr lang="en-IN" sz="1800" b="1" strike="noStrike" spc="-1" dirty="0" err="1">
                <a:solidFill>
                  <a:srgbClr val="FF0000"/>
                </a:solidFill>
                <a:latin typeface="Arial"/>
              </a:rPr>
              <a:t>typeof</a:t>
            </a:r>
            <a:r>
              <a:rPr lang="en-IN" sz="1800" b="1" strike="noStrike" spc="-1" dirty="0">
                <a:solidFill>
                  <a:srgbClr val="FF0000"/>
                </a:solidFill>
                <a:latin typeface="Arial"/>
              </a:rPr>
              <a:t>(</a:t>
            </a:r>
            <a:r>
              <a:rPr lang="en-IN" sz="1800" b="1" strike="noStrike" spc="-1" dirty="0" err="1">
                <a:solidFill>
                  <a:srgbClr val="FF0000"/>
                </a:solidFill>
                <a:latin typeface="Arial"/>
              </a:rPr>
              <a:t>NaN</a:t>
            </a:r>
            <a:r>
              <a:rPr lang="en-IN" sz="1800" b="1" strike="noStrike" spc="-1" dirty="0">
                <a:solidFill>
                  <a:srgbClr val="FF0000"/>
                </a:solidFill>
                <a:latin typeface="Arial"/>
              </a:rPr>
              <a:t>) </a:t>
            </a:r>
            <a:r>
              <a:rPr lang="en-IN" sz="1800" b="1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is </a:t>
            </a:r>
            <a:r>
              <a:rPr lang="en-IN" sz="1800" b="1" strike="noStrike" spc="-1" dirty="0">
                <a:solidFill>
                  <a:srgbClr val="FF0000"/>
                </a:solidFill>
                <a:latin typeface="Arial"/>
              </a:rPr>
              <a:t>“number”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a =  10;</a:t>
            </a:r>
            <a:endParaRPr lang="en-IN" sz="1800" b="0" strike="noStrike" spc="-1" dirty="0">
              <a:latin typeface="Arial"/>
            </a:endParaRPr>
          </a:p>
          <a:p>
            <a:r>
              <a:rPr lang="en-IN" sz="1800" b="0" strike="noStrike" spc="-1" dirty="0">
                <a:latin typeface="Arial"/>
                <a:ea typeface="Arial"/>
              </a:rPr>
              <a:t>var b =  “Sand”;</a:t>
            </a:r>
          </a:p>
          <a:p>
            <a:r>
              <a:rPr lang="en-IN" sz="1800" b="0" strike="noStrike" spc="-1" dirty="0">
                <a:latin typeface="Arial"/>
                <a:ea typeface="Arial"/>
              </a:rPr>
              <a:t>var c =  “200”;</a:t>
            </a:r>
          </a:p>
          <a:p>
            <a:r>
              <a:rPr lang="en-IN" spc="-1" dirty="0">
                <a:latin typeface="Arial"/>
                <a:ea typeface="Arial"/>
              </a:rPr>
              <a:t>var d = “30”;</a:t>
            </a:r>
            <a:endParaRPr lang="en-IN" sz="1800" b="0" strike="noStrike" spc="-1" dirty="0">
              <a:latin typeface="Arial"/>
              <a:ea typeface="Arial"/>
            </a:endParaRPr>
          </a:p>
          <a:p>
            <a:endParaRPr lang="en-IN" sz="1800" b="0" strike="noStrike" spc="-1" dirty="0">
              <a:latin typeface="Arial"/>
              <a:ea typeface="Arial"/>
            </a:endParaRPr>
          </a:p>
          <a:p>
            <a:r>
              <a:rPr lang="en-IN" sz="1800" b="0" strike="noStrike" spc="-1" dirty="0">
                <a:latin typeface="Arial"/>
                <a:ea typeface="Arial"/>
              </a:rPr>
              <a:t>var x1 =  a + b;			// z = “10Sand”</a:t>
            </a:r>
          </a:p>
          <a:p>
            <a:r>
              <a:rPr lang="en-IN" sz="1800" b="0" strike="noStrike" spc="-1" dirty="0">
                <a:latin typeface="Arial"/>
                <a:ea typeface="Arial"/>
              </a:rPr>
              <a:t>var x2 =  a + c;			// z = “10200”</a:t>
            </a:r>
          </a:p>
          <a:p>
            <a:r>
              <a:rPr lang="en-IN" sz="1800" b="0" strike="noStrike" spc="-1" dirty="0">
                <a:latin typeface="Arial"/>
                <a:ea typeface="Arial"/>
              </a:rPr>
              <a:t>var x3 =  a - c;			// z = -190</a:t>
            </a:r>
          </a:p>
          <a:p>
            <a:r>
              <a:rPr lang="en-IN" sz="1800" b="0" strike="noStrike" spc="-1" dirty="0">
                <a:latin typeface="Arial"/>
                <a:ea typeface="Arial"/>
              </a:rPr>
              <a:t>var x4 =  c * d;			// z = 6000</a:t>
            </a:r>
          </a:p>
          <a:p>
            <a:r>
              <a:rPr lang="en-IN" sz="1800" b="0" strike="noStrike" spc="-1" dirty="0">
                <a:latin typeface="Arial"/>
                <a:ea typeface="Arial"/>
              </a:rPr>
              <a:t>var x =  a - b;			// z = </a:t>
            </a:r>
            <a:r>
              <a:rPr lang="en-IN" sz="1800" b="0" strike="noStrike" spc="-1" dirty="0" err="1">
                <a:latin typeface="Arial"/>
                <a:ea typeface="Arial"/>
              </a:rPr>
              <a:t>NaN</a:t>
            </a:r>
            <a:endParaRPr lang="en-IN" sz="1800" b="0" strike="noStrike" spc="-1" dirty="0"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88333-D042-49D6-B637-E8E5163F2199}"/>
              </a:ext>
            </a:extLst>
          </p:cNvPr>
          <p:cNvSpPr txBox="1"/>
          <p:nvPr/>
        </p:nvSpPr>
        <p:spPr>
          <a:xfrm>
            <a:off x="2148300" y="346461"/>
            <a:ext cx="818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STRING CONCATENATION OPERATOR (+):</a:t>
            </a:r>
          </a:p>
        </p:txBody>
      </p:sp>
    </p:spTree>
    <p:extLst>
      <p:ext uri="{BB962C8B-B14F-4D97-AF65-F5344CB8AC3E}">
        <p14:creationId xmlns:p14="http://schemas.microsoft.com/office/powerpoint/2010/main" val="307337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2B3C70FA-8F80-4A97-8BB3-E87E0718EC37}"/>
              </a:ext>
            </a:extLst>
          </p:cNvPr>
          <p:cNvSpPr/>
          <p:nvPr/>
        </p:nvSpPr>
        <p:spPr>
          <a:xfrm>
            <a:off x="469556" y="1070915"/>
            <a:ext cx="6577177" cy="3039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x = ( 100 + 50) * 3 ;                         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 x = ??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var x = 100 + 50 * 3;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x = ??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</a:rPr>
              <a:t>Here comes the use of precedence table which determines which operator should be operated first .</a:t>
            </a:r>
            <a:endParaRPr lang="en-IN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and </a:t>
            </a: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*</a:t>
            </a:r>
            <a:r>
              <a:rPr lang="en-IN" sz="1800" b="0" strike="noStrike" spc="-1" dirty="0">
                <a:latin typeface="Arial"/>
                <a:ea typeface="Arial"/>
              </a:rPr>
              <a:t> has higher precedence than  </a:t>
            </a: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+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9207F-5B34-421E-9C2C-E9DDFC69622A}"/>
              </a:ext>
            </a:extLst>
          </p:cNvPr>
          <p:cNvSpPr txBox="1"/>
          <p:nvPr/>
        </p:nvSpPr>
        <p:spPr>
          <a:xfrm>
            <a:off x="1140940" y="247605"/>
            <a:ext cx="991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OPERATOR PRECEDENCE AND ASSICIATIVITY: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EC9D8-498B-4CE1-B25F-FDC82AE3ED3E}"/>
              </a:ext>
            </a:extLst>
          </p:cNvPr>
          <p:cNvSpPr txBox="1"/>
          <p:nvPr/>
        </p:nvSpPr>
        <p:spPr>
          <a:xfrm>
            <a:off x="7232823" y="1070915"/>
            <a:ext cx="4489620" cy="5355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P : Prefix postfix</a:t>
            </a:r>
          </a:p>
          <a:p>
            <a:r>
              <a:rPr lang="en-IN" b="1" dirty="0"/>
              <a:t>A : Arithmetic</a:t>
            </a:r>
          </a:p>
          <a:p>
            <a:r>
              <a:rPr lang="en-IN" b="1" dirty="0"/>
              <a:t>R : Relational Operator</a:t>
            </a:r>
          </a:p>
          <a:p>
            <a:r>
              <a:rPr lang="en-IN" b="1" dirty="0"/>
              <a:t>L : Logical</a:t>
            </a:r>
          </a:p>
          <a:p>
            <a:r>
              <a:rPr lang="en-IN" b="1" dirty="0"/>
              <a:t>A : Assignment Operator</a:t>
            </a:r>
          </a:p>
          <a:p>
            <a:endParaRPr lang="en-IN" b="1" dirty="0"/>
          </a:p>
          <a:p>
            <a:r>
              <a:rPr lang="en-IN" dirty="0"/>
              <a:t>Now, Among Arithmetic Operators:</a:t>
            </a:r>
          </a:p>
          <a:p>
            <a:r>
              <a:rPr lang="en-IN" b="1" dirty="0"/>
              <a:t>+ - </a:t>
            </a:r>
            <a:r>
              <a:rPr lang="en-IN" dirty="0"/>
              <a:t>have a lower precedence than </a:t>
            </a:r>
            <a:r>
              <a:rPr lang="en-IN" b="1" dirty="0"/>
              <a:t>* / %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Arithmetic operators have an ASSOSIATIVITY from left to right…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C5EEF-7A8C-4E0F-B9BB-5897AAC0D9AA}"/>
              </a:ext>
            </a:extLst>
          </p:cNvPr>
          <p:cNvSpPr txBox="1"/>
          <p:nvPr/>
        </p:nvSpPr>
        <p:spPr>
          <a:xfrm>
            <a:off x="469556" y="4386513"/>
            <a:ext cx="657717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var x = 9 - 10 + 5</a:t>
            </a:r>
          </a:p>
          <a:p>
            <a:r>
              <a:rPr lang="en-IN" dirty="0"/>
              <a:t>x = ??</a:t>
            </a:r>
          </a:p>
          <a:p>
            <a:endParaRPr lang="en-IN" dirty="0"/>
          </a:p>
          <a:p>
            <a:r>
              <a:rPr lang="en-IN" dirty="0"/>
              <a:t>var x = 87 % 10 / 3</a:t>
            </a:r>
          </a:p>
          <a:p>
            <a:r>
              <a:rPr lang="en-IN" dirty="0"/>
              <a:t>x = ??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53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30449-5906-4B1D-A198-500C9E3B89E3}"/>
              </a:ext>
            </a:extLst>
          </p:cNvPr>
          <p:cNvSpPr/>
          <p:nvPr/>
        </p:nvSpPr>
        <p:spPr>
          <a:xfrm>
            <a:off x="2981027" y="96524"/>
            <a:ext cx="62299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Datatypes in </a:t>
            </a:r>
            <a:r>
              <a:rPr lang="en-US" sz="7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0DDE9-8D86-4F3E-927B-FD8484C7C930}"/>
              </a:ext>
            </a:extLst>
          </p:cNvPr>
          <p:cNvSpPr txBox="1"/>
          <p:nvPr/>
        </p:nvSpPr>
        <p:spPr>
          <a:xfrm>
            <a:off x="444842" y="2860860"/>
            <a:ext cx="4448433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/>
              <a:t>Broadly 2 categories: Primitive and Complex</a:t>
            </a:r>
          </a:p>
          <a:p>
            <a:endParaRPr lang="en-IN" dirty="0"/>
          </a:p>
          <a:p>
            <a:r>
              <a:rPr lang="en-IN" dirty="0"/>
              <a:t>1). </a:t>
            </a:r>
            <a:r>
              <a:rPr lang="en-IN" b="1" dirty="0"/>
              <a:t>PRIMITIVE DATATYPES:</a:t>
            </a:r>
          </a:p>
          <a:p>
            <a:r>
              <a:rPr lang="en-IN" dirty="0"/>
              <a:t>	- Numbers</a:t>
            </a:r>
          </a:p>
          <a:p>
            <a:r>
              <a:rPr lang="en-IN" dirty="0"/>
              <a:t>	- Strings</a:t>
            </a:r>
          </a:p>
          <a:p>
            <a:r>
              <a:rPr lang="en-IN" dirty="0"/>
              <a:t>	- Boolean</a:t>
            </a:r>
          </a:p>
          <a:p>
            <a:r>
              <a:rPr lang="en-IN" dirty="0"/>
              <a:t>	- Undefined</a:t>
            </a:r>
          </a:p>
          <a:p>
            <a:r>
              <a:rPr lang="en-IN" dirty="0"/>
              <a:t>	- </a:t>
            </a:r>
            <a:r>
              <a:rPr lang="en-IN" dirty="0">
                <a:solidFill>
                  <a:srgbClr val="FF0000"/>
                </a:solidFill>
              </a:rPr>
              <a:t>Null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2). </a:t>
            </a:r>
            <a:r>
              <a:rPr lang="en-IN" b="1" dirty="0"/>
              <a:t>COMPLEX DATATYPES:</a:t>
            </a:r>
          </a:p>
          <a:p>
            <a:r>
              <a:rPr lang="en-IN" dirty="0"/>
              <a:t>	- Objects</a:t>
            </a:r>
          </a:p>
          <a:p>
            <a:r>
              <a:rPr lang="en-IN" dirty="0"/>
              <a:t>	- 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56227-A01F-407A-A4C6-2742E7E127A5}"/>
              </a:ext>
            </a:extLst>
          </p:cNvPr>
          <p:cNvSpPr txBox="1"/>
          <p:nvPr/>
        </p:nvSpPr>
        <p:spPr>
          <a:xfrm>
            <a:off x="444843" y="1491049"/>
            <a:ext cx="1135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DATATYPES in C, C++, Java</a:t>
            </a: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dirty="0">
                <a:solidFill>
                  <a:srgbClr val="002060"/>
                </a:solidFill>
                <a:sym typeface="Wingdings" panose="05000000000000000000" pitchFamily="2" charset="2"/>
              </a:rPr>
              <a:t> The type of the variable. Variable of a particular datatype can store 		   	                        values of only that type</a:t>
            </a:r>
          </a:p>
          <a:p>
            <a:endParaRPr lang="en-IN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rgbClr val="002060"/>
                </a:solidFill>
                <a:sym typeface="Wingdings" panose="05000000000000000000" pitchFamily="2" charset="2"/>
              </a:rPr>
              <a:t>DATATYPE in JS</a:t>
            </a:r>
            <a:r>
              <a:rPr lang="en-IN" dirty="0">
                <a:solidFill>
                  <a:srgbClr val="002060"/>
                </a:solidFill>
                <a:sym typeface="Wingdings" panose="05000000000000000000" pitchFamily="2" charset="2"/>
              </a:rPr>
              <a:t>		 The type of the value stored by the variable at any instant of time.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20A9-98B3-4DB1-9919-03104EEA9E2E}"/>
              </a:ext>
            </a:extLst>
          </p:cNvPr>
          <p:cNvSpPr txBox="1"/>
          <p:nvPr/>
        </p:nvSpPr>
        <p:spPr>
          <a:xfrm>
            <a:off x="5362831" y="5630849"/>
            <a:ext cx="638432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We can use the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IN" b="1" dirty="0"/>
              <a:t> operator to find the datatype of a:</a:t>
            </a:r>
          </a:p>
          <a:p>
            <a:r>
              <a:rPr lang="en-IN" b="1" dirty="0"/>
              <a:t>	- Value,  or</a:t>
            </a:r>
          </a:p>
          <a:p>
            <a:r>
              <a:rPr lang="en-IN" b="1" dirty="0"/>
              <a:t>	- A variable (at any instant of time)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2AA5F-7172-4140-AA18-8C30AC50944F}"/>
              </a:ext>
            </a:extLst>
          </p:cNvPr>
          <p:cNvSpPr txBox="1"/>
          <p:nvPr/>
        </p:nvSpPr>
        <p:spPr>
          <a:xfrm>
            <a:off x="5362832" y="2860860"/>
            <a:ext cx="6384325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NOTE: </a:t>
            </a:r>
            <a:r>
              <a:rPr lang="en-IN" dirty="0"/>
              <a:t>JavaScript is </a:t>
            </a:r>
            <a:r>
              <a:rPr lang="en-IN" b="1" dirty="0">
                <a:solidFill>
                  <a:srgbClr val="FF0000"/>
                </a:solidFill>
              </a:rPr>
              <a:t>loosely typed</a:t>
            </a:r>
          </a:p>
          <a:p>
            <a:r>
              <a:rPr lang="en-IN" dirty="0"/>
              <a:t>Here variables are not dedicated to hold value of a particular datatype</a:t>
            </a:r>
          </a:p>
          <a:p>
            <a:r>
              <a:rPr lang="en-IN" dirty="0"/>
              <a:t>That is the following code is legal: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var x = 45;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x = 78.9;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x = “Amarsh”;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x = true;</a:t>
            </a:r>
          </a:p>
        </p:txBody>
      </p:sp>
    </p:spTree>
    <p:extLst>
      <p:ext uri="{BB962C8B-B14F-4D97-AF65-F5344CB8AC3E}">
        <p14:creationId xmlns:p14="http://schemas.microsoft.com/office/powerpoint/2010/main" val="427987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D7E7F-92F5-405E-8F33-E55A09B9B9CB}"/>
              </a:ext>
            </a:extLst>
          </p:cNvPr>
          <p:cNvSpPr txBox="1"/>
          <p:nvPr/>
        </p:nvSpPr>
        <p:spPr>
          <a:xfrm>
            <a:off x="387178" y="335845"/>
            <a:ext cx="11388811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var x1 = 25;			</a:t>
            </a:r>
            <a:r>
              <a:rPr lang="en-IN" dirty="0" err="1"/>
              <a:t>typeof</a:t>
            </a:r>
            <a:r>
              <a:rPr lang="en-IN" dirty="0"/>
              <a:t> x1; </a:t>
            </a:r>
            <a:r>
              <a:rPr lang="en-IN" dirty="0">
                <a:solidFill>
                  <a:srgbClr val="00B050"/>
                </a:solidFill>
              </a:rPr>
              <a:t>// “number”</a:t>
            </a:r>
          </a:p>
          <a:p>
            <a:r>
              <a:rPr lang="en-IN" dirty="0"/>
              <a:t>var x2 = 78.90;			</a:t>
            </a:r>
            <a:r>
              <a:rPr lang="en-IN" dirty="0" err="1"/>
              <a:t>typeof</a:t>
            </a:r>
            <a:r>
              <a:rPr lang="en-IN" dirty="0"/>
              <a:t> x2; </a:t>
            </a:r>
            <a:r>
              <a:rPr lang="en-IN" dirty="0">
                <a:solidFill>
                  <a:srgbClr val="00B050"/>
                </a:solidFill>
              </a:rPr>
              <a:t>// “number”</a:t>
            </a:r>
          </a:p>
          <a:p>
            <a:r>
              <a:rPr lang="en-IN" dirty="0"/>
              <a:t>var x3 = 34e-3;			</a:t>
            </a:r>
            <a:r>
              <a:rPr lang="en-IN" dirty="0" err="1"/>
              <a:t>typeof</a:t>
            </a:r>
            <a:r>
              <a:rPr lang="en-IN" dirty="0"/>
              <a:t> x3; </a:t>
            </a:r>
            <a:r>
              <a:rPr lang="en-IN" dirty="0">
                <a:solidFill>
                  <a:srgbClr val="00B050"/>
                </a:solidFill>
              </a:rPr>
              <a:t>// “number”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var y1 = true;			</a:t>
            </a:r>
            <a:r>
              <a:rPr lang="en-IN" dirty="0" err="1"/>
              <a:t>typeof</a:t>
            </a:r>
            <a:r>
              <a:rPr lang="en-IN" dirty="0"/>
              <a:t> y1; </a:t>
            </a:r>
            <a:r>
              <a:rPr lang="en-IN" dirty="0">
                <a:solidFill>
                  <a:srgbClr val="00B050"/>
                </a:solidFill>
              </a:rPr>
              <a:t>// “</a:t>
            </a:r>
            <a:r>
              <a:rPr lang="en-IN" dirty="0" err="1">
                <a:solidFill>
                  <a:srgbClr val="00B050"/>
                </a:solidFill>
              </a:rPr>
              <a:t>boolean</a:t>
            </a:r>
            <a:r>
              <a:rPr lang="en-IN" dirty="0">
                <a:solidFill>
                  <a:srgbClr val="00B050"/>
                </a:solidFill>
              </a:rPr>
              <a:t>”</a:t>
            </a:r>
          </a:p>
          <a:p>
            <a:r>
              <a:rPr lang="en-IN" dirty="0"/>
              <a:t>var y2 = false;			</a:t>
            </a:r>
            <a:r>
              <a:rPr lang="en-IN" dirty="0" err="1"/>
              <a:t>typeof</a:t>
            </a:r>
            <a:r>
              <a:rPr lang="en-IN" dirty="0"/>
              <a:t> y2; </a:t>
            </a:r>
            <a:r>
              <a:rPr lang="en-IN" dirty="0">
                <a:solidFill>
                  <a:srgbClr val="00B050"/>
                </a:solidFill>
              </a:rPr>
              <a:t>// “</a:t>
            </a:r>
            <a:r>
              <a:rPr lang="en-IN" dirty="0" err="1">
                <a:solidFill>
                  <a:srgbClr val="00B050"/>
                </a:solidFill>
              </a:rPr>
              <a:t>boolean</a:t>
            </a:r>
            <a:r>
              <a:rPr lang="en-IN" dirty="0">
                <a:solidFill>
                  <a:srgbClr val="00B050"/>
                </a:solidFill>
              </a:rPr>
              <a:t>”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var z1 = “S”;			</a:t>
            </a:r>
            <a:r>
              <a:rPr lang="en-IN" dirty="0" err="1"/>
              <a:t>typeof</a:t>
            </a:r>
            <a:r>
              <a:rPr lang="en-IN" dirty="0"/>
              <a:t> z1; </a:t>
            </a:r>
            <a:r>
              <a:rPr lang="en-IN" dirty="0">
                <a:solidFill>
                  <a:srgbClr val="00B050"/>
                </a:solidFill>
              </a:rPr>
              <a:t>// “string”</a:t>
            </a:r>
          </a:p>
          <a:p>
            <a:r>
              <a:rPr lang="en-IN" dirty="0"/>
              <a:t>var z2 = “Sandeep Auddy755”;	</a:t>
            </a:r>
            <a:r>
              <a:rPr lang="en-IN" dirty="0" err="1"/>
              <a:t>typeof</a:t>
            </a:r>
            <a:r>
              <a:rPr lang="en-IN" dirty="0"/>
              <a:t> z2; </a:t>
            </a:r>
            <a:r>
              <a:rPr lang="en-IN" dirty="0">
                <a:solidFill>
                  <a:srgbClr val="00B050"/>
                </a:solidFill>
              </a:rPr>
              <a:t>// “string”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var w1;				</a:t>
            </a:r>
            <a:r>
              <a:rPr lang="en-IN" dirty="0" err="1"/>
              <a:t>typeof</a:t>
            </a:r>
            <a:r>
              <a:rPr lang="en-IN" dirty="0"/>
              <a:t> w1; </a:t>
            </a:r>
            <a:r>
              <a:rPr lang="en-IN" dirty="0">
                <a:solidFill>
                  <a:srgbClr val="00B050"/>
                </a:solidFill>
              </a:rPr>
              <a:t>// “undefined”</a:t>
            </a:r>
          </a:p>
          <a:p>
            <a:r>
              <a:rPr lang="en-IN" dirty="0"/>
              <a:t>var w2 = undefined;		</a:t>
            </a:r>
            <a:r>
              <a:rPr lang="en-IN" dirty="0" err="1"/>
              <a:t>typeof</a:t>
            </a:r>
            <a:r>
              <a:rPr lang="en-IN" dirty="0"/>
              <a:t> w2; </a:t>
            </a:r>
            <a:r>
              <a:rPr lang="en-IN" dirty="0">
                <a:solidFill>
                  <a:srgbClr val="00B050"/>
                </a:solidFill>
              </a:rPr>
              <a:t>// “undefined”</a:t>
            </a:r>
          </a:p>
          <a:p>
            <a:r>
              <a:rPr lang="en-IN" dirty="0"/>
              <a:t>w3; </a:t>
            </a:r>
            <a:r>
              <a:rPr lang="en-IN" dirty="0">
                <a:solidFill>
                  <a:srgbClr val="00B050"/>
                </a:solidFill>
              </a:rPr>
              <a:t>// “undefined”			</a:t>
            </a:r>
            <a:r>
              <a:rPr lang="en-IN" dirty="0" err="1"/>
              <a:t>typeof</a:t>
            </a:r>
            <a:r>
              <a:rPr lang="en-IN" dirty="0"/>
              <a:t> w3; </a:t>
            </a:r>
            <a:r>
              <a:rPr lang="en-IN" dirty="0">
                <a:solidFill>
                  <a:srgbClr val="00B050"/>
                </a:solidFill>
              </a:rPr>
              <a:t>// “undefined”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var point = {x: 78, y: 5, </a:t>
            </a:r>
            <a:r>
              <a:rPr lang="en-IN" dirty="0" err="1"/>
              <a:t>name:”my</a:t>
            </a:r>
            <a:r>
              <a:rPr lang="en-IN" dirty="0"/>
              <a:t> point”};		</a:t>
            </a:r>
            <a:r>
              <a:rPr lang="en-IN" dirty="0" err="1"/>
              <a:t>typeof</a:t>
            </a:r>
            <a:r>
              <a:rPr lang="en-IN" dirty="0"/>
              <a:t> point; </a:t>
            </a:r>
            <a:r>
              <a:rPr lang="en-IN" dirty="0">
                <a:solidFill>
                  <a:srgbClr val="00B050"/>
                </a:solidFill>
              </a:rPr>
              <a:t>// “object”</a:t>
            </a:r>
          </a:p>
          <a:p>
            <a:r>
              <a:rPr lang="en-IN" dirty="0"/>
              <a:t>var </a:t>
            </a:r>
            <a:r>
              <a:rPr lang="en-IN" dirty="0" err="1"/>
              <a:t>arrs</a:t>
            </a:r>
            <a:r>
              <a:rPr lang="en-IN" dirty="0"/>
              <a:t> = [8, “Aman”, 90.7, true, 90];			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arrs</a:t>
            </a:r>
            <a:r>
              <a:rPr lang="en-IN" dirty="0"/>
              <a:t>; </a:t>
            </a:r>
            <a:r>
              <a:rPr lang="en-IN" dirty="0">
                <a:solidFill>
                  <a:srgbClr val="00B050"/>
                </a:solidFill>
              </a:rPr>
              <a:t>// “object”</a:t>
            </a:r>
          </a:p>
          <a:p>
            <a:r>
              <a:rPr lang="en-IN" dirty="0"/>
              <a:t>function </a:t>
            </a:r>
            <a:r>
              <a:rPr lang="en-IN" dirty="0" err="1"/>
              <a:t>calcSum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var sum = a + b;</a:t>
            </a:r>
          </a:p>
          <a:p>
            <a:r>
              <a:rPr lang="en-IN" dirty="0">
                <a:solidFill>
                  <a:srgbClr val="00B050"/>
                </a:solidFill>
              </a:rPr>
              <a:t>	</a:t>
            </a:r>
            <a:r>
              <a:rPr lang="en-IN" dirty="0"/>
              <a:t>console.log(“Sum of the 2 </a:t>
            </a:r>
            <a:r>
              <a:rPr lang="en-IN" dirty="0" err="1"/>
              <a:t>nos</a:t>
            </a:r>
            <a:r>
              <a:rPr lang="en-IN" dirty="0"/>
              <a:t> = ”+sum);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						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calcSum</a:t>
            </a:r>
            <a:r>
              <a:rPr lang="en-IN" dirty="0"/>
              <a:t>; </a:t>
            </a:r>
            <a:r>
              <a:rPr lang="en-IN" dirty="0">
                <a:solidFill>
                  <a:srgbClr val="00B050"/>
                </a:solidFill>
              </a:rPr>
              <a:t>// “function”</a:t>
            </a:r>
          </a:p>
        </p:txBody>
      </p:sp>
    </p:spTree>
    <p:extLst>
      <p:ext uri="{BB962C8B-B14F-4D97-AF65-F5344CB8AC3E}">
        <p14:creationId xmlns:p14="http://schemas.microsoft.com/office/powerpoint/2010/main" val="322932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6115B10D-1943-49AE-B5D5-2928F75A7881}"/>
              </a:ext>
            </a:extLst>
          </p:cNvPr>
          <p:cNvSpPr/>
          <p:nvPr/>
        </p:nvSpPr>
        <p:spPr>
          <a:xfrm>
            <a:off x="387218" y="1338648"/>
            <a:ext cx="7018560" cy="55193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600" b="0" strike="noStrike" spc="-1" dirty="0">
                <a:latin typeface="Arial"/>
                <a:ea typeface="Arial"/>
              </a:rPr>
              <a:t>These are variables too but can contain more than one value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latin typeface="Arial"/>
              </a:rPr>
              <a:t>In the form of KEY-VALUE pair</a:t>
            </a: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trike="noStrike" spc="-1" dirty="0" err="1">
                <a:latin typeface="Courier New"/>
                <a:ea typeface="Courier New"/>
              </a:rPr>
              <a:t>var</a:t>
            </a:r>
            <a:r>
              <a:rPr lang="en-IN" sz="1600" b="1" strike="noStrike" spc="-1" dirty="0">
                <a:latin typeface="Courier New"/>
                <a:ea typeface="Courier New"/>
              </a:rPr>
              <a:t> car = {</a:t>
            </a:r>
          </a:p>
          <a:p>
            <a:pPr>
              <a:lnSpc>
                <a:spcPct val="100000"/>
              </a:lnSpc>
            </a:pPr>
            <a:r>
              <a:rPr lang="en-IN" sz="1600" b="1" spc="-1" dirty="0">
                <a:latin typeface="Courier New"/>
                <a:ea typeface="Courier New"/>
              </a:rPr>
              <a:t>		</a:t>
            </a:r>
            <a:r>
              <a:rPr lang="en-IN" sz="1600" b="1" strike="noStrike" spc="-1" dirty="0">
                <a:latin typeface="Courier New"/>
                <a:ea typeface="Courier New"/>
              </a:rPr>
              <a:t>type :"Fiat",</a:t>
            </a:r>
          </a:p>
          <a:p>
            <a:pPr>
              <a:lnSpc>
                <a:spcPct val="100000"/>
              </a:lnSpc>
            </a:pPr>
            <a:r>
              <a:rPr lang="en-IN" sz="1600" b="1" spc="-1" dirty="0">
                <a:latin typeface="Courier New"/>
                <a:ea typeface="Courier New"/>
              </a:rPr>
              <a:t>		</a:t>
            </a:r>
            <a:r>
              <a:rPr lang="en-IN" sz="1600" b="1" strike="noStrike" spc="-1" dirty="0">
                <a:latin typeface="Courier New"/>
                <a:ea typeface="Courier New"/>
              </a:rPr>
              <a:t>model: 500,</a:t>
            </a:r>
          </a:p>
          <a:p>
            <a:pPr>
              <a:lnSpc>
                <a:spcPct val="100000"/>
              </a:lnSpc>
            </a:pPr>
            <a:r>
              <a:rPr lang="en-IN" sz="1600" b="1" spc="-1" dirty="0">
                <a:latin typeface="Courier New"/>
                <a:ea typeface="Courier New"/>
              </a:rPr>
              <a:t>		</a:t>
            </a:r>
            <a:r>
              <a:rPr lang="en-IN" sz="1600" b="1" strike="noStrike" spc="-1" dirty="0" err="1">
                <a:latin typeface="Courier New"/>
                <a:ea typeface="Courier New"/>
              </a:rPr>
              <a:t>color</a:t>
            </a:r>
            <a:r>
              <a:rPr lang="en-IN" sz="1600" b="1" strike="noStrike" spc="-1" dirty="0">
                <a:latin typeface="Courier New"/>
                <a:ea typeface="Courier New"/>
              </a:rPr>
              <a:t>:"white”,</a:t>
            </a:r>
          </a:p>
          <a:p>
            <a:pPr>
              <a:lnSpc>
                <a:spcPct val="100000"/>
              </a:lnSpc>
            </a:pPr>
            <a:r>
              <a:rPr lang="en-IN" sz="1600" b="1" spc="-1" dirty="0">
                <a:latin typeface="Courier New"/>
                <a:ea typeface="Courier New"/>
              </a:rPr>
              <a:t>		</a:t>
            </a:r>
            <a:r>
              <a:rPr lang="en-IN" sz="1600" b="1" spc="-1" dirty="0" err="1">
                <a:latin typeface="Courier New"/>
                <a:ea typeface="Courier New"/>
              </a:rPr>
              <a:t>isAffordable</a:t>
            </a:r>
            <a:r>
              <a:rPr lang="en-IN" sz="1600" b="1" spc="-1" dirty="0">
                <a:latin typeface="Courier New"/>
                <a:ea typeface="Courier New"/>
              </a:rPr>
              <a:t>: false,</a:t>
            </a:r>
            <a:endParaRPr lang="en-IN" sz="1600" b="1" strike="noStrike" spc="-1" dirty="0">
              <a:latin typeface="Courier New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IN" sz="1600" b="1" strike="noStrike" spc="-1" dirty="0">
                <a:latin typeface="Courier New"/>
                <a:ea typeface="Courier New"/>
              </a:rPr>
              <a:t>};</a:t>
            </a:r>
            <a:endParaRPr lang="en-IN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latin typeface="Arial"/>
                <a:ea typeface="Arial"/>
              </a:rPr>
              <a:t>We can access these object properties in two ways :</a:t>
            </a:r>
            <a:endParaRPr lang="en-IN" sz="1600" b="0" strike="noStrike" spc="-1" dirty="0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IN" sz="1600" b="0" strike="noStrike" spc="-1" dirty="0" err="1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</a:rPr>
              <a:t>objectName.PropertyName</a:t>
            </a:r>
            <a:endParaRPr lang="en-IN" sz="1600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IN" sz="1600" b="0" strike="noStrike" spc="-1" dirty="0" err="1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</a:rPr>
              <a:t>objectName</a:t>
            </a:r>
            <a:r>
              <a:rPr lang="en-IN" sz="1600" b="0" strike="noStrike" spc="-1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</a:rPr>
              <a:t>[“</a:t>
            </a:r>
            <a:r>
              <a:rPr lang="en-IN" sz="1600" b="0" strike="noStrike" spc="-1" dirty="0" err="1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</a:rPr>
              <a:t>PropertyName</a:t>
            </a:r>
            <a:r>
              <a:rPr lang="en-IN" sz="1600" b="0" strike="noStrike" spc="-1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</a:rPr>
              <a:t>”]</a:t>
            </a: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latin typeface="Arial"/>
                <a:ea typeface="Arial"/>
              </a:rPr>
              <a:t> 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trike="noStrike" spc="-1" dirty="0">
                <a:latin typeface="Arial"/>
                <a:ea typeface="Arial"/>
              </a:rPr>
              <a:t>eg : </a:t>
            </a:r>
            <a:r>
              <a:rPr lang="en-IN" sz="1600" strike="noStrike" spc="-1" dirty="0" err="1">
                <a:latin typeface="Arial"/>
                <a:ea typeface="Arial"/>
              </a:rPr>
              <a:t>car.type</a:t>
            </a:r>
            <a:r>
              <a:rPr lang="en-IN" sz="1600" strike="noStrike" spc="-1" dirty="0">
                <a:latin typeface="Arial"/>
                <a:ea typeface="Arial"/>
              </a:rPr>
              <a:t>              // returns Fiat</a:t>
            </a:r>
            <a:endParaRPr lang="en-IN" sz="16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trike="noStrike" spc="-1" dirty="0">
                <a:latin typeface="Arial"/>
                <a:ea typeface="Arial"/>
              </a:rPr>
              <a:t>       car[</a:t>
            </a:r>
            <a:r>
              <a:rPr lang="en-IN" sz="1600" b="1" strike="noStrike" spc="-1" dirty="0">
                <a:latin typeface="Courier New"/>
                <a:ea typeface="Courier New"/>
              </a:rPr>
              <a:t>"</a:t>
            </a:r>
            <a:r>
              <a:rPr lang="en-IN" sz="1600" strike="noStrike" spc="-1" dirty="0">
                <a:latin typeface="Arial"/>
                <a:ea typeface="Arial"/>
              </a:rPr>
              <a:t>type</a:t>
            </a:r>
            <a:r>
              <a:rPr lang="en-IN" sz="1600" b="1" strike="noStrike" spc="-1" dirty="0">
                <a:latin typeface="Courier New"/>
                <a:ea typeface="Courier New"/>
              </a:rPr>
              <a:t>"</a:t>
            </a:r>
            <a:r>
              <a:rPr lang="en-IN" sz="1600" strike="noStrike" spc="-1" dirty="0">
                <a:latin typeface="Arial"/>
                <a:ea typeface="Arial"/>
              </a:rPr>
              <a:t>]  	     // returns Fiat</a:t>
            </a:r>
            <a:endParaRPr lang="en-IN" sz="16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trike="noStrike" spc="-1" dirty="0">
                <a:latin typeface="Arial"/>
                <a:ea typeface="Arial"/>
              </a:rPr>
              <a:t>       </a:t>
            </a:r>
            <a:r>
              <a:rPr lang="en-IN" sz="1600" strike="noStrike" spc="-1" dirty="0" err="1">
                <a:latin typeface="Arial"/>
                <a:ea typeface="Arial"/>
              </a:rPr>
              <a:t>car.model</a:t>
            </a:r>
            <a:r>
              <a:rPr lang="en-IN" sz="1600" strike="noStrike" spc="-1" dirty="0">
                <a:latin typeface="Arial"/>
                <a:ea typeface="Arial"/>
              </a:rPr>
              <a:t>	     // returns 500</a:t>
            </a:r>
            <a:endParaRPr lang="en-IN" sz="16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trike="noStrike" spc="-1" dirty="0">
                <a:latin typeface="Arial"/>
                <a:ea typeface="Arial"/>
              </a:rPr>
              <a:t>       car[</a:t>
            </a:r>
            <a:r>
              <a:rPr lang="en-IN" sz="1600" b="1" strike="noStrike" spc="-1" dirty="0">
                <a:latin typeface="Courier New"/>
                <a:ea typeface="Courier New"/>
              </a:rPr>
              <a:t>"</a:t>
            </a:r>
            <a:r>
              <a:rPr lang="en-IN" sz="1600" strike="noStrike" spc="-1" dirty="0">
                <a:latin typeface="Arial"/>
                <a:ea typeface="Arial"/>
              </a:rPr>
              <a:t>model</a:t>
            </a:r>
            <a:r>
              <a:rPr lang="en-IN" sz="1600" b="1" strike="noStrike" spc="-1" dirty="0">
                <a:latin typeface="Courier New"/>
                <a:ea typeface="Courier New"/>
              </a:rPr>
              <a:t>"</a:t>
            </a:r>
            <a:r>
              <a:rPr lang="en-IN" sz="1600" strike="noStrike" spc="-1" dirty="0">
                <a:latin typeface="Arial"/>
                <a:ea typeface="Arial"/>
              </a:rPr>
              <a:t>]	     // returns 500</a:t>
            </a:r>
            <a:endParaRPr lang="en-IN" sz="160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C14E2-CE92-4986-8EB0-E06A96E1666A}"/>
              </a:ext>
            </a:extLst>
          </p:cNvPr>
          <p:cNvSpPr/>
          <p:nvPr/>
        </p:nvSpPr>
        <p:spPr>
          <a:xfrm>
            <a:off x="3824230" y="82380"/>
            <a:ext cx="53014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Objects in </a:t>
            </a:r>
            <a:r>
              <a:rPr lang="en-US" sz="7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980E3A4-21DA-42ED-B833-B79761BB3EC7}"/>
              </a:ext>
            </a:extLst>
          </p:cNvPr>
          <p:cNvSpPr/>
          <p:nvPr/>
        </p:nvSpPr>
        <p:spPr>
          <a:xfrm>
            <a:off x="5782962" y="3146853"/>
            <a:ext cx="5618206" cy="2372499"/>
          </a:xfrm>
          <a:prstGeom prst="wedgeEllipseCallout">
            <a:avLst>
              <a:gd name="adj1" fmla="val -59493"/>
              <a:gd name="adj2" fmla="val -11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6E110-661F-4532-BC51-48C3C44284D1}"/>
              </a:ext>
            </a:extLst>
          </p:cNvPr>
          <p:cNvSpPr txBox="1"/>
          <p:nvPr/>
        </p:nvSpPr>
        <p:spPr>
          <a:xfrm>
            <a:off x="6075425" y="3331158"/>
            <a:ext cx="5033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00" algn="ctr">
              <a:lnSpc>
                <a:spcPct val="100000"/>
              </a:lnSpc>
              <a:buClr>
                <a:srgbClr val="F3F3F3"/>
              </a:buClr>
            </a:pPr>
            <a:r>
              <a:rPr lang="en-IN" sz="1800" b="1" u="sng" spc="-1" dirty="0">
                <a:solidFill>
                  <a:schemeClr val="bg1"/>
                </a:solidFill>
                <a:latin typeface="Arial"/>
              </a:rPr>
              <a:t>NOTE:</a:t>
            </a:r>
          </a:p>
          <a:p>
            <a:pPr marL="115200" algn="ctr">
              <a:lnSpc>
                <a:spcPct val="100000"/>
              </a:lnSpc>
              <a:buClr>
                <a:srgbClr val="F3F3F3"/>
              </a:buClr>
            </a:pPr>
            <a:endParaRPr lang="en-IN" sz="1800" b="1" u="sng" spc="-1" dirty="0">
              <a:solidFill>
                <a:schemeClr val="bg1"/>
              </a:solidFill>
              <a:latin typeface="Arial"/>
            </a:endParaRPr>
          </a:p>
          <a:p>
            <a:pPr marL="115200" algn="ctr">
              <a:lnSpc>
                <a:spcPct val="100000"/>
              </a:lnSpc>
              <a:buClr>
                <a:srgbClr val="F3F3F3"/>
              </a:buClr>
            </a:pPr>
            <a:r>
              <a:rPr lang="en-IN" sz="1800" b="1" spc="-1" dirty="0">
                <a:solidFill>
                  <a:schemeClr val="bg1"/>
                </a:solidFill>
                <a:latin typeface="Arial"/>
              </a:rPr>
              <a:t>The second method is useful when the KEY does not follow IDENTIFIER naming conventions</a:t>
            </a:r>
          </a:p>
          <a:p>
            <a:pPr marL="115200" algn="ctr">
              <a:lnSpc>
                <a:spcPct val="100000"/>
              </a:lnSpc>
              <a:buClr>
                <a:srgbClr val="F3F3F3"/>
              </a:buClr>
            </a:pPr>
            <a:r>
              <a:rPr lang="en-IN" sz="1800" b="1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en-IN" sz="1800" b="1" spc="-1" dirty="0" err="1">
                <a:solidFill>
                  <a:schemeClr val="bg1"/>
                </a:solidFill>
                <a:latin typeface="Arial"/>
              </a:rPr>
              <a:t>eg</a:t>
            </a:r>
            <a:r>
              <a:rPr lang="en-IN" sz="1800" b="1" spc="-1" dirty="0">
                <a:solidFill>
                  <a:schemeClr val="bg1"/>
                </a:solidFill>
                <a:latin typeface="Arial"/>
              </a:rPr>
              <a:t>: if there is a space in between)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0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A610F2C-864A-4617-93DF-0A96E8BDE45F}"/>
              </a:ext>
            </a:extLst>
          </p:cNvPr>
          <p:cNvSpPr/>
          <p:nvPr/>
        </p:nvSpPr>
        <p:spPr>
          <a:xfrm>
            <a:off x="423714" y="1348497"/>
            <a:ext cx="6932675" cy="50852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A JavaScript function is a block of code used to design a particular task.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u="sng" strike="noStrike" spc="-1" dirty="0">
                <a:latin typeface="Arial"/>
                <a:ea typeface="Arial"/>
              </a:rPr>
              <a:t>Syntax:</a:t>
            </a:r>
            <a:endParaRPr lang="en-IN" sz="1800" b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function </a:t>
            </a:r>
            <a:r>
              <a:rPr lang="en-IN" sz="1800" b="1" i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name</a:t>
            </a: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(</a:t>
            </a:r>
            <a:r>
              <a:rPr lang="en-IN" sz="1800" b="1" i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parameter1, parameter2, parameter3</a:t>
            </a: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{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    </a:t>
            </a:r>
            <a:r>
              <a:rPr lang="en-IN" sz="1800" b="1" i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code to be executed …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}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u="sng" strike="noStrike" spc="-1" dirty="0">
                <a:latin typeface="Arial"/>
                <a:ea typeface="Arial"/>
              </a:rPr>
              <a:t>Example:</a:t>
            </a: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			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r>
              <a:rPr lang="en-IN" sz="1800" strike="noStrike" spc="-1" dirty="0">
                <a:solidFill>
                  <a:srgbClr val="00B050"/>
                </a:solidFill>
                <a:latin typeface="Arial"/>
                <a:ea typeface="Arial"/>
              </a:rPr>
              <a:t>// Declaring a function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function myFunction(a, b)</a:t>
            </a: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{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    return a * b; 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00B050"/>
                </a:solidFill>
                <a:latin typeface="Arial"/>
                <a:ea typeface="Arial"/>
              </a:rPr>
              <a:t>// Calling/invoking a function</a:t>
            </a:r>
            <a:endParaRPr lang="en-IN" sz="180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var x = myFunction(4, 3); </a:t>
            </a:r>
            <a:r>
              <a:rPr lang="en-IN" sz="1800" strike="noStrike" spc="-1" dirty="0">
                <a:solidFill>
                  <a:srgbClr val="00B050"/>
                </a:solidFill>
                <a:latin typeface="Arial"/>
                <a:ea typeface="Arial"/>
              </a:rPr>
              <a:t>// x = 12</a:t>
            </a:r>
            <a:r>
              <a:rPr lang="en-IN" sz="1800" b="1" strike="noStrike" spc="-1" dirty="0">
                <a:solidFill>
                  <a:schemeClr val="accent2">
                    <a:lumMod val="50000"/>
                  </a:schemeClr>
                </a:solidFill>
                <a:latin typeface="Courier New"/>
                <a:ea typeface="Courier New"/>
              </a:rPr>
              <a:t>      </a:t>
            </a:r>
            <a:endParaRPr lang="en-IN" sz="1800" b="1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F5C97-0488-4F90-9C6C-9001B07F2EC4}"/>
              </a:ext>
            </a:extLst>
          </p:cNvPr>
          <p:cNvSpPr/>
          <p:nvPr/>
        </p:nvSpPr>
        <p:spPr>
          <a:xfrm>
            <a:off x="3422678" y="82380"/>
            <a:ext cx="6104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in </a:t>
            </a:r>
            <a:r>
              <a:rPr lang="en-US" sz="7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7FDF2-4A6C-44F8-B2C0-D58F66FF39DE}"/>
              </a:ext>
            </a:extLst>
          </p:cNvPr>
          <p:cNvSpPr txBox="1"/>
          <p:nvPr/>
        </p:nvSpPr>
        <p:spPr>
          <a:xfrm>
            <a:off x="7628238" y="4956422"/>
            <a:ext cx="414004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800" b="1" u="sng" strike="noStrike" spc="-1" dirty="0">
                <a:latin typeface="Arial"/>
              </a:rPr>
              <a:t>NOTE:</a:t>
            </a:r>
            <a:endParaRPr lang="en-IN" u="sng" spc="-1" dirty="0">
              <a:latin typeface="Arial"/>
            </a:endParaRPr>
          </a:p>
          <a:p>
            <a:pPr algn="ctr"/>
            <a:endParaRPr lang="en-IN" sz="1800" b="0" u="sng" strike="noStrike" spc="-1" dirty="0">
              <a:latin typeface="Arial"/>
            </a:endParaRPr>
          </a:p>
          <a:p>
            <a:pPr algn="ctr"/>
            <a:r>
              <a:rPr lang="en-IN" sz="1800" b="0" strike="noStrike" spc="-1" dirty="0">
                <a:latin typeface="Arial"/>
              </a:rPr>
              <a:t>Unlike </a:t>
            </a:r>
            <a:r>
              <a:rPr lang="en-IN" sz="1800" b="1" i="1" strike="noStrike" spc="-1" dirty="0">
                <a:latin typeface="Arial"/>
              </a:rPr>
              <a:t>C</a:t>
            </a:r>
            <a:r>
              <a:rPr lang="en-IN" sz="1800" b="0" strike="noStrike" spc="-1" dirty="0">
                <a:latin typeface="Arial"/>
              </a:rPr>
              <a:t>, </a:t>
            </a:r>
            <a:r>
              <a:rPr lang="en-IN" sz="1800" b="1" i="1" strike="noStrike" spc="-1" dirty="0">
                <a:latin typeface="Arial"/>
              </a:rPr>
              <a:t>C++</a:t>
            </a:r>
            <a:r>
              <a:rPr lang="en-IN" sz="1800" b="0" strike="noStrike" spc="-1" dirty="0">
                <a:latin typeface="Arial"/>
              </a:rPr>
              <a:t>, </a:t>
            </a:r>
            <a:r>
              <a:rPr lang="en-IN" sz="1800" b="1" i="1" strike="noStrike" spc="-1" dirty="0">
                <a:latin typeface="Arial"/>
              </a:rPr>
              <a:t>JAVA</a:t>
            </a:r>
            <a:r>
              <a:rPr lang="en-IN" sz="1800" b="0" strike="noStrike" spc="-1" dirty="0">
                <a:latin typeface="Arial"/>
              </a:rPr>
              <a:t>;</a:t>
            </a:r>
          </a:p>
          <a:p>
            <a:pPr algn="ctr"/>
            <a:r>
              <a:rPr lang="en-IN" sz="1800" b="1" i="1" strike="noStrike" spc="-1" dirty="0">
                <a:latin typeface="Arial"/>
              </a:rPr>
              <a:t>JS</a:t>
            </a:r>
            <a:r>
              <a:rPr lang="en-IN" sz="1800" b="0" strike="noStrike" spc="-1" dirty="0">
                <a:latin typeface="Arial"/>
              </a:rPr>
              <a:t> functions </a:t>
            </a:r>
            <a:r>
              <a:rPr lang="en-IN" sz="1800" b="1" strike="noStrike" spc="-1" dirty="0">
                <a:solidFill>
                  <a:srgbClr val="FF0000"/>
                </a:solidFill>
                <a:latin typeface="Arial"/>
              </a:rPr>
              <a:t>don’t have a return type</a:t>
            </a:r>
            <a:r>
              <a:rPr lang="en-IN" sz="1800" b="0" strike="noStrike" spc="-1" dirty="0">
                <a:latin typeface="Arial"/>
              </a:rPr>
              <a:t> </a:t>
            </a:r>
            <a:r>
              <a:rPr lang="en-IN" sz="1800" b="0" i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(ofc)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E510D-2B25-4874-B68E-FFB17D72AC00}"/>
              </a:ext>
            </a:extLst>
          </p:cNvPr>
          <p:cNvSpPr txBox="1"/>
          <p:nvPr/>
        </p:nvSpPr>
        <p:spPr>
          <a:xfrm>
            <a:off x="7628238" y="1348497"/>
            <a:ext cx="4140048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… Variables store data values</a:t>
            </a:r>
          </a:p>
          <a:p>
            <a:r>
              <a:rPr lang="en-IN" dirty="0"/>
              <a:t>… Whereas, Functions can store block of   codes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i="1" dirty="0"/>
              <a:t>JS</a:t>
            </a:r>
            <a:r>
              <a:rPr lang="en-IN" dirty="0"/>
              <a:t> function may/may not have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i="1" dirty="0"/>
              <a:t>JS</a:t>
            </a:r>
            <a:r>
              <a:rPr lang="en-IN" dirty="0"/>
              <a:t> function may/may not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103310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E1F70B8-95FD-4618-A1E4-668527492937}"/>
              </a:ext>
            </a:extLst>
          </p:cNvPr>
          <p:cNvSpPr/>
          <p:nvPr/>
        </p:nvSpPr>
        <p:spPr>
          <a:xfrm>
            <a:off x="1925515" y="1443839"/>
            <a:ext cx="8340969" cy="4981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b="1" strike="noStrike" spc="-1" dirty="0">
                <a:latin typeface="Arial"/>
                <a:ea typeface="Arial"/>
              </a:rPr>
              <a:t>Objects</a:t>
            </a:r>
            <a:r>
              <a:rPr lang="en-IN" sz="1800" b="0" strike="noStrike" spc="-1" dirty="0">
                <a:latin typeface="Arial"/>
                <a:ea typeface="Arial"/>
              </a:rPr>
              <a:t> apart from containing variables can also have function as their property;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and such functions are called </a:t>
            </a:r>
            <a:r>
              <a:rPr lang="en-IN" sz="1800" b="1" strike="noStrike" spc="-1" dirty="0">
                <a:latin typeface="Arial"/>
                <a:ea typeface="Arial"/>
              </a:rPr>
              <a:t>methods</a:t>
            </a:r>
            <a:r>
              <a:rPr lang="en-IN" spc="-1" dirty="0">
                <a:latin typeface="Arial"/>
                <a:ea typeface="Arial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A method can access the property of its own object using the </a:t>
            </a:r>
            <a:r>
              <a:rPr lang="en-IN" sz="1800" b="0" i="1" strike="noStrike" spc="-1" dirty="0">
                <a:solidFill>
                  <a:srgbClr val="C00000"/>
                </a:solidFill>
                <a:latin typeface="Arial"/>
                <a:ea typeface="Arial"/>
              </a:rPr>
              <a:t>this</a:t>
            </a:r>
            <a:r>
              <a:rPr lang="en-IN" sz="1800" b="0" strike="noStrike" spc="-1" dirty="0">
                <a:latin typeface="Arial"/>
                <a:ea typeface="Arial"/>
              </a:rPr>
              <a:t> keyword 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var person = {</a:t>
            </a:r>
            <a:endParaRPr lang="en-IN" sz="180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		firstName : "Alex",</a:t>
            </a:r>
            <a:endParaRPr lang="en-IN" sz="180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		lastName : "Hunter",</a:t>
            </a:r>
            <a:endParaRPr lang="en-IN" sz="180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		id   	  : 5566,</a:t>
            </a:r>
            <a:endParaRPr lang="en-IN" sz="180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		</a:t>
            </a:r>
            <a:r>
              <a:rPr lang="en-IN" sz="1800" strike="noStrike" spc="-1" dirty="0" err="1">
                <a:solidFill>
                  <a:srgbClr val="C00000"/>
                </a:solidFill>
                <a:latin typeface="Arial"/>
                <a:ea typeface="Arial"/>
              </a:rPr>
              <a:t>getFullName</a:t>
            </a: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  : function() {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C00000"/>
                </a:solidFill>
                <a:latin typeface="Arial"/>
              </a:rPr>
              <a:t>			console.log(</a:t>
            </a: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"</a:t>
            </a:r>
            <a:r>
              <a:rPr lang="en-IN" spc="-1" dirty="0">
                <a:solidFill>
                  <a:srgbClr val="C00000"/>
                </a:solidFill>
                <a:latin typeface="Arial"/>
              </a:rPr>
              <a:t>My task is to return the full name</a:t>
            </a: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"</a:t>
            </a:r>
            <a:r>
              <a:rPr lang="en-IN" spc="-1" dirty="0">
                <a:solidFill>
                  <a:srgbClr val="C00000"/>
                </a:solidFill>
                <a:latin typeface="Arial"/>
              </a:rPr>
              <a:t>);</a:t>
            </a:r>
            <a:endParaRPr lang="en-IN" sz="180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        			nm</a:t>
            </a:r>
            <a:r>
              <a:rPr lang="en-IN" spc="-1" dirty="0">
                <a:solidFill>
                  <a:srgbClr val="C00000"/>
                </a:solidFill>
                <a:latin typeface="Arial"/>
                <a:ea typeface="Arial"/>
              </a:rPr>
              <a:t> = </a:t>
            </a:r>
            <a:r>
              <a:rPr lang="en-IN" sz="1800" strike="noStrike" spc="-1" dirty="0" err="1">
                <a:solidFill>
                  <a:srgbClr val="C00000"/>
                </a:solidFill>
                <a:latin typeface="Arial"/>
                <a:ea typeface="Arial"/>
              </a:rPr>
              <a:t>this.</a:t>
            </a:r>
            <a:r>
              <a:rPr lang="en-IN" spc="-1" dirty="0" err="1">
                <a:solidFill>
                  <a:srgbClr val="C00000"/>
                </a:solidFill>
                <a:latin typeface="Arial"/>
                <a:ea typeface="Arial"/>
              </a:rPr>
              <a:t>firstName</a:t>
            </a:r>
            <a:r>
              <a:rPr lang="en-IN" spc="-1" dirty="0">
                <a:solidFill>
                  <a:srgbClr val="C00000"/>
                </a:solidFill>
                <a:latin typeface="Arial"/>
                <a:ea typeface="Arial"/>
              </a:rPr>
              <a:t> + </a:t>
            </a:r>
            <a:r>
              <a:rPr lang="en-IN" spc="-1" dirty="0" err="1">
                <a:solidFill>
                  <a:srgbClr val="C00000"/>
                </a:solidFill>
                <a:latin typeface="Arial"/>
                <a:ea typeface="Arial"/>
              </a:rPr>
              <a:t>this.lastName</a:t>
            </a: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</a:rPr>
              <a:t>			return nm;</a:t>
            </a: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    		}</a:t>
            </a:r>
            <a:endParaRPr lang="en-IN" sz="180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rgbClr val="C00000"/>
                </a:solidFill>
                <a:latin typeface="Arial"/>
                <a:ea typeface="Arial"/>
              </a:rPr>
              <a:t>};</a:t>
            </a:r>
            <a:endParaRPr lang="en-IN" sz="180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C00000"/>
                </a:solidFill>
                <a:latin typeface="Arial"/>
                <a:ea typeface="Arial"/>
              </a:rPr>
              <a:t>var name = person.getFullName();</a:t>
            </a:r>
            <a:endParaRPr lang="en-IN" sz="1800" b="0" strike="noStrike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B050"/>
                </a:solidFill>
                <a:latin typeface="Arial"/>
                <a:ea typeface="Arial"/>
              </a:rPr>
              <a:t>name = ??</a:t>
            </a:r>
            <a:endParaRPr lang="en-IN" sz="1800" b="0" strike="noStrike" spc="-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862EE-98AC-456D-B66E-B806BF9FA474}"/>
              </a:ext>
            </a:extLst>
          </p:cNvPr>
          <p:cNvSpPr/>
          <p:nvPr/>
        </p:nvSpPr>
        <p:spPr>
          <a:xfrm>
            <a:off x="2254964" y="148283"/>
            <a:ext cx="80775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as an object property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66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929C82-B56C-43A1-B440-78ED0EFB5E15}"/>
              </a:ext>
            </a:extLst>
          </p:cNvPr>
          <p:cNvSpPr/>
          <p:nvPr/>
        </p:nvSpPr>
        <p:spPr>
          <a:xfrm>
            <a:off x="4635246" y="82380"/>
            <a:ext cx="3661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 in </a:t>
            </a:r>
            <a:r>
              <a:rPr lang="en-US" sz="5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29CDF-69B7-473B-A08F-C089FC23C754}"/>
              </a:ext>
            </a:extLst>
          </p:cNvPr>
          <p:cNvSpPr txBox="1"/>
          <p:nvPr/>
        </p:nvSpPr>
        <p:spPr>
          <a:xfrm>
            <a:off x="222889" y="1005710"/>
            <a:ext cx="11746222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Arrays are also a kind of object, but their they are generally indexed with a whole number</a:t>
            </a:r>
          </a:p>
          <a:p>
            <a:r>
              <a:rPr lang="en-IN" sz="2000" dirty="0">
                <a:solidFill>
                  <a:srgbClr val="C00000"/>
                </a:solidFill>
              </a:rPr>
              <a:t>var  seniors = [“Hritik” , “Aryan”, “Amarsh”, “Soumya”];</a:t>
            </a:r>
          </a:p>
          <a:p>
            <a:r>
              <a:rPr lang="en-IN" sz="2000" dirty="0">
                <a:solidFill>
                  <a:srgbClr val="C00000"/>
                </a:solidFill>
              </a:rPr>
              <a:t>var x = Seniors[0];	</a:t>
            </a:r>
            <a:r>
              <a:rPr lang="en-IN" sz="2000" dirty="0">
                <a:solidFill>
                  <a:srgbClr val="00B050"/>
                </a:solidFill>
              </a:rPr>
              <a:t>// “Hritik”</a:t>
            </a:r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var y = Seniors[2];	</a:t>
            </a:r>
            <a:r>
              <a:rPr lang="en-IN" sz="2000" dirty="0">
                <a:solidFill>
                  <a:srgbClr val="00B050"/>
                </a:solidFill>
              </a:rPr>
              <a:t>// “Amarsh”</a:t>
            </a:r>
          </a:p>
          <a:p>
            <a:r>
              <a:rPr lang="en-IN" sz="2000" dirty="0" err="1">
                <a:solidFill>
                  <a:srgbClr val="C00000"/>
                </a:solidFill>
              </a:rPr>
              <a:t>typeof</a:t>
            </a:r>
            <a:r>
              <a:rPr lang="en-IN" sz="2000" dirty="0">
                <a:solidFill>
                  <a:srgbClr val="C00000"/>
                </a:solidFill>
              </a:rPr>
              <a:t>(seniors);		</a:t>
            </a:r>
            <a:r>
              <a:rPr lang="en-IN" sz="2000" dirty="0">
                <a:solidFill>
                  <a:srgbClr val="00B050"/>
                </a:solidFill>
              </a:rPr>
              <a:t>// “object”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Arrays are specially useful when u need to iterate over some data values, and want to refer then using a single variable…</a:t>
            </a:r>
            <a:endParaRPr lang="en-IN" sz="2000" dirty="0">
              <a:solidFill>
                <a:srgbClr val="00B05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for(let </a:t>
            </a:r>
            <a:r>
              <a:rPr lang="en-IN" sz="2000" dirty="0" err="1">
                <a:solidFill>
                  <a:srgbClr val="C00000"/>
                </a:solidFill>
              </a:rPr>
              <a:t>i</a:t>
            </a:r>
            <a:r>
              <a:rPr lang="en-IN" sz="2000" dirty="0">
                <a:solidFill>
                  <a:srgbClr val="C00000"/>
                </a:solidFill>
              </a:rPr>
              <a:t>=0; </a:t>
            </a:r>
            <a:r>
              <a:rPr lang="en-IN" sz="2000" dirty="0" err="1">
                <a:solidFill>
                  <a:srgbClr val="C00000"/>
                </a:solidFill>
              </a:rPr>
              <a:t>i</a:t>
            </a:r>
            <a:r>
              <a:rPr lang="en-IN" sz="2000" dirty="0">
                <a:solidFill>
                  <a:srgbClr val="C00000"/>
                </a:solidFill>
              </a:rPr>
              <a:t>&lt;4; </a:t>
            </a:r>
            <a:r>
              <a:rPr lang="en-IN" sz="2000" dirty="0" err="1">
                <a:solidFill>
                  <a:srgbClr val="C00000"/>
                </a:solidFill>
              </a:rPr>
              <a:t>i</a:t>
            </a:r>
            <a:r>
              <a:rPr lang="en-IN" sz="2000" dirty="0">
                <a:solidFill>
                  <a:srgbClr val="C00000"/>
                </a:solidFill>
              </a:rPr>
              <a:t>++)</a:t>
            </a:r>
          </a:p>
          <a:p>
            <a:r>
              <a:rPr lang="en-IN" sz="2000" dirty="0">
                <a:solidFill>
                  <a:srgbClr val="C00000"/>
                </a:solidFill>
              </a:rPr>
              <a:t>{</a:t>
            </a:r>
          </a:p>
          <a:p>
            <a:r>
              <a:rPr lang="en-IN" sz="2000" dirty="0">
                <a:solidFill>
                  <a:srgbClr val="C00000"/>
                </a:solidFill>
              </a:rPr>
              <a:t>   console.log(“Hi!!...” + seniors[</a:t>
            </a:r>
            <a:r>
              <a:rPr lang="en-IN" sz="2000" dirty="0" err="1">
                <a:solidFill>
                  <a:srgbClr val="C00000"/>
                </a:solidFill>
              </a:rPr>
              <a:t>i</a:t>
            </a:r>
            <a:r>
              <a:rPr lang="en-IN" sz="2000" dirty="0">
                <a:solidFill>
                  <a:srgbClr val="C00000"/>
                </a:solidFill>
              </a:rPr>
              <a:t>]);</a:t>
            </a:r>
          </a:p>
          <a:p>
            <a:r>
              <a:rPr lang="en-IN" sz="2000" dirty="0">
                <a:solidFill>
                  <a:srgbClr val="C00000"/>
                </a:solidFill>
              </a:rPr>
              <a:t>}</a:t>
            </a:r>
          </a:p>
          <a:p>
            <a:r>
              <a:rPr lang="en-IN" sz="2000" dirty="0">
                <a:solidFill>
                  <a:srgbClr val="00B050"/>
                </a:solidFill>
              </a:rPr>
              <a:t>/*</a:t>
            </a:r>
          </a:p>
          <a:p>
            <a:r>
              <a:rPr lang="en-IN" sz="2000" dirty="0">
                <a:solidFill>
                  <a:srgbClr val="00B050"/>
                </a:solidFill>
              </a:rPr>
              <a:t>Hi!!... Hritik</a:t>
            </a:r>
          </a:p>
          <a:p>
            <a:r>
              <a:rPr lang="en-IN" sz="2000" dirty="0">
                <a:solidFill>
                  <a:srgbClr val="00B050"/>
                </a:solidFill>
              </a:rPr>
              <a:t>Hi!!... Aryan</a:t>
            </a:r>
          </a:p>
          <a:p>
            <a:r>
              <a:rPr lang="en-IN" sz="2000" dirty="0">
                <a:solidFill>
                  <a:srgbClr val="00B050"/>
                </a:solidFill>
              </a:rPr>
              <a:t>Hi!!... Amarsh</a:t>
            </a:r>
          </a:p>
          <a:p>
            <a:r>
              <a:rPr lang="en-IN" sz="2000" dirty="0">
                <a:solidFill>
                  <a:srgbClr val="00B050"/>
                </a:solidFill>
              </a:rPr>
              <a:t>Hi!!... Soumya</a:t>
            </a:r>
          </a:p>
          <a:p>
            <a:r>
              <a:rPr lang="en-IN" sz="2000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9361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logo and symbol, meaning, history, PNG">
            <a:extLst>
              <a:ext uri="{FF2B5EF4-FFF2-40B4-BE49-F238E27FC236}">
                <a16:creationId xmlns:a16="http://schemas.microsoft.com/office/drawing/2014/main" id="{321DED2D-D26B-4961-A6CA-0374203E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9" y="566017"/>
            <a:ext cx="3920105" cy="27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05B20-C76A-427E-A463-234E9B439552}"/>
              </a:ext>
            </a:extLst>
          </p:cNvPr>
          <p:cNvSpPr/>
          <p:nvPr/>
        </p:nvSpPr>
        <p:spPr>
          <a:xfrm>
            <a:off x="0" y="4844772"/>
            <a:ext cx="434784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chemeClr val="accent4"/>
                </a:solidFill>
                <a:effectLst/>
              </a:rPr>
              <a:t>JavaScript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BC938A-CA8D-4339-8163-EB57F3E3B493}"/>
              </a:ext>
            </a:extLst>
          </p:cNvPr>
          <p:cNvCxnSpPr/>
          <p:nvPr/>
        </p:nvCxnSpPr>
        <p:spPr>
          <a:xfrm>
            <a:off x="4294092" y="136321"/>
            <a:ext cx="0" cy="658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1B8B065-279F-4114-8589-83C12C18B3EA}"/>
              </a:ext>
            </a:extLst>
          </p:cNvPr>
          <p:cNvSpPr/>
          <p:nvPr/>
        </p:nvSpPr>
        <p:spPr>
          <a:xfrm>
            <a:off x="4802058" y="780001"/>
            <a:ext cx="67396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Develop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ed by: Brendan Eich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BFCB0-C319-4C66-B544-4D4A846A6ED8}"/>
              </a:ext>
            </a:extLst>
          </p:cNvPr>
          <p:cNvSpPr/>
          <p:nvPr/>
        </p:nvSpPr>
        <p:spPr>
          <a:xfrm>
            <a:off x="4491456" y="1707294"/>
            <a:ext cx="751106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released (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1995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Netscape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 </a:t>
            </a:r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LiveScript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later renamed as </a:t>
            </a:r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FB24A-C6CD-4F84-BE5E-B09E72F12943}"/>
              </a:ext>
            </a:extLst>
          </p:cNvPr>
          <p:cNvSpPr/>
          <p:nvPr/>
        </p:nvSpPr>
        <p:spPr>
          <a:xfrm>
            <a:off x="4491456" y="3435131"/>
            <a:ext cx="7511065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Further modifications was done by ECMA (European Computer Manufacturers Association)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Hence, JS is also known as ECMAScript</a:t>
            </a:r>
            <a:endParaRPr 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76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270F0-4A2C-4C95-91D9-9AC3324460CF}"/>
              </a:ext>
            </a:extLst>
          </p:cNvPr>
          <p:cNvSpPr txBox="1"/>
          <p:nvPr/>
        </p:nvSpPr>
        <p:spPr>
          <a:xfrm>
            <a:off x="138404" y="1074102"/>
            <a:ext cx="11915192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0070C0"/>
                </a:solidFill>
              </a:rPr>
              <a:t>Unlike C, C++, JAVA; JS arrays need not be homogeneous…</a:t>
            </a:r>
          </a:p>
          <a:p>
            <a:r>
              <a:rPr lang="en-IN" sz="2400" dirty="0">
                <a:solidFill>
                  <a:srgbClr val="C00000"/>
                </a:solidFill>
              </a:rPr>
              <a:t>var data = [“Hritik”, 2, true]; 	</a:t>
            </a:r>
            <a:r>
              <a:rPr lang="en-IN" sz="2400" dirty="0">
                <a:solidFill>
                  <a:srgbClr val="00B050"/>
                </a:solidFill>
              </a:rPr>
              <a:t>// Valid in JS</a:t>
            </a:r>
          </a:p>
          <a:p>
            <a:r>
              <a:rPr lang="en-IN" sz="2400" dirty="0">
                <a:solidFill>
                  <a:srgbClr val="C00000"/>
                </a:solidFill>
              </a:rPr>
              <a:t>var year = data[1];		</a:t>
            </a:r>
            <a:r>
              <a:rPr lang="en-IN" sz="2400" dirty="0">
                <a:solidFill>
                  <a:srgbClr val="00B050"/>
                </a:solidFill>
              </a:rPr>
              <a:t>// 2</a:t>
            </a:r>
          </a:p>
          <a:p>
            <a:r>
              <a:rPr lang="en-IN" sz="2400" dirty="0">
                <a:solidFill>
                  <a:srgbClr val="C00000"/>
                </a:solidFill>
              </a:rPr>
              <a:t>var isMem = data[0];		</a:t>
            </a:r>
            <a:r>
              <a:rPr lang="en-IN" sz="2400" dirty="0">
                <a:solidFill>
                  <a:srgbClr val="00B050"/>
                </a:solidFill>
              </a:rPr>
              <a:t>// “Hritik”</a:t>
            </a:r>
          </a:p>
          <a:p>
            <a:endParaRPr lang="en-IN" sz="2400" dirty="0">
              <a:solidFill>
                <a:srgbClr val="00B050"/>
              </a:solidFill>
            </a:endParaRP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Arrays have a </a:t>
            </a:r>
            <a:r>
              <a:rPr lang="en-IN" sz="2400" dirty="0">
                <a:solidFill>
                  <a:srgbClr val="C00000"/>
                </a:solidFill>
              </a:rPr>
              <a:t>length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property which stores the number of indexed elements in that array…</a:t>
            </a:r>
          </a:p>
          <a:p>
            <a:r>
              <a:rPr lang="en-IN" sz="2400" dirty="0" err="1">
                <a:solidFill>
                  <a:srgbClr val="C00000"/>
                </a:solidFill>
              </a:rPr>
              <a:t>seniors.length</a:t>
            </a:r>
            <a:r>
              <a:rPr lang="en-IN" sz="2400" dirty="0">
                <a:solidFill>
                  <a:srgbClr val="C00000"/>
                </a:solidFill>
              </a:rPr>
              <a:t>;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IN" sz="2400" dirty="0">
                <a:solidFill>
                  <a:srgbClr val="00B050"/>
                </a:solidFill>
              </a:rPr>
              <a:t>// 4</a:t>
            </a:r>
          </a:p>
          <a:p>
            <a:r>
              <a:rPr lang="en-IN" sz="2400" dirty="0" err="1">
                <a:solidFill>
                  <a:srgbClr val="C00000"/>
                </a:solidFill>
              </a:rPr>
              <a:t>data.length</a:t>
            </a:r>
            <a:r>
              <a:rPr lang="en-IN" sz="2400" dirty="0">
                <a:solidFill>
                  <a:srgbClr val="C00000"/>
                </a:solidFill>
              </a:rPr>
              <a:t>;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IN" sz="2400" dirty="0">
                <a:solidFill>
                  <a:srgbClr val="00B050"/>
                </a:solidFill>
              </a:rPr>
              <a:t>// 3</a:t>
            </a:r>
          </a:p>
          <a:p>
            <a:endParaRPr lang="en-IN" sz="2400" dirty="0">
              <a:solidFill>
                <a:srgbClr val="00B050"/>
              </a:solidFill>
            </a:endParaRPr>
          </a:p>
          <a:p>
            <a:r>
              <a:rPr lang="en-IN" sz="2400" b="1" dirty="0"/>
              <a:t>Arrays have some built-in functions: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var seniors = [“Hritik” , “Aryan”, “Amarsh”, “Soumya”];</a:t>
            </a:r>
          </a:p>
          <a:p>
            <a:r>
              <a:rPr lang="en-IN" sz="2400" dirty="0" err="1">
                <a:solidFill>
                  <a:srgbClr val="C00000"/>
                </a:solidFill>
              </a:rPr>
              <a:t>seniors.sort</a:t>
            </a:r>
            <a:r>
              <a:rPr lang="en-IN" sz="2400" dirty="0">
                <a:solidFill>
                  <a:srgbClr val="C00000"/>
                </a:solidFill>
              </a:rPr>
              <a:t>();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400" dirty="0">
                <a:solidFill>
                  <a:srgbClr val="00B050"/>
                </a:solidFill>
              </a:rPr>
              <a:t>// seniors = [“Amarsh”, “Aryan”, “Hritik”, “Soumya”]</a:t>
            </a:r>
          </a:p>
          <a:p>
            <a:r>
              <a:rPr lang="en-IN" sz="2400" dirty="0" err="1">
                <a:solidFill>
                  <a:srgbClr val="C00000"/>
                </a:solidFill>
              </a:rPr>
              <a:t>seniors.push</a:t>
            </a:r>
            <a:r>
              <a:rPr lang="en-IN" sz="2400" dirty="0">
                <a:solidFill>
                  <a:srgbClr val="C00000"/>
                </a:solidFill>
              </a:rPr>
              <a:t>(“Abhishek”);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400" dirty="0">
                <a:solidFill>
                  <a:srgbClr val="00B050"/>
                </a:solidFill>
              </a:rPr>
              <a:t>// seniors = [“Amarsh”, “Aryan”, “Hritik”, “Soumya”, “Abhishek”]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9A7C2-7C3E-4C0D-A4F5-90CA4EEA6927}"/>
              </a:ext>
            </a:extLst>
          </p:cNvPr>
          <p:cNvSpPr/>
          <p:nvPr/>
        </p:nvSpPr>
        <p:spPr>
          <a:xfrm>
            <a:off x="3420139" y="82380"/>
            <a:ext cx="53517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about Arrays in </a:t>
            </a:r>
            <a:r>
              <a:rPr lang="en-US" sz="4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821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929C82-B56C-43A1-B440-78ED0EFB5E15}"/>
              </a:ext>
            </a:extLst>
          </p:cNvPr>
          <p:cNvSpPr/>
          <p:nvPr/>
        </p:nvSpPr>
        <p:spPr>
          <a:xfrm>
            <a:off x="4564041" y="82380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Strings in </a:t>
            </a:r>
            <a:r>
              <a:rPr lang="en-US" sz="5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29CDF-69B7-473B-A08F-C089FC23C754}"/>
              </a:ext>
            </a:extLst>
          </p:cNvPr>
          <p:cNvSpPr txBox="1"/>
          <p:nvPr/>
        </p:nvSpPr>
        <p:spPr>
          <a:xfrm>
            <a:off x="222889" y="1780151"/>
            <a:ext cx="11746222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 string is zero or more characters written inside quotes.</a:t>
            </a:r>
          </a:p>
          <a:p>
            <a:r>
              <a:rPr lang="en-IN" sz="2000" dirty="0">
                <a:solidFill>
                  <a:srgbClr val="C00000"/>
                </a:solidFill>
              </a:rPr>
              <a:t>var  club = “Cyber Labs”;</a:t>
            </a:r>
          </a:p>
          <a:p>
            <a:r>
              <a:rPr lang="en-IN" sz="2000" dirty="0">
                <a:solidFill>
                  <a:srgbClr val="C00000"/>
                </a:solidFill>
              </a:rPr>
              <a:t>var n = </a:t>
            </a:r>
            <a:r>
              <a:rPr lang="en-IN" sz="2000" dirty="0" err="1">
                <a:solidFill>
                  <a:srgbClr val="C00000"/>
                </a:solidFill>
              </a:rPr>
              <a:t>club.length</a:t>
            </a:r>
            <a:r>
              <a:rPr lang="en-IN" sz="2000" dirty="0">
                <a:solidFill>
                  <a:srgbClr val="C00000"/>
                </a:solidFill>
              </a:rPr>
              <a:t>();		</a:t>
            </a:r>
            <a:r>
              <a:rPr lang="en-IN" sz="2000" dirty="0">
                <a:solidFill>
                  <a:srgbClr val="00B050"/>
                </a:solidFill>
              </a:rPr>
              <a:t>// 10</a:t>
            </a:r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var ch1 = </a:t>
            </a:r>
            <a:r>
              <a:rPr lang="en-IN" sz="2000" dirty="0" err="1">
                <a:solidFill>
                  <a:srgbClr val="C00000"/>
                </a:solidFill>
              </a:rPr>
              <a:t>club.charAt</a:t>
            </a:r>
            <a:r>
              <a:rPr lang="en-IN" sz="2000" dirty="0">
                <a:solidFill>
                  <a:srgbClr val="C00000"/>
                </a:solidFill>
              </a:rPr>
              <a:t>(2);		</a:t>
            </a:r>
            <a:r>
              <a:rPr lang="en-IN" sz="2000" dirty="0">
                <a:solidFill>
                  <a:srgbClr val="00B050"/>
                </a:solidFill>
              </a:rPr>
              <a:t>// “b”</a:t>
            </a:r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var ch2 = </a:t>
            </a:r>
            <a:r>
              <a:rPr lang="en-IN" sz="2000" dirty="0" err="1">
                <a:solidFill>
                  <a:srgbClr val="C00000"/>
                </a:solidFill>
              </a:rPr>
              <a:t>club.charAt</a:t>
            </a:r>
            <a:r>
              <a:rPr lang="en-IN" sz="2000" dirty="0">
                <a:solidFill>
                  <a:srgbClr val="C00000"/>
                </a:solidFill>
              </a:rPr>
              <a:t>(23);		</a:t>
            </a:r>
            <a:r>
              <a:rPr lang="en-IN" sz="2000" dirty="0">
                <a:solidFill>
                  <a:srgbClr val="00B050"/>
                </a:solidFill>
              </a:rPr>
              <a:t>// “”</a:t>
            </a:r>
          </a:p>
          <a:p>
            <a:r>
              <a:rPr lang="en-IN" sz="2000" dirty="0">
                <a:solidFill>
                  <a:srgbClr val="C00000"/>
                </a:solidFill>
              </a:rPr>
              <a:t>var ch3 = </a:t>
            </a:r>
            <a:r>
              <a:rPr lang="en-IN" sz="2000" dirty="0" err="1">
                <a:solidFill>
                  <a:srgbClr val="C00000"/>
                </a:solidFill>
              </a:rPr>
              <a:t>club.charAt</a:t>
            </a:r>
            <a:r>
              <a:rPr lang="en-IN" sz="2000" dirty="0">
                <a:solidFill>
                  <a:srgbClr val="C00000"/>
                </a:solidFill>
              </a:rPr>
              <a:t>(-2);		</a:t>
            </a:r>
            <a:r>
              <a:rPr lang="en-IN" sz="2000" dirty="0">
                <a:solidFill>
                  <a:srgbClr val="00B050"/>
                </a:solidFill>
              </a:rPr>
              <a:t>// “”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 Strings have some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some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built-in functions associated with them</a:t>
            </a:r>
          </a:p>
          <a:p>
            <a:r>
              <a:rPr lang="en-IN" sz="2000" dirty="0" err="1">
                <a:solidFill>
                  <a:srgbClr val="C00000"/>
                </a:solidFill>
              </a:rPr>
              <a:t>indexOf</a:t>
            </a:r>
            <a:r>
              <a:rPr lang="en-IN" sz="2000" dirty="0">
                <a:solidFill>
                  <a:srgbClr val="C00000"/>
                </a:solidFill>
              </a:rPr>
              <a:t>(“</a:t>
            </a:r>
            <a:r>
              <a:rPr lang="en-IN" sz="2000" dirty="0" err="1">
                <a:solidFill>
                  <a:srgbClr val="C00000"/>
                </a:solidFill>
              </a:rPr>
              <a:t>xyz</a:t>
            </a:r>
            <a:r>
              <a:rPr lang="en-IN" sz="2000" dirty="0">
                <a:solidFill>
                  <a:srgbClr val="C00000"/>
                </a:solidFill>
              </a:rPr>
              <a:t>”)		: </a:t>
            </a:r>
            <a:r>
              <a:rPr lang="en-IN" sz="2000" dirty="0">
                <a:solidFill>
                  <a:srgbClr val="0070C0"/>
                </a:solidFill>
              </a:rPr>
              <a:t>To find the starting index of the first occurrence of a given substring</a:t>
            </a:r>
          </a:p>
          <a:p>
            <a:r>
              <a:rPr lang="en-IN" sz="2000" dirty="0" err="1">
                <a:solidFill>
                  <a:srgbClr val="C00000"/>
                </a:solidFill>
              </a:rPr>
              <a:t>lastIndexOf</a:t>
            </a:r>
            <a:r>
              <a:rPr lang="en-IN" sz="2000" dirty="0">
                <a:solidFill>
                  <a:srgbClr val="C00000"/>
                </a:solidFill>
              </a:rPr>
              <a:t>(“</a:t>
            </a:r>
            <a:r>
              <a:rPr lang="en-IN" sz="2000" dirty="0" err="1">
                <a:solidFill>
                  <a:srgbClr val="C00000"/>
                </a:solidFill>
              </a:rPr>
              <a:t>xyz</a:t>
            </a:r>
            <a:r>
              <a:rPr lang="en-IN" sz="2000" dirty="0">
                <a:solidFill>
                  <a:srgbClr val="C00000"/>
                </a:solidFill>
              </a:rPr>
              <a:t>”)	: </a:t>
            </a:r>
            <a:r>
              <a:rPr lang="en-IN" sz="2000" dirty="0">
                <a:solidFill>
                  <a:srgbClr val="0070C0"/>
                </a:solidFill>
              </a:rPr>
              <a:t>To find the starting index of the last occurrence of a given substring</a:t>
            </a:r>
          </a:p>
          <a:p>
            <a:r>
              <a:rPr lang="en-IN" sz="2000" dirty="0">
                <a:solidFill>
                  <a:srgbClr val="C00000"/>
                </a:solidFill>
              </a:rPr>
              <a:t>slice(a, b)		: </a:t>
            </a:r>
            <a:r>
              <a:rPr lang="en-IN" sz="2000" dirty="0">
                <a:solidFill>
                  <a:srgbClr val="0070C0"/>
                </a:solidFill>
              </a:rPr>
              <a:t>To find a substring within the index range a(</a:t>
            </a:r>
            <a:r>
              <a:rPr lang="en-IN" sz="2000" dirty="0" err="1">
                <a:solidFill>
                  <a:srgbClr val="0070C0"/>
                </a:solidFill>
              </a:rPr>
              <a:t>inclu</a:t>
            </a:r>
            <a:r>
              <a:rPr lang="en-IN" sz="2000" dirty="0">
                <a:solidFill>
                  <a:srgbClr val="0070C0"/>
                </a:solidFill>
              </a:rPr>
              <a:t>.) to b(</a:t>
            </a:r>
            <a:r>
              <a:rPr lang="en-IN" sz="2000" dirty="0" err="1">
                <a:solidFill>
                  <a:srgbClr val="0070C0"/>
                </a:solidFill>
              </a:rPr>
              <a:t>exclu</a:t>
            </a:r>
            <a:r>
              <a:rPr lang="en-IN" sz="2000" dirty="0">
                <a:solidFill>
                  <a:srgbClr val="0070C0"/>
                </a:solidFill>
              </a:rPr>
              <a:t>.)</a:t>
            </a:r>
          </a:p>
          <a:p>
            <a:r>
              <a:rPr lang="en-IN" sz="2000" dirty="0" err="1">
                <a:solidFill>
                  <a:srgbClr val="C00000"/>
                </a:solidFill>
              </a:rPr>
              <a:t>substr</a:t>
            </a:r>
            <a:r>
              <a:rPr lang="en-IN" sz="2000" dirty="0">
                <a:solidFill>
                  <a:srgbClr val="C00000"/>
                </a:solidFill>
              </a:rPr>
              <a:t>(a, </a:t>
            </a:r>
            <a:r>
              <a:rPr lang="en-IN" sz="2000" dirty="0" err="1">
                <a:solidFill>
                  <a:srgbClr val="C00000"/>
                </a:solidFill>
              </a:rPr>
              <a:t>len</a:t>
            </a:r>
            <a:r>
              <a:rPr lang="en-IN" sz="2000" dirty="0">
                <a:solidFill>
                  <a:srgbClr val="C00000"/>
                </a:solidFill>
              </a:rPr>
              <a:t>)		: </a:t>
            </a:r>
            <a:r>
              <a:rPr lang="en-IN" sz="2000" dirty="0">
                <a:solidFill>
                  <a:srgbClr val="0070C0"/>
                </a:solidFill>
              </a:rPr>
              <a:t>To find a substring starting at index a(</a:t>
            </a:r>
            <a:r>
              <a:rPr lang="en-IN" sz="2000" dirty="0" err="1">
                <a:solidFill>
                  <a:srgbClr val="0070C0"/>
                </a:solidFill>
              </a:rPr>
              <a:t>inclu</a:t>
            </a:r>
            <a:r>
              <a:rPr lang="en-IN" sz="2000" dirty="0">
                <a:solidFill>
                  <a:srgbClr val="0070C0"/>
                </a:solidFill>
              </a:rPr>
              <a:t>.) and having a length of </a:t>
            </a:r>
            <a:r>
              <a:rPr lang="en-IN" sz="2000" dirty="0" err="1">
                <a:solidFill>
                  <a:srgbClr val="0070C0"/>
                </a:solidFill>
              </a:rPr>
              <a:t>len</a:t>
            </a:r>
            <a:br>
              <a:rPr lang="en-IN" sz="2000" dirty="0">
                <a:solidFill>
                  <a:srgbClr val="C00000"/>
                </a:solidFill>
              </a:rPr>
            </a:br>
            <a:r>
              <a:rPr lang="en-IN" sz="2000" dirty="0">
                <a:solidFill>
                  <a:srgbClr val="C00000"/>
                </a:solidFill>
              </a:rPr>
              <a:t>replace(“</a:t>
            </a:r>
            <a:r>
              <a:rPr lang="en-IN" sz="2000" dirty="0" err="1">
                <a:solidFill>
                  <a:srgbClr val="C00000"/>
                </a:solidFill>
              </a:rPr>
              <a:t>abc</a:t>
            </a:r>
            <a:r>
              <a:rPr lang="en-IN" sz="2000" dirty="0">
                <a:solidFill>
                  <a:srgbClr val="C00000"/>
                </a:solidFill>
              </a:rPr>
              <a:t>”, “</a:t>
            </a:r>
            <a:r>
              <a:rPr lang="en-IN" sz="2000" dirty="0" err="1">
                <a:solidFill>
                  <a:srgbClr val="C00000"/>
                </a:solidFill>
              </a:rPr>
              <a:t>xyz</a:t>
            </a:r>
            <a:r>
              <a:rPr lang="en-IN" sz="2000" dirty="0">
                <a:solidFill>
                  <a:srgbClr val="C00000"/>
                </a:solidFill>
              </a:rPr>
              <a:t>”)	: </a:t>
            </a:r>
            <a:r>
              <a:rPr lang="en-IN" sz="2000" dirty="0">
                <a:solidFill>
                  <a:srgbClr val="0070C0"/>
                </a:solidFill>
              </a:rPr>
              <a:t>To replace the 1</a:t>
            </a:r>
            <a:r>
              <a:rPr lang="en-IN" sz="2000" baseline="30000" dirty="0">
                <a:solidFill>
                  <a:srgbClr val="0070C0"/>
                </a:solidFill>
              </a:rPr>
              <a:t>st</a:t>
            </a:r>
            <a:r>
              <a:rPr lang="en-IN" sz="2000" dirty="0">
                <a:solidFill>
                  <a:srgbClr val="0070C0"/>
                </a:solidFill>
              </a:rPr>
              <a:t> occurrence of “</a:t>
            </a:r>
            <a:r>
              <a:rPr lang="en-IN" sz="2000" dirty="0" err="1">
                <a:solidFill>
                  <a:srgbClr val="0070C0"/>
                </a:solidFill>
              </a:rPr>
              <a:t>abc</a:t>
            </a:r>
            <a:r>
              <a:rPr lang="en-IN" sz="2000" dirty="0">
                <a:solidFill>
                  <a:srgbClr val="0070C0"/>
                </a:solidFill>
              </a:rPr>
              <a:t>” with “</a:t>
            </a:r>
            <a:r>
              <a:rPr lang="en-IN" sz="2000" dirty="0" err="1">
                <a:solidFill>
                  <a:srgbClr val="0070C0"/>
                </a:solidFill>
              </a:rPr>
              <a:t>xyz</a:t>
            </a:r>
            <a:r>
              <a:rPr lang="en-IN" sz="2000" dirty="0">
                <a:solidFill>
                  <a:srgbClr val="0070C0"/>
                </a:solidFill>
              </a:rPr>
              <a:t>”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trim()			: </a:t>
            </a:r>
            <a:r>
              <a:rPr lang="en-IN" sz="2000" dirty="0">
                <a:solidFill>
                  <a:srgbClr val="0070C0"/>
                </a:solidFill>
              </a:rPr>
              <a:t>To remove white spaces on either side of the string</a:t>
            </a:r>
          </a:p>
          <a:p>
            <a:r>
              <a:rPr lang="en-IN" sz="2000" dirty="0" err="1">
                <a:solidFill>
                  <a:srgbClr val="C00000"/>
                </a:solidFill>
              </a:rPr>
              <a:t>concat</a:t>
            </a:r>
            <a:r>
              <a:rPr lang="en-IN" sz="2000" dirty="0">
                <a:solidFill>
                  <a:srgbClr val="C00000"/>
                </a:solidFill>
              </a:rPr>
              <a:t>(“def”)		: </a:t>
            </a:r>
            <a:r>
              <a:rPr lang="en-IN" sz="2000" dirty="0">
                <a:solidFill>
                  <a:srgbClr val="0070C0"/>
                </a:solidFill>
              </a:rPr>
              <a:t>To </a:t>
            </a:r>
            <a:r>
              <a:rPr lang="en-IN" sz="2000" dirty="0" err="1">
                <a:solidFill>
                  <a:srgbClr val="0070C0"/>
                </a:solidFill>
              </a:rPr>
              <a:t>concat</a:t>
            </a:r>
            <a:r>
              <a:rPr lang="en-IN" sz="2000" dirty="0">
                <a:solidFill>
                  <a:srgbClr val="0070C0"/>
                </a:solidFill>
              </a:rPr>
              <a:t> the </a:t>
            </a:r>
            <a:r>
              <a:rPr lang="en-IN" sz="2000" i="1" dirty="0">
                <a:solidFill>
                  <a:srgbClr val="0070C0"/>
                </a:solidFill>
              </a:rPr>
              <a:t>this </a:t>
            </a:r>
            <a:r>
              <a:rPr lang="en-IN" sz="2000" dirty="0">
                <a:solidFill>
                  <a:srgbClr val="0070C0"/>
                </a:solidFill>
              </a:rPr>
              <a:t>string with “def”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19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86FF5-5394-4AB0-BB23-718B94D9108D}"/>
              </a:ext>
            </a:extLst>
          </p:cNvPr>
          <p:cNvSpPr/>
          <p:nvPr/>
        </p:nvSpPr>
        <p:spPr>
          <a:xfrm>
            <a:off x="2907341" y="147695"/>
            <a:ext cx="71176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Object Model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509D27EA-004E-47C6-9188-24E8CD59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41" y="2347684"/>
            <a:ext cx="7117654" cy="39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8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86FF5-5394-4AB0-BB23-718B94D9108D}"/>
              </a:ext>
            </a:extLst>
          </p:cNvPr>
          <p:cNvSpPr/>
          <p:nvPr/>
        </p:nvSpPr>
        <p:spPr>
          <a:xfrm>
            <a:off x="2911952" y="110372"/>
            <a:ext cx="71176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Object Model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E0154-F6C0-41CD-B5AE-9F415AB3C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01" y="2217055"/>
            <a:ext cx="8612155" cy="43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A04FF0-957F-4F4E-B625-A12F59DFC23B}"/>
              </a:ext>
            </a:extLst>
          </p:cNvPr>
          <p:cNvSpPr/>
          <p:nvPr/>
        </p:nvSpPr>
        <p:spPr>
          <a:xfrm>
            <a:off x="1683317" y="1780552"/>
            <a:ext cx="8825365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Fundamental Technique:</a:t>
            </a:r>
          </a:p>
          <a:p>
            <a:r>
              <a:rPr 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1). </a:t>
            </a:r>
            <a:r>
              <a:rPr lang="en-US" sz="66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</a:p>
          <a:p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2). </a:t>
            </a:r>
            <a:r>
              <a:rPr lang="en-US" sz="6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MANIPULATE</a:t>
            </a:r>
            <a:endParaRPr lang="en-US" sz="660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15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92D3D1-A521-41E3-927D-0C98D311C40B}"/>
              </a:ext>
            </a:extLst>
          </p:cNvPr>
          <p:cNvSpPr txBox="1"/>
          <p:nvPr/>
        </p:nvSpPr>
        <p:spPr>
          <a:xfrm>
            <a:off x="1990530" y="429209"/>
            <a:ext cx="8210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Various SELECTION techniques:</a:t>
            </a:r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A6CEE-44BE-4C3C-B80D-ABC582E6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0" y="1996315"/>
            <a:ext cx="9283603" cy="37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3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92D3D1-A521-41E3-927D-0C98D311C40B}"/>
              </a:ext>
            </a:extLst>
          </p:cNvPr>
          <p:cNvSpPr txBox="1"/>
          <p:nvPr/>
        </p:nvSpPr>
        <p:spPr>
          <a:xfrm>
            <a:off x="3037114" y="260199"/>
            <a:ext cx="6117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examples of MANIPULATION</a:t>
            </a:r>
            <a:r>
              <a:rPr lang="en-US" sz="48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DF521-94F9-4A54-AA0F-845A9E3EA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39" y="1851695"/>
            <a:ext cx="8850060" cy="1320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00C0C-1A0D-4142-B6DB-A21C93AEE6AF}"/>
              </a:ext>
            </a:extLst>
          </p:cNvPr>
          <p:cNvSpPr txBox="1"/>
          <p:nvPr/>
        </p:nvSpPr>
        <p:spPr>
          <a:xfrm>
            <a:off x="1661639" y="3872205"/>
            <a:ext cx="8850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002060"/>
                </a:solidFill>
              </a:rPr>
              <a:t> </a:t>
            </a:r>
            <a:r>
              <a:rPr lang="en-IN" sz="2800" dirty="0">
                <a:solidFill>
                  <a:srgbClr val="002060"/>
                </a:solidFill>
              </a:rPr>
              <a:t>Change Styles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2060"/>
                </a:solidFill>
              </a:rPr>
              <a:t> Add or Remove Classes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2060"/>
                </a:solidFill>
              </a:rPr>
              <a:t> Change Content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2060"/>
                </a:solidFill>
              </a:rPr>
              <a:t> Change Attribute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002060"/>
                </a:solidFill>
              </a:rPr>
              <a:t> Adding or Removing Elements/ Children</a:t>
            </a:r>
          </a:p>
        </p:txBody>
      </p:sp>
    </p:spTree>
    <p:extLst>
      <p:ext uri="{BB962C8B-B14F-4D97-AF65-F5344CB8AC3E}">
        <p14:creationId xmlns:p14="http://schemas.microsoft.com/office/powerpoint/2010/main" val="206701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DC8F2-4120-4772-9B6B-54D4BE510038}"/>
              </a:ext>
            </a:extLst>
          </p:cNvPr>
          <p:cNvSpPr/>
          <p:nvPr/>
        </p:nvSpPr>
        <p:spPr>
          <a:xfrm>
            <a:off x="3865581" y="343640"/>
            <a:ext cx="44608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 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  <a:endParaRPr lang="en-US" sz="6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1FE18-BA8C-4E5F-9D28-9840039818DF}"/>
              </a:ext>
            </a:extLst>
          </p:cNvPr>
          <p:cNvSpPr txBox="1"/>
          <p:nvPr/>
        </p:nvSpPr>
        <p:spPr>
          <a:xfrm>
            <a:off x="2295331" y="2436245"/>
            <a:ext cx="7669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A JavaScript code can be executed when an event occurs…</a:t>
            </a:r>
          </a:p>
          <a:p>
            <a:pPr algn="ctr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Like- when a user </a:t>
            </a:r>
            <a:r>
              <a:rPr lang="en-US" sz="28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clicks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on an HTML element, or when the value inside of a text field is </a:t>
            </a:r>
            <a:r>
              <a:rPr lang="en-US" sz="28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changed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93C2-39FD-4CF9-8B41-F9CD398290B9}"/>
              </a:ext>
            </a:extLst>
          </p:cNvPr>
          <p:cNvSpPr txBox="1"/>
          <p:nvPr/>
        </p:nvSpPr>
        <p:spPr>
          <a:xfrm>
            <a:off x="2607027" y="5759956"/>
            <a:ext cx="7046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 detailed reference of the various DOM events can be found at:</a:t>
            </a:r>
          </a:p>
          <a:p>
            <a:pPr algn="ctr"/>
            <a:r>
              <a:rPr lang="en-IN" dirty="0">
                <a:solidFill>
                  <a:srgbClr val="33007E"/>
                </a:solidFill>
              </a:rPr>
              <a:t>https://www.w3schools.com/jsref/dom_obj_event.asp</a:t>
            </a:r>
          </a:p>
        </p:txBody>
      </p:sp>
    </p:spTree>
    <p:extLst>
      <p:ext uri="{BB962C8B-B14F-4D97-AF65-F5344CB8AC3E}">
        <p14:creationId xmlns:p14="http://schemas.microsoft.com/office/powerpoint/2010/main" val="3312091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C1E5"/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BDC50-51AB-489C-AC93-4A5430F218F4}"/>
              </a:ext>
            </a:extLst>
          </p:cNvPr>
          <p:cNvSpPr/>
          <p:nvPr/>
        </p:nvSpPr>
        <p:spPr>
          <a:xfrm>
            <a:off x="1420970" y="2967335"/>
            <a:ext cx="93500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console.log(“Thank You!”);</a:t>
            </a:r>
          </a:p>
        </p:txBody>
      </p:sp>
    </p:spTree>
    <p:extLst>
      <p:ext uri="{BB962C8B-B14F-4D97-AF65-F5344CB8AC3E}">
        <p14:creationId xmlns:p14="http://schemas.microsoft.com/office/powerpoint/2010/main" val="60252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AEFB5-0975-46A9-9380-B2F0364950E3}"/>
              </a:ext>
            </a:extLst>
          </p:cNvPr>
          <p:cNvSpPr/>
          <p:nvPr/>
        </p:nvSpPr>
        <p:spPr>
          <a:xfrm>
            <a:off x="2975690" y="240610"/>
            <a:ext cx="62406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THIS PPT…???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CEC8C-D151-46E6-AEB0-82336605B051}"/>
              </a:ext>
            </a:extLst>
          </p:cNvPr>
          <p:cNvSpPr/>
          <p:nvPr/>
        </p:nvSpPr>
        <p:spPr>
          <a:xfrm>
            <a:off x="952703" y="1935489"/>
            <a:ext cx="10303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Only going through this PPT will make me PRO at JS…?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4E2E9-B2B3-49E1-B45C-B4F8E74FB4FE}"/>
              </a:ext>
            </a:extLst>
          </p:cNvPr>
          <p:cNvSpPr/>
          <p:nvPr/>
        </p:nvSpPr>
        <p:spPr>
          <a:xfrm>
            <a:off x="4805104" y="2422050"/>
            <a:ext cx="2279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NO…!!!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BF741-6049-4436-8E10-8EADBB6CF2A8}"/>
              </a:ext>
            </a:extLst>
          </p:cNvPr>
          <p:cNvSpPr/>
          <p:nvPr/>
        </p:nvSpPr>
        <p:spPr>
          <a:xfrm>
            <a:off x="33747" y="3948847"/>
            <a:ext cx="118225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This PPT is just for a reference of th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 important TOPICS that are going to be covered in the Workshop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10740-F0B1-44E7-9B5D-D09116B364FE}"/>
              </a:ext>
            </a:extLst>
          </p:cNvPr>
          <p:cNvSpPr/>
          <p:nvPr/>
        </p:nvSpPr>
        <p:spPr>
          <a:xfrm>
            <a:off x="301557" y="5090923"/>
            <a:ext cx="1155469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best way to learn JavaScript is to bang your head over the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CHROME CONSOLE</a:t>
            </a:r>
          </a:p>
        </p:txBody>
      </p:sp>
    </p:spTree>
    <p:extLst>
      <p:ext uri="{BB962C8B-B14F-4D97-AF65-F5344CB8AC3E}">
        <p14:creationId xmlns:p14="http://schemas.microsoft.com/office/powerpoint/2010/main" val="421692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AA83E7-E6E3-45DB-A0A4-035FA0CD9479}"/>
              </a:ext>
            </a:extLst>
          </p:cNvPr>
          <p:cNvSpPr/>
          <p:nvPr/>
        </p:nvSpPr>
        <p:spPr>
          <a:xfrm>
            <a:off x="2450611" y="121238"/>
            <a:ext cx="72907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CAN </a:t>
            </a:r>
            <a:r>
              <a:rPr lang="en-US" sz="7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7AA23-AA88-4ECB-9F6E-D1B93D098742}"/>
              </a:ext>
            </a:extLst>
          </p:cNvPr>
          <p:cNvSpPr txBox="1"/>
          <p:nvPr/>
        </p:nvSpPr>
        <p:spPr>
          <a:xfrm>
            <a:off x="584887" y="1475419"/>
            <a:ext cx="1103870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600" dirty="0">
                <a:solidFill>
                  <a:schemeClr val="tx2"/>
                </a:solidFill>
              </a:rPr>
              <a:t>It can change the values of HTML attributes</a:t>
            </a:r>
          </a:p>
          <a:p>
            <a:r>
              <a:rPr lang="en-IN" sz="3600" dirty="0">
                <a:solidFill>
                  <a:schemeClr val="tx2"/>
                </a:solidFill>
              </a:rPr>
              <a:t>	- It can Show/Hide an HTML element</a:t>
            </a:r>
          </a:p>
          <a:p>
            <a:r>
              <a:rPr lang="en-IN" sz="3600" dirty="0">
                <a:solidFill>
                  <a:schemeClr val="tx2"/>
                </a:solidFill>
              </a:rPr>
              <a:t>	- It can change the styling of an HTML element</a:t>
            </a:r>
          </a:p>
          <a:p>
            <a:endParaRPr lang="en-IN" sz="3600" dirty="0">
              <a:solidFill>
                <a:schemeClr val="tx2"/>
              </a:solidFill>
            </a:endParaRPr>
          </a:p>
          <a:p>
            <a:pPr marL="514350" indent="-514350">
              <a:buAutoNum type="arabicPeriod" startAt="2"/>
            </a:pPr>
            <a:r>
              <a:rPr lang="en-IN" sz="3600" dirty="0">
                <a:solidFill>
                  <a:schemeClr val="tx2"/>
                </a:solidFill>
              </a:rPr>
              <a:t>It can change the HTML content</a:t>
            </a:r>
          </a:p>
          <a:p>
            <a:pPr marL="514350" indent="-514350">
              <a:buAutoNum type="arabicPeriod" startAt="2"/>
            </a:pPr>
            <a:r>
              <a:rPr lang="en-IN" sz="3600" dirty="0">
                <a:solidFill>
                  <a:schemeClr val="tx2"/>
                </a:solidFill>
              </a:rPr>
              <a:t>It can define the functionality of a button</a:t>
            </a:r>
          </a:p>
          <a:p>
            <a:pPr marL="514350" indent="-514350">
              <a:buFontTx/>
              <a:buAutoNum type="arabicPeriod" startAt="2"/>
            </a:pPr>
            <a:r>
              <a:rPr lang="en-IN" sz="3600" dirty="0">
                <a:solidFill>
                  <a:schemeClr val="tx2"/>
                </a:solidFill>
              </a:rPr>
              <a:t>And also a lot of other cool stuffs…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694A4-7B7B-4139-B1A5-16D88066660E}"/>
              </a:ext>
            </a:extLst>
          </p:cNvPr>
          <p:cNvSpPr/>
          <p:nvPr/>
        </p:nvSpPr>
        <p:spPr>
          <a:xfrm>
            <a:off x="3171568" y="5753441"/>
            <a:ext cx="84520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First, we will discuss the basics of JavaScript,</a:t>
            </a:r>
          </a:p>
          <a:p>
            <a:pPr algn="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then we will learn about DOM (Document Object Model)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9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0620E-3D30-48F2-B65F-703B95FDC5E3}"/>
              </a:ext>
            </a:extLst>
          </p:cNvPr>
          <p:cNvSpPr txBox="1"/>
          <p:nvPr/>
        </p:nvSpPr>
        <p:spPr>
          <a:xfrm>
            <a:off x="1787611" y="1268627"/>
            <a:ext cx="59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6F7A89-A3F7-4CCC-82A3-6DD01A099811}"/>
              </a:ext>
            </a:extLst>
          </p:cNvPr>
          <p:cNvSpPr/>
          <p:nvPr/>
        </p:nvSpPr>
        <p:spPr>
          <a:xfrm>
            <a:off x="1438061" y="121238"/>
            <a:ext cx="9315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TO INCLUDE </a:t>
            </a:r>
            <a:r>
              <a:rPr lang="en-US" sz="7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7A2FD-1999-4ED7-A66E-BFCF8709156C}"/>
              </a:ext>
            </a:extLst>
          </p:cNvPr>
          <p:cNvSpPr txBox="1"/>
          <p:nvPr/>
        </p:nvSpPr>
        <p:spPr>
          <a:xfrm>
            <a:off x="654908" y="1453293"/>
            <a:ext cx="10882184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u="sng" dirty="0"/>
              <a:t>Method-1:</a:t>
            </a:r>
          </a:p>
          <a:p>
            <a:r>
              <a:rPr lang="en-IN" dirty="0"/>
              <a:t>In the HTML file itself, JS code is written inside 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&lt;script&gt; </a:t>
            </a:r>
            <a:r>
              <a:rPr lang="en-IN" dirty="0"/>
              <a:t>tag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. . 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// Some code here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. . 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&lt;/script&gt;</a:t>
            </a:r>
          </a:p>
          <a:p>
            <a:r>
              <a:rPr lang="en-IN" dirty="0"/>
              <a:t>These scripts can be written either inside the </a:t>
            </a:r>
            <a:r>
              <a:rPr lang="en-IN" b="1" dirty="0"/>
              <a:t>head</a:t>
            </a:r>
            <a:r>
              <a:rPr lang="en-IN" dirty="0"/>
              <a:t> element or in the </a:t>
            </a:r>
            <a:r>
              <a:rPr lang="en-IN" b="1" dirty="0"/>
              <a:t>body</a:t>
            </a:r>
            <a:r>
              <a:rPr lang="en-IN" dirty="0"/>
              <a:t> element</a:t>
            </a:r>
          </a:p>
          <a:p>
            <a:endParaRPr lang="en-IN" dirty="0"/>
          </a:p>
          <a:p>
            <a:r>
              <a:rPr lang="en-IN" b="1" u="sng" dirty="0"/>
              <a:t>Method-2:</a:t>
            </a:r>
          </a:p>
          <a:p>
            <a:r>
              <a:rPr lang="en-IN" dirty="0"/>
              <a:t>JS can also be written in an EXTERNAL file with the extension </a:t>
            </a:r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IN" i="1" dirty="0" err="1">
                <a:solidFill>
                  <a:schemeClr val="accent2">
                    <a:lumMod val="50000"/>
                  </a:schemeClr>
                </a:solidFill>
              </a:rPr>
              <a:t>js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/>
              <a:t>In this case, we need to provide the source of that external JavaScript file using the attribute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src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&lt;script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src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=“./my_external_file.js”&gt;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NOTE:</a:t>
            </a:r>
          </a:p>
          <a:p>
            <a:pPr algn="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 single HTML file can have more than one JS files / scripts</a:t>
            </a:r>
          </a:p>
        </p:txBody>
      </p:sp>
    </p:spTree>
    <p:extLst>
      <p:ext uri="{BB962C8B-B14F-4D97-AF65-F5344CB8AC3E}">
        <p14:creationId xmlns:p14="http://schemas.microsoft.com/office/powerpoint/2010/main" val="103379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69113C-2555-40A0-A905-9E3BE456467B}"/>
              </a:ext>
            </a:extLst>
          </p:cNvPr>
          <p:cNvSpPr/>
          <p:nvPr/>
        </p:nvSpPr>
        <p:spPr>
          <a:xfrm>
            <a:off x="1233142" y="121238"/>
            <a:ext cx="97257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possibilities in </a:t>
            </a:r>
            <a:r>
              <a:rPr lang="en-US" sz="7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9418E6-4FEB-4345-A5BC-A732F1AE0CA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74355" y="1655052"/>
            <a:ext cx="10890423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an HTML element, using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the HTML output, using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an alert box, using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the browser console, using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console.log()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latin typeface="Arial" panose="020B0604020202020204" pitchFamily="34" charset="0"/>
              </a:rPr>
              <a:t>NOTE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endParaRPr lang="en-US" altLang="en-US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console.log()</a:t>
            </a:r>
            <a:r>
              <a:rPr lang="en-US" altLang="en-US" dirty="0">
                <a:latin typeface="Arial" panose="020B0604020202020204" pitchFamily="34" charset="0"/>
              </a:rPr>
              <a:t> is used mainly for DEBUGGING purposes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Writing </a:t>
            </a: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d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ocument.write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() 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an HTML element is loaded will result in the deleting of the existing HTML.</a:t>
            </a:r>
          </a:p>
        </p:txBody>
      </p:sp>
    </p:spTree>
    <p:extLst>
      <p:ext uri="{BB962C8B-B14F-4D97-AF65-F5344CB8AC3E}">
        <p14:creationId xmlns:p14="http://schemas.microsoft.com/office/powerpoint/2010/main" val="20971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181FC-A645-45A3-A050-273E2EE86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2" y="3122751"/>
            <a:ext cx="11450595" cy="3404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6923EC-E8F4-487B-A6B1-92301DC41B96}"/>
              </a:ext>
            </a:extLst>
          </p:cNvPr>
          <p:cNvSpPr/>
          <p:nvPr/>
        </p:nvSpPr>
        <p:spPr>
          <a:xfrm>
            <a:off x="83890" y="70904"/>
            <a:ext cx="1202981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TOKENS: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fundamental building blocks in </a:t>
            </a:r>
            <a:r>
              <a:rPr lang="en-US" sz="7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14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EA71E-C2F6-4DCF-A2FB-4C6C957CD53B}"/>
              </a:ext>
            </a:extLst>
          </p:cNvPr>
          <p:cNvSpPr txBox="1"/>
          <p:nvPr/>
        </p:nvSpPr>
        <p:spPr>
          <a:xfrm>
            <a:off x="1264596" y="197346"/>
            <a:ext cx="995139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SYNTAX</a:t>
            </a:r>
            <a:r>
              <a:rPr lang="en-IN" dirty="0"/>
              <a:t> : Set of Rules how programs are constructed</a:t>
            </a:r>
          </a:p>
          <a:p>
            <a:r>
              <a:rPr lang="en-IN" b="1" dirty="0"/>
              <a:t>COMMENTS </a:t>
            </a:r>
            <a:r>
              <a:rPr lang="en-IN" dirty="0"/>
              <a:t>: Single (using forward slash </a:t>
            </a:r>
            <a:r>
              <a:rPr lang="en-IN" dirty="0">
                <a:solidFill>
                  <a:srgbClr val="00B050"/>
                </a:solidFill>
              </a:rPr>
              <a:t>// . . . </a:t>
            </a:r>
            <a:r>
              <a:rPr lang="en-IN" dirty="0"/>
              <a:t>) and Multiline comments ( using </a:t>
            </a:r>
            <a:r>
              <a:rPr lang="en-IN" dirty="0">
                <a:solidFill>
                  <a:srgbClr val="00B050"/>
                </a:solidFill>
              </a:rPr>
              <a:t>/* . . . */ </a:t>
            </a:r>
            <a:r>
              <a:rPr lang="en-IN" dirty="0"/>
              <a:t>)</a:t>
            </a:r>
          </a:p>
          <a:p>
            <a:r>
              <a:rPr lang="en-IN" b="1" dirty="0"/>
              <a:t>VALUES </a:t>
            </a:r>
            <a:r>
              <a:rPr lang="en-IN" dirty="0"/>
              <a:t>:</a:t>
            </a:r>
          </a:p>
          <a:p>
            <a:r>
              <a:rPr lang="en-IN" dirty="0"/>
              <a:t>	- </a:t>
            </a:r>
            <a:r>
              <a:rPr lang="en-IN" dirty="0">
                <a:solidFill>
                  <a:schemeClr val="accent1"/>
                </a:solidFill>
              </a:rPr>
              <a:t>VARIABLES</a:t>
            </a:r>
          </a:p>
          <a:p>
            <a:r>
              <a:rPr lang="en-IN" dirty="0"/>
              <a:t>	- </a:t>
            </a:r>
            <a:r>
              <a:rPr lang="en-IN" dirty="0">
                <a:solidFill>
                  <a:schemeClr val="accent1"/>
                </a:solidFill>
              </a:rPr>
              <a:t>LITERALS</a:t>
            </a:r>
          </a:p>
          <a:p>
            <a:r>
              <a:rPr lang="en-IN" dirty="0"/>
              <a:t>      names of the variables are called identifiers</a:t>
            </a:r>
          </a:p>
          <a:p>
            <a:r>
              <a:rPr lang="en-IN" dirty="0"/>
              <a:t>      </a:t>
            </a:r>
            <a:r>
              <a:rPr lang="en-IN" u="sng" dirty="0"/>
              <a:t>Identifier naming rules:</a:t>
            </a:r>
          </a:p>
          <a:p>
            <a:r>
              <a:rPr lang="en-IN" dirty="0"/>
              <a:t>         - can include only letters, digits, underscore, and dollar sign</a:t>
            </a:r>
          </a:p>
          <a:p>
            <a:r>
              <a:rPr lang="en-IN" dirty="0"/>
              <a:t>         - must not begin with a digit</a:t>
            </a:r>
          </a:p>
          <a:p>
            <a:r>
              <a:rPr lang="en-IN" dirty="0"/>
              <a:t>         - is case-sensitive</a:t>
            </a:r>
          </a:p>
          <a:p>
            <a:r>
              <a:rPr lang="en-IN" dirty="0"/>
              <a:t>     </a:t>
            </a:r>
            <a:r>
              <a:rPr lang="en-IN" u="sng" dirty="0"/>
              <a:t>Common naming styles:</a:t>
            </a:r>
            <a:r>
              <a:rPr lang="en-IN" dirty="0"/>
              <a:t> Camel case, and Pascal Case</a:t>
            </a:r>
          </a:p>
          <a:p>
            <a:endParaRPr lang="en-IN" dirty="0"/>
          </a:p>
          <a:p>
            <a:r>
              <a:rPr lang="en-IN" b="1" dirty="0"/>
              <a:t>OPERATORS</a:t>
            </a:r>
            <a:r>
              <a:rPr lang="en-IN" dirty="0"/>
              <a:t> : operate on variables and/or literals (called operands)</a:t>
            </a:r>
          </a:p>
          <a:p>
            <a:r>
              <a:rPr lang="en-IN" dirty="0"/>
              <a:t>	depending upon the type of operation: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ARITHMETIC OPERATOR</a:t>
            </a:r>
            <a:r>
              <a:rPr lang="en-IN" dirty="0"/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+    -    *    /    %    ++    --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ASSIGNMENT OPERATOR</a:t>
            </a:r>
            <a:r>
              <a:rPr lang="en-IN" dirty="0"/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=    +=    -=    *=    /=    %=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RELATIONAL OPERATOR</a:t>
            </a:r>
            <a:r>
              <a:rPr lang="en-IN" dirty="0"/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&lt;    &gt;    &lt;=    &gt;=    ==    ===    !=    !==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LOGICAL OPERATOR</a:t>
            </a:r>
            <a:r>
              <a:rPr lang="en-IN" dirty="0"/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&amp;&amp;    ||    !</a:t>
            </a:r>
          </a:p>
          <a:p>
            <a:r>
              <a:rPr lang="en-IN" dirty="0"/>
              <a:t>	some other operators: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CONCAT STRING OPERATOR</a:t>
            </a:r>
            <a:r>
              <a:rPr lang="en-IN" dirty="0"/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+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BITWISE OPERATOR	</a:t>
            </a:r>
            <a:r>
              <a:rPr lang="en-IN" dirty="0"/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|   &amp;   ~  &lt;&lt;  &gt;&gt;  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TERNARY OPERATOR</a:t>
            </a:r>
            <a:r>
              <a:rPr lang="en-IN" dirty="0"/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/>
                </a:solidFill>
              </a:rPr>
              <a:t>TYPE OPERATOR</a:t>
            </a:r>
            <a:r>
              <a:rPr lang="en-IN" dirty="0"/>
              <a:t>	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typeof    instanceof</a:t>
            </a:r>
          </a:p>
        </p:txBody>
      </p:sp>
    </p:spTree>
    <p:extLst>
      <p:ext uri="{BB962C8B-B14F-4D97-AF65-F5344CB8AC3E}">
        <p14:creationId xmlns:p14="http://schemas.microsoft.com/office/powerpoint/2010/main" val="38900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E5079-6F35-40FA-8000-913389F15215}"/>
              </a:ext>
            </a:extLst>
          </p:cNvPr>
          <p:cNvSpPr txBox="1"/>
          <p:nvPr/>
        </p:nvSpPr>
        <p:spPr>
          <a:xfrm>
            <a:off x="1392194" y="889843"/>
            <a:ext cx="89792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Variables in JS are declared using 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var </a:t>
            </a:r>
            <a:r>
              <a:rPr lang="en-IN" dirty="0"/>
              <a:t>or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let </a:t>
            </a:r>
            <a:r>
              <a:rPr lang="en-IN" dirty="0"/>
              <a:t>keywords</a:t>
            </a:r>
          </a:p>
          <a:p>
            <a:r>
              <a:rPr lang="en-IN" dirty="0"/>
              <a:t>Constants are declared using the keyword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const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var x; </a:t>
            </a:r>
            <a:r>
              <a:rPr lang="en-IN" dirty="0">
                <a:solidFill>
                  <a:srgbClr val="00B050"/>
                </a:solidFill>
              </a:rPr>
              <a:t>// Declaring the variable x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x = 90; </a:t>
            </a:r>
            <a:r>
              <a:rPr lang="en-IN" dirty="0">
                <a:solidFill>
                  <a:srgbClr val="00B050"/>
                </a:solidFill>
              </a:rPr>
              <a:t>// Initializing the variable to contain the contain a numerical value of 90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var y = 23.7; </a:t>
            </a:r>
            <a:r>
              <a:rPr lang="en-IN" dirty="0">
                <a:solidFill>
                  <a:srgbClr val="00B050"/>
                </a:solidFill>
              </a:rPr>
              <a:t>// Declaration and Initialization occurring in the same line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var z  = (x + y)*2; </a:t>
            </a:r>
            <a:r>
              <a:rPr lang="en-IN" dirty="0">
                <a:solidFill>
                  <a:srgbClr val="00B050"/>
                </a:solidFill>
              </a:rPr>
              <a:t>// Declaring a variable z and initializing it with the outcome of an expression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var a;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console.log(a); 	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undefined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a = “IIT (ISM) Dhanbad”; 	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“IIT (ISM) Dhanbad”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console.log(b);		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Uncaught ReferenceError: b is not defined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var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fg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= (x == y);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console.log(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fg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);  		 </a:t>
            </a: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false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0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2766</Words>
  <Application>Microsoft Office PowerPoint</Application>
  <PresentationFormat>Widescreen</PresentationFormat>
  <Paragraphs>384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 AUDDY</dc:creator>
  <cp:lastModifiedBy>SANDEEP KUMAR AUDDY</cp:lastModifiedBy>
  <cp:revision>107</cp:revision>
  <dcterms:created xsi:type="dcterms:W3CDTF">2020-12-17T17:36:28Z</dcterms:created>
  <dcterms:modified xsi:type="dcterms:W3CDTF">2021-01-10T12:21:27Z</dcterms:modified>
</cp:coreProperties>
</file>