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02934F-26FA-461A-8DED-FB826522BE0D}">
  <a:tblStyle styleId="{FF02934F-26FA-461A-8DED-FB826522BE0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B729D83-3AB6-45D0-AC9A-E5040D9EE71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A7ECEC0-7AD2-4F22-9B60-2610809CAD00}"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056bd0202_1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d056bd0202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056bd0202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d056bd0202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056bd020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d056bd0202_1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056bd0202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d056bd0202_1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1451c45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d1451c458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1451c458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d1451c458b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056bd0202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d056bd0202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056bd0202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d056bd0202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056bd0202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d056bd0202_1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056bd0202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d056bd0202_1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1451c45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d1451c458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1490409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d1490409e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056bd0202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d056bd0202_1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056bd020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d056bd0202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056bd0202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d056bd0202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056bd0202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d056bd0202_1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056bd0202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d056bd0202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056bd020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d056bd0202_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056bd0202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d056bd0202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056bd0202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d056bd0202_1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0" name="Google Shape;7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7" name="Google Shape;8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5"/>
          <p:cNvPicPr preferRelativeResize="0"/>
          <p:nvPr/>
        </p:nvPicPr>
        <p:blipFill rotWithShape="1">
          <a:blip r:embed="rId3">
            <a:alphaModFix/>
          </a:blip>
          <a:srcRect b="0" l="0" r="0" t="0"/>
          <a:stretch/>
        </p:blipFill>
        <p:spPr>
          <a:xfrm>
            <a:off x="0" y="0"/>
            <a:ext cx="9144000" cy="5143501"/>
          </a:xfrm>
          <a:prstGeom prst="rect">
            <a:avLst/>
          </a:prstGeom>
          <a:noFill/>
          <a:ln>
            <a:noFill/>
          </a:ln>
        </p:spPr>
      </p:pic>
      <p:sp>
        <p:nvSpPr>
          <p:cNvPr id="100" name="Google Shape;100;p25"/>
          <p:cNvSpPr txBox="1"/>
          <p:nvPr/>
        </p:nvSpPr>
        <p:spPr>
          <a:xfrm>
            <a:off x="1396050" y="1326579"/>
            <a:ext cx="5909100" cy="3140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0" i="0" lang="en-GB" sz="4800" u="none" cap="none" strike="noStrike">
                <a:solidFill>
                  <a:srgbClr val="FFFFFF"/>
                </a:solidFill>
                <a:latin typeface="Arial"/>
                <a:ea typeface="Arial"/>
                <a:cs typeface="Arial"/>
                <a:sym typeface="Arial"/>
              </a:rPr>
              <a:t>Introduction to </a:t>
            </a:r>
            <a:endParaRPr b="0" i="0" sz="4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0" i="0" lang="en-GB" sz="4800" u="none" cap="none" strike="noStrike">
                <a:solidFill>
                  <a:srgbClr val="FFFFFF"/>
                </a:solidFill>
                <a:latin typeface="Arial"/>
                <a:ea typeface="Arial"/>
                <a:cs typeface="Arial"/>
                <a:sym typeface="Arial"/>
              </a:rPr>
              <a:t>Git and CI/CD</a:t>
            </a:r>
            <a:endParaRPr b="0" i="0" sz="4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0" i="0" lang="en-GB" sz="4800" u="none" cap="none" strike="noStrike">
                <a:solidFill>
                  <a:srgbClr val="FFFFFF"/>
                </a:solidFill>
                <a:latin typeface="Arial"/>
                <a:ea typeface="Arial"/>
                <a:cs typeface="Arial"/>
                <a:sym typeface="Arial"/>
              </a:rPr>
              <a:t> </a:t>
            </a:r>
            <a:endParaRPr b="0" i="0" sz="4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68" name="Google Shape;168;p34"/>
          <p:cNvSpPr txBox="1"/>
          <p:nvPr/>
        </p:nvSpPr>
        <p:spPr>
          <a:xfrm>
            <a:off x="356150" y="223625"/>
            <a:ext cx="8125200" cy="59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1100"/>
              <a:buFont typeface="Arial"/>
              <a:buNone/>
            </a:pPr>
            <a:r>
              <a:rPr lang="en-GB" sz="1700">
                <a:solidFill>
                  <a:schemeClr val="lt1"/>
                </a:solidFill>
              </a:rPr>
              <a:t> Git for Working in Teams </a:t>
            </a:r>
            <a:endParaRPr sz="1700">
              <a:solidFill>
                <a:schemeClr val="lt1"/>
              </a:solidFill>
            </a:endParaRPr>
          </a:p>
          <a:p>
            <a:pPr indent="0" lvl="0" marL="0" rtl="0" algn="l">
              <a:spcBef>
                <a:spcPts val="400"/>
              </a:spcBef>
              <a:spcAft>
                <a:spcPts val="0"/>
              </a:spcAft>
              <a:buNone/>
            </a:pPr>
            <a:r>
              <a:t/>
            </a:r>
            <a:endParaRPr sz="1800">
              <a:solidFill>
                <a:schemeClr val="dk2"/>
              </a:solidFill>
            </a:endParaRPr>
          </a:p>
        </p:txBody>
      </p:sp>
      <p:sp>
        <p:nvSpPr>
          <p:cNvPr id="169" name="Google Shape;169;p34"/>
          <p:cNvSpPr txBox="1"/>
          <p:nvPr/>
        </p:nvSpPr>
        <p:spPr>
          <a:xfrm>
            <a:off x="0" y="675000"/>
            <a:ext cx="4944600" cy="37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lt1"/>
                </a:solidFill>
              </a:rPr>
              <a:t>Exercise - Git Branching, Merging, and Collaboration</a:t>
            </a:r>
            <a:endParaRPr sz="11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lt1"/>
                </a:solidFill>
              </a:rPr>
              <a:t>Objective: Practise branching, merging, and collaboration workflows using Git.</a:t>
            </a:r>
            <a:endParaRPr sz="11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lang="en-GB" sz="1100">
                <a:solidFill>
                  <a:schemeClr val="lt1"/>
                </a:solidFill>
              </a:rPr>
              <a:t>Setup Project:</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lang="en-GB" sz="1100">
                <a:solidFill>
                  <a:schemeClr val="lt1"/>
                </a:solidFill>
              </a:rPr>
              <a:t>One team member registers on teamfu.tech and creates a project (e.g., "Team Wiki").</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lang="en-GB" sz="1100">
                <a:solidFill>
                  <a:schemeClr val="lt1"/>
                </a:solidFill>
              </a:rPr>
              <a:t>Invite and add other team members to the project.</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lang="en-GB" sz="1100">
                <a:solidFill>
                  <a:schemeClr val="lt1"/>
                </a:solidFill>
              </a:rPr>
              <a:t>Create Tickets:</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lang="en-GB" sz="1100">
                <a:solidFill>
                  <a:schemeClr val="lt1"/>
                </a:solidFill>
              </a:rPr>
              <a:t>Add a sprint (e.g., "Sprint 02") and add tickets to this sprint.</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lang="en-GB" sz="1100">
                <a:solidFill>
                  <a:schemeClr val="lt1"/>
                </a:solidFill>
              </a:rPr>
              <a:t>Include feature tickets for each team member to update/add a new section.</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lang="en-GB" sz="1100">
                <a:solidFill>
                  <a:schemeClr val="lt1"/>
                </a:solidFill>
              </a:rPr>
              <a:t>Add one hotfix ticket to add/replace the MIT LICENSE file.</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lang="en-GB" sz="1100">
                <a:solidFill>
                  <a:schemeClr val="lt1"/>
                </a:solidFill>
              </a:rPr>
              <a:t>Branching and Changes:</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lang="en-GB" sz="1100">
                <a:solidFill>
                  <a:schemeClr val="lt1"/>
                </a:solidFill>
              </a:rPr>
              <a:t>Each team member re-clones the "Team Wiki" repo.</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lang="en-GB" sz="1100">
                <a:solidFill>
                  <a:schemeClr val="lt1"/>
                </a:solidFill>
              </a:rPr>
              <a:t>Create a feature branch named after the assigned ticket number.</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lang="en-GB" sz="1100">
                <a:solidFill>
                  <a:schemeClr val="lt1"/>
                </a:solidFill>
              </a:rPr>
              <a:t>Make changes to the wiki as per the respective ticket.</a:t>
            </a:r>
            <a:endParaRPr sz="1100">
              <a:solidFill>
                <a:schemeClr val="lt1"/>
              </a:solidFill>
            </a:endParaRPr>
          </a:p>
          <a:p>
            <a:pPr indent="0" lvl="0" marL="0" rtl="0" algn="l">
              <a:spcBef>
                <a:spcPts val="0"/>
              </a:spcBef>
              <a:spcAft>
                <a:spcPts val="0"/>
              </a:spcAft>
              <a:buNone/>
            </a:pPr>
            <a:r>
              <a:t/>
            </a:r>
            <a:endParaRPr sz="1800">
              <a:solidFill>
                <a:schemeClr val="dk2"/>
              </a:solidFill>
            </a:endParaRPr>
          </a:p>
        </p:txBody>
      </p:sp>
      <p:sp>
        <p:nvSpPr>
          <p:cNvPr id="170" name="Google Shape;170;p34"/>
          <p:cNvSpPr txBox="1"/>
          <p:nvPr/>
        </p:nvSpPr>
        <p:spPr>
          <a:xfrm>
            <a:off x="5044100" y="712300"/>
            <a:ext cx="3867900" cy="36360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lt1"/>
              </a:buClr>
              <a:buSzPts val="1100"/>
              <a:buAutoNum type="arabicPeriod" startAt="12"/>
            </a:pPr>
            <a:r>
              <a:rPr lang="en-GB" sz="1100">
                <a:solidFill>
                  <a:schemeClr val="lt1"/>
                </a:solidFill>
              </a:rPr>
              <a:t>Add, commit, and push these changes to the server.</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2"/>
            </a:pPr>
            <a:r>
              <a:rPr lang="en-GB" sz="1100">
                <a:solidFill>
                  <a:schemeClr val="lt1"/>
                </a:solidFill>
              </a:rPr>
              <a:t>Pull Requests and Reviews:</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2"/>
            </a:pPr>
            <a:r>
              <a:rPr lang="en-GB" sz="1100">
                <a:solidFill>
                  <a:schemeClr val="lt1"/>
                </a:solidFill>
              </a:rPr>
              <a:t>Create a pull request (PR) and assign it to another team member for approval.</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2"/>
            </a:pPr>
            <a:r>
              <a:rPr lang="en-GB" sz="1100">
                <a:solidFill>
                  <a:schemeClr val="lt1"/>
                </a:solidFill>
              </a:rPr>
              <a:t>Ensure the branch is up to date with master before approving the PR.</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2"/>
            </a:pPr>
            <a:r>
              <a:rPr lang="en-GB" sz="1100">
                <a:solidFill>
                  <a:schemeClr val="lt1"/>
                </a:solidFill>
              </a:rPr>
              <a:t>Merging Workflow:</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2"/>
            </a:pPr>
            <a:r>
              <a:rPr lang="en-GB" sz="1100">
                <a:solidFill>
                  <a:schemeClr val="lt1"/>
                </a:solidFill>
              </a:rPr>
              <a:t>Merge one feature branch, then the hotfix, then the other feature branches.</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2"/>
            </a:pPr>
            <a:r>
              <a:rPr lang="en-GB" sz="1100">
                <a:solidFill>
                  <a:schemeClr val="lt1"/>
                </a:solidFill>
              </a:rPr>
              <a:t>Review and merge each PR as a team.</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2"/>
            </a:pPr>
            <a:r>
              <a:rPr lang="en-GB" sz="1100">
                <a:solidFill>
                  <a:schemeClr val="lt1"/>
                </a:solidFill>
              </a:rPr>
              <a:t>Final State:</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2"/>
            </a:pPr>
            <a:r>
              <a:rPr lang="en-GB" sz="1100">
                <a:solidFill>
                  <a:schemeClr val="lt1"/>
                </a:solidFill>
              </a:rPr>
              <a:t>All feature branches merged into master.</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2"/>
            </a:pPr>
            <a:r>
              <a:rPr lang="en-GB" sz="1100">
                <a:solidFill>
                  <a:schemeClr val="lt1"/>
                </a:solidFill>
              </a:rPr>
              <a:t>Only master, correctly updated, remains.</a:t>
            </a:r>
            <a:endParaRPr sz="1100">
              <a:solidFill>
                <a:schemeClr val="lt1"/>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71" name="Google Shape;171;p34"/>
          <p:cNvPicPr preferRelativeResize="0"/>
          <p:nvPr/>
        </p:nvPicPr>
        <p:blipFill>
          <a:blip r:embed="rId4">
            <a:alphaModFix/>
          </a:blip>
          <a:stretch>
            <a:fillRect/>
          </a:stretch>
        </p:blipFill>
        <p:spPr>
          <a:xfrm>
            <a:off x="7863224" y="3869076"/>
            <a:ext cx="1244675" cy="121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5"/>
          <p:cNvPicPr preferRelativeResize="0"/>
          <p:nvPr/>
        </p:nvPicPr>
        <p:blipFill rotWithShape="1">
          <a:blip r:embed="rId3">
            <a:alphaModFix/>
          </a:blip>
          <a:srcRect b="0" l="0" r="0" t="0"/>
          <a:stretch/>
        </p:blipFill>
        <p:spPr>
          <a:xfrm>
            <a:off x="0" y="0"/>
            <a:ext cx="9144000" cy="5143501"/>
          </a:xfrm>
          <a:prstGeom prst="rect">
            <a:avLst/>
          </a:prstGeom>
          <a:noFill/>
          <a:ln>
            <a:noFill/>
          </a:ln>
        </p:spPr>
      </p:pic>
      <p:sp>
        <p:nvSpPr>
          <p:cNvPr id="177" name="Google Shape;177;p35"/>
          <p:cNvSpPr txBox="1"/>
          <p:nvPr/>
        </p:nvSpPr>
        <p:spPr>
          <a:xfrm>
            <a:off x="463825" y="231925"/>
            <a:ext cx="8100300" cy="409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600"/>
              </a:spcBef>
              <a:spcAft>
                <a:spcPts val="0"/>
              </a:spcAft>
              <a:buClr>
                <a:schemeClr val="dk1"/>
              </a:buClr>
              <a:buSzPts val="1100"/>
              <a:buFont typeface="Arial"/>
              <a:buNone/>
            </a:pPr>
            <a:r>
              <a:rPr lang="en-GB" sz="1700">
                <a:solidFill>
                  <a:schemeClr val="lt1"/>
                </a:solidFill>
              </a:rPr>
              <a:t>4. Building a simple git action pipeline </a:t>
            </a:r>
            <a:endParaRPr sz="1700">
              <a:solidFill>
                <a:schemeClr val="lt1"/>
              </a:solidFill>
            </a:endParaRPr>
          </a:p>
          <a:p>
            <a:pPr indent="0" lvl="0" marL="457200" rtl="0" algn="l">
              <a:lnSpc>
                <a:spcPct val="115000"/>
              </a:lnSpc>
              <a:spcBef>
                <a:spcPts val="400"/>
              </a:spcBef>
              <a:spcAft>
                <a:spcPts val="0"/>
              </a:spcAft>
              <a:buNone/>
            </a:pPr>
            <a:r>
              <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GB">
                <a:solidFill>
                  <a:schemeClr val="lt1"/>
                </a:solidFill>
              </a:rPr>
              <a:t>In your repository on GitHub.com, create a workflow file called github-actions-demo.yml in the .github/workflows directory. To do this: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GB">
                <a:solidFill>
                  <a:schemeClr val="lt1"/>
                </a:solidFill>
              </a:rPr>
              <a:t>If the .github/workflows directory already exists, navigate to that directory on GitHub, click Add file, then click Create new file, and name the file github-actions-demo.yml.</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GB">
                <a:solidFill>
                  <a:schemeClr val="lt1"/>
                </a:solidFill>
              </a:rPr>
              <a:t>If your repository doesn't have a .github/workflows directory, go to the main page of the repository on GitHub, click Add file, then click Create new file, and name the file .github/workflows/github-actions-demo.yml. This creates the .github and workflows directories and the github-actions-demo.yml file in a single step.</a:t>
            </a:r>
            <a:endParaRPr>
              <a:solidFill>
                <a:schemeClr val="lt1"/>
              </a:solidFill>
            </a:endParaRPr>
          </a:p>
          <a:p>
            <a:pPr indent="0" lvl="0" marL="0" rtl="0" algn="ctr">
              <a:lnSpc>
                <a:spcPct val="115000"/>
              </a:lnSpc>
              <a:spcBef>
                <a:spcPts val="0"/>
              </a:spcBef>
              <a:spcAft>
                <a:spcPts val="0"/>
              </a:spcAft>
              <a:buNone/>
            </a:pPr>
            <a:r>
              <a:rPr lang="en-GB" sz="1700">
                <a:solidFill>
                  <a:schemeClr val="lt1"/>
                </a:solidFill>
              </a:rPr>
              <a:t>Reminders on how to push code </a:t>
            </a:r>
            <a:endParaRPr sz="1700">
              <a:solidFill>
                <a:schemeClr val="lt1"/>
              </a:solidFill>
            </a:endParaRPr>
          </a:p>
          <a:p>
            <a:pPr indent="-317500" lvl="0" marL="457200" rtl="0" algn="l">
              <a:lnSpc>
                <a:spcPct val="115000"/>
              </a:lnSpc>
              <a:spcBef>
                <a:spcPts val="0"/>
              </a:spcBef>
              <a:spcAft>
                <a:spcPts val="0"/>
              </a:spcAft>
              <a:buClr>
                <a:schemeClr val="lt1"/>
              </a:buClr>
              <a:buSzPts val="1400"/>
              <a:buChar char="●"/>
            </a:pPr>
            <a:r>
              <a:rPr lang="en-GB">
                <a:solidFill>
                  <a:schemeClr val="lt1"/>
                </a:solidFill>
              </a:rPr>
              <a:t>git add . </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GB">
                <a:solidFill>
                  <a:schemeClr val="lt1"/>
                </a:solidFill>
              </a:rPr>
              <a:t>git commit -m "Commit message"</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GB">
                <a:solidFill>
                  <a:schemeClr val="lt1"/>
                </a:solidFill>
              </a:rPr>
              <a:t>git push</a:t>
            </a:r>
            <a:endParaRPr sz="1700">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p:txBody>
      </p:sp>
      <p:pic>
        <p:nvPicPr>
          <p:cNvPr id="178" name="Google Shape;178;p35"/>
          <p:cNvPicPr preferRelativeResize="0"/>
          <p:nvPr/>
        </p:nvPicPr>
        <p:blipFill>
          <a:blip r:embed="rId4">
            <a:alphaModFix/>
          </a:blip>
          <a:stretch>
            <a:fillRect/>
          </a:stretch>
        </p:blipFill>
        <p:spPr>
          <a:xfrm>
            <a:off x="7863224" y="3869076"/>
            <a:ext cx="1244675" cy="121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6"/>
          <p:cNvPicPr preferRelativeResize="0"/>
          <p:nvPr/>
        </p:nvPicPr>
        <p:blipFill rotWithShape="1">
          <a:blip r:embed="rId3">
            <a:alphaModFix/>
          </a:blip>
          <a:srcRect b="0" l="0" r="0" t="0"/>
          <a:stretch/>
        </p:blipFill>
        <p:spPr>
          <a:xfrm>
            <a:off x="0" y="0"/>
            <a:ext cx="9144000" cy="5143499"/>
          </a:xfrm>
          <a:prstGeom prst="rect">
            <a:avLst/>
          </a:prstGeom>
          <a:noFill/>
          <a:ln>
            <a:noFill/>
          </a:ln>
        </p:spPr>
      </p:pic>
      <p:graphicFrame>
        <p:nvGraphicFramePr>
          <p:cNvPr id="184" name="Google Shape;184;p36"/>
          <p:cNvGraphicFramePr/>
          <p:nvPr/>
        </p:nvGraphicFramePr>
        <p:xfrm>
          <a:off x="554100" y="304800"/>
          <a:ext cx="3000000" cy="3000000"/>
        </p:xfrm>
        <a:graphic>
          <a:graphicData uri="http://schemas.openxmlformats.org/drawingml/2006/table">
            <a:tbl>
              <a:tblPr>
                <a:noFill/>
                <a:tableStyleId>{BA7ECEC0-7AD2-4F22-9B60-2610809CAD00}</a:tableStyleId>
              </a:tblPr>
              <a:tblGrid>
                <a:gridCol w="8201025"/>
              </a:tblGrid>
              <a:tr h="12700">
                <a:tc>
                  <a:txBody>
                    <a:bodyPr/>
                    <a:lstStyle/>
                    <a:p>
                      <a:pPr indent="0" lvl="0" marL="0" rtl="0" algn="l">
                        <a:spcBef>
                          <a:spcPts val="0"/>
                        </a:spcBef>
                        <a:spcAft>
                          <a:spcPts val="0"/>
                        </a:spcAft>
                        <a:buNone/>
                      </a:pPr>
                      <a:r>
                        <a:rPr lang="en-GB">
                          <a:solidFill>
                            <a:schemeClr val="lt1"/>
                          </a:solidFill>
                        </a:rPr>
                        <a:t>name: GitHub Actions Demo</a:t>
                      </a:r>
                      <a:endParaRPr>
                        <a:solidFill>
                          <a:schemeClr val="lt1"/>
                        </a:solidFill>
                      </a:endParaRPr>
                    </a:p>
                    <a:p>
                      <a:pPr indent="0" lvl="0" marL="0" rtl="0" algn="l">
                        <a:spcBef>
                          <a:spcPts val="0"/>
                        </a:spcBef>
                        <a:spcAft>
                          <a:spcPts val="0"/>
                        </a:spcAft>
                        <a:buNone/>
                      </a:pPr>
                      <a:r>
                        <a:rPr lang="en-GB">
                          <a:solidFill>
                            <a:schemeClr val="lt1"/>
                          </a:solidFill>
                        </a:rPr>
                        <a:t>run-name: ${{ github.actor }} is testing out GitHub Actions 🚀</a:t>
                      </a:r>
                      <a:endParaRPr>
                        <a:solidFill>
                          <a:schemeClr val="lt1"/>
                        </a:solidFill>
                      </a:endParaRPr>
                    </a:p>
                    <a:p>
                      <a:pPr indent="0" lvl="0" marL="0" rtl="0" algn="l">
                        <a:spcBef>
                          <a:spcPts val="0"/>
                        </a:spcBef>
                        <a:spcAft>
                          <a:spcPts val="0"/>
                        </a:spcAft>
                        <a:buNone/>
                      </a:pPr>
                      <a:r>
                        <a:rPr lang="en-GB">
                          <a:solidFill>
                            <a:schemeClr val="lt1"/>
                          </a:solidFill>
                        </a:rPr>
                        <a:t>on: [push]</a:t>
                      </a:r>
                      <a:endParaRPr>
                        <a:solidFill>
                          <a:schemeClr val="lt1"/>
                        </a:solidFill>
                      </a:endParaRPr>
                    </a:p>
                    <a:p>
                      <a:pPr indent="0" lvl="0" marL="0" rtl="0" algn="l">
                        <a:spcBef>
                          <a:spcPts val="0"/>
                        </a:spcBef>
                        <a:spcAft>
                          <a:spcPts val="0"/>
                        </a:spcAft>
                        <a:buNone/>
                      </a:pPr>
                      <a:r>
                        <a:rPr lang="en-GB">
                          <a:solidFill>
                            <a:schemeClr val="lt1"/>
                          </a:solidFill>
                        </a:rPr>
                        <a:t>jobs:</a:t>
                      </a:r>
                      <a:endParaRPr>
                        <a:solidFill>
                          <a:schemeClr val="lt1"/>
                        </a:solidFill>
                      </a:endParaRPr>
                    </a:p>
                    <a:p>
                      <a:pPr indent="0" lvl="0" marL="0" rtl="0" algn="l">
                        <a:spcBef>
                          <a:spcPts val="0"/>
                        </a:spcBef>
                        <a:spcAft>
                          <a:spcPts val="0"/>
                        </a:spcAft>
                        <a:buNone/>
                      </a:pPr>
                      <a:r>
                        <a:rPr lang="en-GB">
                          <a:solidFill>
                            <a:schemeClr val="lt1"/>
                          </a:solidFill>
                        </a:rPr>
                        <a:t>  Explore-GitHub-Actions:</a:t>
                      </a:r>
                      <a:endParaRPr>
                        <a:solidFill>
                          <a:schemeClr val="lt1"/>
                        </a:solidFill>
                      </a:endParaRPr>
                    </a:p>
                    <a:p>
                      <a:pPr indent="0" lvl="0" marL="0" rtl="0" algn="l">
                        <a:spcBef>
                          <a:spcPts val="0"/>
                        </a:spcBef>
                        <a:spcAft>
                          <a:spcPts val="0"/>
                        </a:spcAft>
                        <a:buNone/>
                      </a:pPr>
                      <a:r>
                        <a:rPr lang="en-GB">
                          <a:solidFill>
                            <a:schemeClr val="lt1"/>
                          </a:solidFill>
                        </a:rPr>
                        <a:t>    runs-on: ubuntu-latest</a:t>
                      </a:r>
                      <a:endParaRPr>
                        <a:solidFill>
                          <a:schemeClr val="lt1"/>
                        </a:solidFill>
                      </a:endParaRPr>
                    </a:p>
                    <a:p>
                      <a:pPr indent="0" lvl="0" marL="0" rtl="0" algn="l">
                        <a:spcBef>
                          <a:spcPts val="0"/>
                        </a:spcBef>
                        <a:spcAft>
                          <a:spcPts val="0"/>
                        </a:spcAft>
                        <a:buNone/>
                      </a:pPr>
                      <a:r>
                        <a:rPr lang="en-GB">
                          <a:solidFill>
                            <a:schemeClr val="lt1"/>
                          </a:solidFill>
                        </a:rPr>
                        <a:t>    steps:</a:t>
                      </a:r>
                      <a:endParaRPr>
                        <a:solidFill>
                          <a:schemeClr val="lt1"/>
                        </a:solidFill>
                      </a:endParaRPr>
                    </a:p>
                    <a:p>
                      <a:pPr indent="0" lvl="0" marL="0" rtl="0" algn="l">
                        <a:spcBef>
                          <a:spcPts val="0"/>
                        </a:spcBef>
                        <a:spcAft>
                          <a:spcPts val="0"/>
                        </a:spcAft>
                        <a:buNone/>
                      </a:pPr>
                      <a:r>
                        <a:rPr lang="en-GB">
                          <a:solidFill>
                            <a:schemeClr val="lt1"/>
                          </a:solidFill>
                        </a:rPr>
                        <a:t>      - run: echo "🎉 The job was automatically triggered by a ${{ github.event_name }} event."</a:t>
                      </a:r>
                      <a:endParaRPr>
                        <a:solidFill>
                          <a:schemeClr val="lt1"/>
                        </a:solidFill>
                      </a:endParaRPr>
                    </a:p>
                    <a:p>
                      <a:pPr indent="0" lvl="0" marL="0" rtl="0" algn="l">
                        <a:spcBef>
                          <a:spcPts val="0"/>
                        </a:spcBef>
                        <a:spcAft>
                          <a:spcPts val="0"/>
                        </a:spcAft>
                        <a:buNone/>
                      </a:pPr>
                      <a:r>
                        <a:rPr lang="en-GB">
                          <a:solidFill>
                            <a:schemeClr val="lt1"/>
                          </a:solidFill>
                        </a:rPr>
                        <a:t>      - run: echo "🐧 This job is now running on a ${{ runner.os }} server hosted by GitHub!"</a:t>
                      </a:r>
                      <a:endParaRPr>
                        <a:solidFill>
                          <a:schemeClr val="lt1"/>
                        </a:solidFill>
                      </a:endParaRPr>
                    </a:p>
                    <a:p>
                      <a:pPr indent="0" lvl="0" marL="0" rtl="0" algn="l">
                        <a:spcBef>
                          <a:spcPts val="0"/>
                        </a:spcBef>
                        <a:spcAft>
                          <a:spcPts val="0"/>
                        </a:spcAft>
                        <a:buNone/>
                      </a:pPr>
                      <a:r>
                        <a:rPr lang="en-GB">
                          <a:solidFill>
                            <a:schemeClr val="lt1"/>
                          </a:solidFill>
                        </a:rPr>
                        <a:t>      - run: echo "🔎 The name of your branch is ${{ github.ref }} and your repository is ${{ github.repository }}."</a:t>
                      </a:r>
                      <a:endParaRPr>
                        <a:solidFill>
                          <a:schemeClr val="lt1"/>
                        </a:solidFill>
                      </a:endParaRPr>
                    </a:p>
                    <a:p>
                      <a:pPr indent="0" lvl="0" marL="0" rtl="0" algn="l">
                        <a:spcBef>
                          <a:spcPts val="0"/>
                        </a:spcBef>
                        <a:spcAft>
                          <a:spcPts val="0"/>
                        </a:spcAft>
                        <a:buNone/>
                      </a:pPr>
                      <a:r>
                        <a:rPr lang="en-GB">
                          <a:solidFill>
                            <a:schemeClr val="lt1"/>
                          </a:solidFill>
                        </a:rPr>
                        <a:t>      - name: Check out repository code</a:t>
                      </a:r>
                      <a:endParaRPr>
                        <a:solidFill>
                          <a:schemeClr val="lt1"/>
                        </a:solidFill>
                      </a:endParaRPr>
                    </a:p>
                    <a:p>
                      <a:pPr indent="0" lvl="0" marL="0" rtl="0" algn="l">
                        <a:spcBef>
                          <a:spcPts val="0"/>
                        </a:spcBef>
                        <a:spcAft>
                          <a:spcPts val="0"/>
                        </a:spcAft>
                        <a:buNone/>
                      </a:pPr>
                      <a:r>
                        <a:rPr lang="en-GB">
                          <a:solidFill>
                            <a:schemeClr val="lt1"/>
                          </a:solidFill>
                        </a:rPr>
                        <a:t>        uses: actions/checkout@v4</a:t>
                      </a:r>
                      <a:endParaRPr>
                        <a:solidFill>
                          <a:schemeClr val="lt1"/>
                        </a:solidFill>
                      </a:endParaRPr>
                    </a:p>
                    <a:p>
                      <a:pPr indent="0" lvl="0" marL="0" rtl="0" algn="l">
                        <a:spcBef>
                          <a:spcPts val="0"/>
                        </a:spcBef>
                        <a:spcAft>
                          <a:spcPts val="0"/>
                        </a:spcAft>
                        <a:buNone/>
                      </a:pPr>
                      <a:r>
                        <a:rPr lang="en-GB">
                          <a:solidFill>
                            <a:schemeClr val="lt1"/>
                          </a:solidFill>
                        </a:rPr>
                        <a:t>      - run: echo "💡 The ${{ github.repository }} repository has been cloned to the runner."</a:t>
                      </a:r>
                      <a:endParaRPr>
                        <a:solidFill>
                          <a:schemeClr val="lt1"/>
                        </a:solidFill>
                      </a:endParaRPr>
                    </a:p>
                    <a:p>
                      <a:pPr indent="0" lvl="0" marL="0" rtl="0" algn="l">
                        <a:spcBef>
                          <a:spcPts val="0"/>
                        </a:spcBef>
                        <a:spcAft>
                          <a:spcPts val="0"/>
                        </a:spcAft>
                        <a:buNone/>
                      </a:pPr>
                      <a:r>
                        <a:rPr lang="en-GB">
                          <a:solidFill>
                            <a:schemeClr val="lt1"/>
                          </a:solidFill>
                        </a:rPr>
                        <a:t>      - run: echo "🖥️ The workflow is now ready to test your code on the runner."</a:t>
                      </a:r>
                      <a:endParaRPr>
                        <a:solidFill>
                          <a:schemeClr val="lt1"/>
                        </a:solidFill>
                      </a:endParaRPr>
                    </a:p>
                    <a:p>
                      <a:pPr indent="0" lvl="0" marL="0" rtl="0" algn="l">
                        <a:spcBef>
                          <a:spcPts val="0"/>
                        </a:spcBef>
                        <a:spcAft>
                          <a:spcPts val="0"/>
                        </a:spcAft>
                        <a:buNone/>
                      </a:pPr>
                      <a:r>
                        <a:rPr lang="en-GB">
                          <a:solidFill>
                            <a:schemeClr val="lt1"/>
                          </a:solidFill>
                        </a:rPr>
                        <a:t>      - name: List files in the repository</a:t>
                      </a:r>
                      <a:endParaRPr>
                        <a:solidFill>
                          <a:schemeClr val="lt1"/>
                        </a:solidFill>
                      </a:endParaRPr>
                    </a:p>
                    <a:p>
                      <a:pPr indent="0" lvl="0" marL="0" rtl="0" algn="l">
                        <a:spcBef>
                          <a:spcPts val="0"/>
                        </a:spcBef>
                        <a:spcAft>
                          <a:spcPts val="0"/>
                        </a:spcAft>
                        <a:buNone/>
                      </a:pPr>
                      <a:r>
                        <a:rPr lang="en-GB">
                          <a:solidFill>
                            <a:schemeClr val="lt1"/>
                          </a:solidFill>
                        </a:rPr>
                        <a:t>        run: |</a:t>
                      </a:r>
                      <a:endParaRPr>
                        <a:solidFill>
                          <a:schemeClr val="lt1"/>
                        </a:solidFill>
                      </a:endParaRPr>
                    </a:p>
                    <a:p>
                      <a:pPr indent="0" lvl="0" marL="0" rtl="0" algn="l">
                        <a:spcBef>
                          <a:spcPts val="0"/>
                        </a:spcBef>
                        <a:spcAft>
                          <a:spcPts val="0"/>
                        </a:spcAft>
                        <a:buNone/>
                      </a:pPr>
                      <a:r>
                        <a:rPr lang="en-GB">
                          <a:solidFill>
                            <a:schemeClr val="lt1"/>
                          </a:solidFill>
                        </a:rPr>
                        <a:t>          ls ${{ github.workspace }}</a:t>
                      </a:r>
                      <a:endParaRPr>
                        <a:solidFill>
                          <a:schemeClr val="lt1"/>
                        </a:solidFill>
                      </a:endParaRPr>
                    </a:p>
                    <a:p>
                      <a:pPr indent="0" lvl="0" marL="0" rtl="0" algn="l">
                        <a:spcBef>
                          <a:spcPts val="0"/>
                        </a:spcBef>
                        <a:spcAft>
                          <a:spcPts val="0"/>
                        </a:spcAft>
                        <a:buNone/>
                      </a:pPr>
                      <a:r>
                        <a:rPr lang="en-GB">
                          <a:solidFill>
                            <a:schemeClr val="lt1"/>
                          </a:solidFill>
                        </a:rPr>
                        <a:t>      - run: echo "🍏 This job's status is ${{ job.status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pic>
        <p:nvPicPr>
          <p:cNvPr id="185" name="Google Shape;185;p36"/>
          <p:cNvPicPr preferRelativeResize="0"/>
          <p:nvPr/>
        </p:nvPicPr>
        <p:blipFill>
          <a:blip r:embed="rId4">
            <a:alphaModFix/>
          </a:blip>
          <a:stretch>
            <a:fillRect/>
          </a:stretch>
        </p:blipFill>
        <p:spPr>
          <a:xfrm>
            <a:off x="7863224" y="3869076"/>
            <a:ext cx="1244675" cy="121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7"/>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191" name="Google Shape;191;p37"/>
          <p:cNvSpPr txBox="1"/>
          <p:nvPr/>
        </p:nvSpPr>
        <p:spPr>
          <a:xfrm>
            <a:off x="2203200" y="231925"/>
            <a:ext cx="4779000" cy="51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500">
                <a:solidFill>
                  <a:schemeClr val="lt1"/>
                </a:solidFill>
              </a:rPr>
              <a:t>Advanced </a:t>
            </a:r>
            <a:r>
              <a:rPr lang="en-GB" sz="2500">
                <a:solidFill>
                  <a:schemeClr val="lt1"/>
                </a:solidFill>
              </a:rPr>
              <a:t>pipeline</a:t>
            </a:r>
            <a:endParaRPr sz="2500">
              <a:solidFill>
                <a:schemeClr val="lt1"/>
              </a:solidFill>
            </a:endParaRPr>
          </a:p>
        </p:txBody>
      </p:sp>
      <p:sp>
        <p:nvSpPr>
          <p:cNvPr id="192" name="Google Shape;192;p37"/>
          <p:cNvSpPr txBox="1"/>
          <p:nvPr/>
        </p:nvSpPr>
        <p:spPr>
          <a:xfrm>
            <a:off x="571500" y="811700"/>
            <a:ext cx="7918200" cy="3710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GB" sz="1800">
                <a:solidFill>
                  <a:schemeClr val="lt1"/>
                </a:solidFill>
              </a:rPr>
              <a:t>fork the following repo </a:t>
            </a:r>
            <a:endParaRPr sz="1800">
              <a:solidFill>
                <a:schemeClr val="lt1"/>
              </a:solidFill>
            </a:endParaRPr>
          </a:p>
          <a:p>
            <a:pPr indent="-342900" lvl="0" marL="457200" rtl="0" algn="l">
              <a:spcBef>
                <a:spcPts val="0"/>
              </a:spcBef>
              <a:spcAft>
                <a:spcPts val="0"/>
              </a:spcAft>
              <a:buClr>
                <a:schemeClr val="lt1"/>
              </a:buClr>
              <a:buSzPts val="1800"/>
              <a:buChar char="●"/>
            </a:pPr>
            <a:r>
              <a:rPr lang="en-GB" sz="1800">
                <a:solidFill>
                  <a:schemeClr val="lt1"/>
                </a:solidFill>
              </a:rPr>
              <a:t>We will work together to add a</a:t>
            </a:r>
            <a:endParaRPr sz="1800">
              <a:solidFill>
                <a:schemeClr val="lt1"/>
              </a:solidFill>
            </a:endParaRPr>
          </a:p>
          <a:p>
            <a:pPr indent="0" lvl="0" marL="457200" rtl="0" algn="l">
              <a:spcBef>
                <a:spcPts val="0"/>
              </a:spcBef>
              <a:spcAft>
                <a:spcPts val="0"/>
              </a:spcAft>
              <a:buNone/>
            </a:pPr>
            <a:r>
              <a:rPr lang="en-GB" sz="1800">
                <a:solidFill>
                  <a:schemeClr val="lt1"/>
                </a:solidFill>
              </a:rPr>
              <a:t> more advanced </a:t>
            </a:r>
            <a:r>
              <a:rPr lang="en-GB" sz="1800">
                <a:solidFill>
                  <a:schemeClr val="lt1"/>
                </a:solidFill>
              </a:rPr>
              <a:t>pipeline</a:t>
            </a:r>
            <a:r>
              <a:rPr lang="en-GB" sz="1800">
                <a:solidFill>
                  <a:schemeClr val="lt1"/>
                </a:solidFill>
              </a:rPr>
              <a:t> which </a:t>
            </a:r>
            <a:r>
              <a:rPr lang="en-GB" sz="1800">
                <a:solidFill>
                  <a:schemeClr val="lt1"/>
                </a:solidFill>
              </a:rPr>
              <a:t>involves</a:t>
            </a:r>
            <a:r>
              <a:rPr lang="en-GB" sz="1800">
                <a:solidFill>
                  <a:schemeClr val="lt1"/>
                </a:solidFill>
              </a:rPr>
              <a:t> </a:t>
            </a:r>
            <a:endParaRPr sz="1800">
              <a:solidFill>
                <a:schemeClr val="lt1"/>
              </a:solidFill>
            </a:endParaRPr>
          </a:p>
          <a:p>
            <a:pPr indent="0" lvl="0" marL="457200" rtl="0" algn="l">
              <a:spcBef>
                <a:spcPts val="0"/>
              </a:spcBef>
              <a:spcAft>
                <a:spcPts val="0"/>
              </a:spcAft>
              <a:buNone/>
            </a:pPr>
            <a:r>
              <a:rPr lang="en-GB" sz="1800">
                <a:solidFill>
                  <a:schemeClr val="lt1"/>
                </a:solidFill>
              </a:rPr>
              <a:t>Testing and building a docker image </a:t>
            </a:r>
            <a:endParaRPr sz="1800">
              <a:solidFill>
                <a:schemeClr val="lt1"/>
              </a:solidFill>
            </a:endParaRPr>
          </a:p>
        </p:txBody>
      </p:sp>
      <p:pic>
        <p:nvPicPr>
          <p:cNvPr id="193" name="Google Shape;193;p37"/>
          <p:cNvPicPr preferRelativeResize="0"/>
          <p:nvPr/>
        </p:nvPicPr>
        <p:blipFill>
          <a:blip r:embed="rId4">
            <a:alphaModFix/>
          </a:blip>
          <a:stretch>
            <a:fillRect/>
          </a:stretch>
        </p:blipFill>
        <p:spPr>
          <a:xfrm>
            <a:off x="7863224" y="3869076"/>
            <a:ext cx="1244675" cy="1213375"/>
          </a:xfrm>
          <a:prstGeom prst="rect">
            <a:avLst/>
          </a:prstGeom>
          <a:noFill/>
          <a:ln>
            <a:noFill/>
          </a:ln>
        </p:spPr>
      </p:pic>
      <p:pic>
        <p:nvPicPr>
          <p:cNvPr id="194" name="Google Shape;194;p37"/>
          <p:cNvPicPr preferRelativeResize="0"/>
          <p:nvPr/>
        </p:nvPicPr>
        <p:blipFill>
          <a:blip r:embed="rId5">
            <a:alphaModFix/>
          </a:blip>
          <a:stretch>
            <a:fillRect/>
          </a:stretch>
        </p:blipFill>
        <p:spPr>
          <a:xfrm>
            <a:off x="5910625" y="1017763"/>
            <a:ext cx="2579075" cy="257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8"/>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00" name="Google Shape;200;p38"/>
          <p:cNvSpPr txBox="1"/>
          <p:nvPr/>
        </p:nvSpPr>
        <p:spPr>
          <a:xfrm>
            <a:off x="571500" y="811700"/>
            <a:ext cx="7918200" cy="3710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Char char="●"/>
            </a:pPr>
            <a:r>
              <a:rPr lang="en-GB" sz="2300">
                <a:solidFill>
                  <a:schemeClr val="lt1"/>
                </a:solidFill>
              </a:rPr>
              <a:t>This qr code contains the link to </a:t>
            </a:r>
            <a:endParaRPr sz="2300">
              <a:solidFill>
                <a:schemeClr val="lt1"/>
              </a:solidFill>
            </a:endParaRPr>
          </a:p>
          <a:p>
            <a:pPr indent="457200" lvl="0" marL="0" rtl="0" algn="l">
              <a:spcBef>
                <a:spcPts val="0"/>
              </a:spcBef>
              <a:spcAft>
                <a:spcPts val="0"/>
              </a:spcAft>
              <a:buNone/>
            </a:pPr>
            <a:r>
              <a:rPr lang="en-GB" sz="2300">
                <a:solidFill>
                  <a:srgbClr val="FFFFFF"/>
                </a:solidFill>
              </a:rPr>
              <a:t>actionlint playground </a:t>
            </a:r>
            <a:endParaRPr sz="2300">
              <a:solidFill>
                <a:srgbClr val="FFFFFF"/>
              </a:solidFill>
            </a:endParaRPr>
          </a:p>
          <a:p>
            <a:pPr indent="457200" lvl="0" marL="0" rtl="0" algn="l">
              <a:spcBef>
                <a:spcPts val="0"/>
              </a:spcBef>
              <a:spcAft>
                <a:spcPts val="0"/>
              </a:spcAft>
              <a:buNone/>
            </a:pPr>
            <a:r>
              <a:rPr lang="en-GB" sz="2300">
                <a:solidFill>
                  <a:srgbClr val="FFFFFF"/>
                </a:solidFill>
              </a:rPr>
              <a:t>This site checks configs for any </a:t>
            </a:r>
            <a:endParaRPr sz="2300">
              <a:solidFill>
                <a:srgbClr val="FFFFFF"/>
              </a:solidFill>
            </a:endParaRPr>
          </a:p>
          <a:p>
            <a:pPr indent="457200" lvl="0" marL="0" rtl="0" algn="l">
              <a:spcBef>
                <a:spcPts val="0"/>
              </a:spcBef>
              <a:spcAft>
                <a:spcPts val="0"/>
              </a:spcAft>
              <a:buNone/>
            </a:pPr>
            <a:r>
              <a:rPr lang="en-GB" sz="2300">
                <a:solidFill>
                  <a:srgbClr val="FFFFFF"/>
                </a:solidFill>
              </a:rPr>
              <a:t>Issues </a:t>
            </a:r>
            <a:endParaRPr sz="1800">
              <a:solidFill>
                <a:schemeClr val="lt1"/>
              </a:solidFill>
            </a:endParaRPr>
          </a:p>
        </p:txBody>
      </p:sp>
      <p:pic>
        <p:nvPicPr>
          <p:cNvPr id="201" name="Google Shape;201;p38"/>
          <p:cNvPicPr preferRelativeResize="0"/>
          <p:nvPr/>
        </p:nvPicPr>
        <p:blipFill>
          <a:blip r:embed="rId4">
            <a:alphaModFix/>
          </a:blip>
          <a:stretch>
            <a:fillRect/>
          </a:stretch>
        </p:blipFill>
        <p:spPr>
          <a:xfrm>
            <a:off x="5278025" y="911088"/>
            <a:ext cx="3511956" cy="3511926"/>
          </a:xfrm>
          <a:prstGeom prst="rect">
            <a:avLst/>
          </a:prstGeom>
          <a:noFill/>
          <a:ln>
            <a:noFill/>
          </a:ln>
        </p:spPr>
      </p:pic>
      <p:pic>
        <p:nvPicPr>
          <p:cNvPr id="202" name="Google Shape;202;p38"/>
          <p:cNvPicPr preferRelativeResize="0"/>
          <p:nvPr/>
        </p:nvPicPr>
        <p:blipFill>
          <a:blip r:embed="rId5">
            <a:alphaModFix/>
          </a:blip>
          <a:stretch>
            <a:fillRect/>
          </a:stretch>
        </p:blipFill>
        <p:spPr>
          <a:xfrm>
            <a:off x="8353590" y="4423025"/>
            <a:ext cx="739060" cy="720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08" name="Google Shape;208;p39"/>
          <p:cNvSpPr txBox="1"/>
          <p:nvPr/>
        </p:nvSpPr>
        <p:spPr>
          <a:xfrm>
            <a:off x="41425" y="49700"/>
            <a:ext cx="9044700" cy="501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600"/>
              </a:spcBef>
              <a:spcAft>
                <a:spcPts val="0"/>
              </a:spcAft>
              <a:buNone/>
            </a:pPr>
            <a:r>
              <a:rPr lang="en-GB">
                <a:solidFill>
                  <a:schemeClr val="lt2"/>
                </a:solidFill>
              </a:rPr>
              <a:t>Advanced Git Topics</a:t>
            </a:r>
            <a:endParaRPr>
              <a:solidFill>
                <a:schemeClr val="lt2"/>
              </a:solidFill>
            </a:endParaRPr>
          </a:p>
          <a:p>
            <a:pPr indent="-317500" lvl="0" marL="457200" rtl="0" algn="l">
              <a:spcBef>
                <a:spcPts val="400"/>
              </a:spcBef>
              <a:spcAft>
                <a:spcPts val="0"/>
              </a:spcAft>
              <a:buClr>
                <a:schemeClr val="lt1"/>
              </a:buClr>
              <a:buSzPts val="1400"/>
              <a:buChar char="●"/>
            </a:pPr>
            <a:r>
              <a:rPr lang="en-GB">
                <a:solidFill>
                  <a:schemeClr val="lt1"/>
                </a:solidFill>
              </a:rPr>
              <a:t>Git Log and Git Stats:</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Git Log: Git log is a command used to display the commit history of a repository. You can use various options with git log to customize the output, such as --oneline for a condensed view, --author to filter by author, --grep to search for specific commit messages, etc.</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Git Stats: Git stats provide a summary of the changes made in a repository, including the number of commits, insertions, deletions, and the most active contributors. You can use tools like git log --stat, git shortlog, or even third-party tools for more detailed analysis.</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Resolving Difficult Merge Conflicts:</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Understand the conflicting changes: Before attempting to resolve conflicts, it's essential to understand the changes made on both branches.</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Use graphical tools: Tools like git mergetool can help visualize conflicts and aid in resolving them.</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Resolve conflicts manually: Sometimes, automatic merge strategies may not work correctly. In such cases, resolving conflicts manually by editing the conflicted files is necessary.</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Communicate with team members: If conflicts arise due to differences in understanding or approach, communication with team members can help in finding a consensus.</a:t>
            </a:r>
            <a:endParaRPr>
              <a:solidFill>
                <a:schemeClr val="lt1"/>
              </a:solidFill>
            </a:endParaRPr>
          </a:p>
        </p:txBody>
      </p:sp>
      <p:pic>
        <p:nvPicPr>
          <p:cNvPr id="209" name="Google Shape;209;p39"/>
          <p:cNvPicPr preferRelativeResize="0"/>
          <p:nvPr/>
        </p:nvPicPr>
        <p:blipFill>
          <a:blip r:embed="rId4">
            <a:alphaModFix/>
          </a:blip>
          <a:stretch>
            <a:fillRect/>
          </a:stretch>
        </p:blipFill>
        <p:spPr>
          <a:xfrm>
            <a:off x="7863224" y="3869076"/>
            <a:ext cx="1244675" cy="121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40"/>
          <p:cNvPicPr preferRelativeResize="0"/>
          <p:nvPr/>
        </p:nvPicPr>
        <p:blipFill rotWithShape="1">
          <a:blip r:embed="rId3">
            <a:alphaModFix/>
          </a:blip>
          <a:srcRect b="0" l="0" r="0" t="0"/>
          <a:stretch/>
        </p:blipFill>
        <p:spPr>
          <a:xfrm>
            <a:off x="0" y="0"/>
            <a:ext cx="9144000" cy="5143501"/>
          </a:xfrm>
          <a:prstGeom prst="rect">
            <a:avLst/>
          </a:prstGeom>
          <a:noFill/>
          <a:ln>
            <a:noFill/>
          </a:ln>
        </p:spPr>
      </p:pic>
      <p:sp>
        <p:nvSpPr>
          <p:cNvPr id="215" name="Google Shape;215;p40"/>
          <p:cNvSpPr txBox="1"/>
          <p:nvPr/>
        </p:nvSpPr>
        <p:spPr>
          <a:xfrm>
            <a:off x="314750" y="306450"/>
            <a:ext cx="8456400" cy="447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GB" sz="1800">
                <a:solidFill>
                  <a:schemeClr val="lt1"/>
                </a:solidFill>
              </a:rPr>
              <a:t>When to Reset the HEAD and Other Advanced SCM Topics:</a:t>
            </a:r>
            <a:endParaRPr sz="1800">
              <a:solidFill>
                <a:schemeClr val="lt1"/>
              </a:solidFill>
            </a:endParaRPr>
          </a:p>
          <a:p>
            <a:pPr indent="-342900" lvl="1" marL="914400" rtl="0" algn="l">
              <a:spcBef>
                <a:spcPts val="0"/>
              </a:spcBef>
              <a:spcAft>
                <a:spcPts val="0"/>
              </a:spcAft>
              <a:buClr>
                <a:schemeClr val="lt1"/>
              </a:buClr>
              <a:buSzPts val="1800"/>
              <a:buChar char="○"/>
            </a:pPr>
            <a:r>
              <a:rPr lang="en-GB" sz="1800">
                <a:solidFill>
                  <a:schemeClr val="lt1"/>
                </a:solidFill>
              </a:rPr>
              <a:t>Resetting HEAD: You might use git reset HEAD &lt;file&gt; to unstage changes from the staging area or git reset --hard &lt;commit&gt; to reset the branch to a specific commit. Be cautious with --hard as it can discard all changes in your working directory.</a:t>
            </a:r>
            <a:endParaRPr sz="1800">
              <a:solidFill>
                <a:schemeClr val="lt1"/>
              </a:solidFill>
            </a:endParaRPr>
          </a:p>
          <a:p>
            <a:pPr indent="-342900" lvl="1" marL="914400" rtl="0" algn="l">
              <a:spcBef>
                <a:spcPts val="0"/>
              </a:spcBef>
              <a:spcAft>
                <a:spcPts val="0"/>
              </a:spcAft>
              <a:buClr>
                <a:schemeClr val="lt1"/>
              </a:buClr>
              <a:buSzPts val="1800"/>
              <a:buChar char="○"/>
            </a:pPr>
            <a:r>
              <a:rPr lang="en-GB" sz="1800">
                <a:solidFill>
                  <a:schemeClr val="lt1"/>
                </a:solidFill>
              </a:rPr>
              <a:t>Rebase vs. Merge: Understand the differences between rebasing and merging and when to use each. Rebasing maintains a linear history, while merging preserves the branching structure.</a:t>
            </a:r>
            <a:endParaRPr sz="1800">
              <a:solidFill>
                <a:schemeClr val="lt1"/>
              </a:solidFill>
            </a:endParaRPr>
          </a:p>
          <a:p>
            <a:pPr indent="-342900" lvl="1" marL="914400" rtl="0" algn="l">
              <a:spcBef>
                <a:spcPts val="0"/>
              </a:spcBef>
              <a:spcAft>
                <a:spcPts val="0"/>
              </a:spcAft>
              <a:buClr>
                <a:schemeClr val="lt1"/>
              </a:buClr>
              <a:buSzPts val="1800"/>
              <a:buChar char="○"/>
            </a:pPr>
            <a:r>
              <a:rPr lang="en-GB" sz="1800">
                <a:solidFill>
                  <a:schemeClr val="lt1"/>
                </a:solidFill>
              </a:rPr>
              <a:t>Interactive Rebase: Interactive rebase (git rebase -i) allows you to modify commit history by combining, reordering, or squashing commits.</a:t>
            </a:r>
            <a:endParaRPr sz="1800">
              <a:solidFill>
                <a:schemeClr val="lt1"/>
              </a:solidFill>
            </a:endParaRPr>
          </a:p>
          <a:p>
            <a:pPr indent="-342900" lvl="1" marL="914400" rtl="0" algn="l">
              <a:spcBef>
                <a:spcPts val="0"/>
              </a:spcBef>
              <a:spcAft>
                <a:spcPts val="0"/>
              </a:spcAft>
              <a:buClr>
                <a:schemeClr val="lt1"/>
              </a:buClr>
              <a:buSzPts val="1800"/>
              <a:buChar char="○"/>
            </a:pPr>
            <a:r>
              <a:rPr lang="en-GB" sz="1800">
                <a:solidFill>
                  <a:schemeClr val="lt1"/>
                </a:solidFill>
              </a:rPr>
              <a:t>Git Hooks: Git hooks enable you to automate tasks before or after certain Git events, such as committing, merging, or pushing.</a:t>
            </a:r>
            <a:endParaRPr sz="1800">
              <a:solidFill>
                <a:schemeClr val="lt1"/>
              </a:solidFill>
            </a:endParaRPr>
          </a:p>
        </p:txBody>
      </p:sp>
      <p:pic>
        <p:nvPicPr>
          <p:cNvPr id="216" name="Google Shape;216;p40"/>
          <p:cNvPicPr preferRelativeResize="0"/>
          <p:nvPr/>
        </p:nvPicPr>
        <p:blipFill>
          <a:blip r:embed="rId4">
            <a:alphaModFix/>
          </a:blip>
          <a:stretch>
            <a:fillRect/>
          </a:stretch>
        </p:blipFill>
        <p:spPr>
          <a:xfrm>
            <a:off x="7863224" y="3869076"/>
            <a:ext cx="1244675" cy="121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1"/>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22" name="Google Shape;222;p41"/>
          <p:cNvSpPr txBox="1"/>
          <p:nvPr/>
        </p:nvSpPr>
        <p:spPr>
          <a:xfrm>
            <a:off x="472100" y="231925"/>
            <a:ext cx="8133600" cy="446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1"/>
                </a:solidFill>
              </a:rPr>
              <a:t>Best Practices in Git for Managing a Team</a:t>
            </a:r>
            <a:endParaRPr sz="1800">
              <a:solidFill>
                <a:schemeClr val="lt1"/>
              </a:solidFill>
            </a:endParaRPr>
          </a:p>
          <a:p>
            <a:pPr indent="0" lvl="0" marL="0" rtl="0" algn="ctr">
              <a:spcBef>
                <a:spcPts val="0"/>
              </a:spcBef>
              <a:spcAft>
                <a:spcPts val="0"/>
              </a:spcAft>
              <a:buNone/>
            </a:pPr>
            <a:r>
              <a:t/>
            </a:r>
            <a:endParaRPr sz="1800">
              <a:solidFill>
                <a:schemeClr val="lt1"/>
              </a:solidFill>
            </a:endParaRPr>
          </a:p>
          <a:p>
            <a:pPr indent="-317500" lvl="0" marL="457200" rtl="0" algn="l">
              <a:spcBef>
                <a:spcPts val="0"/>
              </a:spcBef>
              <a:spcAft>
                <a:spcPts val="0"/>
              </a:spcAft>
              <a:buClr>
                <a:srgbClr val="FFFFFF"/>
              </a:buClr>
              <a:buSzPts val="1400"/>
              <a:buChar char="●"/>
            </a:pPr>
            <a:r>
              <a:rPr lang="en-GB">
                <a:solidFill>
                  <a:srgbClr val="FFFFFF"/>
                </a:solidFill>
              </a:rPr>
              <a:t>Clear Documentation and Naming Conventions: Encourage team members to maintain clear and consistent documentation for project structure, coding standards, and workflow guidelines. Establish naming conventions for branches, commits, and files to enhance clarity and organization within the repository.</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Consistent Workflow Adoption: Standardize the team's Git workflow to ensure everyone follows the same process for branching, committing, and merging changes. Whether using GitFlow, GitHub Flow, or another model, consistency streamlines collaboration and reduces confusion.</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Code Reviews: Emphasize the importance of code reviews as a quality assurance measure. Encourage team members to review each other's code before merging changes, providing feedback, identifying bugs, and sharing knowledge. Code reviews improve code quality, promote best practices, and foster learning within the team.</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Continuous Integration (CI): Implement CI pipelines to automate the process of testing and integrating code changes into the main branch. CI systems, such as Jenkins, Travis CI, or GitHub Actions, automatically build, test, and validate code changes, ensuring that new features or bug fixes do not introduce regressions. This promotes stability and reliability in the codebase.</a:t>
            </a:r>
            <a:endParaRPr>
              <a:solidFill>
                <a:srgbClr val="FFFFFF"/>
              </a:solidFill>
            </a:endParaRPr>
          </a:p>
          <a:p>
            <a:pPr indent="-317500" lvl="0" marL="457200" rtl="0" algn="l">
              <a:spcBef>
                <a:spcPts val="0"/>
              </a:spcBef>
              <a:spcAft>
                <a:spcPts val="0"/>
              </a:spcAft>
              <a:buClr>
                <a:schemeClr val="lt1"/>
              </a:buClr>
              <a:buSzPts val="1400"/>
              <a:buChar char="●"/>
            </a:pPr>
            <a:r>
              <a:t/>
            </a:r>
            <a:endParaRPr>
              <a:solidFill>
                <a:schemeClr val="lt1"/>
              </a:solidFill>
            </a:endParaRPr>
          </a:p>
        </p:txBody>
      </p:sp>
      <p:pic>
        <p:nvPicPr>
          <p:cNvPr id="223" name="Google Shape;223;p41"/>
          <p:cNvPicPr preferRelativeResize="0"/>
          <p:nvPr/>
        </p:nvPicPr>
        <p:blipFill>
          <a:blip r:embed="rId4">
            <a:alphaModFix/>
          </a:blip>
          <a:stretch>
            <a:fillRect/>
          </a:stretch>
        </p:blipFill>
        <p:spPr>
          <a:xfrm>
            <a:off x="8134975" y="4134000"/>
            <a:ext cx="972923" cy="9484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4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29" name="Google Shape;229;p42"/>
          <p:cNvSpPr txBox="1"/>
          <p:nvPr/>
        </p:nvSpPr>
        <p:spPr>
          <a:xfrm>
            <a:off x="538375" y="323025"/>
            <a:ext cx="8324100" cy="440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Regular Communication: Foster open communication among team members to discuss project progress, challenges, and decisions related to Git workflows. Encourage the use of collaboration tools, such as Slack, Microsoft Teams, or project management platforms, to facilitate discussions, share updates, and address issues promptly.</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Version Control Etiquette: Teach team members to use Git responsibly, including committing atomic changes, writing meaningful commit messages, and avoiding unnecessary commits. Emphasize the importance of branching for feature development or bug fixes, minimizing disruptions to the main codebase.</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Handling Merge Conflicts: Provide guidance on resolving merge conflicts effectively when multiple team members are working on the same files concurrently. Teach techniques for reviewing changes, communicating with team members, and resolving conflicts collaboratively to maintain code integrity.</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Backup and Disaster Recovery: Educate team members on the importance of regular backups and disaster recovery plans for Git repositories. Implement strategies for backing up repositories, storing them securely, and ensuring redundancy to prevent data loss in case of accidents or system failures.</a:t>
            </a:r>
            <a:endParaRPr>
              <a:solidFill>
                <a:schemeClr val="lt1"/>
              </a:solidFill>
            </a:endParaRPr>
          </a:p>
          <a:p>
            <a:pPr indent="0" lvl="0" marL="0" rtl="0" algn="l">
              <a:spcBef>
                <a:spcPts val="0"/>
              </a:spcBef>
              <a:spcAft>
                <a:spcPts val="0"/>
              </a:spcAft>
              <a:buNone/>
            </a:pPr>
            <a:r>
              <a:t/>
            </a:r>
            <a:endParaRPr>
              <a:solidFill>
                <a:schemeClr val="dk2"/>
              </a:solidFill>
            </a:endParaRPr>
          </a:p>
        </p:txBody>
      </p:sp>
      <p:pic>
        <p:nvPicPr>
          <p:cNvPr id="230" name="Google Shape;230;p42"/>
          <p:cNvPicPr preferRelativeResize="0"/>
          <p:nvPr/>
        </p:nvPicPr>
        <p:blipFill>
          <a:blip r:embed="rId4">
            <a:alphaModFix/>
          </a:blip>
          <a:stretch>
            <a:fillRect/>
          </a:stretch>
        </p:blipFill>
        <p:spPr>
          <a:xfrm>
            <a:off x="7863224" y="3869076"/>
            <a:ext cx="1244675" cy="121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36" name="Google Shape;236;p43"/>
          <p:cNvSpPr txBox="1"/>
          <p:nvPr/>
        </p:nvSpPr>
        <p:spPr>
          <a:xfrm>
            <a:off x="538375" y="323025"/>
            <a:ext cx="8324100" cy="44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ctr">
              <a:spcBef>
                <a:spcPts val="0"/>
              </a:spcBef>
              <a:spcAft>
                <a:spcPts val="0"/>
              </a:spcAft>
              <a:buNone/>
            </a:pPr>
            <a:r>
              <a:rPr lang="en-GB" sz="2200">
                <a:solidFill>
                  <a:schemeClr val="lt1"/>
                </a:solidFill>
              </a:rPr>
              <a:t>Signed vs Unsigned Commits</a:t>
            </a:r>
            <a:endParaRPr sz="19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100">
              <a:solidFill>
                <a:schemeClr val="dk1"/>
              </a:solidFill>
              <a:highlight>
                <a:srgbClr val="FFFFFF"/>
              </a:highlight>
              <a:latin typeface="Calibri"/>
              <a:ea typeface="Calibri"/>
              <a:cs typeface="Calibri"/>
              <a:sym typeface="Calibri"/>
            </a:endParaRPr>
          </a:p>
          <a:p>
            <a:pPr indent="-317500" lvl="0" marL="457200" rtl="0" algn="l">
              <a:spcBef>
                <a:spcPts val="0"/>
              </a:spcBef>
              <a:spcAft>
                <a:spcPts val="0"/>
              </a:spcAft>
              <a:buClr>
                <a:schemeClr val="lt1"/>
              </a:buClr>
              <a:buSzPts val="1400"/>
              <a:buChar char="●"/>
            </a:pPr>
            <a:r>
              <a:rPr lang="en-GB">
                <a:solidFill>
                  <a:schemeClr val="lt1"/>
                </a:solidFill>
              </a:rPr>
              <a:t>Unsigned Commits: These are commits that have not been signed with a GPG key. Anyone can make unsigned commits to a Git repository without any verification of their identity. While this is the most common scenario, it does leave room for potential security risks, as it's easier for malicious actors to impersonate others and insert unauthorized changes into the codebase.</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Signed Commits: These commits are cryptographically signed by the author's GPG key. When you sign a commit, you're essentially attaching a digital signature to it, proving that you're the one who made the commit and that the content hasn't been tampered with. This adds an extra layer of security and trust to the commit history, as it ensures that the commits are authentic and haven't been altered by unauthorized parties.</a:t>
            </a:r>
            <a:endParaRPr>
              <a:solidFill>
                <a:schemeClr val="lt1"/>
              </a:solidFill>
            </a:endParaRPr>
          </a:p>
        </p:txBody>
      </p:sp>
      <p:pic>
        <p:nvPicPr>
          <p:cNvPr id="237" name="Google Shape;237;p43"/>
          <p:cNvPicPr preferRelativeResize="0"/>
          <p:nvPr/>
        </p:nvPicPr>
        <p:blipFill>
          <a:blip r:embed="rId4">
            <a:alphaModFix/>
          </a:blip>
          <a:stretch>
            <a:fillRect/>
          </a:stretch>
        </p:blipFill>
        <p:spPr>
          <a:xfrm>
            <a:off x="7863224" y="3869076"/>
            <a:ext cx="1244675" cy="121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6"/>
          <p:cNvPicPr preferRelativeResize="0"/>
          <p:nvPr/>
        </p:nvPicPr>
        <p:blipFill rotWithShape="1">
          <a:blip r:embed="rId3">
            <a:alphaModFix/>
          </a:blip>
          <a:srcRect b="0" l="0" r="0" t="0"/>
          <a:stretch/>
        </p:blipFill>
        <p:spPr>
          <a:xfrm>
            <a:off x="0" y="0"/>
            <a:ext cx="9144000" cy="5143501"/>
          </a:xfrm>
          <a:prstGeom prst="rect">
            <a:avLst/>
          </a:prstGeom>
          <a:noFill/>
          <a:ln>
            <a:noFill/>
          </a:ln>
        </p:spPr>
      </p:pic>
      <p:sp>
        <p:nvSpPr>
          <p:cNvPr id="106" name="Google Shape;106;p26"/>
          <p:cNvSpPr txBox="1"/>
          <p:nvPr/>
        </p:nvSpPr>
        <p:spPr>
          <a:xfrm>
            <a:off x="1472375" y="296354"/>
            <a:ext cx="5909100" cy="4309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lang="en-GB" sz="2400">
                <a:solidFill>
                  <a:srgbClr val="FFFFFF"/>
                </a:solidFill>
              </a:rPr>
              <a:t>About me </a:t>
            </a:r>
            <a:endParaRPr b="0" i="0" sz="2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t/>
            </a:r>
            <a:endParaRPr b="0" i="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lang="en-GB" sz="1800">
                <a:solidFill>
                  <a:srgbClr val="FFFFFF"/>
                </a:solidFill>
              </a:rPr>
              <a:t>Keagan Tomlinson</a:t>
            </a:r>
            <a:endParaRPr sz="1800">
              <a:solidFill>
                <a:srgbClr val="FFFFFF"/>
              </a:solidFill>
            </a:endParaRPr>
          </a:p>
          <a:p>
            <a:pPr indent="0" lvl="0" marL="0" marR="0" rtl="0" algn="ctr">
              <a:lnSpc>
                <a:spcPct val="100000"/>
              </a:lnSpc>
              <a:spcBef>
                <a:spcPts val="0"/>
              </a:spcBef>
              <a:spcAft>
                <a:spcPts val="0"/>
              </a:spcAft>
              <a:buClr>
                <a:srgbClr val="000000"/>
              </a:buClr>
              <a:buSzPts val="4800"/>
              <a:buFont typeface="Arial"/>
              <a:buNone/>
            </a:pPr>
            <a:r>
              <a:rPr lang="en-GB" sz="1800">
                <a:solidFill>
                  <a:srgbClr val="FFFFFF"/>
                </a:solidFill>
              </a:rPr>
              <a:t>Affiliation: Cyber-Mint //everything as code</a:t>
            </a:r>
            <a:endParaRPr sz="1800">
              <a:solidFill>
                <a:srgbClr val="FFFFFF"/>
              </a:solidFill>
            </a:endParaRPr>
          </a:p>
          <a:p>
            <a:pPr indent="0" lvl="0" marL="0" marR="0" rtl="0" algn="ctr">
              <a:lnSpc>
                <a:spcPct val="100000"/>
              </a:lnSpc>
              <a:spcBef>
                <a:spcPts val="0"/>
              </a:spcBef>
              <a:spcAft>
                <a:spcPts val="0"/>
              </a:spcAft>
              <a:buClr>
                <a:srgbClr val="000000"/>
              </a:buClr>
              <a:buSzPts val="4800"/>
              <a:buFont typeface="Arial"/>
              <a:buNone/>
            </a:pPr>
            <a:r>
              <a:rPr lang="en-GB" sz="1800">
                <a:solidFill>
                  <a:srgbClr val="FFFFFF"/>
                </a:solidFill>
              </a:rPr>
              <a:t>Job Profile: Backend and DevOps</a:t>
            </a:r>
            <a:endParaRPr sz="1800">
              <a:solidFill>
                <a:srgbClr val="FFFFFF"/>
              </a:solidFill>
            </a:endParaRPr>
          </a:p>
          <a:p>
            <a:pPr indent="0" lvl="0" marL="0" marR="0" rtl="0" algn="ctr">
              <a:lnSpc>
                <a:spcPct val="100000"/>
              </a:lnSpc>
              <a:spcBef>
                <a:spcPts val="0"/>
              </a:spcBef>
              <a:spcAft>
                <a:spcPts val="0"/>
              </a:spcAft>
              <a:buClr>
                <a:srgbClr val="000000"/>
              </a:buClr>
              <a:buSzPts val="4800"/>
              <a:buFont typeface="Arial"/>
              <a:buNone/>
            </a:pPr>
            <a:r>
              <a:rPr lang="en-GB" sz="1800">
                <a:solidFill>
                  <a:srgbClr val="FFFFFF"/>
                </a:solidFill>
              </a:rPr>
              <a:t>Fun Fact: Proud former VC Westville student!</a:t>
            </a:r>
            <a:endParaRPr sz="1800">
              <a:solidFill>
                <a:srgbClr val="FFFFFF"/>
              </a:solidFill>
            </a:endParaRPr>
          </a:p>
          <a:p>
            <a:pPr indent="0" lvl="0" marL="0" rtl="0" algn="ctr">
              <a:spcBef>
                <a:spcPts val="0"/>
              </a:spcBef>
              <a:spcAft>
                <a:spcPts val="0"/>
              </a:spcAft>
              <a:buClr>
                <a:schemeClr val="dk1"/>
              </a:buClr>
              <a:buSzPts val="4800"/>
              <a:buFont typeface="Arial"/>
              <a:buNone/>
            </a:pPr>
            <a:r>
              <a:rPr lang="en-GB" sz="1800">
                <a:solidFill>
                  <a:schemeClr val="lt1"/>
                </a:solidFill>
              </a:rPr>
              <a:t>Achievements since graduation </a:t>
            </a:r>
            <a:endParaRPr sz="1800">
              <a:solidFill>
                <a:schemeClr val="lt1"/>
              </a:solidFill>
            </a:endParaRPr>
          </a:p>
          <a:p>
            <a:pPr indent="-342900" lvl="0" marL="457200" marR="0" rtl="0" algn="ctr">
              <a:lnSpc>
                <a:spcPct val="100000"/>
              </a:lnSpc>
              <a:spcBef>
                <a:spcPts val="0"/>
              </a:spcBef>
              <a:spcAft>
                <a:spcPts val="0"/>
              </a:spcAft>
              <a:buClr>
                <a:srgbClr val="FFFFFF"/>
              </a:buClr>
              <a:buSzPts val="1800"/>
              <a:buChar char="●"/>
            </a:pPr>
            <a:r>
              <a:rPr lang="en-GB" sz="1800">
                <a:solidFill>
                  <a:srgbClr val="FFFFFF"/>
                </a:solidFill>
              </a:rPr>
              <a:t>Worked as a backend dev at Teamfu </a:t>
            </a:r>
            <a:endParaRPr sz="1800">
              <a:solidFill>
                <a:srgbClr val="FFFFFF"/>
              </a:solidFill>
            </a:endParaRPr>
          </a:p>
          <a:p>
            <a:pPr indent="-342900" lvl="0" marL="457200" marR="0" rtl="0" algn="ctr">
              <a:lnSpc>
                <a:spcPct val="100000"/>
              </a:lnSpc>
              <a:spcBef>
                <a:spcPts val="0"/>
              </a:spcBef>
              <a:spcAft>
                <a:spcPts val="0"/>
              </a:spcAft>
              <a:buClr>
                <a:srgbClr val="FFFFFF"/>
              </a:buClr>
              <a:buSzPts val="1800"/>
              <a:buChar char="●"/>
            </a:pPr>
            <a:r>
              <a:rPr lang="en-GB" sz="1800">
                <a:solidFill>
                  <a:schemeClr val="lt1"/>
                </a:solidFill>
              </a:rPr>
              <a:t>Worked as a backend dev </a:t>
            </a:r>
            <a:r>
              <a:rPr lang="en-GB" sz="1800">
                <a:solidFill>
                  <a:srgbClr val="FFFFFF"/>
                </a:solidFill>
              </a:rPr>
              <a:t>at PumpPay</a:t>
            </a:r>
            <a:endParaRPr sz="1800">
              <a:solidFill>
                <a:srgbClr val="FFFFFF"/>
              </a:solidFill>
            </a:endParaRPr>
          </a:p>
          <a:p>
            <a:pPr indent="-342900" lvl="0" marL="457200" marR="0" rtl="0" algn="ctr">
              <a:lnSpc>
                <a:spcPct val="100000"/>
              </a:lnSpc>
              <a:spcBef>
                <a:spcPts val="0"/>
              </a:spcBef>
              <a:spcAft>
                <a:spcPts val="0"/>
              </a:spcAft>
              <a:buClr>
                <a:srgbClr val="FFFFFF"/>
              </a:buClr>
              <a:buSzPts val="1800"/>
              <a:buChar char="●"/>
            </a:pPr>
            <a:r>
              <a:rPr lang="en-GB" sz="1800">
                <a:solidFill>
                  <a:srgbClr val="FFFFFF"/>
                </a:solidFill>
              </a:rPr>
              <a:t>Successfully migrated from github to private gitea server</a:t>
            </a:r>
            <a:endParaRPr sz="1800">
              <a:solidFill>
                <a:srgbClr val="FFFFFF"/>
              </a:solidFill>
            </a:endParaRPr>
          </a:p>
          <a:p>
            <a:pPr indent="-342900" lvl="0" marL="457200" marR="0" rtl="0" algn="ctr">
              <a:lnSpc>
                <a:spcPct val="100000"/>
              </a:lnSpc>
              <a:spcBef>
                <a:spcPts val="0"/>
              </a:spcBef>
              <a:spcAft>
                <a:spcPts val="0"/>
              </a:spcAft>
              <a:buClr>
                <a:srgbClr val="FFFFFF"/>
              </a:buClr>
              <a:buSzPts val="1800"/>
              <a:buChar char="●"/>
            </a:pPr>
            <a:r>
              <a:rPr lang="en-GB" sz="1800">
                <a:solidFill>
                  <a:schemeClr val="lt1"/>
                </a:solidFill>
              </a:rPr>
              <a:t>Successfully migrated from circleci to </a:t>
            </a:r>
            <a:r>
              <a:rPr lang="en-GB" sz="1800">
                <a:solidFill>
                  <a:srgbClr val="FFFFFF"/>
                </a:solidFill>
              </a:rPr>
              <a:t>git actions </a:t>
            </a:r>
            <a:endParaRPr sz="1800">
              <a:solidFill>
                <a:srgbClr val="FFFFFF"/>
              </a:solidFill>
            </a:endParaRPr>
          </a:p>
          <a:p>
            <a:pPr indent="-342900" lvl="0" marL="457200" marR="0" rtl="0" algn="ctr">
              <a:lnSpc>
                <a:spcPct val="100000"/>
              </a:lnSpc>
              <a:spcBef>
                <a:spcPts val="0"/>
              </a:spcBef>
              <a:spcAft>
                <a:spcPts val="0"/>
              </a:spcAft>
              <a:buClr>
                <a:srgbClr val="FFFFFF"/>
              </a:buClr>
              <a:buSzPts val="1800"/>
              <a:buChar char="●"/>
            </a:pPr>
            <a:r>
              <a:rPr lang="en-GB" sz="1800">
                <a:solidFill>
                  <a:srgbClr val="FFFFFF"/>
                </a:solidFill>
              </a:rPr>
              <a:t>Automatic backups for our gitea server </a:t>
            </a:r>
            <a:endParaRPr sz="1800">
              <a:solidFill>
                <a:srgbClr val="FFFFFF"/>
              </a:solidFill>
            </a:endParaRPr>
          </a:p>
          <a:p>
            <a:pPr indent="-342900" lvl="0" marL="457200" marR="0" rtl="0" algn="ctr">
              <a:lnSpc>
                <a:spcPct val="100000"/>
              </a:lnSpc>
              <a:spcBef>
                <a:spcPts val="0"/>
              </a:spcBef>
              <a:spcAft>
                <a:spcPts val="0"/>
              </a:spcAft>
              <a:buClr>
                <a:srgbClr val="FFFFFF"/>
              </a:buClr>
              <a:buSzPts val="1800"/>
              <a:buChar char="●"/>
            </a:pPr>
            <a:r>
              <a:rPr lang="en-GB" sz="1800">
                <a:solidFill>
                  <a:srgbClr val="FFFFFF"/>
                </a:solidFill>
              </a:rPr>
              <a:t>Created deploy scripts to deploy our web api’s </a:t>
            </a:r>
            <a:endParaRPr sz="1800">
              <a:solidFill>
                <a:srgbClr val="FFFFFF"/>
              </a:solidFill>
            </a:endParaRPr>
          </a:p>
          <a:p>
            <a:pPr indent="0" lvl="0" marL="457200" marR="0" rtl="0" algn="l">
              <a:lnSpc>
                <a:spcPct val="100000"/>
              </a:lnSpc>
              <a:spcBef>
                <a:spcPts val="0"/>
              </a:spcBef>
              <a:spcAft>
                <a:spcPts val="0"/>
              </a:spcAft>
              <a:buNone/>
            </a:pPr>
            <a:r>
              <a:t/>
            </a:r>
            <a:endParaRPr>
              <a:solidFill>
                <a:srgbClr val="FFFFFF"/>
              </a:solidFill>
            </a:endParaRPr>
          </a:p>
        </p:txBody>
      </p:sp>
      <p:pic>
        <p:nvPicPr>
          <p:cNvPr id="107" name="Google Shape;107;p26"/>
          <p:cNvPicPr preferRelativeResize="0"/>
          <p:nvPr/>
        </p:nvPicPr>
        <p:blipFill>
          <a:blip r:embed="rId4">
            <a:alphaModFix/>
          </a:blip>
          <a:stretch>
            <a:fillRect/>
          </a:stretch>
        </p:blipFill>
        <p:spPr>
          <a:xfrm>
            <a:off x="0" y="0"/>
            <a:ext cx="1635101" cy="1628300"/>
          </a:xfrm>
          <a:prstGeom prst="rect">
            <a:avLst/>
          </a:prstGeom>
          <a:noFill/>
          <a:ln>
            <a:noFill/>
          </a:ln>
        </p:spPr>
      </p:pic>
      <p:pic>
        <p:nvPicPr>
          <p:cNvPr id="108" name="Google Shape;108;p26"/>
          <p:cNvPicPr preferRelativeResize="0"/>
          <p:nvPr/>
        </p:nvPicPr>
        <p:blipFill>
          <a:blip r:embed="rId5">
            <a:alphaModFix/>
          </a:blip>
          <a:stretch>
            <a:fillRect/>
          </a:stretch>
        </p:blipFill>
        <p:spPr>
          <a:xfrm>
            <a:off x="7574500" y="0"/>
            <a:ext cx="1569501" cy="1569501"/>
          </a:xfrm>
          <a:prstGeom prst="rect">
            <a:avLst/>
          </a:prstGeom>
          <a:noFill/>
          <a:ln>
            <a:noFill/>
          </a:ln>
        </p:spPr>
      </p:pic>
      <p:pic>
        <p:nvPicPr>
          <p:cNvPr id="109" name="Google Shape;109;p26"/>
          <p:cNvPicPr preferRelativeResize="0"/>
          <p:nvPr/>
        </p:nvPicPr>
        <p:blipFill>
          <a:blip r:embed="rId6">
            <a:alphaModFix/>
          </a:blip>
          <a:stretch>
            <a:fillRect/>
          </a:stretch>
        </p:blipFill>
        <p:spPr>
          <a:xfrm>
            <a:off x="7863224" y="3869076"/>
            <a:ext cx="1244675" cy="1213375"/>
          </a:xfrm>
          <a:prstGeom prst="rect">
            <a:avLst/>
          </a:prstGeom>
          <a:noFill/>
          <a:ln>
            <a:noFill/>
          </a:ln>
        </p:spPr>
      </p:pic>
      <p:pic>
        <p:nvPicPr>
          <p:cNvPr id="110" name="Google Shape;110;p26"/>
          <p:cNvPicPr preferRelativeResize="0"/>
          <p:nvPr/>
        </p:nvPicPr>
        <p:blipFill>
          <a:blip r:embed="rId7">
            <a:alphaModFix/>
          </a:blip>
          <a:stretch>
            <a:fillRect/>
          </a:stretch>
        </p:blipFill>
        <p:spPr>
          <a:xfrm>
            <a:off x="0" y="3800388"/>
            <a:ext cx="1350750" cy="1350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nvSpPr>
        <p:spPr>
          <a:xfrm>
            <a:off x="1190475" y="602875"/>
            <a:ext cx="6792000" cy="3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116" name="Google Shape;116;p27"/>
          <p:cNvSpPr txBox="1"/>
          <p:nvPr/>
        </p:nvSpPr>
        <p:spPr>
          <a:xfrm>
            <a:off x="-3" y="8"/>
            <a:ext cx="9144000" cy="4302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rgbClr val="FFFFFF"/>
                </a:solidFill>
                <a:latin typeface="Arial"/>
                <a:ea typeface="Arial"/>
                <a:cs typeface="Arial"/>
                <a:sym typeface="Arial"/>
              </a:rPr>
              <a:t>Objectives:</a:t>
            </a:r>
            <a:endParaRPr b="1" i="0" sz="3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0" i="0" lang="en-GB" sz="2400" u="none" cap="none" strike="noStrike">
                <a:solidFill>
                  <a:srgbClr val="FFFFFF"/>
                </a:solidFill>
                <a:latin typeface="Arial"/>
                <a:ea typeface="Arial"/>
                <a:cs typeface="Arial"/>
                <a:sym typeface="Arial"/>
              </a:rPr>
              <a:t>Understand basic Git commands and principles.</a:t>
            </a:r>
            <a:endParaRPr b="0" i="0" sz="2400" u="none" cap="none" strike="noStrike">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0" i="0" lang="en-GB" sz="2400" u="none" cap="none" strike="noStrike">
                <a:solidFill>
                  <a:srgbClr val="FFFFFF"/>
                </a:solidFill>
                <a:latin typeface="Arial"/>
                <a:ea typeface="Arial"/>
                <a:cs typeface="Arial"/>
                <a:sym typeface="Arial"/>
              </a:rPr>
              <a:t>Learn about source code management principles.</a:t>
            </a:r>
            <a:endParaRPr b="0" i="0" sz="2400" u="none" cap="none" strike="noStrike">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0" i="0" lang="en-GB" sz="2400" u="none" cap="none" strike="noStrike">
                <a:solidFill>
                  <a:srgbClr val="FFFFFF"/>
                </a:solidFill>
                <a:latin typeface="Arial"/>
                <a:ea typeface="Arial"/>
                <a:cs typeface="Arial"/>
                <a:sym typeface="Arial"/>
              </a:rPr>
              <a:t>Build a simple Git Actions pipeline using open-source example repositories.</a:t>
            </a:r>
            <a:endParaRPr b="0" i="0" sz="2400" u="none" cap="none" strike="noStrike">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0" i="0" lang="en-GB" sz="2400" u="none" cap="none" strike="noStrike">
                <a:solidFill>
                  <a:srgbClr val="FFFFFF"/>
                </a:solidFill>
                <a:latin typeface="Arial"/>
                <a:ea typeface="Arial"/>
                <a:cs typeface="Arial"/>
                <a:sym typeface="Arial"/>
              </a:rPr>
              <a:t>Understand common Git workflows for teamwork.</a:t>
            </a:r>
            <a:endParaRPr b="0" i="0" sz="2400" u="none" cap="none" strike="noStrike">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0" i="0" lang="en-GB" sz="2400" u="none" cap="none" strike="noStrike">
                <a:solidFill>
                  <a:srgbClr val="FFFFFF"/>
                </a:solidFill>
                <a:latin typeface="Arial"/>
                <a:ea typeface="Arial"/>
                <a:cs typeface="Arial"/>
                <a:sym typeface="Arial"/>
              </a:rPr>
              <a:t>Learn about resolving merge conflicts and other advanced Git topics.</a:t>
            </a:r>
            <a:endParaRPr b="0" i="0" sz="2400" u="none" cap="none" strike="noStrike">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b="0" i="0" lang="en-GB" sz="2400" u="none" cap="none" strike="noStrike">
                <a:solidFill>
                  <a:srgbClr val="FFFFFF"/>
                </a:solidFill>
                <a:latin typeface="Arial"/>
                <a:ea typeface="Arial"/>
                <a:cs typeface="Arial"/>
                <a:sym typeface="Arial"/>
              </a:rPr>
              <a:t>Discuss best practices for managing a team using Git.</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pic>
        <p:nvPicPr>
          <p:cNvPr id="117" name="Google Shape;117;p27"/>
          <p:cNvPicPr preferRelativeResize="0"/>
          <p:nvPr/>
        </p:nvPicPr>
        <p:blipFill>
          <a:blip r:embed="rId4">
            <a:alphaModFix/>
          </a:blip>
          <a:stretch>
            <a:fillRect/>
          </a:stretch>
        </p:blipFill>
        <p:spPr>
          <a:xfrm>
            <a:off x="7863224" y="3869076"/>
            <a:ext cx="1244675" cy="121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3" name="Google Shape;123;p28"/>
          <p:cNvSpPr txBox="1"/>
          <p:nvPr/>
        </p:nvSpPr>
        <p:spPr>
          <a:xfrm>
            <a:off x="-8" y="-3"/>
            <a:ext cx="9144000" cy="304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1" i="0" lang="en-GB" sz="3600" u="none" cap="none" strike="noStrike">
                <a:solidFill>
                  <a:schemeClr val="lt1"/>
                </a:solidFill>
                <a:latin typeface="Arial"/>
                <a:ea typeface="Arial"/>
                <a:cs typeface="Arial"/>
                <a:sym typeface="Arial"/>
              </a:rPr>
              <a:t>Materials Needed:</a:t>
            </a:r>
            <a:endParaRPr b="1" i="0" sz="3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Arial"/>
              <a:ea typeface="Arial"/>
              <a:cs typeface="Arial"/>
              <a:sym typeface="Arial"/>
            </a:endParaRPr>
          </a:p>
          <a:p>
            <a:pPr indent="-419100" lvl="0" marL="457200" marR="0" rtl="0" algn="l">
              <a:lnSpc>
                <a:spcPct val="100000"/>
              </a:lnSpc>
              <a:spcBef>
                <a:spcPts val="0"/>
              </a:spcBef>
              <a:spcAft>
                <a:spcPts val="0"/>
              </a:spcAft>
              <a:buClr>
                <a:schemeClr val="lt1"/>
              </a:buClr>
              <a:buSzPts val="3000"/>
              <a:buFont typeface="Arial"/>
              <a:buChar char="●"/>
            </a:pPr>
            <a:r>
              <a:rPr b="0" i="0" lang="en-GB" sz="3000" u="none" cap="none" strike="noStrike">
                <a:solidFill>
                  <a:schemeClr val="lt1"/>
                </a:solidFill>
                <a:latin typeface="Arial"/>
                <a:ea typeface="Arial"/>
                <a:cs typeface="Arial"/>
                <a:sym typeface="Arial"/>
              </a:rPr>
              <a:t>Git installed on each student's computer</a:t>
            </a:r>
            <a:endParaRPr b="0" i="0" sz="3000" u="none" cap="none" strike="noStrike">
              <a:solidFill>
                <a:schemeClr val="lt1"/>
              </a:solidFill>
              <a:latin typeface="Arial"/>
              <a:ea typeface="Arial"/>
              <a:cs typeface="Arial"/>
              <a:sym typeface="Arial"/>
            </a:endParaRPr>
          </a:p>
          <a:p>
            <a:pPr indent="-419100" lvl="0" marL="457200" marR="0" rtl="0" algn="l">
              <a:lnSpc>
                <a:spcPct val="100000"/>
              </a:lnSpc>
              <a:spcBef>
                <a:spcPts val="0"/>
              </a:spcBef>
              <a:spcAft>
                <a:spcPts val="0"/>
              </a:spcAft>
              <a:buClr>
                <a:schemeClr val="lt1"/>
              </a:buClr>
              <a:buSzPts val="3000"/>
              <a:buFont typeface="Arial"/>
              <a:buChar char="●"/>
            </a:pPr>
            <a:r>
              <a:rPr b="0" i="0" lang="en-GB" sz="3000" u="none" cap="none" strike="noStrike">
                <a:solidFill>
                  <a:schemeClr val="lt1"/>
                </a:solidFill>
                <a:latin typeface="Arial"/>
                <a:ea typeface="Arial"/>
                <a:cs typeface="Arial"/>
                <a:sym typeface="Arial"/>
              </a:rPr>
              <a:t>Access to an open-source example repository</a:t>
            </a:r>
            <a:endParaRPr b="0" i="0" sz="30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3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Arial"/>
              <a:ea typeface="Arial"/>
              <a:cs typeface="Arial"/>
              <a:sym typeface="Arial"/>
            </a:endParaRPr>
          </a:p>
        </p:txBody>
      </p:sp>
      <p:pic>
        <p:nvPicPr>
          <p:cNvPr id="124" name="Google Shape;124;p28"/>
          <p:cNvPicPr preferRelativeResize="0"/>
          <p:nvPr/>
        </p:nvPicPr>
        <p:blipFill>
          <a:blip r:embed="rId4">
            <a:alphaModFix/>
          </a:blip>
          <a:stretch>
            <a:fillRect/>
          </a:stretch>
        </p:blipFill>
        <p:spPr>
          <a:xfrm>
            <a:off x="7863224" y="3869076"/>
            <a:ext cx="1244675" cy="121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9"/>
          <p:cNvPicPr preferRelativeResize="0"/>
          <p:nvPr/>
        </p:nvPicPr>
        <p:blipFill rotWithShape="1">
          <a:blip r:embed="rId3">
            <a:alphaModFix/>
          </a:blip>
          <a:srcRect b="0" l="0" r="0" t="0"/>
          <a:stretch/>
        </p:blipFill>
        <p:spPr>
          <a:xfrm>
            <a:off x="0" y="0"/>
            <a:ext cx="9144000" cy="5143501"/>
          </a:xfrm>
          <a:prstGeom prst="rect">
            <a:avLst/>
          </a:prstGeom>
          <a:noFill/>
          <a:ln>
            <a:noFill/>
          </a:ln>
        </p:spPr>
      </p:pic>
      <p:sp>
        <p:nvSpPr>
          <p:cNvPr id="130" name="Google Shape;130;p29"/>
          <p:cNvSpPr txBox="1"/>
          <p:nvPr/>
        </p:nvSpPr>
        <p:spPr>
          <a:xfrm>
            <a:off x="174750" y="-94045"/>
            <a:ext cx="8794500" cy="514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Arial"/>
                <a:ea typeface="Arial"/>
                <a:cs typeface="Arial"/>
                <a:sym typeface="Arial"/>
              </a:rPr>
              <a:t>1. </a:t>
            </a:r>
            <a:r>
              <a:rPr b="1" i="0" lang="en-GB" sz="1400" u="none" cap="none" strike="noStrike">
                <a:solidFill>
                  <a:schemeClr val="lt1"/>
                </a:solidFill>
                <a:latin typeface="Arial"/>
                <a:ea typeface="Arial"/>
                <a:cs typeface="Arial"/>
                <a:sym typeface="Arial"/>
              </a:rPr>
              <a:t>Introduction to Git (20 minutes)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b="0" i="0" lang="en-GB" sz="1400" u="none" cap="none" strike="noStrike">
                <a:solidFill>
                  <a:schemeClr val="lt1"/>
                </a:solidFill>
                <a:latin typeface="Arial"/>
                <a:ea typeface="Arial"/>
                <a:cs typeface="Arial"/>
                <a:sym typeface="Arial"/>
              </a:rPr>
              <a:t>Explain what Git is and why it's important for version control.</a:t>
            </a:r>
            <a:endParaRPr b="0" i="0" sz="14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b="0" i="0" lang="en-GB" sz="1400" u="none" cap="none" strike="noStrike">
                <a:solidFill>
                  <a:schemeClr val="lt1"/>
                </a:solidFill>
                <a:latin typeface="Arial"/>
                <a:ea typeface="Arial"/>
                <a:cs typeface="Arial"/>
                <a:sym typeface="Arial"/>
              </a:rPr>
              <a:t>Git is a tool that tracks changes in code, allowing multiple people to work on the same project without conflicts. It stores versions of files, making it easy to revert to earlier states if needed. Git's branching system enables developers to work on features independently and merge changes seamlessly. With remote repositories, developers can collaborate from anywhere. Git promotes accountability by attributing changes to specific users. It simplifies code reviews and ensures project integrity. In summary, Git streamlines collaboration, safeguards code, and enhances efficiency in software development.</a:t>
            </a:r>
            <a:endParaRPr b="0" i="0" sz="14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b="0" i="0" lang="en-GB" sz="1400" u="none" cap="none" strike="noStrike">
                <a:solidFill>
                  <a:schemeClr val="lt1"/>
                </a:solidFill>
                <a:latin typeface="Arial"/>
                <a:ea typeface="Arial"/>
                <a:cs typeface="Arial"/>
                <a:sym typeface="Arial"/>
              </a:rPr>
              <a:t>Discuss the basic Git workflow: add, commit, push, pull, fetch.</a:t>
            </a:r>
            <a:endParaRPr b="0" i="0" sz="14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b="0" i="0" lang="en-GB" sz="1400" u="none" cap="none" strike="noStrike">
                <a:solidFill>
                  <a:schemeClr val="lt1"/>
                </a:solidFill>
                <a:latin typeface="Arial"/>
                <a:ea typeface="Arial"/>
                <a:cs typeface="Arial"/>
                <a:sym typeface="Arial"/>
              </a:rPr>
              <a:t>The basic Git workflow revolves around five essential commands: add, commit, push, pull, and fetch. Adding stages changes for commit, specifying which modifications to include in the next snapshot of the code. Committing records these changes into the project's history, accompanied by a descriptive message. Pushing uploads committed changes from the local repository to a remote repository, ensuring that others can access and collaborate on the codebase. Pulling retrieves changes from the remote repository and merges them into the local repository, keeping the codebase up to date. Fetching retrieves changes from the remote repository without merging them, providing an opportunity to review modifications before incorporating them into the local codebase. Together, these commands facilitate efficient collaboration, version control, and synchronization in software development projects.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31" name="Google Shape;131;p29"/>
          <p:cNvPicPr preferRelativeResize="0"/>
          <p:nvPr/>
        </p:nvPicPr>
        <p:blipFill>
          <a:blip r:embed="rId4">
            <a:alphaModFix/>
          </a:blip>
          <a:stretch>
            <a:fillRect/>
          </a:stretch>
        </p:blipFill>
        <p:spPr>
          <a:xfrm>
            <a:off x="8508900" y="4478576"/>
            <a:ext cx="635100" cy="6191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30"/>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137" name="Google Shape;137;p30"/>
          <p:cNvSpPr txBox="1"/>
          <p:nvPr/>
        </p:nvSpPr>
        <p:spPr>
          <a:xfrm>
            <a:off x="-2" y="-5"/>
            <a:ext cx="91440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Arial"/>
                <a:ea typeface="Arial"/>
                <a:cs typeface="Arial"/>
                <a:sym typeface="Arial"/>
              </a:rPr>
              <a:t>2. </a:t>
            </a:r>
            <a:r>
              <a:rPr b="1" i="0" lang="en-GB" sz="1400" u="none" cap="none" strike="noStrike">
                <a:solidFill>
                  <a:schemeClr val="lt1"/>
                </a:solidFill>
                <a:latin typeface="Arial"/>
                <a:ea typeface="Arial"/>
                <a:cs typeface="Arial"/>
                <a:sym typeface="Arial"/>
              </a:rPr>
              <a:t>Basic Git Commands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b="0" i="0" lang="en-GB" sz="1400" u="none" cap="none" strike="noStrike">
                <a:solidFill>
                  <a:schemeClr val="lt1"/>
                </a:solidFill>
                <a:latin typeface="Arial"/>
                <a:ea typeface="Arial"/>
                <a:cs typeface="Arial"/>
                <a:sym typeface="Arial"/>
              </a:rPr>
              <a:t>Distribute cheat sheets with simple Git commands.</a:t>
            </a:r>
            <a:endParaRPr b="0" i="0" sz="14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b="0" i="0" lang="en-GB" sz="1400" u="none" cap="none" strike="noStrike">
                <a:solidFill>
                  <a:schemeClr val="lt1"/>
                </a:solidFill>
                <a:latin typeface="Arial"/>
                <a:ea typeface="Arial"/>
                <a:cs typeface="Arial"/>
                <a:sym typeface="Arial"/>
              </a:rPr>
              <a:t>Demonstrate how to add files to the staging area, commit changes, push to remote repositories, and pull changes from remotes.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aphicFrame>
        <p:nvGraphicFramePr>
          <p:cNvPr id="138" name="Google Shape;138;p30"/>
          <p:cNvGraphicFramePr/>
          <p:nvPr/>
        </p:nvGraphicFramePr>
        <p:xfrm>
          <a:off x="209257" y="1226108"/>
          <a:ext cx="3000000" cy="3000000"/>
        </p:xfrm>
        <a:graphic>
          <a:graphicData uri="http://schemas.openxmlformats.org/drawingml/2006/table">
            <a:tbl>
              <a:tblPr>
                <a:noFill/>
                <a:tableStyleId>{FF02934F-26FA-461A-8DED-FB826522BE0D}</a:tableStyleId>
              </a:tblPr>
              <a:tblGrid>
                <a:gridCol w="3956900"/>
                <a:gridCol w="4851425"/>
              </a:tblGrid>
              <a:tr h="7651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Add Files to Staging Area</a:t>
                      </a:r>
                      <a:endParaRPr sz="14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 Add a specific file to staging area</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git add filename</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 Add all modified files to staging area</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git add .</a:t>
                      </a:r>
                      <a:endParaRPr sz="14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7391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Commit Changes</a:t>
                      </a:r>
                      <a:endParaRPr sz="14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 Commit staged changes with a descriptive message</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git commit -m "Commit message”</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869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Push to Remote Repository:</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 Push committed changes to a remote repository</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git push origin branch_nam</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8913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Pull Changes from Remote:</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 Pull changes from a remote repository and merge into local branch</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FFFF"/>
                          </a:solidFill>
                        </a:rPr>
                        <a:t>git pull origin branch_name</a:t>
                      </a:r>
                      <a:endParaRPr sz="1400" u="none" cap="none" strike="noStrike">
                        <a:solidFill>
                          <a:srgbClr val="FFFFFF"/>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pic>
        <p:nvPicPr>
          <p:cNvPr id="139" name="Google Shape;139;p30"/>
          <p:cNvPicPr preferRelativeResize="0"/>
          <p:nvPr/>
        </p:nvPicPr>
        <p:blipFill>
          <a:blip r:embed="rId4">
            <a:alphaModFix/>
          </a:blip>
          <a:stretch>
            <a:fillRect/>
          </a:stretch>
        </p:blipFill>
        <p:spPr>
          <a:xfrm>
            <a:off x="8269375" y="4290875"/>
            <a:ext cx="874624" cy="8526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31"/>
          <p:cNvPicPr preferRelativeResize="0"/>
          <p:nvPr/>
        </p:nvPicPr>
        <p:blipFill rotWithShape="1">
          <a:blip r:embed="rId3">
            <a:alphaModFix/>
          </a:blip>
          <a:srcRect b="0" l="0" r="0" t="0"/>
          <a:stretch/>
        </p:blipFill>
        <p:spPr>
          <a:xfrm>
            <a:off x="-16600" y="0"/>
            <a:ext cx="9144000" cy="5143500"/>
          </a:xfrm>
          <a:prstGeom prst="rect">
            <a:avLst/>
          </a:prstGeom>
          <a:noFill/>
          <a:ln>
            <a:noFill/>
          </a:ln>
        </p:spPr>
      </p:pic>
      <p:sp>
        <p:nvSpPr>
          <p:cNvPr id="145" name="Google Shape;145;p31"/>
          <p:cNvSpPr txBox="1"/>
          <p:nvPr/>
        </p:nvSpPr>
        <p:spPr>
          <a:xfrm>
            <a:off x="165650" y="157375"/>
            <a:ext cx="8779500" cy="487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en-GB" sz="2200">
                <a:solidFill>
                  <a:schemeClr val="lt2"/>
                </a:solidFill>
              </a:rPr>
              <a:t>Exercises 01 - Installation &amp; basics</a:t>
            </a:r>
            <a:endParaRPr sz="2200">
              <a:solidFill>
                <a:schemeClr val="lt2"/>
              </a:solidFill>
            </a:endParaRPr>
          </a:p>
          <a:p>
            <a:pPr indent="0" lvl="0" marL="0" rtl="0" algn="l">
              <a:lnSpc>
                <a:spcPct val="115000"/>
              </a:lnSpc>
              <a:spcBef>
                <a:spcPts val="1800"/>
              </a:spcBef>
              <a:spcAft>
                <a:spcPts val="0"/>
              </a:spcAft>
              <a:buClr>
                <a:schemeClr val="dk1"/>
              </a:buClr>
              <a:buSzPts val="1100"/>
              <a:buFont typeface="Arial"/>
              <a:buNone/>
            </a:pPr>
            <a:r>
              <a:rPr lang="en-GB" sz="1800">
                <a:solidFill>
                  <a:schemeClr val="lt2"/>
                </a:solidFill>
              </a:rPr>
              <a:t>Create Team Wiki Project</a:t>
            </a:r>
            <a:endParaRPr sz="1800">
              <a:solidFill>
                <a:schemeClr val="lt2"/>
              </a:solidFill>
            </a:endParaRPr>
          </a:p>
          <a:p>
            <a:pPr indent="-311150" lvl="0" marL="457200" rtl="0" algn="l">
              <a:lnSpc>
                <a:spcPct val="115000"/>
              </a:lnSpc>
              <a:spcBef>
                <a:spcPts val="600"/>
              </a:spcBef>
              <a:spcAft>
                <a:spcPts val="0"/>
              </a:spcAft>
              <a:buClr>
                <a:schemeClr val="lt2"/>
              </a:buClr>
              <a:buSzPts val="1300"/>
              <a:buChar char="●"/>
            </a:pPr>
            <a:r>
              <a:rPr lang="en-GB" sz="1300">
                <a:solidFill>
                  <a:schemeClr val="lt2"/>
                </a:solidFill>
              </a:rPr>
              <a:t>break into teams of not more than six (6) members per team!</a:t>
            </a:r>
            <a:endParaRPr sz="1300">
              <a:solidFill>
                <a:schemeClr val="lt2"/>
              </a:solidFill>
            </a:endParaRPr>
          </a:p>
          <a:p>
            <a:pPr indent="-311150" lvl="0" marL="457200" rtl="0" algn="l">
              <a:lnSpc>
                <a:spcPct val="115000"/>
              </a:lnSpc>
              <a:spcBef>
                <a:spcPts val="0"/>
              </a:spcBef>
              <a:spcAft>
                <a:spcPts val="0"/>
              </a:spcAft>
              <a:buClr>
                <a:schemeClr val="lt2"/>
              </a:buClr>
              <a:buSzPts val="1300"/>
              <a:buChar char="●"/>
            </a:pPr>
            <a:r>
              <a:rPr lang="en-GB" sz="1300">
                <a:solidFill>
                  <a:schemeClr val="lt2"/>
                </a:solidFill>
              </a:rPr>
              <a:t>each generate an RSA ssh-key called id_vc</a:t>
            </a:r>
            <a:endParaRPr sz="1300">
              <a:solidFill>
                <a:schemeClr val="lt2"/>
              </a:solidFill>
            </a:endParaRPr>
          </a:p>
          <a:p>
            <a:pPr indent="-311150" lvl="0" marL="457200" rtl="0" algn="l">
              <a:lnSpc>
                <a:spcPct val="115000"/>
              </a:lnSpc>
              <a:spcBef>
                <a:spcPts val="0"/>
              </a:spcBef>
              <a:spcAft>
                <a:spcPts val="0"/>
              </a:spcAft>
              <a:buClr>
                <a:schemeClr val="lt2"/>
              </a:buClr>
              <a:buSzPts val="1300"/>
              <a:buChar char="●"/>
            </a:pPr>
            <a:r>
              <a:rPr lang="en-GB" sz="1300">
                <a:solidFill>
                  <a:schemeClr val="lt2"/>
                </a:solidFill>
              </a:rPr>
              <a:t>one of the team members create a Public repository with a default README.md file and a suitable .gitignore file from the available templates and an appropriate LICENSE file for your team project</a:t>
            </a:r>
            <a:endParaRPr sz="1300">
              <a:solidFill>
                <a:schemeClr val="lt2"/>
              </a:solidFill>
            </a:endParaRPr>
          </a:p>
          <a:p>
            <a:pPr indent="-311150" lvl="0" marL="457200" rtl="0" algn="l">
              <a:lnSpc>
                <a:spcPct val="115000"/>
              </a:lnSpc>
              <a:spcBef>
                <a:spcPts val="0"/>
              </a:spcBef>
              <a:spcAft>
                <a:spcPts val="0"/>
              </a:spcAft>
              <a:buClr>
                <a:schemeClr val="lt2"/>
              </a:buClr>
              <a:buSzPts val="1300"/>
              <a:buChar char="●"/>
            </a:pPr>
            <a:r>
              <a:rPr lang="en-GB" sz="1300">
                <a:solidFill>
                  <a:schemeClr val="lt2"/>
                </a:solidFill>
              </a:rPr>
              <a:t>add the other team members to that public repo</a:t>
            </a:r>
            <a:endParaRPr sz="1300">
              <a:solidFill>
                <a:schemeClr val="lt2"/>
              </a:solidFill>
            </a:endParaRPr>
          </a:p>
          <a:p>
            <a:pPr indent="-311150" lvl="0" marL="457200" rtl="0" algn="l">
              <a:lnSpc>
                <a:spcPct val="115000"/>
              </a:lnSpc>
              <a:spcBef>
                <a:spcPts val="0"/>
              </a:spcBef>
              <a:spcAft>
                <a:spcPts val="0"/>
              </a:spcAft>
              <a:buClr>
                <a:schemeClr val="lt2"/>
              </a:buClr>
              <a:buSzPts val="1300"/>
              <a:buChar char="●"/>
            </a:pPr>
            <a:r>
              <a:rPr lang="en-GB" sz="1300">
                <a:solidFill>
                  <a:schemeClr val="lt2"/>
                </a:solidFill>
              </a:rPr>
              <a:t>each team member clone the newly created repo locally</a:t>
            </a:r>
            <a:endParaRPr sz="1300">
              <a:solidFill>
                <a:schemeClr val="lt2"/>
              </a:solidFill>
            </a:endParaRPr>
          </a:p>
          <a:p>
            <a:pPr indent="-311150" lvl="0" marL="457200" rtl="0" algn="l">
              <a:lnSpc>
                <a:spcPct val="115000"/>
              </a:lnSpc>
              <a:spcBef>
                <a:spcPts val="0"/>
              </a:spcBef>
              <a:spcAft>
                <a:spcPts val="0"/>
              </a:spcAft>
              <a:buClr>
                <a:schemeClr val="lt2"/>
              </a:buClr>
              <a:buSzPts val="1300"/>
              <a:buChar char="●"/>
            </a:pPr>
            <a:r>
              <a:rPr lang="en-GB" sz="1300">
                <a:solidFill>
                  <a:schemeClr val="lt2"/>
                </a:solidFill>
              </a:rPr>
              <a:t>each team member edit, add a small section to the README.md</a:t>
            </a:r>
            <a:endParaRPr sz="1300">
              <a:solidFill>
                <a:schemeClr val="lt2"/>
              </a:solidFill>
            </a:endParaRPr>
          </a:p>
          <a:p>
            <a:pPr indent="-311150" lvl="0" marL="457200" rtl="0" algn="l">
              <a:lnSpc>
                <a:spcPct val="115000"/>
              </a:lnSpc>
              <a:spcBef>
                <a:spcPts val="0"/>
              </a:spcBef>
              <a:spcAft>
                <a:spcPts val="0"/>
              </a:spcAft>
              <a:buClr>
                <a:schemeClr val="lt2"/>
              </a:buClr>
              <a:buSzPts val="1300"/>
              <a:buChar char="●"/>
            </a:pPr>
            <a:r>
              <a:rPr lang="en-GB" sz="1300">
                <a:solidFill>
                  <a:schemeClr val="lt2"/>
                </a:solidFill>
              </a:rPr>
              <a:t>each team member should include their github profile link at the bottom of the section they added</a:t>
            </a:r>
            <a:endParaRPr sz="1300">
              <a:solidFill>
                <a:schemeClr val="lt2"/>
              </a:solidFill>
            </a:endParaRPr>
          </a:p>
          <a:p>
            <a:pPr indent="-311150" lvl="0" marL="457200" rtl="0" algn="l">
              <a:lnSpc>
                <a:spcPct val="115000"/>
              </a:lnSpc>
              <a:spcBef>
                <a:spcPts val="0"/>
              </a:spcBef>
              <a:spcAft>
                <a:spcPts val="0"/>
              </a:spcAft>
              <a:buClr>
                <a:schemeClr val="lt2"/>
              </a:buClr>
              <a:buSzPts val="1300"/>
              <a:buChar char="●"/>
            </a:pPr>
            <a:r>
              <a:rPr lang="en-GB" sz="1300">
                <a:solidFill>
                  <a:schemeClr val="lt2"/>
                </a:solidFill>
              </a:rPr>
              <a:t>each team member should successfully git push their changes to the server.</a:t>
            </a:r>
            <a:endParaRPr sz="1300">
              <a:solidFill>
                <a:schemeClr val="lt2"/>
              </a:solidFill>
            </a:endParaRPr>
          </a:p>
          <a:p>
            <a:pPr indent="-311150" lvl="0" marL="457200" rtl="0" algn="l">
              <a:lnSpc>
                <a:spcPct val="115000"/>
              </a:lnSpc>
              <a:spcBef>
                <a:spcPts val="0"/>
              </a:spcBef>
              <a:spcAft>
                <a:spcPts val="0"/>
              </a:spcAft>
              <a:buClr>
                <a:schemeClr val="lt2"/>
              </a:buClr>
              <a:buSzPts val="1300"/>
              <a:buChar char="●"/>
            </a:pPr>
            <a:r>
              <a:rPr lang="en-GB" sz="1300">
                <a:solidFill>
                  <a:schemeClr val="lt2"/>
                </a:solidFill>
              </a:rPr>
              <a:t>use git log --graph --oneline --all or git log --graph to see the commits pushed to your repo.</a:t>
            </a:r>
            <a:endParaRPr sz="1300">
              <a:solidFill>
                <a:schemeClr val="lt2"/>
              </a:solidFill>
            </a:endParaRPr>
          </a:p>
          <a:p>
            <a:pPr indent="0" lvl="0" marL="0" rtl="0" algn="l">
              <a:spcBef>
                <a:spcPts val="0"/>
              </a:spcBef>
              <a:spcAft>
                <a:spcPts val="0"/>
              </a:spcAft>
              <a:buNone/>
            </a:pPr>
            <a:r>
              <a:t/>
            </a:r>
            <a:endParaRPr sz="1800">
              <a:solidFill>
                <a:schemeClr val="dk2"/>
              </a:solidFill>
            </a:endParaRPr>
          </a:p>
        </p:txBody>
      </p:sp>
      <p:pic>
        <p:nvPicPr>
          <p:cNvPr id="146" name="Google Shape;146;p31"/>
          <p:cNvPicPr preferRelativeResize="0"/>
          <p:nvPr/>
        </p:nvPicPr>
        <p:blipFill>
          <a:blip r:embed="rId4">
            <a:alphaModFix/>
          </a:blip>
          <a:stretch>
            <a:fillRect/>
          </a:stretch>
        </p:blipFill>
        <p:spPr>
          <a:xfrm>
            <a:off x="7863224" y="3869076"/>
            <a:ext cx="1244675" cy="121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nvSpPr>
        <p:spPr>
          <a:xfrm>
            <a:off x="0" y="2046383"/>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52" name="Google Shape;152;p32"/>
          <p:cNvPicPr preferRelativeResize="0"/>
          <p:nvPr/>
        </p:nvPicPr>
        <p:blipFill rotWithShape="1">
          <a:blip r:embed="rId3">
            <a:alphaModFix/>
          </a:blip>
          <a:srcRect b="0" l="0" r="0" t="0"/>
          <a:stretch/>
        </p:blipFill>
        <p:spPr>
          <a:xfrm>
            <a:off x="0" y="1"/>
            <a:ext cx="9144000" cy="5143501"/>
          </a:xfrm>
          <a:prstGeom prst="rect">
            <a:avLst/>
          </a:prstGeom>
          <a:noFill/>
          <a:ln>
            <a:noFill/>
          </a:ln>
        </p:spPr>
      </p:pic>
      <p:sp>
        <p:nvSpPr>
          <p:cNvPr id="153" name="Google Shape;153;p32"/>
          <p:cNvSpPr txBox="1"/>
          <p:nvPr/>
        </p:nvSpPr>
        <p:spPr>
          <a:xfrm>
            <a:off x="389275" y="215350"/>
            <a:ext cx="8199900" cy="72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600"/>
              </a:spcBef>
              <a:spcAft>
                <a:spcPts val="0"/>
              </a:spcAft>
              <a:buClr>
                <a:schemeClr val="dk1"/>
              </a:buClr>
              <a:buSzPts val="1100"/>
              <a:buFont typeface="Arial"/>
              <a:buNone/>
            </a:pPr>
            <a:r>
              <a:rPr lang="en-GB" sz="2000">
                <a:solidFill>
                  <a:schemeClr val="lt2"/>
                </a:solidFill>
              </a:rPr>
              <a:t>3. Git Flow and Source Code Management Principles</a:t>
            </a:r>
            <a:endParaRPr sz="2000">
              <a:solidFill>
                <a:schemeClr val="lt2"/>
              </a:solidFill>
            </a:endParaRPr>
          </a:p>
          <a:p>
            <a:pPr indent="0" lvl="0" marL="0" rtl="0" algn="l">
              <a:spcBef>
                <a:spcPts val="400"/>
              </a:spcBef>
              <a:spcAft>
                <a:spcPts val="0"/>
              </a:spcAft>
              <a:buNone/>
            </a:pPr>
            <a:r>
              <a:t/>
            </a:r>
            <a:endParaRPr sz="1800">
              <a:solidFill>
                <a:schemeClr val="dk2"/>
              </a:solidFill>
            </a:endParaRPr>
          </a:p>
        </p:txBody>
      </p:sp>
      <p:graphicFrame>
        <p:nvGraphicFramePr>
          <p:cNvPr id="154" name="Google Shape;154;p32"/>
          <p:cNvGraphicFramePr/>
          <p:nvPr/>
        </p:nvGraphicFramePr>
        <p:xfrm>
          <a:off x="521750" y="745425"/>
          <a:ext cx="3000000" cy="3000000"/>
        </p:xfrm>
        <a:graphic>
          <a:graphicData uri="http://schemas.openxmlformats.org/drawingml/2006/table">
            <a:tbl>
              <a:tblPr>
                <a:noFill/>
                <a:tableStyleId>{1B729D83-3AB6-45D0-AC9A-E5040D9EE71B}</a:tableStyleId>
              </a:tblPr>
              <a:tblGrid>
                <a:gridCol w="2004400"/>
                <a:gridCol w="5797850"/>
              </a:tblGrid>
              <a:tr h="1056150">
                <a:tc>
                  <a:txBody>
                    <a:bodyPr/>
                    <a:lstStyle/>
                    <a:p>
                      <a:pPr indent="0" lvl="0" marL="0" rtl="0" algn="ctr">
                        <a:spcBef>
                          <a:spcPts val="0"/>
                        </a:spcBef>
                        <a:spcAft>
                          <a:spcPts val="0"/>
                        </a:spcAft>
                        <a:buClr>
                          <a:schemeClr val="dk1"/>
                        </a:buClr>
                        <a:buSzPts val="1100"/>
                        <a:buFont typeface="Arial"/>
                        <a:buNone/>
                      </a:pPr>
                      <a:r>
                        <a:rPr lang="en-GB" sz="1900">
                          <a:solidFill>
                            <a:schemeClr val="lt2"/>
                          </a:solidFill>
                        </a:rPr>
                        <a:t>Versioning</a:t>
                      </a:r>
                      <a:endParaRPr sz="2200">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Systematically tracking changes to source code over time, enabling developers to understand the codebase's history, revert to previous states, and manage releases effectively. Uses schemes like Semantic Versioning (SemVer) with major, minor, and patch versions indicating the significance of changes.</a:t>
                      </a:r>
                      <a:endParaRPr>
                        <a:solidFill>
                          <a:schemeClr val="lt1"/>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01200">
                <a:tc>
                  <a:txBody>
                    <a:bodyPr/>
                    <a:lstStyle/>
                    <a:p>
                      <a:pPr indent="0" lvl="0" marL="0" rtl="0" algn="ctr">
                        <a:spcBef>
                          <a:spcPts val="0"/>
                        </a:spcBef>
                        <a:spcAft>
                          <a:spcPts val="0"/>
                        </a:spcAft>
                        <a:buNone/>
                      </a:pPr>
                      <a:r>
                        <a:rPr lang="en-GB" sz="1900">
                          <a:solidFill>
                            <a:schemeClr val="lt1"/>
                          </a:solidFill>
                        </a:rPr>
                        <a:t>Branching </a:t>
                      </a:r>
                      <a:endParaRPr sz="1900">
                        <a:solidFill>
                          <a:schemeClr val="lt1"/>
                        </a:solidFill>
                      </a:endParaRPr>
                    </a:p>
                    <a:p>
                      <a:pPr indent="0" lvl="0" marL="0" rtl="0" algn="ctr">
                        <a:spcBef>
                          <a:spcPts val="0"/>
                        </a:spcBef>
                        <a:spcAft>
                          <a:spcPts val="0"/>
                        </a:spcAft>
                        <a:buNone/>
                      </a:pPr>
                      <a:r>
                        <a:rPr lang="en-GB" sz="1900">
                          <a:solidFill>
                            <a:schemeClr val="lt1"/>
                          </a:solidFill>
                        </a:rPr>
                        <a:t>Strategies</a:t>
                      </a:r>
                      <a:endParaRPr sz="1900">
                        <a:solidFill>
                          <a:schemeClr val="lt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Define how code changes are managed in separate branches within a repository, facilitating parallel development, experimentation, and code isolation. Examples include GitFlow with long-lived branches for feature development and release preparation, and GitHub Flow with short-lived feature branches.</a:t>
                      </a:r>
                      <a:endParaRPr>
                        <a:solidFill>
                          <a:schemeClr val="lt1"/>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01200">
                <a:tc>
                  <a:txBody>
                    <a:bodyPr/>
                    <a:lstStyle/>
                    <a:p>
                      <a:pPr indent="0" lvl="0" marL="0" rtl="0" algn="ctr">
                        <a:spcBef>
                          <a:spcPts val="0"/>
                        </a:spcBef>
                        <a:spcAft>
                          <a:spcPts val="0"/>
                        </a:spcAft>
                        <a:buNone/>
                      </a:pPr>
                      <a:r>
                        <a:rPr lang="en-GB" sz="1900">
                          <a:solidFill>
                            <a:schemeClr val="lt1"/>
                          </a:solidFill>
                        </a:rPr>
                        <a:t>Pull Requests</a:t>
                      </a:r>
                      <a:endParaRPr sz="1900">
                        <a:solidFill>
                          <a:schemeClr val="lt1"/>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Mechanism for proposing and reviewing code changes before merging them into the main codebase. Encourages collaboration, code review, and quality assurance. Developers create branches, make commits, and open pull requests for feedback and approval before integration, ensuring code meets project standards.</a:t>
                      </a:r>
                      <a:endParaRPr>
                        <a:solidFill>
                          <a:schemeClr val="lt1"/>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pic>
        <p:nvPicPr>
          <p:cNvPr id="155" name="Google Shape;155;p32"/>
          <p:cNvPicPr preferRelativeResize="0"/>
          <p:nvPr/>
        </p:nvPicPr>
        <p:blipFill>
          <a:blip r:embed="rId4">
            <a:alphaModFix/>
          </a:blip>
          <a:stretch>
            <a:fillRect/>
          </a:stretch>
        </p:blipFill>
        <p:spPr>
          <a:xfrm>
            <a:off x="8196025" y="4193500"/>
            <a:ext cx="911874" cy="88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3"/>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161" name="Google Shape;161;p33"/>
          <p:cNvSpPr txBox="1"/>
          <p:nvPr/>
        </p:nvSpPr>
        <p:spPr>
          <a:xfrm>
            <a:off x="190500" y="115950"/>
            <a:ext cx="8580900" cy="4795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GB" sz="1600">
                <a:solidFill>
                  <a:schemeClr val="lt1"/>
                </a:solidFill>
              </a:rPr>
              <a:t>Overall, these source code management principles promote collaboration, transparency, and efficiency within development teams, enabling them to maintain a high level of code quality, manage project timelines effectively, and deliver reliable software products.</a:t>
            </a:r>
            <a:endParaRPr sz="1600">
              <a:solidFill>
                <a:schemeClr val="lt1"/>
              </a:solidFill>
            </a:endParaRPr>
          </a:p>
          <a:p>
            <a:pPr indent="-330200" lvl="0" marL="457200" rtl="0" algn="l">
              <a:spcBef>
                <a:spcPts val="0"/>
              </a:spcBef>
              <a:spcAft>
                <a:spcPts val="0"/>
              </a:spcAft>
              <a:buClr>
                <a:schemeClr val="lt1"/>
              </a:buClr>
              <a:buSzPts val="1600"/>
              <a:buChar char="●"/>
            </a:pPr>
            <a:r>
              <a:rPr lang="en-GB" sz="1600">
                <a:solidFill>
                  <a:schemeClr val="lt1"/>
                </a:solidFill>
              </a:rPr>
              <a:t>Show examples of branching strategies using visual aids or a collaborative coding session.</a:t>
            </a:r>
            <a:endParaRPr sz="1600">
              <a:solidFill>
                <a:schemeClr val="lt1"/>
              </a:solidFill>
            </a:endParaRPr>
          </a:p>
          <a:p>
            <a:pPr indent="-330200" lvl="0" marL="457200" rtl="0" algn="l">
              <a:spcBef>
                <a:spcPts val="0"/>
              </a:spcBef>
              <a:spcAft>
                <a:spcPts val="0"/>
              </a:spcAft>
              <a:buClr>
                <a:schemeClr val="lt1"/>
              </a:buClr>
              <a:buSzPts val="1600"/>
              <a:buChar char="●"/>
            </a:pPr>
            <a:r>
              <a:rPr lang="en-GB" sz="1600">
                <a:solidFill>
                  <a:schemeClr val="lt1"/>
                </a:solidFill>
              </a:rPr>
              <a:t>GitHub Flow Branching Strategy:</a:t>
            </a:r>
            <a:endParaRPr sz="1600">
              <a:solidFill>
                <a:schemeClr val="lt1"/>
              </a:solidFill>
            </a:endParaRPr>
          </a:p>
          <a:p>
            <a:pPr indent="-330200" lvl="0" marL="457200" rtl="0" algn="l">
              <a:spcBef>
                <a:spcPts val="0"/>
              </a:spcBef>
              <a:spcAft>
                <a:spcPts val="0"/>
              </a:spcAft>
              <a:buClr>
                <a:schemeClr val="lt1"/>
              </a:buClr>
              <a:buSzPts val="1600"/>
              <a:buChar char="●"/>
            </a:pPr>
            <a:r>
              <a:rPr lang="en-GB" sz="1600">
                <a:solidFill>
                  <a:schemeClr val="lt1"/>
                </a:solidFill>
              </a:rPr>
              <a:t>GitHub Flow is a simpler and more continuous approach to branching, commonly used with </a:t>
            </a:r>
            <a:r>
              <a:rPr lang="en-GB" sz="1600">
                <a:solidFill>
                  <a:schemeClr val="lt1"/>
                </a:solidFill>
              </a:rPr>
              <a:t>GitHub</a:t>
            </a:r>
            <a:r>
              <a:rPr lang="en-GB" sz="1600">
                <a:solidFill>
                  <a:schemeClr val="lt1"/>
                </a:solidFill>
              </a:rPr>
              <a:t> pull request feature:</a:t>
            </a:r>
            <a:endParaRPr sz="1600">
              <a:solidFill>
                <a:schemeClr val="lt1"/>
              </a:solidFill>
            </a:endParaRPr>
          </a:p>
          <a:p>
            <a:pPr indent="-330200" lvl="1" marL="914400" rtl="0" algn="l">
              <a:spcBef>
                <a:spcPts val="0"/>
              </a:spcBef>
              <a:spcAft>
                <a:spcPts val="0"/>
              </a:spcAft>
              <a:buClr>
                <a:schemeClr val="lt1"/>
              </a:buClr>
              <a:buSzPts val="1600"/>
              <a:buChar char="○"/>
            </a:pPr>
            <a:r>
              <a:rPr lang="en-GB" sz="1600">
                <a:solidFill>
                  <a:schemeClr val="lt1"/>
                </a:solidFill>
              </a:rPr>
              <a:t>Main Branch (e.g., main or master): Represents the production-ready code.</a:t>
            </a:r>
            <a:endParaRPr sz="1600">
              <a:solidFill>
                <a:schemeClr val="lt1"/>
              </a:solidFill>
            </a:endParaRPr>
          </a:p>
          <a:p>
            <a:pPr indent="-330200" lvl="1" marL="914400" rtl="0" algn="l">
              <a:spcBef>
                <a:spcPts val="0"/>
              </a:spcBef>
              <a:spcAft>
                <a:spcPts val="0"/>
              </a:spcAft>
              <a:buClr>
                <a:schemeClr val="lt1"/>
              </a:buClr>
              <a:buSzPts val="1600"/>
              <a:buChar char="○"/>
            </a:pPr>
            <a:r>
              <a:rPr lang="en-GB" sz="1600">
                <a:solidFill>
                  <a:schemeClr val="lt1"/>
                </a:solidFill>
              </a:rPr>
              <a:t>Feature Branches: Developers create short-lived branches for each new feature or change. These branches are typically branched off from main.short as possible.</a:t>
            </a:r>
            <a:endParaRPr sz="1600">
              <a:solidFill>
                <a:schemeClr val="lt1"/>
              </a:solidFill>
            </a:endParaRPr>
          </a:p>
          <a:p>
            <a:pPr indent="-330200" lvl="1" marL="914400" rtl="0" algn="l">
              <a:spcBef>
                <a:spcPts val="0"/>
              </a:spcBef>
              <a:spcAft>
                <a:spcPts val="0"/>
              </a:spcAft>
              <a:buClr>
                <a:schemeClr val="lt1"/>
              </a:buClr>
              <a:buSzPts val="1600"/>
              <a:buChar char="○"/>
            </a:pPr>
            <a:r>
              <a:rPr lang="en-GB" sz="1600">
                <a:solidFill>
                  <a:schemeClr val="lt1"/>
                </a:solidFill>
              </a:rPr>
              <a:t>Pull Requests: Once work is complete in a feature branch, developers open a pull request to merge changes into main. This allows for code review, discussion, and automated testing before merging.</a:t>
            </a:r>
            <a:endParaRPr sz="1600">
              <a:solidFill>
                <a:schemeClr val="lt1"/>
              </a:solidFill>
            </a:endParaRPr>
          </a:p>
          <a:p>
            <a:pPr indent="-330200" lvl="1" marL="914400" rtl="0" algn="l">
              <a:lnSpc>
                <a:spcPct val="115000"/>
              </a:lnSpc>
              <a:spcBef>
                <a:spcPts val="0"/>
              </a:spcBef>
              <a:spcAft>
                <a:spcPts val="0"/>
              </a:spcAft>
              <a:buClr>
                <a:schemeClr val="lt1"/>
              </a:buClr>
              <a:buSzPts val="1600"/>
              <a:buChar char="○"/>
            </a:pPr>
            <a:r>
              <a:rPr lang="en-GB" sz="1600">
                <a:solidFill>
                  <a:schemeClr val="lt1"/>
                </a:solidFill>
              </a:rPr>
              <a:t>Merge to Main: After review and approval, changes are merged into the main branch, making them available for deployment.</a:t>
            </a:r>
            <a:endParaRPr sz="1600">
              <a:solidFill>
                <a:schemeClr val="lt1"/>
              </a:solidFill>
            </a:endParaRPr>
          </a:p>
          <a:p>
            <a:pPr indent="0" lvl="0" marL="0" rtl="0" algn="l">
              <a:spcBef>
                <a:spcPts val="0"/>
              </a:spcBef>
              <a:spcAft>
                <a:spcPts val="0"/>
              </a:spcAft>
              <a:buNone/>
            </a:pPr>
            <a:r>
              <a:t/>
            </a:r>
            <a:endParaRPr sz="1800">
              <a:solidFill>
                <a:schemeClr val="dk2"/>
              </a:solidFill>
            </a:endParaRPr>
          </a:p>
        </p:txBody>
      </p:sp>
      <p:pic>
        <p:nvPicPr>
          <p:cNvPr id="162" name="Google Shape;162;p33"/>
          <p:cNvPicPr preferRelativeResize="0"/>
          <p:nvPr/>
        </p:nvPicPr>
        <p:blipFill>
          <a:blip r:embed="rId4">
            <a:alphaModFix/>
          </a:blip>
          <a:stretch>
            <a:fillRect/>
          </a:stretch>
        </p:blipFill>
        <p:spPr>
          <a:xfrm>
            <a:off x="8127350" y="4126550"/>
            <a:ext cx="980548" cy="955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