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7"/>
  </p:notesMasterIdLst>
  <p:sldIdLst>
    <p:sldId id="264" r:id="rId2"/>
    <p:sldId id="265" r:id="rId3"/>
    <p:sldId id="266" r:id="rId4"/>
    <p:sldId id="267" r:id="rId5"/>
    <p:sldId id="268" r:id="rId6"/>
    <p:sldId id="269" r:id="rId7"/>
    <p:sldId id="270" r:id="rId8"/>
    <p:sldId id="256" r:id="rId9"/>
    <p:sldId id="257" r:id="rId10"/>
    <p:sldId id="258" r:id="rId11"/>
    <p:sldId id="259" r:id="rId12"/>
    <p:sldId id="260" r:id="rId13"/>
    <p:sldId id="261" r:id="rId14"/>
    <p:sldId id="262" r:id="rId15"/>
    <p:sldId id="263" r:id="rId16"/>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09" d="100"/>
          <a:sy n="109" d="100"/>
        </p:scale>
        <p:origin x="1674" y="108"/>
      </p:cViewPr>
      <p:guideLst>
        <p:guide orient="horz" pos="2880"/>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3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2070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00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971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634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976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310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44500" y="327406"/>
            <a:ext cx="1638935" cy="7880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000" b="0" i="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535940" y="1154938"/>
            <a:ext cx="8072119" cy="20078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44500" y="327406"/>
            <a:ext cx="1638935" cy="7880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000" b="0" i="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444500" y="202647"/>
            <a:ext cx="8255000" cy="13747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44500" y="327406"/>
            <a:ext cx="1638935" cy="7880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000" b="0" i="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35"/>
        <p:cNvGrpSpPr/>
        <p:nvPr/>
      </p:nvGrpSpPr>
      <p:grpSpPr>
        <a:xfrm>
          <a:off x="0" y="0"/>
          <a:ext cx="0" cy="0"/>
          <a:chOff x="0" y="0"/>
          <a:chExt cx="0" cy="0"/>
        </a:xfrm>
      </p:grpSpPr>
      <p:sp>
        <p:nvSpPr>
          <p:cNvPr id="36" name="Google Shape;36;p6"/>
          <p:cNvSpPr/>
          <p:nvPr/>
        </p:nvSpPr>
        <p:spPr>
          <a:xfrm>
            <a:off x="0" y="0"/>
            <a:ext cx="9144000"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7;p6"/>
          <p:cNvSpPr/>
          <p:nvPr/>
        </p:nvSpPr>
        <p:spPr>
          <a:xfrm>
            <a:off x="0" y="1247"/>
            <a:ext cx="9143999" cy="102615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6"/>
          <p:cNvSpPr/>
          <p:nvPr/>
        </p:nvSpPr>
        <p:spPr>
          <a:xfrm>
            <a:off x="4401357" y="0"/>
            <a:ext cx="4742641" cy="5999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6"/>
          <p:cNvSpPr/>
          <p:nvPr/>
        </p:nvSpPr>
        <p:spPr>
          <a:xfrm>
            <a:off x="0" y="0"/>
            <a:ext cx="9090762" cy="101993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6"/>
          <p:cNvSpPr/>
          <p:nvPr/>
        </p:nvSpPr>
        <p:spPr>
          <a:xfrm>
            <a:off x="-881" y="52959"/>
            <a:ext cx="9145643" cy="90081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44500" y="327406"/>
            <a:ext cx="1638935" cy="78803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5000" b="0" i="0" u="none" strike="noStrike" cap="none">
                <a:solidFill>
                  <a:srgbClr val="04607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35940" y="1154938"/>
            <a:ext cx="8072119" cy="20078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6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9.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Tree>
    <p:extLst>
      <p:ext uri="{BB962C8B-B14F-4D97-AF65-F5344CB8AC3E}">
        <p14:creationId xmlns:p14="http://schemas.microsoft.com/office/powerpoint/2010/main" val="7727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9"/>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9"/>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9"/>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9"/>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9"/>
          <p:cNvSpPr txBox="1">
            <a:spLocks noGrp="1"/>
          </p:cNvSpPr>
          <p:nvPr>
            <p:ph type="title"/>
          </p:nvPr>
        </p:nvSpPr>
        <p:spPr>
          <a:xfrm>
            <a:off x="444500" y="327406"/>
            <a:ext cx="4171950"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Implementation</a:t>
            </a:r>
            <a:endParaRPr/>
          </a:p>
        </p:txBody>
      </p:sp>
      <p:sp>
        <p:nvSpPr>
          <p:cNvPr id="76" name="Google Shape;76;p9"/>
          <p:cNvSpPr/>
          <p:nvPr/>
        </p:nvSpPr>
        <p:spPr>
          <a:xfrm>
            <a:off x="664463" y="1141475"/>
            <a:ext cx="8008620" cy="4648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80"/>
        <p:cNvGrpSpPr/>
        <p:nvPr/>
      </p:nvGrpSpPr>
      <p:grpSpPr>
        <a:xfrm>
          <a:off x="0" y="0"/>
          <a:ext cx="0" cy="0"/>
          <a:chOff x="0" y="0"/>
          <a:chExt cx="0" cy="0"/>
        </a:xfrm>
      </p:grpSpPr>
      <p:sp>
        <p:nvSpPr>
          <p:cNvPr id="81" name="Google Shape;81;p10"/>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0"/>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0"/>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0"/>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0"/>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0"/>
          <p:cNvSpPr txBox="1"/>
          <p:nvPr/>
        </p:nvSpPr>
        <p:spPr>
          <a:xfrm>
            <a:off x="535940" y="1154938"/>
            <a:ext cx="4872990" cy="42227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solidFill>
                  <a:schemeClr val="dk1"/>
                </a:solidFill>
                <a:latin typeface="Times New Roman"/>
                <a:ea typeface="Times New Roman"/>
                <a:cs typeface="Times New Roman"/>
                <a:sym typeface="Times New Roman"/>
              </a:rPr>
              <a:t>Create an interface. (</a:t>
            </a:r>
            <a:r>
              <a:rPr lang="en-US" sz="2600" i="1">
                <a:solidFill>
                  <a:schemeClr val="dk1"/>
                </a:solidFill>
                <a:latin typeface="Georgia"/>
                <a:ea typeface="Georgia"/>
                <a:cs typeface="Georgia"/>
                <a:sym typeface="Georgia"/>
              </a:rPr>
              <a:t>Shape.java)</a:t>
            </a:r>
            <a:endParaRPr sz="2600">
              <a:solidFill>
                <a:schemeClr val="dk1"/>
              </a:solidFill>
              <a:latin typeface="Georgia"/>
              <a:ea typeface="Georgia"/>
              <a:cs typeface="Georgia"/>
              <a:sym typeface="Georgia"/>
            </a:endParaRPr>
          </a:p>
        </p:txBody>
      </p:sp>
      <p:sp>
        <p:nvSpPr>
          <p:cNvPr id="87" name="Google Shape;87;p10"/>
          <p:cNvSpPr txBox="1">
            <a:spLocks noGrp="1"/>
          </p:cNvSpPr>
          <p:nvPr>
            <p:ph type="title"/>
          </p:nvPr>
        </p:nvSpPr>
        <p:spPr>
          <a:xfrm>
            <a:off x="444500" y="327406"/>
            <a:ext cx="163893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Step 1</a:t>
            </a:r>
            <a:endParaRPr/>
          </a:p>
        </p:txBody>
      </p:sp>
      <p:sp>
        <p:nvSpPr>
          <p:cNvPr id="88" name="Google Shape;88;p10"/>
          <p:cNvSpPr txBox="1"/>
          <p:nvPr/>
        </p:nvSpPr>
        <p:spPr>
          <a:xfrm>
            <a:off x="914400" y="1828800"/>
            <a:ext cx="7077709" cy="1201420"/>
          </a:xfrm>
          <a:prstGeom prst="rect">
            <a:avLst/>
          </a:prstGeom>
          <a:solidFill>
            <a:srgbClr val="000000"/>
          </a:solidFill>
          <a:ln>
            <a:noFill/>
          </a:ln>
        </p:spPr>
        <p:txBody>
          <a:bodyPr spcFirstLastPara="1" wrap="square" lIns="0" tIns="29200" rIns="0" bIns="0" anchor="t" anchorCtr="0">
            <a:spAutoFit/>
          </a:bodyPr>
          <a:lstStyle/>
          <a:p>
            <a:pPr marL="91440"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public interface Shape {</a:t>
            </a:r>
            <a:endParaRPr sz="2400">
              <a:solidFill>
                <a:schemeClr val="dk1"/>
              </a:solidFill>
              <a:latin typeface="Arial"/>
              <a:ea typeface="Arial"/>
              <a:cs typeface="Arial"/>
              <a:sym typeface="Arial"/>
            </a:endParaRPr>
          </a:p>
          <a:p>
            <a:pPr marL="481330"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void draw();</a:t>
            </a:r>
            <a:endParaRPr sz="2400">
              <a:solidFill>
                <a:schemeClr val="dk1"/>
              </a:solidFill>
              <a:latin typeface="Arial"/>
              <a:ea typeface="Arial"/>
              <a:cs typeface="Arial"/>
              <a:sym typeface="Arial"/>
            </a:endParaRPr>
          </a:p>
          <a:p>
            <a:pPr marL="91440"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1"/>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1"/>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1"/>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1"/>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1"/>
          <p:cNvSpPr txBox="1">
            <a:spLocks noGrp="1"/>
          </p:cNvSpPr>
          <p:nvPr>
            <p:ph type="title"/>
          </p:nvPr>
        </p:nvSpPr>
        <p:spPr>
          <a:xfrm>
            <a:off x="444500" y="0"/>
            <a:ext cx="1638935"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Step 2</a:t>
            </a:r>
            <a:endParaRPr/>
          </a:p>
        </p:txBody>
      </p:sp>
      <p:sp>
        <p:nvSpPr>
          <p:cNvPr id="99" name="Google Shape;99;p11"/>
          <p:cNvSpPr/>
          <p:nvPr/>
        </p:nvSpPr>
        <p:spPr>
          <a:xfrm>
            <a:off x="914400" y="914400"/>
            <a:ext cx="8229600" cy="1938655"/>
          </a:xfrm>
          <a:custGeom>
            <a:avLst/>
            <a:gdLst/>
            <a:ahLst/>
            <a:cxnLst/>
            <a:rect l="l" t="t" r="r" b="b"/>
            <a:pathLst>
              <a:path w="8229600" h="1938655" extrusionOk="0">
                <a:moveTo>
                  <a:pt x="0" y="1938527"/>
                </a:moveTo>
                <a:lnTo>
                  <a:pt x="8229600" y="1938527"/>
                </a:lnTo>
                <a:lnTo>
                  <a:pt x="8229600" y="0"/>
                </a:lnTo>
                <a:lnTo>
                  <a:pt x="0" y="0"/>
                </a:lnTo>
                <a:lnTo>
                  <a:pt x="0" y="193852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1"/>
          <p:cNvSpPr/>
          <p:nvPr/>
        </p:nvSpPr>
        <p:spPr>
          <a:xfrm>
            <a:off x="914400" y="2924555"/>
            <a:ext cx="8229600" cy="1938655"/>
          </a:xfrm>
          <a:custGeom>
            <a:avLst/>
            <a:gdLst/>
            <a:ahLst/>
            <a:cxnLst/>
            <a:rect l="l" t="t" r="r" b="b"/>
            <a:pathLst>
              <a:path w="8229600" h="1938654" extrusionOk="0">
                <a:moveTo>
                  <a:pt x="0" y="1938528"/>
                </a:moveTo>
                <a:lnTo>
                  <a:pt x="8229600" y="1938528"/>
                </a:lnTo>
                <a:lnTo>
                  <a:pt x="8229600" y="0"/>
                </a:lnTo>
                <a:lnTo>
                  <a:pt x="0" y="0"/>
                </a:lnTo>
                <a:lnTo>
                  <a:pt x="0" y="193852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1"/>
          <p:cNvSpPr/>
          <p:nvPr/>
        </p:nvSpPr>
        <p:spPr>
          <a:xfrm>
            <a:off x="914400" y="4919471"/>
            <a:ext cx="8229600" cy="1938655"/>
          </a:xfrm>
          <a:custGeom>
            <a:avLst/>
            <a:gdLst/>
            <a:ahLst/>
            <a:cxnLst/>
            <a:rect l="l" t="t" r="r" b="b"/>
            <a:pathLst>
              <a:path w="8229600" h="1938654" extrusionOk="0">
                <a:moveTo>
                  <a:pt x="0" y="1938527"/>
                </a:moveTo>
                <a:lnTo>
                  <a:pt x="8229600" y="1938527"/>
                </a:lnTo>
                <a:lnTo>
                  <a:pt x="8229600" y="0"/>
                </a:lnTo>
                <a:lnTo>
                  <a:pt x="0" y="0"/>
                </a:lnTo>
                <a:lnTo>
                  <a:pt x="0" y="193852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1"/>
          <p:cNvSpPr txBox="1"/>
          <p:nvPr/>
        </p:nvSpPr>
        <p:spPr>
          <a:xfrm>
            <a:off x="535940" y="376174"/>
            <a:ext cx="8463280" cy="6414770"/>
          </a:xfrm>
          <a:prstGeom prst="rect">
            <a:avLst/>
          </a:prstGeom>
          <a:noFill/>
          <a:ln>
            <a:noFill/>
          </a:ln>
        </p:spPr>
        <p:txBody>
          <a:bodyPr spcFirstLastPara="1" wrap="square" lIns="0" tIns="106675" rIns="0" bIns="0" anchor="t" anchorCtr="0">
            <a:spAutoFit/>
          </a:bodyPr>
          <a:lstStyle/>
          <a:p>
            <a:pPr marL="12700" marR="0" lvl="0" indent="0" algn="l" rtl="0">
              <a:lnSpc>
                <a:spcPct val="100000"/>
              </a:lnSpc>
              <a:spcBef>
                <a:spcPts val="0"/>
              </a:spcBef>
              <a:spcAft>
                <a:spcPts val="0"/>
              </a:spcAft>
              <a:buNone/>
            </a:pPr>
            <a:r>
              <a:rPr lang="en-US" sz="2250">
                <a:solidFill>
                  <a:srgbClr val="0AD0D9"/>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Create concrete classes implementing the same interface.</a:t>
            </a:r>
            <a:endParaRPr sz="2400">
              <a:solidFill>
                <a:schemeClr val="dk1"/>
              </a:solidFill>
              <a:latin typeface="Times New Roman"/>
              <a:ea typeface="Times New Roman"/>
              <a:cs typeface="Times New Roman"/>
              <a:sym typeface="Times New Roman"/>
            </a:endParaRPr>
          </a:p>
          <a:p>
            <a:pPr marL="859789" marR="2609215" lvl="0" indent="-390524" algn="l" rtl="0">
              <a:lnSpc>
                <a:spcPct val="100000"/>
              </a:lnSpc>
              <a:spcBef>
                <a:spcPts val="745"/>
              </a:spcBef>
              <a:spcAft>
                <a:spcPts val="0"/>
              </a:spcAft>
              <a:buNone/>
            </a:pPr>
            <a:r>
              <a:rPr lang="en-US" sz="2400" b="1">
                <a:solidFill>
                  <a:srgbClr val="92D050"/>
                </a:solidFill>
                <a:latin typeface="Arial"/>
                <a:ea typeface="Arial"/>
                <a:cs typeface="Arial"/>
                <a:sym typeface="Arial"/>
              </a:rPr>
              <a:t>public class Rectangle implements Shape {  @Override</a:t>
            </a:r>
            <a:endParaRPr sz="2400">
              <a:solidFill>
                <a:schemeClr val="dk1"/>
              </a:solidFill>
              <a:latin typeface="Arial"/>
              <a:ea typeface="Arial"/>
              <a:cs typeface="Arial"/>
              <a:sym typeface="Arial"/>
            </a:endParaRPr>
          </a:p>
          <a:p>
            <a:pPr marL="859789"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public void draw() {</a:t>
            </a:r>
            <a:endParaRPr sz="2400">
              <a:solidFill>
                <a:schemeClr val="dk1"/>
              </a:solidFill>
              <a:latin typeface="Arial"/>
              <a:ea typeface="Arial"/>
              <a:cs typeface="Arial"/>
              <a:sym typeface="Arial"/>
            </a:endParaRPr>
          </a:p>
          <a:p>
            <a:pPr marL="1250315" marR="0" lvl="0" indent="0" algn="l" rtl="0">
              <a:lnSpc>
                <a:spcPct val="100000"/>
              </a:lnSpc>
              <a:spcBef>
                <a:spcPts val="5"/>
              </a:spcBef>
              <a:spcAft>
                <a:spcPts val="0"/>
              </a:spcAft>
              <a:buNone/>
            </a:pPr>
            <a:r>
              <a:rPr lang="en-US" sz="2400" b="1">
                <a:solidFill>
                  <a:srgbClr val="92D050"/>
                </a:solidFill>
                <a:latin typeface="Arial"/>
                <a:ea typeface="Arial"/>
                <a:cs typeface="Arial"/>
                <a:sym typeface="Arial"/>
              </a:rPr>
              <a:t>System.out.println("Inside Rectangle::draw() method.");</a:t>
            </a:r>
            <a:endParaRPr sz="2400">
              <a:solidFill>
                <a:schemeClr val="dk1"/>
              </a:solidFill>
              <a:latin typeface="Arial"/>
              <a:ea typeface="Arial"/>
              <a:cs typeface="Arial"/>
              <a:sym typeface="Arial"/>
            </a:endParaRPr>
          </a:p>
          <a:p>
            <a:pPr marL="859789"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 }</a:t>
            </a:r>
            <a:endParaRPr sz="2400">
              <a:solidFill>
                <a:schemeClr val="dk1"/>
              </a:solidFill>
              <a:latin typeface="Arial"/>
              <a:ea typeface="Arial"/>
              <a:cs typeface="Arial"/>
              <a:sym typeface="Arial"/>
            </a:endParaRPr>
          </a:p>
          <a:p>
            <a:pPr marL="859789" marR="2999105" lvl="0" indent="-390524" algn="l" rtl="0">
              <a:lnSpc>
                <a:spcPct val="100000"/>
              </a:lnSpc>
              <a:spcBef>
                <a:spcPts val="1425"/>
              </a:spcBef>
              <a:spcAft>
                <a:spcPts val="0"/>
              </a:spcAft>
              <a:buNone/>
            </a:pPr>
            <a:r>
              <a:rPr lang="en-US" sz="2400" b="1">
                <a:solidFill>
                  <a:srgbClr val="92D050"/>
                </a:solidFill>
                <a:latin typeface="Arial"/>
                <a:ea typeface="Arial"/>
                <a:cs typeface="Arial"/>
                <a:sym typeface="Arial"/>
              </a:rPr>
              <a:t>public class Square implements Shape {  @Override</a:t>
            </a:r>
            <a:endParaRPr sz="2400">
              <a:solidFill>
                <a:schemeClr val="dk1"/>
              </a:solidFill>
              <a:latin typeface="Arial"/>
              <a:ea typeface="Arial"/>
              <a:cs typeface="Arial"/>
              <a:sym typeface="Arial"/>
            </a:endParaRPr>
          </a:p>
          <a:p>
            <a:pPr marL="859789"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public void draw() {</a:t>
            </a:r>
            <a:endParaRPr sz="2400">
              <a:solidFill>
                <a:schemeClr val="dk1"/>
              </a:solidFill>
              <a:latin typeface="Arial"/>
              <a:ea typeface="Arial"/>
              <a:cs typeface="Arial"/>
              <a:sym typeface="Arial"/>
            </a:endParaRPr>
          </a:p>
          <a:p>
            <a:pPr marL="1250315" marR="0" lvl="0" indent="0" algn="l" rtl="0">
              <a:lnSpc>
                <a:spcPct val="100000"/>
              </a:lnSpc>
              <a:spcBef>
                <a:spcPts val="5"/>
              </a:spcBef>
              <a:spcAft>
                <a:spcPts val="0"/>
              </a:spcAft>
              <a:buNone/>
            </a:pPr>
            <a:r>
              <a:rPr lang="en-US" sz="2400" b="1">
                <a:solidFill>
                  <a:srgbClr val="92D050"/>
                </a:solidFill>
                <a:latin typeface="Arial"/>
                <a:ea typeface="Arial"/>
                <a:cs typeface="Arial"/>
                <a:sym typeface="Arial"/>
              </a:rPr>
              <a:t>System.out.println("Inside Square::draw() method.");</a:t>
            </a:r>
            <a:endParaRPr sz="2400">
              <a:solidFill>
                <a:schemeClr val="dk1"/>
              </a:solidFill>
              <a:latin typeface="Arial"/>
              <a:ea typeface="Arial"/>
              <a:cs typeface="Arial"/>
              <a:sym typeface="Arial"/>
            </a:endParaRPr>
          </a:p>
          <a:p>
            <a:pPr marL="859789"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 }</a:t>
            </a:r>
            <a:endParaRPr sz="2400">
              <a:solidFill>
                <a:schemeClr val="dk1"/>
              </a:solidFill>
              <a:latin typeface="Arial"/>
              <a:ea typeface="Arial"/>
              <a:cs typeface="Arial"/>
              <a:sym typeface="Arial"/>
            </a:endParaRPr>
          </a:p>
          <a:p>
            <a:pPr marL="859789" marR="2999105" lvl="0" indent="-390524" algn="l" rtl="0">
              <a:lnSpc>
                <a:spcPct val="100000"/>
              </a:lnSpc>
              <a:spcBef>
                <a:spcPts val="1305"/>
              </a:spcBef>
              <a:spcAft>
                <a:spcPts val="0"/>
              </a:spcAft>
              <a:buNone/>
            </a:pPr>
            <a:r>
              <a:rPr lang="en-US" sz="2400" b="1">
                <a:solidFill>
                  <a:srgbClr val="92D050"/>
                </a:solidFill>
                <a:latin typeface="Arial"/>
                <a:ea typeface="Arial"/>
                <a:cs typeface="Arial"/>
                <a:sym typeface="Arial"/>
              </a:rPr>
              <a:t>public class Circle implements Shape {  @Override</a:t>
            </a:r>
            <a:endParaRPr sz="2400">
              <a:solidFill>
                <a:schemeClr val="dk1"/>
              </a:solidFill>
              <a:latin typeface="Arial"/>
              <a:ea typeface="Arial"/>
              <a:cs typeface="Arial"/>
              <a:sym typeface="Arial"/>
            </a:endParaRPr>
          </a:p>
          <a:p>
            <a:pPr marL="859789"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public void draw() {</a:t>
            </a:r>
            <a:endParaRPr sz="2400">
              <a:solidFill>
                <a:schemeClr val="dk1"/>
              </a:solidFill>
              <a:latin typeface="Arial"/>
              <a:ea typeface="Arial"/>
              <a:cs typeface="Arial"/>
              <a:sym typeface="Arial"/>
            </a:endParaRPr>
          </a:p>
          <a:p>
            <a:pPr marL="1250315" marR="0" lvl="0" indent="0" algn="l" rtl="0">
              <a:lnSpc>
                <a:spcPct val="100000"/>
              </a:lnSpc>
              <a:spcBef>
                <a:spcPts val="5"/>
              </a:spcBef>
              <a:spcAft>
                <a:spcPts val="0"/>
              </a:spcAft>
              <a:buNone/>
            </a:pPr>
            <a:r>
              <a:rPr lang="en-US" sz="2400" b="1">
                <a:solidFill>
                  <a:srgbClr val="92D050"/>
                </a:solidFill>
                <a:latin typeface="Arial"/>
                <a:ea typeface="Arial"/>
                <a:cs typeface="Arial"/>
                <a:sym typeface="Arial"/>
              </a:rPr>
              <a:t>System.out.println("Inside Circle::draw() method.");</a:t>
            </a:r>
            <a:endParaRPr sz="2400">
              <a:solidFill>
                <a:schemeClr val="dk1"/>
              </a:solidFill>
              <a:latin typeface="Arial"/>
              <a:ea typeface="Arial"/>
              <a:cs typeface="Arial"/>
              <a:sym typeface="Arial"/>
            </a:endParaRPr>
          </a:p>
          <a:p>
            <a:pPr marL="859789"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 }</a:t>
            </a:r>
            <a:endParaRPr sz="2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2"/>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2"/>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2"/>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2"/>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2"/>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2"/>
          <p:cNvSpPr txBox="1">
            <a:spLocks noGrp="1"/>
          </p:cNvSpPr>
          <p:nvPr>
            <p:ph type="title"/>
          </p:nvPr>
        </p:nvSpPr>
        <p:spPr>
          <a:xfrm>
            <a:off x="444500" y="0"/>
            <a:ext cx="1638935"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Step 3</a:t>
            </a:r>
            <a:endParaRPr/>
          </a:p>
        </p:txBody>
      </p:sp>
      <p:sp>
        <p:nvSpPr>
          <p:cNvPr id="113" name="Google Shape;113;p12"/>
          <p:cNvSpPr/>
          <p:nvPr/>
        </p:nvSpPr>
        <p:spPr>
          <a:xfrm>
            <a:off x="914400" y="1295400"/>
            <a:ext cx="8077200" cy="5562600"/>
          </a:xfrm>
          <a:custGeom>
            <a:avLst/>
            <a:gdLst/>
            <a:ahLst/>
            <a:cxnLst/>
            <a:rect l="l" t="t" r="r" b="b"/>
            <a:pathLst>
              <a:path w="8077200" h="5562600" extrusionOk="0">
                <a:moveTo>
                  <a:pt x="8077200" y="5562597"/>
                </a:moveTo>
                <a:lnTo>
                  <a:pt x="8077200" y="0"/>
                </a:lnTo>
                <a:lnTo>
                  <a:pt x="0" y="0"/>
                </a:lnTo>
                <a:lnTo>
                  <a:pt x="0" y="5562597"/>
                </a:lnTo>
                <a:lnTo>
                  <a:pt x="8077200" y="556259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2"/>
          <p:cNvSpPr txBox="1"/>
          <p:nvPr/>
        </p:nvSpPr>
        <p:spPr>
          <a:xfrm>
            <a:off x="678651" y="502285"/>
            <a:ext cx="7943850" cy="6355715"/>
          </a:xfrm>
          <a:prstGeom prst="rect">
            <a:avLst/>
          </a:prstGeom>
          <a:noFill/>
          <a:ln>
            <a:noFill/>
          </a:ln>
        </p:spPr>
        <p:txBody>
          <a:bodyPr spcFirstLastPara="1" wrap="square" lIns="0" tIns="13325" rIns="0" bIns="0" anchor="t" anchorCtr="0">
            <a:spAutoFit/>
          </a:bodyPr>
          <a:lstStyle/>
          <a:p>
            <a:pPr marL="285115" marR="397510" lvl="0" indent="-273050" algn="l" rtl="0">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solidFill>
                  <a:schemeClr val="dk1"/>
                </a:solidFill>
                <a:latin typeface="Times New Roman"/>
                <a:ea typeface="Times New Roman"/>
                <a:cs typeface="Times New Roman"/>
                <a:sym typeface="Times New Roman"/>
              </a:rPr>
              <a:t>Create a Factory to generate object of concrete class  based on given information. (</a:t>
            </a:r>
            <a:r>
              <a:rPr lang="en-US" sz="2600" i="1">
                <a:solidFill>
                  <a:schemeClr val="dk1"/>
                </a:solidFill>
                <a:latin typeface="Georgia"/>
                <a:ea typeface="Georgia"/>
                <a:cs typeface="Georgia"/>
                <a:sym typeface="Georgia"/>
              </a:rPr>
              <a:t>ShapeFactory.java)</a:t>
            </a:r>
            <a:endParaRPr sz="2600">
              <a:solidFill>
                <a:schemeClr val="dk1"/>
              </a:solidFill>
              <a:latin typeface="Georgia"/>
              <a:ea typeface="Georgia"/>
              <a:cs typeface="Georgia"/>
              <a:sym typeface="Georgia"/>
            </a:endParaRPr>
          </a:p>
          <a:p>
            <a:pPr marL="469900" marR="0" lvl="0" indent="0" algn="l" rtl="0">
              <a:lnSpc>
                <a:spcPct val="100000"/>
              </a:lnSpc>
              <a:spcBef>
                <a:spcPts val="390"/>
              </a:spcBef>
              <a:spcAft>
                <a:spcPts val="0"/>
              </a:spcAft>
              <a:buNone/>
            </a:pPr>
            <a:r>
              <a:rPr lang="en-US" sz="2400" b="1">
                <a:solidFill>
                  <a:srgbClr val="92D050"/>
                </a:solidFill>
                <a:latin typeface="Arial"/>
                <a:ea typeface="Arial"/>
                <a:cs typeface="Arial"/>
                <a:sym typeface="Arial"/>
              </a:rPr>
              <a:t>public class ShapeFactory {</a:t>
            </a:r>
            <a:endParaRPr sz="2400">
              <a:solidFill>
                <a:schemeClr val="dk1"/>
              </a:solidFill>
              <a:latin typeface="Arial"/>
              <a:ea typeface="Arial"/>
              <a:cs typeface="Arial"/>
              <a:sym typeface="Arial"/>
            </a:endParaRPr>
          </a:p>
          <a:p>
            <a:pPr marL="859789"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//use getShape method to get object of type shape</a:t>
            </a:r>
            <a:endParaRPr sz="2400">
              <a:solidFill>
                <a:schemeClr val="dk1"/>
              </a:solidFill>
              <a:latin typeface="Arial"/>
              <a:ea typeface="Arial"/>
              <a:cs typeface="Arial"/>
              <a:sym typeface="Arial"/>
            </a:endParaRPr>
          </a:p>
          <a:p>
            <a:pPr marL="1250315" marR="1866900" lvl="0" indent="-390525" algn="l" rtl="0">
              <a:lnSpc>
                <a:spcPct val="100000"/>
              </a:lnSpc>
              <a:spcBef>
                <a:spcPts val="0"/>
              </a:spcBef>
              <a:spcAft>
                <a:spcPts val="0"/>
              </a:spcAft>
              <a:buNone/>
            </a:pPr>
            <a:r>
              <a:rPr lang="en-US" sz="2400" b="1">
                <a:solidFill>
                  <a:srgbClr val="92D050"/>
                </a:solidFill>
                <a:latin typeface="Arial"/>
                <a:ea typeface="Arial"/>
                <a:cs typeface="Arial"/>
                <a:sym typeface="Arial"/>
              </a:rPr>
              <a:t>public Shape getShape(String shapeType){  if(shapeType == null){</a:t>
            </a:r>
            <a:endParaRPr sz="2400">
              <a:solidFill>
                <a:schemeClr val="dk1"/>
              </a:solidFill>
              <a:latin typeface="Arial"/>
              <a:ea typeface="Arial"/>
              <a:cs typeface="Arial"/>
              <a:sym typeface="Arial"/>
            </a:endParaRPr>
          </a:p>
          <a:p>
            <a:pPr marL="1640204"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return null;</a:t>
            </a:r>
            <a:endParaRPr sz="2400">
              <a:solidFill>
                <a:schemeClr val="dk1"/>
              </a:solidFill>
              <a:latin typeface="Arial"/>
              <a:ea typeface="Arial"/>
              <a:cs typeface="Arial"/>
              <a:sym typeface="Arial"/>
            </a:endParaRPr>
          </a:p>
          <a:p>
            <a:pPr marL="1250315"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a:t>
            </a:r>
            <a:endParaRPr sz="2400">
              <a:solidFill>
                <a:schemeClr val="dk1"/>
              </a:solidFill>
              <a:latin typeface="Arial"/>
              <a:ea typeface="Arial"/>
              <a:cs typeface="Arial"/>
              <a:sym typeface="Arial"/>
            </a:endParaRPr>
          </a:p>
          <a:p>
            <a:pPr marL="1250315"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if(shapeType.equalsIgnoreCase("CIRCLE")){</a:t>
            </a:r>
            <a:endParaRPr sz="2400">
              <a:solidFill>
                <a:schemeClr val="dk1"/>
              </a:solidFill>
              <a:latin typeface="Arial"/>
              <a:ea typeface="Arial"/>
              <a:cs typeface="Arial"/>
              <a:sym typeface="Arial"/>
            </a:endParaRPr>
          </a:p>
          <a:p>
            <a:pPr marL="1640204" marR="0" lvl="0" indent="0" algn="l" rtl="0">
              <a:lnSpc>
                <a:spcPct val="100000"/>
              </a:lnSpc>
              <a:spcBef>
                <a:spcPts val="5"/>
              </a:spcBef>
              <a:spcAft>
                <a:spcPts val="0"/>
              </a:spcAft>
              <a:buNone/>
            </a:pPr>
            <a:r>
              <a:rPr lang="en-US" sz="2400" b="1">
                <a:solidFill>
                  <a:srgbClr val="92D050"/>
                </a:solidFill>
                <a:latin typeface="Arial"/>
                <a:ea typeface="Arial"/>
                <a:cs typeface="Arial"/>
                <a:sym typeface="Arial"/>
              </a:rPr>
              <a:t>return new Circle();</a:t>
            </a:r>
            <a:endParaRPr sz="2400">
              <a:solidFill>
                <a:schemeClr val="dk1"/>
              </a:solidFill>
              <a:latin typeface="Arial"/>
              <a:ea typeface="Arial"/>
              <a:cs typeface="Arial"/>
              <a:sym typeface="Arial"/>
            </a:endParaRPr>
          </a:p>
          <a:p>
            <a:pPr marL="1640204" marR="5080" lvl="0" indent="-390524" algn="l" rtl="0">
              <a:lnSpc>
                <a:spcPct val="100000"/>
              </a:lnSpc>
              <a:spcBef>
                <a:spcPts val="0"/>
              </a:spcBef>
              <a:spcAft>
                <a:spcPts val="0"/>
              </a:spcAft>
              <a:buNone/>
            </a:pPr>
            <a:r>
              <a:rPr lang="en-US" sz="2400" b="1">
                <a:solidFill>
                  <a:srgbClr val="92D050"/>
                </a:solidFill>
                <a:latin typeface="Arial"/>
                <a:ea typeface="Arial"/>
                <a:cs typeface="Arial"/>
                <a:sym typeface="Arial"/>
              </a:rPr>
              <a:t>} else if(shapeType.equalsIgnoreCase("RECTANGLE")){  return new Rectangle();</a:t>
            </a:r>
            <a:endParaRPr sz="2400">
              <a:solidFill>
                <a:schemeClr val="dk1"/>
              </a:solidFill>
              <a:latin typeface="Arial"/>
              <a:ea typeface="Arial"/>
              <a:cs typeface="Arial"/>
              <a:sym typeface="Arial"/>
            </a:endParaRPr>
          </a:p>
          <a:p>
            <a:pPr marL="1250315"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 else if(shapeType.equalsIgnoreCase("SQUARE")){</a:t>
            </a:r>
            <a:endParaRPr sz="2400">
              <a:solidFill>
                <a:schemeClr val="dk1"/>
              </a:solidFill>
              <a:latin typeface="Arial"/>
              <a:ea typeface="Arial"/>
              <a:cs typeface="Arial"/>
              <a:sym typeface="Arial"/>
            </a:endParaRPr>
          </a:p>
          <a:p>
            <a:pPr marL="1640204"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return new Square();</a:t>
            </a:r>
            <a:endParaRPr sz="2400">
              <a:solidFill>
                <a:schemeClr val="dk1"/>
              </a:solidFill>
              <a:latin typeface="Arial"/>
              <a:ea typeface="Arial"/>
              <a:cs typeface="Arial"/>
              <a:sym typeface="Arial"/>
            </a:endParaRPr>
          </a:p>
          <a:p>
            <a:pPr marL="1250315"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a:t>
            </a:r>
            <a:endParaRPr sz="2400">
              <a:solidFill>
                <a:schemeClr val="dk1"/>
              </a:solidFill>
              <a:latin typeface="Arial"/>
              <a:ea typeface="Arial"/>
              <a:cs typeface="Arial"/>
              <a:sym typeface="Arial"/>
            </a:endParaRPr>
          </a:p>
          <a:p>
            <a:pPr marL="1250315"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return null;</a:t>
            </a:r>
            <a:endParaRPr sz="2400">
              <a:solidFill>
                <a:schemeClr val="dk1"/>
              </a:solidFill>
              <a:latin typeface="Arial"/>
              <a:ea typeface="Arial"/>
              <a:cs typeface="Arial"/>
              <a:sym typeface="Arial"/>
            </a:endParaRPr>
          </a:p>
          <a:p>
            <a:pPr marL="859789"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 }</a:t>
            </a:r>
            <a:endParaRPr sz="2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13"/>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3"/>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3"/>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3"/>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13"/>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3"/>
          <p:cNvSpPr txBox="1">
            <a:spLocks noGrp="1"/>
          </p:cNvSpPr>
          <p:nvPr>
            <p:ph type="title"/>
          </p:nvPr>
        </p:nvSpPr>
        <p:spPr>
          <a:xfrm>
            <a:off x="444500" y="0"/>
            <a:ext cx="1639570"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Step 4</a:t>
            </a:r>
            <a:endParaRPr/>
          </a:p>
        </p:txBody>
      </p:sp>
      <p:sp>
        <p:nvSpPr>
          <p:cNvPr id="125" name="Google Shape;125;p13"/>
          <p:cNvSpPr/>
          <p:nvPr/>
        </p:nvSpPr>
        <p:spPr>
          <a:xfrm>
            <a:off x="914400" y="1295400"/>
            <a:ext cx="8077200" cy="4154804"/>
          </a:xfrm>
          <a:custGeom>
            <a:avLst/>
            <a:gdLst/>
            <a:ahLst/>
            <a:cxnLst/>
            <a:rect l="l" t="t" r="r" b="b"/>
            <a:pathLst>
              <a:path w="8077200" h="4154804" extrusionOk="0">
                <a:moveTo>
                  <a:pt x="0" y="4154424"/>
                </a:moveTo>
                <a:lnTo>
                  <a:pt x="8077200" y="4154424"/>
                </a:lnTo>
                <a:lnTo>
                  <a:pt x="8077200" y="0"/>
                </a:lnTo>
                <a:lnTo>
                  <a:pt x="0" y="0"/>
                </a:lnTo>
                <a:lnTo>
                  <a:pt x="0" y="415442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3"/>
          <p:cNvSpPr txBox="1"/>
          <p:nvPr/>
        </p:nvSpPr>
        <p:spPr>
          <a:xfrm>
            <a:off x="535940" y="469138"/>
            <a:ext cx="7933055" cy="4892675"/>
          </a:xfrm>
          <a:prstGeom prst="rect">
            <a:avLst/>
          </a:prstGeom>
          <a:noFill/>
          <a:ln>
            <a:noFill/>
          </a:ln>
        </p:spPr>
        <p:txBody>
          <a:bodyPr spcFirstLastPara="1" wrap="square" lIns="0" tIns="13325" rIns="0" bIns="0" anchor="t" anchorCtr="0">
            <a:spAutoFit/>
          </a:bodyPr>
          <a:lstStyle/>
          <a:p>
            <a:pPr marL="285115" marR="125729" lvl="0" indent="-273050" algn="l" rtl="0">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solidFill>
                  <a:schemeClr val="dk1"/>
                </a:solidFill>
                <a:latin typeface="Times New Roman"/>
                <a:ea typeface="Times New Roman"/>
                <a:cs typeface="Times New Roman"/>
                <a:sym typeface="Times New Roman"/>
              </a:rPr>
              <a:t>Use Factory to get object of concrete class by passing  information such as type. (</a:t>
            </a:r>
            <a:r>
              <a:rPr lang="en-US" sz="2600" i="1">
                <a:solidFill>
                  <a:schemeClr val="dk1"/>
                </a:solidFill>
                <a:latin typeface="Georgia"/>
                <a:ea typeface="Georgia"/>
                <a:cs typeface="Georgia"/>
                <a:sym typeface="Georgia"/>
              </a:rPr>
              <a:t>FactoryPatternDemo.java)</a:t>
            </a:r>
            <a:endParaRPr sz="2600">
              <a:solidFill>
                <a:schemeClr val="dk1"/>
              </a:solidFill>
              <a:latin typeface="Georgia"/>
              <a:ea typeface="Georgia"/>
              <a:cs typeface="Georgia"/>
              <a:sym typeface="Georgia"/>
            </a:endParaRPr>
          </a:p>
          <a:p>
            <a:pPr marL="469900" marR="0" lvl="0" indent="0" algn="l" rtl="0">
              <a:lnSpc>
                <a:spcPct val="100000"/>
              </a:lnSpc>
              <a:spcBef>
                <a:spcPts val="390"/>
              </a:spcBef>
              <a:spcAft>
                <a:spcPts val="0"/>
              </a:spcAft>
              <a:buNone/>
            </a:pPr>
            <a:r>
              <a:rPr lang="en-US" sz="2400" b="1">
                <a:solidFill>
                  <a:srgbClr val="92D050"/>
                </a:solidFill>
                <a:latin typeface="Arial"/>
                <a:ea typeface="Arial"/>
                <a:cs typeface="Arial"/>
                <a:sym typeface="Arial"/>
              </a:rPr>
              <a:t>public class FactoryPatternDemo {</a:t>
            </a:r>
            <a:endParaRPr sz="2400">
              <a:solidFill>
                <a:schemeClr val="dk1"/>
              </a:solidFill>
              <a:latin typeface="Arial"/>
              <a:ea typeface="Arial"/>
              <a:cs typeface="Arial"/>
              <a:sym typeface="Arial"/>
            </a:endParaRPr>
          </a:p>
          <a:p>
            <a:pPr marL="1250315" marR="420369" lvl="0" indent="-390525" algn="l" rtl="0">
              <a:lnSpc>
                <a:spcPct val="100000"/>
              </a:lnSpc>
              <a:spcBef>
                <a:spcPts val="0"/>
              </a:spcBef>
              <a:spcAft>
                <a:spcPts val="0"/>
              </a:spcAft>
              <a:buNone/>
            </a:pPr>
            <a:r>
              <a:rPr lang="en-US" sz="2400" b="1">
                <a:solidFill>
                  <a:srgbClr val="92D050"/>
                </a:solidFill>
                <a:latin typeface="Arial"/>
                <a:ea typeface="Arial"/>
                <a:cs typeface="Arial"/>
                <a:sym typeface="Arial"/>
              </a:rPr>
              <a:t>public static void main(String[] args) {  ShapeFactory shapeFactory = new ShapeFactory();  Shape shape1 = shapeFactory.getShape("CIRCLE");  shape1.draw();</a:t>
            </a:r>
            <a:endParaRPr sz="2400">
              <a:solidFill>
                <a:schemeClr val="dk1"/>
              </a:solidFill>
              <a:latin typeface="Arial"/>
              <a:ea typeface="Arial"/>
              <a:cs typeface="Arial"/>
              <a:sym typeface="Arial"/>
            </a:endParaRPr>
          </a:p>
          <a:p>
            <a:pPr marL="1250315" marR="29844" lvl="0" indent="133985" algn="l" rtl="0">
              <a:lnSpc>
                <a:spcPct val="100000"/>
              </a:lnSpc>
              <a:spcBef>
                <a:spcPts val="0"/>
              </a:spcBef>
              <a:spcAft>
                <a:spcPts val="0"/>
              </a:spcAft>
              <a:buNone/>
            </a:pPr>
            <a:r>
              <a:rPr lang="en-US" sz="2400" b="1">
                <a:solidFill>
                  <a:srgbClr val="92D050"/>
                </a:solidFill>
                <a:latin typeface="Arial"/>
                <a:ea typeface="Arial"/>
                <a:cs typeface="Arial"/>
                <a:sym typeface="Arial"/>
              </a:rPr>
              <a:t>Shape shape2 = shapeFactory.getShape("RECTANGLE");  shape2.draw();</a:t>
            </a:r>
            <a:endParaRPr sz="2400">
              <a:solidFill>
                <a:schemeClr val="dk1"/>
              </a:solidFill>
              <a:latin typeface="Arial"/>
              <a:ea typeface="Arial"/>
              <a:cs typeface="Arial"/>
              <a:sym typeface="Arial"/>
            </a:endParaRPr>
          </a:p>
          <a:p>
            <a:pPr marL="1384300" marR="420369" lvl="0" indent="0" algn="l" rtl="0">
              <a:lnSpc>
                <a:spcPct val="100000"/>
              </a:lnSpc>
              <a:spcBef>
                <a:spcPts val="5"/>
              </a:spcBef>
              <a:spcAft>
                <a:spcPts val="0"/>
              </a:spcAft>
              <a:buNone/>
            </a:pPr>
            <a:r>
              <a:rPr lang="en-US" sz="2400" b="1">
                <a:solidFill>
                  <a:srgbClr val="92D050"/>
                </a:solidFill>
                <a:latin typeface="Arial"/>
                <a:ea typeface="Arial"/>
                <a:cs typeface="Arial"/>
                <a:sym typeface="Arial"/>
              </a:rPr>
              <a:t>Shape shape3 = shapeFactory.getShape("SQUARE");  shape3.draw();</a:t>
            </a:r>
            <a:endParaRPr sz="2400">
              <a:solidFill>
                <a:schemeClr val="dk1"/>
              </a:solidFill>
              <a:latin typeface="Arial"/>
              <a:ea typeface="Arial"/>
              <a:cs typeface="Arial"/>
              <a:sym typeface="Arial"/>
            </a:endParaRPr>
          </a:p>
          <a:p>
            <a:pPr marL="859789"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a:t>
            </a:r>
            <a:endParaRPr sz="2400">
              <a:solidFill>
                <a:schemeClr val="dk1"/>
              </a:solidFill>
              <a:latin typeface="Arial"/>
              <a:ea typeface="Arial"/>
              <a:cs typeface="Arial"/>
              <a:sym typeface="Arial"/>
            </a:endParaRPr>
          </a:p>
          <a:p>
            <a:pPr marL="469900" marR="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4"/>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14"/>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4"/>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4"/>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4"/>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4"/>
          <p:cNvSpPr txBox="1"/>
          <p:nvPr/>
        </p:nvSpPr>
        <p:spPr>
          <a:xfrm>
            <a:off x="444500" y="202647"/>
            <a:ext cx="2901315" cy="1374775"/>
          </a:xfrm>
          <a:prstGeom prst="rect">
            <a:avLst/>
          </a:prstGeom>
          <a:noFill/>
          <a:ln>
            <a:noFill/>
          </a:ln>
        </p:spPr>
        <p:txBody>
          <a:bodyPr spcFirstLastPara="1" wrap="square" lIns="0" tIns="137775" rIns="0" bIns="0" anchor="t" anchorCtr="0">
            <a:spAutoFit/>
          </a:bodyPr>
          <a:lstStyle/>
          <a:p>
            <a:pPr marL="12700" marR="0" lvl="0" indent="0" algn="l" rtl="0">
              <a:lnSpc>
                <a:spcPct val="100000"/>
              </a:lnSpc>
              <a:spcBef>
                <a:spcPts val="0"/>
              </a:spcBef>
              <a:spcAft>
                <a:spcPts val="0"/>
              </a:spcAft>
              <a:buNone/>
            </a:pPr>
            <a:r>
              <a:rPr lang="en-US" sz="5000">
                <a:solidFill>
                  <a:srgbClr val="04607A"/>
                </a:solidFill>
                <a:latin typeface="Arial"/>
                <a:ea typeface="Arial"/>
                <a:cs typeface="Arial"/>
                <a:sym typeface="Arial"/>
              </a:rPr>
              <a:t>Step 5</a:t>
            </a:r>
            <a:endParaRPr sz="5000">
              <a:solidFill>
                <a:schemeClr val="dk1"/>
              </a:solidFill>
              <a:latin typeface="Arial"/>
              <a:ea typeface="Arial"/>
              <a:cs typeface="Arial"/>
              <a:sym typeface="Arial"/>
            </a:endParaRPr>
          </a:p>
          <a:p>
            <a:pPr marL="104139" marR="0" lvl="0" indent="0" algn="l" rtl="0">
              <a:lnSpc>
                <a:spcPct val="100000"/>
              </a:lnSpc>
              <a:spcBef>
                <a:spcPts val="515"/>
              </a:spcBef>
              <a:spcAft>
                <a:spcPts val="0"/>
              </a:spcAft>
              <a:buNone/>
            </a:pPr>
            <a:r>
              <a:rPr lang="en-US" sz="2450">
                <a:solidFill>
                  <a:srgbClr val="0AD0D9"/>
                </a:solidFill>
                <a:latin typeface="Arial"/>
                <a:ea typeface="Arial"/>
                <a:cs typeface="Arial"/>
                <a:sym typeface="Arial"/>
              </a:rPr>
              <a:t> </a:t>
            </a:r>
            <a:r>
              <a:rPr lang="en-US" sz="2600">
                <a:solidFill>
                  <a:schemeClr val="dk1"/>
                </a:solidFill>
                <a:latin typeface="Times New Roman"/>
                <a:ea typeface="Times New Roman"/>
                <a:cs typeface="Times New Roman"/>
                <a:sym typeface="Times New Roman"/>
              </a:rPr>
              <a:t>Verify the output.</a:t>
            </a:r>
            <a:endParaRPr sz="2600">
              <a:solidFill>
                <a:schemeClr val="dk1"/>
              </a:solidFill>
              <a:latin typeface="Times New Roman"/>
              <a:ea typeface="Times New Roman"/>
              <a:cs typeface="Times New Roman"/>
              <a:sym typeface="Times New Roman"/>
            </a:endParaRPr>
          </a:p>
        </p:txBody>
      </p:sp>
      <p:sp>
        <p:nvSpPr>
          <p:cNvPr id="137" name="Google Shape;137;p14"/>
          <p:cNvSpPr txBox="1"/>
          <p:nvPr/>
        </p:nvSpPr>
        <p:spPr>
          <a:xfrm>
            <a:off x="914400" y="1828800"/>
            <a:ext cx="7077709" cy="1938655"/>
          </a:xfrm>
          <a:prstGeom prst="rect">
            <a:avLst/>
          </a:prstGeom>
          <a:solidFill>
            <a:srgbClr val="000000"/>
          </a:solidFill>
          <a:ln>
            <a:noFill/>
          </a:ln>
        </p:spPr>
        <p:txBody>
          <a:bodyPr spcFirstLastPara="1" wrap="square" lIns="0" tIns="625" rIns="0" bIns="0" anchor="t" anchorCtr="0">
            <a:spAutoFit/>
          </a:bodyPr>
          <a:lstStyle/>
          <a:p>
            <a:pPr marL="0" marR="0" lvl="0" indent="0" algn="l" rtl="0">
              <a:lnSpc>
                <a:spcPct val="100000"/>
              </a:lnSpc>
              <a:spcBef>
                <a:spcPts val="0"/>
              </a:spcBef>
              <a:spcAft>
                <a:spcPts val="0"/>
              </a:spcAft>
              <a:buNone/>
            </a:pPr>
            <a:endParaRPr sz="2700">
              <a:solidFill>
                <a:schemeClr val="dk1"/>
              </a:solidFill>
              <a:latin typeface="Times New Roman"/>
              <a:ea typeface="Times New Roman"/>
              <a:cs typeface="Times New Roman"/>
              <a:sym typeface="Times New Roman"/>
            </a:endParaRPr>
          </a:p>
          <a:p>
            <a:pPr marL="91440" marR="2774950" lvl="0" indent="0" algn="l" rtl="0">
              <a:lnSpc>
                <a:spcPct val="100000"/>
              </a:lnSpc>
              <a:spcBef>
                <a:spcPts val="0"/>
              </a:spcBef>
              <a:spcAft>
                <a:spcPts val="0"/>
              </a:spcAft>
              <a:buNone/>
            </a:pPr>
            <a:r>
              <a:rPr lang="en-US" sz="2400" b="1">
                <a:solidFill>
                  <a:srgbClr val="92D050"/>
                </a:solidFill>
                <a:latin typeface="Arial"/>
                <a:ea typeface="Arial"/>
                <a:cs typeface="Arial"/>
                <a:sym typeface="Arial"/>
              </a:rPr>
              <a:t>Inside Circle::draw() method.  Inside Rectangle::draw() method.  Inside Square::draw() method.</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8"/>
          <p:cNvSpPr/>
          <p:nvPr/>
        </p:nvSpPr>
        <p:spPr>
          <a:xfrm>
            <a:off x="0" y="1252"/>
            <a:ext cx="9143999" cy="10261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8"/>
          <p:cNvSpPr/>
          <p:nvPr/>
        </p:nvSpPr>
        <p:spPr>
          <a:xfrm>
            <a:off x="4402387" y="0"/>
            <a:ext cx="4741612" cy="59931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8"/>
          <p:cNvSpPr/>
          <p:nvPr/>
        </p:nvSpPr>
        <p:spPr>
          <a:xfrm>
            <a:off x="0" y="0"/>
            <a:ext cx="9091187"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8"/>
          <p:cNvSpPr/>
          <p:nvPr/>
        </p:nvSpPr>
        <p:spPr>
          <a:xfrm>
            <a:off x="-844" y="52959"/>
            <a:ext cx="9145606"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8"/>
          <p:cNvSpPr txBox="1"/>
          <p:nvPr/>
        </p:nvSpPr>
        <p:spPr>
          <a:xfrm>
            <a:off x="535940" y="1154938"/>
            <a:ext cx="7736840" cy="2483485"/>
          </a:xfrm>
          <a:prstGeom prst="rect">
            <a:avLst/>
          </a:prstGeom>
          <a:noFill/>
          <a:ln>
            <a:noFill/>
          </a:ln>
        </p:spPr>
        <p:txBody>
          <a:bodyPr spcFirstLastPara="1" wrap="square" lIns="0" tIns="13325" rIns="0" bIns="0" anchor="t" anchorCtr="0">
            <a:spAutoFit/>
          </a:bodyPr>
          <a:lstStyle/>
          <a:p>
            <a:pPr marL="285115" marR="44450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Georgia"/>
                <a:ea typeface="Georgia"/>
                <a:cs typeface="Georgia"/>
                <a:sym typeface="Georgia"/>
              </a:rPr>
              <a:t>Design pattern is a general </a:t>
            </a:r>
            <a:r>
              <a:rPr lang="en-US" sz="2600" b="1">
                <a:solidFill>
                  <a:schemeClr val="dk1"/>
                </a:solidFill>
                <a:latin typeface="Georgia"/>
                <a:ea typeface="Georgia"/>
                <a:cs typeface="Georgia"/>
                <a:sym typeface="Georgia"/>
              </a:rPr>
              <a:t>reusable </a:t>
            </a:r>
            <a:r>
              <a:rPr lang="en-US" sz="2600">
                <a:solidFill>
                  <a:schemeClr val="dk1"/>
                </a:solidFill>
                <a:latin typeface="Georgia"/>
                <a:ea typeface="Georgia"/>
                <a:cs typeface="Georgia"/>
                <a:sym typeface="Georgia"/>
              </a:rPr>
              <a:t>solution to a  commonly occurring problem in software design.</a:t>
            </a:r>
            <a:endParaRPr sz="2600">
              <a:solidFill>
                <a:schemeClr val="dk1"/>
              </a:solidFill>
              <a:latin typeface="Georgia"/>
              <a:ea typeface="Georgia"/>
              <a:cs typeface="Georgia"/>
              <a:sym typeface="Georgia"/>
            </a:endParaRPr>
          </a:p>
          <a:p>
            <a:pPr marL="285115" marR="508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Georgia"/>
                <a:ea typeface="Georgia"/>
                <a:cs typeface="Georgia"/>
                <a:sym typeface="Georgia"/>
              </a:rPr>
              <a:t>A design pattern is not a finished design that can be  transformed directly into code. It is a description or  template for how to solve a problem that can be used  in many different situations.</a:t>
            </a:r>
            <a:endParaRPr sz="2600">
              <a:solidFill>
                <a:schemeClr val="dk1"/>
              </a:solidFill>
              <a:latin typeface="Georgia"/>
              <a:ea typeface="Georgia"/>
              <a:cs typeface="Georgia"/>
              <a:sym typeface="Georgia"/>
            </a:endParaRPr>
          </a:p>
        </p:txBody>
      </p:sp>
      <p:sp>
        <p:nvSpPr>
          <p:cNvPr id="64" name="Google Shape;64;p8"/>
          <p:cNvSpPr txBox="1">
            <a:spLocks noGrp="1"/>
          </p:cNvSpPr>
          <p:nvPr>
            <p:ph type="title"/>
          </p:nvPr>
        </p:nvSpPr>
        <p:spPr>
          <a:xfrm>
            <a:off x="444500" y="327101"/>
            <a:ext cx="5883910"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What is Design Pattern</a:t>
            </a:r>
            <a:endParaRPr/>
          </a:p>
        </p:txBody>
      </p:sp>
    </p:spTree>
    <p:extLst>
      <p:ext uri="{BB962C8B-B14F-4D97-AF65-F5344CB8AC3E}">
        <p14:creationId xmlns:p14="http://schemas.microsoft.com/office/powerpoint/2010/main" val="107939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9"/>
          <p:cNvSpPr/>
          <p:nvPr/>
        </p:nvSpPr>
        <p:spPr>
          <a:xfrm>
            <a:off x="0" y="1252"/>
            <a:ext cx="9143999" cy="10261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9"/>
          <p:cNvSpPr/>
          <p:nvPr/>
        </p:nvSpPr>
        <p:spPr>
          <a:xfrm>
            <a:off x="4402387" y="0"/>
            <a:ext cx="4741612" cy="59931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9"/>
          <p:cNvSpPr/>
          <p:nvPr/>
        </p:nvSpPr>
        <p:spPr>
          <a:xfrm>
            <a:off x="0" y="0"/>
            <a:ext cx="9091187"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9"/>
          <p:cNvSpPr/>
          <p:nvPr/>
        </p:nvSpPr>
        <p:spPr>
          <a:xfrm>
            <a:off x="-844" y="52959"/>
            <a:ext cx="9145606"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9"/>
          <p:cNvSpPr txBox="1"/>
          <p:nvPr/>
        </p:nvSpPr>
        <p:spPr>
          <a:xfrm>
            <a:off x="535940" y="1154938"/>
            <a:ext cx="6858634" cy="1294765"/>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Georgia"/>
                <a:ea typeface="Georgia"/>
                <a:cs typeface="Georgia"/>
                <a:sym typeface="Georgia"/>
              </a:rPr>
              <a:t>•To </a:t>
            </a:r>
            <a:r>
              <a:rPr lang="en-US" sz="2600" b="1">
                <a:solidFill>
                  <a:schemeClr val="dk1"/>
                </a:solidFill>
                <a:latin typeface="Georgia"/>
                <a:ea typeface="Georgia"/>
                <a:cs typeface="Georgia"/>
                <a:sym typeface="Georgia"/>
              </a:rPr>
              <a:t>design a new </a:t>
            </a:r>
            <a:r>
              <a:rPr lang="en-US" sz="2600">
                <a:solidFill>
                  <a:schemeClr val="dk1"/>
                </a:solidFill>
                <a:latin typeface="Georgia"/>
                <a:ea typeface="Georgia"/>
                <a:cs typeface="Georgia"/>
                <a:sym typeface="Georgia"/>
              </a:rPr>
              <a:t>software system quickly and  efficiently.</a:t>
            </a:r>
            <a:endParaRPr sz="2600">
              <a:solidFill>
                <a:schemeClr val="dk1"/>
              </a:solidFill>
              <a:latin typeface="Georgia"/>
              <a:ea typeface="Georgia"/>
              <a:cs typeface="Georgia"/>
              <a:sym typeface="Georgia"/>
            </a:endParaRPr>
          </a:p>
          <a:p>
            <a:pPr marL="285115" marR="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Georgia"/>
                <a:ea typeface="Georgia"/>
                <a:cs typeface="Georgia"/>
                <a:sym typeface="Georgia"/>
              </a:rPr>
              <a:t>•To </a:t>
            </a:r>
            <a:r>
              <a:rPr lang="en-US" sz="2600" b="1">
                <a:solidFill>
                  <a:schemeClr val="dk1"/>
                </a:solidFill>
                <a:latin typeface="Georgia"/>
                <a:ea typeface="Georgia"/>
                <a:cs typeface="Georgia"/>
                <a:sym typeface="Georgia"/>
              </a:rPr>
              <a:t>understand a existing </a:t>
            </a:r>
            <a:r>
              <a:rPr lang="en-US" sz="2600">
                <a:solidFill>
                  <a:schemeClr val="dk1"/>
                </a:solidFill>
                <a:latin typeface="Georgia"/>
                <a:ea typeface="Georgia"/>
                <a:cs typeface="Georgia"/>
                <a:sym typeface="Georgia"/>
              </a:rPr>
              <a:t>software system.</a:t>
            </a:r>
            <a:endParaRPr sz="2600">
              <a:solidFill>
                <a:schemeClr val="dk1"/>
              </a:solidFill>
              <a:latin typeface="Georgia"/>
              <a:ea typeface="Georgia"/>
              <a:cs typeface="Georgia"/>
              <a:sym typeface="Georgia"/>
            </a:endParaRPr>
          </a:p>
        </p:txBody>
      </p:sp>
      <p:sp>
        <p:nvSpPr>
          <p:cNvPr id="75" name="Google Shape;75;p9"/>
          <p:cNvSpPr txBox="1">
            <a:spLocks noGrp="1"/>
          </p:cNvSpPr>
          <p:nvPr>
            <p:ph type="title"/>
          </p:nvPr>
        </p:nvSpPr>
        <p:spPr>
          <a:xfrm>
            <a:off x="444500" y="327101"/>
            <a:ext cx="5358765"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Why Design Patterns</a:t>
            </a:r>
            <a:endParaRPr/>
          </a:p>
        </p:txBody>
      </p:sp>
    </p:spTree>
    <p:extLst>
      <p:ext uri="{BB962C8B-B14F-4D97-AF65-F5344CB8AC3E}">
        <p14:creationId xmlns:p14="http://schemas.microsoft.com/office/powerpoint/2010/main" val="308320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0"/>
          <p:cNvSpPr/>
          <p:nvPr/>
        </p:nvSpPr>
        <p:spPr>
          <a:xfrm>
            <a:off x="0" y="1252"/>
            <a:ext cx="9143999" cy="10261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0"/>
          <p:cNvSpPr/>
          <p:nvPr/>
        </p:nvSpPr>
        <p:spPr>
          <a:xfrm>
            <a:off x="4402387" y="0"/>
            <a:ext cx="4741612" cy="59931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0"/>
          <p:cNvSpPr/>
          <p:nvPr/>
        </p:nvSpPr>
        <p:spPr>
          <a:xfrm>
            <a:off x="0" y="0"/>
            <a:ext cx="9091187"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0"/>
          <p:cNvSpPr/>
          <p:nvPr/>
        </p:nvSpPr>
        <p:spPr>
          <a:xfrm>
            <a:off x="-844" y="52959"/>
            <a:ext cx="9145606"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0"/>
          <p:cNvSpPr txBox="1">
            <a:spLocks noGrp="1"/>
          </p:cNvSpPr>
          <p:nvPr>
            <p:ph type="title"/>
          </p:nvPr>
        </p:nvSpPr>
        <p:spPr>
          <a:xfrm>
            <a:off x="444500" y="327101"/>
            <a:ext cx="3235325"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86" name="Google Shape;86;p10"/>
          <p:cNvSpPr txBox="1"/>
          <p:nvPr/>
        </p:nvSpPr>
        <p:spPr>
          <a:xfrm>
            <a:off x="535940" y="1076299"/>
            <a:ext cx="7363459" cy="2324100"/>
          </a:xfrm>
          <a:prstGeom prst="rect">
            <a:avLst/>
          </a:prstGeom>
          <a:noFill/>
          <a:ln>
            <a:noFill/>
          </a:ln>
        </p:spPr>
        <p:txBody>
          <a:bodyPr spcFirstLastPara="1" wrap="square" lIns="0" tIns="914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Georgia"/>
                <a:ea typeface="Georgia"/>
                <a:cs typeface="Georgia"/>
                <a:sym typeface="Georgia"/>
              </a:rPr>
              <a:t>Promote reuse.</a:t>
            </a:r>
            <a:endParaRPr sz="2600">
              <a:solidFill>
                <a:schemeClr val="dk1"/>
              </a:solidFill>
              <a:latin typeface="Georgia"/>
              <a:ea typeface="Georgia"/>
              <a:cs typeface="Georgia"/>
              <a:sym typeface="Georgia"/>
            </a:endParaRPr>
          </a:p>
          <a:p>
            <a:pPr marL="285115" marR="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Georgia"/>
                <a:ea typeface="Georgia"/>
                <a:cs typeface="Georgia"/>
                <a:sym typeface="Georgia"/>
              </a:rPr>
              <a:t>Use the experiences of software developers.</a:t>
            </a:r>
            <a:endParaRPr sz="2600">
              <a:solidFill>
                <a:schemeClr val="dk1"/>
              </a:solidFill>
              <a:latin typeface="Georgia"/>
              <a:ea typeface="Georgia"/>
              <a:cs typeface="Georgia"/>
              <a:sym typeface="Georgia"/>
            </a:endParaRPr>
          </a:p>
          <a:p>
            <a:pPr marL="285115" marR="0" lvl="0" indent="-272415" algn="l" rtl="0">
              <a:lnSpc>
                <a:spcPct val="100000"/>
              </a:lnSpc>
              <a:spcBef>
                <a:spcPts val="630"/>
              </a:spcBef>
              <a:spcAft>
                <a:spcPts val="0"/>
              </a:spcAft>
              <a:buClr>
                <a:srgbClr val="0AD0D9"/>
              </a:buClr>
              <a:buSzPts val="2450"/>
              <a:buFont typeface="Arial"/>
              <a:buChar char=""/>
            </a:pPr>
            <a:r>
              <a:rPr lang="en-US" sz="2600">
                <a:solidFill>
                  <a:schemeClr val="dk1"/>
                </a:solidFill>
                <a:latin typeface="Georgia"/>
                <a:ea typeface="Georgia"/>
                <a:cs typeface="Georgia"/>
                <a:sym typeface="Georgia"/>
              </a:rPr>
              <a:t>A shared library/lingo used by developers.</a:t>
            </a:r>
            <a:endParaRPr sz="2600">
              <a:solidFill>
                <a:schemeClr val="dk1"/>
              </a:solidFill>
              <a:latin typeface="Georgia"/>
              <a:ea typeface="Georgia"/>
              <a:cs typeface="Georgia"/>
              <a:sym typeface="Georgia"/>
            </a:endParaRPr>
          </a:p>
          <a:p>
            <a:pPr marL="285115" marR="5080" lvl="0" indent="-272415" algn="l" rtl="0">
              <a:lnSpc>
                <a:spcPct val="100000"/>
              </a:lnSpc>
              <a:spcBef>
                <a:spcPts val="620"/>
              </a:spcBef>
              <a:spcAft>
                <a:spcPts val="0"/>
              </a:spcAft>
              <a:buClr>
                <a:srgbClr val="0AD0D9"/>
              </a:buClr>
              <a:buSzPts val="2450"/>
              <a:buFont typeface="Arial"/>
              <a:buChar char=""/>
            </a:pPr>
            <a:r>
              <a:rPr lang="en-US" sz="2600">
                <a:solidFill>
                  <a:schemeClr val="dk1"/>
                </a:solidFill>
                <a:latin typeface="Georgia"/>
                <a:ea typeface="Georgia"/>
                <a:cs typeface="Georgia"/>
                <a:sym typeface="Georgia"/>
              </a:rPr>
              <a:t>“Design patterns help a designer get a design right  faster”.</a:t>
            </a:r>
            <a:endParaRPr sz="260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17250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1"/>
          <p:cNvSpPr/>
          <p:nvPr/>
        </p:nvSpPr>
        <p:spPr>
          <a:xfrm>
            <a:off x="0" y="1252"/>
            <a:ext cx="9143999" cy="10261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1"/>
          <p:cNvSpPr/>
          <p:nvPr/>
        </p:nvSpPr>
        <p:spPr>
          <a:xfrm>
            <a:off x="4402387" y="0"/>
            <a:ext cx="4741612" cy="59931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1"/>
          <p:cNvSpPr/>
          <p:nvPr/>
        </p:nvSpPr>
        <p:spPr>
          <a:xfrm>
            <a:off x="0" y="0"/>
            <a:ext cx="9091187"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1"/>
          <p:cNvSpPr/>
          <p:nvPr/>
        </p:nvSpPr>
        <p:spPr>
          <a:xfrm>
            <a:off x="-844" y="52959"/>
            <a:ext cx="9145606"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1"/>
          <p:cNvSpPr txBox="1">
            <a:spLocks noGrp="1"/>
          </p:cNvSpPr>
          <p:nvPr>
            <p:ph type="title"/>
          </p:nvPr>
        </p:nvSpPr>
        <p:spPr>
          <a:xfrm>
            <a:off x="444500" y="327101"/>
            <a:ext cx="3235325"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97" name="Google Shape;97;p11"/>
          <p:cNvSpPr txBox="1"/>
          <p:nvPr/>
        </p:nvSpPr>
        <p:spPr>
          <a:xfrm>
            <a:off x="535940" y="1153413"/>
            <a:ext cx="8007350" cy="3695700"/>
          </a:xfrm>
          <a:prstGeom prst="rect">
            <a:avLst/>
          </a:prstGeom>
          <a:noFill/>
          <a:ln>
            <a:noFill/>
          </a:ln>
        </p:spPr>
        <p:txBody>
          <a:bodyPr spcFirstLastPara="1" wrap="square" lIns="0" tIns="12050" rIns="0" bIns="0" anchor="t" anchorCtr="0">
            <a:spAutoFit/>
          </a:bodyPr>
          <a:lstStyle/>
          <a:p>
            <a:pPr marL="285115" marR="1186815" lvl="0" indent="-272415" algn="l" rtl="0">
              <a:lnSpc>
                <a:spcPct val="100000"/>
              </a:lnSpc>
              <a:spcBef>
                <a:spcPts val="0"/>
              </a:spcBef>
              <a:spcAft>
                <a:spcPts val="0"/>
              </a:spcAft>
              <a:buClr>
                <a:srgbClr val="0AD0D9"/>
              </a:buClr>
              <a:buSzPts val="2650"/>
              <a:buFont typeface="Arial"/>
              <a:buChar char=""/>
            </a:pPr>
            <a:r>
              <a:rPr lang="en-US" sz="2800" b="1">
                <a:solidFill>
                  <a:schemeClr val="dk1"/>
                </a:solidFill>
                <a:latin typeface="Georgia"/>
                <a:ea typeface="Georgia"/>
                <a:cs typeface="Georgia"/>
                <a:sym typeface="Georgia"/>
              </a:rPr>
              <a:t>Based on </a:t>
            </a:r>
            <a:r>
              <a:rPr lang="en-US" sz="2800">
                <a:solidFill>
                  <a:schemeClr val="dk1"/>
                </a:solidFill>
                <a:latin typeface="Georgia"/>
                <a:ea typeface="Georgia"/>
                <a:cs typeface="Georgia"/>
                <a:sym typeface="Georgia"/>
              </a:rPr>
              <a:t>the principles of object-oriented  programming: abstraction, inheritance,  polymorphism and association.</a:t>
            </a:r>
            <a:endParaRPr sz="2800">
              <a:solidFill>
                <a:schemeClr val="dk1"/>
              </a:solidFill>
              <a:latin typeface="Georgia"/>
              <a:ea typeface="Georgia"/>
              <a:cs typeface="Georgia"/>
              <a:sym typeface="Georgia"/>
            </a:endParaRPr>
          </a:p>
          <a:p>
            <a:pPr marL="285115" marR="5080" lvl="0" indent="-272415" algn="l" rtl="0">
              <a:lnSpc>
                <a:spcPct val="100000"/>
              </a:lnSpc>
              <a:spcBef>
                <a:spcPts val="675"/>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Are </a:t>
            </a:r>
            <a:r>
              <a:rPr lang="en-US" sz="2800" b="1">
                <a:solidFill>
                  <a:schemeClr val="dk1"/>
                </a:solidFill>
                <a:latin typeface="Georgia"/>
                <a:ea typeface="Georgia"/>
                <a:cs typeface="Georgia"/>
                <a:sym typeface="Georgia"/>
              </a:rPr>
              <a:t>solutions to recurring problems </a:t>
            </a:r>
            <a:r>
              <a:rPr lang="en-US" sz="2800">
                <a:solidFill>
                  <a:schemeClr val="dk1"/>
                </a:solidFill>
                <a:latin typeface="Georgia"/>
                <a:ea typeface="Georgia"/>
                <a:cs typeface="Georgia"/>
                <a:sym typeface="Georgia"/>
              </a:rPr>
              <a:t>to software  design.</a:t>
            </a:r>
            <a:endParaRPr sz="2800">
              <a:solidFill>
                <a:schemeClr val="dk1"/>
              </a:solidFill>
              <a:latin typeface="Georgia"/>
              <a:ea typeface="Georgia"/>
              <a:cs typeface="Georgia"/>
              <a:sym typeface="Georgia"/>
            </a:endParaRPr>
          </a:p>
          <a:p>
            <a:pPr marL="285115" marR="0" lvl="0" indent="-272415" algn="l" rtl="0">
              <a:lnSpc>
                <a:spcPct val="100000"/>
              </a:lnSpc>
              <a:spcBef>
                <a:spcPts val="675"/>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Are </a:t>
            </a:r>
            <a:r>
              <a:rPr lang="en-US" sz="2800" b="1">
                <a:solidFill>
                  <a:schemeClr val="dk1"/>
                </a:solidFill>
                <a:latin typeface="Georgia"/>
                <a:ea typeface="Georgia"/>
                <a:cs typeface="Georgia"/>
                <a:sym typeface="Georgia"/>
              </a:rPr>
              <a:t>independent of the application domain</a:t>
            </a:r>
            <a:r>
              <a:rPr lang="en-US" sz="2800">
                <a:solidFill>
                  <a:schemeClr val="dk1"/>
                </a:solidFill>
                <a:latin typeface="Georgia"/>
                <a:ea typeface="Georgia"/>
                <a:cs typeface="Georgia"/>
                <a:sym typeface="Georgia"/>
              </a:rPr>
              <a:t>.</a:t>
            </a:r>
            <a:endParaRPr sz="2800">
              <a:solidFill>
                <a:schemeClr val="dk1"/>
              </a:solidFill>
              <a:latin typeface="Georgia"/>
              <a:ea typeface="Georgia"/>
              <a:cs typeface="Georgia"/>
              <a:sym typeface="Georgia"/>
            </a:endParaRPr>
          </a:p>
          <a:p>
            <a:pPr marL="285115" marR="203834" lvl="0" indent="-272415" algn="l" rtl="0">
              <a:lnSpc>
                <a:spcPct val="100000"/>
              </a:lnSpc>
              <a:spcBef>
                <a:spcPts val="670"/>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Example – Variability of interfaces – the modeller  view controller (MVC) pattern.</a:t>
            </a:r>
            <a:endParaRPr sz="280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326597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2"/>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2"/>
          <p:cNvSpPr/>
          <p:nvPr/>
        </p:nvSpPr>
        <p:spPr>
          <a:xfrm>
            <a:off x="0" y="1252"/>
            <a:ext cx="9143999" cy="10261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2"/>
          <p:cNvSpPr/>
          <p:nvPr/>
        </p:nvSpPr>
        <p:spPr>
          <a:xfrm>
            <a:off x="4402387" y="0"/>
            <a:ext cx="4741612" cy="59931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2"/>
          <p:cNvSpPr/>
          <p:nvPr/>
        </p:nvSpPr>
        <p:spPr>
          <a:xfrm>
            <a:off x="0" y="0"/>
            <a:ext cx="9091187"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2"/>
          <p:cNvSpPr/>
          <p:nvPr/>
        </p:nvSpPr>
        <p:spPr>
          <a:xfrm>
            <a:off x="-844" y="52959"/>
            <a:ext cx="9145606"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2"/>
          <p:cNvSpPr txBox="1">
            <a:spLocks noGrp="1"/>
          </p:cNvSpPr>
          <p:nvPr>
            <p:ph type="title"/>
          </p:nvPr>
        </p:nvSpPr>
        <p:spPr>
          <a:xfrm>
            <a:off x="444500" y="327101"/>
            <a:ext cx="6843395"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Object-Oriented Principles</a:t>
            </a:r>
            <a:endParaRPr/>
          </a:p>
        </p:txBody>
      </p:sp>
      <p:sp>
        <p:nvSpPr>
          <p:cNvPr id="108" name="Google Shape;108;p12"/>
          <p:cNvSpPr txBox="1"/>
          <p:nvPr/>
        </p:nvSpPr>
        <p:spPr>
          <a:xfrm>
            <a:off x="535940" y="1063930"/>
            <a:ext cx="7811134" cy="4102100"/>
          </a:xfrm>
          <a:prstGeom prst="rect">
            <a:avLst/>
          </a:prstGeom>
          <a:noFill/>
          <a:ln>
            <a:noFill/>
          </a:ln>
        </p:spPr>
        <p:txBody>
          <a:bodyPr spcFirstLastPara="1" wrap="square" lIns="0" tIns="101600" rIns="0" bIns="0" anchor="t" anchorCtr="0">
            <a:spAutoFit/>
          </a:bodyPr>
          <a:lstStyle/>
          <a:p>
            <a:pPr marL="285115" marR="0" lvl="0" indent="-272415" algn="l" rtl="0">
              <a:lnSpc>
                <a:spcPct val="100000"/>
              </a:lnSpc>
              <a:spcBef>
                <a:spcPts val="0"/>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Involves identifying:</a:t>
            </a:r>
            <a:endParaRPr sz="2800">
              <a:solidFill>
                <a:schemeClr val="dk1"/>
              </a:solidFill>
              <a:latin typeface="Georgia"/>
              <a:ea typeface="Georgia"/>
              <a:cs typeface="Georgia"/>
              <a:sym typeface="Georgia"/>
            </a:endParaRPr>
          </a:p>
          <a:p>
            <a:pPr marL="652780" marR="0" lvl="1" indent="-247015" algn="l" rtl="0">
              <a:lnSpc>
                <a:spcPct val="100000"/>
              </a:lnSpc>
              <a:spcBef>
                <a:spcPts val="605"/>
              </a:spcBef>
              <a:spcAft>
                <a:spcPts val="0"/>
              </a:spcAft>
              <a:buClr>
                <a:srgbClr val="0E6EC5"/>
              </a:buClr>
              <a:buSzPts val="2050"/>
              <a:buFont typeface="Arial"/>
              <a:buChar char=""/>
            </a:pPr>
            <a:r>
              <a:rPr lang="en-US" sz="2400" b="1" i="0" u="none" strike="noStrike" cap="none">
                <a:solidFill>
                  <a:schemeClr val="dk1"/>
                </a:solidFill>
                <a:latin typeface="Georgia"/>
                <a:ea typeface="Georgia"/>
                <a:cs typeface="Georgia"/>
                <a:sym typeface="Georgia"/>
              </a:rPr>
              <a:t>Classes </a:t>
            </a:r>
            <a:r>
              <a:rPr lang="en-US" sz="2400" b="0" i="0" u="none" strike="noStrike" cap="none">
                <a:solidFill>
                  <a:schemeClr val="dk1"/>
                </a:solidFill>
                <a:latin typeface="Georgia"/>
                <a:ea typeface="Georgia"/>
                <a:cs typeface="Georgia"/>
                <a:sym typeface="Georgia"/>
              </a:rPr>
              <a:t>and </a:t>
            </a:r>
            <a:r>
              <a:rPr lang="en-US" sz="2400" b="1" i="0" u="none" strike="noStrike" cap="none">
                <a:solidFill>
                  <a:schemeClr val="dk1"/>
                </a:solidFill>
                <a:latin typeface="Georgia"/>
                <a:ea typeface="Georgia"/>
                <a:cs typeface="Georgia"/>
                <a:sym typeface="Georgia"/>
              </a:rPr>
              <a:t>objects</a:t>
            </a:r>
            <a:endParaRPr sz="2400" b="0" i="0" u="none" strike="noStrike" cap="none">
              <a:solidFill>
                <a:schemeClr val="dk1"/>
              </a:solidFill>
              <a:latin typeface="Georgia"/>
              <a:ea typeface="Georgia"/>
              <a:cs typeface="Georgia"/>
              <a:sym typeface="Georgia"/>
            </a:endParaRPr>
          </a:p>
          <a:p>
            <a:pPr marL="652780" marR="0"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Georgia"/>
                <a:ea typeface="Georgia"/>
                <a:cs typeface="Georgia"/>
                <a:sym typeface="Georgia"/>
              </a:rPr>
              <a:t>What to </a:t>
            </a:r>
            <a:r>
              <a:rPr lang="en-US" sz="2400" b="1" i="0" u="none" strike="noStrike" cap="none">
                <a:solidFill>
                  <a:schemeClr val="dk1"/>
                </a:solidFill>
                <a:latin typeface="Georgia"/>
                <a:ea typeface="Georgia"/>
                <a:cs typeface="Georgia"/>
                <a:sym typeface="Georgia"/>
              </a:rPr>
              <a:t>encapsulate</a:t>
            </a:r>
            <a:endParaRPr sz="2400" b="0" i="0" u="none" strike="noStrike" cap="none">
              <a:solidFill>
                <a:schemeClr val="dk1"/>
              </a:solidFill>
              <a:latin typeface="Georgia"/>
              <a:ea typeface="Georgia"/>
              <a:cs typeface="Georgia"/>
              <a:sym typeface="Georgia"/>
            </a:endParaRPr>
          </a:p>
          <a:p>
            <a:pPr marL="652780" marR="0" lvl="1" indent="-247015" algn="l" rtl="0">
              <a:lnSpc>
                <a:spcPct val="100000"/>
              </a:lnSpc>
              <a:spcBef>
                <a:spcPts val="580"/>
              </a:spcBef>
              <a:spcAft>
                <a:spcPts val="0"/>
              </a:spcAft>
              <a:buClr>
                <a:srgbClr val="0E6EC5"/>
              </a:buClr>
              <a:buSzPts val="2050"/>
              <a:buFont typeface="Arial"/>
              <a:buChar char=""/>
            </a:pPr>
            <a:r>
              <a:rPr lang="en-US" sz="2400" b="1" i="0" u="none" strike="noStrike" cap="none">
                <a:solidFill>
                  <a:schemeClr val="dk1"/>
                </a:solidFill>
                <a:latin typeface="Georgia"/>
                <a:ea typeface="Georgia"/>
                <a:cs typeface="Georgia"/>
                <a:sym typeface="Georgia"/>
              </a:rPr>
              <a:t>Association </a:t>
            </a:r>
            <a:r>
              <a:rPr lang="en-US" sz="2400" b="0" i="0" u="none" strike="noStrike" cap="none">
                <a:solidFill>
                  <a:schemeClr val="dk1"/>
                </a:solidFill>
                <a:latin typeface="Georgia"/>
                <a:ea typeface="Georgia"/>
                <a:cs typeface="Georgia"/>
                <a:sym typeface="Georgia"/>
              </a:rPr>
              <a:t>hierarchies</a:t>
            </a:r>
            <a:endParaRPr sz="2400" b="0" i="0" u="none" strike="noStrike" cap="none">
              <a:solidFill>
                <a:schemeClr val="dk1"/>
              </a:solidFill>
              <a:latin typeface="Georgia"/>
              <a:ea typeface="Georgia"/>
              <a:cs typeface="Georgia"/>
              <a:sym typeface="Georgia"/>
            </a:endParaRPr>
          </a:p>
          <a:p>
            <a:pPr marL="652780" marR="0" lvl="1" indent="-247015" algn="l" rtl="0">
              <a:lnSpc>
                <a:spcPct val="100000"/>
              </a:lnSpc>
              <a:spcBef>
                <a:spcPts val="575"/>
              </a:spcBef>
              <a:spcAft>
                <a:spcPts val="0"/>
              </a:spcAft>
              <a:buClr>
                <a:srgbClr val="0E6EC5"/>
              </a:buClr>
              <a:buSzPts val="2050"/>
              <a:buFont typeface="Arial"/>
              <a:buChar char=""/>
            </a:pPr>
            <a:r>
              <a:rPr lang="en-US" sz="2400" b="1" i="0" u="none" strike="noStrike" cap="none">
                <a:solidFill>
                  <a:schemeClr val="dk1"/>
                </a:solidFill>
                <a:latin typeface="Georgia"/>
                <a:ea typeface="Georgia"/>
                <a:cs typeface="Georgia"/>
                <a:sym typeface="Georgia"/>
              </a:rPr>
              <a:t>Inheritance </a:t>
            </a:r>
            <a:r>
              <a:rPr lang="en-US" sz="2400" b="0" i="0" u="none" strike="noStrike" cap="none">
                <a:solidFill>
                  <a:schemeClr val="dk1"/>
                </a:solidFill>
                <a:latin typeface="Georgia"/>
                <a:ea typeface="Georgia"/>
                <a:cs typeface="Georgia"/>
                <a:sym typeface="Georgia"/>
              </a:rPr>
              <a:t>hierarchies</a:t>
            </a:r>
            <a:endParaRPr sz="2400" b="0" i="0" u="none" strike="noStrike" cap="none">
              <a:solidFill>
                <a:schemeClr val="dk1"/>
              </a:solidFill>
              <a:latin typeface="Georgia"/>
              <a:ea typeface="Georgia"/>
              <a:cs typeface="Georgia"/>
              <a:sym typeface="Georgia"/>
            </a:endParaRPr>
          </a:p>
          <a:p>
            <a:pPr marL="652780" marR="0" lvl="1" indent="-247015" algn="l" rtl="0">
              <a:lnSpc>
                <a:spcPct val="100000"/>
              </a:lnSpc>
              <a:spcBef>
                <a:spcPts val="575"/>
              </a:spcBef>
              <a:spcAft>
                <a:spcPts val="0"/>
              </a:spcAft>
              <a:buClr>
                <a:srgbClr val="0E6EC5"/>
              </a:buClr>
              <a:buSzPts val="2050"/>
              <a:buFont typeface="Arial"/>
              <a:buChar char=""/>
            </a:pPr>
            <a:r>
              <a:rPr lang="en-US" sz="2400" b="1" i="0" u="none" strike="noStrike" cap="none">
                <a:solidFill>
                  <a:schemeClr val="dk1"/>
                </a:solidFill>
                <a:latin typeface="Georgia"/>
                <a:ea typeface="Georgia"/>
                <a:cs typeface="Georgia"/>
                <a:sym typeface="Georgia"/>
              </a:rPr>
              <a:t>Interface </a:t>
            </a:r>
            <a:r>
              <a:rPr lang="en-US" sz="2400" b="0" i="0" u="none" strike="noStrike" cap="none">
                <a:solidFill>
                  <a:schemeClr val="dk1"/>
                </a:solidFill>
                <a:latin typeface="Georgia"/>
                <a:ea typeface="Georgia"/>
                <a:cs typeface="Georgia"/>
                <a:sym typeface="Georgia"/>
              </a:rPr>
              <a:t>hierarchies</a:t>
            </a:r>
            <a:endParaRPr sz="2400" b="0" i="0" u="none" strike="noStrike" cap="none">
              <a:solidFill>
                <a:schemeClr val="dk1"/>
              </a:solidFill>
              <a:latin typeface="Georgia"/>
              <a:ea typeface="Georgia"/>
              <a:cs typeface="Georgia"/>
              <a:sym typeface="Georgia"/>
            </a:endParaRPr>
          </a:p>
          <a:p>
            <a:pPr marL="285115" marR="5080" lvl="0" indent="-272415" algn="l" rtl="0">
              <a:lnSpc>
                <a:spcPct val="100000"/>
              </a:lnSpc>
              <a:spcBef>
                <a:spcPts val="645"/>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Object-oriented designs are evaluated in terms of  how </a:t>
            </a:r>
            <a:r>
              <a:rPr lang="en-US" sz="2800" b="1" u="sng">
                <a:solidFill>
                  <a:schemeClr val="dk1"/>
                </a:solidFill>
                <a:latin typeface="Georgia"/>
                <a:ea typeface="Georgia"/>
                <a:cs typeface="Georgia"/>
                <a:sym typeface="Georgia"/>
              </a:rPr>
              <a:t>reusable</a:t>
            </a:r>
            <a:r>
              <a:rPr lang="en-US" sz="2800">
                <a:solidFill>
                  <a:schemeClr val="dk1"/>
                </a:solidFill>
                <a:latin typeface="Georgia"/>
                <a:ea typeface="Georgia"/>
                <a:cs typeface="Georgia"/>
                <a:sym typeface="Georgia"/>
              </a:rPr>
              <a:t>, </a:t>
            </a:r>
            <a:r>
              <a:rPr lang="en-US" sz="2800" b="1" u="sng">
                <a:solidFill>
                  <a:schemeClr val="dk1"/>
                </a:solidFill>
                <a:latin typeface="Georgia"/>
                <a:ea typeface="Georgia"/>
                <a:cs typeface="Georgia"/>
                <a:sym typeface="Georgia"/>
              </a:rPr>
              <a:t>extensible</a:t>
            </a:r>
            <a:r>
              <a:rPr lang="en-US" sz="2800" b="1">
                <a:solidFill>
                  <a:schemeClr val="dk1"/>
                </a:solidFill>
                <a:latin typeface="Georgia"/>
                <a:ea typeface="Georgia"/>
                <a:cs typeface="Georgia"/>
                <a:sym typeface="Georgia"/>
              </a:rPr>
              <a:t> </a:t>
            </a:r>
            <a:r>
              <a:rPr lang="en-US" sz="2800">
                <a:solidFill>
                  <a:schemeClr val="dk1"/>
                </a:solidFill>
                <a:latin typeface="Georgia"/>
                <a:ea typeface="Georgia"/>
                <a:cs typeface="Georgia"/>
                <a:sym typeface="Georgia"/>
              </a:rPr>
              <a:t>and </a:t>
            </a:r>
            <a:r>
              <a:rPr lang="en-US" sz="2800" b="1" u="sng">
                <a:solidFill>
                  <a:schemeClr val="dk1"/>
                </a:solidFill>
                <a:latin typeface="Georgia"/>
                <a:ea typeface="Georgia"/>
                <a:cs typeface="Georgia"/>
                <a:sym typeface="Georgia"/>
              </a:rPr>
              <a:t>maintainable </a:t>
            </a:r>
            <a:r>
              <a:rPr lang="en-US" sz="2800" b="1">
                <a:solidFill>
                  <a:schemeClr val="dk1"/>
                </a:solidFill>
                <a:latin typeface="Georgia"/>
                <a:ea typeface="Georgia"/>
                <a:cs typeface="Georgia"/>
                <a:sym typeface="Georgia"/>
              </a:rPr>
              <a:t> </a:t>
            </a:r>
            <a:r>
              <a:rPr lang="en-US" sz="2800">
                <a:solidFill>
                  <a:schemeClr val="dk1"/>
                </a:solidFill>
                <a:latin typeface="Georgia"/>
                <a:ea typeface="Georgia"/>
                <a:cs typeface="Georgia"/>
                <a:sym typeface="Georgia"/>
              </a:rPr>
              <a:t>they are.</a:t>
            </a:r>
            <a:endParaRPr sz="280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199717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3"/>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3"/>
          <p:cNvSpPr/>
          <p:nvPr/>
        </p:nvSpPr>
        <p:spPr>
          <a:xfrm>
            <a:off x="0" y="1252"/>
            <a:ext cx="9143999" cy="10261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3"/>
          <p:cNvSpPr/>
          <p:nvPr/>
        </p:nvSpPr>
        <p:spPr>
          <a:xfrm>
            <a:off x="4402387" y="0"/>
            <a:ext cx="4741612" cy="59931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13"/>
          <p:cNvSpPr/>
          <p:nvPr/>
        </p:nvSpPr>
        <p:spPr>
          <a:xfrm>
            <a:off x="0" y="0"/>
            <a:ext cx="9091187"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3"/>
          <p:cNvSpPr/>
          <p:nvPr/>
        </p:nvSpPr>
        <p:spPr>
          <a:xfrm>
            <a:off x="-844" y="52959"/>
            <a:ext cx="9145606"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3"/>
          <p:cNvSpPr txBox="1">
            <a:spLocks noGrp="1"/>
          </p:cNvSpPr>
          <p:nvPr>
            <p:ph type="title"/>
          </p:nvPr>
        </p:nvSpPr>
        <p:spPr>
          <a:xfrm>
            <a:off x="444500" y="327101"/>
            <a:ext cx="7193280" cy="7886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Types of Pattern – Catalog 1</a:t>
            </a:r>
            <a:endParaRPr/>
          </a:p>
        </p:txBody>
      </p:sp>
      <p:sp>
        <p:nvSpPr>
          <p:cNvPr id="119" name="Google Shape;119;p13"/>
          <p:cNvSpPr txBox="1"/>
          <p:nvPr/>
        </p:nvSpPr>
        <p:spPr>
          <a:xfrm>
            <a:off x="535940" y="1063930"/>
            <a:ext cx="8044815" cy="5537835"/>
          </a:xfrm>
          <a:prstGeom prst="rect">
            <a:avLst/>
          </a:prstGeom>
          <a:noFill/>
          <a:ln>
            <a:noFill/>
          </a:ln>
        </p:spPr>
        <p:txBody>
          <a:bodyPr spcFirstLastPara="1" wrap="square" lIns="0" tIns="101600" rIns="0" bIns="0" anchor="t" anchorCtr="0">
            <a:spAutoFit/>
          </a:bodyPr>
          <a:lstStyle/>
          <a:p>
            <a:pPr marL="285115" marR="0" lvl="0" indent="-272415" algn="l" rtl="0">
              <a:lnSpc>
                <a:spcPct val="100000"/>
              </a:lnSpc>
              <a:spcBef>
                <a:spcPts val="0"/>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Creational patterns</a:t>
            </a:r>
            <a:endParaRPr sz="2800">
              <a:solidFill>
                <a:schemeClr val="dk1"/>
              </a:solidFill>
              <a:latin typeface="Georgia"/>
              <a:ea typeface="Georgia"/>
              <a:cs typeface="Georgia"/>
              <a:sym typeface="Georgia"/>
            </a:endParaRPr>
          </a:p>
          <a:p>
            <a:pPr marL="652780" marR="0" lvl="1" indent="-247015" algn="l" rtl="0">
              <a:lnSpc>
                <a:spcPct val="100000"/>
              </a:lnSpc>
              <a:spcBef>
                <a:spcPts val="605"/>
              </a:spcBef>
              <a:spcAft>
                <a:spcPts val="0"/>
              </a:spcAft>
              <a:buClr>
                <a:srgbClr val="0E6EC5"/>
              </a:buClr>
              <a:buSzPts val="2050"/>
              <a:buFont typeface="Arial"/>
              <a:buChar char=""/>
            </a:pPr>
            <a:r>
              <a:rPr lang="en-US" sz="2400" b="0" i="0" u="none" strike="noStrike" cap="none">
                <a:solidFill>
                  <a:schemeClr val="dk1"/>
                </a:solidFill>
                <a:latin typeface="Georgia"/>
                <a:ea typeface="Georgia"/>
                <a:cs typeface="Georgia"/>
                <a:sym typeface="Georgia"/>
              </a:rPr>
              <a:t>Focus on Object creation.</a:t>
            </a:r>
            <a:endParaRPr sz="2400" b="0" i="0" u="none" strike="noStrike" cap="none">
              <a:solidFill>
                <a:schemeClr val="dk1"/>
              </a:solidFill>
              <a:latin typeface="Georgia"/>
              <a:ea typeface="Georgia"/>
              <a:cs typeface="Georgia"/>
              <a:sym typeface="Georgia"/>
            </a:endParaRPr>
          </a:p>
          <a:p>
            <a:pPr marL="652780" marR="173990" lvl="1" indent="-247015" algn="l" rtl="0">
              <a:lnSpc>
                <a:spcPct val="100000"/>
              </a:lnSpc>
              <a:spcBef>
                <a:spcPts val="615"/>
              </a:spcBef>
              <a:spcAft>
                <a:spcPts val="0"/>
              </a:spcAft>
              <a:buClr>
                <a:srgbClr val="0E6EC5"/>
              </a:buClr>
              <a:buSzPts val="2200"/>
              <a:buFont typeface="Arial"/>
              <a:buChar char=""/>
            </a:pPr>
            <a:r>
              <a:rPr lang="en-US" sz="2600" b="0" i="0" u="none" strike="noStrike" cap="none">
                <a:solidFill>
                  <a:schemeClr val="dk1"/>
                </a:solidFill>
                <a:latin typeface="Georgia"/>
                <a:ea typeface="Georgia"/>
                <a:cs typeface="Georgia"/>
                <a:sym typeface="Georgia"/>
              </a:rPr>
              <a:t>Focus on the best way to create instances of objects  to promote flexibility, e.g. factory pattern.</a:t>
            </a:r>
            <a:endParaRPr sz="2600" b="0" i="0" u="none" strike="noStrike" cap="none">
              <a:solidFill>
                <a:schemeClr val="dk1"/>
              </a:solidFill>
              <a:latin typeface="Georgia"/>
              <a:ea typeface="Georgia"/>
              <a:cs typeface="Georgia"/>
              <a:sym typeface="Georgia"/>
            </a:endParaRPr>
          </a:p>
          <a:p>
            <a:pPr marL="285115" marR="0" lvl="0" indent="-272415" algn="l" rtl="0">
              <a:lnSpc>
                <a:spcPct val="100000"/>
              </a:lnSpc>
              <a:spcBef>
                <a:spcPts val="655"/>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Structural patterns</a:t>
            </a:r>
            <a:endParaRPr sz="2800">
              <a:solidFill>
                <a:schemeClr val="dk1"/>
              </a:solidFill>
              <a:latin typeface="Georgia"/>
              <a:ea typeface="Georgia"/>
              <a:cs typeface="Georgia"/>
              <a:sym typeface="Georgia"/>
            </a:endParaRPr>
          </a:p>
          <a:p>
            <a:pPr marL="652780" marR="0" lvl="1" indent="-247015" algn="l" rtl="0">
              <a:lnSpc>
                <a:spcPct val="100000"/>
              </a:lnSpc>
              <a:spcBef>
                <a:spcPts val="605"/>
              </a:spcBef>
              <a:spcAft>
                <a:spcPts val="0"/>
              </a:spcAft>
              <a:buClr>
                <a:srgbClr val="0E6EC5"/>
              </a:buClr>
              <a:buSzPts val="2050"/>
              <a:buFont typeface="Arial"/>
              <a:buChar char=""/>
            </a:pPr>
            <a:r>
              <a:rPr lang="en-US" sz="2400" b="0" i="0" u="none" strike="noStrike" cap="none">
                <a:solidFill>
                  <a:schemeClr val="dk1"/>
                </a:solidFill>
                <a:latin typeface="Georgia"/>
                <a:ea typeface="Georgia"/>
                <a:cs typeface="Georgia"/>
                <a:sym typeface="Georgia"/>
              </a:rPr>
              <a:t>Focus on Relationship between entities.</a:t>
            </a:r>
            <a:endParaRPr sz="2400" b="0" i="0" u="none" strike="noStrike" cap="none">
              <a:solidFill>
                <a:schemeClr val="dk1"/>
              </a:solidFill>
              <a:latin typeface="Georgia"/>
              <a:ea typeface="Georgia"/>
              <a:cs typeface="Georgia"/>
              <a:sym typeface="Georgia"/>
            </a:endParaRPr>
          </a:p>
          <a:p>
            <a:pPr marL="652780" marR="5080" lvl="1" indent="-247015" algn="l" rtl="0">
              <a:lnSpc>
                <a:spcPct val="100000"/>
              </a:lnSpc>
              <a:spcBef>
                <a:spcPts val="615"/>
              </a:spcBef>
              <a:spcAft>
                <a:spcPts val="0"/>
              </a:spcAft>
              <a:buClr>
                <a:srgbClr val="0E6EC5"/>
              </a:buClr>
              <a:buSzPts val="2200"/>
              <a:buFont typeface="Arial"/>
              <a:buChar char=""/>
            </a:pPr>
            <a:r>
              <a:rPr lang="en-US" sz="2600" b="0" i="0" u="none" strike="noStrike" cap="none">
                <a:solidFill>
                  <a:schemeClr val="dk1"/>
                </a:solidFill>
                <a:latin typeface="Georgia"/>
                <a:ea typeface="Georgia"/>
                <a:cs typeface="Georgia"/>
                <a:sym typeface="Georgia"/>
              </a:rPr>
              <a:t>Focus on the composition of classes and objects into  larger structures, e.g. the adapter pattern.</a:t>
            </a:r>
            <a:endParaRPr sz="2600" b="0" i="0" u="none" strike="noStrike" cap="none">
              <a:solidFill>
                <a:schemeClr val="dk1"/>
              </a:solidFill>
              <a:latin typeface="Georgia"/>
              <a:ea typeface="Georgia"/>
              <a:cs typeface="Georgia"/>
              <a:sym typeface="Georgia"/>
            </a:endParaRPr>
          </a:p>
          <a:p>
            <a:pPr marL="285115" marR="0" lvl="0" indent="-272415" algn="l" rtl="0">
              <a:lnSpc>
                <a:spcPct val="100000"/>
              </a:lnSpc>
              <a:spcBef>
                <a:spcPts val="655"/>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Behavioural patterns</a:t>
            </a:r>
            <a:endParaRPr sz="2800">
              <a:solidFill>
                <a:schemeClr val="dk1"/>
              </a:solidFill>
              <a:latin typeface="Georgia"/>
              <a:ea typeface="Georgia"/>
              <a:cs typeface="Georgia"/>
              <a:sym typeface="Georgia"/>
            </a:endParaRPr>
          </a:p>
          <a:p>
            <a:pPr marL="652780" marR="0" lvl="1" indent="-247015" algn="l" rtl="0">
              <a:lnSpc>
                <a:spcPct val="100000"/>
              </a:lnSpc>
              <a:spcBef>
                <a:spcPts val="645"/>
              </a:spcBef>
              <a:spcAft>
                <a:spcPts val="0"/>
              </a:spcAft>
              <a:buClr>
                <a:srgbClr val="0E6EC5"/>
              </a:buClr>
              <a:buSzPts val="2200"/>
              <a:buFont typeface="Arial"/>
              <a:buChar char=""/>
            </a:pPr>
            <a:r>
              <a:rPr lang="en-US" sz="2600" b="0" i="0" u="none" strike="noStrike" cap="none">
                <a:solidFill>
                  <a:schemeClr val="dk1"/>
                </a:solidFill>
                <a:latin typeface="Georgia"/>
                <a:ea typeface="Georgia"/>
                <a:cs typeface="Georgia"/>
                <a:sym typeface="Georgia"/>
              </a:rPr>
              <a:t>Focus on </a:t>
            </a:r>
            <a:r>
              <a:rPr lang="en-US" sz="2400" b="0" i="0" u="none" strike="noStrike" cap="none">
                <a:solidFill>
                  <a:schemeClr val="dk1"/>
                </a:solidFill>
                <a:latin typeface="Georgia"/>
                <a:ea typeface="Georgia"/>
                <a:cs typeface="Georgia"/>
                <a:sym typeface="Georgia"/>
              </a:rPr>
              <a:t>Communication between objects</a:t>
            </a:r>
            <a:endParaRPr sz="2400" b="0" i="0" u="none" strike="noStrike" cap="none">
              <a:solidFill>
                <a:schemeClr val="dk1"/>
              </a:solidFill>
              <a:latin typeface="Georgia"/>
              <a:ea typeface="Georgia"/>
              <a:cs typeface="Georgia"/>
              <a:sym typeface="Georgia"/>
            </a:endParaRPr>
          </a:p>
          <a:p>
            <a:pPr marL="652780" marR="0" lvl="1" indent="-247015" algn="l" rtl="0">
              <a:lnSpc>
                <a:spcPct val="100000"/>
              </a:lnSpc>
              <a:spcBef>
                <a:spcPts val="625"/>
              </a:spcBef>
              <a:spcAft>
                <a:spcPts val="0"/>
              </a:spcAft>
              <a:buClr>
                <a:srgbClr val="0E6EC5"/>
              </a:buClr>
              <a:buSzPts val="2200"/>
              <a:buFont typeface="Arial"/>
              <a:buChar char=""/>
            </a:pPr>
            <a:r>
              <a:rPr lang="en-US" sz="2600" b="0" i="0" u="none" strike="noStrike" cap="none">
                <a:solidFill>
                  <a:schemeClr val="dk1"/>
                </a:solidFill>
                <a:latin typeface="Georgia"/>
                <a:ea typeface="Georgia"/>
                <a:cs typeface="Georgia"/>
                <a:sym typeface="Georgia"/>
              </a:rPr>
              <a:t>Focus on the interaction between classes or objects,</a:t>
            </a:r>
            <a:endParaRPr sz="2600" b="0" i="0" u="none" strike="noStrike" cap="none">
              <a:solidFill>
                <a:schemeClr val="dk1"/>
              </a:solidFill>
              <a:latin typeface="Georgia"/>
              <a:ea typeface="Georgia"/>
              <a:cs typeface="Georgia"/>
              <a:sym typeface="Georgia"/>
            </a:endParaRPr>
          </a:p>
          <a:p>
            <a:pPr marL="652780" marR="0" lvl="0" indent="0" algn="l" rtl="0">
              <a:lnSpc>
                <a:spcPct val="100000"/>
              </a:lnSpc>
              <a:spcBef>
                <a:spcPts val="0"/>
              </a:spcBef>
              <a:spcAft>
                <a:spcPts val="0"/>
              </a:spcAft>
              <a:buNone/>
            </a:pPr>
            <a:r>
              <a:rPr lang="en-US" sz="2600">
                <a:solidFill>
                  <a:schemeClr val="dk1"/>
                </a:solidFill>
                <a:latin typeface="Georgia"/>
                <a:ea typeface="Georgia"/>
                <a:cs typeface="Georgia"/>
                <a:sym typeface="Georgia"/>
              </a:rPr>
              <a:t>e.g. the observer pattern.</a:t>
            </a:r>
            <a:endParaRPr sz="2600">
              <a:solidFill>
                <a:schemeClr val="dk1"/>
              </a:solidFill>
              <a:latin typeface="Georgia"/>
              <a:ea typeface="Georgia"/>
              <a:cs typeface="Georgia"/>
              <a:sym typeface="Georgia"/>
            </a:endParaRPr>
          </a:p>
        </p:txBody>
      </p:sp>
    </p:spTree>
    <p:extLst>
      <p:ext uri="{BB962C8B-B14F-4D97-AF65-F5344CB8AC3E}">
        <p14:creationId xmlns:p14="http://schemas.microsoft.com/office/powerpoint/2010/main" val="32126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7"/>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7"/>
          <p:cNvSpPr txBox="1"/>
          <p:nvPr/>
        </p:nvSpPr>
        <p:spPr>
          <a:xfrm>
            <a:off x="535940" y="3294710"/>
            <a:ext cx="7793990" cy="1215390"/>
          </a:xfrm>
          <a:prstGeom prst="rect">
            <a:avLst/>
          </a:prstGeom>
          <a:noFill/>
          <a:ln>
            <a:noFill/>
          </a:ln>
        </p:spPr>
        <p:txBody>
          <a:bodyPr spcFirstLastPara="1" wrap="square" lIns="0" tIns="13325" rIns="0" bIns="0" anchor="t" anchorCtr="0">
            <a:spAutoFit/>
          </a:bodyPr>
          <a:lstStyle/>
          <a:p>
            <a:pPr marL="285115" marR="5080" lvl="0" indent="-273050" algn="l" rtl="0">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solidFill>
                  <a:schemeClr val="dk1"/>
                </a:solidFill>
                <a:latin typeface="Times New Roman"/>
                <a:ea typeface="Times New Roman"/>
                <a:cs typeface="Times New Roman"/>
                <a:sym typeface="Times New Roman"/>
              </a:rPr>
              <a:t>In Factory pattern, we create object without exposing  the creation logic to the client and refer to newly  created object using a common interface.</a:t>
            </a:r>
            <a:endParaRPr sz="2600">
              <a:solidFill>
                <a:schemeClr val="dk1"/>
              </a:solidFill>
              <a:latin typeface="Times New Roman"/>
              <a:ea typeface="Times New Roman"/>
              <a:cs typeface="Times New Roman"/>
              <a:sym typeface="Times New Roman"/>
            </a:endParaRPr>
          </a:p>
        </p:txBody>
      </p:sp>
      <p:sp>
        <p:nvSpPr>
          <p:cNvPr id="54" name="Google Shape;54;p7"/>
          <p:cNvSpPr txBox="1">
            <a:spLocks noGrp="1"/>
          </p:cNvSpPr>
          <p:nvPr>
            <p:ph type="title"/>
          </p:nvPr>
        </p:nvSpPr>
        <p:spPr>
          <a:xfrm>
            <a:off x="444500" y="202647"/>
            <a:ext cx="8141334" cy="2564130"/>
          </a:xfrm>
          <a:prstGeom prst="rect">
            <a:avLst/>
          </a:prstGeom>
          <a:noFill/>
          <a:ln>
            <a:noFill/>
          </a:ln>
        </p:spPr>
        <p:txBody>
          <a:bodyPr spcFirstLastPara="1" wrap="square" lIns="0" tIns="137775" rIns="0" bIns="0" anchor="t" anchorCtr="0">
            <a:spAutoFit/>
          </a:bodyPr>
          <a:lstStyle/>
          <a:p>
            <a:pPr marL="12700" lvl="0" indent="0" algn="l" rtl="0">
              <a:lnSpc>
                <a:spcPct val="100000"/>
              </a:lnSpc>
              <a:spcBef>
                <a:spcPts val="0"/>
              </a:spcBef>
              <a:spcAft>
                <a:spcPts val="0"/>
              </a:spcAft>
              <a:buNone/>
            </a:pPr>
            <a:r>
              <a:rPr lang="en-US"/>
              <a:t>Factory Pattern</a:t>
            </a:r>
            <a:endParaRPr/>
          </a:p>
          <a:p>
            <a:pPr marL="376555" marR="5080" lvl="0" indent="-273050" algn="l" rtl="0">
              <a:lnSpc>
                <a:spcPct val="100000"/>
              </a:lnSpc>
              <a:spcBef>
                <a:spcPts val="515"/>
              </a:spcBef>
              <a:spcAft>
                <a:spcPts val="0"/>
              </a:spcAft>
              <a:buNone/>
            </a:pPr>
            <a:r>
              <a:rPr lang="en-US" sz="2450">
                <a:solidFill>
                  <a:srgbClr val="0AD0D9"/>
                </a:solidFill>
              </a:rPr>
              <a:t> </a:t>
            </a:r>
            <a:r>
              <a:rPr lang="en-US" sz="2600">
                <a:solidFill>
                  <a:srgbClr val="000000"/>
                </a:solidFill>
                <a:latin typeface="Times New Roman"/>
                <a:ea typeface="Times New Roman"/>
                <a:cs typeface="Times New Roman"/>
                <a:sym typeface="Times New Roman"/>
              </a:rPr>
              <a:t>Factory pattern is one of the most used design  patterns in Java. This type of design pattern comes  under creational pattern as this pattern provides one  of the best ways to create an object.</a:t>
            </a:r>
            <a:endParaRPr sz="2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8"/>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8"/>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8"/>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8"/>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8"/>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8"/>
          <p:cNvSpPr txBox="1"/>
          <p:nvPr/>
        </p:nvSpPr>
        <p:spPr>
          <a:xfrm>
            <a:off x="535940" y="2898774"/>
            <a:ext cx="7465060" cy="1613903"/>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i="1">
                <a:solidFill>
                  <a:schemeClr val="dk1"/>
                </a:solidFill>
                <a:latin typeface="Georgia"/>
                <a:ea typeface="Georgia"/>
                <a:cs typeface="Georgia"/>
                <a:sym typeface="Georgia"/>
              </a:rPr>
              <a:t>FactoryPatternDemo</a:t>
            </a:r>
            <a:r>
              <a:rPr lang="en-US" sz="2600">
                <a:solidFill>
                  <a:schemeClr val="dk1"/>
                </a:solidFill>
                <a:latin typeface="Times New Roman"/>
                <a:ea typeface="Times New Roman"/>
                <a:cs typeface="Times New Roman"/>
                <a:sym typeface="Times New Roman"/>
              </a:rPr>
              <a:t>, our demo class will</a:t>
            </a:r>
            <a:endParaRPr sz="2600">
              <a:solidFill>
                <a:schemeClr val="dk1"/>
              </a:solidFill>
              <a:latin typeface="Times New Roman"/>
              <a:ea typeface="Times New Roman"/>
              <a:cs typeface="Times New Roman"/>
              <a:sym typeface="Times New Roman"/>
            </a:endParaRPr>
          </a:p>
          <a:p>
            <a:pPr marL="285115" marR="508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use </a:t>
            </a:r>
            <a:r>
              <a:rPr lang="en-US" sz="2600" i="1">
                <a:solidFill>
                  <a:schemeClr val="dk1"/>
                </a:solidFill>
                <a:latin typeface="Georgia"/>
                <a:ea typeface="Georgia"/>
                <a:cs typeface="Georgia"/>
                <a:sym typeface="Georgia"/>
              </a:rPr>
              <a:t>ShapeFactory </a:t>
            </a:r>
            <a:r>
              <a:rPr lang="en-US" sz="2600">
                <a:solidFill>
                  <a:schemeClr val="dk1"/>
                </a:solidFill>
                <a:latin typeface="Times New Roman"/>
                <a:ea typeface="Times New Roman"/>
                <a:cs typeface="Times New Roman"/>
                <a:sym typeface="Times New Roman"/>
              </a:rPr>
              <a:t>to get a </a:t>
            </a:r>
            <a:r>
              <a:rPr lang="en-US" sz="2600" i="1">
                <a:solidFill>
                  <a:schemeClr val="dk1"/>
                </a:solidFill>
                <a:latin typeface="Georgia"/>
                <a:ea typeface="Georgia"/>
                <a:cs typeface="Georgia"/>
                <a:sym typeface="Georgia"/>
              </a:rPr>
              <a:t>Shape </a:t>
            </a:r>
            <a:r>
              <a:rPr lang="en-US" sz="2600">
                <a:solidFill>
                  <a:schemeClr val="dk1"/>
                </a:solidFill>
                <a:latin typeface="Times New Roman"/>
                <a:ea typeface="Times New Roman"/>
                <a:cs typeface="Times New Roman"/>
                <a:sym typeface="Times New Roman"/>
              </a:rPr>
              <a:t>object. It will pass  information (</a:t>
            </a:r>
            <a:r>
              <a:rPr lang="en-US" sz="2600" i="1">
                <a:solidFill>
                  <a:schemeClr val="dk1"/>
                </a:solidFill>
                <a:latin typeface="Georgia"/>
                <a:ea typeface="Georgia"/>
                <a:cs typeface="Georgia"/>
                <a:sym typeface="Georgia"/>
              </a:rPr>
              <a:t>CIRCLE / RECTANGLE / SQUARE</a:t>
            </a:r>
            <a:r>
              <a:rPr lang="en-US" sz="2600">
                <a:solidFill>
                  <a:schemeClr val="dk1"/>
                </a:solidFill>
                <a:latin typeface="Times New Roman"/>
                <a:ea typeface="Times New Roman"/>
                <a:cs typeface="Times New Roman"/>
                <a:sym typeface="Times New Roman"/>
              </a:rPr>
              <a:t>)  to </a:t>
            </a:r>
            <a:r>
              <a:rPr lang="en-US" sz="2600" i="1">
                <a:solidFill>
                  <a:schemeClr val="dk1"/>
                </a:solidFill>
                <a:latin typeface="Georgia"/>
                <a:ea typeface="Georgia"/>
                <a:cs typeface="Georgia"/>
                <a:sym typeface="Georgia"/>
              </a:rPr>
              <a:t>ShapeFactory </a:t>
            </a:r>
            <a:r>
              <a:rPr lang="en-US" sz="2600">
                <a:solidFill>
                  <a:schemeClr val="dk1"/>
                </a:solidFill>
                <a:latin typeface="Times New Roman"/>
                <a:ea typeface="Times New Roman"/>
                <a:cs typeface="Times New Roman"/>
                <a:sym typeface="Times New Roman"/>
              </a:rPr>
              <a:t>to get the type of object it needs.</a:t>
            </a:r>
            <a:endParaRPr sz="2600">
              <a:solidFill>
                <a:schemeClr val="dk1"/>
              </a:solidFill>
              <a:latin typeface="Times New Roman"/>
              <a:ea typeface="Times New Roman"/>
              <a:cs typeface="Times New Roman"/>
              <a:sym typeface="Times New Roman"/>
            </a:endParaRPr>
          </a:p>
        </p:txBody>
      </p:sp>
      <p:sp>
        <p:nvSpPr>
          <p:cNvPr id="65" name="Google Shape;65;p8"/>
          <p:cNvSpPr txBox="1">
            <a:spLocks noGrp="1"/>
          </p:cNvSpPr>
          <p:nvPr>
            <p:ph type="title"/>
          </p:nvPr>
        </p:nvSpPr>
        <p:spPr>
          <a:xfrm>
            <a:off x="444500" y="202647"/>
            <a:ext cx="7740015" cy="2167890"/>
          </a:xfrm>
          <a:prstGeom prst="rect">
            <a:avLst/>
          </a:prstGeom>
          <a:noFill/>
          <a:ln>
            <a:noFill/>
          </a:ln>
        </p:spPr>
        <p:txBody>
          <a:bodyPr spcFirstLastPara="1" wrap="square" lIns="0" tIns="137775" rIns="0" bIns="0" anchor="t" anchorCtr="0">
            <a:spAutoFit/>
          </a:bodyPr>
          <a:lstStyle/>
          <a:p>
            <a:pPr marL="12700" lvl="0" indent="0" algn="l" rtl="0">
              <a:lnSpc>
                <a:spcPct val="100000"/>
              </a:lnSpc>
              <a:spcBef>
                <a:spcPts val="0"/>
              </a:spcBef>
              <a:spcAft>
                <a:spcPts val="0"/>
              </a:spcAft>
              <a:buNone/>
            </a:pPr>
            <a:r>
              <a:rPr lang="en-US"/>
              <a:t>Implementation</a:t>
            </a:r>
            <a:endParaRPr/>
          </a:p>
          <a:p>
            <a:pPr marL="376555" marR="5080" lvl="0" indent="-273050" algn="just" rtl="0">
              <a:lnSpc>
                <a:spcPct val="100000"/>
              </a:lnSpc>
              <a:spcBef>
                <a:spcPts val="515"/>
              </a:spcBef>
              <a:spcAft>
                <a:spcPts val="0"/>
              </a:spcAft>
              <a:buNone/>
            </a:pPr>
            <a:r>
              <a:rPr lang="en-US" sz="2450">
                <a:solidFill>
                  <a:srgbClr val="0AD0D9"/>
                </a:solidFill>
              </a:rPr>
              <a:t> </a:t>
            </a:r>
            <a:r>
              <a:rPr lang="en-US" sz="2600">
                <a:solidFill>
                  <a:srgbClr val="000000"/>
                </a:solidFill>
                <a:latin typeface="Times New Roman"/>
                <a:ea typeface="Times New Roman"/>
                <a:cs typeface="Times New Roman"/>
                <a:sym typeface="Times New Roman"/>
              </a:rPr>
              <a:t>We're going to create a </a:t>
            </a:r>
            <a:r>
              <a:rPr lang="en-US" sz="2600" i="1">
                <a:solidFill>
                  <a:srgbClr val="000000"/>
                </a:solidFill>
                <a:latin typeface="Georgia"/>
                <a:ea typeface="Georgia"/>
                <a:cs typeface="Georgia"/>
                <a:sym typeface="Georgia"/>
              </a:rPr>
              <a:t>Shape </a:t>
            </a:r>
            <a:r>
              <a:rPr lang="en-US" sz="2600">
                <a:solidFill>
                  <a:srgbClr val="000000"/>
                </a:solidFill>
                <a:latin typeface="Times New Roman"/>
                <a:ea typeface="Times New Roman"/>
                <a:cs typeface="Times New Roman"/>
                <a:sym typeface="Times New Roman"/>
              </a:rPr>
              <a:t>interface and concrete  classes implementing the </a:t>
            </a:r>
            <a:r>
              <a:rPr lang="en-US" sz="2600" i="1">
                <a:solidFill>
                  <a:srgbClr val="000000"/>
                </a:solidFill>
                <a:latin typeface="Georgia"/>
                <a:ea typeface="Georgia"/>
                <a:cs typeface="Georgia"/>
                <a:sym typeface="Georgia"/>
              </a:rPr>
              <a:t>Shape </a:t>
            </a:r>
            <a:r>
              <a:rPr lang="en-US" sz="2600">
                <a:solidFill>
                  <a:srgbClr val="000000"/>
                </a:solidFill>
                <a:latin typeface="Times New Roman"/>
                <a:ea typeface="Times New Roman"/>
                <a:cs typeface="Times New Roman"/>
                <a:sym typeface="Times New Roman"/>
              </a:rPr>
              <a:t>interface. A factory  class </a:t>
            </a:r>
            <a:r>
              <a:rPr lang="en-US" sz="2600" i="1">
                <a:solidFill>
                  <a:srgbClr val="000000"/>
                </a:solidFill>
                <a:latin typeface="Georgia"/>
                <a:ea typeface="Georgia"/>
                <a:cs typeface="Georgia"/>
                <a:sym typeface="Georgia"/>
              </a:rPr>
              <a:t>ShapeFactory </a:t>
            </a:r>
            <a:r>
              <a:rPr lang="en-US" sz="2600">
                <a:solidFill>
                  <a:srgbClr val="000000"/>
                </a:solidFill>
                <a:latin typeface="Times New Roman"/>
                <a:ea typeface="Times New Roman"/>
                <a:cs typeface="Times New Roman"/>
                <a:sym typeface="Times New Roman"/>
              </a:rPr>
              <a:t>is defined as a next step.</a:t>
            </a:r>
            <a:endParaRPr sz="2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On-screen Show (4:3)</PresentationFormat>
  <Paragraphs>89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Georgia</vt:lpstr>
      <vt:lpstr>Times New Roman</vt:lpstr>
      <vt:lpstr>Office Theme</vt:lpstr>
      <vt:lpstr>PowerPoint Presentation</vt:lpstr>
      <vt:lpstr>What is Design Pattern</vt:lpstr>
      <vt:lpstr>Why Design Patterns</vt:lpstr>
      <vt:lpstr>Introduction</vt:lpstr>
      <vt:lpstr>Introduction</vt:lpstr>
      <vt:lpstr>Object-Oriented Principles</vt:lpstr>
      <vt:lpstr>Types of Pattern – Catalog 1</vt:lpstr>
      <vt:lpstr>Factory Pattern  Factory pattern is one of the most used design  patterns in Java. This type of design pattern comes  under creational pattern as this pattern provides one  of the best ways to create an object.</vt:lpstr>
      <vt:lpstr>Implementation  We're going to create a Shape interface and concrete  classes implementing the Shape interface. A factory  class ShapeFactory is defined as a next step.</vt:lpstr>
      <vt:lpstr>Implementation</vt:lpstr>
      <vt:lpstr>Step 1</vt:lpstr>
      <vt:lpstr>Step 2</vt:lpstr>
      <vt:lpstr>Step 3</vt:lpstr>
      <vt:lpstr>Step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Fast</cp:lastModifiedBy>
  <cp:revision>1</cp:revision>
  <dcterms:modified xsi:type="dcterms:W3CDTF">2023-12-05T07:57:06Z</dcterms:modified>
</cp:coreProperties>
</file>