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7"/>
  </p:notesMasterIdLst>
  <p:sldIdLst>
    <p:sldId id="256" r:id="rId2"/>
    <p:sldId id="258" r:id="rId3"/>
    <p:sldId id="259" r:id="rId4"/>
    <p:sldId id="261" r:id="rId5"/>
    <p:sldId id="264" r:id="rId6"/>
    <p:sldId id="265" r:id="rId7"/>
    <p:sldId id="266" r:id="rId8"/>
    <p:sldId id="267" r:id="rId9"/>
    <p:sldId id="269" r:id="rId10"/>
    <p:sldId id="271" r:id="rId11"/>
    <p:sldId id="272" r:id="rId12"/>
    <p:sldId id="273" r:id="rId13"/>
    <p:sldId id="274" r:id="rId14"/>
    <p:sldId id="275" r:id="rId15"/>
    <p:sldId id="276" r:id="rId16"/>
    <p:sldId id="279" r:id="rId17"/>
    <p:sldId id="284" r:id="rId18"/>
    <p:sldId id="329" r:id="rId19"/>
    <p:sldId id="286" r:id="rId20"/>
    <p:sldId id="287" r:id="rId21"/>
    <p:sldId id="292" r:id="rId22"/>
    <p:sldId id="294" r:id="rId23"/>
    <p:sldId id="297" r:id="rId24"/>
    <p:sldId id="298" r:id="rId25"/>
    <p:sldId id="301" r:id="rId26"/>
    <p:sldId id="302" r:id="rId27"/>
    <p:sldId id="303" r:id="rId28"/>
    <p:sldId id="304" r:id="rId29"/>
    <p:sldId id="306" r:id="rId30"/>
    <p:sldId id="314" r:id="rId31"/>
    <p:sldId id="316" r:id="rId32"/>
    <p:sldId id="323" r:id="rId33"/>
    <p:sldId id="330" r:id="rId34"/>
    <p:sldId id="331" r:id="rId35"/>
    <p:sldId id="32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434" autoAdjust="0"/>
  </p:normalViewPr>
  <p:slideViewPr>
    <p:cSldViewPr snapToGrid="0">
      <p:cViewPr varScale="1">
        <p:scale>
          <a:sx n="115" d="100"/>
          <a:sy n="115" d="100"/>
        </p:scale>
        <p:origin x="1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AD2D-112D-4538-8D12-5B3C0A02B3F3}"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017E-9405-4A24-9E72-ABBA234FC5F9}" type="slidenum">
              <a:rPr lang="en-US" smtClean="0"/>
              <a:t>‹#›</a:t>
            </a:fld>
            <a:endParaRPr lang="en-US"/>
          </a:p>
        </p:txBody>
      </p:sp>
    </p:spTree>
    <p:extLst>
      <p:ext uri="{BB962C8B-B14F-4D97-AF65-F5344CB8AC3E}">
        <p14:creationId xmlns:p14="http://schemas.microsoft.com/office/powerpoint/2010/main" val="669716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7,8,10 march</a:t>
            </a:r>
          </a:p>
          <a:p>
            <a:r>
              <a:rPr lang="en-US" dirty="0" smtClean="0"/>
              <a:t>10 march </a:t>
            </a:r>
            <a:r>
              <a:rPr lang="en-US" dirty="0" err="1" smtClean="0"/>
              <a:t>procom</a:t>
            </a:r>
            <a:r>
              <a:rPr lang="en-US" dirty="0" smtClean="0"/>
              <a:t> so class was on  3/3</a:t>
            </a:r>
            <a:endParaRPr lang="en-US" dirty="0"/>
          </a:p>
        </p:txBody>
      </p:sp>
      <p:sp>
        <p:nvSpPr>
          <p:cNvPr id="4" name="Slide Number Placeholder 3"/>
          <p:cNvSpPr>
            <a:spLocks noGrp="1"/>
          </p:cNvSpPr>
          <p:nvPr>
            <p:ph type="sldNum" sz="quarter" idx="10"/>
          </p:nvPr>
        </p:nvSpPr>
        <p:spPr/>
        <p:txBody>
          <a:bodyPr/>
          <a:lstStyle/>
          <a:p>
            <a:fld id="{741B017E-9405-4A24-9E72-ABBA234FC5F9}" type="slidenum">
              <a:rPr lang="en-US" smtClean="0"/>
              <a:t>1</a:t>
            </a:fld>
            <a:endParaRPr lang="en-US"/>
          </a:p>
        </p:txBody>
      </p:sp>
    </p:spTree>
    <p:extLst>
      <p:ext uri="{BB962C8B-B14F-4D97-AF65-F5344CB8AC3E}">
        <p14:creationId xmlns:p14="http://schemas.microsoft.com/office/powerpoint/2010/main" val="416479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89C313-78CE-413E-B973-C9C50864F3EA}" type="slidenum">
              <a:rPr lang="en-US" smtClean="0"/>
              <a:pPr/>
              <a:t>35</a:t>
            </a:fld>
            <a:endParaRPr lang="en-US"/>
          </a:p>
        </p:txBody>
      </p:sp>
    </p:spTree>
    <p:extLst>
      <p:ext uri="{BB962C8B-B14F-4D97-AF65-F5344CB8AC3E}">
        <p14:creationId xmlns:p14="http://schemas.microsoft.com/office/powerpoint/2010/main" val="275635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9B38F1-631B-49CB-B429-8845F35306B7}" type="slidenum">
              <a:rPr lang="en-US"/>
              <a:pPr/>
              <a:t>2</a:t>
            </a:fld>
            <a:endParaRPr lang="en-US"/>
          </a:p>
        </p:txBody>
      </p:sp>
      <p:sp>
        <p:nvSpPr>
          <p:cNvPr id="2" name="Notes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962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A state diagram or state chart specifies a state machine.</a:t>
            </a:r>
          </a:p>
          <a:p>
            <a:pPr algn="just"/>
            <a:r>
              <a:rPr lang="en-US" dirty="0" smtClean="0"/>
              <a:t>A state machine is described for a class.</a:t>
            </a:r>
          </a:p>
          <a:p>
            <a:pPr algn="just"/>
            <a:r>
              <a:rPr lang="en-US" dirty="0" smtClean="0"/>
              <a:t>Each object has it’s own state machine</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4</a:t>
            </a:fld>
            <a:endParaRPr lang="en-US"/>
          </a:p>
        </p:txBody>
      </p:sp>
    </p:spTree>
    <p:extLst>
      <p:ext uri="{BB962C8B-B14F-4D97-AF65-F5344CB8AC3E}">
        <p14:creationId xmlns:p14="http://schemas.microsoft.com/office/powerpoint/2010/main" val="88415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smtClean="0"/>
              <a:t>States in state chart diagrams represent a </a:t>
            </a:r>
            <a:r>
              <a:rPr lang="en-US" i="1" dirty="0" smtClean="0"/>
              <a:t>set of those value combinations, </a:t>
            </a:r>
            <a:r>
              <a:rPr lang="en-US" dirty="0" smtClean="0"/>
              <a:t>in which an object </a:t>
            </a:r>
            <a:r>
              <a:rPr lang="en-US" i="1" dirty="0" smtClean="0"/>
              <a:t>behaves the same in response to </a:t>
            </a:r>
            <a:r>
              <a:rPr lang="en-US" dirty="0" smtClean="0"/>
              <a:t>events.</a:t>
            </a:r>
          </a:p>
          <a:p>
            <a:pPr algn="just"/>
            <a:r>
              <a:rPr lang="en-US" dirty="0" smtClean="0"/>
              <a:t>Therefore, not every modification of an attribute leads to a new state.</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8</a:t>
            </a:fld>
            <a:endParaRPr lang="en-US"/>
          </a:p>
        </p:txBody>
      </p:sp>
    </p:spTree>
    <p:extLst>
      <p:ext uri="{BB962C8B-B14F-4D97-AF65-F5344CB8AC3E}">
        <p14:creationId xmlns:p14="http://schemas.microsoft.com/office/powerpoint/2010/main" val="2232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1" dirty="0" smtClean="0"/>
              <a:t>Item Received</a:t>
            </a:r>
            <a:r>
              <a:rPr lang="en-US" sz="2400" dirty="0" smtClean="0"/>
              <a:t> is an event, </a:t>
            </a:r>
            <a:r>
              <a:rPr lang="en-US" sz="2400" b="1" dirty="0" smtClean="0"/>
              <a:t>/get first item</a:t>
            </a:r>
            <a:r>
              <a:rPr lang="en-US" sz="2400" dirty="0" smtClean="0"/>
              <a:t> is an action, </a:t>
            </a:r>
            <a:r>
              <a:rPr lang="en-US" sz="2400" b="1" dirty="0" smtClean="0"/>
              <a:t>[Not all items checked]</a:t>
            </a:r>
            <a:r>
              <a:rPr lang="en-US" sz="2400" dirty="0" smtClean="0"/>
              <a:t> is a guard</a:t>
            </a:r>
          </a:p>
          <a:p>
            <a:endParaRPr lang="en-US" dirty="0"/>
          </a:p>
        </p:txBody>
      </p:sp>
      <p:sp>
        <p:nvSpPr>
          <p:cNvPr id="4" name="Slide Number Placeholder 3"/>
          <p:cNvSpPr>
            <a:spLocks noGrp="1"/>
          </p:cNvSpPr>
          <p:nvPr>
            <p:ph type="sldNum" sz="quarter" idx="10"/>
          </p:nvPr>
        </p:nvSpPr>
        <p:spPr/>
        <p:txBody>
          <a:bodyPr/>
          <a:lstStyle/>
          <a:p>
            <a:fld id="{2E49528A-DAC5-44EB-ADA8-08E670EBFF2E}" type="slidenum">
              <a:rPr lang="en-US" smtClean="0"/>
              <a:pPr/>
              <a:t>12</a:t>
            </a:fld>
            <a:endParaRPr lang="en-US"/>
          </a:p>
        </p:txBody>
      </p:sp>
    </p:spTree>
    <p:extLst>
      <p:ext uri="{BB962C8B-B14F-4D97-AF65-F5344CB8AC3E}">
        <p14:creationId xmlns:p14="http://schemas.microsoft.com/office/powerpoint/2010/main" val="4277900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UML modeling, a </a:t>
            </a:r>
            <a:r>
              <a:rPr lang="en-US" sz="1200" b="0" i="0" kern="1200" dirty="0" err="1" smtClean="0">
                <a:solidFill>
                  <a:schemeClr val="tx1"/>
                </a:solidFill>
                <a:effectLst/>
                <a:latin typeface="+mn-lt"/>
                <a:ea typeface="+mn-ea"/>
                <a:cs typeface="+mn-cs"/>
              </a:rPr>
              <a:t>pseudostate</a:t>
            </a:r>
            <a:r>
              <a:rPr lang="en-US" sz="1200" b="0" i="0" kern="1200" dirty="0" smtClean="0">
                <a:solidFill>
                  <a:schemeClr val="tx1"/>
                </a:solidFill>
                <a:effectLst/>
                <a:latin typeface="+mn-lt"/>
                <a:ea typeface="+mn-ea"/>
                <a:cs typeface="+mn-cs"/>
              </a:rPr>
              <a:t> is used to combine and direct transitions.</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22</a:t>
            </a:fld>
            <a:endParaRPr lang="en-US"/>
          </a:p>
        </p:txBody>
      </p:sp>
    </p:spTree>
    <p:extLst>
      <p:ext uri="{BB962C8B-B14F-4D97-AF65-F5344CB8AC3E}">
        <p14:creationId xmlns:p14="http://schemas.microsoft.com/office/powerpoint/2010/main" val="130295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Decomposition</a:t>
            </a:r>
            <a:r>
              <a:rPr lang="en-US" baseline="0" dirty="0" smtClean="0"/>
              <a:t> state</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25</a:t>
            </a:fld>
            <a:endParaRPr lang="en-US"/>
          </a:p>
        </p:txBody>
      </p:sp>
    </p:spTree>
    <p:extLst>
      <p:ext uri="{BB962C8B-B14F-4D97-AF65-F5344CB8AC3E}">
        <p14:creationId xmlns:p14="http://schemas.microsoft.com/office/powerpoint/2010/main" val="426476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junction which splits an incoming transition into multiple outgoing transitions realizes a static conditional branch, as opposed to a choice pseudo-state which realizes a dynamic conditional branch.</a:t>
            </a:r>
          </a:p>
          <a:p>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28</a:t>
            </a:fld>
            <a:endParaRPr lang="en-US"/>
          </a:p>
        </p:txBody>
      </p:sp>
    </p:spTree>
    <p:extLst>
      <p:ext uri="{BB962C8B-B14F-4D97-AF65-F5344CB8AC3E}">
        <p14:creationId xmlns:p14="http://schemas.microsoft.com/office/powerpoint/2010/main" val="3169877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In this state machine, when a washing machine is running, it will progress from "Washing" through "Rinsing" to "Spinning". If there is a power cut, the washing machine will stop running and will go to the "Power Off" state. Then when the power is restored, the Running state is entered at the "History State" symbol meaning that it should resume where it last left-off.</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60FA2D5-2536-499C-ABB6-7BBE817AD84A}" type="slidenum">
              <a:rPr lang="en-US" altLang="en-US"/>
              <a:pPr/>
              <a:t>29</a:t>
            </a:fld>
            <a:endParaRPr lang="en-US" altLang="en-US"/>
          </a:p>
        </p:txBody>
      </p:sp>
    </p:spTree>
    <p:extLst>
      <p:ext uri="{BB962C8B-B14F-4D97-AF65-F5344CB8AC3E}">
        <p14:creationId xmlns:p14="http://schemas.microsoft.com/office/powerpoint/2010/main" val="359142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E962DD1-5E78-41A1-A911-6FE6872E5ECA}" type="datetime1">
              <a:rPr lang="en-US" smtClean="0"/>
              <a:t>11/20/2023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SDA</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95715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75F59-5DB2-4622-A9A1-FC587F569CAE}"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SDA</a:t>
            </a:r>
            <a:endParaRPr lang="en-US"/>
          </a:p>
        </p:txBody>
      </p:sp>
      <p:sp>
        <p:nvSpPr>
          <p:cNvPr id="6" name="Slide Number Placeholder 5"/>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19075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40F5214-662B-441E-A49D-604E2A2D348A}" type="datetime1">
              <a:rPr lang="en-US" smtClean="0"/>
              <a:t>11/20/2023</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SDA</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418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BCB545-C8F4-4BEC-BEAC-FA7C2DD339A2}" type="datetime1">
              <a:rPr lang="en-US" smtClean="0"/>
              <a:t>11/20/2023</a:t>
            </a:fld>
            <a:endParaRPr lang="en-US"/>
          </a:p>
        </p:txBody>
      </p:sp>
      <p:sp>
        <p:nvSpPr>
          <p:cNvPr id="5" name="Footer Placeholder 4"/>
          <p:cNvSpPr>
            <a:spLocks noGrp="1"/>
          </p:cNvSpPr>
          <p:nvPr>
            <p:ph type="ftr" sz="quarter" idx="11"/>
          </p:nvPr>
        </p:nvSpPr>
        <p:spPr/>
        <p:txBody>
          <a:bodyPr/>
          <a:lstStyle/>
          <a:p>
            <a:r>
              <a:rPr lang="en-US" smtClean="0"/>
              <a:t>SDA</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41739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1D4561C-133D-4506-92B4-5F64C95BCD35}" type="datetime1">
              <a:rPr lang="en-US" smtClean="0"/>
              <a:t>11/20/2023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SDA</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198331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3E5B21-4ECF-40E0-99FF-DE823361F83E}" type="datetime1">
              <a:rPr lang="en-US" smtClean="0"/>
              <a:t>11/20/2023</a:t>
            </a:fld>
            <a:endParaRPr lang="en-US"/>
          </a:p>
        </p:txBody>
      </p:sp>
      <p:sp>
        <p:nvSpPr>
          <p:cNvPr id="6" name="Footer Placeholder 5"/>
          <p:cNvSpPr>
            <a:spLocks noGrp="1"/>
          </p:cNvSpPr>
          <p:nvPr>
            <p:ph type="ftr" sz="quarter" idx="11"/>
          </p:nvPr>
        </p:nvSpPr>
        <p:spPr/>
        <p:txBody>
          <a:bodyPr/>
          <a:lstStyle/>
          <a:p>
            <a:r>
              <a:rPr lang="en-US" smtClean="0"/>
              <a:t>SDA</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94793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3A3190-2A11-4459-8547-C4B0DD03C844}" type="datetime1">
              <a:rPr lang="en-US" smtClean="0"/>
              <a:t>11/20/2023</a:t>
            </a:fld>
            <a:endParaRPr lang="en-US"/>
          </a:p>
        </p:txBody>
      </p:sp>
      <p:sp>
        <p:nvSpPr>
          <p:cNvPr id="8" name="Footer Placeholder 7"/>
          <p:cNvSpPr>
            <a:spLocks noGrp="1"/>
          </p:cNvSpPr>
          <p:nvPr>
            <p:ph type="ftr" sz="quarter" idx="11"/>
          </p:nvPr>
        </p:nvSpPr>
        <p:spPr/>
        <p:txBody>
          <a:bodyPr/>
          <a:lstStyle/>
          <a:p>
            <a:r>
              <a:rPr lang="en-US" smtClean="0"/>
              <a:t>SDA</a:t>
            </a:r>
            <a:endParaRPr lang="en-US"/>
          </a:p>
        </p:txBody>
      </p:sp>
      <p:sp>
        <p:nvSpPr>
          <p:cNvPr id="9" name="Slide Number Placeholder 8"/>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3367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E6B453-67B8-4EE0-B01C-54AFE54D07F0}" type="datetime1">
              <a:rPr lang="en-US" smtClean="0"/>
              <a:t>11/20/2023</a:t>
            </a:fld>
            <a:endParaRPr lang="en-US"/>
          </a:p>
        </p:txBody>
      </p:sp>
      <p:sp>
        <p:nvSpPr>
          <p:cNvPr id="4" name="Footer Placeholder 3"/>
          <p:cNvSpPr>
            <a:spLocks noGrp="1"/>
          </p:cNvSpPr>
          <p:nvPr>
            <p:ph type="ftr" sz="quarter" idx="11"/>
          </p:nvPr>
        </p:nvSpPr>
        <p:spPr/>
        <p:txBody>
          <a:bodyPr/>
          <a:lstStyle/>
          <a:p>
            <a:r>
              <a:rPr lang="en-US" smtClean="0"/>
              <a:t>SDA</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63014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5532F-D687-442A-A290-7F8D337C178E}" type="datetime1">
              <a:rPr lang="en-US" smtClean="0"/>
              <a:t>11/20/2023</a:t>
            </a:fld>
            <a:endParaRPr lang="en-US"/>
          </a:p>
        </p:txBody>
      </p:sp>
      <p:sp>
        <p:nvSpPr>
          <p:cNvPr id="3" name="Footer Placeholder 2"/>
          <p:cNvSpPr>
            <a:spLocks noGrp="1"/>
          </p:cNvSpPr>
          <p:nvPr>
            <p:ph type="ftr" sz="quarter" idx="11"/>
          </p:nvPr>
        </p:nvSpPr>
        <p:spPr/>
        <p:txBody>
          <a:bodyPr/>
          <a:lstStyle/>
          <a:p>
            <a:r>
              <a:rPr lang="en-US" smtClean="0"/>
              <a:t>SDA</a:t>
            </a:r>
            <a:endParaRPr lang="en-US"/>
          </a:p>
        </p:txBody>
      </p:sp>
      <p:sp>
        <p:nvSpPr>
          <p:cNvPr id="4" name="Slide Number Placeholder 3"/>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392640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20781A8-C0CA-4BDF-9C5C-3718B4017D19}" type="datetime1">
              <a:rPr lang="en-US" smtClean="0"/>
              <a:t>11/20/2023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SDA</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B116B9D-E45C-46EC-8209-CAE30643B7E0}" type="slidenum">
              <a:rPr lang="en-US" smtClean="0"/>
              <a:t>‹#›</a:t>
            </a:fld>
            <a:endParaRPr lang="en-US"/>
          </a:p>
        </p:txBody>
      </p:sp>
    </p:spTree>
    <p:extLst>
      <p:ext uri="{BB962C8B-B14F-4D97-AF65-F5344CB8AC3E}">
        <p14:creationId xmlns:p14="http://schemas.microsoft.com/office/powerpoint/2010/main" val="3228929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7CE1A1-8DA8-4EB6-9391-037F3CAE2DEC}" type="datetime1">
              <a:rPr lang="en-US" smtClean="0"/>
              <a:t>11/20/2023</a:t>
            </a:fld>
            <a:endParaRPr lang="en-US"/>
          </a:p>
        </p:txBody>
      </p:sp>
      <p:sp>
        <p:nvSpPr>
          <p:cNvPr id="6" name="Footer Placeholder 5"/>
          <p:cNvSpPr>
            <a:spLocks noGrp="1"/>
          </p:cNvSpPr>
          <p:nvPr>
            <p:ph type="ftr" sz="quarter" idx="11"/>
          </p:nvPr>
        </p:nvSpPr>
        <p:spPr/>
        <p:txBody>
          <a:bodyPr/>
          <a:lstStyle/>
          <a:p>
            <a:r>
              <a:rPr lang="en-US" smtClean="0"/>
              <a:t>SDA</a:t>
            </a:r>
            <a:endParaRPr lang="en-US"/>
          </a:p>
        </p:txBody>
      </p:sp>
      <p:sp>
        <p:nvSpPr>
          <p:cNvPr id="7" name="Slide Number Placeholder 6"/>
          <p:cNvSpPr>
            <a:spLocks noGrp="1"/>
          </p:cNvSpPr>
          <p:nvPr>
            <p:ph type="sldNum" sz="quarter" idx="12"/>
          </p:nvPr>
        </p:nvSpPr>
        <p:spPr/>
        <p:txBody>
          <a:bodyPr/>
          <a:lstStyle/>
          <a:p>
            <a:fld id="{8B116B9D-E45C-46EC-8209-CAE30643B7E0}" type="slidenum">
              <a:rPr lang="en-US" smtClean="0"/>
              <a:t>‹#›</a:t>
            </a:fld>
            <a:endParaRPr lang="en-US"/>
          </a:p>
        </p:txBody>
      </p:sp>
    </p:spTree>
    <p:extLst>
      <p:ext uri="{BB962C8B-B14F-4D97-AF65-F5344CB8AC3E}">
        <p14:creationId xmlns:p14="http://schemas.microsoft.com/office/powerpoint/2010/main" val="255443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7BA271-E154-410B-A645-4192CBB6EFD7}" type="datetime1">
              <a:rPr lang="en-US" smtClean="0"/>
              <a:t>11/20/2023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SDA</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B116B9D-E45C-46EC-8209-CAE30643B7E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98296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6673"/>
            <a:ext cx="10993549" cy="4629221"/>
          </a:xfrm>
        </p:spPr>
        <p:txBody>
          <a:bodyPr>
            <a:normAutofit/>
          </a:bodyPr>
          <a:lstStyle/>
          <a:p>
            <a:pPr algn="ctr"/>
            <a:r>
              <a:rPr lang="en-US" b="1" dirty="0" smtClean="0">
                <a:solidFill>
                  <a:schemeClr val="tx1"/>
                </a:solidFill>
              </a:rPr>
              <a:t/>
            </a:r>
            <a:br>
              <a:rPr lang="en-US" b="1" dirty="0" smtClean="0">
                <a:solidFill>
                  <a:schemeClr val="tx1"/>
                </a:solidFill>
              </a:rPr>
            </a:br>
            <a:r>
              <a:rPr lang="en-US" b="1" dirty="0">
                <a:solidFill>
                  <a:schemeClr val="tx1"/>
                </a:solidFill>
              </a:rPr>
              <a:t/>
            </a:r>
            <a:br>
              <a:rPr lang="en-US" b="1" dirty="0">
                <a:solidFill>
                  <a:schemeClr val="tx1"/>
                </a:solidFill>
              </a:rPr>
            </a:br>
            <a:r>
              <a:rPr lang="en-US" b="1" dirty="0" smtClean="0">
                <a:solidFill>
                  <a:schemeClr val="tx1"/>
                </a:solidFill>
              </a:rPr>
              <a:t/>
            </a:r>
            <a:br>
              <a:rPr lang="en-US" b="1" dirty="0" smtClean="0">
                <a:solidFill>
                  <a:schemeClr val="tx1"/>
                </a:solidFill>
              </a:rPr>
            </a:br>
            <a:r>
              <a:rPr lang="en-US" b="1" dirty="0" smtClean="0">
                <a:solidFill>
                  <a:schemeClr val="tx1"/>
                </a:solidFill>
              </a:rPr>
              <a:t>            Software Design and </a:t>
            </a:r>
            <a:r>
              <a:rPr lang="en-US" b="1" dirty="0" smtClean="0">
                <a:solidFill>
                  <a:schemeClr val="tx1"/>
                </a:solidFill>
              </a:rPr>
              <a:t>Analysis</a:t>
            </a:r>
            <a:r>
              <a:rPr lang="en-US" b="1" dirty="0" smtClean="0">
                <a:solidFill>
                  <a:schemeClr val="tx1"/>
                </a:solidFill>
              </a:rPr>
              <a:t/>
            </a:r>
            <a:br>
              <a:rPr lang="en-US" b="1" dirty="0" smtClean="0">
                <a:solidFill>
                  <a:schemeClr val="tx1"/>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b="1" dirty="0" smtClean="0"/>
              <a:t/>
            </a:r>
            <a:br>
              <a:rPr lang="en-US" b="1" dirty="0" smtClean="0"/>
            </a:br>
            <a:endParaRPr lang="en-US" dirty="0"/>
          </a:p>
        </p:txBody>
      </p:sp>
      <p:sp>
        <p:nvSpPr>
          <p:cNvPr id="5" name="Rectangle 4"/>
          <p:cNvSpPr/>
          <p:nvPr/>
        </p:nvSpPr>
        <p:spPr>
          <a:xfrm>
            <a:off x="2509833" y="3244334"/>
            <a:ext cx="7172348" cy="923330"/>
          </a:xfrm>
          <a:prstGeom prst="rect">
            <a:avLst/>
          </a:prstGeom>
        </p:spPr>
        <p:txBody>
          <a:bodyPr wrap="none">
            <a:spAutoFit/>
          </a:bodyPr>
          <a:lstStyle/>
          <a:p>
            <a:pPr algn="ctr"/>
            <a:r>
              <a:rPr lang="en-US" sz="5400" b="1" dirty="0" smtClean="0">
                <a:solidFill>
                  <a:schemeClr val="bg1"/>
                </a:solidFill>
              </a:rPr>
              <a:t>State chart diagrams </a:t>
            </a:r>
            <a:endParaRPr lang="en-US" sz="5400" b="1" dirty="0">
              <a:solidFill>
                <a:schemeClr val="bg1"/>
              </a:solidFill>
            </a:endParaRPr>
          </a:p>
        </p:txBody>
      </p:sp>
      <p:sp>
        <p:nvSpPr>
          <p:cNvPr id="4" name="Footer Placeholder 3"/>
          <p:cNvSpPr>
            <a:spLocks noGrp="1"/>
          </p:cNvSpPr>
          <p:nvPr>
            <p:ph type="ftr" sz="quarter" idx="11"/>
          </p:nvPr>
        </p:nvSpPr>
        <p:spPr>
          <a:xfrm>
            <a:off x="48980" y="6488887"/>
            <a:ext cx="6917210" cy="365125"/>
          </a:xfrm>
        </p:spPr>
        <p:txBody>
          <a:bodyPr/>
          <a:lstStyle/>
          <a:p>
            <a:r>
              <a:rPr lang="en-US" dirty="0" smtClean="0"/>
              <a:t>SDA</a:t>
            </a:r>
            <a:endParaRPr lang="en-US" dirty="0"/>
          </a:p>
        </p:txBody>
      </p:sp>
      <p:sp>
        <p:nvSpPr>
          <p:cNvPr id="7" name="Slide Number Placeholder 6"/>
          <p:cNvSpPr>
            <a:spLocks noGrp="1"/>
          </p:cNvSpPr>
          <p:nvPr>
            <p:ph type="sldNum" sz="quarter" idx="12"/>
          </p:nvPr>
        </p:nvSpPr>
        <p:spPr>
          <a:xfrm>
            <a:off x="11066520" y="6306324"/>
            <a:ext cx="1016440" cy="365125"/>
          </a:xfrm>
        </p:spPr>
        <p:txBody>
          <a:bodyPr/>
          <a:lstStyle/>
          <a:p>
            <a:fld id="{8B116B9D-E45C-46EC-8209-CAE30643B7E0}" type="slidenum">
              <a:rPr lang="en-US" smtClean="0"/>
              <a:t>1</a:t>
            </a:fld>
            <a:endParaRPr lang="en-US" dirty="0"/>
          </a:p>
        </p:txBody>
      </p:sp>
    </p:spTree>
    <p:extLst>
      <p:ext uri="{BB962C8B-B14F-4D97-AF65-F5344CB8AC3E}">
        <p14:creationId xmlns:p14="http://schemas.microsoft.com/office/powerpoint/2010/main" val="2348086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Initial/Final States</a:t>
            </a:r>
            <a:endParaRPr lang="en-US" dirty="0"/>
          </a:p>
        </p:txBody>
      </p:sp>
      <p:sp>
        <p:nvSpPr>
          <p:cNvPr id="3" name="Content Placeholder 2"/>
          <p:cNvSpPr>
            <a:spLocks noGrp="1"/>
          </p:cNvSpPr>
          <p:nvPr>
            <p:ph idx="1"/>
          </p:nvPr>
        </p:nvSpPr>
        <p:spPr/>
        <p:txBody>
          <a:bodyPr>
            <a:normAutofit/>
          </a:bodyPr>
          <a:lstStyle/>
          <a:p>
            <a:r>
              <a:rPr lang="en-US" b="1" dirty="0" smtClean="0"/>
              <a:t>Initial State</a:t>
            </a:r>
          </a:p>
          <a:p>
            <a:pPr algn="just">
              <a:buNone/>
            </a:pPr>
            <a:r>
              <a:rPr lang="en-US" dirty="0" smtClean="0"/>
              <a:t>		A filled circle followed by an arrow represents the object's initial state.</a:t>
            </a:r>
          </a:p>
          <a:p>
            <a:endParaRPr lang="en-US" dirty="0" smtClean="0"/>
          </a:p>
          <a:p>
            <a:pPr algn="just"/>
            <a:r>
              <a:rPr lang="en-US" b="1" dirty="0" smtClean="0"/>
              <a:t>Final State</a:t>
            </a:r>
          </a:p>
          <a:p>
            <a:pPr algn="just">
              <a:buNone/>
            </a:pPr>
            <a:r>
              <a:rPr lang="en-US" dirty="0" smtClean="0"/>
              <a:t>		An arrow pointing to a filled circle nested inside another circle represents the object's final state.</a:t>
            </a:r>
          </a:p>
          <a:p>
            <a:pPr>
              <a:buNone/>
            </a:pPr>
            <a:r>
              <a:rPr lang="en-US" dirty="0" smtClean="0"/>
              <a:t/>
            </a:r>
            <a:br>
              <a:rPr lang="en-US" dirty="0" smtClean="0"/>
            </a:br>
            <a:endParaRPr lang="en-US" dirty="0"/>
          </a:p>
        </p:txBody>
      </p:sp>
      <p:pic>
        <p:nvPicPr>
          <p:cNvPr id="3075" name="Picture 3"/>
          <p:cNvPicPr>
            <a:picLocks noChangeAspect="1" noChangeArrowheads="1"/>
          </p:cNvPicPr>
          <p:nvPr/>
        </p:nvPicPr>
        <p:blipFill>
          <a:blip r:embed="rId2"/>
          <a:srcRect/>
          <a:stretch>
            <a:fillRect/>
          </a:stretch>
        </p:blipFill>
        <p:spPr bwMode="auto">
          <a:xfrm>
            <a:off x="6143626" y="2667000"/>
            <a:ext cx="1628775" cy="609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724526" y="4572000"/>
            <a:ext cx="1590675" cy="571500"/>
          </a:xfrm>
          <a:prstGeom prst="rect">
            <a:avLst/>
          </a:prstGeom>
          <a:noFill/>
          <a:ln w="9525">
            <a:noFill/>
            <a:miter lim="800000"/>
            <a:headEnd/>
            <a:tailEnd/>
          </a:ln>
          <a:effectLst/>
        </p:spPr>
      </p:pic>
      <p:sp>
        <p:nvSpPr>
          <p:cNvPr id="6"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7"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10</a:t>
            </a:fld>
            <a:endParaRPr lang="en-US" dirty="0"/>
          </a:p>
        </p:txBody>
      </p:sp>
    </p:spTree>
    <p:extLst>
      <p:ext uri="{BB962C8B-B14F-4D97-AF65-F5344CB8AC3E}">
        <p14:creationId xmlns:p14="http://schemas.microsoft.com/office/powerpoint/2010/main" val="5559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108" y="785812"/>
            <a:ext cx="8229600" cy="914400"/>
          </a:xfrm>
        </p:spPr>
        <p:txBody>
          <a:bodyPr/>
          <a:lstStyle/>
          <a:p>
            <a:r>
              <a:rPr lang="en-US" dirty="0" smtClean="0"/>
              <a:t>Transition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019404" y="1027112"/>
            <a:ext cx="2609850" cy="552450"/>
          </a:xfrm>
          <a:prstGeom prst="rect">
            <a:avLst/>
          </a:prstGeom>
          <a:noFill/>
          <a:ln w="9525">
            <a:noFill/>
            <a:miter lim="800000"/>
            <a:headEnd/>
            <a:tailEnd/>
          </a:ln>
          <a:effectLst/>
        </p:spPr>
      </p:pic>
      <p:sp>
        <p:nvSpPr>
          <p:cNvPr id="5" name="Rectangle 4"/>
          <p:cNvSpPr/>
          <p:nvPr/>
        </p:nvSpPr>
        <p:spPr>
          <a:xfrm>
            <a:off x="991518" y="1894345"/>
            <a:ext cx="10289753" cy="2308324"/>
          </a:xfrm>
          <a:prstGeom prst="rect">
            <a:avLst/>
          </a:prstGeom>
        </p:spPr>
        <p:txBody>
          <a:bodyPr wrap="square">
            <a:spAutoFit/>
          </a:bodyPr>
          <a:lstStyle/>
          <a:p>
            <a:pPr algn="just">
              <a:buFont typeface="Arial" pitchFamily="34" charset="0"/>
              <a:buChar char="•"/>
            </a:pPr>
            <a:r>
              <a:rPr lang="en-US" sz="2400" dirty="0">
                <a:latin typeface="+mj-lt"/>
              </a:rPr>
              <a:t> Show what the dependencies are between the state of an object and its reactions to messages or other events</a:t>
            </a:r>
          </a:p>
          <a:p>
            <a:pPr algn="just">
              <a:buFont typeface="Arial" pitchFamily="34" charset="0"/>
              <a:buChar char="•"/>
            </a:pPr>
            <a:r>
              <a:rPr lang="en-US" sz="2400" dirty="0">
                <a:latin typeface="+mj-lt"/>
              </a:rPr>
              <a:t> A solid arrow represents the path between different states of an object. </a:t>
            </a:r>
          </a:p>
          <a:p>
            <a:pPr algn="just">
              <a:buFont typeface="Arial" pitchFamily="34" charset="0"/>
              <a:buChar char="•"/>
            </a:pPr>
            <a:r>
              <a:rPr lang="en-US" sz="2400" dirty="0">
                <a:latin typeface="+mj-lt"/>
              </a:rPr>
              <a:t> Label the transition with the event that triggered it and the action that results from it. </a:t>
            </a:r>
          </a:p>
          <a:p>
            <a:pPr algn="just">
              <a:buFont typeface="Arial" pitchFamily="34" charset="0"/>
              <a:buChar char="•"/>
            </a:pPr>
            <a:r>
              <a:rPr lang="en-US" sz="2400" dirty="0">
                <a:latin typeface="+mj-lt"/>
              </a:rPr>
              <a:t> A state can have a transition that points back to itself.</a:t>
            </a:r>
          </a:p>
        </p:txBody>
      </p:sp>
      <p:pic>
        <p:nvPicPr>
          <p:cNvPr id="2052" name="Picture 4"/>
          <p:cNvPicPr>
            <a:picLocks noChangeAspect="1" noChangeArrowheads="1"/>
          </p:cNvPicPr>
          <p:nvPr/>
        </p:nvPicPr>
        <p:blipFill>
          <a:blip r:embed="rId3"/>
          <a:srcRect/>
          <a:stretch>
            <a:fillRect/>
          </a:stretch>
        </p:blipFill>
        <p:spPr bwMode="auto">
          <a:xfrm>
            <a:off x="3429001" y="4572001"/>
            <a:ext cx="5267325" cy="1838325"/>
          </a:xfrm>
          <a:prstGeom prst="rect">
            <a:avLst/>
          </a:prstGeom>
          <a:noFill/>
          <a:ln w="9525">
            <a:noFill/>
            <a:miter lim="800000"/>
            <a:headEnd/>
            <a:tailEnd/>
          </a:ln>
          <a:effectLst/>
        </p:spPr>
      </p:pic>
      <p:sp>
        <p:nvSpPr>
          <p:cNvPr id="6"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7"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11</a:t>
            </a:fld>
            <a:endParaRPr lang="en-US" dirty="0"/>
          </a:p>
        </p:txBody>
      </p:sp>
    </p:spTree>
    <p:extLst>
      <p:ext uri="{BB962C8B-B14F-4D97-AF65-F5344CB8AC3E}">
        <p14:creationId xmlns:p14="http://schemas.microsoft.com/office/powerpoint/2010/main" val="591720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27" y="719139"/>
            <a:ext cx="8229600" cy="914400"/>
          </a:xfrm>
        </p:spPr>
        <p:txBody>
          <a:bodyPr/>
          <a:lstStyle/>
          <a:p>
            <a:r>
              <a:rPr lang="en-US" dirty="0" smtClean="0"/>
              <a:t>Examples</a:t>
            </a:r>
            <a:endParaRPr lang="en-US" dirty="0"/>
          </a:p>
        </p:txBody>
      </p:sp>
      <p:sp>
        <p:nvSpPr>
          <p:cNvPr id="3" name="Content Placeholder 2"/>
          <p:cNvSpPr>
            <a:spLocks noGrp="1"/>
          </p:cNvSpPr>
          <p:nvPr>
            <p:ph idx="1"/>
          </p:nvPr>
        </p:nvSpPr>
        <p:spPr>
          <a:xfrm>
            <a:off x="1981200" y="685801"/>
            <a:ext cx="8229600" cy="4525963"/>
          </a:xfrm>
        </p:spPr>
        <p:txBody>
          <a:bodyPr>
            <a:normAutofit/>
          </a:bodyPr>
          <a:lstStyle/>
          <a:p>
            <a:pPr algn="just"/>
            <a:r>
              <a:rPr lang="en-US" dirty="0" smtClean="0"/>
              <a:t>If a Bank Account was Closed and it saw an Open event, it would end up in the Opened state - If the account was Opened and it saw a Close event it would end up in the Closed state.</a:t>
            </a:r>
          </a:p>
          <a:p>
            <a:pPr algn="just"/>
            <a:endParaRPr lang="en-US" dirty="0"/>
          </a:p>
        </p:txBody>
      </p:sp>
      <p:pic>
        <p:nvPicPr>
          <p:cNvPr id="4" name="Picture 3"/>
          <p:cNvPicPr>
            <a:picLocks noChangeAspect="1" noChangeArrowheads="1"/>
          </p:cNvPicPr>
          <p:nvPr/>
        </p:nvPicPr>
        <p:blipFill>
          <a:blip r:embed="rId3"/>
          <a:srcRect/>
          <a:stretch>
            <a:fillRect/>
          </a:stretch>
        </p:blipFill>
        <p:spPr bwMode="auto">
          <a:xfrm>
            <a:off x="3872143" y="3275138"/>
            <a:ext cx="3467100" cy="1362075"/>
          </a:xfrm>
          <a:prstGeom prst="rect">
            <a:avLst/>
          </a:prstGeom>
          <a:noFill/>
          <a:ln w="9525">
            <a:noFill/>
            <a:miter lim="800000"/>
            <a:headEnd/>
            <a:tailEnd/>
          </a:ln>
          <a:effectLst/>
        </p:spPr>
      </p:pic>
      <p:pic>
        <p:nvPicPr>
          <p:cNvPr id="5" name="Picture 2"/>
          <p:cNvPicPr>
            <a:picLocks noChangeAspect="1" noChangeArrowheads="1"/>
          </p:cNvPicPr>
          <p:nvPr/>
        </p:nvPicPr>
        <p:blipFill>
          <a:blip r:embed="rId4"/>
          <a:srcRect/>
          <a:stretch>
            <a:fillRect/>
          </a:stretch>
        </p:blipFill>
        <p:spPr bwMode="auto">
          <a:xfrm>
            <a:off x="3091150" y="4603503"/>
            <a:ext cx="5610225" cy="1905000"/>
          </a:xfrm>
          <a:prstGeom prst="rect">
            <a:avLst/>
          </a:prstGeom>
          <a:noFill/>
          <a:ln w="9525">
            <a:noFill/>
            <a:miter lim="800000"/>
            <a:headEnd/>
            <a:tailEnd/>
          </a:ln>
          <a:effectLst/>
        </p:spPr>
      </p:pic>
      <p:sp>
        <p:nvSpPr>
          <p:cNvPr id="6"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7"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12</a:t>
            </a:fld>
            <a:endParaRPr lang="en-US" dirty="0"/>
          </a:p>
        </p:txBody>
      </p:sp>
    </p:spTree>
    <p:extLst>
      <p:ext uri="{BB962C8B-B14F-4D97-AF65-F5344CB8AC3E}">
        <p14:creationId xmlns:p14="http://schemas.microsoft.com/office/powerpoint/2010/main" val="1466979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091" y="760414"/>
            <a:ext cx="8229600" cy="990600"/>
          </a:xfrm>
        </p:spPr>
        <p:txBody>
          <a:bodyPr/>
          <a:lstStyle/>
          <a:p>
            <a:r>
              <a:rPr lang="en-US" dirty="0" smtClean="0"/>
              <a:t>Events</a:t>
            </a:r>
            <a:endParaRPr lang="en-US" dirty="0"/>
          </a:p>
        </p:txBody>
      </p:sp>
      <p:sp>
        <p:nvSpPr>
          <p:cNvPr id="3" name="Content Placeholder 2"/>
          <p:cNvSpPr>
            <a:spLocks noGrp="1"/>
          </p:cNvSpPr>
          <p:nvPr>
            <p:ph idx="1"/>
          </p:nvPr>
        </p:nvSpPr>
        <p:spPr>
          <a:xfrm>
            <a:off x="1676400" y="990601"/>
            <a:ext cx="8686800" cy="5135563"/>
          </a:xfrm>
        </p:spPr>
        <p:txBody>
          <a:bodyPr>
            <a:normAutofit/>
          </a:bodyPr>
          <a:lstStyle/>
          <a:p>
            <a:pPr algn="just"/>
            <a:r>
              <a:rPr lang="en-US" dirty="0" smtClean="0"/>
              <a:t>An object transitions (changes) from one state to another state when something happens, which is called an event; for example, someone pays an invoice, starts driving the car,</a:t>
            </a:r>
          </a:p>
          <a:p>
            <a:pPr algn="just"/>
            <a:r>
              <a:rPr lang="en-US" dirty="0" smtClean="0"/>
              <a:t>An event is an instant in time that may be significant to the behavior of the objects in a class - Events can have associated arguments</a:t>
            </a:r>
          </a:p>
          <a:p>
            <a:pPr algn="just"/>
            <a:r>
              <a:rPr lang="en-US" dirty="0" smtClean="0"/>
              <a:t>Events are written simply as text strings </a:t>
            </a:r>
          </a:p>
          <a:p>
            <a:pPr lvl="1" algn="just"/>
            <a:r>
              <a:rPr lang="en-US" dirty="0" smtClean="0"/>
              <a:t>Open </a:t>
            </a:r>
          </a:p>
          <a:p>
            <a:pPr lvl="1" algn="just"/>
            <a:r>
              <a:rPr lang="en-US" dirty="0" smtClean="0"/>
              <a:t>Deposit(Amount) </a:t>
            </a:r>
          </a:p>
          <a:p>
            <a:pPr lvl="1" algn="just"/>
            <a:r>
              <a:rPr lang="en-US" dirty="0" smtClean="0"/>
              <a:t>Withdraw(Amount) </a:t>
            </a:r>
          </a:p>
          <a:p>
            <a:pPr lvl="1" algn="just"/>
            <a:r>
              <a:rPr lang="en-US" dirty="0" smtClean="0"/>
              <a:t>Close</a:t>
            </a:r>
            <a:endParaRPr lang="en-US" dirty="0"/>
          </a:p>
        </p:txBody>
      </p:sp>
      <p:pic>
        <p:nvPicPr>
          <p:cNvPr id="5" name="Picture 4"/>
          <p:cNvPicPr/>
          <p:nvPr/>
        </p:nvPicPr>
        <p:blipFill>
          <a:blip r:embed="rId2"/>
          <a:srcRect/>
          <a:stretch>
            <a:fillRect/>
          </a:stretch>
        </p:blipFill>
        <p:spPr bwMode="auto">
          <a:xfrm>
            <a:off x="4953000" y="4557311"/>
            <a:ext cx="5410200" cy="1352550"/>
          </a:xfrm>
          <a:prstGeom prst="rect">
            <a:avLst/>
          </a:prstGeom>
          <a:noFill/>
          <a:ln w="9525">
            <a:noFill/>
            <a:miter lim="800000"/>
            <a:headEnd/>
            <a:tailEnd/>
          </a:ln>
        </p:spPr>
      </p:pic>
      <p:sp>
        <p:nvSpPr>
          <p:cNvPr id="6"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7"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13</a:t>
            </a:fld>
            <a:endParaRPr lang="en-US" dirty="0"/>
          </a:p>
        </p:txBody>
      </p:sp>
    </p:spTree>
    <p:extLst>
      <p:ext uri="{BB962C8B-B14F-4D97-AF65-F5344CB8AC3E}">
        <p14:creationId xmlns:p14="http://schemas.microsoft.com/office/powerpoint/2010/main" val="290072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362" y="533401"/>
            <a:ext cx="8229600" cy="1219200"/>
          </a:xfrm>
        </p:spPr>
        <p:txBody>
          <a:bodyPr/>
          <a:lstStyle/>
          <a:p>
            <a:r>
              <a:rPr lang="en-US" dirty="0" smtClean="0"/>
              <a:t>Types of Events</a:t>
            </a:r>
            <a:endParaRPr lang="en-US" dirty="0"/>
          </a:p>
        </p:txBody>
      </p:sp>
      <p:sp>
        <p:nvSpPr>
          <p:cNvPr id="3" name="Content Placeholder 2"/>
          <p:cNvSpPr>
            <a:spLocks noGrp="1"/>
          </p:cNvSpPr>
          <p:nvPr>
            <p:ph idx="1"/>
          </p:nvPr>
        </p:nvSpPr>
        <p:spPr>
          <a:xfrm>
            <a:off x="451692" y="1752601"/>
            <a:ext cx="10928732" cy="4373563"/>
          </a:xfrm>
        </p:spPr>
        <p:txBody>
          <a:bodyPr>
            <a:normAutofit/>
          </a:bodyPr>
          <a:lstStyle/>
          <a:p>
            <a:pPr algn="just"/>
            <a:r>
              <a:rPr lang="en-US" dirty="0" smtClean="0">
                <a:solidFill>
                  <a:srgbClr val="FF0000"/>
                </a:solidFill>
              </a:rPr>
              <a:t>A </a:t>
            </a:r>
            <a:r>
              <a:rPr lang="en-US" dirty="0" smtClean="0">
                <a:solidFill>
                  <a:srgbClr val="FF0000"/>
                </a:solidFill>
              </a:rPr>
              <a:t>condition </a:t>
            </a:r>
            <a:r>
              <a:rPr lang="en-US" dirty="0" smtClean="0"/>
              <a:t>becoming true. This is shown as a guard-condition on a state transition.</a:t>
            </a:r>
          </a:p>
          <a:p>
            <a:pPr algn="just"/>
            <a:r>
              <a:rPr lang="en-US" dirty="0" smtClean="0">
                <a:solidFill>
                  <a:srgbClr val="FF0000"/>
                </a:solidFill>
              </a:rPr>
              <a:t>Passage </a:t>
            </a:r>
            <a:r>
              <a:rPr lang="en-US" dirty="0" smtClean="0">
                <a:solidFill>
                  <a:srgbClr val="FF0000"/>
                </a:solidFill>
              </a:rPr>
              <a:t>of a designated period of time. </a:t>
            </a:r>
            <a:endParaRPr lang="en-US" dirty="0">
              <a:solidFill>
                <a:srgbClr val="FF0000"/>
              </a:solidFill>
            </a:endParaRPr>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14</a:t>
            </a:fld>
            <a:endParaRPr lang="en-US" dirty="0"/>
          </a:p>
        </p:txBody>
      </p:sp>
    </p:spTree>
    <p:extLst>
      <p:ext uri="{BB962C8B-B14F-4D97-AF65-F5344CB8AC3E}">
        <p14:creationId xmlns:p14="http://schemas.microsoft.com/office/powerpoint/2010/main" val="1081259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672029"/>
            <a:ext cx="8229600" cy="1066800"/>
          </a:xfrm>
        </p:spPr>
        <p:txBody>
          <a:bodyPr/>
          <a:lstStyle/>
          <a:p>
            <a:r>
              <a:rPr lang="en-US" dirty="0" smtClean="0"/>
              <a:t>Guard Condition</a:t>
            </a:r>
            <a:endParaRPr lang="en-US" dirty="0"/>
          </a:p>
        </p:txBody>
      </p:sp>
      <p:sp>
        <p:nvSpPr>
          <p:cNvPr id="3" name="Content Placeholder 2"/>
          <p:cNvSpPr>
            <a:spLocks noGrp="1"/>
          </p:cNvSpPr>
          <p:nvPr>
            <p:ph idx="1"/>
          </p:nvPr>
        </p:nvSpPr>
        <p:spPr>
          <a:xfrm>
            <a:off x="583893" y="2203373"/>
            <a:ext cx="10785513" cy="3922791"/>
          </a:xfrm>
        </p:spPr>
        <p:txBody>
          <a:bodyPr>
            <a:normAutofit/>
          </a:bodyPr>
          <a:lstStyle/>
          <a:p>
            <a:pPr algn="just"/>
            <a:r>
              <a:rPr lang="en-US" dirty="0" smtClean="0"/>
              <a:t>Guard-condition is a Boolean expression placed on a state transition. If the guard-condition is combined with an event-signature, the event must occur, </a:t>
            </a:r>
            <a:r>
              <a:rPr lang="en-US" i="1" dirty="0" smtClean="0"/>
              <a:t>and the guard-condition must be true for the transition to fire. </a:t>
            </a:r>
          </a:p>
          <a:p>
            <a:pPr algn="just"/>
            <a:r>
              <a:rPr lang="en-US" i="1" dirty="0" smtClean="0"/>
              <a:t>If only a </a:t>
            </a:r>
            <a:r>
              <a:rPr lang="en-US" i="1" dirty="0" err="1" smtClean="0"/>
              <a:t>guardcondition</a:t>
            </a:r>
            <a:r>
              <a:rPr lang="en-US" i="1" dirty="0" smtClean="0"/>
              <a:t> </a:t>
            </a:r>
            <a:r>
              <a:rPr lang="en-US" dirty="0" smtClean="0"/>
              <a:t>is attached to a state transition, the transition fires when the condition becomes true Examples of state transitions with a guard-condition are as follows:</a:t>
            </a:r>
          </a:p>
          <a:p>
            <a:pPr lvl="1" algn="just"/>
            <a:r>
              <a:rPr lang="en-US" dirty="0" smtClean="0"/>
              <a:t>[t = 15sec]</a:t>
            </a:r>
          </a:p>
          <a:p>
            <a:pPr lvl="1" algn="just"/>
            <a:r>
              <a:rPr lang="en-US" dirty="0" smtClean="0"/>
              <a:t>[number of invoices &gt; n]</a:t>
            </a:r>
          </a:p>
          <a:p>
            <a:pPr lvl="1" algn="just"/>
            <a:r>
              <a:rPr lang="en-US" dirty="0" smtClean="0"/>
              <a:t>withdrawal (amount) [balance &gt;= amount]</a:t>
            </a:r>
            <a:endParaRPr lang="en-US" dirty="0"/>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15</a:t>
            </a:fld>
            <a:endParaRPr lang="en-US" dirty="0"/>
          </a:p>
        </p:txBody>
      </p:sp>
    </p:spTree>
    <p:extLst>
      <p:ext uri="{BB962C8B-B14F-4D97-AF65-F5344CB8AC3E}">
        <p14:creationId xmlns:p14="http://schemas.microsoft.com/office/powerpoint/2010/main" val="1556835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Internal transitions</a:t>
            </a:r>
            <a:endParaRPr lang="en-US" dirty="0">
              <a:effectLst/>
            </a:endParaRPr>
          </a:p>
        </p:txBody>
      </p:sp>
      <p:sp>
        <p:nvSpPr>
          <p:cNvPr id="3" name="Content Placeholder 2"/>
          <p:cNvSpPr>
            <a:spLocks noGrp="1"/>
          </p:cNvSpPr>
          <p:nvPr>
            <p:ph idx="1"/>
          </p:nvPr>
        </p:nvSpPr>
        <p:spPr/>
        <p:txBody>
          <a:bodyPr>
            <a:normAutofit/>
          </a:bodyPr>
          <a:lstStyle/>
          <a:p>
            <a:pPr algn="just"/>
            <a:r>
              <a:rPr lang="en-US" dirty="0" smtClean="0"/>
              <a:t>An event causes only some internal actions to execute but does not lead to a change of state (state transition). In this case, all actions executed comprise the </a:t>
            </a:r>
            <a:r>
              <a:rPr lang="en-US" b="1" dirty="0" smtClean="0"/>
              <a:t>internal transition</a:t>
            </a:r>
            <a:r>
              <a:rPr lang="en-US" dirty="0" smtClean="0"/>
              <a:t>.</a:t>
            </a:r>
          </a:p>
          <a:p>
            <a:pPr algn="just"/>
            <a:endParaRPr lang="en-US" dirty="0" smtClean="0"/>
          </a:p>
          <a:p>
            <a:pPr algn="just"/>
            <a:r>
              <a:rPr lang="en-US" dirty="0" smtClean="0"/>
              <a:t>For example, when one types on a keyboard, it responds by generating different character codes. However, unless the Caps Lock key is pressed, the state of the keyboard does not change (no state transition occurs).</a:t>
            </a:r>
            <a:endParaRPr lang="en-US" dirty="0"/>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16</a:t>
            </a:fld>
            <a:endParaRPr lang="en-US" dirty="0"/>
          </a:p>
        </p:txBody>
      </p:sp>
    </p:spTree>
    <p:extLst>
      <p:ext uri="{BB962C8B-B14F-4D97-AF65-F5344CB8AC3E}">
        <p14:creationId xmlns:p14="http://schemas.microsoft.com/office/powerpoint/2010/main" val="1951395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State</a:t>
            </a:r>
            <a:endParaRPr lang="en-US" dirty="0"/>
          </a:p>
        </p:txBody>
      </p:sp>
      <p:sp>
        <p:nvSpPr>
          <p:cNvPr id="3" name="Content Placeholder 2"/>
          <p:cNvSpPr>
            <a:spLocks noGrp="1"/>
          </p:cNvSpPr>
          <p:nvPr>
            <p:ph idx="1"/>
          </p:nvPr>
        </p:nvSpPr>
        <p:spPr/>
        <p:txBody>
          <a:bodyPr>
            <a:normAutofit/>
          </a:bodyPr>
          <a:lstStyle/>
          <a:p>
            <a:pPr algn="just"/>
            <a:r>
              <a:rPr lang="en-US" dirty="0" smtClean="0"/>
              <a:t>A state can be refined hierarchically by composite states.</a:t>
            </a:r>
          </a:p>
          <a:p>
            <a:pPr algn="just"/>
            <a:endParaRPr lang="en-US" dirty="0" smtClean="0"/>
          </a:p>
          <a:p>
            <a:pPr algn="just"/>
            <a:r>
              <a:rPr lang="en-US" dirty="0" smtClean="0"/>
              <a:t>Generally, </a:t>
            </a:r>
            <a:r>
              <a:rPr lang="en-US" b="1" dirty="0" smtClean="0"/>
              <a:t>composite state</a:t>
            </a:r>
            <a:r>
              <a:rPr lang="en-US" dirty="0" smtClean="0"/>
              <a:t> is defined as </a:t>
            </a:r>
            <a:r>
              <a:rPr lang="en-US" b="1" dirty="0" smtClean="0"/>
              <a:t>state</a:t>
            </a:r>
            <a:r>
              <a:rPr lang="en-US" dirty="0" smtClean="0"/>
              <a:t> that has </a:t>
            </a:r>
            <a:r>
              <a:rPr lang="en-US" dirty="0" err="1" smtClean="0"/>
              <a:t>substates</a:t>
            </a:r>
            <a:r>
              <a:rPr lang="en-US" dirty="0" smtClean="0"/>
              <a:t> (nested </a:t>
            </a:r>
            <a:r>
              <a:rPr lang="en-US" b="1" dirty="0" smtClean="0"/>
              <a:t>states</a:t>
            </a:r>
            <a:r>
              <a:rPr lang="en-US" dirty="0" smtClean="0"/>
              <a:t>). </a:t>
            </a:r>
            <a:r>
              <a:rPr lang="en-US" dirty="0" err="1" smtClean="0"/>
              <a:t>Substates</a:t>
            </a:r>
            <a:r>
              <a:rPr lang="en-US" dirty="0" smtClean="0"/>
              <a:t> could be sequential (disjoint) or concurrent (orthogonal).</a:t>
            </a:r>
          </a:p>
          <a:p>
            <a:pPr algn="just"/>
            <a:endParaRPr lang="en-GB" dirty="0" smtClean="0"/>
          </a:p>
          <a:p>
            <a:pPr algn="just"/>
            <a:r>
              <a:rPr lang="en-GB" dirty="0" smtClean="0"/>
              <a:t>A state allows nesting to contain </a:t>
            </a:r>
            <a:r>
              <a:rPr lang="en-GB" dirty="0" err="1" smtClean="0"/>
              <a:t>substates</a:t>
            </a:r>
            <a:r>
              <a:rPr lang="en-GB" dirty="0" smtClean="0"/>
              <a:t>. A </a:t>
            </a:r>
            <a:r>
              <a:rPr lang="en-GB" dirty="0" err="1" smtClean="0"/>
              <a:t>substate</a:t>
            </a:r>
            <a:r>
              <a:rPr lang="en-GB" dirty="0" smtClean="0"/>
              <a:t> inherits the transitions of its </a:t>
            </a:r>
            <a:r>
              <a:rPr lang="en-GB" dirty="0" err="1" smtClean="0"/>
              <a:t>superstate</a:t>
            </a:r>
            <a:r>
              <a:rPr lang="en-GB" dirty="0" smtClean="0"/>
              <a:t> (the enclosing state).</a:t>
            </a:r>
          </a:p>
          <a:p>
            <a:pPr lvl="1" algn="just"/>
            <a:r>
              <a:rPr lang="en-GB" dirty="0" smtClean="0"/>
              <a:t>Within the </a:t>
            </a:r>
            <a:r>
              <a:rPr lang="en-GB" i="1" dirty="0" smtClean="0"/>
              <a:t>Active</a:t>
            </a:r>
            <a:r>
              <a:rPr lang="en-GB" dirty="0" smtClean="0"/>
              <a:t> state, and no matter what </a:t>
            </a:r>
            <a:r>
              <a:rPr lang="en-GB" dirty="0" err="1" smtClean="0"/>
              <a:t>substate</a:t>
            </a:r>
            <a:r>
              <a:rPr lang="en-GB" dirty="0" smtClean="0"/>
              <a:t> the object is in, if the </a:t>
            </a:r>
            <a:r>
              <a:rPr lang="en-GB" i="1" dirty="0" smtClean="0"/>
              <a:t>on hook</a:t>
            </a:r>
            <a:r>
              <a:rPr lang="en-GB" dirty="0" smtClean="0"/>
              <a:t> event occurs, a transition to the </a:t>
            </a:r>
            <a:r>
              <a:rPr lang="en-GB" i="1" dirty="0" smtClean="0"/>
              <a:t>idle</a:t>
            </a:r>
            <a:r>
              <a:rPr lang="en-GB" dirty="0" smtClean="0"/>
              <a:t> state occurs.</a:t>
            </a:r>
            <a:endParaRPr lang="en-US" dirty="0" smtClean="0"/>
          </a:p>
          <a:p>
            <a:pPr algn="just"/>
            <a:endParaRPr lang="en-US" dirty="0"/>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17</a:t>
            </a:fld>
            <a:endParaRPr lang="en-US" dirty="0"/>
          </a:p>
        </p:txBody>
      </p:sp>
    </p:spTree>
    <p:extLst>
      <p:ext uri="{BB962C8B-B14F-4D97-AF65-F5344CB8AC3E}">
        <p14:creationId xmlns:p14="http://schemas.microsoft.com/office/powerpoint/2010/main" val="3559193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Composite States/Nested State</a:t>
            </a:r>
            <a:endParaRPr lang="en-US" dirty="0"/>
          </a:p>
        </p:txBody>
      </p:sp>
      <p:pic>
        <p:nvPicPr>
          <p:cNvPr id="6" name="Content Placeholder 5"/>
          <p:cNvPicPr>
            <a:picLocks noGrp="1" noChangeAspect="1"/>
          </p:cNvPicPr>
          <p:nvPr>
            <p:ph idx="1"/>
          </p:nvPr>
        </p:nvPicPr>
        <p:blipFill>
          <a:blip r:embed="rId2"/>
          <a:stretch>
            <a:fillRect/>
          </a:stretch>
        </p:blipFill>
        <p:spPr>
          <a:xfrm>
            <a:off x="1233889" y="2181225"/>
            <a:ext cx="9551624" cy="4406862"/>
          </a:xfrm>
          <a:prstGeom prst="rect">
            <a:avLst/>
          </a:prstGeom>
        </p:spPr>
      </p:pic>
      <p:sp>
        <p:nvSpPr>
          <p:cNvPr id="4" name="Footer Placeholder 3"/>
          <p:cNvSpPr>
            <a:spLocks noGrp="1"/>
          </p:cNvSpPr>
          <p:nvPr>
            <p:ph type="ftr" sz="quarter" idx="11"/>
          </p:nvPr>
        </p:nvSpPr>
        <p:spPr>
          <a:xfrm>
            <a:off x="0" y="6488887"/>
            <a:ext cx="6917210" cy="365125"/>
          </a:xfrm>
        </p:spPr>
        <p:txBody>
          <a:bodyPr/>
          <a:lstStyle/>
          <a:p>
            <a:r>
              <a:rPr lang="en-US" dirty="0" smtClean="0"/>
              <a:t>SDA</a:t>
            </a:r>
            <a:endParaRPr lang="en-US" dirty="0"/>
          </a:p>
        </p:txBody>
      </p:sp>
      <p:sp>
        <p:nvSpPr>
          <p:cNvPr id="5" name="Slide Number Placeholder 4"/>
          <p:cNvSpPr>
            <a:spLocks noGrp="1"/>
          </p:cNvSpPr>
          <p:nvPr>
            <p:ph type="sldNum" sz="quarter" idx="12"/>
          </p:nvPr>
        </p:nvSpPr>
        <p:spPr/>
        <p:txBody>
          <a:bodyPr/>
          <a:lstStyle/>
          <a:p>
            <a:fld id="{8B116B9D-E45C-46EC-8209-CAE30643B7E0}" type="slidenum">
              <a:rPr lang="en-US" smtClean="0"/>
              <a:t>18</a:t>
            </a:fld>
            <a:endParaRPr lang="en-US"/>
          </a:p>
        </p:txBody>
      </p:sp>
    </p:spTree>
    <p:extLst>
      <p:ext uri="{BB962C8B-B14F-4D97-AF65-F5344CB8AC3E}">
        <p14:creationId xmlns:p14="http://schemas.microsoft.com/office/powerpoint/2010/main" val="274065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5957" y="563564"/>
            <a:ext cx="8229600" cy="1219200"/>
          </a:xfrm>
        </p:spPr>
        <p:txBody>
          <a:bodyPr/>
          <a:lstStyle/>
          <a:p>
            <a:r>
              <a:rPr lang="en-US" dirty="0" smtClean="0"/>
              <a:t>Composite State</a:t>
            </a:r>
            <a:endParaRPr lang="en-US" dirty="0"/>
          </a:p>
        </p:txBody>
      </p:sp>
      <p:sp>
        <p:nvSpPr>
          <p:cNvPr id="3" name="Content Placeholder 2"/>
          <p:cNvSpPr>
            <a:spLocks noGrp="1"/>
          </p:cNvSpPr>
          <p:nvPr>
            <p:ph idx="1"/>
          </p:nvPr>
        </p:nvSpPr>
        <p:spPr>
          <a:xfrm>
            <a:off x="1981200" y="1295401"/>
            <a:ext cx="8229600" cy="4525963"/>
          </a:xfrm>
        </p:spPr>
        <p:txBody>
          <a:bodyPr/>
          <a:lstStyle/>
          <a:p>
            <a:r>
              <a:rPr lang="en-US" dirty="0" smtClean="0"/>
              <a:t>A state can be refined hierarchically by composite states.</a:t>
            </a:r>
            <a:endParaRPr lang="en-US" dirty="0"/>
          </a:p>
        </p:txBody>
      </p:sp>
      <p:sp>
        <p:nvSpPr>
          <p:cNvPr id="4" name="Rectangle 3"/>
          <p:cNvSpPr/>
          <p:nvPr/>
        </p:nvSpPr>
        <p:spPr>
          <a:xfrm>
            <a:off x="-3429000" y="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346" name="Picture 2"/>
          <p:cNvPicPr>
            <a:picLocks noChangeAspect="1" noChangeArrowheads="1"/>
          </p:cNvPicPr>
          <p:nvPr/>
        </p:nvPicPr>
        <p:blipFill>
          <a:blip r:embed="rId2"/>
          <a:srcRect/>
          <a:stretch>
            <a:fillRect/>
          </a:stretch>
        </p:blipFill>
        <p:spPr bwMode="auto">
          <a:xfrm>
            <a:off x="1981200" y="2362200"/>
            <a:ext cx="8305800" cy="4038600"/>
          </a:xfrm>
          <a:prstGeom prst="rect">
            <a:avLst/>
          </a:prstGeom>
          <a:noFill/>
          <a:ln w="9525">
            <a:noFill/>
            <a:miter lim="800000"/>
            <a:headEnd/>
            <a:tailEnd/>
          </a:ln>
          <a:effectLst/>
        </p:spPr>
      </p:pic>
      <p:sp>
        <p:nvSpPr>
          <p:cNvPr id="6"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7"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19</a:t>
            </a:fld>
            <a:endParaRPr lang="en-US" dirty="0"/>
          </a:p>
        </p:txBody>
      </p:sp>
    </p:spTree>
    <p:extLst>
      <p:ext uri="{BB962C8B-B14F-4D97-AF65-F5344CB8AC3E}">
        <p14:creationId xmlns:p14="http://schemas.microsoft.com/office/powerpoint/2010/main" val="22783917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noChangeArrowheads="1"/>
          </p:cNvSpPr>
          <p:nvPr>
            <p:ph type="title"/>
          </p:nvPr>
        </p:nvSpPr>
        <p:spPr/>
        <p:txBody>
          <a:bodyPr/>
          <a:lstStyle/>
          <a:p>
            <a:r>
              <a:rPr lang="en-US"/>
              <a:t>Today’s Outline</a:t>
            </a:r>
          </a:p>
        </p:txBody>
      </p:sp>
      <p:sp>
        <p:nvSpPr>
          <p:cNvPr id="107523" name="Rectangle 2051"/>
          <p:cNvSpPr>
            <a:spLocks noGrp="1" noChangeArrowheads="1"/>
          </p:cNvSpPr>
          <p:nvPr>
            <p:ph type="body" idx="1"/>
          </p:nvPr>
        </p:nvSpPr>
        <p:spPr>
          <a:xfrm>
            <a:off x="916341" y="2012950"/>
            <a:ext cx="8229600" cy="4525963"/>
          </a:xfrm>
        </p:spPr>
        <p:txBody>
          <a:bodyPr>
            <a:normAutofit/>
          </a:bodyPr>
          <a:lstStyle/>
          <a:p>
            <a:r>
              <a:rPr lang="en-US" dirty="0" smtClean="0"/>
              <a:t>State chart Diagrams</a:t>
            </a:r>
          </a:p>
          <a:p>
            <a:r>
              <a:rPr lang="en-US" dirty="0" smtClean="0"/>
              <a:t>Elements of State chart Diagrams</a:t>
            </a:r>
          </a:p>
          <a:p>
            <a:r>
              <a:rPr lang="en-US" dirty="0" smtClean="0"/>
              <a:t>Notations of State chart Diagrams</a:t>
            </a:r>
          </a:p>
          <a:p>
            <a:r>
              <a:rPr lang="en-US" dirty="0" smtClean="0"/>
              <a:t>Why State chart Diagrams?</a:t>
            </a:r>
          </a:p>
          <a:p>
            <a:r>
              <a:rPr lang="en-US" dirty="0" smtClean="0"/>
              <a:t>States</a:t>
            </a:r>
          </a:p>
          <a:p>
            <a:pPr lvl="1">
              <a:buNone/>
            </a:pPr>
            <a:r>
              <a:rPr lang="en-US" dirty="0" smtClean="0"/>
              <a:t>Composite States</a:t>
            </a:r>
          </a:p>
          <a:p>
            <a:pPr lvl="1">
              <a:buNone/>
            </a:pPr>
            <a:r>
              <a:rPr lang="en-US" dirty="0" smtClean="0"/>
              <a:t>Concurrent States</a:t>
            </a:r>
          </a:p>
          <a:p>
            <a:r>
              <a:rPr lang="en-US" dirty="0" smtClean="0"/>
              <a:t>Transitions </a:t>
            </a:r>
          </a:p>
          <a:p>
            <a:r>
              <a:rPr lang="en-US" dirty="0" smtClean="0"/>
              <a:t>Events </a:t>
            </a:r>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a:xfrm>
            <a:off x="2183166" y="6356351"/>
            <a:ext cx="2847975" cy="365125"/>
          </a:xfrm>
        </p:spPr>
        <p:txBody>
          <a:bodyPr/>
          <a:lstStyle/>
          <a:p>
            <a:r>
              <a:rPr lang="en-US" dirty="0"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a:t>
            </a:fld>
            <a:endParaRPr lang="en-US" dirty="0"/>
          </a:p>
        </p:txBody>
      </p:sp>
    </p:spTree>
    <p:extLst>
      <p:ext uri="{BB962C8B-B14F-4D97-AF65-F5344CB8AC3E}">
        <p14:creationId xmlns:p14="http://schemas.microsoft.com/office/powerpoint/2010/main" val="2177396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339" y="429658"/>
            <a:ext cx="8229600" cy="1295400"/>
          </a:xfrm>
        </p:spPr>
        <p:txBody>
          <a:bodyPr/>
          <a:lstStyle/>
          <a:p>
            <a:r>
              <a:rPr lang="en-US" dirty="0"/>
              <a:t>Composite State</a:t>
            </a:r>
          </a:p>
        </p:txBody>
      </p:sp>
      <p:pic>
        <p:nvPicPr>
          <p:cNvPr id="4" name="Content Placeholder 3"/>
          <p:cNvPicPr>
            <a:picLocks noGrp="1" noChangeAspect="1"/>
          </p:cNvPicPr>
          <p:nvPr>
            <p:ph idx="1"/>
          </p:nvPr>
        </p:nvPicPr>
        <p:blipFill>
          <a:blip r:embed="rId2"/>
          <a:stretch>
            <a:fillRect/>
          </a:stretch>
        </p:blipFill>
        <p:spPr>
          <a:xfrm>
            <a:off x="1981200" y="1832472"/>
            <a:ext cx="8229600" cy="4876800"/>
          </a:xfrm>
          <a:prstGeom prst="rect">
            <a:avLst/>
          </a:prstGeom>
        </p:spPr>
      </p:pic>
      <p:sp>
        <p:nvSpPr>
          <p:cNvPr id="3" name="Footer Placeholder 2"/>
          <p:cNvSpPr>
            <a:spLocks noGrp="1"/>
          </p:cNvSpPr>
          <p:nvPr>
            <p:ph type="ftr" sz="quarter" idx="11"/>
          </p:nvPr>
        </p:nvSpPr>
        <p:spPr/>
        <p:txBody>
          <a:bodyPr/>
          <a:lstStyle/>
          <a:p>
            <a:r>
              <a:rPr lang="en-US" smtClean="0"/>
              <a:t>SDA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092160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a:xfrm>
            <a:off x="581193" y="2180496"/>
            <a:ext cx="4673854" cy="4175855"/>
          </a:xfrm>
        </p:spPr>
        <p:txBody>
          <a:bodyPr/>
          <a:lstStyle/>
          <a:p>
            <a:pPr algn="just"/>
            <a:r>
              <a:rPr lang="en-US" dirty="0" smtClean="0"/>
              <a:t>Concurrency on a state machine diagram can be expressed by an orthogonal state (a composite state with multiple regions). </a:t>
            </a:r>
          </a:p>
          <a:p>
            <a:pPr algn="just"/>
            <a:r>
              <a:rPr lang="en-US" dirty="0" smtClean="0"/>
              <a:t>If an entering transition terminates on the edge of the orthogonal state, then all of its regions are entered.</a:t>
            </a:r>
          </a:p>
          <a:p>
            <a:pPr algn="just"/>
            <a:r>
              <a:rPr lang="en-US" dirty="0" smtClean="0"/>
              <a:t>When exiting from an orthogonal state, each of its regions is exited</a:t>
            </a:r>
            <a:endParaRPr lang="en-US" dirty="0"/>
          </a:p>
        </p:txBody>
      </p:sp>
      <p:sp>
        <p:nvSpPr>
          <p:cNvPr id="4" name="Footer Placeholder 3"/>
          <p:cNvSpPr>
            <a:spLocks noGrp="1"/>
          </p:cNvSpPr>
          <p:nvPr>
            <p:ph type="ftr" sz="quarter" idx="11"/>
          </p:nvPr>
        </p:nvSpPr>
        <p:spPr>
          <a:xfrm>
            <a:off x="70145" y="6433351"/>
            <a:ext cx="2847975" cy="365125"/>
          </a:xfrm>
        </p:spPr>
        <p:txBody>
          <a:bodyPr/>
          <a:lstStyle/>
          <a:p>
            <a:r>
              <a:rPr lang="en-US" dirty="0"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21</a:t>
            </a:fld>
            <a:endParaRPr lang="en-US" dirty="0"/>
          </a:p>
        </p:txBody>
      </p:sp>
      <p:pic>
        <p:nvPicPr>
          <p:cNvPr id="6" name="Picture 2"/>
          <p:cNvPicPr>
            <a:picLocks noChangeAspect="1" noChangeArrowheads="1"/>
          </p:cNvPicPr>
          <p:nvPr/>
        </p:nvPicPr>
        <p:blipFill>
          <a:blip r:embed="rId2"/>
          <a:srcRect/>
          <a:stretch>
            <a:fillRect/>
          </a:stretch>
        </p:blipFill>
        <p:spPr bwMode="auto">
          <a:xfrm>
            <a:off x="5585553" y="1845476"/>
            <a:ext cx="5321146" cy="4953000"/>
          </a:xfrm>
          <a:prstGeom prst="rect">
            <a:avLst/>
          </a:prstGeom>
          <a:noFill/>
          <a:ln w="9525">
            <a:noFill/>
            <a:miter lim="800000"/>
            <a:headEnd/>
            <a:tailEnd/>
          </a:ln>
          <a:effectLst/>
        </p:spPr>
      </p:pic>
    </p:spTree>
    <p:extLst>
      <p:ext uri="{BB962C8B-B14F-4D97-AF65-F5344CB8AC3E}">
        <p14:creationId xmlns:p14="http://schemas.microsoft.com/office/powerpoint/2010/main" val="1378358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a:xfrm>
            <a:off x="209320" y="2180496"/>
            <a:ext cx="5761823" cy="4175855"/>
          </a:xfrm>
        </p:spPr>
        <p:txBody>
          <a:bodyPr>
            <a:normAutofit/>
          </a:bodyPr>
          <a:lstStyle/>
          <a:p>
            <a:pPr algn="just"/>
            <a:r>
              <a:rPr lang="en-US" dirty="0" smtClean="0"/>
              <a:t>Concurrency can be shown explicitly using fork and join </a:t>
            </a:r>
            <a:r>
              <a:rPr lang="en-US" dirty="0" err="1" smtClean="0"/>
              <a:t>pseudostates</a:t>
            </a:r>
            <a:r>
              <a:rPr lang="en-US" dirty="0" smtClean="0"/>
              <a:t>. </a:t>
            </a:r>
          </a:p>
          <a:p>
            <a:pPr algn="just"/>
            <a:r>
              <a:rPr lang="en-US" dirty="0" smtClean="0"/>
              <a:t>A fork is represented by a bar with one or more outgoing arrows terminating on orthogonal regions (i.e. states in different regions);</a:t>
            </a:r>
          </a:p>
          <a:p>
            <a:pPr algn="just"/>
            <a:r>
              <a:rPr lang="en-US" dirty="0"/>
              <a:t>A</a:t>
            </a:r>
            <a:r>
              <a:rPr lang="en-US" dirty="0" smtClean="0"/>
              <a:t> join merges one or more transitions.</a:t>
            </a:r>
          </a:p>
          <a:p>
            <a:pPr algn="just" fontAlgn="base"/>
            <a:r>
              <a:rPr lang="en-US" dirty="0"/>
              <a:t>C</a:t>
            </a:r>
            <a:r>
              <a:rPr lang="en-US" dirty="0" smtClean="0"/>
              <a:t>oncurrent </a:t>
            </a:r>
            <a:r>
              <a:rPr lang="en-US" dirty="0" err="1" smtClean="0"/>
              <a:t>substates</a:t>
            </a:r>
            <a:r>
              <a:rPr lang="en-US" dirty="0" smtClean="0"/>
              <a:t> specify two or more state machines that execute in parallel in the context of the enclosing object</a:t>
            </a:r>
          </a:p>
          <a:p>
            <a:pPr algn="just" fontAlgn="base"/>
            <a:r>
              <a:rPr lang="en-US" dirty="0" smtClean="0"/>
              <a:t>Execution of these concurrent </a:t>
            </a:r>
            <a:r>
              <a:rPr lang="en-US" dirty="0" err="1" smtClean="0"/>
              <a:t>substates</a:t>
            </a:r>
            <a:r>
              <a:rPr lang="en-US" dirty="0" smtClean="0"/>
              <a:t> continues in parallel. These </a:t>
            </a:r>
            <a:r>
              <a:rPr lang="en-US" dirty="0" err="1" smtClean="0"/>
              <a:t>substates</a:t>
            </a:r>
            <a:r>
              <a:rPr lang="en-US" dirty="0" smtClean="0"/>
              <a:t> waits for each other to finish to joins back into one flow</a:t>
            </a:r>
          </a:p>
          <a:p>
            <a:pPr algn="just"/>
            <a:endParaRPr lang="en-US" dirty="0"/>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22</a:t>
            </a:fld>
            <a:endParaRPr lang="en-US" dirty="0"/>
          </a:p>
        </p:txBody>
      </p:sp>
      <p:pic>
        <p:nvPicPr>
          <p:cNvPr id="6" name="Picture 2"/>
          <p:cNvPicPr>
            <a:picLocks noChangeAspect="1" noChangeArrowheads="1"/>
          </p:cNvPicPr>
          <p:nvPr/>
        </p:nvPicPr>
        <p:blipFill>
          <a:blip r:embed="rId3"/>
          <a:srcRect/>
          <a:stretch>
            <a:fillRect/>
          </a:stretch>
        </p:blipFill>
        <p:spPr bwMode="auto">
          <a:xfrm>
            <a:off x="6158429" y="2082188"/>
            <a:ext cx="5827923" cy="2920206"/>
          </a:xfrm>
          <a:prstGeom prst="rect">
            <a:avLst/>
          </a:prstGeom>
          <a:noFill/>
          <a:ln w="9525">
            <a:noFill/>
            <a:miter lim="800000"/>
            <a:headEnd/>
            <a:tailEnd/>
          </a:ln>
          <a:effectLst/>
        </p:spPr>
      </p:pic>
    </p:spTree>
    <p:extLst>
      <p:ext uri="{BB962C8B-B14F-4D97-AF65-F5344CB8AC3E}">
        <p14:creationId xmlns:p14="http://schemas.microsoft.com/office/powerpoint/2010/main" val="2878586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25" y="495301"/>
            <a:ext cx="8229600" cy="1143000"/>
          </a:xfrm>
        </p:spPr>
        <p:txBody>
          <a:bodyPr>
            <a:normAutofit/>
          </a:bodyPr>
          <a:lstStyle/>
          <a:p>
            <a:r>
              <a:rPr lang="en-US" dirty="0" smtClean="0"/>
              <a:t>Concurrent Sub States</a:t>
            </a:r>
            <a:endParaRPr lang="en-US" dirty="0"/>
          </a:p>
        </p:txBody>
      </p:sp>
      <p:sp>
        <p:nvSpPr>
          <p:cNvPr id="3" name="Content Placeholder 2"/>
          <p:cNvSpPr>
            <a:spLocks noGrp="1"/>
          </p:cNvSpPr>
          <p:nvPr>
            <p:ph idx="1"/>
          </p:nvPr>
        </p:nvSpPr>
        <p:spPr>
          <a:xfrm>
            <a:off x="275422" y="1266939"/>
            <a:ext cx="11281272" cy="2302526"/>
          </a:xfrm>
        </p:spPr>
        <p:txBody>
          <a:bodyPr/>
          <a:lstStyle/>
          <a:p>
            <a:pPr algn="just"/>
            <a:r>
              <a:rPr lang="en-US" dirty="0" smtClean="0"/>
              <a:t>In a state several sequences of sub states described by own state machines can be performed concurrently.</a:t>
            </a:r>
          </a:p>
          <a:p>
            <a:pPr algn="just"/>
            <a:endParaRPr lang="en-US" dirty="0"/>
          </a:p>
        </p:txBody>
      </p:sp>
      <p:sp>
        <p:nvSpPr>
          <p:cNvPr id="5" name="Rectangle 4"/>
          <p:cNvSpPr/>
          <p:nvPr/>
        </p:nvSpPr>
        <p:spPr>
          <a:xfrm>
            <a:off x="-3505200" y="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371" name="Picture 3"/>
          <p:cNvPicPr>
            <a:picLocks noChangeAspect="1" noChangeArrowheads="1"/>
          </p:cNvPicPr>
          <p:nvPr/>
        </p:nvPicPr>
        <p:blipFill>
          <a:blip r:embed="rId2"/>
          <a:srcRect/>
          <a:stretch>
            <a:fillRect/>
          </a:stretch>
        </p:blipFill>
        <p:spPr bwMode="auto">
          <a:xfrm>
            <a:off x="2055263" y="2418202"/>
            <a:ext cx="7543800" cy="3886200"/>
          </a:xfrm>
          <a:prstGeom prst="rect">
            <a:avLst/>
          </a:prstGeom>
          <a:noFill/>
          <a:ln w="9525">
            <a:noFill/>
            <a:miter lim="800000"/>
            <a:headEnd/>
            <a:tailEnd/>
          </a:ln>
          <a:effectLst/>
        </p:spPr>
      </p:pic>
      <p:sp>
        <p:nvSpPr>
          <p:cNvPr id="6" name="Footer Placeholder 3"/>
          <p:cNvSpPr>
            <a:spLocks noGrp="1"/>
          </p:cNvSpPr>
          <p:nvPr>
            <p:ph type="ftr" sz="quarter" idx="11"/>
          </p:nvPr>
        </p:nvSpPr>
        <p:spPr>
          <a:xfrm>
            <a:off x="0" y="6459443"/>
            <a:ext cx="2847975" cy="365125"/>
          </a:xfrm>
        </p:spPr>
        <p:txBody>
          <a:bodyPr/>
          <a:lstStyle/>
          <a:p>
            <a:r>
              <a:rPr lang="en-US" smtClean="0"/>
              <a:t>SDA</a:t>
            </a:r>
            <a:endParaRPr lang="en-US" dirty="0"/>
          </a:p>
        </p:txBody>
      </p:sp>
      <p:sp>
        <p:nvSpPr>
          <p:cNvPr id="7"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23</a:t>
            </a:fld>
            <a:endParaRPr lang="en-US" dirty="0"/>
          </a:p>
        </p:txBody>
      </p:sp>
    </p:spTree>
    <p:extLst>
      <p:ext uri="{BB962C8B-B14F-4D97-AF65-F5344CB8AC3E}">
        <p14:creationId xmlns:p14="http://schemas.microsoft.com/office/powerpoint/2010/main" val="1284685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Sub States: Alternative</a:t>
            </a:r>
            <a:endParaRPr lang="en-US" dirty="0"/>
          </a:p>
        </p:txBody>
      </p:sp>
      <p:pic>
        <p:nvPicPr>
          <p:cNvPr id="59394" name="Picture 2"/>
          <p:cNvPicPr>
            <a:picLocks noGrp="1" noChangeAspect="1" noChangeArrowheads="1"/>
          </p:cNvPicPr>
          <p:nvPr>
            <p:ph idx="1"/>
          </p:nvPr>
        </p:nvPicPr>
        <p:blipFill>
          <a:blip r:embed="rId2"/>
          <a:srcRect/>
          <a:stretch>
            <a:fillRect/>
          </a:stretch>
        </p:blipFill>
        <p:spPr bwMode="auto">
          <a:xfrm>
            <a:off x="2562225" y="1905000"/>
            <a:ext cx="7067550" cy="41148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24</a:t>
            </a:fld>
            <a:endParaRPr lang="en-US" dirty="0"/>
          </a:p>
        </p:txBody>
      </p:sp>
    </p:spTree>
    <p:extLst>
      <p:ext uri="{BB962C8B-B14F-4D97-AF65-F5344CB8AC3E}">
        <p14:creationId xmlns:p14="http://schemas.microsoft.com/office/powerpoint/2010/main" val="879295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125178"/>
            <a:ext cx="8229600" cy="639762"/>
          </a:xfrm>
        </p:spPr>
        <p:txBody>
          <a:bodyPr rtlCol="0">
            <a:normAutofit fontScale="90000"/>
          </a:bodyPr>
          <a:lstStyle/>
          <a:p>
            <a:pPr>
              <a:defRPr/>
            </a:pPr>
            <a:r>
              <a:rPr lang="en-US" dirty="0" smtClean="0"/>
              <a:t/>
            </a:r>
            <a:br>
              <a:rPr lang="en-US" dirty="0" smtClean="0"/>
            </a:br>
            <a:r>
              <a:rPr lang="en-US" dirty="0" smtClean="0"/>
              <a:t>State Machine Diagrams</a:t>
            </a:r>
            <a:br>
              <a:rPr lang="en-US" dirty="0" smtClean="0"/>
            </a:br>
            <a:endParaRPr lang="en-US" dirty="0" smtClean="0"/>
          </a:p>
        </p:txBody>
      </p:sp>
      <p:sp>
        <p:nvSpPr>
          <p:cNvPr id="3" name="Content Placeholder 2"/>
          <p:cNvSpPr>
            <a:spLocks noGrp="1"/>
          </p:cNvSpPr>
          <p:nvPr>
            <p:ph idx="1"/>
          </p:nvPr>
        </p:nvSpPr>
        <p:spPr>
          <a:xfrm>
            <a:off x="1055782" y="1994726"/>
            <a:ext cx="10401759" cy="485593"/>
          </a:xfrm>
        </p:spPr>
        <p:txBody>
          <a:bodyPr rtlCol="0">
            <a:normAutofit fontScale="85000" lnSpcReduction="10000"/>
          </a:bodyPr>
          <a:lstStyle/>
          <a:p>
            <a:pPr algn="just">
              <a:spcAft>
                <a:spcPts val="0"/>
              </a:spcAft>
              <a:defRPr/>
            </a:pPr>
            <a:r>
              <a:rPr lang="en-US" sz="2000" b="1" i="1" dirty="0"/>
              <a:t>Compound States</a:t>
            </a:r>
            <a:r>
              <a:rPr lang="en-US" sz="2000" dirty="0"/>
              <a:t> - A state machine diagram may include sub-machine diagrams, as in the example below.</a:t>
            </a: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252" y="2839909"/>
            <a:ext cx="3429000"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4849" y="2577017"/>
            <a:ext cx="333375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9741058" y="5121808"/>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Alternative way to show the same information</a:t>
            </a:r>
          </a:p>
        </p:txBody>
      </p:sp>
      <p:sp>
        <p:nvSpPr>
          <p:cNvPr id="7175" name="Rectangle 6"/>
          <p:cNvSpPr>
            <a:spLocks noChangeArrowheads="1"/>
          </p:cNvSpPr>
          <p:nvPr/>
        </p:nvSpPr>
        <p:spPr bwMode="auto">
          <a:xfrm>
            <a:off x="5791200" y="5943601"/>
            <a:ext cx="4184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buFont typeface="Arial" panose="020B0604020202020204" pitchFamily="34" charset="0"/>
              <a:buChar char="•"/>
            </a:pPr>
            <a:r>
              <a:rPr lang="en-US" altLang="en-US" sz="1400" b="1" dirty="0"/>
              <a:t>The </a:t>
            </a:r>
            <a:r>
              <a:rPr lang="en-US" altLang="en-US" sz="1400" b="1" dirty="0">
                <a:cs typeface="Arial" panose="020B0604020202020204" pitchFamily="34" charset="0"/>
              </a:rPr>
              <a:t>∞ symbol indicates that details of </a:t>
            </a:r>
            <a:r>
              <a:rPr lang="en-US" altLang="en-US" sz="1400" b="1" dirty="0"/>
              <a:t>the Check PIN </a:t>
            </a:r>
          </a:p>
          <a:p>
            <a:pPr algn="ctr"/>
            <a:r>
              <a:rPr lang="en-US" altLang="en-US" sz="1400" b="1" dirty="0"/>
              <a:t>sub-machine are shown in a separate diagram.</a:t>
            </a:r>
          </a:p>
        </p:txBody>
      </p:sp>
      <p:sp>
        <p:nvSpPr>
          <p:cNvPr id="4" name="Footer Placeholder 3"/>
          <p:cNvSpPr>
            <a:spLocks noGrp="1"/>
          </p:cNvSpPr>
          <p:nvPr>
            <p:ph type="ftr" sz="quarter" idx="11"/>
          </p:nvPr>
        </p:nvSpPr>
        <p:spPr/>
        <p:txBody>
          <a:bodyPr/>
          <a:lstStyle/>
          <a:p>
            <a:r>
              <a:rPr lang="en-US" smtClean="0"/>
              <a:t>SDA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5937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1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316" y="1824860"/>
            <a:ext cx="11424492" cy="1460432"/>
          </a:xfrm>
        </p:spPr>
        <p:txBody>
          <a:bodyPr rtlCol="0">
            <a:normAutofit/>
          </a:bodyPr>
          <a:lstStyle/>
          <a:p>
            <a:pPr algn="just">
              <a:spcAft>
                <a:spcPts val="0"/>
              </a:spcAft>
              <a:defRPr/>
            </a:pPr>
            <a:r>
              <a:rPr lang="en-US" sz="2000" b="1" i="1" dirty="0"/>
              <a:t>Entry Point</a:t>
            </a:r>
            <a:r>
              <a:rPr lang="en-US" sz="2000" dirty="0"/>
              <a:t> - Sometimes you won’t want to enter a sub-machine at the normal initial state. For example, in the following sub-machine it would be normal to begin in the "Initializing" state, but if for some reason it wasn’t necessary to perform the initialization, it would be possible to begin in the "Ready" state by transitioning to the named entry point.</a:t>
            </a:r>
          </a:p>
        </p:txBody>
      </p:sp>
      <p:sp>
        <p:nvSpPr>
          <p:cNvPr id="4" name="Title 1"/>
          <p:cNvSpPr>
            <a:spLocks noGrp="1"/>
          </p:cNvSpPr>
          <p:nvPr>
            <p:ph type="title"/>
          </p:nvPr>
        </p:nvSpPr>
        <p:spPr>
          <a:xfrm>
            <a:off x="581192" y="1310820"/>
            <a:ext cx="8229600" cy="639762"/>
          </a:xfrm>
        </p:spPr>
        <p:txBody>
          <a:bodyPr rtlCol="0">
            <a:normAutofit fontScale="90000"/>
          </a:bodyPr>
          <a:lstStyle/>
          <a:p>
            <a:pPr>
              <a:defRPr/>
            </a:pPr>
            <a:r>
              <a:rPr lang="en-US" dirty="0" smtClean="0"/>
              <a:t/>
            </a:r>
            <a:br>
              <a:rPr lang="en-US" dirty="0" smtClean="0"/>
            </a:br>
            <a:r>
              <a:rPr lang="en-US" dirty="0" smtClean="0"/>
              <a:t>State Machine Diagrams</a:t>
            </a:r>
            <a:br>
              <a:rPr lang="en-US" dirty="0" smtClean="0"/>
            </a:br>
            <a:endParaRPr lang="en-US" dirty="0"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883" y="3234492"/>
            <a:ext cx="29718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64243"/>
            <a:ext cx="457200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Content Placeholder 2"/>
          <p:cNvSpPr txBox="1">
            <a:spLocks/>
          </p:cNvSpPr>
          <p:nvPr/>
        </p:nvSpPr>
        <p:spPr bwMode="auto">
          <a:xfrm>
            <a:off x="581192" y="5412954"/>
            <a:ext cx="11029616"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spcBef>
                <a:spcPct val="20000"/>
              </a:spcBef>
              <a:buFont typeface="Arial" panose="020B0604020202020204" pitchFamily="34" charset="0"/>
              <a:buChar char="•"/>
            </a:pPr>
            <a:r>
              <a:rPr lang="en-US" altLang="en-US" sz="2000" b="1" i="1" dirty="0"/>
              <a:t>Exit Point</a:t>
            </a:r>
            <a:r>
              <a:rPr lang="en-US" altLang="en-US" sz="2000" dirty="0"/>
              <a:t> - In a similar manner to entry points, it is possible to have named alternative exit points. The following diagram gives an example where the state executed after the main processing state depends on which route is used to transition out of the state.</a:t>
            </a:r>
          </a:p>
        </p:txBody>
      </p:sp>
      <p:sp>
        <p:nvSpPr>
          <p:cNvPr id="2" name="Footer Placeholder 1"/>
          <p:cNvSpPr>
            <a:spLocks noGrp="1"/>
          </p:cNvSpPr>
          <p:nvPr>
            <p:ph type="ftr" sz="quarter" idx="11"/>
          </p:nvPr>
        </p:nvSpPr>
        <p:spPr>
          <a:xfrm>
            <a:off x="8735" y="6492875"/>
            <a:ext cx="6917210" cy="365125"/>
          </a:xfrm>
        </p:spPr>
        <p:txBody>
          <a:bodyPr/>
          <a:lstStyle/>
          <a:p>
            <a:r>
              <a:rPr lang="en-US" dirty="0" smtClean="0"/>
              <a:t>SDA</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329942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889" y="1226545"/>
            <a:ext cx="8229600" cy="639762"/>
          </a:xfrm>
        </p:spPr>
        <p:txBody>
          <a:bodyPr rtlCol="0">
            <a:normAutofit fontScale="90000"/>
          </a:bodyPr>
          <a:lstStyle/>
          <a:p>
            <a:pPr>
              <a:defRPr/>
            </a:pPr>
            <a:r>
              <a:rPr lang="en-US" dirty="0" smtClean="0"/>
              <a:t/>
            </a:r>
            <a:br>
              <a:rPr lang="en-US" dirty="0" smtClean="0"/>
            </a:br>
            <a:r>
              <a:rPr lang="en-US" dirty="0" smtClean="0"/>
              <a:t>State Machine Diagrams</a:t>
            </a:r>
            <a:br>
              <a:rPr lang="en-US" dirty="0" smtClean="0"/>
            </a:br>
            <a:endParaRPr lang="en-US" dirty="0" smtClean="0"/>
          </a:p>
        </p:txBody>
      </p:sp>
      <p:sp>
        <p:nvSpPr>
          <p:cNvPr id="9219" name="Content Placeholder 2"/>
          <p:cNvSpPr>
            <a:spLocks noGrp="1"/>
          </p:cNvSpPr>
          <p:nvPr>
            <p:ph idx="1"/>
          </p:nvPr>
        </p:nvSpPr>
        <p:spPr>
          <a:xfrm>
            <a:off x="1309170" y="1866307"/>
            <a:ext cx="10578029" cy="1676400"/>
          </a:xfrm>
        </p:spPr>
        <p:txBody>
          <a:bodyPr>
            <a:normAutofit/>
          </a:bodyPr>
          <a:lstStyle/>
          <a:p>
            <a:r>
              <a:rPr lang="en-US" altLang="en-US" sz="2000" b="1" i="1" dirty="0"/>
              <a:t>Choice Pseudo-State</a:t>
            </a:r>
            <a:r>
              <a:rPr lang="en-US" altLang="en-US" sz="2000" dirty="0"/>
              <a:t> - A choice pseudo-state is shown as a diamond with one transition arriving and two or more transitions leaving. The following diagram shows that whichever state is arrived at, after the choice pseudo-state, is dependent on the message format selected during execution of the previous state.</a:t>
            </a: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813" y="3688036"/>
            <a:ext cx="39909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SDA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628758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1192" y="1349691"/>
            <a:ext cx="8229600" cy="639762"/>
          </a:xfrm>
        </p:spPr>
        <p:txBody>
          <a:bodyPr rtlCol="0">
            <a:normAutofit fontScale="90000"/>
          </a:bodyPr>
          <a:lstStyle/>
          <a:p>
            <a:pPr>
              <a:defRPr/>
            </a:pPr>
            <a:r>
              <a:rPr lang="en-US" dirty="0" smtClean="0"/>
              <a:t/>
            </a:r>
            <a:br>
              <a:rPr lang="en-US" dirty="0" smtClean="0"/>
            </a:br>
            <a:r>
              <a:rPr lang="en-US" dirty="0" smtClean="0"/>
              <a:t>State Machine Diagrams</a:t>
            </a:r>
            <a:br>
              <a:rPr lang="en-US" dirty="0" smtClean="0"/>
            </a:br>
            <a:endParaRPr lang="en-US" dirty="0" smtClean="0"/>
          </a:p>
        </p:txBody>
      </p:sp>
      <p:sp>
        <p:nvSpPr>
          <p:cNvPr id="5" name="Content Placeholder 2"/>
          <p:cNvSpPr>
            <a:spLocks noGrp="1"/>
          </p:cNvSpPr>
          <p:nvPr>
            <p:ph idx="1"/>
          </p:nvPr>
        </p:nvSpPr>
        <p:spPr>
          <a:xfrm>
            <a:off x="694062" y="2055711"/>
            <a:ext cx="11071951" cy="1011716"/>
          </a:xfrm>
        </p:spPr>
        <p:txBody>
          <a:bodyPr rtlCol="0">
            <a:normAutofit/>
          </a:bodyPr>
          <a:lstStyle/>
          <a:p>
            <a:pPr algn="just">
              <a:spcAft>
                <a:spcPts val="0"/>
              </a:spcAft>
              <a:defRPr/>
            </a:pPr>
            <a:r>
              <a:rPr lang="en-US" sz="2000" b="1" i="1" dirty="0"/>
              <a:t>Junction Pseudo-State</a:t>
            </a:r>
            <a:r>
              <a:rPr lang="en-US" sz="2000" dirty="0"/>
              <a:t> - Junction pseudo-states are used to chain together multiple transitions. A single junction can have one or more incoming, and one or more outgoing, transitions; a guard can be applied to each transition. Junctions are semantic-free. </a:t>
            </a:r>
          </a:p>
        </p:txBody>
      </p:sp>
      <p:pic>
        <p:nvPicPr>
          <p:cNvPr id="102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316" y="3445525"/>
            <a:ext cx="43624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SDA</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774048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639762"/>
          </a:xfrm>
          <a:prstGeom prst="rect">
            <a:avLst/>
          </a:prstGeom>
        </p:spPr>
        <p:txBody>
          <a:bodyPr/>
          <a:lstStyle/>
          <a:p>
            <a:pPr algn="ctr">
              <a:defRPr/>
            </a:pPr>
            <a:r>
              <a:rPr lang="en-US" sz="4000" dirty="0">
                <a:latin typeface="+mj-lt"/>
                <a:ea typeface="+mj-ea"/>
                <a:cs typeface="+mj-cs"/>
              </a:rPr>
              <a:t/>
            </a:r>
            <a:br>
              <a:rPr lang="en-US" sz="4000" dirty="0">
                <a:latin typeface="+mj-lt"/>
                <a:ea typeface="+mj-ea"/>
                <a:cs typeface="+mj-cs"/>
              </a:rPr>
            </a:br>
            <a:r>
              <a:rPr lang="en-US" sz="4000" dirty="0">
                <a:latin typeface="+mj-lt"/>
                <a:ea typeface="+mj-ea"/>
                <a:cs typeface="+mj-cs"/>
              </a:rPr>
              <a:t/>
            </a:r>
            <a:br>
              <a:rPr lang="en-US" sz="4000" dirty="0">
                <a:latin typeface="+mj-lt"/>
                <a:ea typeface="+mj-ea"/>
                <a:cs typeface="+mj-cs"/>
              </a:rPr>
            </a:br>
            <a:endParaRPr lang="en-US" sz="4000" dirty="0">
              <a:latin typeface="+mj-lt"/>
              <a:ea typeface="+mj-ea"/>
              <a:cs typeface="+mj-cs"/>
            </a:endParaRPr>
          </a:p>
        </p:txBody>
      </p:sp>
      <p:sp>
        <p:nvSpPr>
          <p:cNvPr id="6" name="Title 1"/>
          <p:cNvSpPr txBox="1">
            <a:spLocks/>
          </p:cNvSpPr>
          <p:nvPr/>
        </p:nvSpPr>
        <p:spPr>
          <a:xfrm>
            <a:off x="2133600" y="427038"/>
            <a:ext cx="8229600" cy="639762"/>
          </a:xfrm>
          <a:prstGeom prst="rect">
            <a:avLst/>
          </a:prstGeom>
        </p:spPr>
        <p:txBody>
          <a:bodyPr/>
          <a:lstStyle/>
          <a:p>
            <a:pPr algn="ctr">
              <a:defRPr/>
            </a:pPr>
            <a:r>
              <a:rPr lang="en-US" sz="3000" dirty="0">
                <a:latin typeface="+mj-lt"/>
                <a:ea typeface="+mj-ea"/>
                <a:cs typeface="+mj-cs"/>
              </a:rPr>
              <a:t/>
            </a:r>
            <a:br>
              <a:rPr lang="en-US" sz="3000" dirty="0">
                <a:latin typeface="+mj-lt"/>
                <a:ea typeface="+mj-ea"/>
                <a:cs typeface="+mj-cs"/>
              </a:rPr>
            </a:br>
            <a:r>
              <a:rPr lang="en-US" sz="3000" dirty="0">
                <a:latin typeface="+mj-lt"/>
                <a:ea typeface="+mj-ea"/>
                <a:cs typeface="+mj-cs"/>
              </a:rPr>
              <a:t/>
            </a:r>
            <a:br>
              <a:rPr lang="en-US" sz="3000" dirty="0">
                <a:latin typeface="+mj-lt"/>
                <a:ea typeface="+mj-ea"/>
                <a:cs typeface="+mj-cs"/>
              </a:rPr>
            </a:br>
            <a:endParaRPr lang="en-US" sz="3000" dirty="0">
              <a:latin typeface="+mj-lt"/>
              <a:ea typeface="+mj-ea"/>
              <a:cs typeface="+mj-cs"/>
            </a:endParaRPr>
          </a:p>
        </p:txBody>
      </p:sp>
      <p:sp>
        <p:nvSpPr>
          <p:cNvPr id="8" name="Rectangle 7"/>
          <p:cNvSpPr/>
          <p:nvPr/>
        </p:nvSpPr>
        <p:spPr>
          <a:xfrm>
            <a:off x="778526" y="529679"/>
            <a:ext cx="7848600" cy="769441"/>
          </a:xfrm>
          <a:prstGeom prst="rect">
            <a:avLst/>
          </a:prstGeom>
        </p:spPr>
        <p:txBody>
          <a:bodyPr>
            <a:spAutoFit/>
          </a:bodyPr>
          <a:lstStyle/>
          <a:p>
            <a:pPr algn="ctr">
              <a:defRPr/>
            </a:pPr>
            <a:r>
              <a:rPr lang="en-US" sz="4400" dirty="0"/>
              <a:t>State Machine Diagrams</a:t>
            </a:r>
          </a:p>
        </p:txBody>
      </p:sp>
      <p:sp>
        <p:nvSpPr>
          <p:cNvPr id="11271" name="Content Placeholder 2"/>
          <p:cNvSpPr txBox="1">
            <a:spLocks/>
          </p:cNvSpPr>
          <p:nvPr/>
        </p:nvSpPr>
        <p:spPr bwMode="auto">
          <a:xfrm>
            <a:off x="1828800" y="1371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spcBef>
                <a:spcPct val="20000"/>
              </a:spcBef>
              <a:buFont typeface="Arial" panose="020B0604020202020204" pitchFamily="34" charset="0"/>
              <a:buChar char="•"/>
            </a:pPr>
            <a:r>
              <a:rPr lang="en-US" altLang="en-US" sz="2400" b="1" i="1" dirty="0">
                <a:latin typeface="+mj-lt"/>
              </a:rPr>
              <a:t>History States </a:t>
            </a:r>
            <a:r>
              <a:rPr lang="en-US" altLang="en-US" sz="2400" dirty="0">
                <a:latin typeface="+mj-lt"/>
              </a:rPr>
              <a:t>- A history state is used to remember the previous state of a state machine when it was interrupted. The following diagram illustrates the use of history states. The example is a state machine belonging to a washing machine.</a:t>
            </a:r>
          </a:p>
        </p:txBody>
      </p:sp>
      <p:pic>
        <p:nvPicPr>
          <p:cNvPr id="112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26" y="3411266"/>
            <a:ext cx="42672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0" y="6492875"/>
            <a:ext cx="6917210" cy="365125"/>
          </a:xfrm>
        </p:spPr>
        <p:txBody>
          <a:bodyPr/>
          <a:lstStyle/>
          <a:p>
            <a:r>
              <a:rPr lang="en-US" dirty="0" smtClean="0"/>
              <a:t>SDA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2289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82197" y="2434728"/>
            <a:ext cx="11116019" cy="3506118"/>
          </a:xfrm>
        </p:spPr>
        <p:txBody>
          <a:bodyPr>
            <a:noAutofit/>
          </a:bodyPr>
          <a:lstStyle/>
          <a:p>
            <a:pPr>
              <a:buNone/>
            </a:pPr>
            <a:r>
              <a:rPr lang="en-US" dirty="0" err="1"/>
              <a:t>i</a:t>
            </a:r>
            <a:r>
              <a:rPr lang="en-US" dirty="0"/>
              <a:t>. Static</a:t>
            </a:r>
          </a:p>
          <a:p>
            <a:pPr lvl="1">
              <a:buNone/>
            </a:pPr>
            <a:r>
              <a:rPr lang="en-US" sz="1800" dirty="0"/>
              <a:t>a. Use case diagram</a:t>
            </a:r>
          </a:p>
          <a:p>
            <a:pPr lvl="1">
              <a:buNone/>
            </a:pPr>
            <a:r>
              <a:rPr lang="en-US" sz="1800" dirty="0"/>
              <a:t>b. Class diagram</a:t>
            </a:r>
          </a:p>
          <a:p>
            <a:pPr>
              <a:buNone/>
            </a:pPr>
            <a:r>
              <a:rPr lang="en-US" dirty="0"/>
              <a:t>ii. Dynamic</a:t>
            </a:r>
          </a:p>
          <a:p>
            <a:pPr lvl="1">
              <a:buNone/>
            </a:pPr>
            <a:r>
              <a:rPr lang="en-US" sz="1800" dirty="0"/>
              <a:t>a. Activity diagram</a:t>
            </a:r>
          </a:p>
          <a:p>
            <a:pPr lvl="1">
              <a:buNone/>
            </a:pPr>
            <a:r>
              <a:rPr lang="en-US" sz="1800" dirty="0"/>
              <a:t>b. Sequence diagram</a:t>
            </a:r>
          </a:p>
          <a:p>
            <a:pPr lvl="1">
              <a:buNone/>
            </a:pPr>
            <a:r>
              <a:rPr lang="en-US" sz="1800" dirty="0"/>
              <a:t>c. Object diagram</a:t>
            </a:r>
          </a:p>
          <a:p>
            <a:pPr lvl="1">
              <a:buNone/>
            </a:pPr>
            <a:r>
              <a:rPr lang="en-US" sz="1800" dirty="0">
                <a:solidFill>
                  <a:srgbClr val="FF0000"/>
                </a:solidFill>
              </a:rPr>
              <a:t>d. State diagram</a:t>
            </a:r>
          </a:p>
          <a:p>
            <a:pPr lvl="1">
              <a:buNone/>
            </a:pPr>
            <a:r>
              <a:rPr lang="en-US" sz="1800" dirty="0"/>
              <a:t>e. Collaboration diagram</a:t>
            </a:r>
          </a:p>
          <a:p>
            <a:pPr>
              <a:buNone/>
            </a:pPr>
            <a:r>
              <a:rPr lang="en-US" dirty="0"/>
              <a:t>iii. Implementation</a:t>
            </a:r>
          </a:p>
          <a:p>
            <a:pPr lvl="1">
              <a:buNone/>
            </a:pPr>
            <a:r>
              <a:rPr lang="en-US" sz="1800" dirty="0"/>
              <a:t>a. Component diagram</a:t>
            </a:r>
          </a:p>
          <a:p>
            <a:pPr lvl="1">
              <a:buNone/>
            </a:pPr>
            <a:r>
              <a:rPr lang="en-US" sz="1800" dirty="0"/>
              <a:t>b. Deployment diagram</a:t>
            </a:r>
          </a:p>
        </p:txBody>
      </p:sp>
      <p:sp>
        <p:nvSpPr>
          <p:cNvPr id="3" name="Footer Placeholder 3"/>
          <p:cNvSpPr>
            <a:spLocks noGrp="1"/>
          </p:cNvSpPr>
          <p:nvPr>
            <p:ph type="ftr" sz="quarter" idx="11"/>
          </p:nvPr>
        </p:nvSpPr>
        <p:spPr>
          <a:xfrm>
            <a:off x="0" y="6470460"/>
            <a:ext cx="2847975" cy="365125"/>
          </a:xfrm>
        </p:spPr>
        <p:txBody>
          <a:bodyPr/>
          <a:lstStyle/>
          <a:p>
            <a:r>
              <a:rPr lang="en-US" dirty="0"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3</a:t>
            </a:fld>
            <a:endParaRPr lang="en-US" dirty="0"/>
          </a:p>
        </p:txBody>
      </p:sp>
    </p:spTree>
    <p:extLst>
      <p:ext uri="{BB962C8B-B14F-4D97-AF65-F5344CB8AC3E}">
        <p14:creationId xmlns:p14="http://schemas.microsoft.com/office/powerpoint/2010/main" val="221685804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Chart Diagrams</a:t>
            </a:r>
            <a:endParaRPr lang="en-US" dirty="0"/>
          </a:p>
        </p:txBody>
      </p:sp>
      <p:sp>
        <p:nvSpPr>
          <p:cNvPr id="3" name="Content Placeholder 2"/>
          <p:cNvSpPr>
            <a:spLocks noGrp="1"/>
          </p:cNvSpPr>
          <p:nvPr>
            <p:ph idx="1"/>
          </p:nvPr>
        </p:nvSpPr>
        <p:spPr/>
        <p:txBody>
          <a:bodyPr>
            <a:normAutofit/>
          </a:bodyPr>
          <a:lstStyle/>
          <a:p>
            <a:r>
              <a:rPr lang="en-US" b="1" dirty="0" smtClean="0"/>
              <a:t>Checklist : </a:t>
            </a:r>
            <a:r>
              <a:rPr lang="en-US" b="1" dirty="0" err="1" smtClean="0"/>
              <a:t>Statechart</a:t>
            </a:r>
            <a:r>
              <a:rPr lang="en-US" b="1" dirty="0" smtClean="0"/>
              <a:t> Diagrams</a:t>
            </a:r>
          </a:p>
          <a:p>
            <a:r>
              <a:rPr lang="en-US" dirty="0" smtClean="0"/>
              <a:t> Identify mutation events relevant for the object—</a:t>
            </a:r>
          </a:p>
          <a:p>
            <a:r>
              <a:rPr lang="en-US" dirty="0" smtClean="0"/>
              <a:t>What affects the object?</a:t>
            </a:r>
          </a:p>
          <a:p>
            <a:r>
              <a:rPr lang="en-US" dirty="0" smtClean="0"/>
              <a:t> Group relevant events chronologically—How does a</a:t>
            </a:r>
          </a:p>
          <a:p>
            <a:r>
              <a:rPr lang="en-US" dirty="0" smtClean="0"/>
              <a:t>normal life look?</a:t>
            </a:r>
          </a:p>
          <a:p>
            <a:r>
              <a:rPr lang="en-US" dirty="0" smtClean="0"/>
              <a:t> Model states and transitions—Which states are there?</a:t>
            </a:r>
          </a:p>
          <a:p>
            <a:r>
              <a:rPr lang="en-US" dirty="0" smtClean="0"/>
              <a:t> Add actions to the </a:t>
            </a:r>
            <a:r>
              <a:rPr lang="en-US" dirty="0" err="1" smtClean="0"/>
              <a:t>statechart</a:t>
            </a:r>
            <a:r>
              <a:rPr lang="en-US" dirty="0" smtClean="0"/>
              <a:t> diagram—What do</a:t>
            </a:r>
          </a:p>
          <a:p>
            <a:r>
              <a:rPr lang="en-US" dirty="0" smtClean="0"/>
              <a:t>objects do?</a:t>
            </a:r>
          </a:p>
          <a:p>
            <a:r>
              <a:rPr lang="en-US" dirty="0" smtClean="0"/>
              <a:t> Verify the </a:t>
            </a:r>
            <a:r>
              <a:rPr lang="en-US" dirty="0" err="1" smtClean="0"/>
              <a:t>statechart</a:t>
            </a:r>
            <a:r>
              <a:rPr lang="en-US" dirty="0" smtClean="0"/>
              <a:t> diagram—Is everything correct?</a:t>
            </a:r>
            <a:endParaRPr lang="en-US" dirty="0"/>
          </a:p>
        </p:txBody>
      </p:sp>
      <p:sp>
        <p:nvSpPr>
          <p:cNvPr id="4"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SDA</a:t>
            </a:r>
            <a:endParaRPr lang="en-US"/>
          </a:p>
        </p:txBody>
      </p:sp>
    </p:spTree>
    <p:extLst>
      <p:ext uri="{BB962C8B-B14F-4D97-AF65-F5344CB8AC3E}">
        <p14:creationId xmlns:p14="http://schemas.microsoft.com/office/powerpoint/2010/main" val="8634702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a:t>
            </a:r>
            <a:r>
              <a:rPr lang="en-US" b="1" dirty="0" smtClean="0"/>
              <a:t>Internal Transition: transition from one state to</a:t>
            </a:r>
          </a:p>
          <a:p>
            <a:r>
              <a:rPr lang="en-US" dirty="0" smtClean="0"/>
              <a:t>itself. Object handles event without changing its state.</a:t>
            </a:r>
          </a:p>
          <a:p>
            <a:endParaRPr lang="en-US" dirty="0" smtClean="0"/>
          </a:p>
          <a:p>
            <a:r>
              <a:rPr lang="en-US" b="1" dirty="0" smtClean="0"/>
              <a:t>Mutation Event: The initiator of a transition from </a:t>
            </a:r>
            <a:r>
              <a:rPr lang="en-US" dirty="0" smtClean="0"/>
              <a:t>one state to another, or for an internal transition, where the state remains the same. </a:t>
            </a:r>
          </a:p>
          <a:p>
            <a:endParaRPr lang="en-US" dirty="0"/>
          </a:p>
        </p:txBody>
      </p:sp>
      <p:pic>
        <p:nvPicPr>
          <p:cNvPr id="6" name="Picture 5"/>
          <p:cNvPicPr/>
          <p:nvPr/>
        </p:nvPicPr>
        <p:blipFill>
          <a:blip r:embed="rId2"/>
          <a:srcRect/>
          <a:stretch>
            <a:fillRect/>
          </a:stretch>
        </p:blipFill>
        <p:spPr bwMode="auto">
          <a:xfrm>
            <a:off x="5562601" y="2590800"/>
            <a:ext cx="1323975" cy="3048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5715001" y="4800600"/>
            <a:ext cx="1171575" cy="666750"/>
          </a:xfrm>
          <a:prstGeom prst="rect">
            <a:avLst/>
          </a:prstGeom>
          <a:noFill/>
          <a:ln w="9525">
            <a:noFill/>
            <a:miter lim="800000"/>
            <a:headEnd/>
            <a:tailEnd/>
          </a:ln>
        </p:spPr>
      </p:pic>
      <p:sp>
        <p:nvSpPr>
          <p:cNvPr id="8"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9"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31</a:t>
            </a:fld>
            <a:endParaRPr lang="en-US" dirty="0"/>
          </a:p>
        </p:txBody>
      </p:sp>
    </p:spTree>
    <p:extLst>
      <p:ext uri="{BB962C8B-B14F-4D97-AF65-F5344CB8AC3E}">
        <p14:creationId xmlns:p14="http://schemas.microsoft.com/office/powerpoint/2010/main" val="304900657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 vs. State chart diagram </a:t>
            </a:r>
          </a:p>
        </p:txBody>
      </p:sp>
      <p:sp>
        <p:nvSpPr>
          <p:cNvPr id="3" name="Content Placeholder 2"/>
          <p:cNvSpPr>
            <a:spLocks noGrp="1"/>
          </p:cNvSpPr>
          <p:nvPr>
            <p:ph idx="1"/>
          </p:nvPr>
        </p:nvSpPr>
        <p:spPr>
          <a:xfrm>
            <a:off x="581192" y="1938968"/>
            <a:ext cx="10854316" cy="4461831"/>
          </a:xfrm>
        </p:spPr>
        <p:txBody>
          <a:bodyPr>
            <a:normAutofit/>
          </a:bodyPr>
          <a:lstStyle/>
          <a:p>
            <a:pPr algn="just"/>
            <a:r>
              <a:rPr lang="en-US" dirty="0" smtClean="0"/>
              <a:t>Both </a:t>
            </a:r>
            <a:r>
              <a:rPr lang="en-US" dirty="0"/>
              <a:t>activity and state chart diagrams model the dynamic behavior of the system. Activity diagram is essentially a flowchart showing flow of control from activity to activity. A state chart diagram shows a state machine emphasizing the flow of control from state to state.</a:t>
            </a:r>
          </a:p>
          <a:p>
            <a:pPr algn="just"/>
            <a:r>
              <a:rPr lang="en-US" dirty="0" smtClean="0"/>
              <a:t>An </a:t>
            </a:r>
            <a:r>
              <a:rPr lang="en-US" dirty="0"/>
              <a:t>activity diagram is a special case of a state chart diagram in which all or most of the states are activity states and all or most of </a:t>
            </a:r>
            <a:r>
              <a:rPr lang="en-US" dirty="0" smtClean="0"/>
              <a:t>the transitions </a:t>
            </a:r>
            <a:r>
              <a:rPr lang="en-US" dirty="0"/>
              <a:t>are triggered by completion of activities in the source state (An activity is an ongoing non-atomic execution within a </a:t>
            </a:r>
            <a:r>
              <a:rPr lang="en-US" dirty="0" smtClean="0"/>
              <a:t>state machine</a:t>
            </a:r>
            <a:r>
              <a:rPr lang="en-US" dirty="0"/>
              <a:t>).</a:t>
            </a:r>
          </a:p>
          <a:p>
            <a:pPr algn="just"/>
            <a:r>
              <a:rPr lang="en-US" dirty="0" smtClean="0"/>
              <a:t>Activity </a:t>
            </a:r>
            <a:r>
              <a:rPr lang="en-US" dirty="0"/>
              <a:t>diagrams may stand alone to visualize, specify, and document the dynamics of a society of objects or they may be used to model </a:t>
            </a:r>
            <a:r>
              <a:rPr lang="en-US" dirty="0" smtClean="0"/>
              <a:t>the flow </a:t>
            </a:r>
            <a:r>
              <a:rPr lang="en-US" dirty="0"/>
              <a:t>of control of an operation. State chart diagrams may be attached to classes, use cases, or entire systems in order to visualize, specify</a:t>
            </a:r>
            <a:r>
              <a:rPr lang="en-US" dirty="0" smtClean="0"/>
              <a:t>, and </a:t>
            </a:r>
            <a:r>
              <a:rPr lang="en-US" dirty="0"/>
              <a:t>document the dynamics of an individual object. </a:t>
            </a:r>
          </a:p>
        </p:txBody>
      </p:sp>
      <p:sp>
        <p:nvSpPr>
          <p:cNvPr id="4" name="Footer Placeholder 3"/>
          <p:cNvSpPr>
            <a:spLocks noGrp="1"/>
          </p:cNvSpPr>
          <p:nvPr>
            <p:ph type="ftr" sz="quarter" idx="11"/>
          </p:nvPr>
        </p:nvSpPr>
        <p:spPr/>
        <p:txBody>
          <a:bodyPr/>
          <a:lstStyle/>
          <a:p>
            <a:r>
              <a:rPr lang="en-US" smtClean="0"/>
              <a:t>SDA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257553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A car Rental company wants to develop an automated system that would handle car reservations, customer billing</a:t>
            </a:r>
          </a:p>
          <a:p>
            <a:pPr marL="0" indent="0">
              <a:buNone/>
            </a:pPr>
            <a:r>
              <a:rPr lang="en-US" dirty="0"/>
              <a:t>and car auctions. Usually a customer reserves a car, picks it up and then returns it after a certain period of time.</a:t>
            </a:r>
          </a:p>
          <a:p>
            <a:pPr marL="0" indent="0">
              <a:buNone/>
            </a:pPr>
            <a:r>
              <a:rPr lang="en-US" dirty="0"/>
              <a:t>When the car is returned, the customer receives a bill and pays the specified amount. In addition to renting out</a:t>
            </a:r>
          </a:p>
          <a:p>
            <a:pPr marL="0" indent="0">
              <a:buNone/>
            </a:pPr>
            <a:r>
              <a:rPr lang="en-US" dirty="0"/>
              <a:t>cars, every year, the company auctions the cars which have accumulated over 30,000 kilometers. For a particular</a:t>
            </a:r>
          </a:p>
          <a:p>
            <a:pPr marL="0" indent="0">
              <a:buNone/>
            </a:pPr>
            <a:r>
              <a:rPr lang="en-US" dirty="0"/>
              <a:t>car, there can be many reservations for different time periods and the company may make reservations for a car for</a:t>
            </a:r>
          </a:p>
          <a:p>
            <a:pPr marL="0" indent="0">
              <a:buNone/>
            </a:pPr>
            <a:r>
              <a:rPr lang="en-US" dirty="0"/>
              <a:t>future time periods even while it is picked. There can be situations where a car may not have any reservations at all</a:t>
            </a:r>
          </a:p>
          <a:p>
            <a:pPr marL="0" indent="0">
              <a:buNone/>
            </a:pPr>
            <a:r>
              <a:rPr lang="en-US" dirty="0"/>
              <a:t>and hence, the car would be truly available for reservations or auctioning</a:t>
            </a:r>
            <a:r>
              <a:rPr lang="en-US" dirty="0" smtClean="0"/>
              <a:t>.</a:t>
            </a:r>
          </a:p>
          <a:p>
            <a:pPr marL="0" indent="0">
              <a:buNone/>
            </a:pPr>
            <a:endParaRPr lang="en-US" dirty="0"/>
          </a:p>
          <a:p>
            <a:pPr marL="0" indent="0">
              <a:buNone/>
            </a:pPr>
            <a:r>
              <a:rPr lang="en-US" dirty="0"/>
              <a:t>Draw a state diagram showing all the states and transitions of a car object to include the events which cause the</a:t>
            </a:r>
          </a:p>
          <a:p>
            <a:pPr marL="0" indent="0">
              <a:buNone/>
            </a:pPr>
            <a:r>
              <a:rPr lang="en-US" dirty="0"/>
              <a:t>transitions.</a:t>
            </a:r>
          </a:p>
        </p:txBody>
      </p:sp>
      <p:sp>
        <p:nvSpPr>
          <p:cNvPr id="4" name="Footer Placeholder 3"/>
          <p:cNvSpPr>
            <a:spLocks noGrp="1"/>
          </p:cNvSpPr>
          <p:nvPr>
            <p:ph type="ftr" sz="quarter" idx="11"/>
          </p:nvPr>
        </p:nvSpPr>
        <p:spPr/>
        <p:txBody>
          <a:bodyPr/>
          <a:lstStyle/>
          <a:p>
            <a:r>
              <a:rPr lang="en-US" smtClean="0"/>
              <a:t>SDA</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33</a:t>
            </a:fld>
            <a:endParaRPr lang="en-US"/>
          </a:p>
        </p:txBody>
      </p:sp>
    </p:spTree>
    <p:extLst>
      <p:ext uri="{BB962C8B-B14F-4D97-AF65-F5344CB8AC3E}">
        <p14:creationId xmlns:p14="http://schemas.microsoft.com/office/powerpoint/2010/main" val="1294905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SDA</a:t>
            </a:r>
            <a:endParaRPr lang="en-US"/>
          </a:p>
        </p:txBody>
      </p:sp>
      <p:sp>
        <p:nvSpPr>
          <p:cNvPr id="5" name="Slide Number Placeholder 4"/>
          <p:cNvSpPr>
            <a:spLocks noGrp="1"/>
          </p:cNvSpPr>
          <p:nvPr>
            <p:ph type="sldNum" sz="quarter" idx="12"/>
          </p:nvPr>
        </p:nvSpPr>
        <p:spPr/>
        <p:txBody>
          <a:bodyPr/>
          <a:lstStyle/>
          <a:p>
            <a:fld id="{8B116B9D-E45C-46EC-8209-CAE30643B7E0}" type="slidenum">
              <a:rPr lang="en-US" smtClean="0"/>
              <a:t>34</a:t>
            </a:fld>
            <a:endParaRPr lang="en-US"/>
          </a:p>
        </p:txBody>
      </p:sp>
      <p:pic>
        <p:nvPicPr>
          <p:cNvPr id="1026" name="Picture 2" descr="https://lh7-us.googleusercontent.com/1Q5cnOMNmLhoRUY2hIDoTkWmu3lAaTvUt-MewaEUptLbqrYUGlJSrkXcDFzgE09ibf7K45nh_Poo2VF19If1xJqFXGo4x6-f1pIwinlyBBtDnDLbmm7Tn_DPS7sENLGSGvmtePrcHFhyYUSg3WW97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953" y="2181225"/>
            <a:ext cx="9303537" cy="416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03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4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2777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6303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3"/>
          <a:srcRect/>
          <a:stretch>
            <a:fillRect/>
          </a:stretch>
        </p:blipFill>
        <p:spPr bwMode="auto">
          <a:xfrm>
            <a:off x="4876800" y="1066801"/>
            <a:ext cx="2381250" cy="2390775"/>
          </a:xfrm>
          <a:prstGeom prst="rect">
            <a:avLst/>
          </a:prstGeom>
          <a:noFill/>
          <a:ln w="9525">
            <a:noFill/>
            <a:miter lim="800000"/>
            <a:headEnd/>
            <a:tailEnd/>
          </a:ln>
        </p:spPr>
      </p:pic>
      <p:sp>
        <p:nvSpPr>
          <p:cNvPr id="6"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35</a:t>
            </a:fld>
            <a:endParaRPr lang="en-US" dirty="0"/>
          </a:p>
        </p:txBody>
      </p:sp>
    </p:spTree>
    <p:extLst>
      <p:ext uri="{BB962C8B-B14F-4D97-AF65-F5344CB8AC3E}">
        <p14:creationId xmlns:p14="http://schemas.microsoft.com/office/powerpoint/2010/main" val="508143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Chart Diagrams</a:t>
            </a:r>
            <a:endParaRPr lang="en-US" dirty="0"/>
          </a:p>
        </p:txBody>
      </p:sp>
      <p:sp>
        <p:nvSpPr>
          <p:cNvPr id="3" name="Content Placeholder 2"/>
          <p:cNvSpPr>
            <a:spLocks noGrp="1"/>
          </p:cNvSpPr>
          <p:nvPr>
            <p:ph idx="1"/>
          </p:nvPr>
        </p:nvSpPr>
        <p:spPr/>
        <p:txBody>
          <a:bodyPr>
            <a:normAutofit/>
          </a:bodyPr>
          <a:lstStyle/>
          <a:p>
            <a:pPr algn="just"/>
            <a:r>
              <a:rPr lang="en-US" dirty="0" smtClean="0"/>
              <a:t> A state machine diagram models the behavior of a single object, specifying the sequence of events that an object goes through during its lifetime in response to events. </a:t>
            </a:r>
          </a:p>
          <a:p>
            <a:pPr algn="just"/>
            <a:r>
              <a:rPr lang="en-US" dirty="0"/>
              <a:t>A state chart diagram is normally used to model how the state of an object changes in its lifetime</a:t>
            </a:r>
            <a:r>
              <a:rPr lang="en-US" dirty="0" smtClean="0"/>
              <a:t>.</a:t>
            </a:r>
          </a:p>
          <a:p>
            <a:pPr algn="just"/>
            <a:r>
              <a:rPr lang="en-US" dirty="0" smtClean="0"/>
              <a:t>State </a:t>
            </a:r>
            <a:r>
              <a:rPr lang="en-US" dirty="0"/>
              <a:t>chart diagrams are good at describing how the behavior of an object changes across several use case executions. However, if we are interested in modeling some behavior that involves several objects collaborating with each other, state chart diagram is not appropriate. </a:t>
            </a:r>
            <a:endParaRPr lang="en-US" dirty="0" smtClean="0"/>
          </a:p>
          <a:p>
            <a:pPr algn="just"/>
            <a:endParaRPr lang="en-US" dirty="0"/>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4</a:t>
            </a:fld>
            <a:endParaRPr lang="en-US" dirty="0"/>
          </a:p>
        </p:txBody>
      </p:sp>
    </p:spTree>
    <p:extLst>
      <p:ext uri="{BB962C8B-B14F-4D97-AF65-F5344CB8AC3E}">
        <p14:creationId xmlns:p14="http://schemas.microsoft.com/office/powerpoint/2010/main" val="1841242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 Chart Diagram – Phone Line </a:t>
            </a:r>
            <a:endParaRPr lang="en-US" dirty="0"/>
          </a:p>
        </p:txBody>
      </p:sp>
      <p:pic>
        <p:nvPicPr>
          <p:cNvPr id="6" name="Picture 8" descr="phone"/>
          <p:cNvPicPr>
            <a:picLocks noGrp="1" noChangeAspect="1" noChangeArrowheads="1"/>
          </p:cNvPicPr>
          <p:nvPr>
            <p:ph idx="1"/>
          </p:nvPr>
        </p:nvPicPr>
        <p:blipFill>
          <a:blip r:embed="rId2"/>
          <a:srcRect/>
          <a:stretch>
            <a:fillRect/>
          </a:stretch>
        </p:blipFill>
        <p:spPr>
          <a:xfrm>
            <a:off x="1981200" y="1828800"/>
            <a:ext cx="8229600" cy="4495800"/>
          </a:xfrm>
          <a:noFill/>
          <a:ln/>
        </p:spPr>
      </p:pic>
      <p:sp>
        <p:nvSpPr>
          <p:cNvPr id="4" name="Footer Placeholder 3"/>
          <p:cNvSpPr>
            <a:spLocks noGrp="1"/>
          </p:cNvSpPr>
          <p:nvPr>
            <p:ph type="ftr" sz="quarter" idx="11"/>
          </p:nvPr>
        </p:nvSpPr>
        <p:spPr>
          <a:xfrm>
            <a:off x="0" y="6437444"/>
            <a:ext cx="2847975" cy="365125"/>
          </a:xfrm>
        </p:spPr>
        <p:txBody>
          <a:bodyPr/>
          <a:lstStyle/>
          <a:p>
            <a:r>
              <a:rPr lang="en-US" dirty="0"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5</a:t>
            </a:fld>
            <a:endParaRPr lang="en-US" dirty="0"/>
          </a:p>
        </p:txBody>
      </p:sp>
    </p:spTree>
    <p:extLst>
      <p:ext uri="{BB962C8B-B14F-4D97-AF65-F5344CB8AC3E}">
        <p14:creationId xmlns:p14="http://schemas.microsoft.com/office/powerpoint/2010/main" val="1631532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Why Use State chart Diagrams?</a:t>
            </a:r>
            <a:endParaRPr lang="en-US" dirty="0">
              <a:effectLst/>
            </a:endParaRPr>
          </a:p>
        </p:txBody>
      </p:sp>
      <p:sp>
        <p:nvSpPr>
          <p:cNvPr id="3" name="Content Placeholder 2"/>
          <p:cNvSpPr>
            <a:spLocks noGrp="1"/>
          </p:cNvSpPr>
          <p:nvPr>
            <p:ph idx="1"/>
          </p:nvPr>
        </p:nvSpPr>
        <p:spPr>
          <a:xfrm>
            <a:off x="495759" y="2247440"/>
            <a:ext cx="10432974" cy="4153359"/>
          </a:xfrm>
        </p:spPr>
        <p:txBody>
          <a:bodyPr>
            <a:normAutofit/>
          </a:bodyPr>
          <a:lstStyle/>
          <a:p>
            <a:pPr algn="just"/>
            <a:r>
              <a:rPr lang="en-US" dirty="0" smtClean="0"/>
              <a:t>State charts typically are used to describe state-dependent behavior for an object</a:t>
            </a:r>
          </a:p>
          <a:p>
            <a:pPr lvl="1" algn="just"/>
            <a:r>
              <a:rPr lang="en-US" sz="1900" dirty="0"/>
              <a:t>An object responds differently to the same event depending on what state it is in.</a:t>
            </a:r>
          </a:p>
          <a:p>
            <a:pPr lvl="1" algn="just"/>
            <a:r>
              <a:rPr lang="en-US" sz="1900" dirty="0"/>
              <a:t>Usually applied to objects but can be applied to any element that has behavior</a:t>
            </a:r>
          </a:p>
          <a:p>
            <a:pPr lvl="2" algn="just"/>
            <a:r>
              <a:rPr lang="en-US" sz="1900" dirty="0"/>
              <a:t>Actors, use cases, methods, subsystems, systems</a:t>
            </a:r>
          </a:p>
          <a:p>
            <a:pPr algn="just"/>
            <a:r>
              <a:rPr lang="en-US" dirty="0" err="1" smtClean="0"/>
              <a:t>Statecharts</a:t>
            </a:r>
            <a:r>
              <a:rPr lang="en-US" dirty="0" smtClean="0"/>
              <a:t> are typically used in conjunction with interaction diagrams (usually sequence diagrams)</a:t>
            </a:r>
          </a:p>
          <a:p>
            <a:pPr lvl="1" algn="just"/>
            <a:r>
              <a:rPr lang="en-US" sz="1800" dirty="0"/>
              <a:t>A </a:t>
            </a:r>
            <a:r>
              <a:rPr lang="en-US" sz="1800" dirty="0" err="1"/>
              <a:t>statechart</a:t>
            </a:r>
            <a:r>
              <a:rPr lang="en-US" sz="1800" dirty="0"/>
              <a:t> describes all events (and states and transitions for a single object)</a:t>
            </a:r>
          </a:p>
          <a:p>
            <a:pPr lvl="1" algn="just"/>
            <a:r>
              <a:rPr lang="en-US" sz="1800" dirty="0"/>
              <a:t>A sequence diagram describes the events for a single interaction across all objects involved</a:t>
            </a:r>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6</a:t>
            </a:fld>
            <a:endParaRPr lang="en-US" dirty="0"/>
          </a:p>
        </p:txBody>
      </p:sp>
    </p:spTree>
    <p:extLst>
      <p:ext uri="{BB962C8B-B14F-4D97-AF65-F5344CB8AC3E}">
        <p14:creationId xmlns:p14="http://schemas.microsoft.com/office/powerpoint/2010/main" val="1755947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Chart Diagrams</a:t>
            </a:r>
            <a:endParaRPr lang="en-US" dirty="0"/>
          </a:p>
        </p:txBody>
      </p:sp>
      <p:sp>
        <p:nvSpPr>
          <p:cNvPr id="3" name="Content Placeholder 2"/>
          <p:cNvSpPr>
            <a:spLocks noGrp="1"/>
          </p:cNvSpPr>
          <p:nvPr>
            <p:ph idx="1"/>
          </p:nvPr>
        </p:nvSpPr>
        <p:spPr/>
        <p:txBody>
          <a:bodyPr>
            <a:normAutofit/>
          </a:bodyPr>
          <a:lstStyle/>
          <a:p>
            <a:pPr algn="just"/>
            <a:r>
              <a:rPr lang="en-US" sz="2800" dirty="0"/>
              <a:t>State diagrams describe the life of an object using three main elements: </a:t>
            </a:r>
          </a:p>
          <a:p>
            <a:pPr lvl="1" algn="just"/>
            <a:r>
              <a:rPr lang="en-US" sz="2400" dirty="0"/>
              <a:t>States of an object </a:t>
            </a:r>
          </a:p>
          <a:p>
            <a:pPr lvl="1" algn="just"/>
            <a:r>
              <a:rPr lang="en-US" sz="2400" dirty="0"/>
              <a:t>Transitions between states </a:t>
            </a:r>
          </a:p>
          <a:p>
            <a:pPr lvl="1" algn="just"/>
            <a:r>
              <a:rPr lang="en-US" sz="2400" dirty="0"/>
              <a:t>Events that trigger the transitions</a:t>
            </a:r>
          </a:p>
        </p:txBody>
      </p:sp>
      <p:sp>
        <p:nvSpPr>
          <p:cNvPr id="4"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5"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7</a:t>
            </a:fld>
            <a:endParaRPr lang="en-US" dirty="0"/>
          </a:p>
        </p:txBody>
      </p:sp>
    </p:spTree>
    <p:extLst>
      <p:ext uri="{BB962C8B-B14F-4D97-AF65-F5344CB8AC3E}">
        <p14:creationId xmlns:p14="http://schemas.microsoft.com/office/powerpoint/2010/main" val="2443968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647700"/>
            <a:ext cx="8229600" cy="1066800"/>
          </a:xfrm>
        </p:spPr>
        <p:txBody>
          <a:bodyPr/>
          <a:lstStyle/>
          <a:p>
            <a:r>
              <a:rPr lang="en-US" dirty="0" smtClean="0"/>
              <a:t>States</a:t>
            </a:r>
            <a:endParaRPr lang="en-US" dirty="0"/>
          </a:p>
        </p:txBody>
      </p:sp>
      <p:sp>
        <p:nvSpPr>
          <p:cNvPr id="3" name="Content Placeholder 2"/>
          <p:cNvSpPr>
            <a:spLocks noGrp="1"/>
          </p:cNvSpPr>
          <p:nvPr>
            <p:ph idx="1"/>
          </p:nvPr>
        </p:nvSpPr>
        <p:spPr>
          <a:xfrm>
            <a:off x="793214" y="2060154"/>
            <a:ext cx="10884666" cy="4340646"/>
          </a:xfrm>
        </p:spPr>
        <p:txBody>
          <a:bodyPr>
            <a:normAutofit/>
          </a:bodyPr>
          <a:lstStyle/>
          <a:p>
            <a:pPr algn="just"/>
            <a:r>
              <a:rPr lang="en-US" dirty="0" smtClean="0"/>
              <a:t>State is a condition or situation during the life of an object within which it performs some activity, or waits for some events .</a:t>
            </a:r>
          </a:p>
          <a:p>
            <a:pPr algn="just"/>
            <a:r>
              <a:rPr lang="en-US" dirty="0" smtClean="0"/>
              <a:t>State may also label activities, e.g., do/check item</a:t>
            </a:r>
          </a:p>
          <a:p>
            <a:pPr algn="just"/>
            <a:r>
              <a:rPr lang="en-US" dirty="0" smtClean="0"/>
              <a:t> Examples of object states are:</a:t>
            </a:r>
          </a:p>
          <a:p>
            <a:pPr lvl="1" algn="just"/>
            <a:r>
              <a:rPr lang="en-US" dirty="0" smtClean="0"/>
              <a:t>The invoice (object) is paid (state).</a:t>
            </a:r>
          </a:p>
          <a:p>
            <a:pPr lvl="1" algn="just"/>
            <a:r>
              <a:rPr lang="en-US" dirty="0" smtClean="0"/>
              <a:t>The car (object) is standing still (state).</a:t>
            </a:r>
          </a:p>
          <a:p>
            <a:pPr lvl="1" algn="just"/>
            <a:r>
              <a:rPr lang="en-US" dirty="0" smtClean="0"/>
              <a:t>The engine (object) is running (state).</a:t>
            </a:r>
          </a:p>
          <a:p>
            <a:pPr lvl="1" algn="just"/>
            <a:r>
              <a:rPr lang="en-US" dirty="0" smtClean="0"/>
              <a:t>Jim (object) is playing the role of a salesman (state).</a:t>
            </a:r>
          </a:p>
          <a:p>
            <a:pPr lvl="1" algn="just">
              <a:buNone/>
            </a:pPr>
            <a:endParaRPr lang="en-US" dirty="0" smtClean="0"/>
          </a:p>
          <a:p>
            <a:pPr algn="just"/>
            <a:endParaRPr lang="en-US" dirty="0"/>
          </a:p>
        </p:txBody>
      </p:sp>
      <p:pic>
        <p:nvPicPr>
          <p:cNvPr id="4" name="Picture 4"/>
          <p:cNvPicPr>
            <a:picLocks noChangeAspect="1" noChangeArrowheads="1"/>
          </p:cNvPicPr>
          <p:nvPr/>
        </p:nvPicPr>
        <p:blipFill>
          <a:blip r:embed="rId3"/>
          <a:srcRect/>
          <a:stretch>
            <a:fillRect/>
          </a:stretch>
        </p:blipFill>
        <p:spPr bwMode="auto">
          <a:xfrm>
            <a:off x="7532784" y="769938"/>
            <a:ext cx="1590675" cy="914400"/>
          </a:xfrm>
          <a:prstGeom prst="rect">
            <a:avLst/>
          </a:prstGeom>
          <a:noFill/>
          <a:ln w="9525">
            <a:noFill/>
            <a:miter lim="800000"/>
            <a:headEnd/>
            <a:tailEnd/>
          </a:ln>
          <a:effectLst/>
        </p:spPr>
      </p:pic>
      <p:pic>
        <p:nvPicPr>
          <p:cNvPr id="5" name="Picture 6"/>
          <p:cNvPicPr>
            <a:picLocks noChangeAspect="1" noChangeArrowheads="1"/>
          </p:cNvPicPr>
          <p:nvPr/>
        </p:nvPicPr>
        <p:blipFill>
          <a:blip r:embed="rId4"/>
          <a:srcRect/>
          <a:stretch>
            <a:fillRect/>
          </a:stretch>
        </p:blipFill>
        <p:spPr bwMode="auto">
          <a:xfrm>
            <a:off x="7924800" y="3200400"/>
            <a:ext cx="1714500" cy="914400"/>
          </a:xfrm>
          <a:prstGeom prst="rect">
            <a:avLst/>
          </a:prstGeom>
          <a:noFill/>
          <a:ln w="9525">
            <a:noFill/>
            <a:miter lim="800000"/>
            <a:headEnd/>
            <a:tailEnd/>
          </a:ln>
          <a:effectLst/>
        </p:spPr>
      </p:pic>
      <p:sp>
        <p:nvSpPr>
          <p:cNvPr id="7"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8"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8</a:t>
            </a:fld>
            <a:endParaRPr lang="en-US" dirty="0"/>
          </a:p>
        </p:txBody>
      </p:sp>
    </p:spTree>
    <p:extLst>
      <p:ext uri="{BB962C8B-B14F-4D97-AF65-F5344CB8AC3E}">
        <p14:creationId xmlns:p14="http://schemas.microsoft.com/office/powerpoint/2010/main" val="231246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8375"/>
            <a:ext cx="8229600" cy="990600"/>
          </a:xfrm>
        </p:spPr>
        <p:txBody>
          <a:bodyPr/>
          <a:lstStyle/>
          <a:p>
            <a:r>
              <a:rPr lang="en-US" dirty="0" smtClean="0"/>
              <a:t>State Compartments</a:t>
            </a:r>
            <a:endParaRPr lang="en-US" dirty="0"/>
          </a:p>
        </p:txBody>
      </p:sp>
      <p:sp>
        <p:nvSpPr>
          <p:cNvPr id="3" name="Content Placeholder 2"/>
          <p:cNvSpPr>
            <a:spLocks noGrp="1"/>
          </p:cNvSpPr>
          <p:nvPr>
            <p:ph idx="1"/>
          </p:nvPr>
        </p:nvSpPr>
        <p:spPr>
          <a:xfrm>
            <a:off x="1444128" y="1740015"/>
            <a:ext cx="8763000" cy="4229559"/>
          </a:xfrm>
        </p:spPr>
        <p:txBody>
          <a:bodyPr>
            <a:normAutofit/>
          </a:bodyPr>
          <a:lstStyle/>
          <a:p>
            <a:pPr algn="just"/>
            <a:r>
              <a:rPr lang="en-US" dirty="0" smtClean="0"/>
              <a:t>The third compartment is the optional internal transition compartment. This compartment contains a list of internal transitions. A transition can be listed more than once if it has different guard conditions.</a:t>
            </a:r>
          </a:p>
          <a:p>
            <a:pPr algn="just"/>
            <a:endParaRPr lang="en-US" dirty="0"/>
          </a:p>
        </p:txBody>
      </p:sp>
      <p:pic>
        <p:nvPicPr>
          <p:cNvPr id="4" name="Picture 3"/>
          <p:cNvPicPr/>
          <p:nvPr/>
        </p:nvPicPr>
        <p:blipFill>
          <a:blip r:embed="rId2"/>
          <a:srcRect/>
          <a:stretch>
            <a:fillRect/>
          </a:stretch>
        </p:blipFill>
        <p:spPr bwMode="auto">
          <a:xfrm>
            <a:off x="1920654" y="4283075"/>
            <a:ext cx="2667000" cy="1828800"/>
          </a:xfrm>
          <a:prstGeom prst="rect">
            <a:avLst/>
          </a:prstGeom>
          <a:noFill/>
          <a:ln w="9525">
            <a:noFill/>
            <a:miter lim="800000"/>
            <a:headEnd/>
            <a:tailEnd/>
          </a:ln>
        </p:spPr>
      </p:pic>
      <p:pic>
        <p:nvPicPr>
          <p:cNvPr id="5" name="Picture 4"/>
          <p:cNvPicPr>
            <a:picLocks noChangeAspect="1" noChangeArrowheads="1"/>
          </p:cNvPicPr>
          <p:nvPr/>
        </p:nvPicPr>
        <p:blipFill>
          <a:blip r:embed="rId3"/>
          <a:srcRect/>
          <a:stretch>
            <a:fillRect/>
          </a:stretch>
        </p:blipFill>
        <p:spPr bwMode="auto">
          <a:xfrm>
            <a:off x="5067300" y="4293174"/>
            <a:ext cx="2743200" cy="1676400"/>
          </a:xfrm>
          <a:prstGeom prst="rect">
            <a:avLst/>
          </a:prstGeom>
          <a:noFill/>
          <a:ln w="9525">
            <a:noFill/>
            <a:miter lim="800000"/>
            <a:headEnd/>
            <a:tailEnd/>
          </a:ln>
          <a:effectLst/>
        </p:spPr>
      </p:pic>
      <p:sp>
        <p:nvSpPr>
          <p:cNvPr id="6" name="Footer Placeholder 3"/>
          <p:cNvSpPr>
            <a:spLocks noGrp="1"/>
          </p:cNvSpPr>
          <p:nvPr>
            <p:ph type="ftr" sz="quarter" idx="11"/>
          </p:nvPr>
        </p:nvSpPr>
        <p:spPr>
          <a:xfrm>
            <a:off x="2183166" y="6356351"/>
            <a:ext cx="2847975" cy="365125"/>
          </a:xfrm>
        </p:spPr>
        <p:txBody>
          <a:bodyPr/>
          <a:lstStyle/>
          <a:p>
            <a:r>
              <a:rPr lang="en-US" smtClean="0"/>
              <a:t>SDA</a:t>
            </a:r>
            <a:endParaRPr lang="en-US" dirty="0"/>
          </a:p>
        </p:txBody>
      </p:sp>
      <p:sp>
        <p:nvSpPr>
          <p:cNvPr id="7" name="Slide Number Placeholder 3"/>
          <p:cNvSpPr>
            <a:spLocks noGrp="1"/>
          </p:cNvSpPr>
          <p:nvPr>
            <p:ph type="sldNum" sz="quarter" idx="12"/>
          </p:nvPr>
        </p:nvSpPr>
        <p:spPr>
          <a:xfrm>
            <a:off x="10067279" y="6356351"/>
            <a:ext cx="561975" cy="365125"/>
          </a:xfrm>
        </p:spPr>
        <p:txBody>
          <a:bodyPr/>
          <a:lstStyle/>
          <a:p>
            <a:fld id="{6C22ADDB-1105-4BAA-B696-9403EE06AC35}" type="slidenum">
              <a:rPr lang="en-US" smtClean="0"/>
              <a:pPr/>
              <a:t>9</a:t>
            </a:fld>
            <a:endParaRPr lang="en-US" dirty="0"/>
          </a:p>
        </p:txBody>
      </p:sp>
    </p:spTree>
    <p:extLst>
      <p:ext uri="{BB962C8B-B14F-4D97-AF65-F5344CB8AC3E}">
        <p14:creationId xmlns:p14="http://schemas.microsoft.com/office/powerpoint/2010/main" val="2379650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51121</TotalTime>
  <Words>2032</Words>
  <Application>Microsoft Office PowerPoint</Application>
  <PresentationFormat>Widescreen</PresentationFormat>
  <Paragraphs>250</Paragraphs>
  <Slides>35</Slides>
  <Notes>10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Gill Sans MT</vt:lpstr>
      <vt:lpstr>Wingdings 2</vt:lpstr>
      <vt:lpstr>Dividend</vt:lpstr>
      <vt:lpstr>               Software Design and Analysis    </vt:lpstr>
      <vt:lpstr>Today’s Outline</vt:lpstr>
      <vt:lpstr>PowerPoint Presentation</vt:lpstr>
      <vt:lpstr>State Chart Diagrams</vt:lpstr>
      <vt:lpstr>State Chart Diagram – Phone Line </vt:lpstr>
      <vt:lpstr>Why Use State chart Diagrams?</vt:lpstr>
      <vt:lpstr>State Chart Diagrams</vt:lpstr>
      <vt:lpstr>States</vt:lpstr>
      <vt:lpstr>State Compartments</vt:lpstr>
      <vt:lpstr>Initial/Final States</vt:lpstr>
      <vt:lpstr>Transition</vt:lpstr>
      <vt:lpstr>Examples</vt:lpstr>
      <vt:lpstr>Events</vt:lpstr>
      <vt:lpstr>Types of Events</vt:lpstr>
      <vt:lpstr>Guard Condition</vt:lpstr>
      <vt:lpstr>Internal transitions</vt:lpstr>
      <vt:lpstr>Composite State</vt:lpstr>
      <vt:lpstr>Composite States/Nested State</vt:lpstr>
      <vt:lpstr>Composite State</vt:lpstr>
      <vt:lpstr>Composite State</vt:lpstr>
      <vt:lpstr>Concurrency</vt:lpstr>
      <vt:lpstr>Concurrency</vt:lpstr>
      <vt:lpstr>Concurrent Sub States</vt:lpstr>
      <vt:lpstr>Concurrent Sub States: Alternative</vt:lpstr>
      <vt:lpstr> State Machine Diagrams </vt:lpstr>
      <vt:lpstr> State Machine Diagrams </vt:lpstr>
      <vt:lpstr> State Machine Diagrams </vt:lpstr>
      <vt:lpstr> State Machine Diagrams </vt:lpstr>
      <vt:lpstr>PowerPoint Presentation</vt:lpstr>
      <vt:lpstr>State Chart Diagrams</vt:lpstr>
      <vt:lpstr>PowerPoint Presentation</vt:lpstr>
      <vt:lpstr>Activity diagram vs. State chart diagram </vt:lpstr>
      <vt:lpstr>Scenario: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Syeda Rubab Jaffar</dc:creator>
  <cp:lastModifiedBy>Fast</cp:lastModifiedBy>
  <cp:revision>1271</cp:revision>
  <dcterms:created xsi:type="dcterms:W3CDTF">2021-08-24T06:07:44Z</dcterms:created>
  <dcterms:modified xsi:type="dcterms:W3CDTF">2023-11-20T06:59:50Z</dcterms:modified>
</cp:coreProperties>
</file>