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66" r:id="rId9"/>
    <p:sldId id="267" r:id="rId10"/>
    <p:sldId id="265" r:id="rId11"/>
    <p:sldId id="263" r:id="rId12"/>
    <p:sldId id="262" r:id="rId13"/>
    <p:sldId id="261" r:id="rId14"/>
    <p:sldId id="268" r:id="rId15"/>
    <p:sldId id="269" r:id="rId16"/>
    <p:sldId id="278" r:id="rId17"/>
    <p:sldId id="284" r:id="rId18"/>
    <p:sldId id="285" r:id="rId19"/>
    <p:sldId id="286" r:id="rId20"/>
    <p:sldId id="27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. Romasha Khurshid" initials="MRK" lastIdx="1" clrIdx="0">
    <p:extLst>
      <p:ext uri="{19B8F6BF-5375-455C-9EA6-DF929625EA0E}">
        <p15:presenceInfo xmlns:p15="http://schemas.microsoft.com/office/powerpoint/2012/main" userId="Miss. Romasha Khursh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3836-27D3-4838-95E8-9B4A5E781D0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8233-7439-452E-8BAC-71CDE17FB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8233-7439-452E-8BAC-71CDE17FBDB2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F424-82D6-4745-ADC6-D68D687AA4C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553" y="1123100"/>
            <a:ext cx="9527932" cy="967153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Software Design And Analysis(CS:3004)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485" y="3007061"/>
            <a:ext cx="9144000" cy="2728424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 Book</a:t>
            </a:r>
            <a:r>
              <a:rPr lang="en-US" dirty="0" smtClean="0"/>
              <a:t>: Applying UML and Patterns (An introduction to Object-Oriented Analysis and Design And Iterative Development) </a:t>
            </a:r>
          </a:p>
          <a:p>
            <a:r>
              <a:rPr lang="en-US" dirty="0" smtClean="0"/>
              <a:t>BY Craig </a:t>
            </a:r>
            <a:r>
              <a:rPr lang="en-US" dirty="0" err="1" smtClean="0"/>
              <a:t>Larman</a:t>
            </a:r>
            <a:endParaRPr lang="en-US" dirty="0" smtClean="0"/>
          </a:p>
          <a:p>
            <a:r>
              <a:rPr lang="en-US" dirty="0" smtClean="0"/>
              <a:t>Third Edition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8708" y="1468224"/>
            <a:ext cx="77987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Course</a:t>
            </a:r>
            <a:r>
              <a:rPr lang="en-US" sz="2800" dirty="0"/>
              <a:t> </a:t>
            </a:r>
            <a:r>
              <a:rPr lang="en-US" sz="2400" dirty="0" smtClean="0"/>
              <a:t>Instructor</a:t>
            </a:r>
            <a:r>
              <a:rPr lang="en-US" sz="2800" dirty="0" smtClean="0"/>
              <a:t>: </a:t>
            </a:r>
            <a:r>
              <a:rPr lang="en-US" sz="2400" dirty="0" smtClean="0"/>
              <a:t>Romasha Khurshid</a:t>
            </a:r>
          </a:p>
          <a:p>
            <a:r>
              <a:rPr lang="en-US" sz="2400" dirty="0" smtClean="0"/>
              <a:t>Email Address: Romasha.Khurshid@nu.edu.pk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7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is an entity having their own attributes and operations. </a:t>
            </a:r>
          </a:p>
          <a:p>
            <a:r>
              <a:rPr lang="en-US" dirty="0" smtClean="0"/>
              <a:t>Class is a blueprint, a design and we can say a mold through which different objects are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OPPs Pillars:</a:t>
            </a:r>
            <a:endParaRPr lang="en-US" dirty="0"/>
          </a:p>
        </p:txBody>
      </p:sp>
      <p:pic>
        <p:nvPicPr>
          <p:cNvPr id="1026" name="Picture 2" descr="Basic OOPS concepts in c++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238500" y="243443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5946" y="2787162"/>
            <a:ext cx="262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Activity:</a:t>
            </a:r>
          </a:p>
          <a:p>
            <a:endParaRPr lang="en-US" u="sng" dirty="0" smtClean="0"/>
          </a:p>
          <a:p>
            <a:r>
              <a:rPr lang="en-US" dirty="0" smtClean="0"/>
              <a:t>Annotate around the Ellipse.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of an object to acquire all the properties and behavior of its parent object.</a:t>
            </a:r>
          </a:p>
          <a:p>
            <a:r>
              <a:rPr lang="en-US" dirty="0" smtClean="0"/>
              <a:t>Inheritance represents the </a:t>
            </a:r>
            <a:r>
              <a:rPr lang="en-US" b="1" dirty="0" smtClean="0"/>
              <a:t>“is-a” </a:t>
            </a:r>
            <a:r>
              <a:rPr lang="en-US" dirty="0" smtClean="0"/>
              <a:t>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forms</a:t>
            </a:r>
          </a:p>
          <a:p>
            <a:r>
              <a:rPr lang="en-US" dirty="0" smtClean="0"/>
              <a:t>Compile time polymorphism or static polymorphism.(overloading)</a:t>
            </a:r>
          </a:p>
          <a:p>
            <a:r>
              <a:rPr lang="en-US" dirty="0" smtClean="0"/>
              <a:t>Run time polymorphism or dynamic polymorphism.(overriding)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9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abstraction </a:t>
            </a:r>
            <a:r>
              <a:rPr lang="en-US" dirty="0"/>
              <a:t>that hides the internal implementation </a:t>
            </a:r>
            <a:r>
              <a:rPr lang="en-US" dirty="0" smtClean="0"/>
              <a:t>details. (coffee machine example) </a:t>
            </a:r>
          </a:p>
          <a:p>
            <a:r>
              <a:rPr lang="en-US" dirty="0"/>
              <a:t>Abstraction means displaying only essential information and hiding the details. </a:t>
            </a:r>
          </a:p>
        </p:txBody>
      </p:sp>
    </p:spTree>
    <p:extLst>
      <p:ext uri="{BB962C8B-B14F-4D97-AF65-F5344CB8AC3E}">
        <p14:creationId xmlns:p14="http://schemas.microsoft.com/office/powerpoint/2010/main" val="26205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normal terms </a:t>
            </a:r>
            <a:r>
              <a:rPr lang="en-US" b="1" dirty="0"/>
              <a:t>Encapsulation </a:t>
            </a:r>
            <a:r>
              <a:rPr lang="en-US" dirty="0"/>
              <a:t>is defined as wrapping up of data and information under a single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Object Oriented Programming, Encapsulation is defined as binding together the data and the functions that manipulates them</a:t>
            </a:r>
          </a:p>
        </p:txBody>
      </p:sp>
    </p:spTree>
    <p:extLst>
      <p:ext uri="{BB962C8B-B14F-4D97-AF65-F5344CB8AC3E}">
        <p14:creationId xmlns:p14="http://schemas.microsoft.com/office/powerpoint/2010/main" val="1466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Different Techniques of Developing Computer Systems: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07328"/>
              </p:ext>
            </p:extLst>
          </p:nvPr>
        </p:nvGraphicFramePr>
        <p:xfrm>
          <a:off x="609600" y="2154110"/>
          <a:ext cx="10972800" cy="360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17051132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511017770"/>
                    </a:ext>
                  </a:extLst>
                </a:gridCol>
              </a:tblGrid>
              <a:tr h="461011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 Programming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82197"/>
                  </a:ext>
                </a:extLst>
              </a:tr>
              <a:tr h="467414">
                <a:tc>
                  <a:txBody>
                    <a:bodyPr/>
                    <a:lstStyle/>
                    <a:p>
                      <a:r>
                        <a:rPr lang="en-US" dirty="0" smtClean="0"/>
                        <a:t>Bottom-up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Top-down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09182"/>
                  </a:ext>
                </a:extLst>
              </a:tr>
              <a:tr h="467414">
                <a:tc>
                  <a:txBody>
                    <a:bodyPr/>
                    <a:lstStyle/>
                    <a:p>
                      <a:r>
                        <a:rPr lang="en-US" dirty="0" smtClean="0"/>
                        <a:t>Divides</a:t>
                      </a:r>
                      <a:r>
                        <a:rPr lang="en-US" baseline="0" dirty="0" smtClean="0"/>
                        <a:t> into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Divides into functions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4732"/>
                  </a:ext>
                </a:extLst>
              </a:tr>
              <a:tr h="467414">
                <a:tc>
                  <a:txBody>
                    <a:bodyPr/>
                    <a:lstStyle/>
                    <a:p>
                      <a:r>
                        <a:rPr lang="en-US" dirty="0" smtClean="0"/>
                        <a:t>Have access modifiers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have access modifier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6698"/>
                  </a:ext>
                </a:extLst>
              </a:tr>
              <a:tr h="806769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can move and communicate with each other through member</a:t>
                      </a:r>
                      <a:r>
                        <a:rPr lang="en-US" baseline="0" dirty="0" smtClean="0"/>
                        <a:t> functions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move freely from function to function of a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4447"/>
                  </a:ext>
                </a:extLst>
              </a:tr>
              <a:tr h="467414">
                <a:tc>
                  <a:txBody>
                    <a:bodyPr/>
                    <a:lstStyle/>
                    <a:p>
                      <a:r>
                        <a:rPr lang="en-US" dirty="0" smtClean="0"/>
                        <a:t>More 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secure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80385"/>
                  </a:ext>
                </a:extLst>
              </a:tr>
              <a:tr h="46741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overloading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support overloading.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83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 And OOAD: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88645">
              <a:lnSpc>
                <a:spcPct val="80000"/>
              </a:lnSpc>
              <a:spcBef>
                <a:spcPts val="675"/>
              </a:spcBef>
              <a:tabLst>
                <a:tab pos="3576320" algn="l"/>
              </a:tabLst>
            </a:pPr>
            <a:r>
              <a:rPr lang="en-US" sz="2400" b="1" spc="-210" dirty="0">
                <a:solidFill>
                  <a:prstClr val="black"/>
                </a:solidFill>
                <a:latin typeface="Georgia"/>
                <a:cs typeface="Georgia"/>
              </a:rPr>
              <a:t>SAD</a:t>
            </a:r>
            <a:r>
              <a:rPr lang="en-US" sz="2400" b="1" spc="-1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400" spc="105" dirty="0">
                <a:solidFill>
                  <a:prstClr val="black"/>
                </a:solidFill>
                <a:latin typeface="Times New Roman"/>
                <a:cs typeface="Times New Roman"/>
              </a:rPr>
              <a:t>(Structured</a:t>
            </a:r>
            <a:r>
              <a:rPr lang="en-US"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45" dirty="0">
                <a:solidFill>
                  <a:prstClr val="black"/>
                </a:solidFill>
                <a:latin typeface="Times New Roman"/>
                <a:cs typeface="Times New Roman"/>
              </a:rPr>
              <a:t>analysis)	</a:t>
            </a:r>
            <a:r>
              <a:rPr lang="en-US" sz="2400" spc="2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en-US" sz="2400" u="heavy" spc="10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traditional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65" dirty="0">
                <a:solidFill>
                  <a:prstClr val="black"/>
                </a:solidFill>
                <a:latin typeface="Times New Roman"/>
                <a:cs typeface="Times New Roman"/>
              </a:rPr>
              <a:t>systems 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development</a:t>
            </a:r>
            <a:r>
              <a:rPr lang="en-US" sz="24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14" dirty="0">
                <a:solidFill>
                  <a:prstClr val="black"/>
                </a:solidFill>
                <a:latin typeface="Times New Roman"/>
                <a:cs typeface="Times New Roman"/>
              </a:rPr>
              <a:t>technique</a:t>
            </a:r>
            <a:r>
              <a:rPr lang="en-US" sz="2400" spc="-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55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lang="en-US" sz="2400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2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lang="en-US"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u="heavy" spc="1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time-tested</a:t>
            </a:r>
            <a:r>
              <a:rPr lang="en-US" sz="24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45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lang="en-US"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40" dirty="0">
                <a:solidFill>
                  <a:prstClr val="black"/>
                </a:solidFill>
                <a:latin typeface="Times New Roman"/>
                <a:cs typeface="Times New Roman"/>
              </a:rPr>
              <a:t>easy</a:t>
            </a:r>
            <a:r>
              <a:rPr lang="en-US"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20" dirty="0">
                <a:solidFill>
                  <a:prstClr val="black"/>
                </a:solidFill>
                <a:latin typeface="Times New Roman"/>
                <a:cs typeface="Times New Roman"/>
              </a:rPr>
              <a:t>to  </a:t>
            </a:r>
            <a:r>
              <a:rPr lang="en-US" sz="2400" spc="125" dirty="0">
                <a:solidFill>
                  <a:prstClr val="black"/>
                </a:solidFill>
                <a:latin typeface="Times New Roman"/>
                <a:cs typeface="Times New Roman"/>
              </a:rPr>
              <a:t>understand.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5115" marR="56515" lvl="0" indent="-273050">
              <a:lnSpc>
                <a:spcPts val="2300"/>
              </a:lnSpc>
              <a:spcBef>
                <a:spcPts val="560"/>
              </a:spcBef>
              <a:buNone/>
            </a:pPr>
            <a:r>
              <a:rPr lang="en-US" sz="2400" u="heavy" spc="10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Structured</a:t>
            </a:r>
            <a:r>
              <a:rPr lang="en-US" sz="2400" u="heavy" spc="-6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heavy" spc="4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lang="en-US"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75" dirty="0">
                <a:solidFill>
                  <a:prstClr val="black"/>
                </a:solidFill>
                <a:latin typeface="Times New Roman"/>
                <a:cs typeface="Times New Roman"/>
              </a:rPr>
              <a:t>uses</a:t>
            </a:r>
            <a:r>
              <a:rPr lang="en-US" sz="2400" spc="-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set</a:t>
            </a:r>
            <a:r>
              <a:rPr lang="en-US" sz="240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u="heavy" spc="2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sz="2400" u="heavy" spc="6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lang="en-US" sz="2400" u="heavy" spc="-4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heavy" spc="9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models</a:t>
            </a:r>
            <a:r>
              <a:rPr lang="en-US"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2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240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0" dirty="0">
                <a:solidFill>
                  <a:prstClr val="black"/>
                </a:solidFill>
                <a:latin typeface="Times New Roman"/>
                <a:cs typeface="Times New Roman"/>
              </a:rPr>
              <a:t>describe</a:t>
            </a:r>
            <a:r>
              <a:rPr lang="en-US" sz="240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a  </a:t>
            </a:r>
            <a:r>
              <a:rPr lang="en-US" sz="2400" spc="70" dirty="0">
                <a:solidFill>
                  <a:prstClr val="black"/>
                </a:solidFill>
                <a:latin typeface="Times New Roman"/>
                <a:cs typeface="Times New Roman"/>
              </a:rPr>
              <a:t>system</a:t>
            </a:r>
            <a:r>
              <a:rPr lang="en-US" sz="2400" spc="-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u="heavy" spc="3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graphically</a:t>
            </a:r>
            <a:r>
              <a:rPr lang="en-US" sz="2400" spc="3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5115" marR="668655" lvl="0" indent="-273050">
              <a:lnSpc>
                <a:spcPct val="80000"/>
              </a:lnSpc>
              <a:spcBef>
                <a:spcPts val="605"/>
              </a:spcBef>
              <a:buNone/>
            </a:pPr>
            <a:r>
              <a:rPr lang="en-US" sz="2400" spc="40" dirty="0">
                <a:solidFill>
                  <a:prstClr val="black"/>
                </a:solidFill>
                <a:latin typeface="Times New Roman"/>
                <a:cs typeface="Times New Roman"/>
              </a:rPr>
              <a:t>Because</a:t>
            </a:r>
            <a:r>
              <a:rPr lang="en-US"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90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lang="en-US"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55" dirty="0">
                <a:solidFill>
                  <a:prstClr val="black"/>
                </a:solidFill>
                <a:latin typeface="Times New Roman"/>
                <a:cs typeface="Times New Roman"/>
              </a:rPr>
              <a:t>focuses</a:t>
            </a:r>
            <a:r>
              <a:rPr lang="en-US" sz="240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45" dirty="0">
                <a:solidFill>
                  <a:prstClr val="black"/>
                </a:solidFill>
                <a:latin typeface="Times New Roman"/>
                <a:cs typeface="Times New Roman"/>
              </a:rPr>
              <a:t>on</a:t>
            </a:r>
            <a:r>
              <a:rPr lang="en-US" sz="2400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65" dirty="0">
                <a:solidFill>
                  <a:prstClr val="black"/>
                </a:solidFill>
                <a:latin typeface="Times New Roman"/>
                <a:cs typeface="Times New Roman"/>
              </a:rPr>
              <a:t>processes</a:t>
            </a:r>
            <a:r>
              <a:rPr lang="en-US"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55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lang="en-US" sz="24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transform</a:t>
            </a:r>
            <a:r>
              <a:rPr lang="en-US" sz="2400" spc="-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25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lang="en-US"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10" dirty="0">
                <a:solidFill>
                  <a:prstClr val="black"/>
                </a:solidFill>
                <a:latin typeface="Times New Roman"/>
                <a:cs typeface="Times New Roman"/>
              </a:rPr>
              <a:t>into  </a:t>
            </a:r>
            <a:r>
              <a:rPr lang="en-US" sz="2400" spc="90" dirty="0">
                <a:solidFill>
                  <a:prstClr val="black"/>
                </a:solidFill>
                <a:latin typeface="Times New Roman"/>
                <a:cs typeface="Times New Roman"/>
              </a:rPr>
              <a:t>information, </a:t>
            </a:r>
            <a:r>
              <a:rPr lang="en-US" sz="2400" spc="120" dirty="0">
                <a:solidFill>
                  <a:prstClr val="black"/>
                </a:solidFill>
                <a:latin typeface="Times New Roman"/>
                <a:cs typeface="Times New Roman"/>
              </a:rPr>
              <a:t>structured </a:t>
            </a:r>
            <a:r>
              <a:rPr lang="en-US" sz="2400" spc="40" dirty="0">
                <a:solidFill>
                  <a:prstClr val="black"/>
                </a:solidFill>
                <a:latin typeface="Times New Roman"/>
                <a:cs typeface="Times New Roman"/>
              </a:rPr>
              <a:t>analysis </a:t>
            </a:r>
            <a:r>
              <a:rPr lang="en-US" sz="2400" spc="2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lang="en-US"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called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en-US" sz="2400" b="1" spc="-130" dirty="0">
                <a:solidFill>
                  <a:prstClr val="black"/>
                </a:solidFill>
                <a:latin typeface="Georgia"/>
                <a:cs typeface="Georgia"/>
              </a:rPr>
              <a:t>process-  </a:t>
            </a:r>
            <a:r>
              <a:rPr lang="en-US" sz="2400" b="1" spc="-114" dirty="0">
                <a:solidFill>
                  <a:prstClr val="black"/>
                </a:solidFill>
                <a:latin typeface="Georgia"/>
                <a:cs typeface="Georgia"/>
              </a:rPr>
              <a:t>centered</a:t>
            </a:r>
            <a:r>
              <a:rPr lang="en-US" sz="2400" b="1" spc="-95" dirty="0">
                <a:solidFill>
                  <a:prstClr val="black"/>
                </a:solidFill>
                <a:latin typeface="Georgia"/>
                <a:cs typeface="Georgia"/>
              </a:rPr>
              <a:t> technique</a:t>
            </a:r>
            <a:endParaRPr lang="en-US"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85115" marR="5080" lvl="0" indent="-273050">
              <a:lnSpc>
                <a:spcPct val="80000"/>
              </a:lnSpc>
              <a:spcBef>
                <a:spcPts val="575"/>
              </a:spcBef>
              <a:buNone/>
            </a:pPr>
            <a:r>
              <a:rPr lang="en-US" sz="2400" spc="105" dirty="0">
                <a:solidFill>
                  <a:prstClr val="black"/>
                </a:solidFill>
                <a:latin typeface="Times New Roman"/>
                <a:cs typeface="Times New Roman"/>
              </a:rPr>
              <a:t>Whereas </a:t>
            </a:r>
            <a:r>
              <a:rPr lang="en-US" sz="2400" spc="120" dirty="0">
                <a:solidFill>
                  <a:prstClr val="black"/>
                </a:solidFill>
                <a:latin typeface="Times New Roman"/>
                <a:cs typeface="Times New Roman"/>
              </a:rPr>
              <a:t>structured </a:t>
            </a:r>
            <a:r>
              <a:rPr lang="en-US" sz="2400" spc="40" dirty="0">
                <a:solidFill>
                  <a:prstClr val="black"/>
                </a:solidFill>
                <a:latin typeface="Times New Roman"/>
                <a:cs typeface="Times New Roman"/>
              </a:rPr>
              <a:t>analysis </a:t>
            </a:r>
            <a:r>
              <a:rPr lang="en-US" sz="2400" spc="105" dirty="0">
                <a:solidFill>
                  <a:prstClr val="black"/>
                </a:solidFill>
                <a:latin typeface="Times New Roman"/>
                <a:cs typeface="Times New Roman"/>
              </a:rPr>
              <a:t>treats </a:t>
            </a:r>
            <a:r>
              <a:rPr lang="en-US" sz="2400" b="1" spc="-135" dirty="0">
                <a:solidFill>
                  <a:prstClr val="black"/>
                </a:solidFill>
                <a:latin typeface="Georgia"/>
                <a:cs typeface="Georgia"/>
              </a:rPr>
              <a:t>processes </a:t>
            </a:r>
            <a:r>
              <a:rPr lang="en-US" sz="2400" b="1" spc="-125" dirty="0">
                <a:solidFill>
                  <a:prstClr val="black"/>
                </a:solidFill>
                <a:latin typeface="Georgia"/>
                <a:cs typeface="Georgia"/>
              </a:rPr>
              <a:t>and </a:t>
            </a:r>
            <a:r>
              <a:rPr lang="en-US" sz="2400" b="1" spc="-110" dirty="0">
                <a:solidFill>
                  <a:prstClr val="black"/>
                </a:solidFill>
                <a:latin typeface="Georgia"/>
                <a:cs typeface="Georgia"/>
              </a:rPr>
              <a:t>data </a:t>
            </a:r>
            <a:r>
              <a:rPr lang="en-US" sz="2400" b="1" spc="-140" dirty="0">
                <a:solidFill>
                  <a:prstClr val="black"/>
                </a:solidFill>
                <a:latin typeface="Georgia"/>
                <a:cs typeface="Georgia"/>
              </a:rPr>
              <a:t>as  </a:t>
            </a:r>
            <a:r>
              <a:rPr lang="en-US" sz="2400" b="1" spc="-130" dirty="0">
                <a:solidFill>
                  <a:prstClr val="black"/>
                </a:solidFill>
                <a:latin typeface="Georgia"/>
                <a:cs typeface="Georgia"/>
              </a:rPr>
              <a:t>separate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components</a:t>
            </a:r>
            <a:r>
              <a:rPr lang="en-US" sz="2400" b="1" spc="100" dirty="0">
                <a:solidFill>
                  <a:prstClr val="black"/>
                </a:solidFill>
                <a:latin typeface="Georgia"/>
                <a:cs typeface="Georgia"/>
              </a:rPr>
              <a:t>, </a:t>
            </a:r>
            <a:r>
              <a:rPr lang="en-US" sz="2400" spc="95" dirty="0">
                <a:solidFill>
                  <a:prstClr val="black"/>
                </a:solidFill>
                <a:latin typeface="Times New Roman"/>
                <a:cs typeface="Times New Roman"/>
              </a:rPr>
              <a:t>object-oriented </a:t>
            </a:r>
            <a:r>
              <a:rPr lang="en-US" sz="2400" spc="40" dirty="0">
                <a:solidFill>
                  <a:prstClr val="black"/>
                </a:solidFill>
                <a:latin typeface="Times New Roman"/>
                <a:cs typeface="Times New Roman"/>
              </a:rPr>
              <a:t>analysis</a:t>
            </a:r>
            <a:r>
              <a:rPr lang="en-US" sz="2400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14" dirty="0">
                <a:solidFill>
                  <a:prstClr val="black"/>
                </a:solidFill>
                <a:latin typeface="Georgia"/>
                <a:cs typeface="Georgia"/>
              </a:rPr>
              <a:t>combines  </a:t>
            </a:r>
            <a:r>
              <a:rPr lang="en-US" sz="2400" b="1" spc="-110" dirty="0">
                <a:solidFill>
                  <a:prstClr val="black"/>
                </a:solidFill>
                <a:latin typeface="Georgia"/>
                <a:cs typeface="Georgia"/>
              </a:rPr>
              <a:t>data </a:t>
            </a:r>
            <a:r>
              <a:rPr lang="en-US" sz="2400" b="1" spc="-125" dirty="0">
                <a:solidFill>
                  <a:prstClr val="black"/>
                </a:solidFill>
                <a:latin typeface="Georgia"/>
                <a:cs typeface="Georgia"/>
              </a:rPr>
              <a:t>and </a:t>
            </a:r>
            <a:r>
              <a:rPr lang="en-US" sz="2400" b="1" spc="-70" dirty="0">
                <a:solidFill>
                  <a:prstClr val="black"/>
                </a:solidFill>
                <a:latin typeface="Georgia"/>
                <a:cs typeface="Georgia"/>
              </a:rPr>
              <a:t>the </a:t>
            </a:r>
            <a:r>
              <a:rPr lang="en-US" sz="2400" b="1" spc="-135" dirty="0">
                <a:solidFill>
                  <a:prstClr val="black"/>
                </a:solidFill>
                <a:latin typeface="Georgia"/>
                <a:cs typeface="Georgia"/>
              </a:rPr>
              <a:t>processes </a:t>
            </a:r>
            <a:r>
              <a:rPr lang="en-US" sz="2400" spc="155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act </a:t>
            </a:r>
            <a:r>
              <a:rPr lang="en-US" sz="2400" spc="145" dirty="0">
                <a:solidFill>
                  <a:prstClr val="black"/>
                </a:solidFill>
                <a:latin typeface="Times New Roman"/>
                <a:cs typeface="Times New Roman"/>
              </a:rPr>
              <a:t>on the </a:t>
            </a:r>
            <a:r>
              <a:rPr lang="en-US" sz="2400" spc="125" dirty="0">
                <a:solidFill>
                  <a:prstClr val="black"/>
                </a:solidFill>
                <a:latin typeface="Times New Roman"/>
                <a:cs typeface="Times New Roman"/>
              </a:rPr>
              <a:t>data </a:t>
            </a:r>
            <a:r>
              <a:rPr lang="en-US" sz="2400" spc="110" dirty="0">
                <a:solidFill>
                  <a:prstClr val="black"/>
                </a:solidFill>
                <a:latin typeface="Times New Roman"/>
                <a:cs typeface="Times New Roman"/>
              </a:rPr>
              <a:t>into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things  </a:t>
            </a:r>
            <a:r>
              <a:rPr lang="en-US"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called</a:t>
            </a:r>
            <a:r>
              <a:rPr lang="en-US"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objects.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>
              <a:lnSpc>
                <a:spcPts val="2595"/>
              </a:lnSpc>
              <a:spcBef>
                <a:spcPts val="0"/>
              </a:spcBef>
            </a:pPr>
            <a:r>
              <a:rPr lang="en-US" sz="2400" b="1" spc="40" dirty="0">
                <a:solidFill>
                  <a:prstClr val="black"/>
                </a:solidFill>
                <a:latin typeface="Times New Roman"/>
                <a:cs typeface="Times New Roman"/>
              </a:rPr>
              <a:t>System</a:t>
            </a:r>
            <a:r>
              <a:rPr lang="en-US" sz="2400" b="1" spc="-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65" dirty="0">
                <a:solidFill>
                  <a:prstClr val="black"/>
                </a:solidFill>
                <a:latin typeface="Times New Roman"/>
                <a:cs typeface="Times New Roman"/>
              </a:rPr>
              <a:t>analysts</a:t>
            </a:r>
            <a:r>
              <a:rPr lang="en-US" sz="24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90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lang="en-US" sz="24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150" dirty="0">
                <a:solidFill>
                  <a:prstClr val="black"/>
                </a:solidFill>
                <a:latin typeface="Times New Roman"/>
                <a:cs typeface="Times New Roman"/>
              </a:rPr>
              <a:t>O-O</a:t>
            </a:r>
            <a:r>
              <a:rPr lang="en-US" sz="2400" b="1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2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05" dirty="0">
                <a:solidFill>
                  <a:prstClr val="black"/>
                </a:solidFill>
                <a:latin typeface="Times New Roman"/>
                <a:cs typeface="Times New Roman"/>
              </a:rPr>
              <a:t>model</a:t>
            </a:r>
            <a:r>
              <a:rPr lang="en-US" sz="240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65" dirty="0">
                <a:solidFill>
                  <a:prstClr val="black"/>
                </a:solidFill>
                <a:latin typeface="Times New Roman"/>
                <a:cs typeface="Times New Roman"/>
              </a:rPr>
              <a:t>real</a:t>
            </a:r>
            <a:r>
              <a:rPr lang="en-US"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world</a:t>
            </a:r>
            <a:r>
              <a:rPr lang="en-US" sz="2400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business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5115" lvl="0" indent="0">
              <a:lnSpc>
                <a:spcPts val="2595"/>
              </a:lnSpc>
              <a:spcBef>
                <a:spcPts val="0"/>
              </a:spcBef>
              <a:buNone/>
            </a:pPr>
            <a:r>
              <a:rPr lang="en-US" sz="2400" spc="65" dirty="0">
                <a:solidFill>
                  <a:prstClr val="black"/>
                </a:solidFill>
                <a:latin typeface="Times New Roman"/>
                <a:cs typeface="Times New Roman"/>
              </a:rPr>
              <a:t>processes </a:t>
            </a:r>
            <a:r>
              <a:rPr lang="en-US" sz="2400" spc="145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lang="en-US" sz="2400" spc="-2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95" dirty="0">
                <a:solidFill>
                  <a:prstClr val="black"/>
                </a:solidFill>
                <a:latin typeface="Times New Roman"/>
                <a:cs typeface="Times New Roman"/>
              </a:rPr>
              <a:t>operation.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5115" marR="421640" lvl="0" indent="-273050">
              <a:lnSpc>
                <a:spcPct val="80000"/>
              </a:lnSpc>
              <a:spcBef>
                <a:spcPts val="575"/>
              </a:spcBef>
              <a:buNone/>
            </a:pPr>
            <a:r>
              <a:rPr lang="en-US" sz="2400" spc="9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lang="en-US"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90" dirty="0">
                <a:solidFill>
                  <a:prstClr val="black"/>
                </a:solidFill>
                <a:latin typeface="Times New Roman"/>
                <a:cs typeface="Times New Roman"/>
              </a:rPr>
              <a:t>result</a:t>
            </a:r>
            <a:r>
              <a:rPr lang="en-US" sz="24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2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lang="en-US" sz="2400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set</a:t>
            </a:r>
            <a:r>
              <a:rPr lang="en-US"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2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software</a:t>
            </a:r>
            <a:r>
              <a:rPr lang="en-US"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70" dirty="0">
                <a:solidFill>
                  <a:prstClr val="black"/>
                </a:solidFill>
                <a:latin typeface="Times New Roman"/>
                <a:cs typeface="Times New Roman"/>
              </a:rPr>
              <a:t>objects</a:t>
            </a:r>
            <a:r>
              <a:rPr lang="en-US"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55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lang="en-US"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05" dirty="0">
                <a:solidFill>
                  <a:prstClr val="black"/>
                </a:solidFill>
                <a:latin typeface="Times New Roman"/>
                <a:cs typeface="Times New Roman"/>
              </a:rPr>
              <a:t>represent</a:t>
            </a:r>
            <a:r>
              <a:rPr lang="en-US" sz="2400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90" dirty="0">
                <a:solidFill>
                  <a:prstClr val="black"/>
                </a:solidFill>
                <a:latin typeface="Times New Roman"/>
                <a:cs typeface="Times New Roman"/>
              </a:rPr>
              <a:t>actual  </a:t>
            </a:r>
            <a:r>
              <a:rPr lang="en-US" sz="2400" spc="80" dirty="0">
                <a:solidFill>
                  <a:prstClr val="black"/>
                </a:solidFill>
                <a:latin typeface="Times New Roman"/>
                <a:cs typeface="Times New Roman"/>
              </a:rPr>
              <a:t>people,</a:t>
            </a:r>
            <a:r>
              <a:rPr lang="en-US"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>
                <a:solidFill>
                  <a:prstClr val="black"/>
                </a:solidFill>
                <a:latin typeface="Times New Roman"/>
                <a:cs typeface="Times New Roman"/>
              </a:rPr>
              <a:t>things,</a:t>
            </a:r>
            <a:r>
              <a:rPr lang="en-US" sz="240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>
                <a:solidFill>
                  <a:prstClr val="black"/>
                </a:solidFill>
                <a:latin typeface="Times New Roman"/>
                <a:cs typeface="Times New Roman"/>
              </a:rPr>
              <a:t>transactions</a:t>
            </a:r>
            <a:r>
              <a:rPr lang="en-US"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145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lang="en-US" sz="24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80" dirty="0">
                <a:solidFill>
                  <a:prstClr val="black"/>
                </a:solidFill>
                <a:latin typeface="Times New Roman"/>
                <a:cs typeface="Times New Roman"/>
              </a:rPr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93" y="826478"/>
            <a:ext cx="8124092" cy="54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08" y="474824"/>
            <a:ext cx="7026254" cy="5290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98" y="3756147"/>
            <a:ext cx="3819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that will be strictly followed: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the assignments and projects will be uploaded and submitted via  google classroom. (GCR)</a:t>
            </a:r>
          </a:p>
          <a:p>
            <a:r>
              <a:rPr lang="en-US" dirty="0" smtClean="0"/>
              <a:t>No assignment will be accepted via email. (Excuses will not be accepted)</a:t>
            </a:r>
          </a:p>
          <a:p>
            <a:r>
              <a:rPr lang="en-US" dirty="0" smtClean="0"/>
              <a:t>All the quizzes will be announced a week before.</a:t>
            </a:r>
          </a:p>
          <a:p>
            <a:r>
              <a:rPr lang="en-US" dirty="0" smtClean="0"/>
              <a:t>Missed quiz will not be retaken.</a:t>
            </a:r>
            <a:r>
              <a:rPr lang="en-US" dirty="0"/>
              <a:t> </a:t>
            </a:r>
            <a:r>
              <a:rPr lang="en-US" dirty="0" smtClean="0"/>
              <a:t>(Excuses </a:t>
            </a:r>
            <a:r>
              <a:rPr lang="en-US" dirty="0"/>
              <a:t>will not be </a:t>
            </a:r>
            <a:r>
              <a:rPr lang="en-US" dirty="0" smtClean="0"/>
              <a:t>accepted)</a:t>
            </a:r>
          </a:p>
          <a:p>
            <a:pPr marL="0" indent="0">
              <a:buNone/>
            </a:pPr>
            <a:r>
              <a:rPr lang="en-US" b="1" dirty="0" smtClean="0"/>
              <a:t>Announcement:</a:t>
            </a:r>
          </a:p>
          <a:p>
            <a:r>
              <a:rPr lang="en-US" dirty="0"/>
              <a:t>Project </a:t>
            </a:r>
            <a:r>
              <a:rPr lang="en-US" dirty="0" smtClean="0"/>
              <a:t>details and course outline </a:t>
            </a:r>
            <a:r>
              <a:rPr lang="en-US" dirty="0"/>
              <a:t>will be shared with you soon </a:t>
            </a:r>
            <a:r>
              <a:rPr lang="en-US" dirty="0" smtClean="0"/>
              <a:t>on GCR.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Development Lifecycle:</a:t>
            </a:r>
            <a:endParaRPr lang="en-US" b="1" dirty="0"/>
          </a:p>
        </p:txBody>
      </p:sp>
      <p:pic>
        <p:nvPicPr>
          <p:cNvPr id="1026" name="Picture 2" descr="thumb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" y="1362973"/>
            <a:ext cx="5474711" cy="3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7"/>
          <p:cNvSpPr/>
          <p:nvPr/>
        </p:nvSpPr>
        <p:spPr>
          <a:xfrm>
            <a:off x="5926347" y="1466490"/>
            <a:ext cx="5518578" cy="305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554" name="Picture 2" descr="Tag Questions Explained - Making Sense of Engli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254" y="3079628"/>
            <a:ext cx="922271" cy="58659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392175" y="4701397"/>
            <a:ext cx="5313872" cy="1873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u="heavy" spc="3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lang="en-US" sz="1600" u="heavy" spc="-9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-1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UAT</a:t>
            </a:r>
            <a:r>
              <a:rPr lang="en-US" sz="1600" spc="-120" dirty="0" smtClean="0">
                <a:latin typeface="Times New Roman"/>
                <a:cs typeface="Times New Roman"/>
              </a:rPr>
              <a:t>,</a:t>
            </a:r>
            <a:r>
              <a:rPr lang="en-US" sz="1600" spc="-30" dirty="0" smtClean="0">
                <a:latin typeface="Times New Roman"/>
                <a:cs typeface="Times New Roman"/>
              </a:rPr>
              <a:t> </a:t>
            </a:r>
            <a:r>
              <a:rPr lang="en-US" sz="1600" spc="145" dirty="0" smtClean="0">
                <a:latin typeface="Times New Roman"/>
                <a:cs typeface="Times New Roman"/>
              </a:rPr>
              <a:t>the</a:t>
            </a:r>
            <a:r>
              <a:rPr lang="en-US" sz="1600" spc="-60" dirty="0" smtClean="0">
                <a:latin typeface="Times New Roman"/>
                <a:cs typeface="Times New Roman"/>
              </a:rPr>
              <a:t> </a:t>
            </a:r>
            <a:r>
              <a:rPr lang="en-US" sz="1600" spc="114" dirty="0" smtClean="0">
                <a:latin typeface="Times New Roman"/>
                <a:cs typeface="Times New Roman"/>
              </a:rPr>
              <a:t>implementation</a:t>
            </a:r>
            <a:r>
              <a:rPr lang="en-US" sz="1600" spc="-95" dirty="0" smtClean="0">
                <a:latin typeface="Times New Roman"/>
                <a:cs typeface="Times New Roman"/>
              </a:rPr>
              <a:t> </a:t>
            </a:r>
            <a:r>
              <a:rPr lang="en-US" sz="1600" spc="105" dirty="0" smtClean="0">
                <a:latin typeface="Times New Roman"/>
                <a:cs typeface="Times New Roman"/>
              </a:rPr>
              <a:t>phase</a:t>
            </a:r>
            <a:r>
              <a:rPr lang="en-US" sz="1600" spc="-55" dirty="0" smtClean="0">
                <a:latin typeface="Times New Roman"/>
                <a:cs typeface="Times New Roman"/>
              </a:rPr>
              <a:t> </a:t>
            </a:r>
            <a:r>
              <a:rPr lang="en-US" sz="1600" spc="60" dirty="0" smtClean="0">
                <a:latin typeface="Times New Roman"/>
                <a:cs typeface="Times New Roman"/>
              </a:rPr>
              <a:t>begins.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spc="-40" dirty="0" smtClean="0">
                <a:latin typeface="Times New Roman"/>
                <a:cs typeface="Times New Roman"/>
              </a:rPr>
              <a:t>All </a:t>
            </a:r>
            <a:r>
              <a:rPr lang="en-US" sz="1600" u="heavy" spc="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r>
              <a:rPr lang="en-US" sz="1600" spc="-114" dirty="0" smtClean="0">
                <a:latin typeface="Times New Roman"/>
                <a:cs typeface="Times New Roman"/>
              </a:rPr>
              <a:t> </a:t>
            </a:r>
            <a:r>
              <a:rPr lang="en-US" sz="1600" spc="20" dirty="0" smtClean="0">
                <a:latin typeface="Times New Roman"/>
                <a:cs typeface="Times New Roman"/>
              </a:rPr>
              <a:t>of</a:t>
            </a:r>
            <a:r>
              <a:rPr lang="en-US" sz="1600" spc="35" dirty="0" smtClean="0">
                <a:latin typeface="Times New Roman"/>
                <a:cs typeface="Times New Roman"/>
              </a:rPr>
              <a:t> </a:t>
            </a:r>
            <a:r>
              <a:rPr lang="en-US" sz="1600" spc="150" dirty="0" smtClean="0">
                <a:latin typeface="Times New Roman"/>
                <a:cs typeface="Times New Roman"/>
              </a:rPr>
              <a:t>the</a:t>
            </a:r>
            <a:r>
              <a:rPr lang="en-US" sz="1600" spc="-114" dirty="0" smtClean="0">
                <a:latin typeface="Times New Roman"/>
                <a:cs typeface="Times New Roman"/>
              </a:rPr>
              <a:t> </a:t>
            </a:r>
            <a:r>
              <a:rPr lang="en-US" sz="1600" spc="75" dirty="0" smtClean="0">
                <a:latin typeface="Times New Roman"/>
                <a:cs typeface="Times New Roman"/>
              </a:rPr>
              <a:t>system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spc="85" dirty="0" smtClean="0">
                <a:latin typeface="Times New Roman"/>
                <a:cs typeface="Times New Roman"/>
              </a:rPr>
              <a:t>are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u="heavy" spc="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loaded</a:t>
            </a:r>
            <a:r>
              <a:rPr lang="en-US" sz="1600" spc="-45" dirty="0" smtClean="0">
                <a:latin typeface="Times New Roman"/>
                <a:cs typeface="Times New Roman"/>
              </a:rPr>
              <a:t> </a:t>
            </a:r>
            <a:r>
              <a:rPr lang="en-US" sz="1600" spc="130" dirty="0" smtClean="0">
                <a:latin typeface="Times New Roman"/>
                <a:cs typeface="Times New Roman"/>
              </a:rPr>
              <a:t>onto</a:t>
            </a:r>
            <a:r>
              <a:rPr lang="en-US" sz="1600" spc="-75" dirty="0" smtClean="0">
                <a:latin typeface="Times New Roman"/>
                <a:cs typeface="Times New Roman"/>
              </a:rPr>
              <a:t> </a:t>
            </a:r>
            <a:r>
              <a:rPr lang="en-US" sz="1600" spc="145" dirty="0" smtClean="0">
                <a:latin typeface="Times New Roman"/>
                <a:cs typeface="Times New Roman"/>
              </a:rPr>
              <a:t>the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spc="25" dirty="0" smtClean="0">
                <a:latin typeface="Times New Roman"/>
                <a:cs typeface="Times New Roman"/>
              </a:rPr>
              <a:t>user's  </a:t>
            </a:r>
            <a:r>
              <a:rPr lang="en-US" sz="1600" spc="80" dirty="0" smtClean="0">
                <a:latin typeface="Times New Roman"/>
                <a:cs typeface="Times New Roman"/>
              </a:rPr>
              <a:t>computer.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indent="-273050">
              <a:lnSpc>
                <a:spcPts val="2590"/>
              </a:lnSpc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spc="30" dirty="0" smtClean="0">
                <a:latin typeface="Times New Roman"/>
                <a:cs typeface="Times New Roman"/>
              </a:rPr>
              <a:t>After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spc="80" dirty="0" smtClean="0">
                <a:latin typeface="Times New Roman"/>
                <a:cs typeface="Times New Roman"/>
              </a:rPr>
              <a:t>loading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145" dirty="0" smtClean="0">
                <a:latin typeface="Times New Roman"/>
                <a:cs typeface="Times New Roman"/>
              </a:rPr>
              <a:t>the</a:t>
            </a:r>
            <a:r>
              <a:rPr lang="en-US" sz="1600" spc="-110" dirty="0" smtClean="0">
                <a:latin typeface="Times New Roman"/>
                <a:cs typeface="Times New Roman"/>
              </a:rPr>
              <a:t> </a:t>
            </a:r>
            <a:r>
              <a:rPr lang="en-US" sz="1600" spc="65" dirty="0" smtClean="0">
                <a:latin typeface="Times New Roman"/>
                <a:cs typeface="Times New Roman"/>
              </a:rPr>
              <a:t>system,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u="heavy" spc="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lang="en-US" sz="1600" u="heavy" spc="-5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sz="1600" u="heavy" spc="3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14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1600" u="heavy" spc="-10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8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users</a:t>
            </a:r>
            <a:r>
              <a:rPr lang="en-US" sz="1600" spc="-85" dirty="0" smtClean="0">
                <a:latin typeface="Times New Roman"/>
                <a:cs typeface="Times New Roman"/>
              </a:rPr>
              <a:t> </a:t>
            </a:r>
            <a:r>
              <a:rPr lang="en-US" sz="1600" spc="85" dirty="0" smtClean="0">
                <a:latin typeface="Times New Roman"/>
                <a:cs typeface="Times New Roman"/>
              </a:rPr>
              <a:t>starts.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marR="99695" indent="-273050">
              <a:lnSpc>
                <a:spcPct val="90000"/>
              </a:lnSpc>
              <a:spcBef>
                <a:spcPts val="280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spc="30" dirty="0" smtClean="0">
                <a:latin typeface="Times New Roman"/>
                <a:cs typeface="Times New Roman"/>
              </a:rPr>
              <a:t>After </a:t>
            </a:r>
            <a:r>
              <a:rPr lang="en-US" sz="1600" spc="145" dirty="0" smtClean="0">
                <a:latin typeface="Times New Roman"/>
                <a:cs typeface="Times New Roman"/>
              </a:rPr>
              <a:t>the </a:t>
            </a:r>
            <a:r>
              <a:rPr lang="en-US" sz="1600" spc="85" dirty="0" smtClean="0">
                <a:latin typeface="Times New Roman"/>
                <a:cs typeface="Times New Roman"/>
              </a:rPr>
              <a:t>users are </a:t>
            </a:r>
            <a:r>
              <a:rPr lang="en-US" sz="1600" spc="114" dirty="0" smtClean="0">
                <a:latin typeface="Times New Roman"/>
                <a:cs typeface="Times New Roman"/>
              </a:rPr>
              <a:t>trained </a:t>
            </a:r>
            <a:r>
              <a:rPr lang="en-US" sz="1600" spc="130" dirty="0" smtClean="0">
                <a:latin typeface="Times New Roman"/>
                <a:cs typeface="Times New Roman"/>
              </a:rPr>
              <a:t>about </a:t>
            </a:r>
            <a:r>
              <a:rPr lang="en-US" sz="1600" spc="145" dirty="0" smtClean="0">
                <a:latin typeface="Times New Roman"/>
                <a:cs typeface="Times New Roman"/>
              </a:rPr>
              <a:t>the </a:t>
            </a:r>
            <a:r>
              <a:rPr lang="en-US" sz="1600" spc="105" dirty="0" smtClean="0">
                <a:latin typeface="Times New Roman"/>
                <a:cs typeface="Times New Roman"/>
              </a:rPr>
              <a:t>computerized  </a:t>
            </a:r>
            <a:r>
              <a:rPr lang="en-US" sz="1600" spc="65" dirty="0" smtClean="0">
                <a:latin typeface="Times New Roman"/>
                <a:cs typeface="Times New Roman"/>
              </a:rPr>
              <a:t>system,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u="heavy" spc="1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</a:t>
            </a:r>
            <a:r>
              <a:rPr lang="en-US" sz="1600" u="heavy" spc="-7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6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lang="en-US" sz="1600" spc="20" dirty="0" smtClean="0">
                <a:latin typeface="Times New Roman"/>
                <a:cs typeface="Times New Roman"/>
              </a:rPr>
              <a:t> </a:t>
            </a:r>
            <a:r>
              <a:rPr lang="en-US" sz="1600" spc="105" dirty="0" smtClean="0">
                <a:latin typeface="Times New Roman"/>
                <a:cs typeface="Times New Roman"/>
              </a:rPr>
              <a:t>has</a:t>
            </a:r>
            <a:r>
              <a:rPr lang="en-US" sz="1600" spc="-80" dirty="0" smtClean="0">
                <a:latin typeface="Times New Roman"/>
                <a:cs typeface="Times New Roman"/>
              </a:rPr>
              <a:t> </a:t>
            </a:r>
            <a:r>
              <a:rPr lang="en-US" sz="1600" spc="120" dirty="0" smtClean="0">
                <a:latin typeface="Times New Roman"/>
                <a:cs typeface="Times New Roman"/>
              </a:rPr>
              <a:t>to</a:t>
            </a:r>
            <a:r>
              <a:rPr lang="en-US" sz="1600" spc="-114" dirty="0" smtClean="0">
                <a:latin typeface="Times New Roman"/>
                <a:cs typeface="Times New Roman"/>
              </a:rPr>
              <a:t> </a:t>
            </a:r>
            <a:r>
              <a:rPr lang="en-US" sz="1600" spc="70" dirty="0" smtClean="0">
                <a:latin typeface="Times New Roman"/>
                <a:cs typeface="Times New Roman"/>
              </a:rPr>
              <a:t>shift</a:t>
            </a:r>
            <a:r>
              <a:rPr lang="en-US" sz="1600" spc="-80" dirty="0" smtClean="0">
                <a:latin typeface="Times New Roman"/>
                <a:cs typeface="Times New Roman"/>
              </a:rPr>
              <a:t> </a:t>
            </a:r>
            <a:r>
              <a:rPr lang="en-US" sz="1600" spc="80" dirty="0" smtClean="0">
                <a:latin typeface="Times New Roman"/>
                <a:cs typeface="Times New Roman"/>
              </a:rPr>
              <a:t>from</a:t>
            </a:r>
            <a:r>
              <a:rPr lang="en-US" sz="1600" spc="-45" dirty="0" smtClean="0">
                <a:latin typeface="Times New Roman"/>
                <a:cs typeface="Times New Roman"/>
              </a:rPr>
              <a:t> </a:t>
            </a:r>
            <a:r>
              <a:rPr lang="en-US" sz="1600" spc="120" dirty="0" smtClean="0">
                <a:latin typeface="Times New Roman"/>
                <a:cs typeface="Times New Roman"/>
              </a:rPr>
              <a:t>manual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spc="120" dirty="0" smtClean="0">
                <a:latin typeface="Times New Roman"/>
                <a:cs typeface="Times New Roman"/>
              </a:rPr>
              <a:t>to </a:t>
            </a:r>
            <a:r>
              <a:rPr lang="en-US" sz="1600" u="heavy" spc="1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10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computerized</a:t>
            </a:r>
            <a:r>
              <a:rPr lang="en-US" sz="1600" u="heavy" spc="-8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5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lang="en-US" spc="50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01990" y="3683726"/>
            <a:ext cx="252548" cy="101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1577" y="54635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Software process activities: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210492" y="1687175"/>
            <a:ext cx="4005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1. Software specification</a:t>
            </a:r>
            <a:r>
              <a:rPr lang="en-US" dirty="0" smtClean="0"/>
              <a:t>, where customers and engineers define the software that is to be produced and the constraints on its operation.</a:t>
            </a:r>
            <a:endParaRPr lang="en-US" b="1" dirty="0"/>
          </a:p>
        </p:txBody>
      </p:sp>
      <p:pic>
        <p:nvPicPr>
          <p:cNvPr id="38914" name="Picture 2" descr="https://lh3.googleusercontent.com/TxPJOvEDMlLXlhC4RiNdPMgm6u-QojcsOYaIDcLrbP3OXFZ_1UMIu-kjveFLoaoCNzUZbWq-hP6fBnMzOO7-0A5ZKmjqysUYU_z-DpoMiJhn3ry-yXInByPC088Dmmg3fZnjCW2NJZF7dYdAS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17" y="3009265"/>
            <a:ext cx="3788229" cy="284888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287588" y="1747298"/>
            <a:ext cx="4441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Software development</a:t>
            </a:r>
            <a:r>
              <a:rPr lang="en-US" dirty="0" smtClean="0"/>
              <a:t>, where the software is designed and programmed.</a:t>
            </a:r>
            <a:endParaRPr lang="en-US" dirty="0"/>
          </a:p>
        </p:txBody>
      </p:sp>
      <p:pic>
        <p:nvPicPr>
          <p:cNvPr id="38916" name="Picture 4" descr="https://lh4.googleusercontent.com/vFQPxEn4sUgPqEWiBd6nfvLKfaTH5JT37Ms8uKJqP9jLH62cXYSS83f85JclOThRRC3ut6zeXE2cPZVWBGnDpHD7JQQRugd8CgeawcS8x8pUgDShm_jc-AZYMvI65QGgt8RMgnCgozXhnh61BT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2867" y="2952206"/>
            <a:ext cx="4869270" cy="2926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" y="1782132"/>
            <a:ext cx="4110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Software validation</a:t>
            </a:r>
            <a:r>
              <a:rPr lang="en-US" dirty="0" smtClean="0"/>
              <a:t>, where the software is checked to ensure that it is what the customer requires.</a:t>
            </a:r>
            <a:endParaRPr lang="en-US" dirty="0"/>
          </a:p>
        </p:txBody>
      </p:sp>
      <p:pic>
        <p:nvPicPr>
          <p:cNvPr id="39938" name="Picture 2" descr="https://lh5.googleusercontent.com/AdE9QTXbw4ov4knUwR8rNuhf1WQboQgri_YA6joJ6XRiMxinvbqMziu-KlnyVD1w_5WFx6a7BkZWEFiqwWVFMixVdz-1mi9T_88W9APorac2zro74w43iOsq9Dp_SDBA5FFAz-fcOw3ZwyCsZh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58" y="2890747"/>
            <a:ext cx="5069568" cy="253478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766561" y="1611085"/>
            <a:ext cx="4458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</a:t>
            </a:r>
            <a:r>
              <a:rPr lang="en-US" b="1" dirty="0" smtClean="0"/>
              <a:t>Software evolution</a:t>
            </a:r>
            <a:r>
              <a:rPr lang="en-US" dirty="0" smtClean="0"/>
              <a:t>, where the software is modified to reflect changing customer and market requirements.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9940" name="Picture 4" descr="https://lh4.googleusercontent.com/rFTbkX12EtbRMMDbimbBv_Iql8BbjAGbFRW0SXCr9UKZGeds_cwsLzPpAaOS-IQWxeIXNKzqr1mh-tILyMvFnDSpE92HpzSk_SpWafMIlnPZ7EjGWETaJVDJ0jeVJ0uiNiRQDG6B2lvshVOmxB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6935" y="2937901"/>
            <a:ext cx="4076790" cy="2285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241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100" dirty="0" smtClean="0">
                <a:latin typeface="Times New Roman"/>
                <a:cs typeface="Times New Roman"/>
              </a:rPr>
              <a:t>Development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25" dirty="0" smtClean="0">
                <a:latin typeface="Times New Roman"/>
                <a:cs typeface="Times New Roman"/>
              </a:rPr>
              <a:t>Test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60" dirty="0" smtClean="0">
                <a:latin typeface="Times New Roman"/>
                <a:cs typeface="Times New Roman"/>
              </a:rPr>
              <a:t>Staging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105" dirty="0" smtClean="0">
                <a:latin typeface="Times New Roman"/>
                <a:cs typeface="Times New Roman"/>
              </a:rPr>
              <a:t>Pre-Production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120" dirty="0" smtClean="0">
                <a:latin typeface="Times New Roman"/>
                <a:cs typeface="Times New Roman"/>
              </a:rPr>
              <a:t>Production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80" dirty="0" smtClean="0">
                <a:latin typeface="Times New Roman"/>
                <a:cs typeface="Times New Roman"/>
              </a:rPr>
              <a:t>Mirror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25" dirty="0" smtClean="0">
                <a:latin typeface="Times New Roman"/>
                <a:cs typeface="Times New Roman"/>
              </a:rPr>
              <a:t>Roles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involved:</a:t>
            </a:r>
            <a:endParaRPr lang="en-US" dirty="0" smtClean="0">
              <a:latin typeface="Times New Roman"/>
              <a:cs typeface="Times New Roman"/>
            </a:endParaRPr>
          </a:p>
          <a:p>
            <a:pPr marL="405765">
              <a:spcBef>
                <a:spcPts val="585"/>
              </a:spcBef>
              <a:buNone/>
            </a:pPr>
            <a:r>
              <a:rPr lang="en-US" sz="2800" spc="-5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Times New Roman"/>
                <a:cs typeface="Times New Roman"/>
              </a:rPr>
              <a:t>D, </a:t>
            </a:r>
            <a:r>
              <a:rPr lang="en-US" sz="2800" spc="40" dirty="0" smtClean="0">
                <a:latin typeface="Times New Roman"/>
                <a:cs typeface="Times New Roman"/>
              </a:rPr>
              <a:t>DM, </a:t>
            </a:r>
            <a:r>
              <a:rPr lang="en-US" sz="2800" spc="35" dirty="0" smtClean="0">
                <a:latin typeface="Times New Roman"/>
                <a:cs typeface="Times New Roman"/>
              </a:rPr>
              <a:t>PM, </a:t>
            </a:r>
            <a:r>
              <a:rPr lang="en-US" sz="2800" spc="15" dirty="0" smtClean="0">
                <a:latin typeface="Times New Roman"/>
                <a:cs typeface="Times New Roman"/>
              </a:rPr>
              <a:t>TM, </a:t>
            </a:r>
            <a:r>
              <a:rPr lang="en-US" sz="2800" spc="-5" dirty="0" smtClean="0">
                <a:latin typeface="Times New Roman"/>
                <a:cs typeface="Times New Roman"/>
              </a:rPr>
              <a:t>CM </a:t>
            </a:r>
            <a:r>
              <a:rPr lang="en-US" sz="2800" spc="-245" dirty="0" smtClean="0">
                <a:latin typeface="Times New Roman"/>
                <a:cs typeface="Times New Roman"/>
              </a:rPr>
              <a:t>&amp;</a:t>
            </a:r>
            <a:r>
              <a:rPr lang="en-US" sz="2800" spc="-140" dirty="0" smtClean="0">
                <a:latin typeface="Times New Roman"/>
                <a:cs typeface="Times New Roman"/>
              </a:rPr>
              <a:t> </a:t>
            </a:r>
            <a:r>
              <a:rPr lang="en-US" sz="2800" spc="-155" dirty="0" smtClean="0">
                <a:latin typeface="Times New Roman"/>
                <a:cs typeface="Times New Roman"/>
              </a:rPr>
              <a:t>DT.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9085"/>
            <a:ext cx="10515600" cy="55878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Tentative </a:t>
            </a:r>
            <a:r>
              <a:rPr lang="en-US" b="1" u="sng" dirty="0"/>
              <a:t>Marks </a:t>
            </a:r>
            <a:r>
              <a:rPr lang="en-US" b="1" u="sng" dirty="0" smtClean="0"/>
              <a:t>distribution:</a:t>
            </a:r>
            <a:endParaRPr lang="en-US" b="1" u="sng" dirty="0"/>
          </a:p>
          <a:p>
            <a:pPr marL="0" indent="0">
              <a:buNone/>
            </a:pPr>
            <a:r>
              <a:rPr lang="en-US" b="1" dirty="0" smtClean="0"/>
              <a:t>Assignments: </a:t>
            </a:r>
            <a:r>
              <a:rPr lang="en-US" dirty="0" smtClean="0"/>
              <a:t>08 Marks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Quizzes: </a:t>
            </a:r>
            <a:r>
              <a:rPr lang="en-US" dirty="0" smtClean="0"/>
              <a:t>06 Marks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Project: </a:t>
            </a:r>
            <a:r>
              <a:rPr lang="en-US" dirty="0" smtClean="0"/>
              <a:t>08Marks</a:t>
            </a:r>
          </a:p>
          <a:p>
            <a:pPr marL="0" indent="0">
              <a:buNone/>
            </a:pPr>
            <a:r>
              <a:rPr lang="en-US" b="1" dirty="0" smtClean="0"/>
              <a:t>Mid-Exams: </a:t>
            </a:r>
            <a:r>
              <a:rPr lang="en-US" dirty="0" smtClean="0"/>
              <a:t>14+14=28 Marks</a:t>
            </a:r>
          </a:p>
          <a:p>
            <a:pPr marL="0" indent="0">
              <a:buNone/>
            </a:pPr>
            <a:r>
              <a:rPr lang="en-US" b="1" dirty="0" smtClean="0"/>
              <a:t>Final-Exam: </a:t>
            </a:r>
            <a:r>
              <a:rPr lang="en-US" dirty="0" smtClean="0"/>
              <a:t>50 Marks</a:t>
            </a:r>
          </a:p>
          <a:p>
            <a:pPr marL="0" indent="0">
              <a:buNone/>
            </a:pPr>
            <a:r>
              <a:rPr lang="en-US" b="1" dirty="0" smtClean="0"/>
              <a:t>PS: </a:t>
            </a:r>
            <a:r>
              <a:rPr lang="en-US" dirty="0" smtClean="0"/>
              <a:t>Absolute Grading scheme will be followed.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5" dirty="0" smtClean="0"/>
              <a:t>Course</a:t>
            </a:r>
            <a:r>
              <a:rPr lang="en-US" spc="-345" dirty="0" smtClean="0"/>
              <a:t> </a:t>
            </a:r>
            <a:r>
              <a:rPr lang="en-US" spc="-355" dirty="0" smtClean="0"/>
              <a:t>Goals: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5561" y="1958198"/>
            <a:ext cx="76861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pc="35" dirty="0" smtClean="0"/>
              <a:t>After</a:t>
            </a:r>
            <a:r>
              <a:rPr lang="en-US" sz="2800" spc="-160" dirty="0" smtClean="0"/>
              <a:t> </a:t>
            </a:r>
            <a:r>
              <a:rPr lang="en-US" sz="2800" spc="50" dirty="0" smtClean="0"/>
              <a:t>successful</a:t>
            </a:r>
            <a:r>
              <a:rPr lang="en-US" sz="2800" spc="-110" dirty="0" smtClean="0"/>
              <a:t> </a:t>
            </a:r>
            <a:r>
              <a:rPr lang="en-US" sz="2800" spc="110" dirty="0" smtClean="0"/>
              <a:t>completion</a:t>
            </a:r>
            <a:r>
              <a:rPr lang="en-US" sz="2800" spc="-125" dirty="0" smtClean="0"/>
              <a:t> </a:t>
            </a:r>
            <a:r>
              <a:rPr lang="en-US" sz="2800" spc="20" dirty="0" smtClean="0"/>
              <a:t>of</a:t>
            </a:r>
            <a:r>
              <a:rPr lang="en-US" sz="2800" spc="10" dirty="0" smtClean="0"/>
              <a:t> </a:t>
            </a:r>
            <a:r>
              <a:rPr lang="en-US" sz="2800" spc="110" dirty="0" smtClean="0"/>
              <a:t>this</a:t>
            </a:r>
            <a:r>
              <a:rPr lang="en-US" sz="2800" spc="-120" dirty="0" smtClean="0"/>
              <a:t> </a:t>
            </a:r>
            <a:r>
              <a:rPr lang="en-US" sz="2800" spc="90" dirty="0" smtClean="0"/>
              <a:t>course,</a:t>
            </a:r>
            <a:r>
              <a:rPr lang="en-US" sz="2800" spc="-140" dirty="0" smtClean="0"/>
              <a:t> </a:t>
            </a:r>
            <a:r>
              <a:rPr lang="en-US" sz="2800" spc="140" dirty="0" smtClean="0"/>
              <a:t>students </a:t>
            </a:r>
            <a:r>
              <a:rPr lang="en-US" sz="2800" spc="120" dirty="0" smtClean="0"/>
              <a:t>should</a:t>
            </a:r>
            <a:r>
              <a:rPr lang="en-US" sz="2800" spc="-30" dirty="0" smtClean="0"/>
              <a:t> </a:t>
            </a:r>
            <a:r>
              <a:rPr lang="en-US" sz="2800" spc="114" dirty="0" smtClean="0"/>
              <a:t>know how to "Think</a:t>
            </a:r>
            <a:r>
              <a:rPr lang="en-US" sz="2800" spc="85" dirty="0" smtClean="0"/>
              <a:t> in objects”</a:t>
            </a:r>
            <a:r>
              <a:rPr lang="en-US" sz="2800" spc="70" dirty="0" smtClean="0"/>
              <a:t>.</a:t>
            </a:r>
            <a:r>
              <a:rPr lang="en-US" sz="2800" spc="-35" dirty="0" smtClean="0"/>
              <a:t> </a:t>
            </a:r>
            <a:r>
              <a:rPr lang="en-US" sz="2800" spc="90" dirty="0" smtClean="0"/>
              <a:t>Do </a:t>
            </a:r>
            <a:r>
              <a:rPr lang="en-US" sz="2800" spc="100" dirty="0" smtClean="0"/>
              <a:t>modeling </a:t>
            </a:r>
            <a:r>
              <a:rPr lang="en-US" sz="2800" spc="90" dirty="0" smtClean="0"/>
              <a:t>using </a:t>
            </a:r>
            <a:r>
              <a:rPr lang="en-US" sz="2800" spc="-15" dirty="0" smtClean="0"/>
              <a:t>UML </a:t>
            </a:r>
            <a:r>
              <a:rPr lang="en-US" sz="2800" spc="160" dirty="0" smtClean="0"/>
              <a:t>and </a:t>
            </a:r>
            <a:r>
              <a:rPr lang="en-US" sz="2800" spc="95" dirty="0" smtClean="0"/>
              <a:t>create diagrams </a:t>
            </a:r>
            <a:r>
              <a:rPr lang="en-US" sz="2800" spc="35" dirty="0" smtClean="0"/>
              <a:t>like </a:t>
            </a:r>
            <a:r>
              <a:rPr lang="en-US" sz="2800" spc="100" dirty="0" smtClean="0"/>
              <a:t>use-</a:t>
            </a:r>
            <a:r>
              <a:rPr lang="en-US" sz="2800" spc="45" dirty="0" smtClean="0"/>
              <a:t>case,</a:t>
            </a:r>
            <a:r>
              <a:rPr lang="en-US" sz="2800" spc="-85" dirty="0" smtClean="0"/>
              <a:t> </a:t>
            </a:r>
            <a:r>
              <a:rPr lang="en-US" sz="2800" spc="25" dirty="0" smtClean="0"/>
              <a:t>activity,</a:t>
            </a:r>
            <a:r>
              <a:rPr lang="en-US" sz="2800" spc="-80" dirty="0" smtClean="0"/>
              <a:t> </a:t>
            </a:r>
            <a:r>
              <a:rPr lang="en-US" sz="2800" spc="30" dirty="0" smtClean="0"/>
              <a:t>class,</a:t>
            </a:r>
            <a:r>
              <a:rPr lang="en-US" sz="2800" spc="-80" dirty="0" smtClean="0"/>
              <a:t> </a:t>
            </a:r>
            <a:r>
              <a:rPr lang="en-US" sz="2800" spc="95" dirty="0" smtClean="0"/>
              <a:t>sequence,</a:t>
            </a:r>
            <a:r>
              <a:rPr lang="en-US" sz="2800" spc="-80" dirty="0" smtClean="0"/>
              <a:t> </a:t>
            </a:r>
            <a:r>
              <a:rPr lang="en-US" sz="2800" spc="90" dirty="0" smtClean="0"/>
              <a:t>collaboration</a:t>
            </a:r>
            <a:r>
              <a:rPr lang="en-US" sz="2800" spc="-135" dirty="0" smtClean="0"/>
              <a:t> </a:t>
            </a:r>
            <a:r>
              <a:rPr lang="en-US" sz="2800" spc="75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4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846" y="1608831"/>
            <a:ext cx="7875917" cy="3411744"/>
          </a:xfrm>
        </p:spPr>
        <p:txBody>
          <a:bodyPr/>
          <a:lstStyle/>
          <a:p>
            <a:r>
              <a:rPr lang="en-US" dirty="0" smtClean="0"/>
              <a:t>Emphasizes on conceptual solution.</a:t>
            </a:r>
          </a:p>
          <a:p>
            <a:r>
              <a:rPr lang="en-US" dirty="0" smtClean="0"/>
              <a:t>Need to define software objects and how they collaborates to fulfill requirements.</a:t>
            </a:r>
          </a:p>
          <a:p>
            <a:r>
              <a:rPr lang="en-US" dirty="0" smtClean="0"/>
              <a:t>Designs are implemented in programming languages.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1985" y="232913"/>
            <a:ext cx="9351034" cy="6277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OOP Concepts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begin with an </a:t>
            </a:r>
            <a:r>
              <a:rPr lang="en-US" b="1" dirty="0" smtClean="0"/>
              <a:t>object and class,</a:t>
            </a:r>
          </a:p>
          <a:p>
            <a:pPr marL="0" indent="0" algn="just">
              <a:buNone/>
            </a:pPr>
            <a:r>
              <a:rPr lang="en-US" dirty="0" smtClean="0"/>
              <a:t>But before starting……  </a:t>
            </a:r>
          </a:p>
          <a:p>
            <a:pPr marL="0" indent="0" algn="just">
              <a:buNone/>
            </a:pPr>
            <a:r>
              <a:rPr lang="en-US" dirty="0" smtClean="0"/>
              <a:t>Can anybody differentiate between OOP and Procedural Programming?</a:t>
            </a:r>
            <a:endParaRPr lang="en-US" dirty="0"/>
          </a:p>
        </p:txBody>
      </p:sp>
      <p:pic>
        <p:nvPicPr>
          <p:cNvPr id="2050" name="Picture 2" descr="Multi-Ethnic group of human hands holding question marks Stock Photo - Ala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2"/>
          <a:stretch/>
        </p:blipFill>
        <p:spPr bwMode="auto">
          <a:xfrm>
            <a:off x="7630136" y="3877408"/>
            <a:ext cx="3944815" cy="2365131"/>
          </a:xfrm>
          <a:prstGeom prst="wedgeRectCallo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Activity: </a:t>
            </a:r>
          </a:p>
          <a:p>
            <a:pPr marL="0" indent="0">
              <a:buNone/>
            </a:pPr>
            <a:r>
              <a:rPr lang="en-US" dirty="0" smtClean="0"/>
              <a:t>Annotate Around the </a:t>
            </a:r>
          </a:p>
          <a:p>
            <a:pPr marL="0" indent="0">
              <a:buNone/>
            </a:pPr>
            <a:r>
              <a:rPr lang="en-US" dirty="0" smtClean="0"/>
              <a:t>Circle.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02724" y="3200400"/>
            <a:ext cx="2294792" cy="206619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Activity:</a:t>
            </a:r>
          </a:p>
          <a:p>
            <a:pPr marL="0" indent="0">
              <a:buNone/>
            </a:pPr>
            <a:r>
              <a:rPr lang="en-US" dirty="0"/>
              <a:t>Annotate Around the </a:t>
            </a:r>
          </a:p>
          <a:p>
            <a:pPr marL="0" indent="0">
              <a:buNone/>
            </a:pPr>
            <a:r>
              <a:rPr lang="en-US" dirty="0"/>
              <a:t>Circle.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202724" y="3200400"/>
            <a:ext cx="2294792" cy="206619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625</Words>
  <Application>Microsoft Office PowerPoint</Application>
  <PresentationFormat>Widescreen</PresentationFormat>
  <Paragraphs>107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Georgia</vt:lpstr>
      <vt:lpstr>Times New Roman</vt:lpstr>
      <vt:lpstr>Office Theme</vt:lpstr>
      <vt:lpstr>Software Design And Analysis(CS:3004)  </vt:lpstr>
      <vt:lpstr>Rules that will be strictly followed:</vt:lpstr>
      <vt:lpstr>PowerPoint Presentation</vt:lpstr>
      <vt:lpstr>Course Goals:</vt:lpstr>
      <vt:lpstr>Introduction to SDA:</vt:lpstr>
      <vt:lpstr>PowerPoint Presentation</vt:lpstr>
      <vt:lpstr>Basic OOP Concepts and Terms</vt:lpstr>
      <vt:lpstr>Class And Objects:</vt:lpstr>
      <vt:lpstr>Class And Objects:</vt:lpstr>
      <vt:lpstr>Class And Object:</vt:lpstr>
      <vt:lpstr>OPPs Pillars:</vt:lpstr>
      <vt:lpstr>Inheritance:</vt:lpstr>
      <vt:lpstr>Polymorphism: </vt:lpstr>
      <vt:lpstr>Abstraction:</vt:lpstr>
      <vt:lpstr>Encapsulation:</vt:lpstr>
      <vt:lpstr>Two Different Techniques of Developing Computer Systems:</vt:lpstr>
      <vt:lpstr>SAD And OOAD:</vt:lpstr>
      <vt:lpstr>PowerPoint Presentation</vt:lpstr>
      <vt:lpstr>PowerPoint Presentation</vt:lpstr>
      <vt:lpstr>Software Development Lifecycle:</vt:lpstr>
      <vt:lpstr>PowerPoint Presentation</vt:lpstr>
      <vt:lpstr>Continue..</vt:lpstr>
      <vt:lpstr>Software Environments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Analyses and Design</dc:title>
  <dc:creator>Miss. Romasha Khurshid</dc:creator>
  <cp:lastModifiedBy>Fast</cp:lastModifiedBy>
  <cp:revision>104</cp:revision>
  <dcterms:created xsi:type="dcterms:W3CDTF">2020-08-31T06:25:28Z</dcterms:created>
  <dcterms:modified xsi:type="dcterms:W3CDTF">2023-08-22T09:44:42Z</dcterms:modified>
</cp:coreProperties>
</file>