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154170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Software Design and Analysis</a:t>
            </a:r>
            <a:endParaRPr/>
          </a:p>
        </p:txBody>
      </p:sp>
      <p:sp>
        <p:nvSpPr>
          <p:cNvPr id="85" name="Google Shape;85;p13"/>
          <p:cNvSpPr txBox="1"/>
          <p:nvPr>
            <p:ph idx="1" type="subTitle"/>
          </p:nvPr>
        </p:nvSpPr>
        <p:spPr>
          <a:xfrm>
            <a:off x="1524000" y="3602038"/>
            <a:ext cx="9144000" cy="72377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rPr b="1" lang="en-US" sz="3200"/>
              <a:t>Timing Diagram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Timeline and Constraints:</a:t>
            </a:r>
            <a:endParaRPr/>
          </a:p>
        </p:txBody>
      </p:sp>
      <p:sp>
        <p:nvSpPr>
          <p:cNvPr id="145" name="Google Shape;145;p22"/>
          <p:cNvSpPr txBox="1"/>
          <p:nvPr>
            <p:ph idx="1" type="body"/>
          </p:nvPr>
        </p:nvSpPr>
        <p:spPr>
          <a:xfrm>
            <a:off x="838200" y="1825626"/>
            <a:ext cx="10289345" cy="1860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 use the length of a timeline to indicate how long the object remains in a particular state by reading it from left to right. To associate time measurements, you show tick marks online the bottom part of the frame.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Continue…</a:t>
            </a:r>
            <a:endParaRPr/>
          </a:p>
        </p:txBody>
      </p:sp>
      <p:pic>
        <p:nvPicPr>
          <p:cNvPr id="151" name="Google Shape;151;p23"/>
          <p:cNvPicPr preferRelativeResize="0"/>
          <p:nvPr>
            <p:ph idx="1" type="body"/>
          </p:nvPr>
        </p:nvPicPr>
        <p:blipFill rotWithShape="1">
          <a:blip r:embed="rId3">
            <a:alphaModFix/>
          </a:blip>
          <a:srcRect b="0" l="0" r="0" t="0"/>
          <a:stretch/>
        </p:blipFill>
        <p:spPr>
          <a:xfrm>
            <a:off x="5463173" y="2851230"/>
            <a:ext cx="5890627" cy="2836701"/>
          </a:xfrm>
          <a:prstGeom prst="rect">
            <a:avLst/>
          </a:prstGeom>
          <a:noFill/>
          <a:ln>
            <a:noFill/>
          </a:ln>
        </p:spPr>
      </p:pic>
      <p:sp>
        <p:nvSpPr>
          <p:cNvPr id="152" name="Google Shape;152;p23"/>
          <p:cNvSpPr/>
          <p:nvPr/>
        </p:nvSpPr>
        <p:spPr>
          <a:xfrm>
            <a:off x="464234" y="2851230"/>
            <a:ext cx="4684541"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example below shows that the Login event is received three-time units after the start of the sequence. To show relative times, you can mark a specific instance in time using a variable name. The figure marks the time the sendMail event is received as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Timing Ruler:</a:t>
            </a:r>
            <a:endParaRPr/>
          </a:p>
        </p:txBody>
      </p:sp>
      <p:pic>
        <p:nvPicPr>
          <p:cNvPr id="158" name="Google Shape;158;p24"/>
          <p:cNvPicPr preferRelativeResize="0"/>
          <p:nvPr>
            <p:ph idx="1" type="body"/>
          </p:nvPr>
        </p:nvPicPr>
        <p:blipFill rotWithShape="1">
          <a:blip r:embed="rId3">
            <a:alphaModFix/>
          </a:blip>
          <a:srcRect b="0" l="0" r="0" t="0"/>
          <a:stretch/>
        </p:blipFill>
        <p:spPr>
          <a:xfrm>
            <a:off x="2134699" y="2095560"/>
            <a:ext cx="7500394" cy="36721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Duration Constraint:</a:t>
            </a:r>
            <a:endParaRPr/>
          </a:p>
        </p:txBody>
      </p:sp>
      <p:sp>
        <p:nvSpPr>
          <p:cNvPr id="164" name="Google Shape;16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Duration constraint is an interval constraint that refers to a duration interval. The duration interval is duration used to determine whether the constraint is satisfied.</a:t>
            </a:r>
            <a:endParaRPr/>
          </a:p>
        </p:txBody>
      </p:sp>
      <p:pic>
        <p:nvPicPr>
          <p:cNvPr id="165" name="Google Shape;165;p25"/>
          <p:cNvPicPr preferRelativeResize="0"/>
          <p:nvPr/>
        </p:nvPicPr>
        <p:blipFill rotWithShape="1">
          <a:blip r:embed="rId3">
            <a:alphaModFix/>
          </a:blip>
          <a:srcRect b="0" l="0" r="0" t="0"/>
          <a:stretch/>
        </p:blipFill>
        <p:spPr>
          <a:xfrm>
            <a:off x="3074376" y="3275515"/>
            <a:ext cx="3906715" cy="1995854"/>
          </a:xfrm>
          <a:prstGeom prst="rect">
            <a:avLst/>
          </a:prstGeom>
          <a:noFill/>
          <a:ln>
            <a:noFill/>
          </a:ln>
        </p:spPr>
      </p:pic>
      <p:sp>
        <p:nvSpPr>
          <p:cNvPr id="166" name="Google Shape;166;p25"/>
          <p:cNvSpPr/>
          <p:nvPr/>
        </p:nvSpPr>
        <p:spPr>
          <a:xfrm>
            <a:off x="2894104" y="5539500"/>
            <a:ext cx="42672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Ice should melt into water in 1 to 6 minutes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838200" y="734402"/>
            <a:ext cx="10515600" cy="83942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Time Constraint</a:t>
            </a:r>
            <a:br>
              <a:rPr b="1" i="1" lang="en-US"/>
            </a:br>
            <a:endParaRPr b="1"/>
          </a:p>
        </p:txBody>
      </p:sp>
      <p:sp>
        <p:nvSpPr>
          <p:cNvPr id="172" name="Google Shape;17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Time constraint is an interval constraint that refers to a time interval. The time interval is time expression used to determine whether the constraint is satisfied.</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73" name="Google Shape;173;p26"/>
          <p:cNvPicPr preferRelativeResize="0"/>
          <p:nvPr/>
        </p:nvPicPr>
        <p:blipFill rotWithShape="1">
          <a:blip r:embed="rId3">
            <a:alphaModFix/>
          </a:blip>
          <a:srcRect b="0" l="0" r="0" t="0"/>
          <a:stretch/>
        </p:blipFill>
        <p:spPr>
          <a:xfrm>
            <a:off x="6662370" y="3349868"/>
            <a:ext cx="4204555" cy="1462454"/>
          </a:xfrm>
          <a:prstGeom prst="rect">
            <a:avLst/>
          </a:prstGeom>
          <a:noFill/>
          <a:ln>
            <a:noFill/>
          </a:ln>
        </p:spPr>
      </p:pic>
      <p:sp>
        <p:nvSpPr>
          <p:cNvPr id="174" name="Google Shape;174;p26"/>
          <p:cNvSpPr/>
          <p:nvPr/>
        </p:nvSpPr>
        <p:spPr>
          <a:xfrm>
            <a:off x="6522466" y="5671011"/>
            <a:ext cx="434445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Person should wake up between 5:40 am and 6 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Destruction Occurrence:</a:t>
            </a:r>
            <a:br>
              <a:rPr b="1" i="1" lang="en-US"/>
            </a:br>
            <a:endParaRPr/>
          </a:p>
        </p:txBody>
      </p:sp>
      <p:sp>
        <p:nvSpPr>
          <p:cNvPr id="180" name="Google Shape;18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Destruction occurrence is a message occurrence which represents the destruction of the instance described by the lifeline. It may result in the subsequent destruction of other objects that this object owns by composition. No other occurrence may appear after the destruction event on a given lifeline.</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Notation: The destruction event is depicted by a cross in the form of an X at the end of a timeline.</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81" name="Google Shape;181;p27"/>
          <p:cNvPicPr preferRelativeResize="0"/>
          <p:nvPr/>
        </p:nvPicPr>
        <p:blipFill rotWithShape="1">
          <a:blip r:embed="rId3">
            <a:alphaModFix/>
          </a:blip>
          <a:srcRect b="0" l="0" r="0" t="0"/>
          <a:stretch/>
        </p:blipFill>
        <p:spPr>
          <a:xfrm>
            <a:off x="6320199" y="4088423"/>
            <a:ext cx="4877291" cy="19509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Calibri"/>
              <a:buNone/>
            </a:pPr>
            <a:r>
              <a:rPr b="1" lang="en-US" sz="2000"/>
              <a:t>A timing diagram example of a medical domain that depicts different stages of Alzheimer's disease (AD) is explained below.</a:t>
            </a:r>
            <a:endParaRPr/>
          </a:p>
        </p:txBody>
      </p:sp>
      <p:pic>
        <p:nvPicPr>
          <p:cNvPr id="187" name="Google Shape;187;p28"/>
          <p:cNvPicPr preferRelativeResize="0"/>
          <p:nvPr>
            <p:ph idx="1" type="body"/>
          </p:nvPr>
        </p:nvPicPr>
        <p:blipFill rotWithShape="1">
          <a:blip r:embed="rId3">
            <a:alphaModFix/>
          </a:blip>
          <a:srcRect b="0" l="642" r="0" t="30756"/>
          <a:stretch/>
        </p:blipFill>
        <p:spPr>
          <a:xfrm>
            <a:off x="2057400" y="2356338"/>
            <a:ext cx="6796454" cy="26710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9"/>
          <p:cNvPicPr preferRelativeResize="0"/>
          <p:nvPr/>
        </p:nvPicPr>
        <p:blipFill rotWithShape="1">
          <a:blip r:embed="rId3">
            <a:alphaModFix/>
          </a:blip>
          <a:srcRect b="0" l="0" r="0" t="0"/>
          <a:stretch/>
        </p:blipFill>
        <p:spPr>
          <a:xfrm>
            <a:off x="2881257" y="1389184"/>
            <a:ext cx="6496989" cy="36513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Scenario:</a:t>
            </a:r>
            <a:endParaRPr/>
          </a:p>
        </p:txBody>
      </p:sp>
      <p:sp>
        <p:nvSpPr>
          <p:cNvPr id="198" name="Google Shape;198;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Part of the lift specification used in this scenario. The requirements maybe described “...A part of the lift system contains two objects: the floor sensor and the lift. The lift movement states are separated into three steps: moving up(2), stop at floor and moving down(1). The floor sensor has two states: on and off. The relation between the lift movement and the floor sensors means a user presses a button to request the lift from floor 1, the lift starts moving down from the current floor;  lift must be arrive at requested floor within between 2 – 5 seconds after the lift starts moving, the floor sensor of the current floor will turn off within given time frame .” </a:t>
            </a:r>
            <a:endParaRPr/>
          </a:p>
          <a:p>
            <a:pPr indent="-90804" lvl="0" marL="228600" rtl="0" algn="l">
              <a:lnSpc>
                <a:spcPct val="90000"/>
              </a:lnSpc>
              <a:spcBef>
                <a:spcPts val="1000"/>
              </a:spcBef>
              <a:spcAft>
                <a:spcPts val="0"/>
              </a:spcAft>
              <a:buClr>
                <a:schemeClr val="dk1"/>
              </a:buClr>
              <a:buSzPct val="100000"/>
              <a:buNone/>
            </a:pPr>
            <a:r>
              <a:t/>
            </a:r>
            <a:endParaRPr/>
          </a:p>
        </p:txBody>
      </p:sp>
      <p:sp>
        <p:nvSpPr>
          <p:cNvPr id="199" name="Google Shape;199;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:FloorSensor   </a:t>
            </a:r>
            <a:r>
              <a:rPr lang="en-US" sz="2600">
                <a:solidFill>
                  <a:schemeClr val="accent1"/>
                </a:solidFill>
              </a:rPr>
              <a:t>on</a:t>
            </a:r>
            <a:endParaRPr/>
          </a:p>
          <a:p>
            <a:pPr indent="0" lvl="0" marL="0" rtl="0" algn="l">
              <a:lnSpc>
                <a:spcPct val="90000"/>
              </a:lnSpc>
              <a:spcBef>
                <a:spcPts val="1000"/>
              </a:spcBef>
              <a:spcAft>
                <a:spcPts val="0"/>
              </a:spcAft>
              <a:buClr>
                <a:schemeClr val="accent1"/>
              </a:buClr>
              <a:buSzPct val="100000"/>
              <a:buNone/>
            </a:pPr>
            <a:r>
              <a:rPr lang="en-US" sz="2600">
                <a:solidFill>
                  <a:schemeClr val="accent1"/>
                </a:solidFill>
              </a:rPr>
              <a:t>	           off</a:t>
            </a:r>
            <a:r>
              <a:rPr lang="en-US"/>
              <a:t> 	        </a:t>
            </a:r>
            <a:r>
              <a:rPr lang="en-US" sz="1800"/>
              <a:t>{2s..5s}</a:t>
            </a:r>
            <a:endParaRPr sz="1500">
              <a:solidFill>
                <a:schemeClr val="accent1"/>
              </a:solidFill>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21739"/>
              <a:buNone/>
            </a:pPr>
            <a:r>
              <a:rPr lang="en-US"/>
              <a:t>:Lift          </a:t>
            </a:r>
            <a:r>
              <a:rPr lang="en-US" sz="2300">
                <a:solidFill>
                  <a:schemeClr val="accent1"/>
                </a:solidFill>
              </a:rPr>
              <a:t>MovingUp</a:t>
            </a:r>
            <a:endParaRPr sz="2300">
              <a:solidFill>
                <a:schemeClr val="accent1"/>
              </a:solidFill>
            </a:endParaRPr>
          </a:p>
          <a:p>
            <a:pPr indent="0" lvl="0" marL="0" rtl="0" algn="l">
              <a:lnSpc>
                <a:spcPct val="90000"/>
              </a:lnSpc>
              <a:spcBef>
                <a:spcPts val="1000"/>
              </a:spcBef>
              <a:spcAft>
                <a:spcPts val="0"/>
              </a:spcAft>
              <a:buClr>
                <a:schemeClr val="accent1"/>
              </a:buClr>
              <a:buSzPct val="100000"/>
              <a:buNone/>
            </a:pPr>
            <a:r>
              <a:rPr lang="en-US" sz="2300">
                <a:solidFill>
                  <a:schemeClr val="accent1"/>
                </a:solidFill>
              </a:rPr>
              <a:t>	StopAtFloor</a:t>
            </a:r>
            <a:endParaRPr sz="2300">
              <a:solidFill>
                <a:schemeClr val="accent1"/>
              </a:solidFill>
            </a:endParaRPr>
          </a:p>
          <a:p>
            <a:pPr indent="0" lvl="0" marL="0" rtl="0" algn="l">
              <a:lnSpc>
                <a:spcPct val="90000"/>
              </a:lnSpc>
              <a:spcBef>
                <a:spcPts val="1000"/>
              </a:spcBef>
              <a:spcAft>
                <a:spcPts val="0"/>
              </a:spcAft>
              <a:buClr>
                <a:schemeClr val="accent1"/>
              </a:buClr>
              <a:buSzPct val="100000"/>
              <a:buNone/>
            </a:pPr>
            <a:r>
              <a:rPr lang="en-US" sz="2300">
                <a:solidFill>
                  <a:schemeClr val="accent1"/>
                </a:solidFill>
              </a:rPr>
              <a:t>	MovingDown       </a:t>
            </a:r>
            <a:r>
              <a:rPr lang="en-US" sz="1800"/>
              <a:t>{2s..5s}</a:t>
            </a:r>
            <a:endParaRPr sz="1800"/>
          </a:p>
        </p:txBody>
      </p:sp>
      <p:cxnSp>
        <p:nvCxnSpPr>
          <p:cNvPr id="200" name="Google Shape;200;p30"/>
          <p:cNvCxnSpPr/>
          <p:nvPr/>
        </p:nvCxnSpPr>
        <p:spPr>
          <a:xfrm flipH="1" rot="10800000">
            <a:off x="8660423" y="4097215"/>
            <a:ext cx="694592" cy="17585"/>
          </a:xfrm>
          <a:prstGeom prst="straightConnector1">
            <a:avLst/>
          </a:prstGeom>
          <a:noFill/>
          <a:ln cap="flat" cmpd="sng" w="9525">
            <a:solidFill>
              <a:schemeClr val="accent1"/>
            </a:solidFill>
            <a:prstDash val="solid"/>
            <a:miter lim="800000"/>
            <a:headEnd len="sm" w="sm" type="none"/>
            <a:tailEnd len="sm" w="sm" type="none"/>
          </a:ln>
        </p:spPr>
      </p:cxnSp>
      <p:cxnSp>
        <p:nvCxnSpPr>
          <p:cNvPr id="201" name="Google Shape;201;p30"/>
          <p:cNvCxnSpPr/>
          <p:nvPr/>
        </p:nvCxnSpPr>
        <p:spPr>
          <a:xfrm>
            <a:off x="9355015" y="4097215"/>
            <a:ext cx="0" cy="395654"/>
          </a:xfrm>
          <a:prstGeom prst="straightConnector1">
            <a:avLst/>
          </a:prstGeom>
          <a:noFill/>
          <a:ln cap="flat" cmpd="sng" w="9525">
            <a:solidFill>
              <a:schemeClr val="dk1"/>
            </a:solidFill>
            <a:prstDash val="solid"/>
            <a:miter lim="800000"/>
            <a:headEnd len="sm" w="sm" type="none"/>
            <a:tailEnd len="sm" w="sm" type="none"/>
          </a:ln>
        </p:spPr>
      </p:cxnSp>
      <p:cxnSp>
        <p:nvCxnSpPr>
          <p:cNvPr id="202" name="Google Shape;202;p30"/>
          <p:cNvCxnSpPr/>
          <p:nvPr/>
        </p:nvCxnSpPr>
        <p:spPr>
          <a:xfrm>
            <a:off x="9355015" y="4492869"/>
            <a:ext cx="782516" cy="0"/>
          </a:xfrm>
          <a:prstGeom prst="straightConnector1">
            <a:avLst/>
          </a:prstGeom>
          <a:noFill/>
          <a:ln cap="flat" cmpd="sng" w="9525">
            <a:solidFill>
              <a:schemeClr val="accent1"/>
            </a:solidFill>
            <a:prstDash val="solid"/>
            <a:miter lim="800000"/>
            <a:headEnd len="sm" w="sm" type="none"/>
            <a:tailEnd len="sm" w="sm" type="none"/>
          </a:ln>
        </p:spPr>
      </p:cxnSp>
      <p:cxnSp>
        <p:nvCxnSpPr>
          <p:cNvPr id="203" name="Google Shape;203;p30"/>
          <p:cNvCxnSpPr/>
          <p:nvPr/>
        </p:nvCxnSpPr>
        <p:spPr>
          <a:xfrm flipH="1" rot="10800000">
            <a:off x="8801100" y="2404329"/>
            <a:ext cx="553915" cy="17585"/>
          </a:xfrm>
          <a:prstGeom prst="straightConnector1">
            <a:avLst/>
          </a:prstGeom>
          <a:noFill/>
          <a:ln cap="flat" cmpd="sng" w="9525">
            <a:solidFill>
              <a:schemeClr val="accent1"/>
            </a:solidFill>
            <a:prstDash val="solid"/>
            <a:miter lim="800000"/>
            <a:headEnd len="sm" w="sm" type="none"/>
            <a:tailEnd len="sm" w="sm" type="none"/>
          </a:ln>
        </p:spPr>
      </p:cxnSp>
      <p:cxnSp>
        <p:nvCxnSpPr>
          <p:cNvPr id="204" name="Google Shape;204;p30"/>
          <p:cNvCxnSpPr/>
          <p:nvPr/>
        </p:nvCxnSpPr>
        <p:spPr>
          <a:xfrm>
            <a:off x="9355015" y="1973873"/>
            <a:ext cx="0" cy="404447"/>
          </a:xfrm>
          <a:prstGeom prst="straightConnector1">
            <a:avLst/>
          </a:prstGeom>
          <a:noFill/>
          <a:ln cap="flat" cmpd="sng" w="9525">
            <a:solidFill>
              <a:schemeClr val="accent1"/>
            </a:solidFill>
            <a:prstDash val="solid"/>
            <a:miter lim="800000"/>
            <a:headEnd len="sm" w="sm" type="none"/>
            <a:tailEnd len="sm" w="sm" type="none"/>
          </a:ln>
        </p:spPr>
      </p:cxnSp>
      <p:cxnSp>
        <p:nvCxnSpPr>
          <p:cNvPr id="205" name="Google Shape;205;p30"/>
          <p:cNvCxnSpPr/>
          <p:nvPr/>
        </p:nvCxnSpPr>
        <p:spPr>
          <a:xfrm flipH="1" rot="10800000">
            <a:off x="9355015" y="1925119"/>
            <a:ext cx="553915" cy="17585"/>
          </a:xfrm>
          <a:prstGeom prst="straightConnector1">
            <a:avLst/>
          </a:prstGeom>
          <a:noFill/>
          <a:ln cap="flat" cmpd="sng" w="9525">
            <a:solidFill>
              <a:schemeClr val="accent1"/>
            </a:solidFill>
            <a:prstDash val="solid"/>
            <a:miter lim="800000"/>
            <a:headEnd len="sm" w="sm" type="none"/>
            <a:tailEnd len="sm" w="sm" type="none"/>
          </a:ln>
        </p:spPr>
      </p:cxnSp>
      <p:sp>
        <p:nvSpPr>
          <p:cNvPr id="206" name="Google Shape;206;p30"/>
          <p:cNvSpPr/>
          <p:nvPr/>
        </p:nvSpPr>
        <p:spPr>
          <a:xfrm>
            <a:off x="5943600" y="1543844"/>
            <a:ext cx="5715000" cy="3933764"/>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7" name="Google Shape;207;p30"/>
          <p:cNvCxnSpPr/>
          <p:nvPr/>
        </p:nvCxnSpPr>
        <p:spPr>
          <a:xfrm>
            <a:off x="5943600" y="3068515"/>
            <a:ext cx="57150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Timing Diagram:</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timing diagram</a:t>
            </a:r>
            <a:r>
              <a:rPr lang="en-US"/>
              <a:t> in the Unified Modeling Language is a specific type of interaction diagram, where the focus is on timing constraints.</a:t>
            </a:r>
            <a:endParaRPr/>
          </a:p>
          <a:p>
            <a:pPr indent="-228600" lvl="0" marL="228600" rtl="0" algn="l">
              <a:lnSpc>
                <a:spcPct val="90000"/>
              </a:lnSpc>
              <a:spcBef>
                <a:spcPts val="1000"/>
              </a:spcBef>
              <a:spcAft>
                <a:spcPts val="0"/>
              </a:spcAft>
              <a:buClr>
                <a:schemeClr val="dk1"/>
              </a:buClr>
              <a:buSzPts val="2800"/>
              <a:buChar char="•"/>
            </a:pPr>
            <a:r>
              <a:rPr lang="en-US"/>
              <a:t>It is used to explore the behaviors of objects throughout a given period of time.</a:t>
            </a:r>
            <a:endParaRPr/>
          </a:p>
          <a:p>
            <a:pPr indent="-228600" lvl="0" marL="228600" rtl="0" algn="l">
              <a:lnSpc>
                <a:spcPct val="90000"/>
              </a:lnSpc>
              <a:spcBef>
                <a:spcPts val="1000"/>
              </a:spcBef>
              <a:spcAft>
                <a:spcPts val="0"/>
              </a:spcAft>
              <a:buClr>
                <a:schemeClr val="dk1"/>
              </a:buClr>
              <a:buSzPts val="2800"/>
              <a:buChar char="•"/>
            </a:pPr>
            <a:r>
              <a:rPr lang="en-US"/>
              <a:t>A timing diagram is a special form of a sequence diagram. The differences between timing diagram and sequence diagram are the axes are reversed so that the time increases from left to right and the lifelines are shown in separate compartments arranged vertically.</a:t>
            </a:r>
            <a:endParaRPr/>
          </a:p>
          <a:p>
            <a:pPr indent="-228600" lvl="0" marL="228600" rtl="0" algn="l">
              <a:lnSpc>
                <a:spcPct val="90000"/>
              </a:lnSpc>
              <a:spcBef>
                <a:spcPts val="1000"/>
              </a:spcBef>
              <a:spcAft>
                <a:spcPts val="0"/>
              </a:spcAft>
              <a:buClr>
                <a:schemeClr val="dk1"/>
              </a:buClr>
              <a:buSzPts val="2800"/>
              <a:buChar char="•"/>
            </a:pPr>
            <a:r>
              <a:rPr lang="en-US"/>
              <a:t>The timing diagram is available since UML version 2.0 and includes elements such as message, lifeline, timeline, and object or role.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UML Timing Diagram: (Robust Notation)</a:t>
            </a:r>
            <a:endParaRPr b="1" sz="3600"/>
          </a:p>
        </p:txBody>
      </p:sp>
      <p:pic>
        <p:nvPicPr>
          <p:cNvPr id="97" name="Google Shape;97;p15"/>
          <p:cNvPicPr preferRelativeResize="0"/>
          <p:nvPr/>
        </p:nvPicPr>
        <p:blipFill rotWithShape="1">
          <a:blip r:embed="rId3">
            <a:alphaModFix/>
          </a:blip>
          <a:srcRect b="0" l="0" r="0" t="0"/>
          <a:stretch/>
        </p:blipFill>
        <p:spPr>
          <a:xfrm>
            <a:off x="2039282" y="2604811"/>
            <a:ext cx="6925941" cy="4031029"/>
          </a:xfrm>
          <a:prstGeom prst="rect">
            <a:avLst/>
          </a:prstGeom>
          <a:noFill/>
          <a:ln>
            <a:noFill/>
          </a:ln>
        </p:spPr>
      </p:pic>
      <p:sp>
        <p:nvSpPr>
          <p:cNvPr id="98" name="Google Shape;98;p15"/>
          <p:cNvSpPr/>
          <p:nvPr/>
        </p:nvSpPr>
        <p:spPr>
          <a:xfrm>
            <a:off x="1096107" y="1606705"/>
            <a:ext cx="786911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robust: A complex line signal designed to show the transition from one state to another (can have many states).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 </a:t>
            </a:r>
            <a:r>
              <a:rPr b="1" lang="en-US" sz="3200"/>
              <a:t>Alternative notation of UML Timing diagram: (Concise Notation)</a:t>
            </a:r>
            <a:endParaRPr b="1" sz="3200"/>
          </a:p>
        </p:txBody>
      </p:sp>
      <p:pic>
        <p:nvPicPr>
          <p:cNvPr descr="Compact view of Timing Diagram" id="104" name="Google Shape;104;p16"/>
          <p:cNvPicPr preferRelativeResize="0"/>
          <p:nvPr/>
        </p:nvPicPr>
        <p:blipFill rotWithShape="1">
          <a:blip r:embed="rId3">
            <a:alphaModFix/>
          </a:blip>
          <a:srcRect b="0" l="0" r="0" t="0"/>
          <a:stretch/>
        </p:blipFill>
        <p:spPr>
          <a:xfrm>
            <a:off x="1557191" y="2954215"/>
            <a:ext cx="9077618" cy="2820573"/>
          </a:xfrm>
          <a:prstGeom prst="rect">
            <a:avLst/>
          </a:prstGeom>
          <a:noFill/>
          <a:ln>
            <a:noFill/>
          </a:ln>
        </p:spPr>
      </p:pic>
      <p:sp>
        <p:nvSpPr>
          <p:cNvPr id="105" name="Google Shape;105;p16"/>
          <p:cNvSpPr/>
          <p:nvPr/>
        </p:nvSpPr>
        <p:spPr>
          <a:xfrm>
            <a:off x="1557190" y="1891531"/>
            <a:ext cx="85539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Concise: A simplified signal designed to show the movement of data (great for messages).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Major elements of timing UML diagram:</a:t>
            </a:r>
            <a:endParaRPr/>
          </a:p>
        </p:txBody>
      </p:sp>
      <p:pic>
        <p:nvPicPr>
          <p:cNvPr id="111" name="Google Shape;111;p17"/>
          <p:cNvPicPr preferRelativeResize="0"/>
          <p:nvPr/>
        </p:nvPicPr>
        <p:blipFill rotWithShape="1">
          <a:blip r:embed="rId3">
            <a:alphaModFix/>
          </a:blip>
          <a:srcRect b="0" l="0" r="0" t="0"/>
          <a:stretch/>
        </p:blipFill>
        <p:spPr>
          <a:xfrm>
            <a:off x="1702542" y="1380392"/>
            <a:ext cx="7650666" cy="47584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Lifeline:</a:t>
            </a:r>
            <a:endParaRPr/>
          </a:p>
        </p:txBody>
      </p:sp>
      <p:sp>
        <p:nvSpPr>
          <p:cNvPr id="117" name="Google Shape;117;p18"/>
          <p:cNvSpPr txBox="1"/>
          <p:nvPr>
            <p:ph idx="1" type="body"/>
          </p:nvPr>
        </p:nvSpPr>
        <p:spPr>
          <a:xfrm>
            <a:off x="653048" y="1434904"/>
            <a:ext cx="5379720" cy="48264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Lifeline is a named element which represents an individual participant in the interaction.</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Lifeline on the timing diagrams is represented by the name of classifier or the instance it represents. It could be placed inside diagram frame or a "swim lane".</a:t>
            </a:r>
            <a:endParaRPr/>
          </a:p>
          <a:p>
            <a:pPr indent="0" lvl="0" marL="228600" rtl="0" algn="l">
              <a:lnSpc>
                <a:spcPct val="90000"/>
              </a:lnSpc>
              <a:spcBef>
                <a:spcPts val="1000"/>
              </a:spcBef>
              <a:spcAft>
                <a:spcPts val="0"/>
              </a:spcAft>
              <a:buClr>
                <a:schemeClr val="dk1"/>
              </a:buClr>
              <a:buSzPts val="3600"/>
              <a:buNone/>
            </a:pPr>
            <a:r>
              <a:t/>
            </a:r>
            <a:endParaRPr sz="3600"/>
          </a:p>
        </p:txBody>
      </p:sp>
      <p:pic>
        <p:nvPicPr>
          <p:cNvPr id="118" name="Google Shape;118;p18"/>
          <p:cNvPicPr preferRelativeResize="0"/>
          <p:nvPr/>
        </p:nvPicPr>
        <p:blipFill rotWithShape="1">
          <a:blip r:embed="rId3">
            <a:alphaModFix/>
          </a:blip>
          <a:srcRect b="0" l="0" r="0" t="0"/>
          <a:stretch/>
        </p:blipFill>
        <p:spPr>
          <a:xfrm>
            <a:off x="7270725" y="2198958"/>
            <a:ext cx="4318636" cy="18411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Continue…</a:t>
            </a:r>
            <a:endParaRPr/>
          </a:p>
        </p:txBody>
      </p:sp>
      <p:sp>
        <p:nvSpPr>
          <p:cNvPr id="124" name="Google Shape;124;p19"/>
          <p:cNvSpPr txBox="1"/>
          <p:nvPr>
            <p:ph idx="1" type="body"/>
          </p:nvPr>
        </p:nvSpPr>
        <p:spPr>
          <a:xfrm>
            <a:off x="838200" y="1825625"/>
            <a:ext cx="5661074" cy="1325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Multiple lifelines may be stacked within the same frame to model the interaction between them.</a:t>
            </a:r>
            <a:endParaRPr/>
          </a:p>
          <a:p>
            <a:pPr indent="0" lvl="0" marL="0" rtl="0" algn="l">
              <a:lnSpc>
                <a:spcPct val="90000"/>
              </a:lnSpc>
              <a:spcBef>
                <a:spcPts val="1000"/>
              </a:spcBef>
              <a:spcAft>
                <a:spcPts val="0"/>
              </a:spcAft>
              <a:buClr>
                <a:schemeClr val="dk1"/>
              </a:buClr>
              <a:buSzPts val="2800"/>
              <a:buNone/>
            </a:pPr>
            <a:r>
              <a:t/>
            </a:r>
            <a:endParaRPr/>
          </a:p>
        </p:txBody>
      </p:sp>
      <p:pic>
        <p:nvPicPr>
          <p:cNvPr id="125" name="Google Shape;125;p19"/>
          <p:cNvPicPr preferRelativeResize="0"/>
          <p:nvPr/>
        </p:nvPicPr>
        <p:blipFill rotWithShape="1">
          <a:blip r:embed="rId3">
            <a:alphaModFix/>
          </a:blip>
          <a:srcRect b="0" l="0" r="0" t="0"/>
          <a:stretch/>
        </p:blipFill>
        <p:spPr>
          <a:xfrm>
            <a:off x="7246180" y="1690688"/>
            <a:ext cx="4107620" cy="2724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State Timeline:</a:t>
            </a:r>
            <a:br>
              <a:rPr b="1" lang="en-US"/>
            </a:br>
            <a:endParaRPr b="1"/>
          </a:p>
        </p:txBody>
      </p:sp>
      <p:pic>
        <p:nvPicPr>
          <p:cNvPr id="131" name="Google Shape;131;p20"/>
          <p:cNvPicPr preferRelativeResize="0"/>
          <p:nvPr>
            <p:ph idx="1" type="body"/>
          </p:nvPr>
        </p:nvPicPr>
        <p:blipFill rotWithShape="1">
          <a:blip r:embed="rId3">
            <a:alphaModFix/>
          </a:blip>
          <a:srcRect b="0" l="0" r="0" t="0"/>
          <a:stretch/>
        </p:blipFill>
        <p:spPr>
          <a:xfrm>
            <a:off x="5627078" y="2090172"/>
            <a:ext cx="5859194" cy="2986583"/>
          </a:xfrm>
          <a:prstGeom prst="rect">
            <a:avLst/>
          </a:prstGeom>
          <a:noFill/>
          <a:ln>
            <a:noFill/>
          </a:ln>
        </p:spPr>
      </p:pic>
      <p:sp>
        <p:nvSpPr>
          <p:cNvPr id="132" name="Google Shape;132;p20"/>
          <p:cNvSpPr/>
          <p:nvPr/>
        </p:nvSpPr>
        <p:spPr>
          <a:xfrm>
            <a:off x="562709" y="2090172"/>
            <a:ext cx="4656406"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 state or condition timeline represents the set of valid states and time. The states are stacked on the left margin of the lifeline from top to bottom.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838200" y="33699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Multiple Compartments:</a:t>
            </a:r>
            <a:endParaRPr/>
          </a:p>
        </p:txBody>
      </p:sp>
      <p:pic>
        <p:nvPicPr>
          <p:cNvPr descr="Mutliple Lifelines in Timing Frame" id="138" name="Google Shape;138;p21"/>
          <p:cNvPicPr preferRelativeResize="0"/>
          <p:nvPr>
            <p:ph idx="1" type="body"/>
          </p:nvPr>
        </p:nvPicPr>
        <p:blipFill rotWithShape="1">
          <a:blip r:embed="rId3">
            <a:alphaModFix/>
          </a:blip>
          <a:srcRect b="0" l="0" r="0" t="0"/>
          <a:stretch/>
        </p:blipFill>
        <p:spPr>
          <a:xfrm>
            <a:off x="6096000" y="2275052"/>
            <a:ext cx="5529775" cy="3941110"/>
          </a:xfrm>
          <a:prstGeom prst="rect">
            <a:avLst/>
          </a:prstGeom>
          <a:noFill/>
          <a:ln>
            <a:noFill/>
          </a:ln>
        </p:spPr>
      </p:pic>
      <p:sp>
        <p:nvSpPr>
          <p:cNvPr id="139" name="Google Shape;139;p21"/>
          <p:cNvSpPr/>
          <p:nvPr/>
        </p:nvSpPr>
        <p:spPr>
          <a:xfrm>
            <a:off x="464233" y="2422208"/>
            <a:ext cx="5529775"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It is possible to stack several lifelines of different objects in the same timing diagram. One lifeline above the other. Messages sent from one object to another can be depicted using simple arrows. The start and the end points of each arrow indicate when each message was sent and when it was received.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