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202647"/>
            <a:ext cx="8255000" cy="13747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38935"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154938"/>
            <a:ext cx="8072119" cy="200787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3727" y="2516136"/>
            <a:ext cx="6711569" cy="6734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25" dirty="0">
                <a:latin typeface="Georgia"/>
                <a:cs typeface="Georgia"/>
              </a:rPr>
              <a:t>VlcPlayer.java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145" dirty="0">
                <a:solidFill>
                  <a:srgbClr val="92D050"/>
                </a:solidFill>
                <a:latin typeface="Arial"/>
                <a:cs typeface="Arial"/>
              </a:rPr>
              <a:t>VlcPlayer </a:t>
            </a:r>
            <a:r>
              <a:rPr sz="2400" b="1" spc="-280" dirty="0">
                <a:solidFill>
                  <a:srgbClr val="92D050"/>
                </a:solidFill>
                <a:latin typeface="Arial"/>
                <a:cs typeface="Arial"/>
              </a:rPr>
              <a:t>implements</a:t>
            </a:r>
            <a:r>
              <a:rPr sz="2400" b="1" spc="70"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10" dirty="0">
                <a:solidFill>
                  <a:srgbClr val="92D050"/>
                </a:solidFill>
                <a:latin typeface="Arial"/>
                <a:cs typeface="Arial"/>
              </a:rPr>
              <a:t>vlc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5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a:lnSpc>
                <a:spcPct val="100000"/>
              </a:lnSpc>
              <a:spcBef>
                <a:spcPts val="10"/>
              </a:spcBef>
            </a:pPr>
            <a:endParaRPr sz="2500">
              <a:latin typeface="Times New Roman"/>
              <a:cs typeface="Times New Roman"/>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a:t>
            </a:r>
            <a:r>
              <a:rPr sz="2400" b="1" spc="-30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marR="6030595" indent="-272415">
              <a:lnSpc>
                <a:spcPct val="100000"/>
              </a:lnSpc>
              <a:spcBef>
                <a:spcPts val="625"/>
              </a:spcBef>
              <a:buClr>
                <a:srgbClr val="0AD0D9"/>
              </a:buClr>
              <a:buSzPct val="94230"/>
              <a:buFont typeface="Arial"/>
              <a:buChar char=""/>
              <a:tabLst>
                <a:tab pos="285750" algn="l"/>
              </a:tabLst>
            </a:pPr>
            <a:r>
              <a:rPr sz="2600" i="1" spc="-170" dirty="0">
                <a:latin typeface="Georgia"/>
                <a:cs typeface="Georgia"/>
              </a:rPr>
              <a:t>Mp4Player.java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280" dirty="0">
                <a:solidFill>
                  <a:srgbClr val="92D050"/>
                </a:solidFill>
                <a:latin typeface="Arial"/>
                <a:cs typeface="Arial"/>
              </a:rPr>
              <a:t>Mp4Player implements</a:t>
            </a:r>
            <a:r>
              <a:rPr sz="2400" b="1" spc="-45"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a:t>
            </a:r>
            <a:r>
              <a:rPr sz="2400" b="1" spc="8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spcBef>
                <a:spcPts val="5"/>
              </a:spcBef>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525" dirty="0">
                <a:solidFill>
                  <a:srgbClr val="92D050"/>
                </a:solidFill>
                <a:latin typeface="Arial"/>
                <a:cs typeface="Arial"/>
              </a:rPr>
              <a:t>mp4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3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a:lnSpc>
                <a:spcPct val="100000"/>
              </a:lnSpc>
              <a:spcBef>
                <a:spcPts val="5"/>
              </a:spcBef>
            </a:pPr>
            <a:endParaRPr sz="2500">
              <a:latin typeface="Times New Roman"/>
              <a:cs typeface="Times New Roman"/>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685800" y="1523999"/>
            <a:ext cx="7696200" cy="5325110"/>
          </a:xfrm>
          <a:custGeom>
            <a:avLst/>
            <a:gdLst/>
            <a:ahLst/>
            <a:cxnLst/>
            <a:rect l="l" t="t" r="r" b="b"/>
            <a:pathLst>
              <a:path w="7696200" h="5325109">
                <a:moveTo>
                  <a:pt x="0" y="5324856"/>
                </a:moveTo>
                <a:lnTo>
                  <a:pt x="7696200" y="5324856"/>
                </a:lnTo>
                <a:lnTo>
                  <a:pt x="7696200" y="0"/>
                </a:lnTo>
                <a:lnTo>
                  <a:pt x="0" y="0"/>
                </a:lnTo>
                <a:lnTo>
                  <a:pt x="0" y="5324856"/>
                </a:lnTo>
                <a:close/>
              </a:path>
            </a:pathLst>
          </a:custGeom>
          <a:solidFill>
            <a:srgbClr val="000000"/>
          </a:solidFill>
        </p:spPr>
        <p:txBody>
          <a:bodyPr wrap="square" lIns="0" tIns="0" rIns="0" bIns="0" rtlCol="0"/>
          <a:lstStyle/>
          <a:p>
            <a:endParaRPr/>
          </a:p>
        </p:txBody>
      </p:sp>
      <p:sp>
        <p:nvSpPr>
          <p:cNvPr id="9" name="object 9"/>
          <p:cNvSpPr txBox="1"/>
          <p:nvPr/>
        </p:nvSpPr>
        <p:spPr>
          <a:xfrm>
            <a:off x="535940" y="697738"/>
            <a:ext cx="6941820" cy="605345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25" dirty="0">
                <a:latin typeface="Times New Roman"/>
                <a:cs typeface="Times New Roman"/>
              </a:rPr>
              <a:t>adapter</a:t>
            </a:r>
            <a:r>
              <a:rPr sz="2600" spc="-500" dirty="0">
                <a:latin typeface="Times New Roman"/>
                <a:cs typeface="Times New Roman"/>
              </a:rPr>
              <a:t> </a:t>
            </a:r>
            <a:r>
              <a:rPr sz="2600" spc="40" dirty="0">
                <a:latin typeface="Times New Roman"/>
                <a:cs typeface="Times New Roman"/>
              </a:rPr>
              <a:t>class </a:t>
            </a:r>
            <a:r>
              <a:rPr sz="2600" spc="120" dirty="0">
                <a:latin typeface="Times New Roman"/>
                <a:cs typeface="Times New Roman"/>
              </a:rPr>
              <a:t>implementing</a:t>
            </a:r>
            <a:endParaRPr sz="2600">
              <a:latin typeface="Times New Roman"/>
              <a:cs typeface="Times New Roman"/>
            </a:endParaRPr>
          </a:p>
          <a:p>
            <a:pPr marL="285115">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a:t>
            </a:r>
            <a:r>
              <a:rPr sz="2600" spc="-65" dirty="0">
                <a:latin typeface="Times New Roman"/>
                <a:cs typeface="Times New Roman"/>
              </a:rPr>
              <a:t> </a:t>
            </a:r>
            <a:r>
              <a:rPr sz="2600" spc="-114" dirty="0">
                <a:latin typeface="Times New Roman"/>
                <a:cs typeface="Times New Roman"/>
              </a:rPr>
              <a:t>(</a:t>
            </a:r>
            <a:r>
              <a:rPr sz="2600" i="1" spc="-114" dirty="0">
                <a:latin typeface="Georgia"/>
                <a:cs typeface="Georgia"/>
              </a:rPr>
              <a:t>MediaAdapter.java)</a:t>
            </a:r>
            <a:endParaRPr sz="2600">
              <a:latin typeface="Georgia"/>
              <a:cs typeface="Georgia"/>
            </a:endParaRPr>
          </a:p>
          <a:p>
            <a:pPr marL="547370" marR="1572260" indent="-306705">
              <a:lnSpc>
                <a:spcPct val="100000"/>
              </a:lnSpc>
              <a:spcBef>
                <a:spcPts val="405"/>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80" dirty="0">
                <a:solidFill>
                  <a:srgbClr val="92D050"/>
                </a:solidFill>
                <a:latin typeface="Arial"/>
                <a:cs typeface="Arial"/>
              </a:rPr>
              <a:t>MediaAdapter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305" dirty="0">
                <a:solidFill>
                  <a:srgbClr val="92D050"/>
                </a:solidFill>
                <a:latin typeface="Arial"/>
                <a:cs typeface="Arial"/>
              </a:rPr>
              <a:t>AdvancedMediaPlayer </a:t>
            </a:r>
            <a:r>
              <a:rPr sz="2000" b="1" spc="-270" dirty="0">
                <a:solidFill>
                  <a:srgbClr val="92D050"/>
                </a:solidFill>
                <a:latin typeface="Arial"/>
                <a:cs typeface="Arial"/>
              </a:rPr>
              <a:t>advancedMusicPlayer;  </a:t>
            </a:r>
            <a:r>
              <a:rPr sz="2000" b="1" spc="-135" dirty="0">
                <a:solidFill>
                  <a:srgbClr val="92D050"/>
                </a:solidFill>
                <a:latin typeface="Arial"/>
                <a:cs typeface="Arial"/>
              </a:rPr>
              <a:t>public </a:t>
            </a:r>
            <a:r>
              <a:rPr sz="2000" b="1" spc="-225" dirty="0">
                <a:solidFill>
                  <a:srgbClr val="92D050"/>
                </a:solidFill>
                <a:latin typeface="Arial"/>
                <a:cs typeface="Arial"/>
              </a:rPr>
              <a:t>MediaAdapter(String</a:t>
            </a:r>
            <a:r>
              <a:rPr sz="2000" b="1" dirty="0">
                <a:solidFill>
                  <a:srgbClr val="92D050"/>
                </a:solidFill>
                <a:latin typeface="Arial"/>
                <a:cs typeface="Arial"/>
              </a:rPr>
              <a:t> </a:t>
            </a:r>
            <a:r>
              <a:rPr sz="2000" b="1" spc="-245" dirty="0">
                <a:solidFill>
                  <a:srgbClr val="92D050"/>
                </a:solidFill>
                <a:latin typeface="Arial"/>
                <a:cs typeface="Arial"/>
              </a:rPr>
              <a:t>audioType){</a:t>
            </a:r>
            <a:endParaRPr sz="2000">
              <a:latin typeface="Arial"/>
              <a:cs typeface="Arial"/>
            </a:endParaRPr>
          </a:p>
          <a:p>
            <a:pPr marL="1156970" marR="1877695" indent="-304800">
              <a:lnSpc>
                <a:spcPct val="100000"/>
              </a:lnSpc>
              <a:spcBef>
                <a:spcPts val="5"/>
              </a:spcBef>
            </a:pPr>
            <a:r>
              <a:rPr sz="2000" b="1" spc="-190" dirty="0">
                <a:solidFill>
                  <a:srgbClr val="92D050"/>
                </a:solidFill>
                <a:latin typeface="Arial"/>
                <a:cs typeface="Arial"/>
              </a:rPr>
              <a:t>if(audioType.equalsIgnoreCase("vlc") </a:t>
            </a:r>
            <a:r>
              <a:rPr sz="2000" b="1" spc="225" dirty="0">
                <a:solidFill>
                  <a:srgbClr val="92D050"/>
                </a:solidFill>
                <a:latin typeface="Arial"/>
                <a:cs typeface="Arial"/>
              </a:rPr>
              <a:t>){  </a:t>
            </a:r>
            <a:r>
              <a:rPr sz="2000" b="1" spc="-290" dirty="0">
                <a:solidFill>
                  <a:srgbClr val="92D050"/>
                </a:solidFill>
                <a:latin typeface="Arial"/>
                <a:cs typeface="Arial"/>
              </a:rPr>
              <a:t>advancedMusicPlayer </a:t>
            </a:r>
            <a:r>
              <a:rPr sz="2000" b="1" spc="-70" dirty="0">
                <a:solidFill>
                  <a:srgbClr val="92D050"/>
                </a:solidFill>
                <a:latin typeface="Arial"/>
                <a:cs typeface="Arial"/>
              </a:rPr>
              <a:t>= </a:t>
            </a:r>
            <a:r>
              <a:rPr sz="2000" b="1" spc="-395" dirty="0">
                <a:solidFill>
                  <a:srgbClr val="92D050"/>
                </a:solidFill>
                <a:latin typeface="Arial"/>
                <a:cs typeface="Arial"/>
              </a:rPr>
              <a:t>new</a:t>
            </a:r>
            <a:r>
              <a:rPr sz="2000" b="1" spc="-285" dirty="0">
                <a:solidFill>
                  <a:srgbClr val="92D050"/>
                </a:solidFill>
                <a:latin typeface="Arial"/>
                <a:cs typeface="Arial"/>
              </a:rPr>
              <a:t> </a:t>
            </a:r>
            <a:r>
              <a:rPr sz="2000" b="1" spc="-95" dirty="0">
                <a:solidFill>
                  <a:srgbClr val="92D050"/>
                </a:solidFill>
                <a:latin typeface="Arial"/>
                <a:cs typeface="Arial"/>
              </a:rPr>
              <a:t>VlcPlayer();</a:t>
            </a:r>
            <a:endParaRPr sz="2000">
              <a:latin typeface="Arial"/>
              <a:cs typeface="Arial"/>
            </a:endParaRPr>
          </a:p>
          <a:p>
            <a:pPr marL="852169">
              <a:lnSpc>
                <a:spcPct val="100000"/>
              </a:lnSpc>
            </a:pPr>
            <a:r>
              <a:rPr sz="2000" b="1" spc="320" dirty="0">
                <a:solidFill>
                  <a:srgbClr val="92D050"/>
                </a:solidFill>
                <a:latin typeface="Arial"/>
                <a:cs typeface="Arial"/>
              </a:rPr>
              <a:t>} </a:t>
            </a:r>
            <a:r>
              <a:rPr sz="2000" b="1" spc="-105" dirty="0">
                <a:solidFill>
                  <a:srgbClr val="92D050"/>
                </a:solidFill>
                <a:latin typeface="Arial"/>
                <a:cs typeface="Arial"/>
              </a:rPr>
              <a:t>else </a:t>
            </a:r>
            <a:r>
              <a:rPr sz="2000" b="1" spc="340" dirty="0">
                <a:solidFill>
                  <a:srgbClr val="92D050"/>
                </a:solidFill>
                <a:latin typeface="Arial"/>
                <a:cs typeface="Arial"/>
              </a:rPr>
              <a:t>if</a:t>
            </a:r>
            <a:r>
              <a:rPr sz="2000" b="1" spc="-409" dirty="0">
                <a:solidFill>
                  <a:srgbClr val="92D050"/>
                </a:solidFill>
                <a:latin typeface="Arial"/>
                <a:cs typeface="Arial"/>
              </a:rPr>
              <a:t> </a:t>
            </a:r>
            <a:r>
              <a:rPr sz="2000" b="1" spc="-229" dirty="0">
                <a:solidFill>
                  <a:srgbClr val="92D050"/>
                </a:solidFill>
                <a:latin typeface="Arial"/>
                <a:cs typeface="Arial"/>
              </a:rPr>
              <a:t>(audioType.equalsIgnoreCase("mp4")){</a:t>
            </a:r>
            <a:endParaRPr sz="2000">
              <a:latin typeface="Arial"/>
              <a:cs typeface="Arial"/>
            </a:endParaRPr>
          </a:p>
          <a:p>
            <a:pPr marR="718820" algn="ctr">
              <a:lnSpc>
                <a:spcPct val="100000"/>
              </a:lnSpc>
            </a:pPr>
            <a:r>
              <a:rPr sz="2000" b="1" spc="-290" dirty="0">
                <a:solidFill>
                  <a:srgbClr val="92D050"/>
                </a:solidFill>
                <a:latin typeface="Arial"/>
                <a:cs typeface="Arial"/>
              </a:rPr>
              <a:t>advancedMusicPlayer </a:t>
            </a:r>
            <a:r>
              <a:rPr sz="2000" b="1" spc="-65" dirty="0">
                <a:solidFill>
                  <a:srgbClr val="92D050"/>
                </a:solidFill>
                <a:latin typeface="Arial"/>
                <a:cs typeface="Arial"/>
              </a:rPr>
              <a:t>= </a:t>
            </a:r>
            <a:r>
              <a:rPr sz="2000" b="1" spc="-395" dirty="0">
                <a:solidFill>
                  <a:srgbClr val="92D050"/>
                </a:solidFill>
                <a:latin typeface="Arial"/>
                <a:cs typeface="Arial"/>
              </a:rPr>
              <a:t>new</a:t>
            </a:r>
            <a:r>
              <a:rPr sz="2000" b="1" spc="-270" dirty="0">
                <a:solidFill>
                  <a:srgbClr val="92D050"/>
                </a:solidFill>
                <a:latin typeface="Arial"/>
                <a:cs typeface="Arial"/>
              </a:rPr>
              <a:t> </a:t>
            </a:r>
            <a:r>
              <a:rPr sz="2000" b="1" spc="-180" dirty="0">
                <a:solidFill>
                  <a:srgbClr val="92D050"/>
                </a:solidFill>
                <a:latin typeface="Arial"/>
                <a:cs typeface="Arial"/>
              </a:rPr>
              <a:t>Mp4Player();</a:t>
            </a:r>
            <a:endParaRPr sz="2000">
              <a:latin typeface="Arial"/>
              <a:cs typeface="Arial"/>
            </a:endParaRPr>
          </a:p>
          <a:p>
            <a:pPr marL="547370">
              <a:lnSpc>
                <a:spcPct val="100000"/>
              </a:lnSpc>
            </a:pPr>
            <a:r>
              <a:rPr sz="2000" b="1" spc="320" dirty="0">
                <a:solidFill>
                  <a:srgbClr val="92D050"/>
                </a:solidFill>
                <a:latin typeface="Arial"/>
                <a:cs typeface="Arial"/>
              </a:rPr>
              <a:t>}</a:t>
            </a:r>
            <a:r>
              <a:rPr sz="2000" b="1" spc="-70" dirty="0">
                <a:solidFill>
                  <a:srgbClr val="92D050"/>
                </a:solidFill>
                <a:latin typeface="Arial"/>
                <a:cs typeface="Arial"/>
              </a:rPr>
              <a:t> </a:t>
            </a:r>
            <a:r>
              <a:rPr sz="2000" b="1" spc="320" dirty="0">
                <a:solidFill>
                  <a:srgbClr val="92D050"/>
                </a:solidFill>
                <a:latin typeface="Arial"/>
                <a:cs typeface="Arial"/>
              </a:rPr>
              <a:t>}</a:t>
            </a:r>
            <a:endParaRPr sz="2000">
              <a:latin typeface="Arial"/>
              <a:cs typeface="Arial"/>
            </a:endParaRPr>
          </a:p>
          <a:p>
            <a:pPr marL="547370">
              <a:lnSpc>
                <a:spcPct val="100000"/>
              </a:lnSpc>
            </a:pPr>
            <a:r>
              <a:rPr sz="2000" b="1" spc="-305" dirty="0">
                <a:solidFill>
                  <a:srgbClr val="92D050"/>
                </a:solidFill>
                <a:latin typeface="Arial"/>
                <a:cs typeface="Arial"/>
              </a:rPr>
              <a:t>@Override</a:t>
            </a:r>
            <a:endParaRPr sz="2000">
              <a:latin typeface="Arial"/>
              <a:cs typeface="Arial"/>
            </a:endParaRPr>
          </a:p>
          <a:p>
            <a:pPr marL="852169" marR="962660" indent="-304800">
              <a:lnSpc>
                <a:spcPct val="100000"/>
              </a:lnSpc>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 </a:t>
            </a:r>
            <a:r>
              <a:rPr sz="2000" b="1" spc="320" dirty="0">
                <a:solidFill>
                  <a:srgbClr val="92D050"/>
                </a:solidFill>
                <a:latin typeface="Arial"/>
                <a:cs typeface="Arial"/>
              </a:rPr>
              <a:t>{  </a:t>
            </a:r>
            <a:r>
              <a:rPr sz="2000" b="1" spc="-175" dirty="0">
                <a:solidFill>
                  <a:srgbClr val="92D050"/>
                </a:solidFill>
                <a:latin typeface="Arial"/>
                <a:cs typeface="Arial"/>
              </a:rPr>
              <a:t>if(audioType.equalsIgnoreCase("vlc")){</a:t>
            </a:r>
            <a:endParaRPr sz="2000">
              <a:latin typeface="Arial"/>
              <a:cs typeface="Arial"/>
            </a:endParaRPr>
          </a:p>
          <a:p>
            <a:pPr marL="1156970">
              <a:lnSpc>
                <a:spcPct val="100000"/>
              </a:lnSpc>
            </a:pPr>
            <a:r>
              <a:rPr sz="2000" b="1" spc="-225" dirty="0">
                <a:solidFill>
                  <a:srgbClr val="92D050"/>
                </a:solidFill>
                <a:latin typeface="Arial"/>
                <a:cs typeface="Arial"/>
              </a:rPr>
              <a:t>advancedMusicPlayer.playVlc(fileName);</a:t>
            </a:r>
            <a:endParaRPr sz="2000">
              <a:latin typeface="Arial"/>
              <a:cs typeface="Arial"/>
            </a:endParaRPr>
          </a:p>
          <a:p>
            <a:pPr marL="1156970" marR="1468755" indent="-304800">
              <a:lnSpc>
                <a:spcPct val="100000"/>
              </a:lnSpc>
              <a:spcBef>
                <a:spcPts val="5"/>
              </a:spcBef>
            </a:pPr>
            <a:r>
              <a:rPr sz="2000" b="1" spc="320" dirty="0">
                <a:solidFill>
                  <a:srgbClr val="92D050"/>
                </a:solidFill>
                <a:latin typeface="Arial"/>
                <a:cs typeface="Arial"/>
              </a:rPr>
              <a:t>} </a:t>
            </a:r>
            <a:r>
              <a:rPr sz="2000" b="1" spc="-105" dirty="0">
                <a:solidFill>
                  <a:srgbClr val="92D050"/>
                </a:solidFill>
                <a:latin typeface="Arial"/>
                <a:cs typeface="Arial"/>
              </a:rPr>
              <a:t>else</a:t>
            </a:r>
            <a:r>
              <a:rPr sz="2000" b="1" spc="-390" dirty="0">
                <a:solidFill>
                  <a:srgbClr val="92D050"/>
                </a:solidFill>
                <a:latin typeface="Arial"/>
                <a:cs typeface="Arial"/>
              </a:rPr>
              <a:t> </a:t>
            </a:r>
            <a:r>
              <a:rPr sz="2000" b="1" spc="-210" dirty="0">
                <a:solidFill>
                  <a:srgbClr val="92D050"/>
                </a:solidFill>
                <a:latin typeface="Arial"/>
                <a:cs typeface="Arial"/>
              </a:rPr>
              <a:t>if(audioType.equalsIgnoreCase("mp4")){  </a:t>
            </a:r>
            <a:r>
              <a:rPr sz="2000" b="1" spc="-250" dirty="0">
                <a:solidFill>
                  <a:srgbClr val="92D050"/>
                </a:solidFill>
                <a:latin typeface="Arial"/>
                <a:cs typeface="Arial"/>
              </a:rPr>
              <a:t>advancedMusicPlayer.playMp4(fileName);</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547370">
              <a:lnSpc>
                <a:spcPct val="100000"/>
              </a:lnSpc>
            </a:pPr>
            <a:r>
              <a:rPr sz="2000" b="1" spc="320" dirty="0">
                <a:solidFill>
                  <a:srgbClr val="92D050"/>
                </a:solidFill>
                <a:latin typeface="Arial"/>
                <a:cs typeface="Arial"/>
              </a:rPr>
              <a:t>}</a:t>
            </a:r>
            <a:endParaRPr sz="2000">
              <a:latin typeface="Arial"/>
              <a:cs typeface="Arial"/>
            </a:endParaRPr>
          </a:p>
          <a:p>
            <a:pPr marL="241300">
              <a:lnSpc>
                <a:spcPct val="100000"/>
              </a:lnSpc>
            </a:pPr>
            <a:r>
              <a:rPr sz="2000" b="1" spc="320" dirty="0">
                <a:solidFill>
                  <a:srgbClr val="92D050"/>
                </a:solidFill>
                <a:latin typeface="Arial"/>
                <a:cs typeface="Arial"/>
              </a:rPr>
              <a:t>}</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4</a:t>
            </a:r>
          </a:p>
        </p:txBody>
      </p:sp>
      <p:sp>
        <p:nvSpPr>
          <p:cNvPr id="8" name="object 8"/>
          <p:cNvSpPr/>
          <p:nvPr/>
        </p:nvSpPr>
        <p:spPr>
          <a:xfrm>
            <a:off x="685800" y="1295400"/>
            <a:ext cx="8458200" cy="5562600"/>
          </a:xfrm>
          <a:custGeom>
            <a:avLst/>
            <a:gdLst/>
            <a:ahLst/>
            <a:cxnLst/>
            <a:rect l="l" t="t" r="r" b="b"/>
            <a:pathLst>
              <a:path w="8458200" h="5562600">
                <a:moveTo>
                  <a:pt x="8458200" y="5562597"/>
                </a:moveTo>
                <a:lnTo>
                  <a:pt x="8458200" y="0"/>
                </a:lnTo>
                <a:lnTo>
                  <a:pt x="0" y="0"/>
                </a:lnTo>
                <a:lnTo>
                  <a:pt x="0" y="5562597"/>
                </a:lnTo>
                <a:lnTo>
                  <a:pt x="8458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565759"/>
            <a:ext cx="7609205" cy="6261735"/>
          </a:xfrm>
          <a:prstGeom prst="rect">
            <a:avLst/>
          </a:prstGeom>
        </p:spPr>
        <p:txBody>
          <a:bodyPr vert="horz" wrap="square" lIns="0" tIns="73660" rIns="0" bIns="0" rtlCol="0">
            <a:spAutoFit/>
          </a:bodyPr>
          <a:lstStyle/>
          <a:p>
            <a:pPr marL="285115" indent="-272415">
              <a:lnSpc>
                <a:spcPct val="100000"/>
              </a:lnSpc>
              <a:spcBef>
                <a:spcPts val="580"/>
              </a:spcBef>
              <a:buClr>
                <a:srgbClr val="0AD0D9"/>
              </a:buClr>
              <a:buSzPct val="95000"/>
              <a:buFont typeface="Arial"/>
              <a:buChar char=""/>
              <a:tabLst>
                <a:tab pos="285115" algn="l"/>
                <a:tab pos="285750" algn="l"/>
              </a:tabLst>
            </a:pPr>
            <a:r>
              <a:rPr sz="2000" spc="60" dirty="0">
                <a:latin typeface="Times New Roman"/>
                <a:cs typeface="Times New Roman"/>
              </a:rPr>
              <a:t>Create</a:t>
            </a:r>
            <a:r>
              <a:rPr sz="2000" spc="-130" dirty="0">
                <a:latin typeface="Times New Roman"/>
                <a:cs typeface="Times New Roman"/>
              </a:rPr>
              <a:t> </a:t>
            </a:r>
            <a:r>
              <a:rPr sz="2000" spc="75" dirty="0">
                <a:latin typeface="Times New Roman"/>
                <a:cs typeface="Times New Roman"/>
              </a:rPr>
              <a:t>concrete</a:t>
            </a:r>
            <a:r>
              <a:rPr sz="2000" spc="-114" dirty="0">
                <a:latin typeface="Times New Roman"/>
                <a:cs typeface="Times New Roman"/>
              </a:rPr>
              <a:t> </a:t>
            </a:r>
            <a:r>
              <a:rPr sz="2000" spc="30" dirty="0">
                <a:latin typeface="Times New Roman"/>
                <a:cs typeface="Times New Roman"/>
              </a:rPr>
              <a:t>class</a:t>
            </a:r>
            <a:r>
              <a:rPr sz="2000" spc="-40" dirty="0">
                <a:latin typeface="Times New Roman"/>
                <a:cs typeface="Times New Roman"/>
              </a:rPr>
              <a:t> </a:t>
            </a:r>
            <a:r>
              <a:rPr sz="2000" spc="90" dirty="0">
                <a:latin typeface="Times New Roman"/>
                <a:cs typeface="Times New Roman"/>
              </a:rPr>
              <a:t>implementing</a:t>
            </a:r>
            <a:r>
              <a:rPr sz="2000" spc="-30" dirty="0">
                <a:latin typeface="Times New Roman"/>
                <a:cs typeface="Times New Roman"/>
              </a:rPr>
              <a:t> </a:t>
            </a:r>
            <a:r>
              <a:rPr sz="2000" spc="125" dirty="0">
                <a:latin typeface="Times New Roman"/>
                <a:cs typeface="Times New Roman"/>
              </a:rPr>
              <a:t>the</a:t>
            </a:r>
            <a:r>
              <a:rPr sz="2000" spc="-35" dirty="0">
                <a:latin typeface="Times New Roman"/>
                <a:cs typeface="Times New Roman"/>
              </a:rPr>
              <a:t> </a:t>
            </a:r>
            <a:r>
              <a:rPr sz="2000" i="1" spc="-100" dirty="0">
                <a:latin typeface="Georgia"/>
                <a:cs typeface="Georgia"/>
              </a:rPr>
              <a:t>MediaPlayer</a:t>
            </a:r>
            <a:r>
              <a:rPr sz="2000" i="1" spc="15" dirty="0">
                <a:latin typeface="Georgia"/>
                <a:cs typeface="Georgia"/>
              </a:rPr>
              <a:t> </a:t>
            </a:r>
            <a:r>
              <a:rPr sz="2000" spc="55" dirty="0">
                <a:latin typeface="Times New Roman"/>
                <a:cs typeface="Times New Roman"/>
              </a:rPr>
              <a:t>interface.</a:t>
            </a:r>
            <a:endParaRPr sz="2000">
              <a:latin typeface="Times New Roman"/>
              <a:cs typeface="Times New Roman"/>
            </a:endParaRPr>
          </a:p>
          <a:p>
            <a:pPr marL="285115" indent="-272415">
              <a:lnSpc>
                <a:spcPct val="100000"/>
              </a:lnSpc>
              <a:spcBef>
                <a:spcPts val="480"/>
              </a:spcBef>
              <a:buClr>
                <a:srgbClr val="0AD0D9"/>
              </a:buClr>
              <a:buSzPct val="95000"/>
              <a:buFont typeface="Arial"/>
              <a:buChar char=""/>
              <a:tabLst>
                <a:tab pos="285115" algn="l"/>
                <a:tab pos="285750" algn="l"/>
              </a:tabLst>
            </a:pPr>
            <a:r>
              <a:rPr sz="2000" i="1" spc="-105" dirty="0">
                <a:latin typeface="Georgia"/>
                <a:cs typeface="Georgia"/>
              </a:rPr>
              <a:t>AudioPlayer.java</a:t>
            </a:r>
            <a:endParaRPr sz="2000">
              <a:latin typeface="Georgia"/>
              <a:cs typeface="Georgia"/>
            </a:endParaRPr>
          </a:p>
          <a:p>
            <a:pPr marL="547370" marR="2340610" indent="-306705">
              <a:lnSpc>
                <a:spcPct val="100000"/>
              </a:lnSpc>
              <a:spcBef>
                <a:spcPts val="130"/>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40" dirty="0">
                <a:solidFill>
                  <a:srgbClr val="92D050"/>
                </a:solidFill>
                <a:latin typeface="Arial"/>
                <a:cs typeface="Arial"/>
              </a:rPr>
              <a:t>AudioPlayer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285" dirty="0">
                <a:solidFill>
                  <a:srgbClr val="92D050"/>
                </a:solidFill>
                <a:latin typeface="Arial"/>
                <a:cs typeface="Arial"/>
              </a:rPr>
              <a:t>MediaAdapter</a:t>
            </a:r>
            <a:r>
              <a:rPr sz="2000" b="1" spc="-60" dirty="0">
                <a:solidFill>
                  <a:srgbClr val="92D050"/>
                </a:solidFill>
                <a:latin typeface="Arial"/>
                <a:cs typeface="Arial"/>
              </a:rPr>
              <a:t> </a:t>
            </a:r>
            <a:r>
              <a:rPr sz="2000" b="1" spc="-260" dirty="0">
                <a:solidFill>
                  <a:srgbClr val="92D050"/>
                </a:solidFill>
                <a:latin typeface="Arial"/>
                <a:cs typeface="Arial"/>
              </a:rPr>
              <a:t>mediaAdapter;</a:t>
            </a:r>
            <a:endParaRPr sz="2000">
              <a:latin typeface="Arial"/>
              <a:cs typeface="Arial"/>
            </a:endParaRPr>
          </a:p>
          <a:p>
            <a:pPr marL="547370">
              <a:lnSpc>
                <a:spcPct val="100000"/>
              </a:lnSpc>
            </a:pPr>
            <a:r>
              <a:rPr sz="2000" b="1" spc="-300" dirty="0">
                <a:solidFill>
                  <a:srgbClr val="92D050"/>
                </a:solidFill>
                <a:latin typeface="Arial"/>
                <a:cs typeface="Arial"/>
              </a:rPr>
              <a:t>@Override</a:t>
            </a:r>
            <a:endParaRPr sz="2000">
              <a:latin typeface="Arial"/>
              <a:cs typeface="Arial"/>
            </a:endParaRPr>
          </a:p>
          <a:p>
            <a:pPr marL="547370">
              <a:lnSpc>
                <a:spcPct val="100000"/>
              </a:lnSpc>
              <a:spcBef>
                <a:spcPts val="5"/>
              </a:spcBef>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a:t>
            </a:r>
            <a:r>
              <a:rPr sz="2000" b="1" spc="70" dirty="0">
                <a:solidFill>
                  <a:srgbClr val="92D050"/>
                </a:solidFill>
                <a:latin typeface="Arial"/>
                <a:cs typeface="Arial"/>
              </a:rPr>
              <a:t> </a:t>
            </a:r>
            <a:r>
              <a:rPr sz="2000" b="1" spc="320" dirty="0">
                <a:solidFill>
                  <a:srgbClr val="92D050"/>
                </a:solidFill>
                <a:latin typeface="Arial"/>
                <a:cs typeface="Arial"/>
              </a:rPr>
              <a:t>{</a:t>
            </a:r>
            <a:endParaRPr sz="2000">
              <a:latin typeface="Arial"/>
              <a:cs typeface="Arial"/>
            </a:endParaRPr>
          </a:p>
          <a:p>
            <a:pPr marL="852169" marR="2546985">
              <a:lnSpc>
                <a:spcPct val="100000"/>
              </a:lnSpc>
            </a:pPr>
            <a:r>
              <a:rPr sz="2000" b="1" spc="40" dirty="0">
                <a:solidFill>
                  <a:srgbClr val="92D050"/>
                </a:solidFill>
                <a:latin typeface="Arial"/>
                <a:cs typeface="Arial"/>
              </a:rPr>
              <a:t>//inbuilt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35" dirty="0">
                <a:solidFill>
                  <a:srgbClr val="92D050"/>
                </a:solidFill>
                <a:latin typeface="Arial"/>
                <a:cs typeface="Arial"/>
              </a:rPr>
              <a:t>play </a:t>
            </a:r>
            <a:r>
              <a:rPr sz="2000" b="1" spc="-475" dirty="0">
                <a:solidFill>
                  <a:srgbClr val="92D050"/>
                </a:solidFill>
                <a:latin typeface="Arial"/>
                <a:cs typeface="Arial"/>
              </a:rPr>
              <a:t>mp3 </a:t>
            </a:r>
            <a:r>
              <a:rPr sz="2000" b="1" spc="-305" dirty="0">
                <a:solidFill>
                  <a:srgbClr val="92D050"/>
                </a:solidFill>
                <a:latin typeface="Arial"/>
                <a:cs typeface="Arial"/>
              </a:rPr>
              <a:t>music </a:t>
            </a:r>
            <a:r>
              <a:rPr sz="2000" b="1" spc="55" dirty="0">
                <a:solidFill>
                  <a:srgbClr val="92D050"/>
                </a:solidFill>
                <a:latin typeface="Arial"/>
                <a:cs typeface="Arial"/>
              </a:rPr>
              <a:t>files  </a:t>
            </a:r>
            <a:r>
              <a:rPr sz="2000" b="1" spc="-210" dirty="0">
                <a:solidFill>
                  <a:srgbClr val="92D050"/>
                </a:solidFill>
                <a:latin typeface="Arial"/>
                <a:cs typeface="Arial"/>
              </a:rPr>
              <a:t>if(audioType.equalsIgnoreCase("mp3")){</a:t>
            </a:r>
            <a:endParaRPr sz="2000">
              <a:latin typeface="Arial"/>
              <a:cs typeface="Arial"/>
            </a:endParaRPr>
          </a:p>
          <a:p>
            <a:pPr marL="1156970">
              <a:lnSpc>
                <a:spcPct val="100000"/>
              </a:lnSpc>
            </a:pPr>
            <a:r>
              <a:rPr sz="2000" b="1" spc="-170" dirty="0">
                <a:solidFill>
                  <a:srgbClr val="92D050"/>
                </a:solidFill>
                <a:latin typeface="Arial"/>
                <a:cs typeface="Arial"/>
              </a:rPr>
              <a:t>System.out.println("Playing </a:t>
            </a:r>
            <a:r>
              <a:rPr sz="2000" b="1" spc="-470" dirty="0">
                <a:solidFill>
                  <a:srgbClr val="92D050"/>
                </a:solidFill>
                <a:latin typeface="Arial"/>
                <a:cs typeface="Arial"/>
              </a:rPr>
              <a:t>mp3 </a:t>
            </a:r>
            <a:r>
              <a:rPr sz="2000" b="1" spc="165" dirty="0">
                <a:solidFill>
                  <a:srgbClr val="92D050"/>
                </a:solidFill>
                <a:latin typeface="Arial"/>
                <a:cs typeface="Arial"/>
              </a:rPr>
              <a:t>file. </a:t>
            </a:r>
            <a:r>
              <a:rPr sz="2000" b="1" spc="-365" dirty="0">
                <a:solidFill>
                  <a:srgbClr val="92D050"/>
                </a:solidFill>
                <a:latin typeface="Arial"/>
                <a:cs typeface="Arial"/>
              </a:rPr>
              <a:t>Name: </a:t>
            </a:r>
            <a:r>
              <a:rPr sz="2000" b="1" spc="150" dirty="0">
                <a:solidFill>
                  <a:srgbClr val="92D050"/>
                </a:solidFill>
                <a:latin typeface="Arial"/>
                <a:cs typeface="Arial"/>
              </a:rPr>
              <a:t>" </a:t>
            </a:r>
            <a:r>
              <a:rPr sz="2000" b="1" spc="-70" dirty="0">
                <a:solidFill>
                  <a:srgbClr val="92D050"/>
                </a:solidFill>
                <a:latin typeface="Arial"/>
                <a:cs typeface="Arial"/>
              </a:rPr>
              <a:t>+</a:t>
            </a:r>
            <a:r>
              <a:rPr sz="2000" b="1" spc="-260"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852169" marR="402590">
              <a:lnSpc>
                <a:spcPct val="100000"/>
              </a:lnSpc>
            </a:pPr>
            <a:r>
              <a:rPr sz="2000" b="1" spc="-215" dirty="0">
                <a:solidFill>
                  <a:srgbClr val="92D050"/>
                </a:solidFill>
                <a:latin typeface="Arial"/>
                <a:cs typeface="Arial"/>
              </a:rPr>
              <a:t>//mediaAdapter </a:t>
            </a:r>
            <a:r>
              <a:rPr sz="2000" b="1" spc="110" dirty="0">
                <a:solidFill>
                  <a:srgbClr val="92D050"/>
                </a:solidFill>
                <a:latin typeface="Arial"/>
                <a:cs typeface="Arial"/>
              </a:rPr>
              <a:t>is </a:t>
            </a:r>
            <a:r>
              <a:rPr sz="2000" b="1" spc="-185" dirty="0">
                <a:solidFill>
                  <a:srgbClr val="92D050"/>
                </a:solidFill>
                <a:latin typeface="Arial"/>
                <a:cs typeface="Arial"/>
              </a:rPr>
              <a:t>providing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25" dirty="0">
                <a:solidFill>
                  <a:srgbClr val="92D050"/>
                </a:solidFill>
                <a:latin typeface="Arial"/>
                <a:cs typeface="Arial"/>
              </a:rPr>
              <a:t>play </a:t>
            </a:r>
            <a:r>
              <a:rPr sz="2000" b="1" spc="-145" dirty="0">
                <a:solidFill>
                  <a:srgbClr val="92D050"/>
                </a:solidFill>
                <a:latin typeface="Arial"/>
                <a:cs typeface="Arial"/>
              </a:rPr>
              <a:t>other </a:t>
            </a:r>
            <a:r>
              <a:rPr sz="2000" b="1" spc="150" dirty="0">
                <a:solidFill>
                  <a:srgbClr val="92D050"/>
                </a:solidFill>
                <a:latin typeface="Arial"/>
                <a:cs typeface="Arial"/>
              </a:rPr>
              <a:t>file </a:t>
            </a:r>
            <a:r>
              <a:rPr sz="2000" b="1" spc="-210" dirty="0">
                <a:solidFill>
                  <a:srgbClr val="92D050"/>
                </a:solidFill>
                <a:latin typeface="Arial"/>
                <a:cs typeface="Arial"/>
              </a:rPr>
              <a:t>formats  </a:t>
            </a:r>
            <a:r>
              <a:rPr sz="2000" b="1" spc="-105" dirty="0">
                <a:solidFill>
                  <a:srgbClr val="92D050"/>
                </a:solidFill>
                <a:latin typeface="Arial"/>
                <a:cs typeface="Arial"/>
              </a:rPr>
              <a:t>else </a:t>
            </a:r>
            <a:r>
              <a:rPr sz="2000" b="1" spc="-190" dirty="0">
                <a:solidFill>
                  <a:srgbClr val="92D050"/>
                </a:solidFill>
                <a:latin typeface="Arial"/>
                <a:cs typeface="Arial"/>
              </a:rPr>
              <a:t>if(audioType.equalsIgnoreCase("vlc")</a:t>
            </a:r>
            <a:r>
              <a:rPr sz="2000" b="1" spc="-10" dirty="0">
                <a:solidFill>
                  <a:srgbClr val="92D050"/>
                </a:solidFill>
                <a:latin typeface="Arial"/>
                <a:cs typeface="Arial"/>
              </a:rPr>
              <a:t> </a:t>
            </a:r>
            <a:r>
              <a:rPr sz="2000" b="1" spc="380" dirty="0">
                <a:solidFill>
                  <a:srgbClr val="92D050"/>
                </a:solidFill>
                <a:latin typeface="Arial"/>
                <a:cs typeface="Arial"/>
              </a:rPr>
              <a:t>||</a:t>
            </a:r>
            <a:endParaRPr sz="2000">
              <a:latin typeface="Arial"/>
              <a:cs typeface="Arial"/>
            </a:endParaRPr>
          </a:p>
          <a:p>
            <a:pPr marL="1156970" marR="2073275" indent="-1905">
              <a:lnSpc>
                <a:spcPct val="100000"/>
              </a:lnSpc>
            </a:pPr>
            <a:r>
              <a:rPr sz="2000" b="1" spc="-240" dirty="0">
                <a:solidFill>
                  <a:srgbClr val="92D050"/>
                </a:solidFill>
                <a:latin typeface="Arial"/>
                <a:cs typeface="Arial"/>
              </a:rPr>
              <a:t>audioType.equalsIgnoreCase("mp4")){  </a:t>
            </a:r>
            <a:r>
              <a:rPr sz="2000" b="1" spc="-290" dirty="0">
                <a:solidFill>
                  <a:srgbClr val="92D050"/>
                </a:solidFill>
                <a:latin typeface="Arial"/>
                <a:cs typeface="Arial"/>
              </a:rPr>
              <a:t>mediaAdapter </a:t>
            </a:r>
            <a:r>
              <a:rPr sz="2000" b="1" spc="-70" dirty="0">
                <a:solidFill>
                  <a:srgbClr val="92D050"/>
                </a:solidFill>
                <a:latin typeface="Arial"/>
                <a:cs typeface="Arial"/>
              </a:rPr>
              <a:t>= </a:t>
            </a:r>
            <a:r>
              <a:rPr sz="2000" b="1" spc="-400" dirty="0">
                <a:solidFill>
                  <a:srgbClr val="92D050"/>
                </a:solidFill>
                <a:latin typeface="Arial"/>
                <a:cs typeface="Arial"/>
              </a:rPr>
              <a:t>new </a:t>
            </a:r>
            <a:r>
              <a:rPr sz="2000" b="1" spc="-254" dirty="0">
                <a:solidFill>
                  <a:srgbClr val="92D050"/>
                </a:solidFill>
                <a:latin typeface="Arial"/>
                <a:cs typeface="Arial"/>
              </a:rPr>
              <a:t>MediaAdapter(audioType);  </a:t>
            </a:r>
            <a:r>
              <a:rPr sz="2000" b="1" spc="-235" dirty="0">
                <a:solidFill>
                  <a:srgbClr val="92D050"/>
                </a:solidFill>
                <a:latin typeface="Arial"/>
                <a:cs typeface="Arial"/>
              </a:rPr>
              <a:t>mediaAdapter.play(audioType,</a:t>
            </a:r>
            <a:r>
              <a:rPr sz="2000" b="1" spc="-65"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spcBef>
                <a:spcPts val="5"/>
              </a:spcBef>
            </a:pPr>
            <a:r>
              <a:rPr sz="2000" b="1" spc="320" dirty="0">
                <a:solidFill>
                  <a:srgbClr val="92D050"/>
                </a:solidFill>
                <a:latin typeface="Arial"/>
                <a:cs typeface="Arial"/>
              </a:rPr>
              <a:t>}</a:t>
            </a:r>
            <a:r>
              <a:rPr sz="2000" b="1" spc="-70" dirty="0">
                <a:solidFill>
                  <a:srgbClr val="92D050"/>
                </a:solidFill>
                <a:latin typeface="Arial"/>
                <a:cs typeface="Arial"/>
              </a:rPr>
              <a:t> </a:t>
            </a:r>
            <a:r>
              <a:rPr sz="2000" b="1" spc="-80" dirty="0">
                <a:solidFill>
                  <a:srgbClr val="92D050"/>
                </a:solidFill>
                <a:latin typeface="Arial"/>
                <a:cs typeface="Arial"/>
              </a:rPr>
              <a:t>else{</a:t>
            </a:r>
            <a:endParaRPr sz="2000">
              <a:latin typeface="Arial"/>
              <a:cs typeface="Arial"/>
            </a:endParaRPr>
          </a:p>
          <a:p>
            <a:pPr marL="1155700" marR="5080" indent="1270">
              <a:lnSpc>
                <a:spcPct val="100000"/>
              </a:lnSpc>
            </a:pPr>
            <a:r>
              <a:rPr sz="2000" b="1" spc="-140" dirty="0">
                <a:solidFill>
                  <a:srgbClr val="92D050"/>
                </a:solidFill>
                <a:latin typeface="Arial"/>
                <a:cs typeface="Arial"/>
              </a:rPr>
              <a:t>System.out.println("Invalid </a:t>
            </a:r>
            <a:r>
              <a:rPr sz="2000" b="1" spc="-210" dirty="0">
                <a:solidFill>
                  <a:srgbClr val="92D050"/>
                </a:solidFill>
                <a:latin typeface="Arial"/>
                <a:cs typeface="Arial"/>
              </a:rPr>
              <a:t>media. </a:t>
            </a:r>
            <a:r>
              <a:rPr sz="2000" b="1" spc="150" dirty="0">
                <a:solidFill>
                  <a:srgbClr val="92D050"/>
                </a:solidFill>
                <a:latin typeface="Arial"/>
                <a:cs typeface="Arial"/>
              </a:rPr>
              <a:t>" </a:t>
            </a:r>
            <a:r>
              <a:rPr sz="2000" b="1" spc="-70" dirty="0">
                <a:solidFill>
                  <a:srgbClr val="92D050"/>
                </a:solidFill>
                <a:latin typeface="Arial"/>
                <a:cs typeface="Arial"/>
              </a:rPr>
              <a:t>+ </a:t>
            </a:r>
            <a:r>
              <a:rPr sz="2000" b="1" spc="-285" dirty="0">
                <a:solidFill>
                  <a:srgbClr val="92D050"/>
                </a:solidFill>
                <a:latin typeface="Arial"/>
                <a:cs typeface="Arial"/>
              </a:rPr>
              <a:t>audioType </a:t>
            </a:r>
            <a:r>
              <a:rPr sz="2000" b="1" spc="-70" dirty="0">
                <a:solidFill>
                  <a:srgbClr val="92D050"/>
                </a:solidFill>
                <a:latin typeface="Arial"/>
                <a:cs typeface="Arial"/>
              </a:rPr>
              <a:t>+ </a:t>
            </a:r>
            <a:r>
              <a:rPr sz="2000" b="1" spc="150" dirty="0">
                <a:solidFill>
                  <a:srgbClr val="92D050"/>
                </a:solidFill>
                <a:latin typeface="Arial"/>
                <a:cs typeface="Arial"/>
              </a:rPr>
              <a:t>" </a:t>
            </a:r>
            <a:r>
              <a:rPr sz="2000" b="1" spc="-195" dirty="0">
                <a:solidFill>
                  <a:srgbClr val="92D050"/>
                </a:solidFill>
                <a:latin typeface="Arial"/>
                <a:cs typeface="Arial"/>
              </a:rPr>
              <a:t>format </a:t>
            </a:r>
            <a:r>
              <a:rPr sz="2000" b="1" spc="-140" dirty="0">
                <a:solidFill>
                  <a:srgbClr val="92D050"/>
                </a:solidFill>
                <a:latin typeface="Arial"/>
                <a:cs typeface="Arial"/>
              </a:rPr>
              <a:t>not  </a:t>
            </a:r>
            <a:r>
              <a:rPr sz="2000" b="1" spc="-185" dirty="0">
                <a:solidFill>
                  <a:srgbClr val="92D050"/>
                </a:solidFill>
                <a:latin typeface="Arial"/>
                <a:cs typeface="Arial"/>
              </a:rPr>
              <a:t>supported");</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547370">
              <a:lnSpc>
                <a:spcPct val="100000"/>
              </a:lnSpc>
            </a:pPr>
            <a:r>
              <a:rPr sz="2000" b="1" spc="5" dirty="0">
                <a:solidFill>
                  <a:srgbClr val="92D050"/>
                </a:solidFill>
                <a:latin typeface="Arial"/>
                <a:cs typeface="Arial"/>
              </a:rPr>
              <a:t>}}</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5</a:t>
            </a:r>
          </a:p>
        </p:txBody>
      </p:sp>
      <p:sp>
        <p:nvSpPr>
          <p:cNvPr id="8" name="object 8"/>
          <p:cNvSpPr/>
          <p:nvPr/>
        </p:nvSpPr>
        <p:spPr>
          <a:xfrm>
            <a:off x="685800" y="2679192"/>
            <a:ext cx="8001000" cy="3416935"/>
          </a:xfrm>
          <a:custGeom>
            <a:avLst/>
            <a:gdLst/>
            <a:ahLst/>
            <a:cxnLst/>
            <a:rect l="l" t="t" r="r" b="b"/>
            <a:pathLst>
              <a:path w="8001000" h="3416935">
                <a:moveTo>
                  <a:pt x="0" y="3416808"/>
                </a:moveTo>
                <a:lnTo>
                  <a:pt x="8001000" y="3416808"/>
                </a:lnTo>
                <a:lnTo>
                  <a:pt x="8001000" y="0"/>
                </a:lnTo>
                <a:lnTo>
                  <a:pt x="0" y="0"/>
                </a:lnTo>
                <a:lnTo>
                  <a:pt x="0" y="3416808"/>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7585075" cy="4859655"/>
          </a:xfrm>
          <a:prstGeom prst="rect">
            <a:avLst/>
          </a:prstGeom>
        </p:spPr>
        <p:txBody>
          <a:bodyPr vert="horz" wrap="square" lIns="0" tIns="13335" rIns="0" bIns="0" rtlCol="0">
            <a:spAutoFit/>
          </a:bodyPr>
          <a:lstStyle/>
          <a:p>
            <a:pPr marL="285115" marR="45085" indent="-272415">
              <a:lnSpc>
                <a:spcPct val="100000"/>
              </a:lnSpc>
              <a:spcBef>
                <a:spcPts val="105"/>
              </a:spcBef>
              <a:buClr>
                <a:srgbClr val="0AD0D9"/>
              </a:buClr>
              <a:buSzPct val="94230"/>
              <a:buFont typeface="Arial"/>
              <a:buChar char=""/>
              <a:tabLst>
                <a:tab pos="285750" algn="l"/>
              </a:tabLst>
            </a:pPr>
            <a:r>
              <a:rPr sz="2600" spc="45" dirty="0">
                <a:latin typeface="Times New Roman"/>
                <a:cs typeface="Times New Roman"/>
              </a:rPr>
              <a:t>Use </a:t>
            </a:r>
            <a:r>
              <a:rPr sz="2600" spc="160" dirty="0">
                <a:latin typeface="Times New Roman"/>
                <a:cs typeface="Times New Roman"/>
              </a:rPr>
              <a:t>the </a:t>
            </a:r>
            <a:r>
              <a:rPr sz="2600" spc="45" dirty="0">
                <a:latin typeface="Times New Roman"/>
                <a:cs typeface="Times New Roman"/>
              </a:rPr>
              <a:t>AudioPlayer </a:t>
            </a:r>
            <a:r>
              <a:rPr sz="2600" spc="130" dirty="0">
                <a:latin typeface="Times New Roman"/>
                <a:cs typeface="Times New Roman"/>
              </a:rPr>
              <a:t>to </a:t>
            </a:r>
            <a:r>
              <a:rPr sz="2600" spc="40" dirty="0">
                <a:latin typeface="Times New Roman"/>
                <a:cs typeface="Times New Roman"/>
              </a:rPr>
              <a:t>play </a:t>
            </a:r>
            <a:r>
              <a:rPr sz="2600" spc="80" dirty="0">
                <a:latin typeface="Times New Roman"/>
                <a:cs typeface="Times New Roman"/>
              </a:rPr>
              <a:t>different types </a:t>
            </a:r>
            <a:r>
              <a:rPr sz="2600" spc="20" dirty="0">
                <a:latin typeface="Times New Roman"/>
                <a:cs typeface="Times New Roman"/>
              </a:rPr>
              <a:t>of </a:t>
            </a:r>
            <a:r>
              <a:rPr sz="2600" spc="-260" dirty="0">
                <a:latin typeface="Times New Roman"/>
                <a:cs typeface="Times New Roman"/>
              </a:rPr>
              <a:t>audio  </a:t>
            </a:r>
            <a:r>
              <a:rPr sz="2600" spc="85" dirty="0">
                <a:latin typeface="Times New Roman"/>
                <a:cs typeface="Times New Roman"/>
              </a:rPr>
              <a:t>formats.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05" dirty="0">
                <a:latin typeface="Georgia"/>
                <a:cs typeface="Georgia"/>
              </a:rPr>
              <a:t>AdapterPatternDemo.java</a:t>
            </a:r>
            <a:endParaRPr sz="2600">
              <a:latin typeface="Georgia"/>
              <a:cs typeface="Georgia"/>
            </a:endParaRPr>
          </a:p>
          <a:p>
            <a:pPr marL="241300">
              <a:lnSpc>
                <a:spcPct val="100000"/>
              </a:lnSpc>
              <a:spcBef>
                <a:spcPts val="215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95" dirty="0">
                <a:solidFill>
                  <a:srgbClr val="92D050"/>
                </a:solidFill>
                <a:latin typeface="Arial"/>
                <a:cs typeface="Arial"/>
              </a:rPr>
              <a:t>AdapterPatternDemo</a:t>
            </a:r>
            <a:r>
              <a:rPr sz="2400" b="1" spc="4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marR="826135"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40"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25" dirty="0">
                <a:solidFill>
                  <a:srgbClr val="92D050"/>
                </a:solidFill>
                <a:latin typeface="Arial"/>
                <a:cs typeface="Arial"/>
              </a:rPr>
              <a:t>AudioPlayer </a:t>
            </a:r>
            <a:r>
              <a:rPr sz="2400" b="1" spc="-190" dirty="0">
                <a:solidFill>
                  <a:srgbClr val="92D050"/>
                </a:solidFill>
                <a:latin typeface="Arial"/>
                <a:cs typeface="Arial"/>
              </a:rPr>
              <a:t>audioPlayer </a:t>
            </a:r>
            <a:r>
              <a:rPr sz="2400" b="1" spc="-85" dirty="0">
                <a:solidFill>
                  <a:srgbClr val="92D050"/>
                </a:solidFill>
                <a:latin typeface="Arial"/>
                <a:cs typeface="Arial"/>
              </a:rPr>
              <a:t>= </a:t>
            </a:r>
            <a:r>
              <a:rPr sz="2400" b="1" spc="-434" dirty="0">
                <a:solidFill>
                  <a:srgbClr val="92D050"/>
                </a:solidFill>
                <a:latin typeface="Arial"/>
                <a:cs typeface="Arial"/>
              </a:rPr>
              <a:t>new</a:t>
            </a:r>
            <a:r>
              <a:rPr sz="2400" b="1" spc="-385" dirty="0">
                <a:solidFill>
                  <a:srgbClr val="92D050"/>
                </a:solidFill>
                <a:latin typeface="Arial"/>
                <a:cs typeface="Arial"/>
              </a:rPr>
              <a:t> </a:t>
            </a:r>
            <a:r>
              <a:rPr sz="2400" b="1" spc="-150" dirty="0">
                <a:solidFill>
                  <a:srgbClr val="92D050"/>
                </a:solidFill>
                <a:latin typeface="Arial"/>
                <a:cs typeface="Arial"/>
              </a:rPr>
              <a:t>AudioPlayer();</a:t>
            </a:r>
            <a:endParaRPr sz="2400">
              <a:latin typeface="Arial"/>
              <a:cs typeface="Arial"/>
            </a:endParaRPr>
          </a:p>
          <a:p>
            <a:pPr marL="1021715" marR="5080">
              <a:lnSpc>
                <a:spcPct val="100000"/>
              </a:lnSpc>
            </a:pPr>
            <a:r>
              <a:rPr sz="2400" b="1" spc="-170" dirty="0">
                <a:solidFill>
                  <a:srgbClr val="92D050"/>
                </a:solidFill>
                <a:latin typeface="Arial"/>
                <a:cs typeface="Arial"/>
              </a:rPr>
              <a:t>audioPlayer.play("mp3", </a:t>
            </a:r>
            <a:r>
              <a:rPr sz="2400" b="1" spc="-315" dirty="0">
                <a:solidFill>
                  <a:srgbClr val="92D050"/>
                </a:solidFill>
                <a:latin typeface="Arial"/>
                <a:cs typeface="Arial"/>
              </a:rPr>
              <a:t>"beyond </a:t>
            </a:r>
            <a:r>
              <a:rPr sz="2400" b="1" spc="-80" dirty="0">
                <a:solidFill>
                  <a:srgbClr val="92D050"/>
                </a:solidFill>
                <a:latin typeface="Arial"/>
                <a:cs typeface="Arial"/>
              </a:rPr>
              <a:t>the </a:t>
            </a:r>
            <a:r>
              <a:rPr sz="2400" b="1" spc="-170" dirty="0">
                <a:solidFill>
                  <a:srgbClr val="92D050"/>
                </a:solidFill>
                <a:latin typeface="Arial"/>
                <a:cs typeface="Arial"/>
              </a:rPr>
              <a:t>horizon.mp3");  audioPlayer.play("mp4", </a:t>
            </a:r>
            <a:r>
              <a:rPr sz="2400" b="1" spc="-165" dirty="0">
                <a:solidFill>
                  <a:srgbClr val="92D050"/>
                </a:solidFill>
                <a:latin typeface="Arial"/>
                <a:cs typeface="Arial"/>
              </a:rPr>
              <a:t>"alone.mp4");  </a:t>
            </a:r>
            <a:r>
              <a:rPr sz="2400" b="1" spc="-100" dirty="0">
                <a:solidFill>
                  <a:srgbClr val="92D050"/>
                </a:solidFill>
                <a:latin typeface="Arial"/>
                <a:cs typeface="Arial"/>
              </a:rPr>
              <a:t>audioPlayer.play("vlc", </a:t>
            </a:r>
            <a:r>
              <a:rPr sz="2400" b="1" spc="45" dirty="0">
                <a:solidFill>
                  <a:srgbClr val="92D050"/>
                </a:solidFill>
                <a:latin typeface="Arial"/>
                <a:cs typeface="Arial"/>
              </a:rPr>
              <a:t>"far </a:t>
            </a:r>
            <a:r>
              <a:rPr sz="2400" b="1" spc="100" dirty="0">
                <a:solidFill>
                  <a:srgbClr val="92D050"/>
                </a:solidFill>
                <a:latin typeface="Arial"/>
                <a:cs typeface="Arial"/>
              </a:rPr>
              <a:t>far </a:t>
            </a:r>
            <a:r>
              <a:rPr sz="2400" b="1" spc="-125" dirty="0">
                <a:solidFill>
                  <a:srgbClr val="92D050"/>
                </a:solidFill>
                <a:latin typeface="Arial"/>
                <a:cs typeface="Arial"/>
              </a:rPr>
              <a:t>away.vlc");  </a:t>
            </a:r>
            <a:r>
              <a:rPr sz="2400" b="1" spc="-100" dirty="0">
                <a:solidFill>
                  <a:srgbClr val="92D050"/>
                </a:solidFill>
                <a:latin typeface="Arial"/>
                <a:cs typeface="Arial"/>
              </a:rPr>
              <a:t>audioPlayer.play("avi", </a:t>
            </a:r>
            <a:r>
              <a:rPr sz="2400" b="1" spc="-295" dirty="0">
                <a:solidFill>
                  <a:srgbClr val="92D050"/>
                </a:solidFill>
                <a:latin typeface="Arial"/>
                <a:cs typeface="Arial"/>
              </a:rPr>
              <a:t>"mind</a:t>
            </a:r>
            <a:r>
              <a:rPr sz="2400" b="1" spc="-150" dirty="0">
                <a:solidFill>
                  <a:srgbClr val="92D050"/>
                </a:solidFill>
                <a:latin typeface="Arial"/>
                <a:cs typeface="Arial"/>
              </a:rPr>
              <a:t> </a:t>
            </a:r>
            <a:r>
              <a:rPr sz="2400" b="1" spc="-80" dirty="0">
                <a:solidFill>
                  <a:srgbClr val="92D050"/>
                </a:solidFill>
                <a:latin typeface="Arial"/>
                <a:cs typeface="Arial"/>
              </a:rPr>
              <a:t>me.avi");</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2809875"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6</a:t>
            </a:r>
          </a:p>
        </p:txBody>
      </p:sp>
      <p:sp>
        <p:nvSpPr>
          <p:cNvPr id="9" name="object 9"/>
          <p:cNvSpPr txBox="1"/>
          <p:nvPr/>
        </p:nvSpPr>
        <p:spPr>
          <a:xfrm>
            <a:off x="914400" y="1828800"/>
            <a:ext cx="7077709" cy="15697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55" dirty="0">
                <a:solidFill>
                  <a:srgbClr val="92D050"/>
                </a:solidFill>
                <a:latin typeface="Arial"/>
                <a:cs typeface="Arial"/>
              </a:rPr>
              <a:t>Playing </a:t>
            </a:r>
            <a:r>
              <a:rPr sz="2400" b="1" spc="-525" dirty="0">
                <a:solidFill>
                  <a:srgbClr val="92D050"/>
                </a:solidFill>
                <a:latin typeface="Arial"/>
                <a:cs typeface="Arial"/>
              </a:rPr>
              <a:t>mp3 </a:t>
            </a:r>
            <a:r>
              <a:rPr sz="2400" b="1" spc="254" dirty="0">
                <a:solidFill>
                  <a:srgbClr val="92D050"/>
                </a:solidFill>
                <a:latin typeface="Arial"/>
                <a:cs typeface="Arial"/>
              </a:rPr>
              <a:t>file. </a:t>
            </a:r>
            <a:r>
              <a:rPr sz="2400" b="1" spc="-385" dirty="0">
                <a:solidFill>
                  <a:srgbClr val="92D050"/>
                </a:solidFill>
                <a:latin typeface="Arial"/>
                <a:cs typeface="Arial"/>
              </a:rPr>
              <a:t>Name: </a:t>
            </a:r>
            <a:r>
              <a:rPr sz="2400" b="1" spc="-350" dirty="0">
                <a:solidFill>
                  <a:srgbClr val="92D050"/>
                </a:solidFill>
                <a:latin typeface="Arial"/>
                <a:cs typeface="Arial"/>
              </a:rPr>
              <a:t>beyond </a:t>
            </a:r>
            <a:r>
              <a:rPr sz="2400" b="1" spc="-75" dirty="0">
                <a:solidFill>
                  <a:srgbClr val="92D050"/>
                </a:solidFill>
                <a:latin typeface="Arial"/>
                <a:cs typeface="Arial"/>
              </a:rPr>
              <a:t>the</a:t>
            </a:r>
            <a:r>
              <a:rPr sz="2400" b="1" spc="-450" dirty="0">
                <a:solidFill>
                  <a:srgbClr val="92D050"/>
                </a:solidFill>
                <a:latin typeface="Arial"/>
                <a:cs typeface="Arial"/>
              </a:rPr>
              <a:t> </a:t>
            </a:r>
            <a:r>
              <a:rPr sz="2400" b="1" spc="-245" dirty="0">
                <a:solidFill>
                  <a:srgbClr val="92D050"/>
                </a:solidFill>
                <a:latin typeface="Arial"/>
                <a:cs typeface="Arial"/>
              </a:rPr>
              <a:t>horizon.mp3</a:t>
            </a:r>
            <a:endParaRPr sz="2400">
              <a:latin typeface="Arial"/>
              <a:cs typeface="Arial"/>
            </a:endParaRPr>
          </a:p>
          <a:p>
            <a:pPr marL="91440" marR="1731645">
              <a:lnSpc>
                <a:spcPct val="100000"/>
              </a:lnSpc>
            </a:pPr>
            <a:r>
              <a:rPr sz="2400" b="1" spc="-155" dirty="0">
                <a:solidFill>
                  <a:srgbClr val="92D050"/>
                </a:solidFill>
                <a:latin typeface="Arial"/>
                <a:cs typeface="Arial"/>
              </a:rPr>
              <a:t>Playing </a:t>
            </a:r>
            <a:r>
              <a:rPr sz="2400" b="1" spc="-525" dirty="0">
                <a:solidFill>
                  <a:srgbClr val="92D050"/>
                </a:solidFill>
                <a:latin typeface="Arial"/>
                <a:cs typeface="Arial"/>
              </a:rPr>
              <a:t>mp4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265" dirty="0">
                <a:solidFill>
                  <a:srgbClr val="92D050"/>
                </a:solidFill>
                <a:latin typeface="Arial"/>
                <a:cs typeface="Arial"/>
              </a:rPr>
              <a:t>alone.mp4  </a:t>
            </a:r>
            <a:r>
              <a:rPr sz="2400" b="1" spc="-155" dirty="0">
                <a:solidFill>
                  <a:srgbClr val="92D050"/>
                </a:solidFill>
                <a:latin typeface="Arial"/>
                <a:cs typeface="Arial"/>
              </a:rPr>
              <a:t>Playing </a:t>
            </a:r>
            <a:r>
              <a:rPr sz="2400" b="1" spc="10" dirty="0">
                <a:solidFill>
                  <a:srgbClr val="92D050"/>
                </a:solidFill>
                <a:latin typeface="Arial"/>
                <a:cs typeface="Arial"/>
              </a:rPr>
              <a:t>vlc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100" dirty="0">
                <a:solidFill>
                  <a:srgbClr val="92D050"/>
                </a:solidFill>
                <a:latin typeface="Arial"/>
                <a:cs typeface="Arial"/>
              </a:rPr>
              <a:t>far far </a:t>
            </a:r>
            <a:r>
              <a:rPr sz="2400" b="1" spc="-175" dirty="0">
                <a:solidFill>
                  <a:srgbClr val="92D050"/>
                </a:solidFill>
                <a:latin typeface="Arial"/>
                <a:cs typeface="Arial"/>
              </a:rPr>
              <a:t>away.vlc  </a:t>
            </a:r>
            <a:r>
              <a:rPr sz="2400" b="1" spc="-25" dirty="0">
                <a:solidFill>
                  <a:srgbClr val="92D050"/>
                </a:solidFill>
                <a:latin typeface="Arial"/>
                <a:cs typeface="Arial"/>
              </a:rPr>
              <a:t>Invalid </a:t>
            </a:r>
            <a:r>
              <a:rPr sz="2400" b="1" spc="-195" dirty="0">
                <a:solidFill>
                  <a:srgbClr val="92D050"/>
                </a:solidFill>
                <a:latin typeface="Arial"/>
                <a:cs typeface="Arial"/>
              </a:rPr>
              <a:t>media. </a:t>
            </a:r>
            <a:r>
              <a:rPr sz="2400" b="1" spc="10" dirty="0">
                <a:solidFill>
                  <a:srgbClr val="92D050"/>
                </a:solidFill>
                <a:latin typeface="Arial"/>
                <a:cs typeface="Arial"/>
              </a:rPr>
              <a:t>avi </a:t>
            </a:r>
            <a:r>
              <a:rPr sz="2400" b="1" spc="-175" dirty="0">
                <a:solidFill>
                  <a:srgbClr val="92D050"/>
                </a:solidFill>
                <a:latin typeface="Arial"/>
                <a:cs typeface="Arial"/>
              </a:rPr>
              <a:t>format </a:t>
            </a:r>
            <a:r>
              <a:rPr sz="2400" b="1" spc="-125" dirty="0">
                <a:solidFill>
                  <a:srgbClr val="92D050"/>
                </a:solidFill>
                <a:latin typeface="Arial"/>
                <a:cs typeface="Arial"/>
              </a:rPr>
              <a:t>not</a:t>
            </a:r>
            <a:r>
              <a:rPr sz="2400" b="1" spc="-270" dirty="0">
                <a:solidFill>
                  <a:srgbClr val="92D050"/>
                </a:solidFill>
                <a:latin typeface="Arial"/>
                <a:cs typeface="Arial"/>
              </a:rPr>
              <a:t> </a:t>
            </a:r>
            <a:r>
              <a:rPr sz="2400" b="1" spc="-250" dirty="0">
                <a:solidFill>
                  <a:srgbClr val="92D050"/>
                </a:solidFill>
                <a:latin typeface="Arial"/>
                <a:cs typeface="Arial"/>
              </a:rPr>
              <a:t>supported</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0365"/>
            <a:ext cx="8073390" cy="4611370"/>
          </a:xfrm>
          <a:prstGeom prst="rect">
            <a:avLst/>
          </a:prstGeom>
        </p:spPr>
        <p:txBody>
          <a:bodyPr vert="horz" wrap="square" lIns="0" tIns="13335" rIns="0" bIns="0" rtlCol="0">
            <a:spAutoFit/>
          </a:bodyPr>
          <a:lstStyle/>
          <a:p>
            <a:pPr marL="285115" marR="364490" indent="-272415">
              <a:lnSpc>
                <a:spcPct val="100000"/>
              </a:lnSpc>
              <a:spcBef>
                <a:spcPts val="105"/>
              </a:spcBef>
              <a:buClr>
                <a:srgbClr val="0AD0D9"/>
              </a:buClr>
              <a:buSzPct val="93750"/>
              <a:buFont typeface="Arial"/>
              <a:buChar char=""/>
              <a:tabLst>
                <a:tab pos="285750" algn="l"/>
              </a:tabLst>
            </a:pPr>
            <a:r>
              <a:rPr sz="3200" spc="110" dirty="0">
                <a:latin typeface="Times New Roman"/>
                <a:cs typeface="Times New Roman"/>
              </a:rPr>
              <a:t>Adapter</a:t>
            </a:r>
            <a:r>
              <a:rPr sz="3200" spc="-160" dirty="0">
                <a:latin typeface="Times New Roman"/>
                <a:cs typeface="Times New Roman"/>
              </a:rPr>
              <a:t> </a:t>
            </a:r>
            <a:r>
              <a:rPr sz="3200" spc="175" dirty="0">
                <a:latin typeface="Times New Roman"/>
                <a:cs typeface="Times New Roman"/>
              </a:rPr>
              <a:t>pattern</a:t>
            </a:r>
            <a:r>
              <a:rPr sz="3200" spc="-135" dirty="0">
                <a:latin typeface="Times New Roman"/>
                <a:cs typeface="Times New Roman"/>
              </a:rPr>
              <a:t> </a:t>
            </a:r>
            <a:r>
              <a:rPr sz="3200" spc="70" dirty="0">
                <a:latin typeface="Times New Roman"/>
                <a:cs typeface="Times New Roman"/>
              </a:rPr>
              <a:t>works</a:t>
            </a:r>
            <a:r>
              <a:rPr sz="3200" spc="-140" dirty="0">
                <a:latin typeface="Times New Roman"/>
                <a:cs typeface="Times New Roman"/>
              </a:rPr>
              <a:t> </a:t>
            </a:r>
            <a:r>
              <a:rPr sz="3200" spc="80" dirty="0">
                <a:latin typeface="Times New Roman"/>
                <a:cs typeface="Times New Roman"/>
              </a:rPr>
              <a:t>as</a:t>
            </a:r>
            <a:r>
              <a:rPr sz="3200" spc="-140" dirty="0">
                <a:latin typeface="Times New Roman"/>
                <a:cs typeface="Times New Roman"/>
              </a:rPr>
              <a:t> </a:t>
            </a:r>
            <a:r>
              <a:rPr sz="3200" spc="114" dirty="0">
                <a:latin typeface="Times New Roman"/>
                <a:cs typeface="Times New Roman"/>
              </a:rPr>
              <a:t>a</a:t>
            </a:r>
            <a:r>
              <a:rPr sz="3200" spc="-70" dirty="0">
                <a:latin typeface="Times New Roman"/>
                <a:cs typeface="Times New Roman"/>
              </a:rPr>
              <a:t> </a:t>
            </a:r>
            <a:r>
              <a:rPr sz="3200" spc="105" dirty="0">
                <a:latin typeface="Times New Roman"/>
                <a:cs typeface="Times New Roman"/>
              </a:rPr>
              <a:t>bridge</a:t>
            </a:r>
            <a:r>
              <a:rPr sz="3200" spc="-95" dirty="0">
                <a:latin typeface="Times New Roman"/>
                <a:cs typeface="Times New Roman"/>
              </a:rPr>
              <a:t> </a:t>
            </a:r>
            <a:r>
              <a:rPr sz="3200" spc="85" dirty="0">
                <a:latin typeface="Times New Roman"/>
                <a:cs typeface="Times New Roman"/>
              </a:rPr>
              <a:t>between  </a:t>
            </a:r>
            <a:r>
              <a:rPr sz="3200" spc="105" dirty="0">
                <a:latin typeface="Times New Roman"/>
                <a:cs typeface="Times New Roman"/>
              </a:rPr>
              <a:t>two </a:t>
            </a:r>
            <a:r>
              <a:rPr sz="3200" spc="130" dirty="0">
                <a:latin typeface="Times New Roman"/>
                <a:cs typeface="Times New Roman"/>
              </a:rPr>
              <a:t>incompatible</a:t>
            </a:r>
            <a:r>
              <a:rPr sz="3200" spc="-290" dirty="0">
                <a:latin typeface="Times New Roman"/>
                <a:cs typeface="Times New Roman"/>
              </a:rPr>
              <a:t> </a:t>
            </a:r>
            <a:r>
              <a:rPr sz="3200" spc="80" dirty="0">
                <a:latin typeface="Times New Roman"/>
                <a:cs typeface="Times New Roman"/>
              </a:rPr>
              <a:t>interfaces.</a:t>
            </a:r>
            <a:endParaRPr sz="3200">
              <a:latin typeface="Times New Roman"/>
              <a:cs typeface="Times New Roman"/>
            </a:endParaRPr>
          </a:p>
          <a:p>
            <a:pPr marL="285115" marR="5080"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 </a:t>
            </a:r>
            <a:r>
              <a:rPr sz="3200" spc="114" dirty="0">
                <a:latin typeface="Times New Roman"/>
                <a:cs typeface="Times New Roman"/>
              </a:rPr>
              <a:t>type </a:t>
            </a:r>
            <a:r>
              <a:rPr sz="3200" spc="25" dirty="0">
                <a:latin typeface="Times New Roman"/>
                <a:cs typeface="Times New Roman"/>
              </a:rPr>
              <a:t>of </a:t>
            </a:r>
            <a:r>
              <a:rPr sz="3200" spc="110" dirty="0">
                <a:latin typeface="Times New Roman"/>
                <a:cs typeface="Times New Roman"/>
              </a:rPr>
              <a:t>design </a:t>
            </a:r>
            <a:r>
              <a:rPr sz="3200" spc="170" dirty="0">
                <a:latin typeface="Times New Roman"/>
                <a:cs typeface="Times New Roman"/>
              </a:rPr>
              <a:t>pattern </a:t>
            </a:r>
            <a:r>
              <a:rPr sz="3200" spc="114" dirty="0">
                <a:latin typeface="Times New Roman"/>
                <a:cs typeface="Times New Roman"/>
              </a:rPr>
              <a:t>comes </a:t>
            </a:r>
            <a:r>
              <a:rPr sz="3200" spc="190" dirty="0">
                <a:latin typeface="Times New Roman"/>
                <a:cs typeface="Times New Roman"/>
              </a:rPr>
              <a:t>under  </a:t>
            </a:r>
            <a:r>
              <a:rPr sz="3200" b="1" spc="-155" dirty="0">
                <a:latin typeface="Georgia"/>
                <a:cs typeface="Georgia"/>
              </a:rPr>
              <a:t>structural </a:t>
            </a:r>
            <a:r>
              <a:rPr sz="3200" b="1" spc="-150" dirty="0">
                <a:latin typeface="Georgia"/>
                <a:cs typeface="Georgia"/>
              </a:rPr>
              <a:t>pattern </a:t>
            </a:r>
            <a:r>
              <a:rPr sz="3200" spc="80" dirty="0">
                <a:latin typeface="Times New Roman"/>
                <a:cs typeface="Times New Roman"/>
              </a:rPr>
              <a:t>as </a:t>
            </a:r>
            <a:r>
              <a:rPr sz="3200" spc="135" dirty="0">
                <a:latin typeface="Times New Roman"/>
                <a:cs typeface="Times New Roman"/>
              </a:rPr>
              <a:t>this </a:t>
            </a:r>
            <a:r>
              <a:rPr sz="3200" spc="170" dirty="0">
                <a:latin typeface="Times New Roman"/>
                <a:cs typeface="Times New Roman"/>
              </a:rPr>
              <a:t>pattern</a:t>
            </a:r>
            <a:r>
              <a:rPr sz="3200" spc="-475" dirty="0">
                <a:latin typeface="Times New Roman"/>
                <a:cs typeface="Times New Roman"/>
              </a:rPr>
              <a:t> </a:t>
            </a:r>
            <a:r>
              <a:rPr sz="3200" spc="130" dirty="0">
                <a:latin typeface="Times New Roman"/>
                <a:cs typeface="Times New Roman"/>
              </a:rPr>
              <a:t>combines  </a:t>
            </a:r>
            <a:r>
              <a:rPr sz="3200" spc="200" dirty="0">
                <a:latin typeface="Times New Roman"/>
                <a:cs typeface="Times New Roman"/>
              </a:rPr>
              <a:t>the </a:t>
            </a:r>
            <a:r>
              <a:rPr sz="3200" spc="85" dirty="0">
                <a:latin typeface="Times New Roman"/>
                <a:cs typeface="Times New Roman"/>
              </a:rPr>
              <a:t>capability </a:t>
            </a:r>
            <a:r>
              <a:rPr sz="3200" spc="30" dirty="0">
                <a:latin typeface="Times New Roman"/>
                <a:cs typeface="Times New Roman"/>
              </a:rPr>
              <a:t>of </a:t>
            </a:r>
            <a:r>
              <a:rPr sz="3200" spc="105" dirty="0">
                <a:latin typeface="Times New Roman"/>
                <a:cs typeface="Times New Roman"/>
              </a:rPr>
              <a:t>two </a:t>
            </a:r>
            <a:r>
              <a:rPr sz="3200" spc="180" dirty="0">
                <a:latin typeface="Times New Roman"/>
                <a:cs typeface="Times New Roman"/>
              </a:rPr>
              <a:t>independent  </a:t>
            </a:r>
            <a:r>
              <a:rPr sz="3200" spc="80" dirty="0">
                <a:latin typeface="Times New Roman"/>
                <a:cs typeface="Times New Roman"/>
              </a:rPr>
              <a:t>interfaces.</a:t>
            </a:r>
            <a:endParaRPr sz="3200">
              <a:latin typeface="Times New Roman"/>
              <a:cs typeface="Times New Roman"/>
            </a:endParaRPr>
          </a:p>
          <a:p>
            <a:pPr marL="285115" marR="51435"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a:t>
            </a:r>
            <a:r>
              <a:rPr sz="3200" spc="-120" dirty="0">
                <a:latin typeface="Times New Roman"/>
                <a:cs typeface="Times New Roman"/>
              </a:rPr>
              <a:t> </a:t>
            </a:r>
            <a:r>
              <a:rPr sz="3200" spc="175" dirty="0">
                <a:latin typeface="Times New Roman"/>
                <a:cs typeface="Times New Roman"/>
              </a:rPr>
              <a:t>pattern</a:t>
            </a:r>
            <a:r>
              <a:rPr sz="3200" spc="-50" dirty="0">
                <a:latin typeface="Times New Roman"/>
                <a:cs typeface="Times New Roman"/>
              </a:rPr>
              <a:t> </a:t>
            </a:r>
            <a:r>
              <a:rPr sz="3200" spc="25" dirty="0">
                <a:latin typeface="Times New Roman"/>
                <a:cs typeface="Times New Roman"/>
              </a:rPr>
              <a:t>involves</a:t>
            </a:r>
            <a:r>
              <a:rPr sz="3200" spc="-155" dirty="0">
                <a:latin typeface="Times New Roman"/>
                <a:cs typeface="Times New Roman"/>
              </a:rPr>
              <a:t> </a:t>
            </a:r>
            <a:r>
              <a:rPr sz="3200" spc="114" dirty="0">
                <a:latin typeface="Times New Roman"/>
                <a:cs typeface="Times New Roman"/>
              </a:rPr>
              <a:t>a</a:t>
            </a:r>
            <a:r>
              <a:rPr sz="3200" spc="-85" dirty="0">
                <a:latin typeface="Times New Roman"/>
                <a:cs typeface="Times New Roman"/>
              </a:rPr>
              <a:t> </a:t>
            </a:r>
            <a:r>
              <a:rPr sz="3200" b="1" spc="-114" dirty="0">
                <a:latin typeface="Georgia"/>
                <a:cs typeface="Georgia"/>
              </a:rPr>
              <a:t>single</a:t>
            </a:r>
            <a:r>
              <a:rPr sz="3200" b="1" spc="-220" dirty="0">
                <a:latin typeface="Georgia"/>
                <a:cs typeface="Georgia"/>
              </a:rPr>
              <a:t> </a:t>
            </a:r>
            <a:r>
              <a:rPr sz="3200" b="1" spc="-155" dirty="0">
                <a:latin typeface="Georgia"/>
                <a:cs typeface="Georgia"/>
              </a:rPr>
              <a:t>class</a:t>
            </a:r>
            <a:r>
              <a:rPr sz="3200" b="1" spc="-120" dirty="0">
                <a:latin typeface="Georgia"/>
                <a:cs typeface="Georgia"/>
              </a:rPr>
              <a:t> </a:t>
            </a:r>
            <a:r>
              <a:rPr sz="3200" spc="114" dirty="0">
                <a:latin typeface="Times New Roman"/>
                <a:cs typeface="Times New Roman"/>
              </a:rPr>
              <a:t>which</a:t>
            </a:r>
            <a:r>
              <a:rPr sz="3200" spc="-70" dirty="0">
                <a:latin typeface="Times New Roman"/>
                <a:cs typeface="Times New Roman"/>
              </a:rPr>
              <a:t> </a:t>
            </a:r>
            <a:r>
              <a:rPr sz="3200" spc="-180" dirty="0">
                <a:latin typeface="Times New Roman"/>
                <a:cs typeface="Times New Roman"/>
              </a:rPr>
              <a:t>is  </a:t>
            </a:r>
            <a:r>
              <a:rPr sz="3200" spc="110" dirty="0">
                <a:latin typeface="Times New Roman"/>
                <a:cs typeface="Times New Roman"/>
              </a:rPr>
              <a:t>responsible </a:t>
            </a:r>
            <a:r>
              <a:rPr sz="3200" spc="160" dirty="0">
                <a:latin typeface="Times New Roman"/>
                <a:cs typeface="Times New Roman"/>
              </a:rPr>
              <a:t>to </a:t>
            </a:r>
            <a:r>
              <a:rPr sz="3200" b="1" spc="-114" dirty="0">
                <a:latin typeface="Georgia"/>
                <a:cs typeface="Georgia"/>
              </a:rPr>
              <a:t>join </a:t>
            </a:r>
            <a:r>
              <a:rPr sz="3200" b="1" spc="-110" dirty="0">
                <a:latin typeface="Georgia"/>
                <a:cs typeface="Georgia"/>
              </a:rPr>
              <a:t>functionalities </a:t>
            </a:r>
            <a:r>
              <a:rPr sz="3200" b="1" spc="-120" dirty="0">
                <a:latin typeface="Georgia"/>
                <a:cs typeface="Georgia"/>
              </a:rPr>
              <a:t>of  independent </a:t>
            </a:r>
            <a:r>
              <a:rPr sz="3200" b="1" spc="-195" dirty="0">
                <a:latin typeface="Georgia"/>
                <a:cs typeface="Georgia"/>
              </a:rPr>
              <a:t>or </a:t>
            </a:r>
            <a:r>
              <a:rPr sz="3200" b="1" spc="-125" dirty="0">
                <a:latin typeface="Georgia"/>
                <a:cs typeface="Georgia"/>
              </a:rPr>
              <a:t>incompatible</a:t>
            </a:r>
            <a:r>
              <a:rPr sz="3200" b="1" spc="-265" dirty="0">
                <a:latin typeface="Georgia"/>
                <a:cs typeface="Georgia"/>
              </a:rPr>
              <a:t> </a:t>
            </a:r>
            <a:r>
              <a:rPr sz="3200" b="1" spc="-135" dirty="0">
                <a:latin typeface="Georgia"/>
                <a:cs typeface="Georgia"/>
              </a:rPr>
              <a:t>interfaces</a:t>
            </a:r>
            <a:r>
              <a:rPr sz="3200" spc="-135" dirty="0">
                <a:latin typeface="Times New Roman"/>
                <a:cs typeface="Times New Roman"/>
              </a:rPr>
              <a:t>.</a:t>
            </a:r>
            <a:endParaRPr sz="3200">
              <a:latin typeface="Times New Roman"/>
              <a:cs typeface="Times New Roman"/>
            </a:endParaRPr>
          </a:p>
        </p:txBody>
      </p:sp>
      <p:sp>
        <p:nvSpPr>
          <p:cNvPr id="8" name="object 8"/>
          <p:cNvSpPr txBox="1">
            <a:spLocks noGrp="1"/>
          </p:cNvSpPr>
          <p:nvPr>
            <p:ph type="title"/>
          </p:nvPr>
        </p:nvSpPr>
        <p:spPr>
          <a:xfrm>
            <a:off x="587755" y="327406"/>
            <a:ext cx="6019165" cy="788035"/>
          </a:xfrm>
          <a:prstGeom prst="rect">
            <a:avLst/>
          </a:prstGeom>
        </p:spPr>
        <p:txBody>
          <a:bodyPr vert="horz" wrap="square" lIns="0" tIns="12700" rIns="0" bIns="0" rtlCol="0">
            <a:spAutoFit/>
          </a:bodyPr>
          <a:lstStyle/>
          <a:p>
            <a:pPr marL="12700">
              <a:lnSpc>
                <a:spcPct val="100000"/>
              </a:lnSpc>
              <a:spcBef>
                <a:spcPts val="100"/>
              </a:spcBef>
            </a:pPr>
            <a:r>
              <a:rPr spc="-160" dirty="0"/>
              <a:t>Adapter </a:t>
            </a:r>
            <a:r>
              <a:rPr spc="-325" dirty="0"/>
              <a:t>Design</a:t>
            </a:r>
            <a:r>
              <a:rPr spc="-515" dirty="0"/>
              <a:t> </a:t>
            </a:r>
            <a:r>
              <a:rPr spc="-170" dirty="0"/>
              <a:t>Pattern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3335" rIns="0" bIns="0" rtlCol="0">
            <a:spAutoFit/>
          </a:bodyPr>
          <a:lstStyle/>
          <a:p>
            <a:pPr marL="285115" marR="5715" indent="-273050">
              <a:lnSpc>
                <a:spcPct val="100000"/>
              </a:lnSpc>
              <a:spcBef>
                <a:spcPts val="105"/>
              </a:spcBef>
            </a:pPr>
            <a:r>
              <a:rPr sz="2450" spc="-625" dirty="0">
                <a:solidFill>
                  <a:srgbClr val="0AD0D9"/>
                </a:solidFill>
                <a:latin typeface="Arial"/>
                <a:cs typeface="Arial"/>
              </a:rPr>
              <a:t> </a:t>
            </a:r>
            <a:r>
              <a:rPr spc="-125" dirty="0"/>
              <a:t>A </a:t>
            </a:r>
            <a:r>
              <a:rPr spc="70" dirty="0"/>
              <a:t>real </a:t>
            </a:r>
            <a:r>
              <a:rPr spc="5" dirty="0"/>
              <a:t>life </a:t>
            </a:r>
            <a:r>
              <a:rPr spc="85" dirty="0"/>
              <a:t>example </a:t>
            </a:r>
            <a:r>
              <a:rPr spc="90" dirty="0"/>
              <a:t>could </a:t>
            </a:r>
            <a:r>
              <a:rPr spc="114" dirty="0"/>
              <a:t>be </a:t>
            </a:r>
            <a:r>
              <a:rPr spc="95" dirty="0"/>
              <a:t>a </a:t>
            </a:r>
            <a:r>
              <a:rPr spc="65" dirty="0"/>
              <a:t>case </a:t>
            </a:r>
            <a:r>
              <a:rPr spc="20" dirty="0"/>
              <a:t>of </a:t>
            </a:r>
            <a:r>
              <a:rPr spc="95" dirty="0"/>
              <a:t>card </a:t>
            </a:r>
            <a:r>
              <a:rPr spc="110" dirty="0"/>
              <a:t>reader  </a:t>
            </a:r>
            <a:r>
              <a:rPr spc="60" dirty="0"/>
              <a:t>which </a:t>
            </a:r>
            <a:r>
              <a:rPr spc="95" dirty="0"/>
              <a:t>acts </a:t>
            </a:r>
            <a:r>
              <a:rPr spc="65" dirty="0"/>
              <a:t>as </a:t>
            </a:r>
            <a:r>
              <a:rPr spc="155" dirty="0"/>
              <a:t>an </a:t>
            </a:r>
            <a:r>
              <a:rPr spc="125" dirty="0"/>
              <a:t>adapter </a:t>
            </a:r>
            <a:r>
              <a:rPr spc="114" dirty="0"/>
              <a:t>between </a:t>
            </a:r>
            <a:r>
              <a:rPr spc="125" dirty="0"/>
              <a:t>memory </a:t>
            </a:r>
            <a:r>
              <a:rPr spc="95" dirty="0"/>
              <a:t>card </a:t>
            </a:r>
            <a:r>
              <a:rPr spc="160" dirty="0"/>
              <a:t>and </a:t>
            </a:r>
            <a:r>
              <a:rPr spc="95" dirty="0"/>
              <a:t>a  </a:t>
            </a:r>
            <a:r>
              <a:rPr spc="80" dirty="0"/>
              <a:t>laptop.</a:t>
            </a:r>
            <a:endParaRPr sz="2450">
              <a:latin typeface="Arial"/>
              <a:cs typeface="Arial"/>
            </a:endParaRPr>
          </a:p>
          <a:p>
            <a:pPr marL="285115" marR="5080">
              <a:lnSpc>
                <a:spcPct val="100000"/>
              </a:lnSpc>
            </a:pPr>
            <a:r>
              <a:rPr spc="-85" dirty="0"/>
              <a:t>You </a:t>
            </a:r>
            <a:r>
              <a:rPr spc="100" dirty="0"/>
              <a:t>plugin</a:t>
            </a:r>
            <a:r>
              <a:rPr spc="-85" dirty="0"/>
              <a:t> </a:t>
            </a:r>
            <a:r>
              <a:rPr spc="160" dirty="0"/>
              <a:t>the</a:t>
            </a:r>
            <a:r>
              <a:rPr spc="-65" dirty="0"/>
              <a:t> </a:t>
            </a:r>
            <a:r>
              <a:rPr spc="125" dirty="0"/>
              <a:t>memory</a:t>
            </a:r>
            <a:r>
              <a:rPr spc="-145" dirty="0"/>
              <a:t> </a:t>
            </a:r>
            <a:r>
              <a:rPr spc="95" dirty="0"/>
              <a:t>card</a:t>
            </a:r>
            <a:r>
              <a:rPr dirty="0"/>
              <a:t> </a:t>
            </a:r>
            <a:r>
              <a:rPr spc="120" dirty="0"/>
              <a:t>into</a:t>
            </a:r>
            <a:r>
              <a:rPr spc="-135" dirty="0"/>
              <a:t> </a:t>
            </a:r>
            <a:r>
              <a:rPr spc="95" dirty="0"/>
              <a:t>card</a:t>
            </a:r>
            <a:r>
              <a:rPr spc="-45" dirty="0"/>
              <a:t> </a:t>
            </a:r>
            <a:r>
              <a:rPr spc="110" dirty="0"/>
              <a:t>reader</a:t>
            </a:r>
            <a:r>
              <a:rPr spc="-140" dirty="0"/>
              <a:t> </a:t>
            </a:r>
            <a:r>
              <a:rPr spc="160" dirty="0"/>
              <a:t>and</a:t>
            </a:r>
            <a:r>
              <a:rPr spc="-65" dirty="0"/>
              <a:t> </a:t>
            </a:r>
            <a:r>
              <a:rPr spc="95" dirty="0"/>
              <a:t>card  </a:t>
            </a:r>
            <a:r>
              <a:rPr spc="110" dirty="0"/>
              <a:t>reader</a:t>
            </a:r>
            <a:r>
              <a:rPr spc="-85" dirty="0"/>
              <a:t> </a:t>
            </a:r>
            <a:r>
              <a:rPr spc="120" dirty="0"/>
              <a:t>into</a:t>
            </a:r>
            <a:r>
              <a:rPr spc="-110" dirty="0"/>
              <a:t> </a:t>
            </a:r>
            <a:r>
              <a:rPr spc="160" dirty="0"/>
              <a:t>the</a:t>
            </a:r>
            <a:r>
              <a:rPr spc="-50" dirty="0"/>
              <a:t> </a:t>
            </a:r>
            <a:r>
              <a:rPr spc="110" dirty="0"/>
              <a:t>laptop</a:t>
            </a:r>
            <a:r>
              <a:rPr spc="-150" dirty="0"/>
              <a:t> </a:t>
            </a:r>
            <a:r>
              <a:rPr spc="70" dirty="0"/>
              <a:t>so</a:t>
            </a:r>
            <a:r>
              <a:rPr spc="-100" dirty="0"/>
              <a:t> </a:t>
            </a:r>
            <a:r>
              <a:rPr spc="170" dirty="0"/>
              <a:t>that</a:t>
            </a:r>
            <a:r>
              <a:rPr spc="-70" dirty="0"/>
              <a:t> </a:t>
            </a:r>
            <a:r>
              <a:rPr spc="125" dirty="0"/>
              <a:t>memory</a:t>
            </a:r>
            <a:r>
              <a:rPr spc="-140" dirty="0"/>
              <a:t> </a:t>
            </a:r>
            <a:r>
              <a:rPr spc="95" dirty="0"/>
              <a:t>card</a:t>
            </a:r>
            <a:r>
              <a:rPr spc="-65" dirty="0"/>
              <a:t> </a:t>
            </a:r>
            <a:r>
              <a:rPr spc="114" dirty="0"/>
              <a:t>can</a:t>
            </a:r>
            <a:r>
              <a:rPr spc="-35" dirty="0"/>
              <a:t> </a:t>
            </a:r>
            <a:r>
              <a:rPr spc="120" dirty="0"/>
              <a:t>be</a:t>
            </a:r>
            <a:r>
              <a:rPr spc="-114" dirty="0"/>
              <a:t> </a:t>
            </a:r>
            <a:r>
              <a:rPr spc="110" dirty="0"/>
              <a:t>read  </a:t>
            </a:r>
            <a:r>
              <a:rPr spc="20" dirty="0"/>
              <a:t>via</a:t>
            </a:r>
            <a:r>
              <a:rPr spc="-70" dirty="0"/>
              <a:t> </a:t>
            </a:r>
            <a:r>
              <a:rPr spc="80" dirty="0"/>
              <a:t>laptop.</a:t>
            </a:r>
          </a:p>
        </p:txBody>
      </p:sp>
      <p:sp>
        <p:nvSpPr>
          <p:cNvPr id="8" name="object 8"/>
          <p:cNvSpPr txBox="1">
            <a:spLocks noGrp="1"/>
          </p:cNvSpPr>
          <p:nvPr>
            <p:ph type="title"/>
          </p:nvPr>
        </p:nvSpPr>
        <p:spPr>
          <a:xfrm>
            <a:off x="444500" y="327406"/>
            <a:ext cx="2671445"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40" dirty="0"/>
              <a:t> </a:t>
            </a:r>
            <a:r>
              <a:rPr spc="-245" dirty="0"/>
              <a:t>1</a:t>
            </a:r>
          </a:p>
        </p:txBody>
      </p:sp>
      <p:sp>
        <p:nvSpPr>
          <p:cNvPr id="9" name="object 9"/>
          <p:cNvSpPr/>
          <p:nvPr/>
        </p:nvSpPr>
        <p:spPr>
          <a:xfrm>
            <a:off x="3051048" y="2983991"/>
            <a:ext cx="5635752" cy="387400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998720" cy="4385945"/>
          </a:xfrm>
          <a:prstGeom prst="rect">
            <a:avLst/>
          </a:prstGeom>
        </p:spPr>
        <p:txBody>
          <a:bodyPr vert="horz" wrap="square" lIns="0" tIns="13335" rIns="0" bIns="0" rtlCol="0">
            <a:spAutoFit/>
          </a:bodyPr>
          <a:lstStyle/>
          <a:p>
            <a:pPr marL="285115" marR="5080" indent="-273050" algn="just">
              <a:lnSpc>
                <a:spcPct val="100000"/>
              </a:lnSpc>
              <a:spcBef>
                <a:spcPts val="105"/>
              </a:spcBef>
            </a:pPr>
            <a:r>
              <a:rPr sz="2450" spc="-625" dirty="0">
                <a:solidFill>
                  <a:srgbClr val="0AD0D9"/>
                </a:solidFill>
                <a:latin typeface="Arial"/>
                <a:cs typeface="Arial"/>
              </a:rPr>
              <a:t></a:t>
            </a:r>
            <a:r>
              <a:rPr sz="2450" spc="-580" dirty="0">
                <a:solidFill>
                  <a:srgbClr val="0AD0D9"/>
                </a:solidFill>
                <a:latin typeface="Arial"/>
                <a:cs typeface="Arial"/>
              </a:rPr>
              <a:t> </a:t>
            </a:r>
            <a:r>
              <a:rPr sz="2600" spc="-125" dirty="0">
                <a:latin typeface="Times New Roman"/>
                <a:cs typeface="Times New Roman"/>
              </a:rPr>
              <a:t>A</a:t>
            </a:r>
            <a:r>
              <a:rPr sz="2600" spc="-85" dirty="0">
                <a:latin typeface="Times New Roman"/>
                <a:cs typeface="Times New Roman"/>
              </a:rPr>
              <a:t> </a:t>
            </a:r>
            <a:r>
              <a:rPr sz="2600" spc="70" dirty="0">
                <a:latin typeface="Times New Roman"/>
                <a:cs typeface="Times New Roman"/>
              </a:rPr>
              <a:t>real</a:t>
            </a:r>
            <a:r>
              <a:rPr sz="2600" spc="-10" dirty="0">
                <a:latin typeface="Times New Roman"/>
                <a:cs typeface="Times New Roman"/>
              </a:rPr>
              <a:t> </a:t>
            </a:r>
            <a:r>
              <a:rPr sz="2600" spc="5" dirty="0">
                <a:latin typeface="Times New Roman"/>
                <a:cs typeface="Times New Roman"/>
              </a:rPr>
              <a:t>life</a:t>
            </a:r>
            <a:r>
              <a:rPr sz="2600" spc="-95" dirty="0">
                <a:latin typeface="Times New Roman"/>
                <a:cs typeface="Times New Roman"/>
              </a:rPr>
              <a:t> </a:t>
            </a:r>
            <a:r>
              <a:rPr sz="2600" spc="85" dirty="0">
                <a:latin typeface="Times New Roman"/>
                <a:cs typeface="Times New Roman"/>
              </a:rPr>
              <a:t>example</a:t>
            </a:r>
            <a:r>
              <a:rPr sz="2600" spc="-105" dirty="0">
                <a:latin typeface="Times New Roman"/>
                <a:cs typeface="Times New Roman"/>
              </a:rPr>
              <a:t> </a:t>
            </a:r>
            <a:r>
              <a:rPr sz="2600" spc="90" dirty="0">
                <a:latin typeface="Times New Roman"/>
                <a:cs typeface="Times New Roman"/>
              </a:rPr>
              <a:t>could</a:t>
            </a:r>
            <a:r>
              <a:rPr sz="2600" spc="-25" dirty="0">
                <a:latin typeface="Times New Roman"/>
                <a:cs typeface="Times New Roman"/>
              </a:rPr>
              <a:t> </a:t>
            </a:r>
            <a:r>
              <a:rPr sz="2600" spc="110" dirty="0">
                <a:latin typeface="Times New Roman"/>
                <a:cs typeface="Times New Roman"/>
              </a:rPr>
              <a:t>be</a:t>
            </a:r>
            <a:r>
              <a:rPr sz="2600" spc="-130" dirty="0">
                <a:latin typeface="Times New Roman"/>
                <a:cs typeface="Times New Roman"/>
              </a:rPr>
              <a:t> </a:t>
            </a:r>
            <a:r>
              <a:rPr sz="2600" spc="95" dirty="0">
                <a:latin typeface="Times New Roman"/>
                <a:cs typeface="Times New Roman"/>
              </a:rPr>
              <a:t>a</a:t>
            </a:r>
            <a:r>
              <a:rPr sz="2600" spc="-95" dirty="0">
                <a:latin typeface="Times New Roman"/>
                <a:cs typeface="Times New Roman"/>
              </a:rPr>
              <a:t> </a:t>
            </a:r>
            <a:r>
              <a:rPr sz="2600" spc="-100" dirty="0">
                <a:latin typeface="Times New Roman"/>
                <a:cs typeface="Times New Roman"/>
              </a:rPr>
              <a:t>Car  </a:t>
            </a:r>
            <a:r>
              <a:rPr sz="2600" spc="95" dirty="0">
                <a:latin typeface="Times New Roman"/>
                <a:cs typeface="Times New Roman"/>
              </a:rPr>
              <a:t>mobile </a:t>
            </a:r>
            <a:r>
              <a:rPr sz="2600" spc="85" dirty="0">
                <a:latin typeface="Times New Roman"/>
                <a:cs typeface="Times New Roman"/>
              </a:rPr>
              <a:t>charger </a:t>
            </a:r>
            <a:r>
              <a:rPr sz="2600" spc="95" dirty="0">
                <a:latin typeface="Times New Roman"/>
                <a:cs typeface="Times New Roman"/>
              </a:rPr>
              <a:t>which </a:t>
            </a:r>
            <a:r>
              <a:rPr sz="2600" spc="90" dirty="0">
                <a:latin typeface="Times New Roman"/>
                <a:cs typeface="Times New Roman"/>
              </a:rPr>
              <a:t>acts </a:t>
            </a:r>
            <a:r>
              <a:rPr sz="2600" spc="60" dirty="0">
                <a:latin typeface="Times New Roman"/>
                <a:cs typeface="Times New Roman"/>
              </a:rPr>
              <a:t>as </a:t>
            </a:r>
            <a:r>
              <a:rPr sz="2600" spc="140" dirty="0">
                <a:latin typeface="Times New Roman"/>
                <a:cs typeface="Times New Roman"/>
              </a:rPr>
              <a:t>an  </a:t>
            </a:r>
            <a:r>
              <a:rPr sz="2600" spc="125" dirty="0">
                <a:latin typeface="Times New Roman"/>
                <a:cs typeface="Times New Roman"/>
              </a:rPr>
              <a:t>adapter </a:t>
            </a:r>
            <a:r>
              <a:rPr sz="2600" spc="110" dirty="0">
                <a:latin typeface="Times New Roman"/>
                <a:cs typeface="Times New Roman"/>
              </a:rPr>
              <a:t>between </a:t>
            </a:r>
            <a:r>
              <a:rPr sz="2600" spc="25" dirty="0">
                <a:latin typeface="Times New Roman"/>
                <a:cs typeface="Times New Roman"/>
              </a:rPr>
              <a:t>cell </a:t>
            </a:r>
            <a:r>
              <a:rPr sz="2600" spc="150" dirty="0">
                <a:latin typeface="Times New Roman"/>
                <a:cs typeface="Times New Roman"/>
              </a:rPr>
              <a:t>phone </a:t>
            </a:r>
            <a:r>
              <a:rPr sz="2600" spc="-80" dirty="0">
                <a:latin typeface="Times New Roman"/>
                <a:cs typeface="Times New Roman"/>
              </a:rPr>
              <a:t>USB  </a:t>
            </a:r>
            <a:r>
              <a:rPr sz="2600" spc="75" dirty="0">
                <a:latin typeface="Times New Roman"/>
                <a:cs typeface="Times New Roman"/>
              </a:rPr>
              <a:t>cable </a:t>
            </a:r>
            <a:r>
              <a:rPr sz="2600" spc="160" dirty="0">
                <a:latin typeface="Times New Roman"/>
                <a:cs typeface="Times New Roman"/>
              </a:rPr>
              <a:t>and </a:t>
            </a:r>
            <a:r>
              <a:rPr sz="2600" spc="95" dirty="0">
                <a:latin typeface="Times New Roman"/>
                <a:cs typeface="Times New Roman"/>
              </a:rPr>
              <a:t>a </a:t>
            </a:r>
            <a:r>
              <a:rPr sz="2600" spc="85" dirty="0">
                <a:latin typeface="Times New Roman"/>
                <a:cs typeface="Times New Roman"/>
              </a:rPr>
              <a:t>car </a:t>
            </a:r>
            <a:r>
              <a:rPr sz="2600" spc="80" dirty="0">
                <a:latin typeface="Times New Roman"/>
                <a:cs typeface="Times New Roman"/>
              </a:rPr>
              <a:t>cigarette </a:t>
            </a:r>
            <a:r>
              <a:rPr sz="2600" spc="85" dirty="0">
                <a:latin typeface="Times New Roman"/>
                <a:cs typeface="Times New Roman"/>
              </a:rPr>
              <a:t>lighter  </a:t>
            </a:r>
            <a:r>
              <a:rPr sz="2600" spc="75" dirty="0">
                <a:latin typeface="Times New Roman"/>
                <a:cs typeface="Times New Roman"/>
              </a:rPr>
              <a:t>power </a:t>
            </a:r>
            <a:r>
              <a:rPr sz="2600" spc="25" dirty="0">
                <a:latin typeface="Times New Roman"/>
                <a:cs typeface="Times New Roman"/>
              </a:rPr>
              <a:t>supply. </a:t>
            </a:r>
            <a:r>
              <a:rPr sz="2600" spc="-90" dirty="0">
                <a:latin typeface="Times New Roman"/>
                <a:cs typeface="Times New Roman"/>
              </a:rPr>
              <a:t>You</a:t>
            </a:r>
            <a:r>
              <a:rPr sz="2600" spc="470" dirty="0">
                <a:latin typeface="Times New Roman"/>
                <a:cs typeface="Times New Roman"/>
              </a:rPr>
              <a:t> </a:t>
            </a:r>
            <a:r>
              <a:rPr sz="2600" spc="90" dirty="0">
                <a:latin typeface="Times New Roman"/>
                <a:cs typeface="Times New Roman"/>
              </a:rPr>
              <a:t>plugin </a:t>
            </a:r>
            <a:r>
              <a:rPr sz="2600" spc="160" dirty="0">
                <a:latin typeface="Times New Roman"/>
                <a:cs typeface="Times New Roman"/>
              </a:rPr>
              <a:t>the  </a:t>
            </a:r>
            <a:r>
              <a:rPr sz="2600" spc="-80" dirty="0">
                <a:latin typeface="Times New Roman"/>
                <a:cs typeface="Times New Roman"/>
              </a:rPr>
              <a:t>USB </a:t>
            </a:r>
            <a:r>
              <a:rPr sz="2600" spc="70" dirty="0">
                <a:latin typeface="Times New Roman"/>
                <a:cs typeface="Times New Roman"/>
              </a:rPr>
              <a:t>cable </a:t>
            </a:r>
            <a:r>
              <a:rPr sz="2600" spc="120" dirty="0">
                <a:latin typeface="Times New Roman"/>
                <a:cs typeface="Times New Roman"/>
              </a:rPr>
              <a:t>into </a:t>
            </a:r>
            <a:r>
              <a:rPr sz="2600" spc="85" dirty="0">
                <a:latin typeface="Times New Roman"/>
                <a:cs typeface="Times New Roman"/>
              </a:rPr>
              <a:t>car  charger  </a:t>
            </a:r>
            <a:r>
              <a:rPr sz="2600" spc="80" dirty="0">
                <a:latin typeface="Times New Roman"/>
                <a:cs typeface="Times New Roman"/>
              </a:rPr>
              <a:t>interface</a:t>
            </a:r>
            <a:r>
              <a:rPr sz="2600" spc="-100" dirty="0">
                <a:latin typeface="Times New Roman"/>
                <a:cs typeface="Times New Roman"/>
              </a:rPr>
              <a:t> </a:t>
            </a:r>
            <a:r>
              <a:rPr sz="2600" spc="155" dirty="0">
                <a:latin typeface="Times New Roman"/>
                <a:cs typeface="Times New Roman"/>
              </a:rPr>
              <a:t>and</a:t>
            </a:r>
            <a:r>
              <a:rPr sz="2600" spc="-45" dirty="0">
                <a:latin typeface="Times New Roman"/>
                <a:cs typeface="Times New Roman"/>
              </a:rPr>
              <a:t> </a:t>
            </a:r>
            <a:r>
              <a:rPr sz="2600" spc="85" dirty="0">
                <a:latin typeface="Times New Roman"/>
                <a:cs typeface="Times New Roman"/>
              </a:rPr>
              <a:t>car</a:t>
            </a:r>
            <a:r>
              <a:rPr sz="2600" spc="-125" dirty="0">
                <a:latin typeface="Times New Roman"/>
                <a:cs typeface="Times New Roman"/>
              </a:rPr>
              <a:t> </a:t>
            </a:r>
            <a:r>
              <a:rPr sz="2600" spc="85" dirty="0">
                <a:latin typeface="Times New Roman"/>
                <a:cs typeface="Times New Roman"/>
              </a:rPr>
              <a:t>charger</a:t>
            </a:r>
            <a:r>
              <a:rPr sz="2600" spc="-95" dirty="0">
                <a:latin typeface="Times New Roman"/>
                <a:cs typeface="Times New Roman"/>
              </a:rPr>
              <a:t> </a:t>
            </a:r>
            <a:r>
              <a:rPr sz="2600" spc="120" dirty="0">
                <a:latin typeface="Times New Roman"/>
                <a:cs typeface="Times New Roman"/>
              </a:rPr>
              <a:t>into</a:t>
            </a:r>
            <a:r>
              <a:rPr sz="2600" spc="-114" dirty="0">
                <a:latin typeface="Times New Roman"/>
                <a:cs typeface="Times New Roman"/>
              </a:rPr>
              <a:t> </a:t>
            </a:r>
            <a:r>
              <a:rPr sz="2600" spc="160" dirty="0">
                <a:latin typeface="Times New Roman"/>
                <a:cs typeface="Times New Roman"/>
              </a:rPr>
              <a:t>the  </a:t>
            </a:r>
            <a:r>
              <a:rPr sz="2600" spc="80" dirty="0">
                <a:latin typeface="Times New Roman"/>
                <a:cs typeface="Times New Roman"/>
              </a:rPr>
              <a:t>cigarette </a:t>
            </a:r>
            <a:r>
              <a:rPr sz="2600" spc="85" dirty="0">
                <a:latin typeface="Times New Roman"/>
                <a:cs typeface="Times New Roman"/>
              </a:rPr>
              <a:t>lighter </a:t>
            </a:r>
            <a:r>
              <a:rPr sz="2600" spc="70" dirty="0">
                <a:latin typeface="Times New Roman"/>
                <a:cs typeface="Times New Roman"/>
              </a:rPr>
              <a:t>power </a:t>
            </a:r>
            <a:r>
              <a:rPr sz="2600" spc="75" dirty="0">
                <a:latin typeface="Times New Roman"/>
                <a:cs typeface="Times New Roman"/>
              </a:rPr>
              <a:t>supply </a:t>
            </a:r>
            <a:r>
              <a:rPr sz="2600" spc="60" dirty="0">
                <a:latin typeface="Times New Roman"/>
                <a:cs typeface="Times New Roman"/>
              </a:rPr>
              <a:t>so  </a:t>
            </a:r>
            <a:r>
              <a:rPr sz="2600" spc="170" dirty="0">
                <a:latin typeface="Times New Roman"/>
                <a:cs typeface="Times New Roman"/>
              </a:rPr>
              <a:t>that </a:t>
            </a:r>
            <a:r>
              <a:rPr sz="2600" spc="65" dirty="0">
                <a:latin typeface="Times New Roman"/>
                <a:cs typeface="Times New Roman"/>
              </a:rPr>
              <a:t>your </a:t>
            </a:r>
            <a:r>
              <a:rPr sz="2600" spc="25" dirty="0">
                <a:latin typeface="Times New Roman"/>
                <a:cs typeface="Times New Roman"/>
              </a:rPr>
              <a:t>cell </a:t>
            </a:r>
            <a:r>
              <a:rPr sz="2600" spc="150" dirty="0">
                <a:latin typeface="Times New Roman"/>
                <a:cs typeface="Times New Roman"/>
              </a:rPr>
              <a:t>phone </a:t>
            </a:r>
            <a:r>
              <a:rPr sz="2600" spc="114" dirty="0">
                <a:latin typeface="Times New Roman"/>
                <a:cs typeface="Times New Roman"/>
              </a:rPr>
              <a:t>can </a:t>
            </a:r>
            <a:r>
              <a:rPr sz="2600" spc="80" dirty="0">
                <a:latin typeface="Times New Roman"/>
                <a:cs typeface="Times New Roman"/>
              </a:rPr>
              <a:t>get </a:t>
            </a:r>
            <a:r>
              <a:rPr sz="2600" spc="160" dirty="0">
                <a:latin typeface="Times New Roman"/>
                <a:cs typeface="Times New Roman"/>
              </a:rPr>
              <a:t>the  </a:t>
            </a:r>
            <a:r>
              <a:rPr sz="2600" spc="110" dirty="0">
                <a:latin typeface="Times New Roman"/>
                <a:cs typeface="Times New Roman"/>
              </a:rPr>
              <a:t>appropriate </a:t>
            </a:r>
            <a:r>
              <a:rPr sz="2600" spc="45" dirty="0">
                <a:latin typeface="Times New Roman"/>
                <a:cs typeface="Times New Roman"/>
              </a:rPr>
              <a:t>voltage </a:t>
            </a:r>
            <a:r>
              <a:rPr sz="2600" spc="110" dirty="0">
                <a:latin typeface="Times New Roman"/>
                <a:cs typeface="Times New Roman"/>
              </a:rPr>
              <a:t>required </a:t>
            </a:r>
            <a:r>
              <a:rPr sz="2600" spc="50" dirty="0">
                <a:latin typeface="Times New Roman"/>
                <a:cs typeface="Times New Roman"/>
              </a:rPr>
              <a:t>for  </a:t>
            </a:r>
            <a:r>
              <a:rPr sz="2600" spc="70" dirty="0">
                <a:latin typeface="Times New Roman"/>
                <a:cs typeface="Times New Roman"/>
              </a:rPr>
              <a:t>charging.</a:t>
            </a:r>
            <a:endParaRPr sz="2600">
              <a:latin typeface="Times New Roman"/>
              <a:cs typeface="Times New Roman"/>
            </a:endParaRPr>
          </a:p>
        </p:txBody>
      </p:sp>
      <p:sp>
        <p:nvSpPr>
          <p:cNvPr id="8" name="object 8"/>
          <p:cNvSpPr txBox="1">
            <a:spLocks noGrp="1"/>
          </p:cNvSpPr>
          <p:nvPr>
            <p:ph type="title"/>
          </p:nvPr>
        </p:nvSpPr>
        <p:spPr>
          <a:xfrm>
            <a:off x="444500" y="327406"/>
            <a:ext cx="2672080"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35" dirty="0"/>
              <a:t> </a:t>
            </a:r>
            <a:r>
              <a:rPr spc="-245" dirty="0"/>
              <a:t>2</a:t>
            </a:r>
          </a:p>
        </p:txBody>
      </p:sp>
      <p:sp>
        <p:nvSpPr>
          <p:cNvPr id="9" name="object 9"/>
          <p:cNvSpPr/>
          <p:nvPr/>
        </p:nvSpPr>
        <p:spPr>
          <a:xfrm>
            <a:off x="5600700" y="1143000"/>
            <a:ext cx="3543299" cy="35433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02647"/>
            <a:ext cx="8164830" cy="2564130"/>
          </a:xfrm>
          <a:prstGeom prst="rect">
            <a:avLst/>
          </a:prstGeom>
        </p:spPr>
        <p:txBody>
          <a:bodyPr vert="horz" wrap="square" lIns="0" tIns="137795" rIns="0" bIns="0" rtlCol="0">
            <a:spAutoFit/>
          </a:bodyPr>
          <a:lstStyle/>
          <a:p>
            <a:pPr marL="12700">
              <a:lnSpc>
                <a:spcPct val="100000"/>
              </a:lnSpc>
              <a:spcBef>
                <a:spcPts val="1085"/>
              </a:spcBef>
            </a:pPr>
            <a:r>
              <a:rPr spc="-330" dirty="0"/>
              <a:t>Example</a:t>
            </a:r>
            <a:r>
              <a:rPr spc="-280" dirty="0"/>
              <a:t> </a:t>
            </a:r>
            <a:r>
              <a:rPr spc="-245" dirty="0"/>
              <a:t>3</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We </a:t>
            </a:r>
            <a:r>
              <a:rPr sz="2600" spc="90" dirty="0">
                <a:solidFill>
                  <a:srgbClr val="000000"/>
                </a:solidFill>
                <a:latin typeface="Times New Roman"/>
                <a:cs typeface="Times New Roman"/>
              </a:rPr>
              <a:t>are </a:t>
            </a:r>
            <a:r>
              <a:rPr sz="2600" spc="125" dirty="0">
                <a:solidFill>
                  <a:srgbClr val="000000"/>
                </a:solidFill>
                <a:latin typeface="Times New Roman"/>
                <a:cs typeface="Times New Roman"/>
              </a:rPr>
              <a:t>demonstrating </a:t>
            </a:r>
            <a:r>
              <a:rPr sz="2600" spc="100" dirty="0">
                <a:solidFill>
                  <a:srgbClr val="000000"/>
                </a:solidFill>
                <a:latin typeface="Times New Roman"/>
                <a:cs typeface="Times New Roman"/>
              </a:rPr>
              <a:t>use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Adapter </a:t>
            </a:r>
            <a:r>
              <a:rPr sz="2600" spc="140" dirty="0">
                <a:solidFill>
                  <a:srgbClr val="000000"/>
                </a:solidFill>
                <a:latin typeface="Times New Roman"/>
                <a:cs typeface="Times New Roman"/>
              </a:rPr>
              <a:t>pattern </a:t>
            </a:r>
            <a:r>
              <a:rPr sz="2600" spc="20" dirty="0">
                <a:solidFill>
                  <a:srgbClr val="000000"/>
                </a:solidFill>
                <a:latin typeface="Times New Roman"/>
                <a:cs typeface="Times New Roman"/>
              </a:rPr>
              <a:t>via  </a:t>
            </a:r>
            <a:r>
              <a:rPr sz="2600" spc="40" dirty="0">
                <a:solidFill>
                  <a:srgbClr val="000000"/>
                </a:solidFill>
                <a:latin typeface="Times New Roman"/>
                <a:cs typeface="Times New Roman"/>
              </a:rPr>
              <a:t>following</a:t>
            </a:r>
            <a:r>
              <a:rPr sz="2600" spc="-100" dirty="0">
                <a:solidFill>
                  <a:srgbClr val="000000"/>
                </a:solidFill>
                <a:latin typeface="Times New Roman"/>
                <a:cs typeface="Times New Roman"/>
              </a:rPr>
              <a:t> </a:t>
            </a:r>
            <a:r>
              <a:rPr sz="2600" spc="85" dirty="0">
                <a:solidFill>
                  <a:srgbClr val="000000"/>
                </a:solidFill>
                <a:latin typeface="Times New Roman"/>
                <a:cs typeface="Times New Roman"/>
              </a:rPr>
              <a:t>example</a:t>
            </a:r>
            <a:r>
              <a:rPr sz="2600" spc="-70" dirty="0">
                <a:solidFill>
                  <a:srgbClr val="000000"/>
                </a:solidFill>
                <a:latin typeface="Times New Roman"/>
                <a:cs typeface="Times New Roman"/>
              </a:rPr>
              <a:t> </a:t>
            </a:r>
            <a:r>
              <a:rPr sz="2600" spc="105" dirty="0">
                <a:solidFill>
                  <a:srgbClr val="000000"/>
                </a:solidFill>
                <a:latin typeface="Times New Roman"/>
                <a:cs typeface="Times New Roman"/>
              </a:rPr>
              <a:t>in</a:t>
            </a:r>
            <a:r>
              <a:rPr sz="2600" spc="-105" dirty="0">
                <a:solidFill>
                  <a:srgbClr val="000000"/>
                </a:solidFill>
                <a:latin typeface="Times New Roman"/>
                <a:cs typeface="Times New Roman"/>
              </a:rPr>
              <a:t> </a:t>
            </a:r>
            <a:r>
              <a:rPr sz="2600" spc="95" dirty="0">
                <a:solidFill>
                  <a:srgbClr val="000000"/>
                </a:solidFill>
                <a:latin typeface="Times New Roman"/>
                <a:cs typeface="Times New Roman"/>
              </a:rPr>
              <a:t>which</a:t>
            </a:r>
            <a:r>
              <a:rPr sz="2600" spc="-10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25" dirty="0">
                <a:solidFill>
                  <a:srgbClr val="000000"/>
                </a:solidFill>
                <a:latin typeface="Times New Roman"/>
                <a:cs typeface="Times New Roman"/>
              </a:rPr>
              <a:t> </a:t>
            </a:r>
            <a:r>
              <a:rPr sz="2600" spc="114" dirty="0">
                <a:solidFill>
                  <a:srgbClr val="000000"/>
                </a:solidFill>
                <a:latin typeface="Times New Roman"/>
                <a:cs typeface="Times New Roman"/>
              </a:rPr>
              <a:t>audio</a:t>
            </a:r>
            <a:r>
              <a:rPr sz="2600" spc="-120" dirty="0">
                <a:solidFill>
                  <a:srgbClr val="000000"/>
                </a:solidFill>
                <a:latin typeface="Times New Roman"/>
                <a:cs typeface="Times New Roman"/>
              </a:rPr>
              <a:t> </a:t>
            </a:r>
            <a:r>
              <a:rPr sz="2600" spc="50" dirty="0">
                <a:solidFill>
                  <a:srgbClr val="000000"/>
                </a:solidFill>
                <a:latin typeface="Times New Roman"/>
                <a:cs typeface="Times New Roman"/>
              </a:rPr>
              <a:t>player</a:t>
            </a:r>
            <a:r>
              <a:rPr sz="2600" spc="-170" dirty="0">
                <a:solidFill>
                  <a:srgbClr val="000000"/>
                </a:solidFill>
                <a:latin typeface="Times New Roman"/>
                <a:cs typeface="Times New Roman"/>
              </a:rPr>
              <a:t> </a:t>
            </a:r>
            <a:r>
              <a:rPr sz="2600" spc="50" dirty="0">
                <a:solidFill>
                  <a:srgbClr val="000000"/>
                </a:solidFill>
                <a:latin typeface="Times New Roman"/>
                <a:cs typeface="Times New Roman"/>
              </a:rPr>
              <a:t>device</a:t>
            </a:r>
            <a:r>
              <a:rPr sz="2600" spc="-135" dirty="0">
                <a:solidFill>
                  <a:srgbClr val="000000"/>
                </a:solidFill>
                <a:latin typeface="Times New Roman"/>
                <a:cs typeface="Times New Roman"/>
              </a:rPr>
              <a:t> </a:t>
            </a:r>
            <a:r>
              <a:rPr sz="2600" spc="110" dirty="0">
                <a:solidFill>
                  <a:srgbClr val="000000"/>
                </a:solidFill>
                <a:latin typeface="Times New Roman"/>
                <a:cs typeface="Times New Roman"/>
              </a:rPr>
              <a:t>can  </a:t>
            </a:r>
            <a:r>
              <a:rPr sz="2600" spc="40" dirty="0">
                <a:solidFill>
                  <a:srgbClr val="000000"/>
                </a:solidFill>
                <a:latin typeface="Times New Roman"/>
                <a:cs typeface="Times New Roman"/>
              </a:rPr>
              <a:t>play</a:t>
            </a:r>
            <a:r>
              <a:rPr sz="2600" spc="-85" dirty="0">
                <a:solidFill>
                  <a:srgbClr val="000000"/>
                </a:solidFill>
                <a:latin typeface="Times New Roman"/>
                <a:cs typeface="Times New Roman"/>
              </a:rPr>
              <a:t> </a:t>
            </a:r>
            <a:r>
              <a:rPr sz="2600" spc="85" dirty="0">
                <a:solidFill>
                  <a:srgbClr val="000000"/>
                </a:solidFill>
                <a:latin typeface="Times New Roman"/>
                <a:cs typeface="Times New Roman"/>
              </a:rPr>
              <a:t>mp3</a:t>
            </a:r>
            <a:r>
              <a:rPr sz="2600" spc="-25" dirty="0">
                <a:solidFill>
                  <a:srgbClr val="000000"/>
                </a:solidFill>
                <a:latin typeface="Times New Roman"/>
                <a:cs typeface="Times New Roman"/>
              </a:rPr>
              <a:t> </a:t>
            </a:r>
            <a:r>
              <a:rPr sz="2600" spc="25" dirty="0">
                <a:solidFill>
                  <a:srgbClr val="000000"/>
                </a:solidFill>
                <a:latin typeface="Times New Roman"/>
                <a:cs typeface="Times New Roman"/>
              </a:rPr>
              <a:t>files</a:t>
            </a:r>
            <a:r>
              <a:rPr sz="2600" spc="-125" dirty="0">
                <a:solidFill>
                  <a:srgbClr val="000000"/>
                </a:solidFill>
                <a:latin typeface="Times New Roman"/>
                <a:cs typeface="Times New Roman"/>
              </a:rPr>
              <a:t> </a:t>
            </a:r>
            <a:r>
              <a:rPr sz="2600" spc="60" dirty="0">
                <a:solidFill>
                  <a:srgbClr val="000000"/>
                </a:solidFill>
                <a:latin typeface="Times New Roman"/>
                <a:cs typeface="Times New Roman"/>
              </a:rPr>
              <a:t>only</a:t>
            </a:r>
            <a:r>
              <a:rPr sz="2600" spc="-145"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70" dirty="0">
                <a:solidFill>
                  <a:srgbClr val="000000"/>
                </a:solidFill>
                <a:latin typeface="Times New Roman"/>
                <a:cs typeface="Times New Roman"/>
              </a:rPr>
              <a:t> </a:t>
            </a:r>
            <a:r>
              <a:rPr sz="2600" spc="110" dirty="0">
                <a:solidFill>
                  <a:srgbClr val="000000"/>
                </a:solidFill>
                <a:latin typeface="Times New Roman"/>
                <a:cs typeface="Times New Roman"/>
              </a:rPr>
              <a:t>wants</a:t>
            </a:r>
            <a:r>
              <a:rPr sz="2600" spc="-11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14" dirty="0">
                <a:solidFill>
                  <a:srgbClr val="000000"/>
                </a:solidFill>
                <a:latin typeface="Times New Roman"/>
                <a:cs typeface="Times New Roman"/>
              </a:rPr>
              <a:t> </a:t>
            </a:r>
            <a:r>
              <a:rPr sz="2600" spc="100" dirty="0">
                <a:solidFill>
                  <a:srgbClr val="000000"/>
                </a:solidFill>
                <a:latin typeface="Times New Roman"/>
                <a:cs typeface="Times New Roman"/>
              </a:rPr>
              <a:t>use</a:t>
            </a:r>
            <a:r>
              <a:rPr sz="2600" spc="-14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0" dirty="0">
                <a:solidFill>
                  <a:srgbClr val="000000"/>
                </a:solidFill>
                <a:latin typeface="Times New Roman"/>
                <a:cs typeface="Times New Roman"/>
              </a:rPr>
              <a:t> </a:t>
            </a:r>
            <a:r>
              <a:rPr sz="2600" spc="90" dirty="0">
                <a:solidFill>
                  <a:srgbClr val="000000"/>
                </a:solidFill>
                <a:latin typeface="Times New Roman"/>
                <a:cs typeface="Times New Roman"/>
              </a:rPr>
              <a:t>advanced</a:t>
            </a:r>
            <a:r>
              <a:rPr sz="2600" spc="-75" dirty="0">
                <a:solidFill>
                  <a:srgbClr val="000000"/>
                </a:solidFill>
                <a:latin typeface="Times New Roman"/>
                <a:cs typeface="Times New Roman"/>
              </a:rPr>
              <a:t> </a:t>
            </a:r>
            <a:r>
              <a:rPr sz="2600" spc="114" dirty="0">
                <a:solidFill>
                  <a:srgbClr val="000000"/>
                </a:solidFill>
                <a:latin typeface="Times New Roman"/>
                <a:cs typeface="Times New Roman"/>
              </a:rPr>
              <a:t>audio  </a:t>
            </a:r>
            <a:r>
              <a:rPr sz="2600" spc="50" dirty="0">
                <a:solidFill>
                  <a:srgbClr val="000000"/>
                </a:solidFill>
                <a:latin typeface="Times New Roman"/>
                <a:cs typeface="Times New Roman"/>
              </a:rPr>
              <a:t>player</a:t>
            </a:r>
            <a:r>
              <a:rPr sz="2600" spc="-165" dirty="0">
                <a:solidFill>
                  <a:srgbClr val="000000"/>
                </a:solidFill>
                <a:latin typeface="Times New Roman"/>
                <a:cs typeface="Times New Roman"/>
              </a:rPr>
              <a:t> </a:t>
            </a:r>
            <a:r>
              <a:rPr sz="2600" spc="85" dirty="0">
                <a:solidFill>
                  <a:srgbClr val="000000"/>
                </a:solidFill>
                <a:latin typeface="Times New Roman"/>
                <a:cs typeface="Times New Roman"/>
              </a:rPr>
              <a:t>capable</a:t>
            </a:r>
            <a:r>
              <a:rPr sz="2600" spc="-135" dirty="0">
                <a:solidFill>
                  <a:srgbClr val="000000"/>
                </a:solidFill>
                <a:latin typeface="Times New Roman"/>
                <a:cs typeface="Times New Roman"/>
              </a:rPr>
              <a:t> </a:t>
            </a:r>
            <a:r>
              <a:rPr sz="2600" spc="20" dirty="0">
                <a:solidFill>
                  <a:srgbClr val="000000"/>
                </a:solidFill>
                <a:latin typeface="Times New Roman"/>
                <a:cs typeface="Times New Roman"/>
              </a:rPr>
              <a:t>of</a:t>
            </a:r>
            <a:r>
              <a:rPr sz="2600" spc="10" dirty="0">
                <a:solidFill>
                  <a:srgbClr val="000000"/>
                </a:solidFill>
                <a:latin typeface="Times New Roman"/>
                <a:cs typeface="Times New Roman"/>
              </a:rPr>
              <a:t> </a:t>
            </a:r>
            <a:r>
              <a:rPr sz="2600" spc="55" dirty="0">
                <a:solidFill>
                  <a:srgbClr val="000000"/>
                </a:solidFill>
                <a:latin typeface="Times New Roman"/>
                <a:cs typeface="Times New Roman"/>
              </a:rPr>
              <a:t>playing</a:t>
            </a:r>
            <a:r>
              <a:rPr sz="2600" spc="-75" dirty="0">
                <a:solidFill>
                  <a:srgbClr val="000000"/>
                </a:solidFill>
                <a:latin typeface="Times New Roman"/>
                <a:cs typeface="Times New Roman"/>
              </a:rPr>
              <a:t> </a:t>
            </a:r>
            <a:r>
              <a:rPr sz="2600" spc="-5" dirty="0">
                <a:solidFill>
                  <a:srgbClr val="000000"/>
                </a:solidFill>
                <a:latin typeface="Times New Roman"/>
                <a:cs typeface="Times New Roman"/>
              </a:rPr>
              <a:t>vlc</a:t>
            </a:r>
            <a:r>
              <a:rPr sz="2600" spc="-15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10" dirty="0">
                <a:solidFill>
                  <a:srgbClr val="000000"/>
                </a:solidFill>
                <a:latin typeface="Times New Roman"/>
                <a:cs typeface="Times New Roman"/>
              </a:rPr>
              <a:t> </a:t>
            </a:r>
            <a:r>
              <a:rPr sz="2600" spc="150" dirty="0">
                <a:solidFill>
                  <a:srgbClr val="000000"/>
                </a:solidFill>
                <a:latin typeface="Times New Roman"/>
                <a:cs typeface="Times New Roman"/>
              </a:rPr>
              <a:t>mp4</a:t>
            </a:r>
            <a:r>
              <a:rPr sz="2600" spc="-35" dirty="0">
                <a:solidFill>
                  <a:srgbClr val="000000"/>
                </a:solidFill>
                <a:latin typeface="Times New Roman"/>
                <a:cs typeface="Times New Roman"/>
              </a:rPr>
              <a:t> </a:t>
            </a:r>
            <a:r>
              <a:rPr sz="2600" spc="15" dirty="0">
                <a:solidFill>
                  <a:srgbClr val="000000"/>
                </a:solidFill>
                <a:latin typeface="Times New Roman"/>
                <a:cs typeface="Times New Roman"/>
              </a:rPr>
              <a:t>files.</a:t>
            </a:r>
            <a:endParaRPr sz="2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718425" cy="3751579"/>
          </a:xfrm>
          <a:prstGeom prst="rect">
            <a:avLst/>
          </a:prstGeom>
        </p:spPr>
        <p:txBody>
          <a:bodyPr vert="horz" wrap="square" lIns="0" tIns="13335" rIns="0" bIns="0" rtlCol="0">
            <a:spAutoFit/>
          </a:bodyPr>
          <a:lstStyle/>
          <a:p>
            <a:pPr marL="285115" marR="728980"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65" dirty="0">
                <a:latin typeface="Times New Roman"/>
                <a:cs typeface="Times New Roman"/>
              </a:rPr>
              <a:t> </a:t>
            </a:r>
            <a:r>
              <a:rPr sz="2600" spc="55" dirty="0">
                <a:latin typeface="Times New Roman"/>
                <a:cs typeface="Times New Roman"/>
              </a:rPr>
              <a:t>have</a:t>
            </a:r>
            <a:r>
              <a:rPr sz="2600" spc="-145" dirty="0">
                <a:latin typeface="Times New Roman"/>
                <a:cs typeface="Times New Roman"/>
              </a:rPr>
              <a:t> </a:t>
            </a:r>
            <a:r>
              <a:rPr sz="2600" spc="95" dirty="0">
                <a:latin typeface="Times New Roman"/>
                <a:cs typeface="Times New Roman"/>
              </a:rPr>
              <a:t>a</a:t>
            </a:r>
            <a:r>
              <a:rPr sz="2600" spc="-70" dirty="0">
                <a:latin typeface="Times New Roman"/>
                <a:cs typeface="Times New Roman"/>
              </a:rPr>
              <a:t> </a:t>
            </a:r>
            <a:r>
              <a:rPr sz="2600" i="1" spc="-130" dirty="0">
                <a:latin typeface="Georgia"/>
                <a:cs typeface="Georgia"/>
              </a:rPr>
              <a:t>MediaPlayer</a:t>
            </a:r>
            <a:r>
              <a:rPr sz="2600" i="1" spc="20" dirty="0">
                <a:latin typeface="Georgia"/>
                <a:cs typeface="Georgia"/>
              </a:rPr>
              <a:t> </a:t>
            </a:r>
            <a:r>
              <a:rPr sz="2600" spc="80" dirty="0">
                <a:latin typeface="Times New Roman"/>
                <a:cs typeface="Times New Roman"/>
              </a:rPr>
              <a:t>interface</a:t>
            </a:r>
            <a:r>
              <a:rPr sz="2600" spc="-130"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95" dirty="0">
                <a:latin typeface="Times New Roman"/>
                <a:cs typeface="Times New Roman"/>
              </a:rPr>
              <a:t>a</a:t>
            </a:r>
            <a:r>
              <a:rPr sz="2600" spc="-140" dirty="0">
                <a:latin typeface="Times New Roman"/>
                <a:cs typeface="Times New Roman"/>
              </a:rPr>
              <a:t> </a:t>
            </a:r>
            <a:r>
              <a:rPr sz="2600" spc="45" dirty="0">
                <a:latin typeface="Times New Roman"/>
                <a:cs typeface="Times New Roman"/>
              </a:rPr>
              <a:t>concrete  </a:t>
            </a:r>
            <a:r>
              <a:rPr sz="2600" spc="40" dirty="0">
                <a:latin typeface="Times New Roman"/>
                <a:cs typeface="Times New Roman"/>
              </a:rPr>
              <a:t>class </a:t>
            </a:r>
            <a:r>
              <a:rPr sz="2600" i="1" spc="-110" dirty="0">
                <a:latin typeface="Georgia"/>
                <a:cs typeface="Georgia"/>
              </a:rPr>
              <a:t>AudioPlayer</a:t>
            </a:r>
            <a:r>
              <a:rPr sz="2600" i="1" spc="-100" dirty="0">
                <a:latin typeface="Georgia"/>
                <a:cs typeface="Georgia"/>
              </a:rPr>
              <a:t> </a:t>
            </a:r>
            <a:r>
              <a:rPr sz="2600" spc="120" dirty="0">
                <a:latin typeface="Times New Roman"/>
                <a:cs typeface="Times New Roman"/>
              </a:rPr>
              <a:t>implementing</a:t>
            </a:r>
            <a:endParaRPr sz="2600">
              <a:latin typeface="Times New Roman"/>
              <a:cs typeface="Times New Roman"/>
            </a:endParaRPr>
          </a:p>
          <a:p>
            <a:pPr marL="285115" marR="5080">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 </a:t>
            </a:r>
            <a:r>
              <a:rPr sz="2600" i="1" spc="-110" dirty="0">
                <a:latin typeface="Georgia"/>
                <a:cs typeface="Georgia"/>
              </a:rPr>
              <a:t>AudioPlayer </a:t>
            </a:r>
            <a:r>
              <a:rPr sz="2600" spc="114" dirty="0">
                <a:latin typeface="Times New Roman"/>
                <a:cs typeface="Times New Roman"/>
              </a:rPr>
              <a:t>can </a:t>
            </a:r>
            <a:r>
              <a:rPr sz="2600" spc="40" dirty="0">
                <a:latin typeface="Times New Roman"/>
                <a:cs typeface="Times New Roman"/>
              </a:rPr>
              <a:t>play</a:t>
            </a:r>
            <a:r>
              <a:rPr sz="2600" spc="-380" dirty="0">
                <a:latin typeface="Times New Roman"/>
                <a:cs typeface="Times New Roman"/>
              </a:rPr>
              <a:t> </a:t>
            </a:r>
            <a:r>
              <a:rPr sz="2600" spc="85" dirty="0">
                <a:latin typeface="Times New Roman"/>
                <a:cs typeface="Times New Roman"/>
              </a:rPr>
              <a:t>mp3  </a:t>
            </a:r>
            <a:r>
              <a:rPr sz="2600" spc="110" dirty="0">
                <a:latin typeface="Times New Roman"/>
                <a:cs typeface="Times New Roman"/>
              </a:rPr>
              <a:t>format</a:t>
            </a:r>
            <a:r>
              <a:rPr sz="2600" spc="-150" dirty="0">
                <a:latin typeface="Times New Roman"/>
                <a:cs typeface="Times New Roman"/>
              </a:rPr>
              <a:t> </a:t>
            </a:r>
            <a:r>
              <a:rPr sz="2600" spc="114" dirty="0">
                <a:latin typeface="Times New Roman"/>
                <a:cs typeface="Times New Roman"/>
              </a:rPr>
              <a:t>audio</a:t>
            </a:r>
            <a:r>
              <a:rPr sz="2600" spc="-95" dirty="0">
                <a:latin typeface="Times New Roman"/>
                <a:cs typeface="Times New Roman"/>
              </a:rPr>
              <a:t> </a:t>
            </a:r>
            <a:r>
              <a:rPr sz="2600" spc="25" dirty="0">
                <a:latin typeface="Times New Roman"/>
                <a:cs typeface="Times New Roman"/>
              </a:rPr>
              <a:t>files</a:t>
            </a:r>
            <a:r>
              <a:rPr sz="2600" spc="-5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5" dirty="0">
                <a:latin typeface="Times New Roman"/>
                <a:cs typeface="Times New Roman"/>
              </a:rPr>
              <a:t>default.</a:t>
            </a:r>
            <a:endParaRPr sz="2600">
              <a:latin typeface="Times New Roman"/>
              <a:cs typeface="Times New Roman"/>
            </a:endParaRPr>
          </a:p>
          <a:p>
            <a:pPr>
              <a:lnSpc>
                <a:spcPct val="100000"/>
              </a:lnSpc>
            </a:pPr>
            <a:endParaRPr sz="380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spc="55" dirty="0">
                <a:latin typeface="Times New Roman"/>
                <a:cs typeface="Times New Roman"/>
              </a:rPr>
              <a:t>We </a:t>
            </a:r>
            <a:r>
              <a:rPr sz="2600" spc="90" dirty="0">
                <a:latin typeface="Times New Roman"/>
                <a:cs typeface="Times New Roman"/>
              </a:rPr>
              <a:t>are </a:t>
            </a:r>
            <a:r>
              <a:rPr sz="2600" spc="70" dirty="0">
                <a:latin typeface="Times New Roman"/>
                <a:cs typeface="Times New Roman"/>
              </a:rPr>
              <a:t>having</a:t>
            </a:r>
            <a:r>
              <a:rPr sz="2600" spc="-415" dirty="0">
                <a:latin typeface="Times New Roman"/>
                <a:cs typeface="Times New Roman"/>
              </a:rPr>
              <a:t> </a:t>
            </a:r>
            <a:r>
              <a:rPr sz="2600" spc="145" dirty="0">
                <a:latin typeface="Times New Roman"/>
                <a:cs typeface="Times New Roman"/>
              </a:rPr>
              <a:t>another</a:t>
            </a:r>
            <a:endParaRPr sz="2600">
              <a:latin typeface="Times New Roman"/>
              <a:cs typeface="Times New Roman"/>
            </a:endParaRPr>
          </a:p>
          <a:p>
            <a:pPr marL="285115" marR="69215">
              <a:lnSpc>
                <a:spcPct val="100000"/>
              </a:lnSpc>
            </a:pPr>
            <a:r>
              <a:rPr sz="2600" spc="80" dirty="0">
                <a:latin typeface="Times New Roman"/>
                <a:cs typeface="Times New Roman"/>
              </a:rPr>
              <a:t>interface </a:t>
            </a:r>
            <a:r>
              <a:rPr sz="2600" i="1" spc="-125" dirty="0">
                <a:latin typeface="Georgia"/>
                <a:cs typeface="Georgia"/>
              </a:rPr>
              <a:t>AdvancedMediaPlayer </a:t>
            </a:r>
            <a:r>
              <a:rPr sz="2600" spc="160" dirty="0">
                <a:latin typeface="Times New Roman"/>
                <a:cs typeface="Times New Roman"/>
              </a:rPr>
              <a:t>and </a:t>
            </a:r>
            <a:r>
              <a:rPr sz="2600" spc="95" dirty="0">
                <a:latin typeface="Times New Roman"/>
                <a:cs typeface="Times New Roman"/>
              </a:rPr>
              <a:t>concrete</a:t>
            </a:r>
            <a:r>
              <a:rPr sz="2600" spc="-425" dirty="0">
                <a:latin typeface="Times New Roman"/>
                <a:cs typeface="Times New Roman"/>
              </a:rPr>
              <a:t> </a:t>
            </a:r>
            <a:r>
              <a:rPr sz="2600" spc="45" dirty="0">
                <a:latin typeface="Times New Roman"/>
                <a:cs typeface="Times New Roman"/>
              </a:rPr>
              <a:t>classes  </a:t>
            </a:r>
            <a:r>
              <a:rPr sz="2600" spc="12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380"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a:lnSpc>
                <a:spcPct val="100000"/>
              </a:lnSpc>
            </a:pPr>
            <a:r>
              <a:rPr sz="2600" spc="85" dirty="0">
                <a:latin typeface="Times New Roman"/>
                <a:cs typeface="Times New Roman"/>
              </a:rPr>
              <a:t>These</a:t>
            </a:r>
            <a:r>
              <a:rPr sz="2600" spc="-120" dirty="0">
                <a:latin typeface="Times New Roman"/>
                <a:cs typeface="Times New Roman"/>
              </a:rPr>
              <a:t> </a:t>
            </a:r>
            <a:r>
              <a:rPr sz="2600" spc="45" dirty="0">
                <a:latin typeface="Times New Roman"/>
                <a:cs typeface="Times New Roman"/>
              </a:rPr>
              <a:t>classes</a:t>
            </a:r>
            <a:r>
              <a:rPr sz="2600" spc="-135" dirty="0">
                <a:latin typeface="Times New Roman"/>
                <a:cs typeface="Times New Roman"/>
              </a:rPr>
              <a:t> </a:t>
            </a:r>
            <a:r>
              <a:rPr sz="2600" spc="114" dirty="0">
                <a:latin typeface="Times New Roman"/>
                <a:cs typeface="Times New Roman"/>
              </a:rPr>
              <a:t>can</a:t>
            </a:r>
            <a:r>
              <a:rPr sz="2600" spc="-85"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5" dirty="0">
                <a:latin typeface="Times New Roman"/>
                <a:cs typeface="Times New Roman"/>
              </a:rPr>
              <a:t>vlc</a:t>
            </a:r>
            <a:r>
              <a:rPr sz="2600" spc="-150"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50" dirty="0">
                <a:latin typeface="Times New Roman"/>
                <a:cs typeface="Times New Roman"/>
              </a:rPr>
              <a:t>mp4</a:t>
            </a:r>
            <a:r>
              <a:rPr sz="2600" spc="-35" dirty="0">
                <a:latin typeface="Times New Roman"/>
                <a:cs typeface="Times New Roman"/>
              </a:rPr>
              <a:t> </a:t>
            </a:r>
            <a:r>
              <a:rPr sz="2600" spc="110" dirty="0">
                <a:latin typeface="Times New Roman"/>
                <a:cs typeface="Times New Roman"/>
              </a:rPr>
              <a:t>format</a:t>
            </a:r>
            <a:r>
              <a:rPr sz="2600" spc="-90" dirty="0">
                <a:latin typeface="Times New Roman"/>
                <a:cs typeface="Times New Roman"/>
              </a:rPr>
              <a:t> </a:t>
            </a:r>
            <a:r>
              <a:rPr sz="2600" spc="15" dirty="0">
                <a:latin typeface="Times New Roman"/>
                <a:cs typeface="Times New Roman"/>
              </a:rPr>
              <a:t>files.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8009255" cy="4861560"/>
          </a:xfrm>
          <a:prstGeom prst="rect">
            <a:avLst/>
          </a:prstGeom>
        </p:spPr>
        <p:txBody>
          <a:bodyPr vert="horz" wrap="square" lIns="0" tIns="13335" rIns="0" bIns="0" rtlCol="0">
            <a:spAutoFit/>
          </a:bodyPr>
          <a:lstStyle/>
          <a:p>
            <a:pPr marL="285115" marR="90805"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135" dirty="0">
                <a:latin typeface="Times New Roman"/>
                <a:cs typeface="Times New Roman"/>
              </a:rPr>
              <a:t> </a:t>
            </a:r>
            <a:r>
              <a:rPr sz="2600" spc="125" dirty="0">
                <a:latin typeface="Times New Roman"/>
                <a:cs typeface="Times New Roman"/>
              </a:rPr>
              <a:t>want</a:t>
            </a:r>
            <a:r>
              <a:rPr sz="2600" spc="-110" dirty="0">
                <a:latin typeface="Times New Roman"/>
                <a:cs typeface="Times New Roman"/>
              </a:rPr>
              <a:t> </a:t>
            </a:r>
            <a:r>
              <a:rPr sz="2600" spc="130" dirty="0">
                <a:latin typeface="Times New Roman"/>
                <a:cs typeface="Times New Roman"/>
              </a:rPr>
              <a:t>to</a:t>
            </a:r>
            <a:r>
              <a:rPr sz="2600" spc="-80" dirty="0">
                <a:latin typeface="Times New Roman"/>
                <a:cs typeface="Times New Roman"/>
              </a:rPr>
              <a:t> </a:t>
            </a:r>
            <a:r>
              <a:rPr sz="2600" spc="105" dirty="0">
                <a:latin typeface="Times New Roman"/>
                <a:cs typeface="Times New Roman"/>
              </a:rPr>
              <a:t>make</a:t>
            </a:r>
            <a:r>
              <a:rPr sz="2600" spc="-65" dirty="0">
                <a:latin typeface="Times New Roman"/>
                <a:cs typeface="Times New Roman"/>
              </a:rPr>
              <a:t> </a:t>
            </a:r>
            <a:r>
              <a:rPr sz="2600" i="1" spc="-110" dirty="0">
                <a:latin typeface="Georgia"/>
                <a:cs typeface="Georgia"/>
              </a:rPr>
              <a:t>AudioPlayer</a:t>
            </a:r>
            <a:r>
              <a:rPr sz="2600" i="1" spc="-5" dirty="0">
                <a:latin typeface="Georgia"/>
                <a:cs typeface="Georgia"/>
              </a:rPr>
              <a:t> </a:t>
            </a:r>
            <a:r>
              <a:rPr sz="2600" spc="130" dirty="0">
                <a:latin typeface="Times New Roman"/>
                <a:cs typeface="Times New Roman"/>
              </a:rPr>
              <a:t>to</a:t>
            </a:r>
            <a:r>
              <a:rPr sz="2600" spc="-130"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145" dirty="0">
                <a:latin typeface="Times New Roman"/>
                <a:cs typeface="Times New Roman"/>
              </a:rPr>
              <a:t>other</a:t>
            </a:r>
            <a:r>
              <a:rPr sz="2600" spc="-105" dirty="0">
                <a:latin typeface="Times New Roman"/>
                <a:cs typeface="Times New Roman"/>
              </a:rPr>
              <a:t> </a:t>
            </a:r>
            <a:r>
              <a:rPr sz="2600" spc="100" dirty="0">
                <a:latin typeface="Times New Roman"/>
                <a:cs typeface="Times New Roman"/>
              </a:rPr>
              <a:t>formats</a:t>
            </a:r>
            <a:r>
              <a:rPr sz="2600" spc="-135" dirty="0">
                <a:latin typeface="Times New Roman"/>
                <a:cs typeface="Times New Roman"/>
              </a:rPr>
              <a:t> </a:t>
            </a:r>
            <a:r>
              <a:rPr sz="2600" spc="-325" dirty="0">
                <a:latin typeface="Times New Roman"/>
                <a:cs typeface="Times New Roman"/>
              </a:rPr>
              <a:t>as  </a:t>
            </a:r>
            <a:r>
              <a:rPr sz="2600" spc="20" dirty="0">
                <a:latin typeface="Times New Roman"/>
                <a:cs typeface="Times New Roman"/>
              </a:rPr>
              <a:t>well.</a:t>
            </a:r>
            <a:r>
              <a:rPr sz="2600" spc="-80" dirty="0">
                <a:latin typeface="Times New Roman"/>
                <a:cs typeface="Times New Roman"/>
              </a:rPr>
              <a:t> </a:t>
            </a:r>
            <a:r>
              <a:rPr sz="2600" spc="-60" dirty="0">
                <a:latin typeface="Times New Roman"/>
                <a:cs typeface="Times New Roman"/>
              </a:rPr>
              <a:t>To</a:t>
            </a:r>
            <a:r>
              <a:rPr sz="2600" spc="-130" dirty="0">
                <a:latin typeface="Times New Roman"/>
                <a:cs typeface="Times New Roman"/>
              </a:rPr>
              <a:t> </a:t>
            </a:r>
            <a:r>
              <a:rPr sz="2600" spc="125" dirty="0">
                <a:latin typeface="Times New Roman"/>
                <a:cs typeface="Times New Roman"/>
              </a:rPr>
              <a:t>attain</a:t>
            </a:r>
            <a:r>
              <a:rPr sz="2600" spc="-95" dirty="0">
                <a:latin typeface="Times New Roman"/>
                <a:cs typeface="Times New Roman"/>
              </a:rPr>
              <a:t> </a:t>
            </a:r>
            <a:r>
              <a:rPr sz="2600" spc="85" dirty="0">
                <a:latin typeface="Times New Roman"/>
                <a:cs typeface="Times New Roman"/>
              </a:rPr>
              <a:t>this,</a:t>
            </a:r>
            <a:r>
              <a:rPr sz="2600" spc="-80" dirty="0">
                <a:latin typeface="Times New Roman"/>
                <a:cs typeface="Times New Roman"/>
              </a:rPr>
              <a:t> </a:t>
            </a:r>
            <a:r>
              <a:rPr sz="2600" spc="30" dirty="0">
                <a:latin typeface="Times New Roman"/>
                <a:cs typeface="Times New Roman"/>
              </a:rPr>
              <a:t>we</a:t>
            </a:r>
            <a:r>
              <a:rPr sz="2600" spc="-75" dirty="0">
                <a:latin typeface="Times New Roman"/>
                <a:cs typeface="Times New Roman"/>
              </a:rPr>
              <a:t> </a:t>
            </a:r>
            <a:r>
              <a:rPr sz="2600" spc="55" dirty="0">
                <a:latin typeface="Times New Roman"/>
                <a:cs typeface="Times New Roman"/>
              </a:rPr>
              <a:t>have</a:t>
            </a:r>
            <a:r>
              <a:rPr sz="2600" spc="-135" dirty="0">
                <a:latin typeface="Times New Roman"/>
                <a:cs typeface="Times New Roman"/>
              </a:rPr>
              <a:t> </a:t>
            </a:r>
            <a:r>
              <a:rPr sz="2600" spc="105" dirty="0">
                <a:latin typeface="Times New Roman"/>
                <a:cs typeface="Times New Roman"/>
              </a:rPr>
              <a:t>created</a:t>
            </a:r>
            <a:r>
              <a:rPr sz="2600" spc="-75" dirty="0">
                <a:latin typeface="Times New Roman"/>
                <a:cs typeface="Times New Roman"/>
              </a:rPr>
              <a:t> </a:t>
            </a:r>
            <a:r>
              <a:rPr sz="2600" spc="155" dirty="0">
                <a:latin typeface="Times New Roman"/>
                <a:cs typeface="Times New Roman"/>
              </a:rPr>
              <a:t>an</a:t>
            </a:r>
            <a:r>
              <a:rPr sz="2600" spc="-10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260600">
              <a:lnSpc>
                <a:spcPct val="100000"/>
              </a:lnSpc>
            </a:pPr>
            <a:r>
              <a:rPr sz="2600" spc="40" dirty="0">
                <a:latin typeface="Times New Roman"/>
                <a:cs typeface="Times New Roman"/>
              </a:rPr>
              <a:t>class </a:t>
            </a:r>
            <a:r>
              <a:rPr sz="2600" i="1" spc="-114" dirty="0">
                <a:latin typeface="Georgia"/>
                <a:cs typeface="Georgia"/>
              </a:rPr>
              <a:t>MediaAdapter </a:t>
            </a:r>
            <a:r>
              <a:rPr sz="2600" spc="95" dirty="0">
                <a:latin typeface="Times New Roman"/>
                <a:cs typeface="Times New Roman"/>
              </a:rPr>
              <a:t>which</a:t>
            </a:r>
            <a:r>
              <a:rPr sz="2600" spc="-120" dirty="0">
                <a:latin typeface="Times New Roman"/>
                <a:cs typeface="Times New Roman"/>
              </a:rPr>
              <a:t> </a:t>
            </a:r>
            <a:r>
              <a:rPr sz="2600" spc="125" dirty="0">
                <a:latin typeface="Times New Roman"/>
                <a:cs typeface="Times New Roman"/>
              </a:rPr>
              <a:t>implements  </a:t>
            </a:r>
            <a:r>
              <a:rPr sz="2600" spc="160" dirty="0">
                <a:latin typeface="Times New Roman"/>
                <a:cs typeface="Times New Roman"/>
              </a:rPr>
              <a:t>the </a:t>
            </a:r>
            <a:r>
              <a:rPr sz="2600" i="1" spc="-130" dirty="0">
                <a:latin typeface="Georgia"/>
                <a:cs typeface="Georgia"/>
              </a:rPr>
              <a:t>MediaPlayer </a:t>
            </a:r>
            <a:r>
              <a:rPr sz="2600" spc="80" dirty="0">
                <a:latin typeface="Times New Roman"/>
                <a:cs typeface="Times New Roman"/>
              </a:rPr>
              <a:t>interface</a:t>
            </a:r>
            <a:r>
              <a:rPr sz="2600" spc="-210" dirty="0">
                <a:latin typeface="Times New Roman"/>
                <a:cs typeface="Times New Roman"/>
              </a:rPr>
              <a:t> </a:t>
            </a:r>
            <a:r>
              <a:rPr sz="2600" spc="160" dirty="0">
                <a:latin typeface="Times New Roman"/>
                <a:cs typeface="Times New Roman"/>
              </a:rPr>
              <a:t>and</a:t>
            </a:r>
            <a:endParaRPr sz="2600">
              <a:latin typeface="Times New Roman"/>
              <a:cs typeface="Times New Roman"/>
            </a:endParaRPr>
          </a:p>
          <a:p>
            <a:pPr marL="285115" marR="5080">
              <a:lnSpc>
                <a:spcPct val="100000"/>
              </a:lnSpc>
            </a:pPr>
            <a:r>
              <a:rPr sz="2600" spc="85" dirty="0">
                <a:latin typeface="Times New Roman"/>
                <a:cs typeface="Times New Roman"/>
              </a:rPr>
              <a:t>uses</a:t>
            </a:r>
            <a:r>
              <a:rPr sz="2600" spc="-65" dirty="0">
                <a:latin typeface="Times New Roman"/>
                <a:cs typeface="Times New Roman"/>
              </a:rPr>
              <a:t> </a:t>
            </a:r>
            <a:r>
              <a:rPr sz="2600" i="1" spc="-125" dirty="0">
                <a:latin typeface="Georgia"/>
                <a:cs typeface="Georgia"/>
              </a:rPr>
              <a:t>AdvancedMediaPlayer</a:t>
            </a:r>
            <a:r>
              <a:rPr sz="2600" i="1" spc="-60" dirty="0">
                <a:latin typeface="Georgia"/>
                <a:cs typeface="Georgia"/>
              </a:rPr>
              <a:t> </a:t>
            </a:r>
            <a:r>
              <a:rPr sz="2600" spc="85" dirty="0">
                <a:latin typeface="Times New Roman"/>
                <a:cs typeface="Times New Roman"/>
              </a:rPr>
              <a:t>objects</a:t>
            </a:r>
            <a:r>
              <a:rPr sz="2600" spc="-95" dirty="0">
                <a:latin typeface="Times New Roman"/>
                <a:cs typeface="Times New Roman"/>
              </a:rPr>
              <a:t> </a:t>
            </a:r>
            <a:r>
              <a:rPr sz="2600" spc="130" dirty="0">
                <a:latin typeface="Times New Roman"/>
                <a:cs typeface="Times New Roman"/>
              </a:rPr>
              <a:t>to</a:t>
            </a:r>
            <a:r>
              <a:rPr sz="2600" spc="-125" dirty="0">
                <a:latin typeface="Times New Roman"/>
                <a:cs typeface="Times New Roman"/>
              </a:rPr>
              <a:t> </a:t>
            </a:r>
            <a:r>
              <a:rPr sz="2600" spc="40"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a:t>
            </a:r>
            <a:r>
              <a:rPr sz="2600" spc="-100" dirty="0">
                <a:latin typeface="Times New Roman"/>
                <a:cs typeface="Times New Roman"/>
              </a:rPr>
              <a:t> </a:t>
            </a:r>
            <a:r>
              <a:rPr sz="2600" spc="110" dirty="0">
                <a:latin typeface="Times New Roman"/>
                <a:cs typeface="Times New Roman"/>
              </a:rPr>
              <a:t>required  </a:t>
            </a:r>
            <a:r>
              <a:rPr sz="2600" spc="95" dirty="0">
                <a:latin typeface="Times New Roman"/>
                <a:cs typeface="Times New Roman"/>
              </a:rPr>
              <a:t>format.</a:t>
            </a:r>
            <a:endParaRPr sz="2600">
              <a:latin typeface="Times New Roman"/>
              <a:cs typeface="Times New Roman"/>
            </a:endParaRPr>
          </a:p>
          <a:p>
            <a:pPr>
              <a:lnSpc>
                <a:spcPct val="100000"/>
              </a:lnSpc>
              <a:spcBef>
                <a:spcPts val="10"/>
              </a:spcBef>
            </a:pPr>
            <a:endParaRPr sz="325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i="1" spc="-110" dirty="0">
                <a:latin typeface="Georgia"/>
                <a:cs typeface="Georgia"/>
              </a:rPr>
              <a:t>AudioPlayer </a:t>
            </a:r>
            <a:r>
              <a:rPr sz="2600" spc="85" dirty="0">
                <a:latin typeface="Times New Roman"/>
                <a:cs typeface="Times New Roman"/>
              </a:rPr>
              <a:t>uses </a:t>
            </a:r>
            <a:r>
              <a:rPr sz="2600" spc="160" dirty="0">
                <a:latin typeface="Times New Roman"/>
                <a:cs typeface="Times New Roman"/>
              </a:rPr>
              <a:t>the</a:t>
            </a:r>
            <a:r>
              <a:rPr sz="2600" spc="-24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01930">
              <a:lnSpc>
                <a:spcPct val="100000"/>
              </a:lnSpc>
            </a:pPr>
            <a:r>
              <a:rPr sz="2600" spc="40" dirty="0">
                <a:latin typeface="Times New Roman"/>
                <a:cs typeface="Times New Roman"/>
              </a:rPr>
              <a:t>class </a:t>
            </a:r>
            <a:r>
              <a:rPr sz="2600" i="1" spc="-114" dirty="0">
                <a:latin typeface="Georgia"/>
                <a:cs typeface="Georgia"/>
              </a:rPr>
              <a:t>MediaAdapter </a:t>
            </a:r>
            <a:r>
              <a:rPr sz="2600" spc="80" dirty="0">
                <a:latin typeface="Times New Roman"/>
                <a:cs typeface="Times New Roman"/>
              </a:rPr>
              <a:t>passing </a:t>
            </a:r>
            <a:r>
              <a:rPr sz="2600" spc="95" dirty="0">
                <a:latin typeface="Times New Roman"/>
                <a:cs typeface="Times New Roman"/>
              </a:rPr>
              <a:t>it </a:t>
            </a:r>
            <a:r>
              <a:rPr sz="2600" spc="160" dirty="0">
                <a:latin typeface="Times New Roman"/>
                <a:cs typeface="Times New Roman"/>
              </a:rPr>
              <a:t>the </a:t>
            </a:r>
            <a:r>
              <a:rPr sz="2600" spc="95" dirty="0">
                <a:latin typeface="Times New Roman"/>
                <a:cs typeface="Times New Roman"/>
              </a:rPr>
              <a:t>desired </a:t>
            </a:r>
            <a:r>
              <a:rPr sz="2600" spc="114" dirty="0">
                <a:latin typeface="Times New Roman"/>
                <a:cs typeface="Times New Roman"/>
              </a:rPr>
              <a:t>audio </a:t>
            </a:r>
            <a:r>
              <a:rPr sz="2600" spc="95" dirty="0">
                <a:latin typeface="Times New Roman"/>
                <a:cs typeface="Times New Roman"/>
              </a:rPr>
              <a:t>type  </a:t>
            </a:r>
            <a:r>
              <a:rPr sz="2600" spc="135" dirty="0">
                <a:latin typeface="Times New Roman"/>
                <a:cs typeface="Times New Roman"/>
              </a:rPr>
              <a:t>without</a:t>
            </a:r>
            <a:r>
              <a:rPr sz="2600" spc="-114" dirty="0">
                <a:latin typeface="Times New Roman"/>
                <a:cs typeface="Times New Roman"/>
              </a:rPr>
              <a:t> </a:t>
            </a:r>
            <a:r>
              <a:rPr sz="2600" spc="90" dirty="0">
                <a:latin typeface="Times New Roman"/>
                <a:cs typeface="Times New Roman"/>
              </a:rPr>
              <a:t>knowing</a:t>
            </a:r>
            <a:r>
              <a:rPr sz="2600" spc="-30" dirty="0">
                <a:latin typeface="Times New Roman"/>
                <a:cs typeface="Times New Roman"/>
              </a:rPr>
              <a:t> </a:t>
            </a:r>
            <a:r>
              <a:rPr sz="2600" spc="160" dirty="0">
                <a:latin typeface="Times New Roman"/>
                <a:cs typeface="Times New Roman"/>
              </a:rPr>
              <a:t>the</a:t>
            </a:r>
            <a:r>
              <a:rPr sz="2600" spc="-135" dirty="0">
                <a:latin typeface="Times New Roman"/>
                <a:cs typeface="Times New Roman"/>
              </a:rPr>
              <a:t> </a:t>
            </a:r>
            <a:r>
              <a:rPr sz="2600" spc="105" dirty="0">
                <a:latin typeface="Times New Roman"/>
                <a:cs typeface="Times New Roman"/>
              </a:rPr>
              <a:t>actual</a:t>
            </a:r>
            <a:r>
              <a:rPr sz="2600" spc="-105" dirty="0">
                <a:latin typeface="Times New Roman"/>
                <a:cs typeface="Times New Roman"/>
              </a:rPr>
              <a:t> </a:t>
            </a:r>
            <a:r>
              <a:rPr sz="2600" spc="40" dirty="0">
                <a:latin typeface="Times New Roman"/>
                <a:cs typeface="Times New Roman"/>
              </a:rPr>
              <a:t>class</a:t>
            </a:r>
            <a:r>
              <a:rPr sz="2600" spc="-145" dirty="0">
                <a:latin typeface="Times New Roman"/>
                <a:cs typeface="Times New Roman"/>
              </a:rPr>
              <a:t> </a:t>
            </a:r>
            <a:r>
              <a:rPr sz="2600" spc="95" dirty="0">
                <a:latin typeface="Times New Roman"/>
                <a:cs typeface="Times New Roman"/>
              </a:rPr>
              <a:t>which</a:t>
            </a:r>
            <a:r>
              <a:rPr sz="2600" spc="-105" dirty="0">
                <a:latin typeface="Times New Roman"/>
                <a:cs typeface="Times New Roman"/>
              </a:rPr>
              <a:t> </a:t>
            </a:r>
            <a:r>
              <a:rPr sz="2600" spc="114" dirty="0">
                <a:latin typeface="Times New Roman"/>
                <a:cs typeface="Times New Roman"/>
              </a:rPr>
              <a:t>can</a:t>
            </a:r>
            <a:r>
              <a:rPr sz="2600" spc="-90" dirty="0">
                <a:latin typeface="Times New Roman"/>
                <a:cs typeface="Times New Roman"/>
              </a:rPr>
              <a:t> </a:t>
            </a:r>
            <a:r>
              <a:rPr sz="2600" spc="35"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  </a:t>
            </a:r>
            <a:r>
              <a:rPr sz="2600" spc="95" dirty="0">
                <a:latin typeface="Times New Roman"/>
                <a:cs typeface="Times New Roman"/>
              </a:rPr>
              <a:t>desired</a:t>
            </a:r>
            <a:r>
              <a:rPr sz="2600" spc="-10" dirty="0">
                <a:latin typeface="Times New Roman"/>
                <a:cs typeface="Times New Roman"/>
              </a:rPr>
              <a:t> </a:t>
            </a:r>
            <a:r>
              <a:rPr sz="2600" spc="95" dirty="0">
                <a:latin typeface="Times New Roman"/>
                <a:cs typeface="Times New Roman"/>
              </a:rPr>
              <a:t>format.</a:t>
            </a:r>
            <a:r>
              <a:rPr sz="2600" spc="-5" dirty="0">
                <a:latin typeface="Times New Roman"/>
                <a:cs typeface="Times New Roman"/>
              </a:rPr>
              <a:t> </a:t>
            </a:r>
            <a:r>
              <a:rPr sz="2600" i="1" spc="-90" dirty="0">
                <a:latin typeface="Georgia"/>
                <a:cs typeface="Georgia"/>
              </a:rPr>
              <a:t>AdapterPatternDemo</a:t>
            </a:r>
            <a:r>
              <a:rPr sz="2600" spc="-90" dirty="0">
                <a:latin typeface="Times New Roman"/>
                <a:cs typeface="Times New Roman"/>
              </a:rPr>
              <a:t>,</a:t>
            </a:r>
            <a:r>
              <a:rPr sz="2600" spc="-105" dirty="0">
                <a:latin typeface="Times New Roman"/>
                <a:cs typeface="Times New Roman"/>
              </a:rPr>
              <a:t> </a:t>
            </a:r>
            <a:r>
              <a:rPr sz="2600" spc="140" dirty="0">
                <a:latin typeface="Times New Roman"/>
                <a:cs typeface="Times New Roman"/>
              </a:rPr>
              <a:t>our</a:t>
            </a:r>
            <a:r>
              <a:rPr sz="2600" spc="-155" dirty="0">
                <a:latin typeface="Times New Roman"/>
                <a:cs typeface="Times New Roman"/>
              </a:rPr>
              <a:t> </a:t>
            </a:r>
            <a:r>
              <a:rPr sz="2600" spc="145" dirty="0">
                <a:latin typeface="Times New Roman"/>
                <a:cs typeface="Times New Roman"/>
              </a:rPr>
              <a:t>demo</a:t>
            </a:r>
            <a:r>
              <a:rPr sz="2600" spc="-135" dirty="0">
                <a:latin typeface="Times New Roman"/>
                <a:cs typeface="Times New Roman"/>
              </a:rPr>
              <a:t> </a:t>
            </a:r>
            <a:r>
              <a:rPr sz="2600" spc="40" dirty="0">
                <a:latin typeface="Times New Roman"/>
                <a:cs typeface="Times New Roman"/>
              </a:rPr>
              <a:t>class  </a:t>
            </a:r>
            <a:r>
              <a:rPr sz="2600" spc="15" dirty="0">
                <a:latin typeface="Times New Roman"/>
                <a:cs typeface="Times New Roman"/>
              </a:rPr>
              <a:t>will</a:t>
            </a:r>
            <a:r>
              <a:rPr sz="2600" spc="-60" dirty="0">
                <a:latin typeface="Times New Roman"/>
                <a:cs typeface="Times New Roman"/>
              </a:rPr>
              <a:t> </a:t>
            </a:r>
            <a:r>
              <a:rPr sz="2600" spc="100" dirty="0">
                <a:latin typeface="Times New Roman"/>
                <a:cs typeface="Times New Roman"/>
              </a:rPr>
              <a:t>use</a:t>
            </a:r>
            <a:r>
              <a:rPr sz="2600" spc="-80" dirty="0">
                <a:latin typeface="Times New Roman"/>
                <a:cs typeface="Times New Roman"/>
              </a:rPr>
              <a:t> </a:t>
            </a:r>
            <a:r>
              <a:rPr sz="2600" i="1" spc="-110" dirty="0">
                <a:latin typeface="Georgia"/>
                <a:cs typeface="Georgia"/>
              </a:rPr>
              <a:t>AudioPlayer</a:t>
            </a:r>
            <a:r>
              <a:rPr sz="2600" i="1" spc="-55" dirty="0">
                <a:latin typeface="Georgia"/>
                <a:cs typeface="Georgia"/>
              </a:rPr>
              <a:t> </a:t>
            </a:r>
            <a:r>
              <a:rPr sz="2600" spc="40" dirty="0">
                <a:latin typeface="Times New Roman"/>
                <a:cs typeface="Times New Roman"/>
              </a:rPr>
              <a:t>class</a:t>
            </a:r>
            <a:r>
              <a:rPr sz="2600" spc="-100" dirty="0">
                <a:latin typeface="Times New Roman"/>
                <a:cs typeface="Times New Roman"/>
              </a:rPr>
              <a:t> </a:t>
            </a:r>
            <a:r>
              <a:rPr sz="2600" spc="130" dirty="0">
                <a:latin typeface="Times New Roman"/>
                <a:cs typeface="Times New Roman"/>
              </a:rPr>
              <a:t>to</a:t>
            </a:r>
            <a:r>
              <a:rPr sz="2600" spc="-114" dirty="0">
                <a:latin typeface="Times New Roman"/>
                <a:cs typeface="Times New Roman"/>
              </a:rPr>
              <a:t> </a:t>
            </a:r>
            <a:r>
              <a:rPr sz="2600" spc="40" dirty="0">
                <a:latin typeface="Times New Roman"/>
                <a:cs typeface="Times New Roman"/>
              </a:rPr>
              <a:t>play</a:t>
            </a:r>
            <a:r>
              <a:rPr sz="2600" spc="-155" dirty="0">
                <a:latin typeface="Times New Roman"/>
                <a:cs typeface="Times New Roman"/>
              </a:rPr>
              <a:t> </a:t>
            </a:r>
            <a:r>
              <a:rPr sz="2600" spc="70" dirty="0">
                <a:latin typeface="Times New Roman"/>
                <a:cs typeface="Times New Roman"/>
              </a:rPr>
              <a:t>various</a:t>
            </a:r>
            <a:r>
              <a:rPr sz="2600" spc="-100" dirty="0">
                <a:latin typeface="Times New Roman"/>
                <a:cs typeface="Times New Roman"/>
              </a:rPr>
              <a:t> </a:t>
            </a:r>
            <a:r>
              <a:rPr sz="2600" spc="85" dirty="0">
                <a:latin typeface="Times New Roman"/>
                <a:cs typeface="Times New Roman"/>
              </a:rPr>
              <a:t>formats.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3752850" cy="788670"/>
          </a:xfrm>
          <a:prstGeom prst="rect">
            <a:avLst/>
          </a:prstGeom>
        </p:spPr>
        <p:txBody>
          <a:bodyPr vert="horz" wrap="square" lIns="0" tIns="13335" rIns="0" bIns="0" rtlCol="0">
            <a:spAutoFit/>
          </a:bodyPr>
          <a:lstStyle/>
          <a:p>
            <a:pPr marL="12700">
              <a:lnSpc>
                <a:spcPct val="100000"/>
              </a:lnSpc>
              <a:spcBef>
                <a:spcPts val="105"/>
              </a:spcBef>
            </a:pPr>
            <a:r>
              <a:rPr spc="-200" dirty="0"/>
              <a:t>MediaAda</a:t>
            </a:r>
            <a:r>
              <a:rPr spc="-229" dirty="0"/>
              <a:t>p</a:t>
            </a:r>
            <a:r>
              <a:rPr spc="240" dirty="0"/>
              <a:t>t</a:t>
            </a:r>
            <a:r>
              <a:rPr spc="-105" dirty="0"/>
              <a:t>er</a:t>
            </a:r>
          </a:p>
        </p:txBody>
      </p:sp>
      <p:sp>
        <p:nvSpPr>
          <p:cNvPr id="8" name="object 8"/>
          <p:cNvSpPr/>
          <p:nvPr/>
        </p:nvSpPr>
        <p:spPr>
          <a:xfrm>
            <a:off x="838200" y="775716"/>
            <a:ext cx="8077200" cy="558088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148830"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a:t>
            </a:r>
            <a:r>
              <a:rPr sz="2600" spc="-80" dirty="0">
                <a:latin typeface="Times New Roman"/>
                <a:cs typeface="Times New Roman"/>
              </a:rPr>
              <a:t> </a:t>
            </a:r>
            <a:r>
              <a:rPr sz="2600" spc="75" dirty="0">
                <a:latin typeface="Times New Roman"/>
                <a:cs typeface="Times New Roman"/>
              </a:rPr>
              <a:t>interfaces</a:t>
            </a:r>
            <a:r>
              <a:rPr sz="2600" spc="-75" dirty="0">
                <a:latin typeface="Times New Roman"/>
                <a:cs typeface="Times New Roman"/>
              </a:rPr>
              <a:t> </a:t>
            </a:r>
            <a:r>
              <a:rPr sz="2600" spc="50" dirty="0">
                <a:latin typeface="Times New Roman"/>
                <a:cs typeface="Times New Roman"/>
              </a:rPr>
              <a:t>for</a:t>
            </a:r>
            <a:r>
              <a:rPr sz="2600" spc="-95" dirty="0">
                <a:latin typeface="Times New Roman"/>
                <a:cs typeface="Times New Roman"/>
              </a:rPr>
              <a:t> </a:t>
            </a:r>
            <a:r>
              <a:rPr sz="2600" spc="70" dirty="0">
                <a:latin typeface="Times New Roman"/>
                <a:cs typeface="Times New Roman"/>
              </a:rPr>
              <a:t>Media</a:t>
            </a:r>
            <a:r>
              <a:rPr sz="2600" spc="-65" dirty="0">
                <a:latin typeface="Times New Roman"/>
                <a:cs typeface="Times New Roman"/>
              </a:rPr>
              <a:t> </a:t>
            </a:r>
            <a:r>
              <a:rPr sz="2600" spc="35" dirty="0">
                <a:latin typeface="Times New Roman"/>
                <a:cs typeface="Times New Roman"/>
              </a:rPr>
              <a:t>Player</a:t>
            </a:r>
            <a:r>
              <a:rPr sz="2600" spc="-170"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15" dirty="0">
                <a:latin typeface="Times New Roman"/>
                <a:cs typeface="Times New Roman"/>
              </a:rPr>
              <a:t>Advanced  </a:t>
            </a:r>
            <a:r>
              <a:rPr sz="2600" spc="70" dirty="0">
                <a:latin typeface="Times New Roman"/>
                <a:cs typeface="Times New Roman"/>
              </a:rPr>
              <a:t>Media</a:t>
            </a:r>
            <a:r>
              <a:rPr sz="2600" spc="-70" dirty="0">
                <a:latin typeface="Times New Roman"/>
                <a:cs typeface="Times New Roman"/>
              </a:rPr>
              <a:t> </a:t>
            </a:r>
            <a:r>
              <a:rPr sz="2600" dirty="0">
                <a:latin typeface="Times New Roman"/>
                <a:cs typeface="Times New Roman"/>
              </a:rPr>
              <a:t>Player.</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45" dirty="0">
                <a:latin typeface="Georgia"/>
                <a:cs typeface="Georgia"/>
              </a:rPr>
              <a:t>MediaPlayer.java</a:t>
            </a:r>
            <a:endParaRPr sz="2600">
              <a:latin typeface="Georgia"/>
              <a:cs typeface="Georgia"/>
            </a:endParaRPr>
          </a:p>
        </p:txBody>
      </p:sp>
      <p:sp>
        <p:nvSpPr>
          <p:cNvPr id="8" name="object 8"/>
          <p:cNvSpPr txBox="1"/>
          <p:nvPr/>
        </p:nvSpPr>
        <p:spPr>
          <a:xfrm>
            <a:off x="535940" y="4404740"/>
            <a:ext cx="4029075" cy="422275"/>
          </a:xfrm>
          <a:prstGeom prst="rect">
            <a:avLst/>
          </a:prstGeom>
        </p:spPr>
        <p:txBody>
          <a:bodyPr vert="horz" wrap="square" lIns="0" tIns="12700" rIns="0" bIns="0" rtlCol="0">
            <a:spAutoFit/>
          </a:bodyPr>
          <a:lstStyle/>
          <a:p>
            <a:pPr marL="12700">
              <a:lnSpc>
                <a:spcPct val="100000"/>
              </a:lnSpc>
              <a:spcBef>
                <a:spcPts val="100"/>
              </a:spcBef>
            </a:pPr>
            <a:r>
              <a:rPr sz="2450" spc="-625" dirty="0">
                <a:solidFill>
                  <a:srgbClr val="0AD0D9"/>
                </a:solidFill>
                <a:latin typeface="Arial"/>
                <a:cs typeface="Arial"/>
              </a:rPr>
              <a:t></a:t>
            </a:r>
            <a:r>
              <a:rPr sz="2450" spc="-590" dirty="0">
                <a:solidFill>
                  <a:srgbClr val="0AD0D9"/>
                </a:solidFill>
                <a:latin typeface="Arial"/>
                <a:cs typeface="Arial"/>
              </a:rPr>
              <a:t> </a:t>
            </a:r>
            <a:r>
              <a:rPr sz="2600" i="1" spc="-150" dirty="0">
                <a:latin typeface="Georgia"/>
                <a:cs typeface="Georgia"/>
              </a:rPr>
              <a:t>AdvancedMediaPlayer.java</a:t>
            </a:r>
            <a:endParaRPr sz="2600">
              <a:latin typeface="Georgia"/>
              <a:cs typeface="Georgia"/>
            </a:endParaRPr>
          </a:p>
        </p:txBody>
      </p:sp>
      <p:sp>
        <p:nvSpPr>
          <p:cNvPr id="9" name="object 9"/>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10" name="object 10"/>
          <p:cNvSpPr txBox="1"/>
          <p:nvPr/>
        </p:nvSpPr>
        <p:spPr>
          <a:xfrm>
            <a:off x="685800" y="2481072"/>
            <a:ext cx="7772400"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a:lnSpc>
                <a:spcPct val="100000"/>
              </a:lnSpc>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225" dirty="0">
                <a:solidFill>
                  <a:srgbClr val="92D050"/>
                </a:solidFill>
                <a:latin typeface="Arial"/>
                <a:cs typeface="Arial"/>
              </a:rPr>
              <a:t>MediaPlayer</a:t>
            </a:r>
            <a:r>
              <a:rPr sz="2400" b="1" spc="-229"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90" dirty="0">
                <a:solidFill>
                  <a:srgbClr val="92D050"/>
                </a:solidFill>
                <a:latin typeface="Arial"/>
                <a:cs typeface="Arial"/>
              </a:rPr>
              <a:t>play(String </a:t>
            </a:r>
            <a:r>
              <a:rPr sz="2400" b="1" spc="-215" dirty="0">
                <a:solidFill>
                  <a:srgbClr val="92D050"/>
                </a:solidFill>
                <a:latin typeface="Arial"/>
                <a:cs typeface="Arial"/>
              </a:rPr>
              <a:t>audioType, </a:t>
            </a:r>
            <a:r>
              <a:rPr sz="2400" b="1" spc="-85" dirty="0">
                <a:solidFill>
                  <a:srgbClr val="92D050"/>
                </a:solidFill>
                <a:latin typeface="Arial"/>
                <a:cs typeface="Arial"/>
              </a:rPr>
              <a:t>String</a:t>
            </a:r>
            <a:r>
              <a:rPr sz="2400" b="1" spc="-114"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
        <p:nvSpPr>
          <p:cNvPr id="11" name="object 11"/>
          <p:cNvSpPr txBox="1"/>
          <p:nvPr/>
        </p:nvSpPr>
        <p:spPr>
          <a:xfrm>
            <a:off x="685800" y="4919471"/>
            <a:ext cx="7772400" cy="1569720"/>
          </a:xfrm>
          <a:prstGeom prst="rect">
            <a:avLst/>
          </a:prstGeom>
          <a:solidFill>
            <a:srgbClr val="000000"/>
          </a:solidFill>
        </p:spPr>
        <p:txBody>
          <a:bodyPr vert="horz" wrap="square" lIns="0" tIns="29209" rIns="0" bIns="0" rtlCol="0">
            <a:spAutoFit/>
          </a:bodyPr>
          <a:lstStyle/>
          <a:p>
            <a:pPr marL="481330" marR="2463165" indent="-390525">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05" dirty="0">
                <a:solidFill>
                  <a:srgbClr val="92D050"/>
                </a:solidFill>
                <a:latin typeface="Arial"/>
                <a:cs typeface="Arial"/>
              </a:rPr>
              <a:t>AdvancedMediaPlayer </a:t>
            </a:r>
            <a:r>
              <a:rPr sz="2400" b="1" spc="385" dirty="0">
                <a:solidFill>
                  <a:srgbClr val="92D050"/>
                </a:solidFill>
                <a:latin typeface="Arial"/>
                <a:cs typeface="Arial"/>
              </a:rPr>
              <a:t>{  </a:t>
            </a: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0" dirty="0">
                <a:solidFill>
                  <a:srgbClr val="92D050"/>
                </a:solidFill>
                <a:latin typeface="Arial"/>
                <a:cs typeface="Arial"/>
              </a:rPr>
              <a:t>fileName);  </a:t>
            </a: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95" dirty="0">
                <a:solidFill>
                  <a:srgbClr val="92D050"/>
                </a:solidFill>
                <a:latin typeface="Arial"/>
                <a:cs typeface="Arial"/>
              </a:rPr>
              <a:t>playMp4(String</a:t>
            </a:r>
            <a:r>
              <a:rPr sz="2400" b="1" spc="-12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spcBef>
                <a:spcPts val="5"/>
              </a:spcBef>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766</Words>
  <Application>Microsoft Office PowerPoint</Application>
  <PresentationFormat>On-screen Show (4:3)</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Times New Roman</vt:lpstr>
      <vt:lpstr>Office Theme</vt:lpstr>
      <vt:lpstr>PowerPoint Presentation</vt:lpstr>
      <vt:lpstr>Adapter Design Pattern</vt:lpstr>
      <vt:lpstr>Example 1</vt:lpstr>
      <vt:lpstr>Example 2</vt:lpstr>
      <vt:lpstr>Example 3  We are demonstrating use of Adapter pattern via  following example in which an audio player device can  play mp3 files only and wants to use an advanced audio  player capable of playing vlc and mp4 files.</vt:lpstr>
      <vt:lpstr>Implementation</vt:lpstr>
      <vt:lpstr>Implementation</vt:lpstr>
      <vt:lpstr>MediaAdapter</vt:lpstr>
      <vt:lpstr>Step 1</vt:lpstr>
      <vt:lpstr>Step 2</vt:lpstr>
      <vt:lpstr>Step 2</vt:lpstr>
      <vt:lpstr>Step 3</vt:lpstr>
      <vt:lpstr>Step 4</vt:lpstr>
      <vt:lpstr>Step 5</vt:lpstr>
      <vt:lpstr>Step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Farhan</cp:lastModifiedBy>
  <cp:revision>1</cp:revision>
  <dcterms:created xsi:type="dcterms:W3CDTF">2018-08-13T07:15:26Z</dcterms:created>
  <dcterms:modified xsi:type="dcterms:W3CDTF">2023-12-17T06:09:05Z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2017-05-18T00:00:00Z</vt:filetime>
  </property>
  <property fmtid="{D5CDD505-2E9C-101B-9397-08002B2CF9AE}" pid="3" name="Creator">
    <vt:lpwstr>Microsoft® PowerPoint® 2016</vt:lpwstr>
  </property>
  <property fmtid="{D5CDD505-2E9C-101B-9397-08002B2CF9AE}" pid="4" name="LastSaved">
    <vt:filetime>2018-08-13T00:00:00Z</vt:filetime>
  </property>
</Properties>
</file>