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44500" y="359409"/>
            <a:ext cx="4084954" cy="7569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a:solidFill>
                  <a:srgbClr val="04607A"/>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535940" y="1074576"/>
            <a:ext cx="7769225" cy="218694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600">
                <a:solidFill>
                  <a:schemeClr val="dk1"/>
                </a:solidFill>
                <a:latin typeface="Times New Roman"/>
                <a:ea typeface="Times New Roman"/>
                <a:cs typeface="Times New Roman"/>
                <a:sym typeface="Times New Roma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 name="Google Shape;14;p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
        <p:nvSpPr>
          <p:cNvPr id="18" name="Google Shape;18;p3"/>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3" name="Shape 23"/>
        <p:cNvGrpSpPr/>
        <p:nvPr/>
      </p:nvGrpSpPr>
      <p:grpSpPr>
        <a:xfrm>
          <a:off x="0" y="0"/>
          <a:ext cx="0" cy="0"/>
          <a:chOff x="0" y="0"/>
          <a:chExt cx="0" cy="0"/>
        </a:xfrm>
      </p:grpSpPr>
      <p:sp>
        <p:nvSpPr>
          <p:cNvPr id="24" name="Google Shape;24;p4"/>
          <p:cNvSpPr txBox="1"/>
          <p:nvPr>
            <p:ph type="title"/>
          </p:nvPr>
        </p:nvSpPr>
        <p:spPr>
          <a:xfrm>
            <a:off x="444500" y="359409"/>
            <a:ext cx="4084954" cy="7569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a:solidFill>
                  <a:srgbClr val="04607A"/>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4"/>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0" name="Shape 30"/>
        <p:cNvGrpSpPr/>
        <p:nvPr/>
      </p:nvGrpSpPr>
      <p:grpSpPr>
        <a:xfrm>
          <a:off x="0" y="0"/>
          <a:ext cx="0" cy="0"/>
          <a:chOff x="0" y="0"/>
          <a:chExt cx="0" cy="0"/>
        </a:xfrm>
      </p:grpSpPr>
      <p:sp>
        <p:nvSpPr>
          <p:cNvPr id="31" name="Google Shape;31;p5"/>
          <p:cNvSpPr txBox="1"/>
          <p:nvPr>
            <p:ph type="title"/>
          </p:nvPr>
        </p:nvSpPr>
        <p:spPr>
          <a:xfrm>
            <a:off x="444500" y="359409"/>
            <a:ext cx="4084954" cy="7569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a:solidFill>
                  <a:srgbClr val="04607A"/>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35" name="Shape 35"/>
        <p:cNvGrpSpPr/>
        <p:nvPr/>
      </p:nvGrpSpPr>
      <p:grpSpPr>
        <a:xfrm>
          <a:off x="0" y="0"/>
          <a:ext cx="0" cy="0"/>
          <a:chOff x="0" y="0"/>
          <a:chExt cx="0" cy="0"/>
        </a:xfrm>
      </p:grpSpPr>
      <p:sp>
        <p:nvSpPr>
          <p:cNvPr id="36" name="Google Shape;36;p6"/>
          <p:cNvSpPr/>
          <p:nvPr/>
        </p:nvSpPr>
        <p:spPr>
          <a:xfrm>
            <a:off x="0" y="0"/>
            <a:ext cx="9144000" cy="68580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 name="Google Shape;37;p6"/>
          <p:cNvSpPr/>
          <p:nvPr/>
        </p:nvSpPr>
        <p:spPr>
          <a:xfrm>
            <a:off x="0" y="1247"/>
            <a:ext cx="9143999" cy="102615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 name="Google Shape;38;p6"/>
          <p:cNvSpPr/>
          <p:nvPr/>
        </p:nvSpPr>
        <p:spPr>
          <a:xfrm>
            <a:off x="4401357" y="0"/>
            <a:ext cx="4742641" cy="5999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 name="Google Shape;39;p6"/>
          <p:cNvSpPr/>
          <p:nvPr/>
        </p:nvSpPr>
        <p:spPr>
          <a:xfrm>
            <a:off x="0" y="0"/>
            <a:ext cx="9090762" cy="101993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6"/>
          <p:cNvSpPr/>
          <p:nvPr/>
        </p:nvSpPr>
        <p:spPr>
          <a:xfrm>
            <a:off x="-881" y="52959"/>
            <a:ext cx="9145643" cy="900811"/>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44500" y="359409"/>
            <a:ext cx="4084954" cy="75691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800" u="none" cap="none" strike="noStrike">
                <a:solidFill>
                  <a:srgbClr val="04607A"/>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535940" y="1074576"/>
            <a:ext cx="7769225" cy="218694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60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 name="Shape 47"/>
        <p:cNvGrpSpPr/>
        <p:nvPr/>
      </p:nvGrpSpPr>
      <p:grpSpPr>
        <a:xfrm>
          <a:off x="0" y="0"/>
          <a:ext cx="0" cy="0"/>
          <a:chOff x="0" y="0"/>
          <a:chExt cx="0" cy="0"/>
        </a:xfrm>
      </p:grpSpPr>
      <p:sp>
        <p:nvSpPr>
          <p:cNvPr id="48" name="Google Shape;48;p7"/>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 name="Google Shape;49;p7"/>
          <p:cNvSpPr/>
          <p:nvPr/>
        </p:nvSpPr>
        <p:spPr>
          <a:xfrm>
            <a:off x="0" y="1247"/>
            <a:ext cx="9143999" cy="102615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7"/>
          <p:cNvSpPr/>
          <p:nvPr/>
        </p:nvSpPr>
        <p:spPr>
          <a:xfrm>
            <a:off x="4401357" y="0"/>
            <a:ext cx="4742641" cy="59994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7"/>
          <p:cNvSpPr/>
          <p:nvPr/>
        </p:nvSpPr>
        <p:spPr>
          <a:xfrm>
            <a:off x="0" y="0"/>
            <a:ext cx="9090762" cy="101993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7"/>
          <p:cNvSpPr/>
          <p:nvPr/>
        </p:nvSpPr>
        <p:spPr>
          <a:xfrm>
            <a:off x="-881" y="52959"/>
            <a:ext cx="9145643" cy="900811"/>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7"/>
          <p:cNvSpPr txBox="1"/>
          <p:nvPr/>
        </p:nvSpPr>
        <p:spPr>
          <a:xfrm>
            <a:off x="535940" y="3691509"/>
            <a:ext cx="7859395" cy="818515"/>
          </a:xfrm>
          <a:prstGeom prst="rect">
            <a:avLst/>
          </a:prstGeom>
          <a:noFill/>
          <a:ln>
            <a:noFill/>
          </a:ln>
        </p:spPr>
        <p:txBody>
          <a:bodyPr anchorCtr="0" anchor="t" bIns="0" lIns="0" spcFirstLastPara="1" rIns="0" wrap="square" tIns="12700">
            <a:spAutoFit/>
          </a:bodyPr>
          <a:lstStyle/>
          <a:p>
            <a:pPr indent="-273050" lvl="0" marL="285115" marR="5080" rtl="0" algn="l">
              <a:lnSpc>
                <a:spcPct val="100000"/>
              </a:lnSpc>
              <a:spcBef>
                <a:spcPts val="0"/>
              </a:spcBef>
              <a:spcAft>
                <a:spcPts val="0"/>
              </a:spcAft>
              <a:buNone/>
            </a:pPr>
            <a:r>
              <a:rPr lang="en-US" sz="2450">
                <a:solidFill>
                  <a:srgbClr val="0AD0D9"/>
                </a:solidFill>
                <a:latin typeface="Arial"/>
                <a:ea typeface="Arial"/>
                <a:cs typeface="Arial"/>
                <a:sym typeface="Arial"/>
              </a:rPr>
              <a:t> </a:t>
            </a:r>
            <a:r>
              <a:rPr lang="en-US" sz="2600">
                <a:solidFill>
                  <a:schemeClr val="dk1"/>
                </a:solidFill>
                <a:latin typeface="Times New Roman"/>
                <a:ea typeface="Times New Roman"/>
                <a:cs typeface="Times New Roman"/>
                <a:sym typeface="Times New Roman"/>
              </a:rPr>
              <a:t>Homogenize - to change (something) so that its parts  are the same or similar.</a:t>
            </a:r>
            <a:endParaRPr sz="2600">
              <a:solidFill>
                <a:schemeClr val="dk1"/>
              </a:solidFill>
              <a:latin typeface="Times New Roman"/>
              <a:ea typeface="Times New Roman"/>
              <a:cs typeface="Times New Roman"/>
              <a:sym typeface="Times New Roman"/>
            </a:endParaRPr>
          </a:p>
        </p:txBody>
      </p:sp>
      <p:sp>
        <p:nvSpPr>
          <p:cNvPr id="54" name="Google Shape;54;p7"/>
          <p:cNvSpPr txBox="1"/>
          <p:nvPr>
            <p:ph type="title"/>
          </p:nvPr>
        </p:nvSpPr>
        <p:spPr>
          <a:xfrm>
            <a:off x="444500" y="241422"/>
            <a:ext cx="7556500" cy="2921635"/>
          </a:xfrm>
          <a:prstGeom prst="rect">
            <a:avLst/>
          </a:prstGeom>
          <a:noFill/>
          <a:ln>
            <a:noFill/>
          </a:ln>
        </p:spPr>
        <p:txBody>
          <a:bodyPr anchorCtr="0" anchor="t" bIns="0" lIns="0" spcFirstLastPara="1" rIns="0" wrap="square" tIns="130800">
            <a:spAutoFit/>
          </a:bodyPr>
          <a:lstStyle/>
          <a:p>
            <a:pPr indent="0" lvl="0" marL="12700" rtl="0" algn="l">
              <a:lnSpc>
                <a:spcPct val="100000"/>
              </a:lnSpc>
              <a:spcBef>
                <a:spcPts val="0"/>
              </a:spcBef>
              <a:spcAft>
                <a:spcPts val="0"/>
              </a:spcAft>
              <a:buNone/>
            </a:pPr>
            <a:r>
              <a:rPr lang="en-US"/>
              <a:t>Homogenization of the system</a:t>
            </a:r>
            <a:endParaRPr/>
          </a:p>
          <a:p>
            <a:pPr indent="-273050" lvl="0" marL="376555" marR="23495" rtl="0" algn="l">
              <a:lnSpc>
                <a:spcPct val="100000"/>
              </a:lnSpc>
              <a:spcBef>
                <a:spcPts val="505"/>
              </a:spcBef>
              <a:spcAft>
                <a:spcPts val="0"/>
              </a:spcAft>
              <a:buNone/>
            </a:pPr>
            <a:r>
              <a:rPr lang="en-US" sz="2450">
                <a:solidFill>
                  <a:srgbClr val="0AD0D9"/>
                </a:solidFill>
              </a:rPr>
              <a:t> </a:t>
            </a:r>
            <a:r>
              <a:rPr lang="en-US" sz="2600">
                <a:solidFill>
                  <a:srgbClr val="000000"/>
                </a:solidFill>
                <a:latin typeface="Times New Roman"/>
                <a:ea typeface="Times New Roman"/>
                <a:cs typeface="Times New Roman"/>
                <a:sym typeface="Times New Roman"/>
              </a:rPr>
              <a:t>In parallel design process, several stimuli with the  same purpose or meaning are defined by several  designers. These stimuli should be consolidated to  obtain as few stimuli as possible. It is called  </a:t>
            </a:r>
            <a:r>
              <a:rPr i="1" lang="en-US" sz="2600">
                <a:solidFill>
                  <a:srgbClr val="000000"/>
                </a:solidFill>
                <a:latin typeface="Georgia"/>
                <a:ea typeface="Georgia"/>
                <a:cs typeface="Georgia"/>
                <a:sym typeface="Georgia"/>
              </a:rPr>
              <a:t>homogenization.</a:t>
            </a:r>
            <a:endParaRPr sz="26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6" name="Shape 146"/>
        <p:cNvGrpSpPr/>
        <p:nvPr/>
      </p:nvGrpSpPr>
      <p:grpSpPr>
        <a:xfrm>
          <a:off x="0" y="0"/>
          <a:ext cx="0" cy="0"/>
          <a:chOff x="0" y="0"/>
          <a:chExt cx="0" cy="0"/>
        </a:xfrm>
      </p:grpSpPr>
      <p:sp>
        <p:nvSpPr>
          <p:cNvPr id="147" name="Google Shape;147;p16"/>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16"/>
          <p:cNvSpPr/>
          <p:nvPr/>
        </p:nvSpPr>
        <p:spPr>
          <a:xfrm>
            <a:off x="0" y="1247"/>
            <a:ext cx="9143999" cy="102615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16"/>
          <p:cNvSpPr/>
          <p:nvPr/>
        </p:nvSpPr>
        <p:spPr>
          <a:xfrm>
            <a:off x="4401357" y="0"/>
            <a:ext cx="4742641" cy="59994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16"/>
          <p:cNvSpPr/>
          <p:nvPr/>
        </p:nvSpPr>
        <p:spPr>
          <a:xfrm>
            <a:off x="0" y="0"/>
            <a:ext cx="9090762" cy="101993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16"/>
          <p:cNvSpPr/>
          <p:nvPr/>
        </p:nvSpPr>
        <p:spPr>
          <a:xfrm>
            <a:off x="-881" y="52959"/>
            <a:ext cx="9145643" cy="900811"/>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16"/>
          <p:cNvSpPr txBox="1"/>
          <p:nvPr/>
        </p:nvSpPr>
        <p:spPr>
          <a:xfrm>
            <a:off x="535940" y="1074576"/>
            <a:ext cx="7665084" cy="3357245"/>
          </a:xfrm>
          <a:prstGeom prst="rect">
            <a:avLst/>
          </a:prstGeom>
          <a:noFill/>
          <a:ln>
            <a:noFill/>
          </a:ln>
        </p:spPr>
        <p:txBody>
          <a:bodyPr anchorCtr="0" anchor="t" bIns="0" lIns="0" spcFirstLastPara="1" rIns="0" wrap="square" tIns="93325">
            <a:spAutoFit/>
          </a:bodyPr>
          <a:lstStyle/>
          <a:p>
            <a:pPr indent="-272415" lvl="0" marL="285115" marR="0" rtl="0" algn="l">
              <a:lnSpc>
                <a:spcPct val="100000"/>
              </a:lnSpc>
              <a:spcBef>
                <a:spcPts val="0"/>
              </a:spcBef>
              <a:spcAft>
                <a:spcPts val="0"/>
              </a:spcAft>
              <a:buClr>
                <a:srgbClr val="0AD0D9"/>
              </a:buClr>
              <a:buSzPts val="2450"/>
              <a:buFont typeface="Arial"/>
              <a:buChar char=""/>
            </a:pPr>
            <a:r>
              <a:rPr b="1" lang="en-US" sz="2600">
                <a:solidFill>
                  <a:schemeClr val="dk1"/>
                </a:solidFill>
                <a:latin typeface="Times New Roman"/>
                <a:ea typeface="Times New Roman"/>
                <a:cs typeface="Times New Roman"/>
                <a:sym typeface="Times New Roman"/>
              </a:rPr>
              <a:t>DOCUMENTATION REVIEW</a:t>
            </a:r>
            <a:endParaRPr sz="2600">
              <a:solidFill>
                <a:schemeClr val="dk1"/>
              </a:solidFill>
              <a:latin typeface="Times New Roman"/>
              <a:ea typeface="Times New Roman"/>
              <a:cs typeface="Times New Roman"/>
              <a:sym typeface="Times New Roman"/>
            </a:endParaRPr>
          </a:p>
          <a:p>
            <a:pPr indent="-247015" lvl="1" marL="652780" marR="0" rtl="0" algn="l">
              <a:lnSpc>
                <a:spcPct val="100000"/>
              </a:lnSpc>
              <a:spcBef>
                <a:spcPts val="585"/>
              </a:spcBef>
              <a:spcAft>
                <a:spcPts val="0"/>
              </a:spcAft>
              <a:buClr>
                <a:srgbClr val="0E6EC5"/>
              </a:buClr>
              <a:buSzPts val="2050"/>
              <a:buFont typeface="Arial"/>
              <a:buChar char=""/>
            </a:pPr>
            <a:r>
              <a:rPr b="0" i="0" lang="en-US" sz="2400" u="none" cap="none" strike="noStrike">
                <a:solidFill>
                  <a:schemeClr val="dk1"/>
                </a:solidFill>
                <a:latin typeface="Times New Roman"/>
                <a:ea typeface="Times New Roman"/>
                <a:cs typeface="Times New Roman"/>
                <a:sym typeface="Times New Roman"/>
              </a:rPr>
              <a:t>Each class should be documented.</a:t>
            </a:r>
            <a:endParaRPr b="0" i="0" sz="2400" u="none" cap="none" strike="noStrike">
              <a:solidFill>
                <a:schemeClr val="dk1"/>
              </a:solidFill>
              <a:latin typeface="Times New Roman"/>
              <a:ea typeface="Times New Roman"/>
              <a:cs typeface="Times New Roman"/>
              <a:sym typeface="Times New Roman"/>
            </a:endParaRPr>
          </a:p>
          <a:p>
            <a:pPr indent="-247015" lvl="1" marL="652780" marR="713740" rtl="0" algn="l">
              <a:lnSpc>
                <a:spcPct val="100000"/>
              </a:lnSpc>
              <a:spcBef>
                <a:spcPts val="580"/>
              </a:spcBef>
              <a:spcAft>
                <a:spcPts val="0"/>
              </a:spcAft>
              <a:buClr>
                <a:srgbClr val="0E6EC5"/>
              </a:buClr>
              <a:buSzPts val="2050"/>
              <a:buFont typeface="Arial"/>
              <a:buChar char=""/>
            </a:pPr>
            <a:r>
              <a:rPr b="0" i="0" lang="en-US" sz="2400" u="none" cap="none" strike="noStrike">
                <a:solidFill>
                  <a:schemeClr val="dk1"/>
                </a:solidFill>
                <a:latin typeface="Times New Roman"/>
                <a:ea typeface="Times New Roman"/>
                <a:cs typeface="Times New Roman"/>
                <a:sym typeface="Times New Roman"/>
              </a:rPr>
              <a:t>Verify that each method and attribute is defined  properly.</a:t>
            </a:r>
            <a:endParaRPr b="0" i="0" sz="2400" u="none" cap="none" strike="noStrike">
              <a:solidFill>
                <a:schemeClr val="dk1"/>
              </a:solidFill>
              <a:latin typeface="Times New Roman"/>
              <a:ea typeface="Times New Roman"/>
              <a:cs typeface="Times New Roman"/>
              <a:sym typeface="Times New Roman"/>
            </a:endParaRPr>
          </a:p>
          <a:p>
            <a:pPr indent="-247015" lvl="1" marL="652780" marR="5080" rtl="0" algn="l">
              <a:lnSpc>
                <a:spcPct val="100000"/>
              </a:lnSpc>
              <a:spcBef>
                <a:spcPts val="575"/>
              </a:spcBef>
              <a:spcAft>
                <a:spcPts val="0"/>
              </a:spcAft>
              <a:buClr>
                <a:srgbClr val="0E6EC5"/>
              </a:buClr>
              <a:buSzPts val="2050"/>
              <a:buFont typeface="Arial"/>
              <a:buChar char=""/>
            </a:pPr>
            <a:r>
              <a:rPr b="0" i="0" lang="en-US" sz="2400" u="none" cap="none" strike="noStrike">
                <a:solidFill>
                  <a:schemeClr val="dk1"/>
                </a:solidFill>
                <a:latin typeface="Times New Roman"/>
                <a:ea typeface="Times New Roman"/>
                <a:cs typeface="Times New Roman"/>
                <a:sym typeface="Times New Roman"/>
              </a:rPr>
              <a:t>Finally check for the establishment of documentation  standards, format specifications, and content rules.</a:t>
            </a:r>
            <a:endParaRPr b="0" i="0" sz="2400" u="none" cap="none" strike="noStrike">
              <a:solidFill>
                <a:schemeClr val="dk1"/>
              </a:solidFill>
              <a:latin typeface="Times New Roman"/>
              <a:ea typeface="Times New Roman"/>
              <a:cs typeface="Times New Roman"/>
              <a:sym typeface="Times New Roman"/>
            </a:endParaRPr>
          </a:p>
          <a:p>
            <a:pPr indent="-247015" lvl="1" marL="652780" marR="808355" rtl="0" algn="l">
              <a:lnSpc>
                <a:spcPct val="100000"/>
              </a:lnSpc>
              <a:spcBef>
                <a:spcPts val="575"/>
              </a:spcBef>
              <a:spcAft>
                <a:spcPts val="0"/>
              </a:spcAft>
              <a:buClr>
                <a:srgbClr val="0E6EC5"/>
              </a:buClr>
              <a:buSzPts val="2050"/>
              <a:buFont typeface="Arial"/>
              <a:buChar char=""/>
            </a:pPr>
            <a:r>
              <a:rPr b="0" i="0" lang="en-US" sz="2400" u="none" cap="none" strike="noStrike">
                <a:solidFill>
                  <a:schemeClr val="dk1"/>
                </a:solidFill>
                <a:latin typeface="Times New Roman"/>
                <a:ea typeface="Times New Roman"/>
                <a:cs typeface="Times New Roman"/>
                <a:sym typeface="Times New Roman"/>
              </a:rPr>
              <a:t>Make sure that all the standards established are  followed.</a:t>
            </a:r>
            <a:endParaRPr b="0" i="0" sz="2400" u="none" cap="none" strike="noStrike">
              <a:solidFill>
                <a:schemeClr val="dk1"/>
              </a:solidFill>
              <a:latin typeface="Times New Roman"/>
              <a:ea typeface="Times New Roman"/>
              <a:cs typeface="Times New Roman"/>
              <a:sym typeface="Times New Roman"/>
            </a:endParaRPr>
          </a:p>
        </p:txBody>
      </p:sp>
      <p:sp>
        <p:nvSpPr>
          <p:cNvPr id="153" name="Google Shape;153;p16"/>
          <p:cNvSpPr txBox="1"/>
          <p:nvPr>
            <p:ph type="title"/>
          </p:nvPr>
        </p:nvSpPr>
        <p:spPr>
          <a:xfrm>
            <a:off x="444500" y="359409"/>
            <a:ext cx="4084954" cy="75691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Homogenization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 name="Shape 58"/>
        <p:cNvGrpSpPr/>
        <p:nvPr/>
      </p:nvGrpSpPr>
      <p:grpSpPr>
        <a:xfrm>
          <a:off x="0" y="0"/>
          <a:ext cx="0" cy="0"/>
          <a:chOff x="0" y="0"/>
          <a:chExt cx="0" cy="0"/>
        </a:xfrm>
      </p:grpSpPr>
      <p:sp>
        <p:nvSpPr>
          <p:cNvPr id="59" name="Google Shape;59;p8"/>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8"/>
          <p:cNvSpPr/>
          <p:nvPr/>
        </p:nvSpPr>
        <p:spPr>
          <a:xfrm>
            <a:off x="0" y="1247"/>
            <a:ext cx="9143999" cy="102615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8"/>
          <p:cNvSpPr/>
          <p:nvPr/>
        </p:nvSpPr>
        <p:spPr>
          <a:xfrm>
            <a:off x="4401357" y="0"/>
            <a:ext cx="4742641" cy="59994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8"/>
          <p:cNvSpPr/>
          <p:nvPr/>
        </p:nvSpPr>
        <p:spPr>
          <a:xfrm>
            <a:off x="0" y="0"/>
            <a:ext cx="9090762" cy="101993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8"/>
          <p:cNvSpPr/>
          <p:nvPr/>
        </p:nvSpPr>
        <p:spPr>
          <a:xfrm>
            <a:off x="-881" y="52959"/>
            <a:ext cx="9145643" cy="900811"/>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8"/>
          <p:cNvSpPr txBox="1"/>
          <p:nvPr/>
        </p:nvSpPr>
        <p:spPr>
          <a:xfrm>
            <a:off x="535940" y="1154938"/>
            <a:ext cx="7931150" cy="1804035"/>
          </a:xfrm>
          <a:prstGeom prst="rect">
            <a:avLst/>
          </a:prstGeom>
          <a:noFill/>
          <a:ln>
            <a:noFill/>
          </a:ln>
        </p:spPr>
        <p:txBody>
          <a:bodyPr anchorCtr="0" anchor="t" bIns="0" lIns="0" spcFirstLastPara="1" rIns="0" wrap="square" tIns="13325">
            <a:spAutoFit/>
          </a:bodyPr>
          <a:lstStyle/>
          <a:p>
            <a:pPr indent="-272415" lvl="0" marL="285115" marR="5080" rtl="0" algn="l">
              <a:lnSpc>
                <a:spcPct val="100000"/>
              </a:lnSpc>
              <a:spcBef>
                <a:spcPts val="0"/>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If different teams are working on different scenarios, a  class may be called by different names.</a:t>
            </a:r>
            <a:endParaRPr sz="2600">
              <a:solidFill>
                <a:schemeClr val="dk1"/>
              </a:solidFill>
              <a:latin typeface="Times New Roman"/>
              <a:ea typeface="Times New Roman"/>
              <a:cs typeface="Times New Roman"/>
              <a:sym typeface="Times New Roman"/>
            </a:endParaRPr>
          </a:p>
          <a:p>
            <a:pPr indent="-272415" lvl="0" marL="285115" marR="0" rtl="0" algn="l">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These name conflicts must be resolved.</a:t>
            </a:r>
            <a:endParaRPr sz="2600">
              <a:solidFill>
                <a:schemeClr val="dk1"/>
              </a:solidFill>
              <a:latin typeface="Times New Roman"/>
              <a:ea typeface="Times New Roman"/>
              <a:cs typeface="Times New Roman"/>
              <a:sym typeface="Times New Roman"/>
            </a:endParaRPr>
          </a:p>
          <a:p>
            <a:pPr indent="-272415" lvl="0" marL="285115" marR="0" rtl="0" algn="l">
              <a:lnSpc>
                <a:spcPct val="100000"/>
              </a:lnSpc>
              <a:spcBef>
                <a:spcPts val="650"/>
              </a:spcBef>
              <a:spcAft>
                <a:spcPts val="0"/>
              </a:spcAft>
              <a:buClr>
                <a:srgbClr val="0AD0D9"/>
              </a:buClr>
              <a:buSzPts val="2650"/>
              <a:buFont typeface="Arial"/>
              <a:buChar char=""/>
            </a:pPr>
            <a:r>
              <a:rPr lang="en-US" sz="2800">
                <a:solidFill>
                  <a:schemeClr val="dk1"/>
                </a:solidFill>
                <a:latin typeface="Times New Roman"/>
                <a:ea typeface="Times New Roman"/>
                <a:cs typeface="Times New Roman"/>
                <a:sym typeface="Times New Roman"/>
              </a:rPr>
              <a:t>Homogenization is an ongoing process.</a:t>
            </a:r>
            <a:endParaRPr sz="2800">
              <a:solidFill>
                <a:schemeClr val="dk1"/>
              </a:solidFill>
              <a:latin typeface="Times New Roman"/>
              <a:ea typeface="Times New Roman"/>
              <a:cs typeface="Times New Roman"/>
              <a:sym typeface="Times New Roman"/>
            </a:endParaRPr>
          </a:p>
        </p:txBody>
      </p:sp>
      <p:sp>
        <p:nvSpPr>
          <p:cNvPr id="65" name="Google Shape;65;p8"/>
          <p:cNvSpPr txBox="1"/>
          <p:nvPr>
            <p:ph type="title"/>
          </p:nvPr>
        </p:nvSpPr>
        <p:spPr>
          <a:xfrm>
            <a:off x="444500" y="359409"/>
            <a:ext cx="8067675"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Why is homogenization required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9" name="Shape 69"/>
        <p:cNvGrpSpPr/>
        <p:nvPr/>
      </p:nvGrpSpPr>
      <p:grpSpPr>
        <a:xfrm>
          <a:off x="0" y="0"/>
          <a:ext cx="0" cy="0"/>
          <a:chOff x="0" y="0"/>
          <a:chExt cx="0" cy="0"/>
        </a:xfrm>
      </p:grpSpPr>
      <p:sp>
        <p:nvSpPr>
          <p:cNvPr id="70" name="Google Shape;70;p9"/>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9"/>
          <p:cNvSpPr/>
          <p:nvPr/>
        </p:nvSpPr>
        <p:spPr>
          <a:xfrm>
            <a:off x="0" y="1247"/>
            <a:ext cx="9143999" cy="102615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9"/>
          <p:cNvSpPr/>
          <p:nvPr/>
        </p:nvSpPr>
        <p:spPr>
          <a:xfrm>
            <a:off x="4401357" y="0"/>
            <a:ext cx="4742641" cy="59994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9"/>
          <p:cNvSpPr/>
          <p:nvPr/>
        </p:nvSpPr>
        <p:spPr>
          <a:xfrm>
            <a:off x="0" y="0"/>
            <a:ext cx="9090762" cy="101993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9"/>
          <p:cNvSpPr/>
          <p:nvPr/>
        </p:nvSpPr>
        <p:spPr>
          <a:xfrm>
            <a:off x="-881" y="52959"/>
            <a:ext cx="9145643" cy="900811"/>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9"/>
          <p:cNvSpPr txBox="1"/>
          <p:nvPr/>
        </p:nvSpPr>
        <p:spPr>
          <a:xfrm>
            <a:off x="535940" y="1551406"/>
            <a:ext cx="4838700" cy="2879725"/>
          </a:xfrm>
          <a:prstGeom prst="rect">
            <a:avLst/>
          </a:prstGeom>
          <a:noFill/>
          <a:ln>
            <a:noFill/>
          </a:ln>
        </p:spPr>
        <p:txBody>
          <a:bodyPr anchorCtr="0" anchor="t" bIns="0" lIns="0" spcFirstLastPara="1" rIns="0" wrap="square" tIns="92075">
            <a:spAutoFit/>
          </a:bodyPr>
          <a:lstStyle/>
          <a:p>
            <a:pPr indent="-272415" lvl="0" marL="285115" marR="0" rtl="0" algn="l">
              <a:lnSpc>
                <a:spcPct val="100000"/>
              </a:lnSpc>
              <a:spcBef>
                <a:spcPts val="0"/>
              </a:spcBef>
              <a:spcAft>
                <a:spcPts val="0"/>
              </a:spcAft>
              <a:buClr>
                <a:srgbClr val="0AD0D9"/>
              </a:buClr>
              <a:buSzPts val="2450"/>
              <a:buFont typeface="Arial"/>
              <a:buChar char=""/>
            </a:pPr>
            <a:r>
              <a:rPr b="1" lang="en-US" sz="2600">
                <a:solidFill>
                  <a:schemeClr val="dk1"/>
                </a:solidFill>
                <a:latin typeface="Times New Roman"/>
                <a:ea typeface="Times New Roman"/>
                <a:cs typeface="Times New Roman"/>
                <a:sym typeface="Times New Roman"/>
              </a:rPr>
              <a:t>COMBINING CLASSES</a:t>
            </a:r>
            <a:endParaRPr sz="2600">
              <a:solidFill>
                <a:schemeClr val="dk1"/>
              </a:solidFill>
              <a:latin typeface="Times New Roman"/>
              <a:ea typeface="Times New Roman"/>
              <a:cs typeface="Times New Roman"/>
              <a:sym typeface="Times New Roman"/>
            </a:endParaRPr>
          </a:p>
          <a:p>
            <a:pPr indent="-272415" lvl="0" marL="285115" marR="0" rtl="0" algn="l">
              <a:lnSpc>
                <a:spcPct val="100000"/>
              </a:lnSpc>
              <a:spcBef>
                <a:spcPts val="625"/>
              </a:spcBef>
              <a:spcAft>
                <a:spcPts val="0"/>
              </a:spcAft>
              <a:buClr>
                <a:srgbClr val="0AD0D9"/>
              </a:buClr>
              <a:buSzPts val="2450"/>
              <a:buFont typeface="Arial"/>
              <a:buChar char=""/>
            </a:pPr>
            <a:r>
              <a:rPr b="1" lang="en-US" sz="2600">
                <a:solidFill>
                  <a:schemeClr val="dk1"/>
                </a:solidFill>
                <a:latin typeface="Times New Roman"/>
                <a:ea typeface="Times New Roman"/>
                <a:cs typeface="Times New Roman"/>
                <a:sym typeface="Times New Roman"/>
              </a:rPr>
              <a:t>SPLITTING CLASSES</a:t>
            </a:r>
            <a:endParaRPr sz="2600">
              <a:solidFill>
                <a:schemeClr val="dk1"/>
              </a:solidFill>
              <a:latin typeface="Times New Roman"/>
              <a:ea typeface="Times New Roman"/>
              <a:cs typeface="Times New Roman"/>
              <a:sym typeface="Times New Roman"/>
            </a:endParaRPr>
          </a:p>
          <a:p>
            <a:pPr indent="-272415" lvl="0" marL="285115" marR="0" rtl="0" algn="l">
              <a:lnSpc>
                <a:spcPct val="100000"/>
              </a:lnSpc>
              <a:spcBef>
                <a:spcPts val="625"/>
              </a:spcBef>
              <a:spcAft>
                <a:spcPts val="0"/>
              </a:spcAft>
              <a:buClr>
                <a:srgbClr val="0AD0D9"/>
              </a:buClr>
              <a:buSzPts val="2450"/>
              <a:buFont typeface="Arial"/>
              <a:buChar char=""/>
            </a:pPr>
            <a:r>
              <a:rPr b="1" lang="en-US" sz="2600">
                <a:solidFill>
                  <a:schemeClr val="dk1"/>
                </a:solidFill>
                <a:latin typeface="Times New Roman"/>
                <a:ea typeface="Times New Roman"/>
                <a:cs typeface="Times New Roman"/>
                <a:sym typeface="Times New Roman"/>
              </a:rPr>
              <a:t>ELIMINATING CLASSES</a:t>
            </a:r>
            <a:endParaRPr sz="2600">
              <a:solidFill>
                <a:schemeClr val="dk1"/>
              </a:solidFill>
              <a:latin typeface="Times New Roman"/>
              <a:ea typeface="Times New Roman"/>
              <a:cs typeface="Times New Roman"/>
              <a:sym typeface="Times New Roman"/>
            </a:endParaRPr>
          </a:p>
          <a:p>
            <a:pPr indent="-272415" lvl="0" marL="285115" marR="0" rtl="0" algn="l">
              <a:lnSpc>
                <a:spcPct val="100000"/>
              </a:lnSpc>
              <a:spcBef>
                <a:spcPts val="625"/>
              </a:spcBef>
              <a:spcAft>
                <a:spcPts val="0"/>
              </a:spcAft>
              <a:buClr>
                <a:srgbClr val="0AD0D9"/>
              </a:buClr>
              <a:buSzPts val="2450"/>
              <a:buFont typeface="Arial"/>
              <a:buChar char=""/>
            </a:pPr>
            <a:r>
              <a:rPr b="1" lang="en-US" sz="2600">
                <a:solidFill>
                  <a:schemeClr val="dk1"/>
                </a:solidFill>
                <a:latin typeface="Times New Roman"/>
                <a:ea typeface="Times New Roman"/>
                <a:cs typeface="Times New Roman"/>
                <a:sym typeface="Times New Roman"/>
              </a:rPr>
              <a:t>SCENARIO WALK THROUGH</a:t>
            </a:r>
            <a:endParaRPr sz="2600">
              <a:solidFill>
                <a:schemeClr val="dk1"/>
              </a:solidFill>
              <a:latin typeface="Times New Roman"/>
              <a:ea typeface="Times New Roman"/>
              <a:cs typeface="Times New Roman"/>
              <a:sym typeface="Times New Roman"/>
            </a:endParaRPr>
          </a:p>
          <a:p>
            <a:pPr indent="-272415" lvl="0" marL="285115" marR="0" rtl="0" algn="l">
              <a:lnSpc>
                <a:spcPct val="100000"/>
              </a:lnSpc>
              <a:spcBef>
                <a:spcPts val="625"/>
              </a:spcBef>
              <a:spcAft>
                <a:spcPts val="0"/>
              </a:spcAft>
              <a:buClr>
                <a:srgbClr val="0AD0D9"/>
              </a:buClr>
              <a:buSzPts val="2450"/>
              <a:buFont typeface="Arial"/>
              <a:buChar char=""/>
            </a:pPr>
            <a:r>
              <a:rPr b="1" lang="en-US" sz="2600">
                <a:solidFill>
                  <a:schemeClr val="dk1"/>
                </a:solidFill>
                <a:latin typeface="Times New Roman"/>
                <a:ea typeface="Times New Roman"/>
                <a:cs typeface="Times New Roman"/>
                <a:sym typeface="Times New Roman"/>
              </a:rPr>
              <a:t>EVENT TRACING</a:t>
            </a:r>
            <a:endParaRPr sz="2600">
              <a:solidFill>
                <a:schemeClr val="dk1"/>
              </a:solidFill>
              <a:latin typeface="Times New Roman"/>
              <a:ea typeface="Times New Roman"/>
              <a:cs typeface="Times New Roman"/>
              <a:sym typeface="Times New Roman"/>
            </a:endParaRPr>
          </a:p>
          <a:p>
            <a:pPr indent="-272415" lvl="0" marL="285115" marR="0" rtl="0" algn="l">
              <a:lnSpc>
                <a:spcPct val="100000"/>
              </a:lnSpc>
              <a:spcBef>
                <a:spcPts val="625"/>
              </a:spcBef>
              <a:spcAft>
                <a:spcPts val="0"/>
              </a:spcAft>
              <a:buClr>
                <a:srgbClr val="0AD0D9"/>
              </a:buClr>
              <a:buSzPts val="2450"/>
              <a:buFont typeface="Arial"/>
              <a:buChar char=""/>
            </a:pPr>
            <a:r>
              <a:rPr b="1" lang="en-US" sz="2600">
                <a:solidFill>
                  <a:schemeClr val="dk1"/>
                </a:solidFill>
                <a:latin typeface="Times New Roman"/>
                <a:ea typeface="Times New Roman"/>
                <a:cs typeface="Times New Roman"/>
                <a:sym typeface="Times New Roman"/>
              </a:rPr>
              <a:t>DOCUMENTATION REVIEW</a:t>
            </a:r>
            <a:endParaRPr sz="2600">
              <a:solidFill>
                <a:schemeClr val="dk1"/>
              </a:solidFill>
              <a:latin typeface="Times New Roman"/>
              <a:ea typeface="Times New Roman"/>
              <a:cs typeface="Times New Roman"/>
              <a:sym typeface="Times New Roman"/>
            </a:endParaRPr>
          </a:p>
        </p:txBody>
      </p:sp>
      <p:sp>
        <p:nvSpPr>
          <p:cNvPr id="76" name="Google Shape;76;p9"/>
          <p:cNvSpPr txBox="1"/>
          <p:nvPr>
            <p:ph type="title"/>
          </p:nvPr>
        </p:nvSpPr>
        <p:spPr>
          <a:xfrm>
            <a:off x="444500" y="359409"/>
            <a:ext cx="7155180"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Elements of Homogenization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0" name="Shape 80"/>
        <p:cNvGrpSpPr/>
        <p:nvPr/>
      </p:nvGrpSpPr>
      <p:grpSpPr>
        <a:xfrm>
          <a:off x="0" y="0"/>
          <a:ext cx="0" cy="0"/>
          <a:chOff x="0" y="0"/>
          <a:chExt cx="0" cy="0"/>
        </a:xfrm>
      </p:grpSpPr>
      <p:sp>
        <p:nvSpPr>
          <p:cNvPr id="81" name="Google Shape;81;p10"/>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10"/>
          <p:cNvSpPr/>
          <p:nvPr/>
        </p:nvSpPr>
        <p:spPr>
          <a:xfrm>
            <a:off x="0" y="1247"/>
            <a:ext cx="9143999" cy="102615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10"/>
          <p:cNvSpPr/>
          <p:nvPr/>
        </p:nvSpPr>
        <p:spPr>
          <a:xfrm>
            <a:off x="4401357" y="0"/>
            <a:ext cx="4742641" cy="59994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10"/>
          <p:cNvSpPr/>
          <p:nvPr/>
        </p:nvSpPr>
        <p:spPr>
          <a:xfrm>
            <a:off x="0" y="0"/>
            <a:ext cx="9090762" cy="101993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10"/>
          <p:cNvSpPr/>
          <p:nvPr/>
        </p:nvSpPr>
        <p:spPr>
          <a:xfrm>
            <a:off x="-881" y="52959"/>
            <a:ext cx="9145643" cy="900811"/>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10"/>
          <p:cNvSpPr txBox="1"/>
          <p:nvPr/>
        </p:nvSpPr>
        <p:spPr>
          <a:xfrm>
            <a:off x="535940" y="1076299"/>
            <a:ext cx="7586980" cy="3195955"/>
          </a:xfrm>
          <a:prstGeom prst="rect">
            <a:avLst/>
          </a:prstGeom>
          <a:noFill/>
          <a:ln>
            <a:noFill/>
          </a:ln>
        </p:spPr>
        <p:txBody>
          <a:bodyPr anchorCtr="0" anchor="t" bIns="0" lIns="0" spcFirstLastPara="1" rIns="0" wrap="square" tIns="91425">
            <a:spAutoFit/>
          </a:bodyPr>
          <a:lstStyle/>
          <a:p>
            <a:pPr indent="-272415" lvl="0" marL="285115" marR="0" rtl="0" algn="l">
              <a:lnSpc>
                <a:spcPct val="100000"/>
              </a:lnSpc>
              <a:spcBef>
                <a:spcPts val="0"/>
              </a:spcBef>
              <a:spcAft>
                <a:spcPts val="0"/>
              </a:spcAft>
              <a:buClr>
                <a:srgbClr val="0AD0D9"/>
              </a:buClr>
              <a:buSzPts val="2450"/>
              <a:buFont typeface="Arial"/>
              <a:buChar char=""/>
            </a:pPr>
            <a:r>
              <a:rPr b="1" lang="en-US" sz="2600">
                <a:solidFill>
                  <a:schemeClr val="dk1"/>
                </a:solidFill>
                <a:latin typeface="Times New Roman"/>
                <a:ea typeface="Times New Roman"/>
                <a:cs typeface="Times New Roman"/>
                <a:sym typeface="Times New Roman"/>
              </a:rPr>
              <a:t>COMBINING CLASSES</a:t>
            </a:r>
            <a:endParaRPr sz="2600">
              <a:solidFill>
                <a:schemeClr val="dk1"/>
              </a:solidFill>
              <a:latin typeface="Times New Roman"/>
              <a:ea typeface="Times New Roman"/>
              <a:cs typeface="Times New Roman"/>
              <a:sym typeface="Times New Roman"/>
            </a:endParaRPr>
          </a:p>
          <a:p>
            <a:pPr indent="-272415" lvl="0" marL="285115" marR="0" rtl="0" algn="l">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examine each class with its definition.</a:t>
            </a:r>
            <a:endParaRPr sz="2600">
              <a:solidFill>
                <a:schemeClr val="dk1"/>
              </a:solidFill>
              <a:latin typeface="Times New Roman"/>
              <a:ea typeface="Times New Roman"/>
              <a:cs typeface="Times New Roman"/>
              <a:sym typeface="Times New Roman"/>
            </a:endParaRPr>
          </a:p>
          <a:p>
            <a:pPr indent="-272415" lvl="0" marL="285115" marR="0" rtl="0" algn="l">
              <a:lnSpc>
                <a:spcPct val="100000"/>
              </a:lnSpc>
              <a:spcBef>
                <a:spcPts val="630"/>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Examine attributes and functions of the classes.</a:t>
            </a:r>
            <a:endParaRPr sz="2600">
              <a:solidFill>
                <a:schemeClr val="dk1"/>
              </a:solidFill>
              <a:latin typeface="Times New Roman"/>
              <a:ea typeface="Times New Roman"/>
              <a:cs typeface="Times New Roman"/>
              <a:sym typeface="Times New Roman"/>
            </a:endParaRPr>
          </a:p>
          <a:p>
            <a:pPr indent="-272415" lvl="0" marL="285115" marR="0" rtl="0" algn="l">
              <a:lnSpc>
                <a:spcPct val="100000"/>
              </a:lnSpc>
              <a:spcBef>
                <a:spcPts val="620"/>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Look for the use of synonyms.</a:t>
            </a:r>
            <a:endParaRPr sz="2600">
              <a:solidFill>
                <a:schemeClr val="dk1"/>
              </a:solidFill>
              <a:latin typeface="Times New Roman"/>
              <a:ea typeface="Times New Roman"/>
              <a:cs typeface="Times New Roman"/>
              <a:sym typeface="Times New Roman"/>
            </a:endParaRPr>
          </a:p>
          <a:p>
            <a:pPr indent="-272415" lvl="0" marL="285115" marR="5080" rtl="0" algn="l">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Once you determine that the 2 classes are doing the  same thing, choose the name that is closest to the  language used by the customer.</a:t>
            </a:r>
            <a:endParaRPr sz="2600">
              <a:solidFill>
                <a:schemeClr val="dk1"/>
              </a:solidFill>
              <a:latin typeface="Times New Roman"/>
              <a:ea typeface="Times New Roman"/>
              <a:cs typeface="Times New Roman"/>
              <a:sym typeface="Times New Roman"/>
            </a:endParaRPr>
          </a:p>
        </p:txBody>
      </p:sp>
      <p:sp>
        <p:nvSpPr>
          <p:cNvPr id="87" name="Google Shape;87;p10"/>
          <p:cNvSpPr txBox="1"/>
          <p:nvPr>
            <p:ph type="title"/>
          </p:nvPr>
        </p:nvSpPr>
        <p:spPr>
          <a:xfrm>
            <a:off x="444500" y="263397"/>
            <a:ext cx="4592955" cy="8483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5400"/>
              <a:t>Homogenization</a:t>
            </a:r>
            <a:endParaRPr sz="5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1" name="Shape 91"/>
        <p:cNvGrpSpPr/>
        <p:nvPr/>
      </p:nvGrpSpPr>
      <p:grpSpPr>
        <a:xfrm>
          <a:off x="0" y="0"/>
          <a:ext cx="0" cy="0"/>
          <a:chOff x="0" y="0"/>
          <a:chExt cx="0" cy="0"/>
        </a:xfrm>
      </p:grpSpPr>
      <p:sp>
        <p:nvSpPr>
          <p:cNvPr id="92" name="Google Shape;92;p11"/>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11"/>
          <p:cNvSpPr/>
          <p:nvPr/>
        </p:nvSpPr>
        <p:spPr>
          <a:xfrm>
            <a:off x="0" y="1247"/>
            <a:ext cx="9143999" cy="102615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11"/>
          <p:cNvSpPr/>
          <p:nvPr/>
        </p:nvSpPr>
        <p:spPr>
          <a:xfrm>
            <a:off x="4401357" y="0"/>
            <a:ext cx="4742641" cy="59994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11"/>
          <p:cNvSpPr/>
          <p:nvPr/>
        </p:nvSpPr>
        <p:spPr>
          <a:xfrm>
            <a:off x="0" y="0"/>
            <a:ext cx="9090762" cy="101993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11"/>
          <p:cNvSpPr/>
          <p:nvPr/>
        </p:nvSpPr>
        <p:spPr>
          <a:xfrm>
            <a:off x="-881" y="52959"/>
            <a:ext cx="9145643" cy="900811"/>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11"/>
          <p:cNvSpPr txBox="1"/>
          <p:nvPr/>
        </p:nvSpPr>
        <p:spPr>
          <a:xfrm>
            <a:off x="535940" y="1074576"/>
            <a:ext cx="7637145" cy="4519295"/>
          </a:xfrm>
          <a:prstGeom prst="rect">
            <a:avLst/>
          </a:prstGeom>
          <a:noFill/>
          <a:ln>
            <a:noFill/>
          </a:ln>
        </p:spPr>
        <p:txBody>
          <a:bodyPr anchorCtr="0" anchor="t" bIns="0" lIns="0" spcFirstLastPara="1" rIns="0" wrap="square" tIns="93325">
            <a:spAutoFit/>
          </a:bodyPr>
          <a:lstStyle/>
          <a:p>
            <a:pPr indent="-272415" lvl="0" marL="285115" marR="0" rtl="0" algn="l">
              <a:lnSpc>
                <a:spcPct val="100000"/>
              </a:lnSpc>
              <a:spcBef>
                <a:spcPts val="0"/>
              </a:spcBef>
              <a:spcAft>
                <a:spcPts val="0"/>
              </a:spcAft>
              <a:buClr>
                <a:srgbClr val="0AD0D9"/>
              </a:buClr>
              <a:buSzPts val="2450"/>
              <a:buFont typeface="Arial"/>
              <a:buChar char=""/>
            </a:pPr>
            <a:r>
              <a:rPr b="1" lang="en-US" sz="2600">
                <a:solidFill>
                  <a:schemeClr val="dk1"/>
                </a:solidFill>
                <a:latin typeface="Times New Roman"/>
                <a:ea typeface="Times New Roman"/>
                <a:cs typeface="Times New Roman"/>
                <a:sym typeface="Times New Roman"/>
              </a:rPr>
              <a:t>SPLITTING CLASSES</a:t>
            </a:r>
            <a:endParaRPr sz="2600">
              <a:solidFill>
                <a:schemeClr val="dk1"/>
              </a:solidFill>
              <a:latin typeface="Times New Roman"/>
              <a:ea typeface="Times New Roman"/>
              <a:cs typeface="Times New Roman"/>
              <a:sym typeface="Times New Roman"/>
            </a:endParaRPr>
          </a:p>
          <a:p>
            <a:pPr indent="-247015" lvl="1" marL="652780" marR="5080" rtl="0" algn="l">
              <a:lnSpc>
                <a:spcPct val="100000"/>
              </a:lnSpc>
              <a:spcBef>
                <a:spcPts val="585"/>
              </a:spcBef>
              <a:spcAft>
                <a:spcPts val="0"/>
              </a:spcAft>
              <a:buClr>
                <a:srgbClr val="0E6EC5"/>
              </a:buClr>
              <a:buSzPts val="2050"/>
              <a:buFont typeface="Arial"/>
              <a:buChar char=""/>
            </a:pPr>
            <a:r>
              <a:rPr b="0" i="0" lang="en-US" sz="2400" u="none" cap="none" strike="noStrike">
                <a:solidFill>
                  <a:schemeClr val="dk1"/>
                </a:solidFill>
                <a:latin typeface="Times New Roman"/>
                <a:ea typeface="Times New Roman"/>
                <a:cs typeface="Times New Roman"/>
                <a:sym typeface="Times New Roman"/>
              </a:rPr>
              <a:t>Classes should be examined if they are following the  golden rule of OO, that is A class should do one thing  and it should do really well.</a:t>
            </a:r>
            <a:endParaRPr b="0" i="0" sz="2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10"/>
              </a:spcBef>
              <a:spcAft>
                <a:spcPts val="0"/>
              </a:spcAft>
              <a:buClr>
                <a:srgbClr val="0E6EC5"/>
              </a:buClr>
              <a:buSzPts val="3500"/>
              <a:buFont typeface="Arial"/>
              <a:buNone/>
            </a:pPr>
            <a:r>
              <a:t/>
            </a:r>
            <a:endParaRPr b="0" i="0" sz="3500" u="none" cap="none" strike="noStrike">
              <a:solidFill>
                <a:schemeClr val="dk1"/>
              </a:solidFill>
              <a:latin typeface="Times New Roman"/>
              <a:ea typeface="Times New Roman"/>
              <a:cs typeface="Times New Roman"/>
              <a:sym typeface="Times New Roman"/>
            </a:endParaRPr>
          </a:p>
          <a:p>
            <a:pPr indent="-247015" lvl="1" marL="652780" marR="0" rtl="0" algn="l">
              <a:lnSpc>
                <a:spcPct val="100000"/>
              </a:lnSpc>
              <a:spcBef>
                <a:spcPts val="0"/>
              </a:spcBef>
              <a:spcAft>
                <a:spcPts val="0"/>
              </a:spcAft>
              <a:buClr>
                <a:srgbClr val="0E6EC5"/>
              </a:buClr>
              <a:buSzPts val="2050"/>
              <a:buFont typeface="Arial"/>
              <a:buChar char=""/>
            </a:pPr>
            <a:r>
              <a:rPr b="0" i="0" lang="en-US" sz="2400" u="none" cap="none" strike="noStrike">
                <a:solidFill>
                  <a:schemeClr val="dk1"/>
                </a:solidFill>
                <a:latin typeface="Times New Roman"/>
                <a:ea typeface="Times New Roman"/>
                <a:cs typeface="Times New Roman"/>
                <a:sym typeface="Times New Roman"/>
              </a:rPr>
              <a:t>Example :</a:t>
            </a:r>
            <a:endParaRPr b="0" i="0" sz="2400" u="none" cap="none" strike="noStrike">
              <a:solidFill>
                <a:schemeClr val="dk1"/>
              </a:solidFill>
              <a:latin typeface="Times New Roman"/>
              <a:ea typeface="Times New Roman"/>
              <a:cs typeface="Times New Roman"/>
              <a:sym typeface="Times New Roman"/>
            </a:endParaRPr>
          </a:p>
          <a:p>
            <a:pPr indent="-247015" lvl="1" marL="652780" marR="0" rtl="0" algn="l">
              <a:lnSpc>
                <a:spcPct val="100000"/>
              </a:lnSpc>
              <a:spcBef>
                <a:spcPts val="580"/>
              </a:spcBef>
              <a:spcAft>
                <a:spcPts val="0"/>
              </a:spcAft>
              <a:buClr>
                <a:srgbClr val="0E6EC5"/>
              </a:buClr>
              <a:buSzPts val="2050"/>
              <a:buFont typeface="Arial"/>
              <a:buChar char=""/>
            </a:pPr>
            <a:r>
              <a:rPr b="0" i="0" lang="en-US" sz="2400" u="none" cap="none" strike="noStrike">
                <a:solidFill>
                  <a:schemeClr val="dk1"/>
                </a:solidFill>
                <a:latin typeface="Times New Roman"/>
                <a:ea typeface="Times New Roman"/>
                <a:cs typeface="Times New Roman"/>
                <a:sym typeface="Times New Roman"/>
              </a:rPr>
              <a:t>A StudentInformation class contains:</a:t>
            </a:r>
            <a:endParaRPr b="0" i="0" sz="2400" u="none" cap="none" strike="noStrike">
              <a:solidFill>
                <a:schemeClr val="dk1"/>
              </a:solidFill>
              <a:latin typeface="Times New Roman"/>
              <a:ea typeface="Times New Roman"/>
              <a:cs typeface="Times New Roman"/>
              <a:sym typeface="Times New Roman"/>
            </a:endParaRPr>
          </a:p>
          <a:p>
            <a:pPr indent="-247015" lvl="2" marL="927100" marR="0" rtl="0" algn="l">
              <a:lnSpc>
                <a:spcPct val="100000"/>
              </a:lnSpc>
              <a:spcBef>
                <a:spcPts val="525"/>
              </a:spcBef>
              <a:spcAft>
                <a:spcPts val="0"/>
              </a:spcAft>
              <a:buClr>
                <a:srgbClr val="009DD9"/>
              </a:buClr>
              <a:buSzPts val="1450"/>
              <a:buFont typeface="Arial"/>
              <a:buChar char=""/>
            </a:pPr>
            <a:r>
              <a:rPr b="0" i="0" lang="en-US" sz="2100" u="none" cap="none" strike="noStrike">
                <a:solidFill>
                  <a:schemeClr val="dk1"/>
                </a:solidFill>
                <a:latin typeface="Times New Roman"/>
                <a:ea typeface="Times New Roman"/>
                <a:cs typeface="Times New Roman"/>
                <a:sym typeface="Times New Roman"/>
              </a:rPr>
              <a:t>Info about student Actor</a:t>
            </a:r>
            <a:endParaRPr b="0" i="0" sz="2100" u="none" cap="none" strike="noStrike">
              <a:solidFill>
                <a:schemeClr val="dk1"/>
              </a:solidFill>
              <a:latin typeface="Times New Roman"/>
              <a:ea typeface="Times New Roman"/>
              <a:cs typeface="Times New Roman"/>
              <a:sym typeface="Times New Roman"/>
            </a:endParaRPr>
          </a:p>
          <a:p>
            <a:pPr indent="-247015" lvl="2" marL="927100" marR="302260" rtl="0" algn="l">
              <a:lnSpc>
                <a:spcPct val="100000"/>
              </a:lnSpc>
              <a:spcBef>
                <a:spcPts val="505"/>
              </a:spcBef>
              <a:spcAft>
                <a:spcPts val="0"/>
              </a:spcAft>
              <a:buClr>
                <a:srgbClr val="009DD9"/>
              </a:buClr>
              <a:buSzPts val="1450"/>
              <a:buFont typeface="Arial"/>
              <a:buChar char=""/>
            </a:pPr>
            <a:r>
              <a:rPr b="0" i="0" lang="en-US" sz="2100" u="none" cap="none" strike="noStrike">
                <a:solidFill>
                  <a:schemeClr val="dk1"/>
                </a:solidFill>
                <a:latin typeface="Times New Roman"/>
                <a:ea typeface="Times New Roman"/>
                <a:cs typeface="Times New Roman"/>
                <a:sym typeface="Times New Roman"/>
              </a:rPr>
              <a:t>And info about the courses that student has successfully  completed.</a:t>
            </a:r>
            <a:endParaRPr b="0" i="0" sz="2100" u="none" cap="none" strike="noStrike">
              <a:solidFill>
                <a:schemeClr val="dk1"/>
              </a:solidFill>
              <a:latin typeface="Times New Roman"/>
              <a:ea typeface="Times New Roman"/>
              <a:cs typeface="Times New Roman"/>
              <a:sym typeface="Times New Roman"/>
            </a:endParaRPr>
          </a:p>
          <a:p>
            <a:pPr indent="-247015" lvl="1" marL="652780" marR="0" rtl="0" algn="l">
              <a:lnSpc>
                <a:spcPct val="100000"/>
              </a:lnSpc>
              <a:spcBef>
                <a:spcPts val="555"/>
              </a:spcBef>
              <a:spcAft>
                <a:spcPts val="0"/>
              </a:spcAft>
              <a:buClr>
                <a:srgbClr val="0E6EC5"/>
              </a:buClr>
              <a:buSzPts val="2050"/>
              <a:buFont typeface="Arial"/>
              <a:buChar char=""/>
            </a:pPr>
            <a:r>
              <a:rPr b="0" i="0" lang="en-US" sz="2400" u="none" cap="none" strike="noStrike">
                <a:solidFill>
                  <a:schemeClr val="dk1"/>
                </a:solidFill>
                <a:latin typeface="Times New Roman"/>
                <a:ea typeface="Times New Roman"/>
                <a:cs typeface="Times New Roman"/>
                <a:sym typeface="Times New Roman"/>
              </a:rPr>
              <a:t>Resolve into 2 classes: StudentInfo and Transcript.</a:t>
            </a:r>
            <a:endParaRPr b="0" i="0" sz="2400" u="none" cap="none" strike="noStrike">
              <a:solidFill>
                <a:schemeClr val="dk1"/>
              </a:solidFill>
              <a:latin typeface="Times New Roman"/>
              <a:ea typeface="Times New Roman"/>
              <a:cs typeface="Times New Roman"/>
              <a:sym typeface="Times New Roman"/>
            </a:endParaRPr>
          </a:p>
        </p:txBody>
      </p:sp>
      <p:sp>
        <p:nvSpPr>
          <p:cNvPr id="98" name="Google Shape;98;p11"/>
          <p:cNvSpPr txBox="1"/>
          <p:nvPr>
            <p:ph type="title"/>
          </p:nvPr>
        </p:nvSpPr>
        <p:spPr>
          <a:xfrm>
            <a:off x="444500" y="359409"/>
            <a:ext cx="4084954" cy="75691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Homogenization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2" name="Shape 102"/>
        <p:cNvGrpSpPr/>
        <p:nvPr/>
      </p:nvGrpSpPr>
      <p:grpSpPr>
        <a:xfrm>
          <a:off x="0" y="0"/>
          <a:ext cx="0" cy="0"/>
          <a:chOff x="0" y="0"/>
          <a:chExt cx="0" cy="0"/>
        </a:xfrm>
      </p:grpSpPr>
      <p:sp>
        <p:nvSpPr>
          <p:cNvPr id="103" name="Google Shape;103;p12"/>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12"/>
          <p:cNvSpPr/>
          <p:nvPr/>
        </p:nvSpPr>
        <p:spPr>
          <a:xfrm>
            <a:off x="0" y="1247"/>
            <a:ext cx="9143999" cy="102615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12"/>
          <p:cNvSpPr/>
          <p:nvPr/>
        </p:nvSpPr>
        <p:spPr>
          <a:xfrm>
            <a:off x="4401357" y="0"/>
            <a:ext cx="4742641" cy="59994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12"/>
          <p:cNvSpPr/>
          <p:nvPr/>
        </p:nvSpPr>
        <p:spPr>
          <a:xfrm>
            <a:off x="0" y="0"/>
            <a:ext cx="9090762" cy="101993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12"/>
          <p:cNvSpPr/>
          <p:nvPr/>
        </p:nvSpPr>
        <p:spPr>
          <a:xfrm>
            <a:off x="-881" y="52959"/>
            <a:ext cx="9145643" cy="900811"/>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12"/>
          <p:cNvSpPr txBox="1"/>
          <p:nvPr/>
        </p:nvSpPr>
        <p:spPr>
          <a:xfrm>
            <a:off x="535940" y="1074576"/>
            <a:ext cx="7799070" cy="4347845"/>
          </a:xfrm>
          <a:prstGeom prst="rect">
            <a:avLst/>
          </a:prstGeom>
          <a:noFill/>
          <a:ln>
            <a:noFill/>
          </a:ln>
        </p:spPr>
        <p:txBody>
          <a:bodyPr anchorCtr="0" anchor="t" bIns="0" lIns="0" spcFirstLastPara="1" rIns="0" wrap="square" tIns="93325">
            <a:spAutoFit/>
          </a:bodyPr>
          <a:lstStyle/>
          <a:p>
            <a:pPr indent="-272415" lvl="0" marL="285115" marR="0" rtl="0" algn="l">
              <a:lnSpc>
                <a:spcPct val="100000"/>
              </a:lnSpc>
              <a:spcBef>
                <a:spcPts val="0"/>
              </a:spcBef>
              <a:spcAft>
                <a:spcPts val="0"/>
              </a:spcAft>
              <a:buClr>
                <a:srgbClr val="0AD0D9"/>
              </a:buClr>
              <a:buSzPts val="2450"/>
              <a:buFont typeface="Arial"/>
              <a:buChar char=""/>
            </a:pPr>
            <a:r>
              <a:rPr b="1" lang="en-US" sz="2600">
                <a:solidFill>
                  <a:schemeClr val="dk1"/>
                </a:solidFill>
                <a:latin typeface="Times New Roman"/>
                <a:ea typeface="Times New Roman"/>
                <a:cs typeface="Times New Roman"/>
                <a:sym typeface="Times New Roman"/>
              </a:rPr>
              <a:t>ELIMINATING CLASSES</a:t>
            </a:r>
            <a:endParaRPr sz="2600">
              <a:solidFill>
                <a:schemeClr val="dk1"/>
              </a:solidFill>
              <a:latin typeface="Times New Roman"/>
              <a:ea typeface="Times New Roman"/>
              <a:cs typeface="Times New Roman"/>
              <a:sym typeface="Times New Roman"/>
            </a:endParaRPr>
          </a:p>
          <a:p>
            <a:pPr indent="-247015" lvl="1" marL="652780" marR="0" rtl="0" algn="l">
              <a:lnSpc>
                <a:spcPct val="100000"/>
              </a:lnSpc>
              <a:spcBef>
                <a:spcPts val="585"/>
              </a:spcBef>
              <a:spcAft>
                <a:spcPts val="0"/>
              </a:spcAft>
              <a:buClr>
                <a:srgbClr val="0E6EC5"/>
              </a:buClr>
              <a:buSzPts val="2050"/>
              <a:buFont typeface="Arial"/>
              <a:buChar char=""/>
            </a:pPr>
            <a:r>
              <a:rPr b="0" i="0" lang="en-US" sz="2400" u="none" cap="none" strike="noStrike">
                <a:solidFill>
                  <a:schemeClr val="dk1"/>
                </a:solidFill>
                <a:latin typeface="Times New Roman"/>
                <a:ea typeface="Times New Roman"/>
                <a:cs typeface="Times New Roman"/>
                <a:sym typeface="Times New Roman"/>
              </a:rPr>
              <a:t>When?</a:t>
            </a:r>
            <a:endParaRPr b="0" i="0" sz="2400" u="none" cap="none" strike="noStrike">
              <a:solidFill>
                <a:schemeClr val="dk1"/>
              </a:solidFill>
              <a:latin typeface="Times New Roman"/>
              <a:ea typeface="Times New Roman"/>
              <a:cs typeface="Times New Roman"/>
              <a:sym typeface="Times New Roman"/>
            </a:endParaRPr>
          </a:p>
          <a:p>
            <a:pPr indent="-247015" lvl="2" marL="927100" marR="0" rtl="0" algn="l">
              <a:lnSpc>
                <a:spcPct val="100000"/>
              </a:lnSpc>
              <a:spcBef>
                <a:spcPts val="530"/>
              </a:spcBef>
              <a:spcAft>
                <a:spcPts val="0"/>
              </a:spcAft>
              <a:buClr>
                <a:srgbClr val="009DD9"/>
              </a:buClr>
              <a:buSzPts val="1450"/>
              <a:buFont typeface="Arial"/>
              <a:buChar char=""/>
            </a:pPr>
            <a:r>
              <a:rPr b="0" i="0" lang="en-US" sz="2100" u="none" cap="none" strike="noStrike">
                <a:solidFill>
                  <a:schemeClr val="dk1"/>
                </a:solidFill>
                <a:latin typeface="Times New Roman"/>
                <a:ea typeface="Times New Roman"/>
                <a:cs typeface="Times New Roman"/>
                <a:sym typeface="Times New Roman"/>
              </a:rPr>
              <a:t>A class does not have any structure or behavior</a:t>
            </a:r>
            <a:endParaRPr b="0" i="0" sz="2100" u="none" cap="none" strike="noStrike">
              <a:solidFill>
                <a:schemeClr val="dk1"/>
              </a:solidFill>
              <a:latin typeface="Times New Roman"/>
              <a:ea typeface="Times New Roman"/>
              <a:cs typeface="Times New Roman"/>
              <a:sym typeface="Times New Roman"/>
            </a:endParaRPr>
          </a:p>
          <a:p>
            <a:pPr indent="-247015" lvl="2" marL="927100" marR="0" rtl="0" algn="l">
              <a:lnSpc>
                <a:spcPct val="100000"/>
              </a:lnSpc>
              <a:spcBef>
                <a:spcPts val="505"/>
              </a:spcBef>
              <a:spcAft>
                <a:spcPts val="0"/>
              </a:spcAft>
              <a:buClr>
                <a:srgbClr val="009DD9"/>
              </a:buClr>
              <a:buSzPts val="1450"/>
              <a:buFont typeface="Arial"/>
              <a:buChar char=""/>
            </a:pPr>
            <a:r>
              <a:rPr b="0" i="0" lang="en-US" sz="2100" u="none" cap="none" strike="noStrike">
                <a:solidFill>
                  <a:schemeClr val="dk1"/>
                </a:solidFill>
                <a:latin typeface="Times New Roman"/>
                <a:ea typeface="Times New Roman"/>
                <a:cs typeface="Times New Roman"/>
                <a:sym typeface="Times New Roman"/>
              </a:rPr>
              <a:t>The class does not participate in any use cases</a:t>
            </a:r>
            <a:endParaRPr b="0" i="0" sz="2100" u="none" cap="none" strike="noStrike">
              <a:solidFill>
                <a:schemeClr val="dk1"/>
              </a:solidFill>
              <a:latin typeface="Times New Roman"/>
              <a:ea typeface="Times New Roman"/>
              <a:cs typeface="Times New Roman"/>
              <a:sym typeface="Times New Roman"/>
            </a:endParaRPr>
          </a:p>
          <a:p>
            <a:pPr indent="-247015" lvl="1" marL="652780" marR="184785" rtl="0" algn="l">
              <a:lnSpc>
                <a:spcPct val="100000"/>
              </a:lnSpc>
              <a:spcBef>
                <a:spcPts val="550"/>
              </a:spcBef>
              <a:spcAft>
                <a:spcPts val="0"/>
              </a:spcAft>
              <a:buClr>
                <a:srgbClr val="0E6EC5"/>
              </a:buClr>
              <a:buSzPts val="2050"/>
              <a:buFont typeface="Arial"/>
              <a:buChar char=""/>
            </a:pPr>
            <a:r>
              <a:rPr b="0" i="0" lang="en-US" sz="2400" u="none" cap="none" strike="noStrike">
                <a:solidFill>
                  <a:schemeClr val="dk1"/>
                </a:solidFill>
                <a:latin typeface="Times New Roman"/>
                <a:ea typeface="Times New Roman"/>
                <a:cs typeface="Times New Roman"/>
                <a:sym typeface="Times New Roman"/>
              </a:rPr>
              <a:t>Guideline: Look for the control classes in	particular.  Lack of the sequencing responsibility may lead to the  deletion of the class.</a:t>
            </a:r>
            <a:endParaRPr b="0" i="0" sz="2400" u="none" cap="none" strike="noStrike">
              <a:solidFill>
                <a:schemeClr val="dk1"/>
              </a:solidFill>
              <a:latin typeface="Times New Roman"/>
              <a:ea typeface="Times New Roman"/>
              <a:cs typeface="Times New Roman"/>
              <a:sym typeface="Times New Roman"/>
            </a:endParaRPr>
          </a:p>
          <a:p>
            <a:pPr indent="-247015" lvl="1" marL="652780" marR="0" rtl="0" algn="l">
              <a:lnSpc>
                <a:spcPct val="100000"/>
              </a:lnSpc>
              <a:spcBef>
                <a:spcPts val="580"/>
              </a:spcBef>
              <a:spcAft>
                <a:spcPts val="0"/>
              </a:spcAft>
              <a:buClr>
                <a:srgbClr val="0E6EC5"/>
              </a:buClr>
              <a:buSzPts val="2050"/>
              <a:buFont typeface="Arial"/>
              <a:buChar char=""/>
            </a:pPr>
            <a:r>
              <a:rPr b="0" i="0" lang="en-US" sz="2400" u="none" cap="none" strike="noStrike">
                <a:solidFill>
                  <a:schemeClr val="dk1"/>
                </a:solidFill>
                <a:latin typeface="Times New Roman"/>
                <a:ea typeface="Times New Roman"/>
                <a:cs typeface="Times New Roman"/>
                <a:sym typeface="Times New Roman"/>
              </a:rPr>
              <a:t>Example:</a:t>
            </a:r>
            <a:endParaRPr b="0" i="0" sz="2400" u="none" cap="none" strike="noStrike">
              <a:solidFill>
                <a:schemeClr val="dk1"/>
              </a:solidFill>
              <a:latin typeface="Times New Roman"/>
              <a:ea typeface="Times New Roman"/>
              <a:cs typeface="Times New Roman"/>
              <a:sym typeface="Times New Roman"/>
            </a:endParaRPr>
          </a:p>
          <a:p>
            <a:pPr indent="-247015" lvl="2" marL="927100" marR="5080" rtl="0" algn="l">
              <a:lnSpc>
                <a:spcPct val="100000"/>
              </a:lnSpc>
              <a:spcBef>
                <a:spcPts val="525"/>
              </a:spcBef>
              <a:spcAft>
                <a:spcPts val="0"/>
              </a:spcAft>
              <a:buClr>
                <a:srgbClr val="009DD9"/>
              </a:buClr>
              <a:buSzPts val="1450"/>
              <a:buFont typeface="Arial"/>
              <a:buChar char=""/>
            </a:pPr>
            <a:r>
              <a:rPr b="0" i="0" lang="en-US" sz="2100" u="none" cap="none" strike="noStrike">
                <a:solidFill>
                  <a:schemeClr val="dk1"/>
                </a:solidFill>
                <a:latin typeface="Times New Roman"/>
                <a:ea typeface="Times New Roman"/>
                <a:cs typeface="Times New Roman"/>
                <a:sym typeface="Times New Roman"/>
              </a:rPr>
              <a:t>A control class is only a pass through or a forwarder. I.e., it  received information from boundary class and only passes it  to the entity class without the need of sequencing logic.</a:t>
            </a:r>
            <a:endParaRPr b="0" i="0" sz="2100" u="none" cap="none" strike="noStrike">
              <a:solidFill>
                <a:schemeClr val="dk1"/>
              </a:solidFill>
              <a:latin typeface="Times New Roman"/>
              <a:ea typeface="Times New Roman"/>
              <a:cs typeface="Times New Roman"/>
              <a:sym typeface="Times New Roman"/>
            </a:endParaRPr>
          </a:p>
        </p:txBody>
      </p:sp>
      <p:sp>
        <p:nvSpPr>
          <p:cNvPr id="109" name="Google Shape;109;p12"/>
          <p:cNvSpPr txBox="1"/>
          <p:nvPr>
            <p:ph type="title"/>
          </p:nvPr>
        </p:nvSpPr>
        <p:spPr>
          <a:xfrm>
            <a:off x="444500" y="359409"/>
            <a:ext cx="4084954" cy="75691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Homogenization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3" name="Shape 113"/>
        <p:cNvGrpSpPr/>
        <p:nvPr/>
      </p:nvGrpSpPr>
      <p:grpSpPr>
        <a:xfrm>
          <a:off x="0" y="0"/>
          <a:ext cx="0" cy="0"/>
          <a:chOff x="0" y="0"/>
          <a:chExt cx="0" cy="0"/>
        </a:xfrm>
      </p:grpSpPr>
      <p:sp>
        <p:nvSpPr>
          <p:cNvPr id="114" name="Google Shape;114;p13"/>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13"/>
          <p:cNvSpPr/>
          <p:nvPr/>
        </p:nvSpPr>
        <p:spPr>
          <a:xfrm>
            <a:off x="0" y="1247"/>
            <a:ext cx="9143999" cy="102615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13"/>
          <p:cNvSpPr/>
          <p:nvPr/>
        </p:nvSpPr>
        <p:spPr>
          <a:xfrm>
            <a:off x="4401357" y="0"/>
            <a:ext cx="4742641" cy="59994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13"/>
          <p:cNvSpPr/>
          <p:nvPr/>
        </p:nvSpPr>
        <p:spPr>
          <a:xfrm>
            <a:off x="0" y="0"/>
            <a:ext cx="9090762" cy="101993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13"/>
          <p:cNvSpPr/>
          <p:nvPr/>
        </p:nvSpPr>
        <p:spPr>
          <a:xfrm>
            <a:off x="-881" y="52959"/>
            <a:ext cx="9145643" cy="900811"/>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13"/>
          <p:cNvSpPr txBox="1"/>
          <p:nvPr/>
        </p:nvSpPr>
        <p:spPr>
          <a:xfrm>
            <a:off x="535940" y="1076299"/>
            <a:ext cx="7934325" cy="5001895"/>
          </a:xfrm>
          <a:prstGeom prst="rect">
            <a:avLst/>
          </a:prstGeom>
          <a:noFill/>
          <a:ln>
            <a:noFill/>
          </a:ln>
        </p:spPr>
        <p:txBody>
          <a:bodyPr anchorCtr="0" anchor="t" bIns="0" lIns="0" spcFirstLastPara="1" rIns="0" wrap="square" tIns="91425">
            <a:spAutoFit/>
          </a:bodyPr>
          <a:lstStyle/>
          <a:p>
            <a:pPr indent="-272415" lvl="0" marL="285115" marR="0" rtl="0" algn="l">
              <a:lnSpc>
                <a:spcPct val="100000"/>
              </a:lnSpc>
              <a:spcBef>
                <a:spcPts val="0"/>
              </a:spcBef>
              <a:spcAft>
                <a:spcPts val="0"/>
              </a:spcAft>
              <a:buClr>
                <a:srgbClr val="0AD0D9"/>
              </a:buClr>
              <a:buSzPts val="2450"/>
              <a:buFont typeface="Arial"/>
              <a:buChar char=""/>
            </a:pPr>
            <a:r>
              <a:rPr b="1" lang="en-US" sz="2600">
                <a:solidFill>
                  <a:schemeClr val="dk1"/>
                </a:solidFill>
                <a:latin typeface="Times New Roman"/>
                <a:ea typeface="Times New Roman"/>
                <a:cs typeface="Times New Roman"/>
                <a:sym typeface="Times New Roman"/>
              </a:rPr>
              <a:t>CONSISTENCY CHECKING</a:t>
            </a:r>
            <a:endParaRPr sz="2600">
              <a:solidFill>
                <a:schemeClr val="dk1"/>
              </a:solidFill>
              <a:latin typeface="Times New Roman"/>
              <a:ea typeface="Times New Roman"/>
              <a:cs typeface="Times New Roman"/>
              <a:sym typeface="Times New Roman"/>
            </a:endParaRPr>
          </a:p>
          <a:p>
            <a:pPr indent="-272415" lvl="0" marL="285115" marR="0" rtl="0" algn="l">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Why ?</a:t>
            </a:r>
            <a:endParaRPr sz="2600">
              <a:solidFill>
                <a:schemeClr val="dk1"/>
              </a:solidFill>
              <a:latin typeface="Times New Roman"/>
              <a:ea typeface="Times New Roman"/>
              <a:cs typeface="Times New Roman"/>
              <a:sym typeface="Times New Roman"/>
            </a:endParaRPr>
          </a:p>
          <a:p>
            <a:pPr indent="-247015" lvl="1" marL="652780" marR="5080" rtl="0" algn="l">
              <a:lnSpc>
                <a:spcPct val="100000"/>
              </a:lnSpc>
              <a:spcBef>
                <a:spcPts val="590"/>
              </a:spcBef>
              <a:spcAft>
                <a:spcPts val="0"/>
              </a:spcAft>
              <a:buClr>
                <a:srgbClr val="0E6EC5"/>
              </a:buClr>
              <a:buSzPts val="2050"/>
              <a:buFont typeface="Arial"/>
              <a:buChar char=""/>
            </a:pPr>
            <a:r>
              <a:rPr b="0" i="0" lang="en-US" sz="2400" u="none" cap="none" strike="noStrike">
                <a:solidFill>
                  <a:schemeClr val="dk1"/>
                </a:solidFill>
                <a:latin typeface="Times New Roman"/>
                <a:ea typeface="Times New Roman"/>
                <a:cs typeface="Times New Roman"/>
                <a:sym typeface="Times New Roman"/>
              </a:rPr>
              <a:t>Because static view of the system and dynamic view of  the system and interaction view of the system are under  development in parallel.</a:t>
            </a:r>
            <a:endParaRPr b="0" i="0" sz="2400" u="none" cap="none" strike="noStrike">
              <a:solidFill>
                <a:schemeClr val="dk1"/>
              </a:solidFill>
              <a:latin typeface="Times New Roman"/>
              <a:ea typeface="Times New Roman"/>
              <a:cs typeface="Times New Roman"/>
              <a:sym typeface="Times New Roman"/>
            </a:endParaRPr>
          </a:p>
          <a:p>
            <a:pPr indent="-247015" lvl="1" marL="652780" marR="294005" rtl="0" algn="l">
              <a:lnSpc>
                <a:spcPct val="100000"/>
              </a:lnSpc>
              <a:spcBef>
                <a:spcPts val="575"/>
              </a:spcBef>
              <a:spcAft>
                <a:spcPts val="0"/>
              </a:spcAft>
              <a:buClr>
                <a:srgbClr val="0E6EC5"/>
              </a:buClr>
              <a:buSzPts val="2050"/>
              <a:buFont typeface="Arial"/>
              <a:buChar char=""/>
            </a:pPr>
            <a:r>
              <a:rPr b="0" i="0" lang="en-US" sz="2400" u="none" cap="none" strike="noStrike">
                <a:solidFill>
                  <a:schemeClr val="dk1"/>
                </a:solidFill>
                <a:latin typeface="Times New Roman"/>
                <a:ea typeface="Times New Roman"/>
                <a:cs typeface="Times New Roman"/>
                <a:sym typeface="Times New Roman"/>
              </a:rPr>
              <a:t>Consistency checking is necessary to check if all the 3  views of the system has the same assumptions /  decisions and terminology used.</a:t>
            </a:r>
            <a:endParaRPr b="0" i="0" sz="2400" u="none" cap="none" strike="noStrike">
              <a:solidFill>
                <a:schemeClr val="dk1"/>
              </a:solidFill>
              <a:latin typeface="Times New Roman"/>
              <a:ea typeface="Times New Roman"/>
              <a:cs typeface="Times New Roman"/>
              <a:sym typeface="Times New Roman"/>
            </a:endParaRPr>
          </a:p>
          <a:p>
            <a:pPr indent="-247015" lvl="1" marL="652780" marR="0" rtl="0" algn="l">
              <a:lnSpc>
                <a:spcPct val="100000"/>
              </a:lnSpc>
              <a:spcBef>
                <a:spcPts val="575"/>
              </a:spcBef>
              <a:spcAft>
                <a:spcPts val="0"/>
              </a:spcAft>
              <a:buClr>
                <a:srgbClr val="0E6EC5"/>
              </a:buClr>
              <a:buSzPts val="2050"/>
              <a:buFont typeface="Arial"/>
              <a:buChar char=""/>
            </a:pPr>
            <a:r>
              <a:rPr b="0" i="0" lang="en-US" sz="2400" u="none" cap="none" strike="noStrike">
                <a:solidFill>
                  <a:schemeClr val="dk1"/>
                </a:solidFill>
                <a:latin typeface="Times New Roman"/>
                <a:ea typeface="Times New Roman"/>
                <a:cs typeface="Times New Roman"/>
                <a:sym typeface="Times New Roman"/>
              </a:rPr>
              <a:t>Consistency Checking is done by forming a small team.</a:t>
            </a:r>
            <a:endParaRPr b="0" i="0" sz="2400" u="none" cap="none" strike="noStrike">
              <a:solidFill>
                <a:schemeClr val="dk1"/>
              </a:solidFill>
              <a:latin typeface="Times New Roman"/>
              <a:ea typeface="Times New Roman"/>
              <a:cs typeface="Times New Roman"/>
              <a:sym typeface="Times New Roman"/>
            </a:endParaRPr>
          </a:p>
          <a:p>
            <a:pPr indent="-247015" lvl="1" marL="652780" marR="0" rtl="0" algn="l">
              <a:lnSpc>
                <a:spcPct val="100000"/>
              </a:lnSpc>
              <a:spcBef>
                <a:spcPts val="580"/>
              </a:spcBef>
              <a:spcAft>
                <a:spcPts val="0"/>
              </a:spcAft>
              <a:buClr>
                <a:srgbClr val="0E6EC5"/>
              </a:buClr>
              <a:buSzPts val="2050"/>
              <a:buFont typeface="Arial"/>
              <a:buChar char=""/>
            </a:pPr>
            <a:r>
              <a:rPr b="0" i="0" lang="en-US" sz="2400" u="none" cap="none" strike="noStrike">
                <a:solidFill>
                  <a:schemeClr val="dk1"/>
                </a:solidFill>
                <a:latin typeface="Times New Roman"/>
                <a:ea typeface="Times New Roman"/>
                <a:cs typeface="Times New Roman"/>
                <a:sym typeface="Times New Roman"/>
              </a:rPr>
              <a:t>Team members 5-6.</a:t>
            </a:r>
            <a:endParaRPr b="0" i="0" sz="2400" u="none" cap="none" strike="noStrike">
              <a:solidFill>
                <a:schemeClr val="dk1"/>
              </a:solidFill>
              <a:latin typeface="Times New Roman"/>
              <a:ea typeface="Times New Roman"/>
              <a:cs typeface="Times New Roman"/>
              <a:sym typeface="Times New Roman"/>
            </a:endParaRPr>
          </a:p>
          <a:p>
            <a:pPr indent="-247015" lvl="1" marL="652780" marR="130175" rtl="0" algn="l">
              <a:lnSpc>
                <a:spcPct val="100000"/>
              </a:lnSpc>
              <a:spcBef>
                <a:spcPts val="575"/>
              </a:spcBef>
              <a:spcAft>
                <a:spcPts val="0"/>
              </a:spcAft>
              <a:buClr>
                <a:srgbClr val="0E6EC5"/>
              </a:buClr>
              <a:buSzPts val="2050"/>
              <a:buFont typeface="Arial"/>
              <a:buChar char=""/>
            </a:pPr>
            <a:r>
              <a:rPr b="0" i="0" lang="en-US" sz="2400" u="none" cap="none" strike="noStrike">
                <a:solidFill>
                  <a:schemeClr val="dk1"/>
                </a:solidFill>
                <a:latin typeface="Times New Roman"/>
                <a:ea typeface="Times New Roman"/>
                <a:cs typeface="Times New Roman"/>
                <a:sym typeface="Times New Roman"/>
              </a:rPr>
              <a:t>Analyst, Designer, Customer / Customer Rep., Domain  experts.</a:t>
            </a:r>
            <a:endParaRPr b="0" i="0" sz="2400" u="none" cap="none" strike="noStrike">
              <a:solidFill>
                <a:schemeClr val="dk1"/>
              </a:solidFill>
              <a:latin typeface="Times New Roman"/>
              <a:ea typeface="Times New Roman"/>
              <a:cs typeface="Times New Roman"/>
              <a:sym typeface="Times New Roman"/>
            </a:endParaRPr>
          </a:p>
        </p:txBody>
      </p:sp>
      <p:sp>
        <p:nvSpPr>
          <p:cNvPr id="120" name="Google Shape;120;p13"/>
          <p:cNvSpPr txBox="1"/>
          <p:nvPr>
            <p:ph type="title"/>
          </p:nvPr>
        </p:nvSpPr>
        <p:spPr>
          <a:xfrm>
            <a:off x="444500" y="359409"/>
            <a:ext cx="4084954" cy="75691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Homogenization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4" name="Shape 124"/>
        <p:cNvGrpSpPr/>
        <p:nvPr/>
      </p:nvGrpSpPr>
      <p:grpSpPr>
        <a:xfrm>
          <a:off x="0" y="0"/>
          <a:ext cx="0" cy="0"/>
          <a:chOff x="0" y="0"/>
          <a:chExt cx="0" cy="0"/>
        </a:xfrm>
      </p:grpSpPr>
      <p:sp>
        <p:nvSpPr>
          <p:cNvPr id="125" name="Google Shape;125;p14"/>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14"/>
          <p:cNvSpPr/>
          <p:nvPr/>
        </p:nvSpPr>
        <p:spPr>
          <a:xfrm>
            <a:off x="0" y="1247"/>
            <a:ext cx="9143999" cy="102615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4"/>
          <p:cNvSpPr/>
          <p:nvPr/>
        </p:nvSpPr>
        <p:spPr>
          <a:xfrm>
            <a:off x="4401357" y="0"/>
            <a:ext cx="4742641" cy="59994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14"/>
          <p:cNvSpPr/>
          <p:nvPr/>
        </p:nvSpPr>
        <p:spPr>
          <a:xfrm>
            <a:off x="0" y="0"/>
            <a:ext cx="9090762" cy="101993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14"/>
          <p:cNvSpPr/>
          <p:nvPr/>
        </p:nvSpPr>
        <p:spPr>
          <a:xfrm>
            <a:off x="-881" y="52959"/>
            <a:ext cx="9145643" cy="900811"/>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14"/>
          <p:cNvSpPr txBox="1"/>
          <p:nvPr/>
        </p:nvSpPr>
        <p:spPr>
          <a:xfrm>
            <a:off x="535940" y="1076299"/>
            <a:ext cx="7784465" cy="5177790"/>
          </a:xfrm>
          <a:prstGeom prst="rect">
            <a:avLst/>
          </a:prstGeom>
          <a:noFill/>
          <a:ln>
            <a:noFill/>
          </a:ln>
        </p:spPr>
        <p:txBody>
          <a:bodyPr anchorCtr="0" anchor="t" bIns="0" lIns="0" spcFirstLastPara="1" rIns="0" wrap="square" tIns="91425">
            <a:spAutoFit/>
          </a:bodyPr>
          <a:lstStyle/>
          <a:p>
            <a:pPr indent="-272415" lvl="0" marL="285115" marR="0" rtl="0" algn="l">
              <a:lnSpc>
                <a:spcPct val="100000"/>
              </a:lnSpc>
              <a:spcBef>
                <a:spcPts val="0"/>
              </a:spcBef>
              <a:spcAft>
                <a:spcPts val="0"/>
              </a:spcAft>
              <a:buClr>
                <a:srgbClr val="0AD0D9"/>
              </a:buClr>
              <a:buSzPts val="2450"/>
              <a:buFont typeface="Arial"/>
              <a:buChar char=""/>
            </a:pPr>
            <a:r>
              <a:rPr b="1" lang="en-US" sz="2600">
                <a:solidFill>
                  <a:schemeClr val="dk1"/>
                </a:solidFill>
                <a:latin typeface="Times New Roman"/>
                <a:ea typeface="Times New Roman"/>
                <a:cs typeface="Times New Roman"/>
                <a:sym typeface="Times New Roman"/>
              </a:rPr>
              <a:t>SCENARIO WALK THROUGH</a:t>
            </a:r>
            <a:endParaRPr sz="2600">
              <a:solidFill>
                <a:schemeClr val="dk1"/>
              </a:solidFill>
              <a:latin typeface="Times New Roman"/>
              <a:ea typeface="Times New Roman"/>
              <a:cs typeface="Times New Roman"/>
              <a:sym typeface="Times New Roman"/>
            </a:endParaRPr>
          </a:p>
          <a:p>
            <a:pPr indent="-272415" lvl="0" marL="285115" marR="570865" rtl="0" algn="just">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A simple method of consistency checking is walk  through of </a:t>
            </a:r>
            <a:r>
              <a:rPr b="1" lang="en-US" sz="2600">
                <a:solidFill>
                  <a:schemeClr val="dk1"/>
                </a:solidFill>
                <a:latin typeface="Times New Roman"/>
                <a:ea typeface="Times New Roman"/>
                <a:cs typeface="Times New Roman"/>
                <a:sym typeface="Times New Roman"/>
              </a:rPr>
              <a:t>high risk scenario </a:t>
            </a:r>
            <a:r>
              <a:rPr lang="en-US" sz="2600">
                <a:solidFill>
                  <a:schemeClr val="dk1"/>
                </a:solidFill>
                <a:latin typeface="Times New Roman"/>
                <a:ea typeface="Times New Roman"/>
                <a:cs typeface="Times New Roman"/>
                <a:sym typeface="Times New Roman"/>
              </a:rPr>
              <a:t>as represented by  </a:t>
            </a:r>
            <a:r>
              <a:rPr b="1" lang="en-US" sz="2600">
                <a:solidFill>
                  <a:schemeClr val="dk1"/>
                </a:solidFill>
                <a:latin typeface="Times New Roman"/>
                <a:ea typeface="Times New Roman"/>
                <a:cs typeface="Times New Roman"/>
                <a:sym typeface="Times New Roman"/>
              </a:rPr>
              <a:t>sequence / collaboration </a:t>
            </a:r>
            <a:r>
              <a:rPr lang="en-US" sz="2600">
                <a:solidFill>
                  <a:schemeClr val="dk1"/>
                </a:solidFill>
                <a:latin typeface="Times New Roman"/>
                <a:ea typeface="Times New Roman"/>
                <a:cs typeface="Times New Roman"/>
                <a:sym typeface="Times New Roman"/>
              </a:rPr>
              <a:t>diagrams.</a:t>
            </a:r>
            <a:endParaRPr sz="2600">
              <a:solidFill>
                <a:schemeClr val="dk1"/>
              </a:solidFill>
              <a:latin typeface="Times New Roman"/>
              <a:ea typeface="Times New Roman"/>
              <a:cs typeface="Times New Roman"/>
              <a:sym typeface="Times New Roman"/>
            </a:endParaRPr>
          </a:p>
          <a:p>
            <a:pPr indent="-272415" lvl="0" marL="285115" marR="5080" rtl="0" algn="l">
              <a:lnSpc>
                <a:spcPct val="100000"/>
              </a:lnSpc>
              <a:spcBef>
                <a:spcPts val="630"/>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Specially check the </a:t>
            </a:r>
            <a:r>
              <a:rPr b="1" lang="en-US" sz="2600">
                <a:solidFill>
                  <a:schemeClr val="dk1"/>
                </a:solidFill>
                <a:latin typeface="Times New Roman"/>
                <a:ea typeface="Times New Roman"/>
                <a:cs typeface="Times New Roman"/>
                <a:sym typeface="Times New Roman"/>
              </a:rPr>
              <a:t>reflexive relationships </a:t>
            </a:r>
            <a:r>
              <a:rPr lang="en-US" sz="2600">
                <a:solidFill>
                  <a:schemeClr val="dk1"/>
                </a:solidFill>
                <a:latin typeface="Times New Roman"/>
                <a:ea typeface="Times New Roman"/>
                <a:cs typeface="Times New Roman"/>
                <a:sym typeface="Times New Roman"/>
              </a:rPr>
              <a:t>because  they are likely to miss during analysis.</a:t>
            </a:r>
            <a:endParaRPr sz="2600">
              <a:solidFill>
                <a:schemeClr val="dk1"/>
              </a:solidFill>
              <a:latin typeface="Times New Roman"/>
              <a:ea typeface="Times New Roman"/>
              <a:cs typeface="Times New Roman"/>
              <a:sym typeface="Times New Roman"/>
            </a:endParaRPr>
          </a:p>
          <a:p>
            <a:pPr indent="-272415" lvl="0" marL="285115" marR="499744" rtl="0" algn="just">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Reflexive relationships are needed when multiple  objects of the same class interacts during a single  scenario.</a:t>
            </a:r>
            <a:endParaRPr sz="2600">
              <a:solidFill>
                <a:schemeClr val="dk1"/>
              </a:solidFill>
              <a:latin typeface="Times New Roman"/>
              <a:ea typeface="Times New Roman"/>
              <a:cs typeface="Times New Roman"/>
              <a:sym typeface="Times New Roman"/>
            </a:endParaRPr>
          </a:p>
          <a:p>
            <a:pPr indent="-272415" lvl="0" marL="285115" marR="136525" rtl="0" algn="l">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Finally verify that each object in sequence /  collaboration diagram belongs to a class on the class  diagram.</a:t>
            </a:r>
            <a:endParaRPr sz="2600">
              <a:solidFill>
                <a:schemeClr val="dk1"/>
              </a:solidFill>
              <a:latin typeface="Times New Roman"/>
              <a:ea typeface="Times New Roman"/>
              <a:cs typeface="Times New Roman"/>
              <a:sym typeface="Times New Roman"/>
            </a:endParaRPr>
          </a:p>
        </p:txBody>
      </p:sp>
      <p:sp>
        <p:nvSpPr>
          <p:cNvPr id="131" name="Google Shape;131;p14"/>
          <p:cNvSpPr txBox="1"/>
          <p:nvPr>
            <p:ph type="title"/>
          </p:nvPr>
        </p:nvSpPr>
        <p:spPr>
          <a:xfrm>
            <a:off x="444500" y="359409"/>
            <a:ext cx="4084954" cy="75691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Homogenization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5" name="Shape 135"/>
        <p:cNvGrpSpPr/>
        <p:nvPr/>
      </p:nvGrpSpPr>
      <p:grpSpPr>
        <a:xfrm>
          <a:off x="0" y="0"/>
          <a:ext cx="0" cy="0"/>
          <a:chOff x="0" y="0"/>
          <a:chExt cx="0" cy="0"/>
        </a:xfrm>
      </p:grpSpPr>
      <p:sp>
        <p:nvSpPr>
          <p:cNvPr id="136" name="Google Shape;136;p15"/>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5"/>
          <p:cNvSpPr/>
          <p:nvPr/>
        </p:nvSpPr>
        <p:spPr>
          <a:xfrm>
            <a:off x="0" y="1247"/>
            <a:ext cx="9143999" cy="102615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15"/>
          <p:cNvSpPr/>
          <p:nvPr/>
        </p:nvSpPr>
        <p:spPr>
          <a:xfrm>
            <a:off x="4401357" y="0"/>
            <a:ext cx="4742641" cy="59994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15"/>
          <p:cNvSpPr/>
          <p:nvPr/>
        </p:nvSpPr>
        <p:spPr>
          <a:xfrm>
            <a:off x="0" y="0"/>
            <a:ext cx="9090762" cy="101993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5"/>
          <p:cNvSpPr/>
          <p:nvPr/>
        </p:nvSpPr>
        <p:spPr>
          <a:xfrm>
            <a:off x="-881" y="52959"/>
            <a:ext cx="9145643" cy="900811"/>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15"/>
          <p:cNvSpPr txBox="1"/>
          <p:nvPr/>
        </p:nvSpPr>
        <p:spPr>
          <a:xfrm>
            <a:off x="535940" y="1076299"/>
            <a:ext cx="7687309" cy="4593590"/>
          </a:xfrm>
          <a:prstGeom prst="rect">
            <a:avLst/>
          </a:prstGeom>
          <a:noFill/>
          <a:ln>
            <a:noFill/>
          </a:ln>
        </p:spPr>
        <p:txBody>
          <a:bodyPr anchorCtr="0" anchor="t" bIns="0" lIns="0" spcFirstLastPara="1" rIns="0" wrap="square" tIns="91425">
            <a:spAutoFit/>
          </a:bodyPr>
          <a:lstStyle/>
          <a:p>
            <a:pPr indent="-272415" lvl="0" marL="285115" marR="0" rtl="0" algn="l">
              <a:lnSpc>
                <a:spcPct val="100000"/>
              </a:lnSpc>
              <a:spcBef>
                <a:spcPts val="0"/>
              </a:spcBef>
              <a:spcAft>
                <a:spcPts val="0"/>
              </a:spcAft>
              <a:buClr>
                <a:srgbClr val="0AD0D9"/>
              </a:buClr>
              <a:buSzPts val="2450"/>
              <a:buFont typeface="Arial"/>
              <a:buChar char=""/>
            </a:pPr>
            <a:r>
              <a:rPr b="1" lang="en-US" sz="2600">
                <a:solidFill>
                  <a:schemeClr val="dk1"/>
                </a:solidFill>
                <a:latin typeface="Times New Roman"/>
                <a:ea typeface="Times New Roman"/>
                <a:cs typeface="Times New Roman"/>
                <a:sym typeface="Times New Roman"/>
              </a:rPr>
              <a:t>EVENT TRACING</a:t>
            </a:r>
            <a:endParaRPr sz="2600">
              <a:solidFill>
                <a:schemeClr val="dk1"/>
              </a:solidFill>
              <a:latin typeface="Times New Roman"/>
              <a:ea typeface="Times New Roman"/>
              <a:cs typeface="Times New Roman"/>
              <a:sym typeface="Times New Roman"/>
            </a:endParaRPr>
          </a:p>
          <a:p>
            <a:pPr indent="-272415" lvl="0" marL="285115" marR="299720" rtl="0" algn="l">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For every message on the sequence / collaboration  diagrams:</a:t>
            </a:r>
            <a:endParaRPr sz="2600">
              <a:solidFill>
                <a:schemeClr val="dk1"/>
              </a:solidFill>
              <a:latin typeface="Times New Roman"/>
              <a:ea typeface="Times New Roman"/>
              <a:cs typeface="Times New Roman"/>
              <a:sym typeface="Times New Roman"/>
            </a:endParaRPr>
          </a:p>
          <a:p>
            <a:pPr indent="-247015" lvl="1" marL="652780" marR="465455" rtl="0" algn="l">
              <a:lnSpc>
                <a:spcPct val="100000"/>
              </a:lnSpc>
              <a:spcBef>
                <a:spcPts val="590"/>
              </a:spcBef>
              <a:spcAft>
                <a:spcPts val="0"/>
              </a:spcAft>
              <a:buClr>
                <a:srgbClr val="0E6EC5"/>
              </a:buClr>
              <a:buSzPts val="2050"/>
              <a:buFont typeface="Arial"/>
              <a:buChar char=""/>
            </a:pPr>
            <a:r>
              <a:rPr b="0" i="0" lang="en-US" sz="2400" u="none" cap="none" strike="noStrike">
                <a:solidFill>
                  <a:schemeClr val="dk1"/>
                </a:solidFill>
                <a:latin typeface="Times New Roman"/>
                <a:ea typeface="Times New Roman"/>
                <a:cs typeface="Times New Roman"/>
                <a:sym typeface="Times New Roman"/>
              </a:rPr>
              <a:t>Verify that an operation is responsible to </a:t>
            </a:r>
            <a:r>
              <a:rPr b="1" i="0" lang="en-US" sz="2400" u="sng" cap="none" strike="noStrike">
                <a:solidFill>
                  <a:schemeClr val="dk1"/>
                </a:solidFill>
                <a:latin typeface="Times New Roman"/>
                <a:ea typeface="Times New Roman"/>
                <a:cs typeface="Times New Roman"/>
                <a:sym typeface="Times New Roman"/>
              </a:rPr>
              <a:t>send</a:t>
            </a:r>
            <a:r>
              <a:rPr b="1"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the  message in the sending class</a:t>
            </a:r>
            <a:endParaRPr b="0" i="0" sz="2400" u="none" cap="none" strike="noStrike">
              <a:solidFill>
                <a:schemeClr val="dk1"/>
              </a:solidFill>
              <a:latin typeface="Times New Roman"/>
              <a:ea typeface="Times New Roman"/>
              <a:cs typeface="Times New Roman"/>
              <a:sym typeface="Times New Roman"/>
            </a:endParaRPr>
          </a:p>
          <a:p>
            <a:pPr indent="-247015" lvl="1" marL="652780" marR="0" rtl="0" algn="l">
              <a:lnSpc>
                <a:spcPct val="100000"/>
              </a:lnSpc>
              <a:spcBef>
                <a:spcPts val="575"/>
              </a:spcBef>
              <a:spcAft>
                <a:spcPts val="0"/>
              </a:spcAft>
              <a:buClr>
                <a:srgbClr val="0E6EC5"/>
              </a:buClr>
              <a:buSzPts val="2050"/>
              <a:buFont typeface="Arial"/>
              <a:buChar char=""/>
            </a:pPr>
            <a:r>
              <a:rPr b="0" i="0" lang="en-US" sz="2400" u="none" cap="none" strike="noStrike">
                <a:solidFill>
                  <a:schemeClr val="dk1"/>
                </a:solidFill>
                <a:latin typeface="Times New Roman"/>
                <a:ea typeface="Times New Roman"/>
                <a:cs typeface="Times New Roman"/>
                <a:sym typeface="Times New Roman"/>
              </a:rPr>
              <a:t>Verify that an operation is responsible to </a:t>
            </a:r>
            <a:r>
              <a:rPr b="1" i="0" lang="en-US" sz="2400" u="sng" cap="none" strike="noStrike">
                <a:solidFill>
                  <a:schemeClr val="dk1"/>
                </a:solidFill>
                <a:latin typeface="Times New Roman"/>
                <a:ea typeface="Times New Roman"/>
                <a:cs typeface="Times New Roman"/>
                <a:sym typeface="Times New Roman"/>
              </a:rPr>
              <a:t>receive</a:t>
            </a:r>
            <a:r>
              <a:rPr b="1"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the</a:t>
            </a:r>
            <a:endParaRPr b="0" i="0" sz="2400" u="none" cap="none" strike="noStrike">
              <a:solidFill>
                <a:schemeClr val="dk1"/>
              </a:solidFill>
              <a:latin typeface="Times New Roman"/>
              <a:ea typeface="Times New Roman"/>
              <a:cs typeface="Times New Roman"/>
              <a:sym typeface="Times New Roman"/>
            </a:endParaRPr>
          </a:p>
          <a:p>
            <a:pPr indent="0" lvl="0" marL="65278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message in the receiving class and handles it properly.</a:t>
            </a:r>
            <a:endParaRPr sz="2400">
              <a:solidFill>
                <a:schemeClr val="dk1"/>
              </a:solidFill>
              <a:latin typeface="Times New Roman"/>
              <a:ea typeface="Times New Roman"/>
              <a:cs typeface="Times New Roman"/>
              <a:sym typeface="Times New Roman"/>
            </a:endParaRPr>
          </a:p>
          <a:p>
            <a:pPr indent="-247015" lvl="1" marL="652780" marR="440690" rtl="0" algn="l">
              <a:lnSpc>
                <a:spcPct val="100000"/>
              </a:lnSpc>
              <a:spcBef>
                <a:spcPts val="575"/>
              </a:spcBef>
              <a:spcAft>
                <a:spcPts val="0"/>
              </a:spcAft>
              <a:buClr>
                <a:srgbClr val="0E6EC5"/>
              </a:buClr>
              <a:buSzPts val="2050"/>
              <a:buFont typeface="Arial"/>
              <a:buChar char=""/>
            </a:pPr>
            <a:r>
              <a:rPr b="0" i="0" lang="en-US" sz="2400" u="none" cap="none" strike="noStrike">
                <a:solidFill>
                  <a:schemeClr val="dk1"/>
                </a:solidFill>
                <a:latin typeface="Times New Roman"/>
                <a:ea typeface="Times New Roman"/>
                <a:cs typeface="Times New Roman"/>
                <a:sym typeface="Times New Roman"/>
              </a:rPr>
              <a:t>Verify that there exists some kind of </a:t>
            </a:r>
            <a:r>
              <a:rPr b="1" i="0" lang="en-US" sz="2400" u="sng" cap="none" strike="noStrike">
                <a:solidFill>
                  <a:schemeClr val="dk1"/>
                </a:solidFill>
                <a:latin typeface="Times New Roman"/>
                <a:ea typeface="Times New Roman"/>
                <a:cs typeface="Times New Roman"/>
                <a:sym typeface="Times New Roman"/>
              </a:rPr>
              <a:t>association </a:t>
            </a:r>
            <a:r>
              <a:rPr b="1"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between sending and receiving classes on the class  diagram.</a:t>
            </a:r>
            <a:endParaRPr b="0" i="0" sz="2400" u="none" cap="none" strike="noStrike">
              <a:solidFill>
                <a:schemeClr val="dk1"/>
              </a:solidFill>
              <a:latin typeface="Times New Roman"/>
              <a:ea typeface="Times New Roman"/>
              <a:cs typeface="Times New Roman"/>
              <a:sym typeface="Times New Roman"/>
            </a:endParaRPr>
          </a:p>
          <a:p>
            <a:pPr indent="-247015" lvl="1" marL="652780" marR="0" rtl="0" algn="l">
              <a:lnSpc>
                <a:spcPct val="100000"/>
              </a:lnSpc>
              <a:spcBef>
                <a:spcPts val="580"/>
              </a:spcBef>
              <a:spcAft>
                <a:spcPts val="0"/>
              </a:spcAft>
              <a:buClr>
                <a:srgbClr val="0E6EC5"/>
              </a:buClr>
              <a:buSzPts val="2050"/>
              <a:buFont typeface="Arial"/>
              <a:buChar char=""/>
            </a:pPr>
            <a:r>
              <a:rPr b="0" i="0" lang="en-US" sz="2400" u="none" cap="none" strike="noStrike">
                <a:solidFill>
                  <a:schemeClr val="dk1"/>
                </a:solidFill>
                <a:latin typeface="Times New Roman"/>
                <a:ea typeface="Times New Roman"/>
                <a:cs typeface="Times New Roman"/>
                <a:sym typeface="Times New Roman"/>
              </a:rPr>
              <a:t>Verify each message in the </a:t>
            </a:r>
            <a:r>
              <a:rPr b="1" i="0" lang="en-US" sz="2400" u="sng" cap="none" strike="noStrike">
                <a:solidFill>
                  <a:schemeClr val="dk1"/>
                </a:solidFill>
                <a:latin typeface="Times New Roman"/>
                <a:ea typeface="Times New Roman"/>
                <a:cs typeface="Times New Roman"/>
                <a:sym typeface="Times New Roman"/>
              </a:rPr>
              <a:t>state transition</a:t>
            </a:r>
            <a:r>
              <a:rPr b="1"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diagram.</a:t>
            </a:r>
            <a:endParaRPr b="0" i="0" sz="2400" u="none" cap="none" strike="noStrike">
              <a:solidFill>
                <a:schemeClr val="dk1"/>
              </a:solidFill>
              <a:latin typeface="Times New Roman"/>
              <a:ea typeface="Times New Roman"/>
              <a:cs typeface="Times New Roman"/>
              <a:sym typeface="Times New Roman"/>
            </a:endParaRPr>
          </a:p>
        </p:txBody>
      </p:sp>
      <p:sp>
        <p:nvSpPr>
          <p:cNvPr id="142" name="Google Shape;142;p15"/>
          <p:cNvSpPr txBox="1"/>
          <p:nvPr>
            <p:ph type="title"/>
          </p:nvPr>
        </p:nvSpPr>
        <p:spPr>
          <a:xfrm>
            <a:off x="444500" y="359409"/>
            <a:ext cx="4084954" cy="75691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Homogenization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