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5"/>
  </p:notesMasterIdLst>
  <p:sldIdLst>
    <p:sldId id="307" r:id="rId2"/>
    <p:sldId id="271" r:id="rId3"/>
    <p:sldId id="272" r:id="rId4"/>
    <p:sldId id="273" r:id="rId5"/>
    <p:sldId id="274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5" r:id="rId15"/>
    <p:sldId id="286" r:id="rId16"/>
    <p:sldId id="298" r:id="rId17"/>
    <p:sldId id="299" r:id="rId18"/>
    <p:sldId id="308" r:id="rId19"/>
    <p:sldId id="309" r:id="rId20"/>
    <p:sldId id="310" r:id="rId21"/>
    <p:sldId id="311" r:id="rId22"/>
    <p:sldId id="312" r:id="rId23"/>
    <p:sldId id="306" r:id="rId24"/>
  </p:sldIdLst>
  <p:sldSz cx="9144000" cy="6858000" type="screen4x3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6" roundtripDataSignature="AMtx7mjS5RVXdbHco5lxHYCB4PK8mDay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B7011F-B0A2-4A5B-895B-08202206261D}">
  <a:tblStyle styleId="{1AB7011F-B0A2-4A5B-895B-08202206261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056" y="10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56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3733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4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4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1"/>
          <p:cNvSpPr txBox="1">
            <a:spLocks noGrp="1"/>
          </p:cNvSpPr>
          <p:nvPr>
            <p:ph type="title"/>
          </p:nvPr>
        </p:nvSpPr>
        <p:spPr>
          <a:xfrm>
            <a:off x="444500" y="359409"/>
            <a:ext cx="4084954" cy="756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>
                <a:solidFill>
                  <a:srgbClr val="04607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1"/>
          <p:cNvSpPr txBox="1">
            <a:spLocks noGrp="1"/>
          </p:cNvSpPr>
          <p:nvPr>
            <p:ph type="body" idx="1"/>
          </p:nvPr>
        </p:nvSpPr>
        <p:spPr>
          <a:xfrm>
            <a:off x="535940" y="1074576"/>
            <a:ext cx="7769225" cy="2186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51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1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1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52"/>
          <p:cNvSpPr/>
          <p:nvPr/>
        </p:nvSpPr>
        <p:spPr>
          <a:xfrm>
            <a:off x="0" y="1247"/>
            <a:ext cx="9143999" cy="102615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52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52"/>
          <p:cNvSpPr/>
          <p:nvPr/>
        </p:nvSpPr>
        <p:spPr>
          <a:xfrm>
            <a:off x="0" y="0"/>
            <a:ext cx="9090762" cy="101993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52"/>
          <p:cNvSpPr/>
          <p:nvPr/>
        </p:nvSpPr>
        <p:spPr>
          <a:xfrm>
            <a:off x="-881" y="52959"/>
            <a:ext cx="9145643" cy="900811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2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2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2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3"/>
          <p:cNvSpPr txBox="1">
            <a:spLocks noGrp="1"/>
          </p:cNvSpPr>
          <p:nvPr>
            <p:ph type="title"/>
          </p:nvPr>
        </p:nvSpPr>
        <p:spPr>
          <a:xfrm>
            <a:off x="444500" y="359409"/>
            <a:ext cx="4084954" cy="756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>
                <a:solidFill>
                  <a:srgbClr val="04607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3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3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3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4"/>
          <p:cNvSpPr txBox="1"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4"/>
          <p:cNvSpPr txBox="1">
            <a:spLocks noGrp="1"/>
          </p:cNvSpPr>
          <p:nvPr>
            <p:ph type="subTitle" idx="1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4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4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4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5"/>
          <p:cNvSpPr txBox="1">
            <a:spLocks noGrp="1"/>
          </p:cNvSpPr>
          <p:nvPr>
            <p:ph type="title"/>
          </p:nvPr>
        </p:nvSpPr>
        <p:spPr>
          <a:xfrm>
            <a:off x="444500" y="359409"/>
            <a:ext cx="4084954" cy="756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>
                <a:solidFill>
                  <a:srgbClr val="04607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5"/>
          <p:cNvSpPr txBox="1">
            <a:spLocks noGrp="1"/>
          </p:cNvSpPr>
          <p:nvPr>
            <p:ph type="body" idx="1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5"/>
          <p:cNvSpPr txBox="1">
            <a:spLocks noGrp="1"/>
          </p:cNvSpPr>
          <p:nvPr>
            <p:ph type="body" idx="2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5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5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5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0"/>
          <p:cNvSpPr txBox="1">
            <a:spLocks noGrp="1"/>
          </p:cNvSpPr>
          <p:nvPr>
            <p:ph type="title"/>
          </p:nvPr>
        </p:nvSpPr>
        <p:spPr>
          <a:xfrm>
            <a:off x="444500" y="359409"/>
            <a:ext cx="4084954" cy="756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04607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0"/>
          <p:cNvSpPr txBox="1">
            <a:spLocks noGrp="1"/>
          </p:cNvSpPr>
          <p:nvPr>
            <p:ph type="body" idx="1"/>
          </p:nvPr>
        </p:nvSpPr>
        <p:spPr>
          <a:xfrm>
            <a:off x="535940" y="1074576"/>
            <a:ext cx="7769225" cy="2186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0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50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0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9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2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4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946" y="3111402"/>
            <a:ext cx="8295054" cy="756919"/>
          </a:xfrm>
        </p:spPr>
        <p:txBody>
          <a:bodyPr/>
          <a:lstStyle/>
          <a:p>
            <a:r>
              <a:rPr lang="en-US" dirty="0" smtClean="0"/>
              <a:t>Implementation Diagram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01431" y="412095"/>
            <a:ext cx="8590084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kern="12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/>
            </a:r>
            <a:br>
              <a:rPr lang="en-US" sz="6000" b="1" kern="12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</a:br>
            <a:r>
              <a:rPr lang="en-US" sz="6000" kern="12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/>
            </a:r>
            <a:br>
              <a:rPr lang="en-US" sz="6000" kern="12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783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25"/>
          <p:cNvSpPr/>
          <p:nvPr/>
        </p:nvSpPr>
        <p:spPr>
          <a:xfrm>
            <a:off x="0" y="1247"/>
            <a:ext cx="9143999" cy="102615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25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25"/>
          <p:cNvSpPr/>
          <p:nvPr/>
        </p:nvSpPr>
        <p:spPr>
          <a:xfrm>
            <a:off x="0" y="0"/>
            <a:ext cx="9090762" cy="101993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25"/>
          <p:cNvSpPr/>
          <p:nvPr/>
        </p:nvSpPr>
        <p:spPr>
          <a:xfrm>
            <a:off x="-881" y="52959"/>
            <a:ext cx="9145643" cy="90081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25"/>
          <p:cNvSpPr txBox="1"/>
          <p:nvPr/>
        </p:nvSpPr>
        <p:spPr>
          <a:xfrm>
            <a:off x="535940" y="1154938"/>
            <a:ext cx="8013700" cy="4623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285115" marR="106045" lvl="0" indent="-27241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D0D9"/>
              </a:buClr>
              <a:buSzPts val="2450"/>
              <a:buFont typeface="Arial"/>
              <a:buChar char=""/>
            </a:pPr>
            <a:r>
              <a:rPr lang="en-US" sz="26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r>
              <a:rPr lang="en-US" sz="26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The diagram shows "white-box" view of the  internal structure of three related </a:t>
            </a:r>
            <a:r>
              <a:rPr lang="en-US" sz="26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subsystems</a:t>
            </a:r>
            <a:r>
              <a:rPr lang="en-US" sz="26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 WebStore, Warehouses, and Accounting.</a:t>
            </a:r>
            <a:endParaRPr sz="2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85115" marR="5080" lvl="0" indent="-272415" algn="l" rtl="0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>
                <a:srgbClr val="0AD0D9"/>
              </a:buClr>
              <a:buSzPts val="2450"/>
              <a:buFont typeface="Arial"/>
              <a:buChar char=""/>
            </a:pPr>
            <a:r>
              <a:rPr lang="en-US" sz="26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WebStore </a:t>
            </a:r>
            <a:r>
              <a:rPr lang="en-US" sz="26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subsystem contains three components  related to online shopping - </a:t>
            </a:r>
            <a:r>
              <a:rPr lang="en-US" sz="26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 Engine</a:t>
            </a:r>
            <a:r>
              <a:rPr lang="en-US" sz="26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sz="26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Shopping  Cart</a:t>
            </a:r>
            <a:r>
              <a:rPr lang="en-US" sz="26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and </a:t>
            </a:r>
            <a:r>
              <a:rPr lang="en-US" sz="26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Authentication</a:t>
            </a:r>
            <a:r>
              <a:rPr lang="en-US" sz="26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sz="2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85115" marR="0" lvl="0" indent="-272415" algn="l" rtl="0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>
                <a:srgbClr val="0AD0D9"/>
              </a:buClr>
              <a:buSzPts val="2450"/>
              <a:buFont typeface="Arial"/>
              <a:buChar char=""/>
            </a:pPr>
            <a:r>
              <a:rPr lang="en-US" sz="26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Accounting </a:t>
            </a:r>
            <a:r>
              <a:rPr lang="en-US" sz="26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subsystem provides two</a:t>
            </a:r>
            <a:endParaRPr sz="2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interfaces: </a:t>
            </a:r>
            <a:r>
              <a:rPr lang="en-US" sz="26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 Orders </a:t>
            </a:r>
            <a:r>
              <a:rPr lang="en-US" sz="26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and </a:t>
            </a:r>
            <a:r>
              <a:rPr lang="en-US" sz="26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 Customers</a:t>
            </a:r>
            <a:r>
              <a:rPr lang="en-US" sz="26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sz="2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85115" marR="441325" lvl="0" indent="-272415" algn="l" rtl="0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>
                <a:srgbClr val="0AD0D9"/>
              </a:buClr>
              <a:buSzPts val="2450"/>
              <a:buFont typeface="Arial"/>
              <a:buChar char=""/>
            </a:pPr>
            <a:r>
              <a:rPr lang="en-US" sz="26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Warehouses </a:t>
            </a:r>
            <a:r>
              <a:rPr lang="en-US" sz="26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subsystem provides two interfaces:  </a:t>
            </a:r>
            <a:r>
              <a:rPr lang="en-US" sz="26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 Inventory </a:t>
            </a:r>
            <a:r>
              <a:rPr lang="en-US" sz="26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and </a:t>
            </a:r>
            <a:r>
              <a:rPr lang="en-US" sz="26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 Inventory </a:t>
            </a:r>
            <a:r>
              <a:rPr lang="en-US" sz="26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used by  other subsystems.</a:t>
            </a:r>
            <a:endParaRPr sz="2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6" name="Google Shape;386;p25"/>
          <p:cNvSpPr txBox="1">
            <a:spLocks noGrp="1"/>
          </p:cNvSpPr>
          <p:nvPr>
            <p:ph type="title"/>
          </p:nvPr>
        </p:nvSpPr>
        <p:spPr>
          <a:xfrm>
            <a:off x="444500" y="327406"/>
            <a:ext cx="8037830" cy="788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/>
              <a:t>Online Shopping - Components</a:t>
            </a:r>
            <a:endParaRPr sz="5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6"/>
          <p:cNvSpPr/>
          <p:nvPr/>
        </p:nvSpPr>
        <p:spPr>
          <a:xfrm>
            <a:off x="0" y="1247"/>
            <a:ext cx="9143999" cy="102615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26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26"/>
          <p:cNvSpPr txBox="1"/>
          <p:nvPr/>
        </p:nvSpPr>
        <p:spPr>
          <a:xfrm>
            <a:off x="535940" y="1156461"/>
            <a:ext cx="8061959" cy="5513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11048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0AD0D9"/>
                </a:solidFill>
                <a:latin typeface="Arial"/>
                <a:ea typeface="Arial"/>
                <a:cs typeface="Arial"/>
                <a:sym typeface="Arial"/>
              </a:rPr>
              <a:t>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WebStore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subsystem contains three components related to  online shopping - 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 Engine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Shopping Cart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Authentication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0AD0D9"/>
                </a:solidFill>
                <a:latin typeface="Arial"/>
                <a:ea typeface="Arial"/>
                <a:cs typeface="Arial"/>
                <a:sym typeface="Arial"/>
              </a:rPr>
              <a:t>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 Engine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 allows to search or browse  items by exposing 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provided interface Product Search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105346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uses 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required interface Search Inventory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provided  by 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Inventory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0AD0D9"/>
                </a:solidFill>
                <a:latin typeface="Arial"/>
                <a:ea typeface="Arial"/>
                <a:cs typeface="Arial"/>
                <a:sym typeface="Arial"/>
              </a:rPr>
              <a:t>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Shopping Cart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 uses 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45402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Orders interface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provided by 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Orders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 during  checkout.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61087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0AD0D9"/>
                </a:solidFill>
                <a:latin typeface="Arial"/>
                <a:ea typeface="Arial"/>
                <a:cs typeface="Arial"/>
                <a:sym typeface="Arial"/>
              </a:rPr>
              <a:t>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Authentication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 allows customers to create  account, login, or logout and binds customer to some  account.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33083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0AD0D9"/>
                </a:solidFill>
                <a:latin typeface="Arial"/>
                <a:ea typeface="Arial"/>
                <a:cs typeface="Arial"/>
                <a:sym typeface="Arial"/>
              </a:rPr>
              <a:t>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Accounting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subsystem provides two interfaces - 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  Orders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 Customers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7" name="Google Shape;397;p26"/>
          <p:cNvSpPr txBox="1">
            <a:spLocks noGrp="1"/>
          </p:cNvSpPr>
          <p:nvPr>
            <p:ph type="title"/>
          </p:nvPr>
        </p:nvSpPr>
        <p:spPr>
          <a:xfrm>
            <a:off x="444500" y="327406"/>
            <a:ext cx="8037830" cy="68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Online Shopping - </a:t>
            </a:r>
            <a:r>
              <a:rPr lang="en-US" sz="4400" dirty="0" smtClean="0"/>
              <a:t>Components</a:t>
            </a:r>
            <a:endParaRPr sz="4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27"/>
          <p:cNvSpPr/>
          <p:nvPr/>
        </p:nvSpPr>
        <p:spPr>
          <a:xfrm>
            <a:off x="0" y="1247"/>
            <a:ext cx="9143999" cy="102615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27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27"/>
          <p:cNvSpPr/>
          <p:nvPr/>
        </p:nvSpPr>
        <p:spPr>
          <a:xfrm>
            <a:off x="0" y="0"/>
            <a:ext cx="9090762" cy="101993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27"/>
          <p:cNvSpPr/>
          <p:nvPr/>
        </p:nvSpPr>
        <p:spPr>
          <a:xfrm>
            <a:off x="-881" y="52959"/>
            <a:ext cx="9145643" cy="90081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27"/>
          <p:cNvSpPr txBox="1">
            <a:spLocks noGrp="1"/>
          </p:cNvSpPr>
          <p:nvPr>
            <p:ph type="title"/>
          </p:nvPr>
        </p:nvSpPr>
        <p:spPr>
          <a:xfrm>
            <a:off x="444500" y="327406"/>
            <a:ext cx="6588125" cy="788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/>
              <a:t>Ex1: Component Diagram</a:t>
            </a:r>
            <a:endParaRPr sz="5000"/>
          </a:p>
        </p:txBody>
      </p:sp>
      <p:sp>
        <p:nvSpPr>
          <p:cNvPr id="408" name="Google Shape;408;p27"/>
          <p:cNvSpPr/>
          <p:nvPr/>
        </p:nvSpPr>
        <p:spPr>
          <a:xfrm>
            <a:off x="477012" y="1142998"/>
            <a:ext cx="8189976" cy="5714998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28"/>
          <p:cNvSpPr/>
          <p:nvPr/>
        </p:nvSpPr>
        <p:spPr>
          <a:xfrm>
            <a:off x="0" y="1247"/>
            <a:ext cx="9143999" cy="102615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28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28"/>
          <p:cNvSpPr/>
          <p:nvPr/>
        </p:nvSpPr>
        <p:spPr>
          <a:xfrm>
            <a:off x="0" y="0"/>
            <a:ext cx="9090762" cy="101993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28"/>
          <p:cNvSpPr/>
          <p:nvPr/>
        </p:nvSpPr>
        <p:spPr>
          <a:xfrm>
            <a:off x="-881" y="52959"/>
            <a:ext cx="9145643" cy="90081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28"/>
          <p:cNvSpPr txBox="1">
            <a:spLocks noGrp="1"/>
          </p:cNvSpPr>
          <p:nvPr>
            <p:ph type="title"/>
          </p:nvPr>
        </p:nvSpPr>
        <p:spPr>
          <a:xfrm>
            <a:off x="444500" y="327406"/>
            <a:ext cx="7948295" cy="788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/>
              <a:t>Ex1: UML Component Diagram</a:t>
            </a:r>
            <a:endParaRPr sz="5000"/>
          </a:p>
        </p:txBody>
      </p:sp>
      <p:sp>
        <p:nvSpPr>
          <p:cNvPr id="419" name="Google Shape;419;p28"/>
          <p:cNvSpPr/>
          <p:nvPr/>
        </p:nvSpPr>
        <p:spPr>
          <a:xfrm>
            <a:off x="86868" y="1143000"/>
            <a:ext cx="9057131" cy="5038344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30"/>
          <p:cNvSpPr/>
          <p:nvPr/>
        </p:nvSpPr>
        <p:spPr>
          <a:xfrm>
            <a:off x="0" y="1247"/>
            <a:ext cx="9143999" cy="102615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30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30"/>
          <p:cNvSpPr/>
          <p:nvPr/>
        </p:nvSpPr>
        <p:spPr>
          <a:xfrm>
            <a:off x="0" y="0"/>
            <a:ext cx="9090762" cy="101993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30"/>
          <p:cNvSpPr/>
          <p:nvPr/>
        </p:nvSpPr>
        <p:spPr>
          <a:xfrm>
            <a:off x="-881" y="52959"/>
            <a:ext cx="9145643" cy="90081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30"/>
          <p:cNvSpPr txBox="1"/>
          <p:nvPr/>
        </p:nvSpPr>
        <p:spPr>
          <a:xfrm>
            <a:off x="535940" y="699261"/>
            <a:ext cx="7822565" cy="536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85115" marR="5080" lvl="0" indent="-27241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D0D9"/>
              </a:buClr>
              <a:buSzPts val="2250"/>
              <a:buFont typeface="Arial"/>
              <a:buChar char="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Online 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Ordering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Shipping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applications uses 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Apache Struts 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framework forMVC. There isa 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componentwhich  provides </a:t>
            </a:r>
            <a:r>
              <a:rPr lang="en-US" sz="2400">
                <a:solidFill>
                  <a:srgbClr val="006F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XML (data)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-US" sz="2400">
                <a:solidFill>
                  <a:srgbClr val="006F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ICustomer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interfaces. There isan 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Orders 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componentwhich provides </a:t>
            </a:r>
            <a:r>
              <a:rPr lang="en-US" sz="2400">
                <a:solidFill>
                  <a:srgbClr val="006F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XML (data)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-US" sz="2400">
                <a:solidFill>
                  <a:srgbClr val="006F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IOrder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115" marR="60325" lvl="0" indent="-272415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0AD0D9"/>
              </a:buClr>
              <a:buSzPts val="2250"/>
              <a:buFont typeface="Arial"/>
              <a:buChar char=""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Ordering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Appuses </a:t>
            </a:r>
            <a:r>
              <a:rPr lang="en-US" sz="2400">
                <a:solidFill>
                  <a:srgbClr val="006F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IOrder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&amp; </a:t>
            </a:r>
            <a:r>
              <a:rPr lang="en-US" sz="2400">
                <a:solidFill>
                  <a:srgbClr val="006F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ICustomer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interfaces toplaceorders.  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Shipping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Apprequires </a:t>
            </a:r>
            <a:r>
              <a:rPr lang="en-US" sz="2400">
                <a:solidFill>
                  <a:srgbClr val="006F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XML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from 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 &amp;  uses </a:t>
            </a:r>
            <a:r>
              <a:rPr lang="en-US" sz="2400">
                <a:solidFill>
                  <a:srgbClr val="006F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IOrder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link respectiveorders forshipping.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115" marR="926464" lvl="0" indent="-272415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AD0D9"/>
              </a:buClr>
              <a:buSzPts val="2250"/>
              <a:buFont typeface="Arial"/>
              <a:buChar char=""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infrastrure provides </a:t>
            </a:r>
            <a:r>
              <a:rPr lang="en-US" sz="2400">
                <a:solidFill>
                  <a:srgbClr val="006F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IAccesControl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&amp; </a:t>
            </a:r>
            <a:r>
              <a:rPr lang="en-US" sz="2400">
                <a:solidFill>
                  <a:srgbClr val="006F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IEncryption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interfaces. </a:t>
            </a:r>
            <a:r>
              <a:rPr lang="en-US" sz="2400">
                <a:solidFill>
                  <a:srgbClr val="006F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IAccesControl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isused by 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Ordering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Shipping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 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Customers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Orders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115" marR="294005" lvl="0" indent="-272415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0AD0D9"/>
              </a:buClr>
              <a:buSzPts val="2250"/>
              <a:buFont typeface="Arial"/>
              <a:buChar char=""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Persistence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infrastructure hasa </a:t>
            </a:r>
            <a:r>
              <a:rPr lang="en-US" sz="2400" i="1" u="sng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dependency</a:t>
            </a:r>
            <a:r>
              <a:rPr lang="en-US" sz="24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CorporateDB 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componentvia </a:t>
            </a:r>
            <a:r>
              <a:rPr lang="en-US" sz="2400">
                <a:solidFill>
                  <a:srgbClr val="006F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JDBC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Persistence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infrastructure provides </a:t>
            </a:r>
            <a:r>
              <a:rPr lang="en-US" sz="2400">
                <a:solidFill>
                  <a:srgbClr val="006F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IPersistence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by 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Customers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Orders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providestorage  persistency for customerorders.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1" name="Google Shape;441;p30"/>
          <p:cNvSpPr txBox="1">
            <a:spLocks noGrp="1"/>
          </p:cNvSpPr>
          <p:nvPr>
            <p:ph type="title"/>
          </p:nvPr>
        </p:nvSpPr>
        <p:spPr>
          <a:xfrm>
            <a:off x="444500" y="31191"/>
            <a:ext cx="666115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Online ordering / shipping</a:t>
            </a:r>
            <a:endParaRPr sz="4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31"/>
          <p:cNvSpPr/>
          <p:nvPr/>
        </p:nvSpPr>
        <p:spPr>
          <a:xfrm>
            <a:off x="0" y="1247"/>
            <a:ext cx="9143999" cy="102615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31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31"/>
          <p:cNvSpPr/>
          <p:nvPr/>
        </p:nvSpPr>
        <p:spPr>
          <a:xfrm>
            <a:off x="0" y="0"/>
            <a:ext cx="9090762" cy="101993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31"/>
          <p:cNvSpPr/>
          <p:nvPr/>
        </p:nvSpPr>
        <p:spPr>
          <a:xfrm>
            <a:off x="-881" y="52959"/>
            <a:ext cx="9145643" cy="90081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31"/>
          <p:cNvSpPr txBox="1">
            <a:spLocks noGrp="1"/>
          </p:cNvSpPr>
          <p:nvPr>
            <p:ph type="title"/>
          </p:nvPr>
        </p:nvSpPr>
        <p:spPr>
          <a:xfrm>
            <a:off x="444500" y="327406"/>
            <a:ext cx="6586220" cy="788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/>
              <a:t>Ex3: Component Diagram</a:t>
            </a:r>
            <a:endParaRPr sz="5000"/>
          </a:p>
        </p:txBody>
      </p:sp>
      <p:sp>
        <p:nvSpPr>
          <p:cNvPr id="452" name="Google Shape;452;p31"/>
          <p:cNvSpPr/>
          <p:nvPr/>
        </p:nvSpPr>
        <p:spPr>
          <a:xfrm>
            <a:off x="0" y="1676400"/>
            <a:ext cx="8991600" cy="345948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43"/>
          <p:cNvSpPr/>
          <p:nvPr/>
        </p:nvSpPr>
        <p:spPr>
          <a:xfrm>
            <a:off x="1897379" y="2743225"/>
            <a:ext cx="6551549" cy="67497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29" y="158263"/>
            <a:ext cx="8386793" cy="603555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07" y="298938"/>
            <a:ext cx="8489762" cy="592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35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49" y="228599"/>
            <a:ext cx="8160769" cy="600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502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6"/>
          <p:cNvSpPr/>
          <p:nvPr/>
        </p:nvSpPr>
        <p:spPr>
          <a:xfrm>
            <a:off x="0" y="1247"/>
            <a:ext cx="9143999" cy="102615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6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6"/>
          <p:cNvSpPr/>
          <p:nvPr/>
        </p:nvSpPr>
        <p:spPr>
          <a:xfrm>
            <a:off x="0" y="0"/>
            <a:ext cx="9090762" cy="101993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6"/>
          <p:cNvSpPr/>
          <p:nvPr/>
        </p:nvSpPr>
        <p:spPr>
          <a:xfrm>
            <a:off x="-881" y="52959"/>
            <a:ext cx="9145643" cy="90081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6"/>
          <p:cNvSpPr txBox="1"/>
          <p:nvPr/>
        </p:nvSpPr>
        <p:spPr>
          <a:xfrm>
            <a:off x="535940" y="1154938"/>
            <a:ext cx="7896859" cy="2404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0AD0D9"/>
                </a:solidFill>
                <a:latin typeface="Arial"/>
                <a:ea typeface="Arial"/>
                <a:cs typeface="Arial"/>
                <a:sym typeface="Arial"/>
              </a:rPr>
              <a:t> 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 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Unified Modeling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115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Language "represents a modular part of a system, that  encapsulates its content and whose manifestation is  replaceable within its environment. A component  defines its behavior in terms of </a:t>
            </a:r>
            <a:r>
              <a:rPr lang="en-US" sz="26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provided 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required 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interfaces".</a:t>
            </a:r>
            <a:r>
              <a:rPr lang="en-US" sz="2550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</a:t>
            </a:r>
            <a:endParaRPr sz="2550" baseline="30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" name="Google Shape;268;p16"/>
          <p:cNvSpPr txBox="1">
            <a:spLocks noGrp="1"/>
          </p:cNvSpPr>
          <p:nvPr>
            <p:ph type="title"/>
          </p:nvPr>
        </p:nvSpPr>
        <p:spPr>
          <a:xfrm>
            <a:off x="444500" y="359409"/>
            <a:ext cx="6809154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Component(UML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269" name="Google Shape;269;p16"/>
          <p:cNvSpPr/>
          <p:nvPr/>
        </p:nvSpPr>
        <p:spPr>
          <a:xfrm>
            <a:off x="4114800" y="3240023"/>
            <a:ext cx="4572000" cy="3617973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6"/>
          <p:cNvSpPr/>
          <p:nvPr/>
        </p:nvSpPr>
        <p:spPr>
          <a:xfrm>
            <a:off x="408431" y="4238294"/>
            <a:ext cx="1852930" cy="508838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539292" y="4295013"/>
            <a:ext cx="3276600" cy="1123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Manifestation : an event, action,  or object that clearly shows or  embodies something abstract or  theoretical.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12" y="369278"/>
            <a:ext cx="8273367" cy="591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775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" y="642937"/>
            <a:ext cx="7667625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641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26" y="246185"/>
            <a:ext cx="8104660" cy="602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534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7008" y="817685"/>
            <a:ext cx="818563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Assuming Chawla Super store consists one main database that holds information about products, </a:t>
            </a:r>
            <a:r>
              <a:rPr lang="en-US" dirty="0" smtClean="0"/>
              <a:t>sales, purchases</a:t>
            </a:r>
            <a:r>
              <a:rPr lang="en-US" dirty="0"/>
              <a:t>, inventory and customers. The Chawla Store Point of Sales (POS) counter is where the </a:t>
            </a:r>
            <a:r>
              <a:rPr lang="en-US" dirty="0" smtClean="0"/>
              <a:t>customer arrives </a:t>
            </a:r>
            <a:r>
              <a:rPr lang="en-US" dirty="0"/>
              <a:t>with the items to be purchased. The cashier records each item, price and adds the item </a:t>
            </a:r>
            <a:r>
              <a:rPr lang="en-US" dirty="0" smtClean="0"/>
              <a:t>information to </a:t>
            </a:r>
            <a:r>
              <a:rPr lang="en-US" dirty="0"/>
              <a:t>the running sales transaction. The description and price of the current item are displayed on screen.</a:t>
            </a:r>
          </a:p>
          <a:p>
            <a:r>
              <a:rPr lang="en-US" dirty="0"/>
              <a:t>On completion of the item entry the cashier informs about the total to customer. The customer can </a:t>
            </a:r>
            <a:r>
              <a:rPr lang="en-US" dirty="0" smtClean="0"/>
              <a:t>pay via </a:t>
            </a:r>
            <a:r>
              <a:rPr lang="en-US" dirty="0"/>
              <a:t>card or cash. After the payment is made, the system automatically generates a receipt through </a:t>
            </a:r>
            <a:r>
              <a:rPr lang="en-US" dirty="0" smtClean="0"/>
              <a:t>a printer </a:t>
            </a:r>
            <a:r>
              <a:rPr lang="en-US" dirty="0"/>
              <a:t>and updates the inventory in the database. The entire system is connected through Local </a:t>
            </a:r>
            <a:r>
              <a:rPr lang="en-US" dirty="0" smtClean="0"/>
              <a:t>Area Network </a:t>
            </a:r>
            <a:r>
              <a:rPr lang="en-US" dirty="0"/>
              <a:t>(LAN) and the card machines are connected through WIFI that process transactions on behalf </a:t>
            </a:r>
            <a:r>
              <a:rPr lang="en-US" dirty="0" smtClean="0"/>
              <a:t>of the </a:t>
            </a:r>
            <a:r>
              <a:rPr lang="en-US" dirty="0"/>
              <a:t>banks. Draw deployment diagram for Chawla super store sales system.</a:t>
            </a:r>
          </a:p>
        </p:txBody>
      </p:sp>
    </p:spTree>
    <p:extLst>
      <p:ext uri="{BB962C8B-B14F-4D97-AF65-F5344CB8AC3E}">
        <p14:creationId xmlns:p14="http://schemas.microsoft.com/office/powerpoint/2010/main" val="480050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7"/>
          <p:cNvSpPr/>
          <p:nvPr/>
        </p:nvSpPr>
        <p:spPr>
          <a:xfrm>
            <a:off x="0" y="1247"/>
            <a:ext cx="9143999" cy="102615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7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7"/>
          <p:cNvSpPr/>
          <p:nvPr/>
        </p:nvSpPr>
        <p:spPr>
          <a:xfrm>
            <a:off x="0" y="0"/>
            <a:ext cx="9090762" cy="101993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7"/>
          <p:cNvSpPr/>
          <p:nvPr/>
        </p:nvSpPr>
        <p:spPr>
          <a:xfrm>
            <a:off x="-881" y="52959"/>
            <a:ext cx="9145643" cy="90081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7"/>
          <p:cNvSpPr txBox="1"/>
          <p:nvPr/>
        </p:nvSpPr>
        <p:spPr>
          <a:xfrm>
            <a:off x="535940" y="1154938"/>
            <a:ext cx="7914005" cy="4623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285115" marR="5080" lvl="0" indent="-27241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D0D9"/>
              </a:buClr>
              <a:buSzPts val="2450"/>
              <a:buFont typeface="Arial"/>
              <a:buChar char="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component may be </a:t>
            </a:r>
            <a:r>
              <a:rPr lang="en-US" sz="2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replaced 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another if and only  if their provided and required interfaces are identical.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115" marR="709295" lvl="0" indent="-272415" algn="l" rtl="0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>
                <a:srgbClr val="0AD0D9"/>
              </a:buClr>
              <a:buSzPts val="2450"/>
              <a:buFont typeface="Arial"/>
              <a:buChar char="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idea is the underpinning for the </a:t>
            </a:r>
            <a:r>
              <a:rPr lang="en-US" sz="2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plug-and-  play 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capability of component-based systems and  promotes </a:t>
            </a:r>
            <a:r>
              <a:rPr lang="en-US" sz="2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reuse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115" marR="268605" lvl="0" indent="-272415" algn="l" rtl="0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>
                <a:srgbClr val="0AD0D9"/>
              </a:buClr>
              <a:buSzPts val="2450"/>
              <a:buFont typeface="Arial"/>
              <a:buChar char="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UML places </a:t>
            </a:r>
            <a:r>
              <a:rPr lang="en-US" sz="2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restriction on the granularity 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a  component. Thus, a component may be as small as  a </a:t>
            </a:r>
            <a:r>
              <a:rPr lang="en-US" sz="26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figures-to-words converter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or as large as an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entire </a:t>
            </a:r>
            <a:r>
              <a:rPr lang="en-US" sz="26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document management system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115" marR="1856739" lvl="0" indent="-272415" algn="l" rtl="0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>
                <a:srgbClr val="0AD0D9"/>
              </a:buClr>
              <a:buSzPts val="2450"/>
              <a:buFont typeface="Arial"/>
              <a:buChar char="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Such assemblies are illustrated by means  of </a:t>
            </a:r>
            <a:r>
              <a:rPr lang="en-US" sz="2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 diagrams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17"/>
          <p:cNvSpPr txBox="1">
            <a:spLocks noGrp="1"/>
          </p:cNvSpPr>
          <p:nvPr>
            <p:ph type="title"/>
          </p:nvPr>
        </p:nvSpPr>
        <p:spPr>
          <a:xfrm>
            <a:off x="444500" y="263397"/>
            <a:ext cx="5193030" cy="84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Component (UML)</a:t>
            </a:r>
            <a:endParaRPr sz="5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8"/>
          <p:cNvSpPr/>
          <p:nvPr/>
        </p:nvSpPr>
        <p:spPr>
          <a:xfrm>
            <a:off x="771144" y="2743225"/>
            <a:ext cx="7677784" cy="67497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9"/>
          <p:cNvSpPr/>
          <p:nvPr/>
        </p:nvSpPr>
        <p:spPr>
          <a:xfrm>
            <a:off x="0" y="1247"/>
            <a:ext cx="9143999" cy="102615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9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19"/>
          <p:cNvSpPr/>
          <p:nvPr/>
        </p:nvSpPr>
        <p:spPr>
          <a:xfrm>
            <a:off x="0" y="0"/>
            <a:ext cx="9090762" cy="101993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9"/>
          <p:cNvSpPr/>
          <p:nvPr/>
        </p:nvSpPr>
        <p:spPr>
          <a:xfrm>
            <a:off x="-881" y="52959"/>
            <a:ext cx="9145643" cy="90081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9"/>
          <p:cNvSpPr txBox="1">
            <a:spLocks noGrp="1"/>
          </p:cNvSpPr>
          <p:nvPr>
            <p:ph type="title"/>
          </p:nvPr>
        </p:nvSpPr>
        <p:spPr>
          <a:xfrm>
            <a:off x="444500" y="327406"/>
            <a:ext cx="6723380" cy="788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/>
              <a:t>Implementation Diagrams</a:t>
            </a:r>
            <a:endParaRPr sz="5000"/>
          </a:p>
        </p:txBody>
      </p:sp>
      <p:sp>
        <p:nvSpPr>
          <p:cNvPr id="298" name="Google Shape;298;p19"/>
          <p:cNvSpPr txBox="1"/>
          <p:nvPr/>
        </p:nvSpPr>
        <p:spPr>
          <a:xfrm>
            <a:off x="535940" y="1083310"/>
            <a:ext cx="6821170" cy="3846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25" rIns="0" bIns="0" anchor="t" anchorCtr="0">
            <a:spAutoFit/>
          </a:bodyPr>
          <a:lstStyle/>
          <a:p>
            <a:pPr marL="285115" marR="0" lvl="0" indent="-27241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D0D9"/>
              </a:buClr>
              <a:buSzPts val="2250"/>
              <a:buFont typeface="Arial"/>
              <a:buChar char="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are structural diagrams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115" marR="0" lvl="0" indent="-272415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0AD0D9"/>
              </a:buClr>
              <a:buSzPts val="2250"/>
              <a:buFont typeface="Arial"/>
              <a:buChar char=""/>
            </a:pPr>
            <a:r>
              <a:rPr lang="en-US" sz="2400" b="1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 Diagrams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52780" marR="0" lvl="1" indent="-247015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rgbClr val="0E6EC5"/>
              </a:buClr>
              <a:buSzPts val="1700"/>
              <a:buFont typeface="Arial"/>
              <a:buChar char="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of </a:t>
            </a:r>
            <a:r>
              <a:rPr lang="en-US" sz="2000" b="1" i="0" u="sng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components</a:t>
            </a:r>
            <a:r>
              <a:rPr lang="en-US"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their </a:t>
            </a:r>
            <a:r>
              <a:rPr lang="en-US" sz="2000" b="1" i="0" u="sng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relationships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52780" marR="0" lvl="1" indent="-24701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E6EC5"/>
              </a:buClr>
              <a:buSzPts val="1700"/>
              <a:buFont typeface="Arial"/>
              <a:buChar char="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Illustrate </a:t>
            </a:r>
            <a:r>
              <a:rPr lang="en-US" sz="2000" b="1" i="0" u="sng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</a:t>
            </a:r>
            <a:r>
              <a:rPr lang="en-US"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view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52780" marR="0" lvl="1" indent="-24701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E6EC5"/>
              </a:buClr>
              <a:buSzPts val="1700"/>
              <a:buFont typeface="Arial"/>
              <a:buChar char="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 maps to one or more </a:t>
            </a:r>
            <a:r>
              <a:rPr lang="en-US" sz="2000" b="1" i="0" u="sng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classes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000" b="1" i="0" u="sng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interfaces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or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527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collaborations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115" marR="0" lvl="0" indent="-272415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0AD0D9"/>
              </a:buClr>
              <a:buSzPts val="2250"/>
              <a:buFont typeface="Arial"/>
              <a:buChar char=""/>
            </a:pPr>
            <a:r>
              <a:rPr lang="en-US" sz="2400" b="1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Deployment Diagrams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52780" marR="0" lvl="1" indent="-247015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rgbClr val="0E6EC5"/>
              </a:buClr>
              <a:buSzPts val="1700"/>
              <a:buFont typeface="Arial"/>
              <a:buChar char="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of </a:t>
            </a:r>
            <a:r>
              <a:rPr lang="en-US" sz="2000" b="1" i="0" u="sng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</a:t>
            </a:r>
            <a:r>
              <a:rPr lang="en-US"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their </a:t>
            </a:r>
            <a:r>
              <a:rPr lang="en-US" sz="2000" b="1" i="0" u="sng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relationships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52780" marR="0" lvl="1" indent="-24701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E6EC5"/>
              </a:buClr>
              <a:buSzPts val="1700"/>
              <a:buFont typeface="Arial"/>
              <a:buChar char="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Illustrate </a:t>
            </a:r>
            <a:r>
              <a:rPr lang="en-US" sz="2000" b="1" i="0" u="sng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</a:t>
            </a:r>
            <a:r>
              <a:rPr lang="en-US"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deployment view of architecture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52780" marR="0" lvl="1" indent="-24701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E6EC5"/>
              </a:buClr>
              <a:buSzPts val="1700"/>
              <a:buFont typeface="Arial"/>
              <a:buChar char=""/>
            </a:pPr>
            <a:r>
              <a:rPr lang="en-US" sz="2000" b="1" i="0" u="sng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</a:t>
            </a:r>
            <a:r>
              <a:rPr lang="en-US"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typically encloses </a:t>
            </a:r>
            <a:r>
              <a:rPr lang="en-US" sz="2000" b="1" i="0" u="sng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or more components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21"/>
          <p:cNvSpPr/>
          <p:nvPr/>
        </p:nvSpPr>
        <p:spPr>
          <a:xfrm>
            <a:off x="0" y="1247"/>
            <a:ext cx="9143999" cy="102615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21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1"/>
          <p:cNvSpPr/>
          <p:nvPr/>
        </p:nvSpPr>
        <p:spPr>
          <a:xfrm>
            <a:off x="0" y="0"/>
            <a:ext cx="9090762" cy="101993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21"/>
          <p:cNvSpPr/>
          <p:nvPr/>
        </p:nvSpPr>
        <p:spPr>
          <a:xfrm>
            <a:off x="-881" y="52959"/>
            <a:ext cx="9145643" cy="90081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21"/>
          <p:cNvSpPr txBox="1">
            <a:spLocks noGrp="1"/>
          </p:cNvSpPr>
          <p:nvPr>
            <p:ph type="title"/>
          </p:nvPr>
        </p:nvSpPr>
        <p:spPr>
          <a:xfrm>
            <a:off x="444500" y="327406"/>
            <a:ext cx="5367655" cy="788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/>
              <a:t>Component Diagram</a:t>
            </a:r>
            <a:endParaRPr sz="5000"/>
          </a:p>
        </p:txBody>
      </p:sp>
      <p:sp>
        <p:nvSpPr>
          <p:cNvPr id="334" name="Google Shape;334;p21"/>
          <p:cNvSpPr txBox="1"/>
          <p:nvPr/>
        </p:nvSpPr>
        <p:spPr>
          <a:xfrm>
            <a:off x="535940" y="1523998"/>
            <a:ext cx="7184390" cy="181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5875" rIns="0" bIns="0" anchor="t" anchorCtr="0">
            <a:spAutoFit/>
          </a:bodyPr>
          <a:lstStyle/>
          <a:p>
            <a:pPr marL="285115" marR="0" lvl="0" indent="-27241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D0D9"/>
              </a:buClr>
              <a:buSzPts val="2650"/>
              <a:buFont typeface="Arial"/>
              <a:buChar char="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Classes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115" marR="0" lvl="0" indent="-272415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rgbClr val="0AD0D9"/>
              </a:buClr>
              <a:buSzPts val="2650"/>
              <a:buFont typeface="Arial"/>
              <a:buChar char="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Interfaces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115" marR="5080" lvl="0" indent="-272415" algn="l" rtl="0">
              <a:lnSpc>
                <a:spcPct val="107857"/>
              </a:lnSpc>
              <a:spcBef>
                <a:spcPts val="720"/>
              </a:spcBef>
              <a:spcAft>
                <a:spcPts val="0"/>
              </a:spcAft>
              <a:buClr>
                <a:srgbClr val="0AD0D9"/>
              </a:buClr>
              <a:buSzPts val="2650"/>
              <a:buFont typeface="Arial"/>
              <a:buChar char="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Dependency, generalization, association, and  realization relationships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5" name="Google Shape;335;p21"/>
          <p:cNvSpPr txBox="1"/>
          <p:nvPr/>
        </p:nvSpPr>
        <p:spPr>
          <a:xfrm>
            <a:off x="535940" y="4768672"/>
            <a:ext cx="7611745" cy="83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325" rIns="0" bIns="0" anchor="t" anchorCtr="0">
            <a:spAutoFit/>
          </a:bodyPr>
          <a:lstStyle/>
          <a:p>
            <a:pPr marL="285115" marR="5080" lvl="0" indent="-273050" algn="l" rtl="0">
              <a:lnSpc>
                <a:spcPct val="1082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Special kind of class diagram focusing on system’s  components.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6" name="Google Shape;336;p21"/>
          <p:cNvSpPr/>
          <p:nvPr/>
        </p:nvSpPr>
        <p:spPr>
          <a:xfrm>
            <a:off x="4419600" y="3505200"/>
            <a:ext cx="2514600" cy="1219200"/>
          </a:xfrm>
          <a:custGeom>
            <a:avLst/>
            <a:gdLst/>
            <a:ahLst/>
            <a:cxnLst/>
            <a:rect l="l" t="t" r="r" b="b"/>
            <a:pathLst>
              <a:path w="2514600" h="1219200" extrusionOk="0">
                <a:moveTo>
                  <a:pt x="0" y="1219200"/>
                </a:moveTo>
                <a:lnTo>
                  <a:pt x="2514600" y="1219200"/>
                </a:lnTo>
                <a:lnTo>
                  <a:pt x="2514600" y="0"/>
                </a:lnTo>
                <a:lnTo>
                  <a:pt x="0" y="0"/>
                </a:lnTo>
                <a:lnTo>
                  <a:pt x="0" y="1219200"/>
                </a:lnTo>
                <a:close/>
              </a:path>
            </a:pathLst>
          </a:custGeom>
          <a:noFill/>
          <a:ln w="121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21"/>
          <p:cNvSpPr/>
          <p:nvPr/>
        </p:nvSpPr>
        <p:spPr>
          <a:xfrm>
            <a:off x="4055364" y="3733800"/>
            <a:ext cx="669290" cy="228600"/>
          </a:xfrm>
          <a:custGeom>
            <a:avLst/>
            <a:gdLst/>
            <a:ahLst/>
            <a:cxnLst/>
            <a:rect l="l" t="t" r="r" b="b"/>
            <a:pathLst>
              <a:path w="669289" h="228600" extrusionOk="0">
                <a:moveTo>
                  <a:pt x="0" y="228600"/>
                </a:moveTo>
                <a:lnTo>
                  <a:pt x="669036" y="228600"/>
                </a:lnTo>
                <a:lnTo>
                  <a:pt x="669036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21"/>
          <p:cNvSpPr/>
          <p:nvPr/>
        </p:nvSpPr>
        <p:spPr>
          <a:xfrm>
            <a:off x="4055364" y="3733800"/>
            <a:ext cx="669290" cy="228600"/>
          </a:xfrm>
          <a:custGeom>
            <a:avLst/>
            <a:gdLst/>
            <a:ahLst/>
            <a:cxnLst/>
            <a:rect l="l" t="t" r="r" b="b"/>
            <a:pathLst>
              <a:path w="669289" h="228600" extrusionOk="0">
                <a:moveTo>
                  <a:pt x="0" y="228600"/>
                </a:moveTo>
                <a:lnTo>
                  <a:pt x="669036" y="228600"/>
                </a:lnTo>
                <a:lnTo>
                  <a:pt x="669036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noFill/>
          <a:ln w="121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21"/>
          <p:cNvSpPr/>
          <p:nvPr/>
        </p:nvSpPr>
        <p:spPr>
          <a:xfrm>
            <a:off x="4055364" y="4191000"/>
            <a:ext cx="669290" cy="228600"/>
          </a:xfrm>
          <a:custGeom>
            <a:avLst/>
            <a:gdLst/>
            <a:ahLst/>
            <a:cxnLst/>
            <a:rect l="l" t="t" r="r" b="b"/>
            <a:pathLst>
              <a:path w="669289" h="228600" extrusionOk="0">
                <a:moveTo>
                  <a:pt x="0" y="228600"/>
                </a:moveTo>
                <a:lnTo>
                  <a:pt x="669036" y="228600"/>
                </a:lnTo>
                <a:lnTo>
                  <a:pt x="669036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21"/>
          <p:cNvSpPr/>
          <p:nvPr/>
        </p:nvSpPr>
        <p:spPr>
          <a:xfrm>
            <a:off x="4055364" y="4191000"/>
            <a:ext cx="669290" cy="228600"/>
          </a:xfrm>
          <a:custGeom>
            <a:avLst/>
            <a:gdLst/>
            <a:ahLst/>
            <a:cxnLst/>
            <a:rect l="l" t="t" r="r" b="b"/>
            <a:pathLst>
              <a:path w="669289" h="228600" extrusionOk="0">
                <a:moveTo>
                  <a:pt x="0" y="228600"/>
                </a:moveTo>
                <a:lnTo>
                  <a:pt x="669036" y="228600"/>
                </a:lnTo>
                <a:lnTo>
                  <a:pt x="669036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noFill/>
          <a:ln w="121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21"/>
          <p:cNvSpPr/>
          <p:nvPr/>
        </p:nvSpPr>
        <p:spPr>
          <a:xfrm>
            <a:off x="4901184" y="3476294"/>
            <a:ext cx="1670177" cy="508838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21"/>
          <p:cNvSpPr txBox="1"/>
          <p:nvPr/>
        </p:nvSpPr>
        <p:spPr>
          <a:xfrm>
            <a:off x="4425696" y="3532454"/>
            <a:ext cx="2502535" cy="30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6191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Example.java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2"/>
          <p:cNvSpPr/>
          <p:nvPr/>
        </p:nvSpPr>
        <p:spPr>
          <a:xfrm>
            <a:off x="0" y="1247"/>
            <a:ext cx="9143999" cy="102615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2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2"/>
          <p:cNvSpPr/>
          <p:nvPr/>
        </p:nvSpPr>
        <p:spPr>
          <a:xfrm>
            <a:off x="0" y="0"/>
            <a:ext cx="9090762" cy="101993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22"/>
          <p:cNvSpPr/>
          <p:nvPr/>
        </p:nvSpPr>
        <p:spPr>
          <a:xfrm>
            <a:off x="-881" y="52959"/>
            <a:ext cx="9145643" cy="90081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22"/>
          <p:cNvSpPr txBox="1">
            <a:spLocks noGrp="1"/>
          </p:cNvSpPr>
          <p:nvPr>
            <p:ph type="title"/>
          </p:nvPr>
        </p:nvSpPr>
        <p:spPr>
          <a:xfrm>
            <a:off x="444500" y="327406"/>
            <a:ext cx="2576195" cy="788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/>
              <a:t>Interfaces</a:t>
            </a:r>
            <a:endParaRPr sz="5000"/>
          </a:p>
        </p:txBody>
      </p:sp>
      <p:sp>
        <p:nvSpPr>
          <p:cNvPr id="353" name="Google Shape;353;p22"/>
          <p:cNvSpPr txBox="1"/>
          <p:nvPr/>
        </p:nvSpPr>
        <p:spPr>
          <a:xfrm>
            <a:off x="688340" y="1548129"/>
            <a:ext cx="6821170" cy="3930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857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D0D9"/>
              </a:buClr>
              <a:buSzPts val="2250"/>
              <a:buFont typeface="Arial"/>
              <a:buChar char="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Definition: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52780" marR="0" lvl="1" indent="-247015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0E6EC5"/>
              </a:buClr>
              <a:buSzPts val="1700"/>
              <a:buFont typeface="Arial"/>
              <a:buChar char="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Collection of operation signatures and/or attribute defns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52780" marR="0" lvl="1" indent="-247015" algn="l" rtl="0">
              <a:lnSpc>
                <a:spcPct val="119500"/>
              </a:lnSpc>
              <a:spcBef>
                <a:spcPts val="5"/>
              </a:spcBef>
              <a:spcAft>
                <a:spcPts val="0"/>
              </a:spcAft>
              <a:buClr>
                <a:srgbClr val="0E6EC5"/>
              </a:buClr>
              <a:buSzPts val="1700"/>
              <a:buFont typeface="Arial"/>
              <a:buChar char="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Defines a cohesive set of behaviors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73050" algn="l" rtl="0">
              <a:lnSpc>
                <a:spcPct val="119583"/>
              </a:lnSpc>
              <a:spcBef>
                <a:spcPts val="0"/>
              </a:spcBef>
              <a:spcAft>
                <a:spcPts val="0"/>
              </a:spcAft>
              <a:buClr>
                <a:srgbClr val="0AD0D9"/>
              </a:buClr>
              <a:buSzPts val="2250"/>
              <a:buFont typeface="Arial"/>
              <a:buChar char="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Realized by: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52780" marR="0" lvl="1" indent="-247015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0E6EC5"/>
              </a:buClr>
              <a:buSzPts val="1700"/>
              <a:buFont typeface="Arial"/>
              <a:buChar char="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Implemented by classes and components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52780" marR="0" lvl="1" indent="-247015" algn="l" rtl="0">
              <a:lnSpc>
                <a:spcPct val="119500"/>
              </a:lnSpc>
              <a:spcBef>
                <a:spcPts val="0"/>
              </a:spcBef>
              <a:spcAft>
                <a:spcPts val="0"/>
              </a:spcAft>
              <a:buClr>
                <a:srgbClr val="0E6EC5"/>
              </a:buClr>
              <a:buSzPts val="1700"/>
              <a:buFont typeface="Arial"/>
              <a:buChar char="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 operations/attributes defined by interface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73050" algn="l" rtl="0">
              <a:lnSpc>
                <a:spcPct val="119583"/>
              </a:lnSpc>
              <a:spcBef>
                <a:spcPts val="0"/>
              </a:spcBef>
              <a:spcAft>
                <a:spcPts val="0"/>
              </a:spcAft>
              <a:buClr>
                <a:srgbClr val="0AD0D9"/>
              </a:buClr>
              <a:buSzPts val="2250"/>
              <a:buFont typeface="Arial"/>
              <a:buChar char="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Relationships: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52780" marR="0" lvl="1" indent="-247015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0E6EC5"/>
              </a:buClr>
              <a:buSzPts val="1700"/>
              <a:buFont typeface="Arial"/>
              <a:buChar char="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class can implement 0ne or more interfaces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52780" marR="0" lvl="1" indent="-247015" algn="l" rtl="0">
              <a:lnSpc>
                <a:spcPct val="119500"/>
              </a:lnSpc>
              <a:spcBef>
                <a:spcPts val="0"/>
              </a:spcBef>
              <a:spcAft>
                <a:spcPts val="0"/>
              </a:spcAft>
              <a:buClr>
                <a:srgbClr val="0E6EC5"/>
              </a:buClr>
              <a:buSzPts val="1700"/>
              <a:buFont typeface="Arial"/>
              <a:buChar char="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interface can be implemented by 1 or more classes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73050" algn="l" rtl="0">
              <a:lnSpc>
                <a:spcPct val="119583"/>
              </a:lnSpc>
              <a:spcBef>
                <a:spcPts val="0"/>
              </a:spcBef>
              <a:spcAft>
                <a:spcPts val="0"/>
              </a:spcAft>
              <a:buClr>
                <a:srgbClr val="0AD0D9"/>
              </a:buClr>
              <a:buSzPts val="2250"/>
              <a:buFont typeface="Arial"/>
              <a:buChar char="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Notation: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52780" marR="0" lvl="1" indent="-247015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0E6EC5"/>
              </a:buClr>
              <a:buSzPts val="1700"/>
              <a:buFont typeface="Arial"/>
              <a:buChar char="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Lollipop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52780" marR="0" lvl="1" indent="-247015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E6EC5"/>
              </a:buClr>
              <a:buSzPts val="1700"/>
              <a:buFont typeface="Arial"/>
              <a:buChar char="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Dashed arrow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23"/>
          <p:cNvSpPr/>
          <p:nvPr/>
        </p:nvSpPr>
        <p:spPr>
          <a:xfrm>
            <a:off x="0" y="1247"/>
            <a:ext cx="9143999" cy="102615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23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23"/>
          <p:cNvSpPr/>
          <p:nvPr/>
        </p:nvSpPr>
        <p:spPr>
          <a:xfrm>
            <a:off x="0" y="0"/>
            <a:ext cx="9090762" cy="101993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23"/>
          <p:cNvSpPr/>
          <p:nvPr/>
        </p:nvSpPr>
        <p:spPr>
          <a:xfrm>
            <a:off x="-881" y="52959"/>
            <a:ext cx="9145643" cy="90081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23"/>
          <p:cNvSpPr txBox="1"/>
          <p:nvPr/>
        </p:nvSpPr>
        <p:spPr>
          <a:xfrm>
            <a:off x="535940" y="1154938"/>
            <a:ext cx="7882890" cy="446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285115" marR="175895" lvl="0" indent="-27241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D0D9"/>
              </a:buClr>
              <a:buSzPts val="2450"/>
              <a:buFont typeface="Arial"/>
              <a:buChar char=""/>
            </a:pPr>
            <a:r>
              <a:rPr lang="en-US" sz="2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 diagram 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shows components, provided  and required interfaces, ports, and relationships  between them. This type of diagrams is used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115" marR="74041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</a:t>
            </a:r>
            <a:r>
              <a:rPr lang="en-US" sz="2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Component-Based Development 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CBD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to  describe systems with </a:t>
            </a:r>
            <a:r>
              <a:rPr lang="en-US" sz="2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Service-Oriented  Architecture 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SOA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115" marR="5080" lvl="0" indent="-272415" algn="l" rtl="0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>
                <a:srgbClr val="0AD0D9"/>
              </a:buClr>
              <a:buSzPts val="2450"/>
              <a:buFont typeface="Arial"/>
              <a:buChar char="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Component-based development is based on  assumptions that previously constructed components  could be </a:t>
            </a:r>
            <a:r>
              <a:rPr lang="en-US" sz="2600" b="1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reused</a:t>
            </a:r>
            <a:r>
              <a:rPr lang="en-US" sz="2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that components could be </a:t>
            </a:r>
            <a:r>
              <a:rPr lang="en-US" sz="2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b="1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replaced</a:t>
            </a:r>
            <a:r>
              <a:rPr lang="en-US" sz="2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some other "equivalent" or "conformant"  components, if needed.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4" name="Google Shape;364;p23"/>
          <p:cNvSpPr txBox="1">
            <a:spLocks noGrp="1"/>
          </p:cNvSpPr>
          <p:nvPr>
            <p:ph type="title"/>
          </p:nvPr>
        </p:nvSpPr>
        <p:spPr>
          <a:xfrm>
            <a:off x="444500" y="327406"/>
            <a:ext cx="6979284" cy="788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/>
              <a:t>UML Component Diagrams</a:t>
            </a:r>
            <a:endParaRPr sz="5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24"/>
          <p:cNvSpPr/>
          <p:nvPr/>
        </p:nvSpPr>
        <p:spPr>
          <a:xfrm>
            <a:off x="0" y="1247"/>
            <a:ext cx="9143999" cy="102615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2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24"/>
          <p:cNvSpPr/>
          <p:nvPr/>
        </p:nvSpPr>
        <p:spPr>
          <a:xfrm>
            <a:off x="0" y="0"/>
            <a:ext cx="9090762" cy="101993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24"/>
          <p:cNvSpPr/>
          <p:nvPr/>
        </p:nvSpPr>
        <p:spPr>
          <a:xfrm>
            <a:off x="-881" y="52959"/>
            <a:ext cx="9145643" cy="90081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24"/>
          <p:cNvSpPr txBox="1"/>
          <p:nvPr/>
        </p:nvSpPr>
        <p:spPr>
          <a:xfrm>
            <a:off x="535940" y="1154938"/>
            <a:ext cx="8039100" cy="366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285115" marR="887730" lvl="0" indent="-27241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D0D9"/>
              </a:buClr>
              <a:buSzPts val="2450"/>
              <a:buFont typeface="Arial"/>
              <a:buChar char="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 are intended to be capable of being </a:t>
            </a:r>
            <a:r>
              <a:rPr lang="en-US" sz="2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b="1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deployed</a:t>
            </a:r>
            <a:r>
              <a:rPr lang="en-US" sz="2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-US" sz="2600" b="1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re-deployed</a:t>
            </a:r>
            <a:r>
              <a:rPr lang="en-US" sz="2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independently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for  instance to update an existing system.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115" marR="0" lvl="0" indent="-272415" algn="l" rtl="0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>
                <a:srgbClr val="0AD0D9"/>
              </a:buClr>
              <a:buSzPts val="2450"/>
              <a:buFont typeface="Arial"/>
              <a:buChar char=""/>
            </a:pPr>
            <a:r>
              <a:rPr lang="en-US" sz="2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Components 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UML could represent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52780" marR="875664" lvl="1" indent="-247015" algn="l" rtl="0">
              <a:lnSpc>
                <a:spcPct val="100000"/>
              </a:lnSpc>
              <a:spcBef>
                <a:spcPts val="585"/>
              </a:spcBef>
              <a:spcAft>
                <a:spcPts val="0"/>
              </a:spcAft>
              <a:buClr>
                <a:srgbClr val="0E6EC5"/>
              </a:buClr>
              <a:buSzPts val="2050"/>
              <a:buFont typeface="Arial"/>
              <a:buChar char=""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logical components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(e.g., business components,  process components), and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52780" marR="5080" lvl="1" indent="-247015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0E6EC5"/>
              </a:buClr>
              <a:buSzPts val="2050"/>
              <a:buFont typeface="Arial"/>
              <a:buChar char=""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physical components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(e.g., CORBA components, EJB  components, ATL, COM+ and .NET components, WSDL  (Web Service Definition Language) components, etc.),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5" name="Google Shape;375;p24"/>
          <p:cNvSpPr txBox="1">
            <a:spLocks noGrp="1"/>
          </p:cNvSpPr>
          <p:nvPr>
            <p:ph type="title"/>
          </p:nvPr>
        </p:nvSpPr>
        <p:spPr>
          <a:xfrm>
            <a:off x="444500" y="327406"/>
            <a:ext cx="6979284" cy="788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/>
              <a:t>UML Component Diagrams</a:t>
            </a:r>
            <a:endParaRPr sz="5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884</Words>
  <Application>Microsoft Office PowerPoint</Application>
  <PresentationFormat>On-screen Show (4:3)</PresentationFormat>
  <Paragraphs>77</Paragraphs>
  <Slides>23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Georgia</vt:lpstr>
      <vt:lpstr>Times New Roman</vt:lpstr>
      <vt:lpstr>Office Theme</vt:lpstr>
      <vt:lpstr>Implementation Diagram</vt:lpstr>
      <vt:lpstr>Component(UML)</vt:lpstr>
      <vt:lpstr>Component (UML)</vt:lpstr>
      <vt:lpstr>PowerPoint Presentation</vt:lpstr>
      <vt:lpstr>Implementation Diagrams</vt:lpstr>
      <vt:lpstr>Component Diagram</vt:lpstr>
      <vt:lpstr>Interfaces</vt:lpstr>
      <vt:lpstr>UML Component Diagrams</vt:lpstr>
      <vt:lpstr>UML Component Diagrams</vt:lpstr>
      <vt:lpstr>Online Shopping - Components</vt:lpstr>
      <vt:lpstr>Online Shopping - Components</vt:lpstr>
      <vt:lpstr>Ex1: Component Diagram</vt:lpstr>
      <vt:lpstr>Ex1: UML Component Diagram</vt:lpstr>
      <vt:lpstr>Online ordering / shipping</vt:lpstr>
      <vt:lpstr>Ex3: Component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Analysis &amp;  Design</dc:title>
  <dc:creator>Lee Cottrell</dc:creator>
  <cp:lastModifiedBy>Fast</cp:lastModifiedBy>
  <cp:revision>12</cp:revision>
  <dcterms:created xsi:type="dcterms:W3CDTF">2018-08-03T06:59:23Z</dcterms:created>
  <dcterms:modified xsi:type="dcterms:W3CDTF">2023-11-28T03:14:03Z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2017-04-13T00:00:00Z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2018-08-03T00:00:00Z</vt:filetime>
  </property>
</Properties>
</file>