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se_cas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Use_ca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Object-oriented_software_enginee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831273"/>
            <a:ext cx="9144000" cy="156279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dirty="0"/>
              <a:t>Software Design And </a:t>
            </a:r>
            <a:r>
              <a:rPr lang="en-US" b="1" dirty="0" smtClean="0"/>
              <a:t>Analysis</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US" sz="3200" b="1" dirty="0"/>
              <a:t>Entity Control and Boundary Classes</a:t>
            </a:r>
            <a:endParaRP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Robustness Diagram – 4 Connection Rules</a:t>
            </a:r>
            <a:endParaRPr b="1"/>
          </a:p>
        </p:txBody>
      </p:sp>
      <p:sp>
        <p:nvSpPr>
          <p:cNvPr id="137" name="Google Shape;13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Keep in mind that both boundary objects and entity objects are nouns and that controllers are verbs. Nouns can’t talk to other nouns, but verbs can talk to either nouns or verbs.</a:t>
            </a:r>
            <a:endParaRPr/>
          </a:p>
          <a:p>
            <a:pPr marL="0" lvl="0" indent="0" algn="l" rtl="0">
              <a:lnSpc>
                <a:spcPct val="90000"/>
              </a:lnSpc>
              <a:spcBef>
                <a:spcPts val="1000"/>
              </a:spcBef>
              <a:spcAft>
                <a:spcPts val="0"/>
              </a:spcAft>
              <a:buClr>
                <a:schemeClr val="dk1"/>
              </a:buClr>
              <a:buSzPct val="100000"/>
              <a:buNone/>
            </a:pPr>
            <a:r>
              <a:rPr lang="en-US"/>
              <a:t>Here I listed the four basic connection rules which should always be mind:</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Actors can only talk to boundary objects.</a:t>
            </a:r>
            <a:endParaRPr/>
          </a:p>
          <a:p>
            <a:pPr marL="228600" lvl="0" indent="-228600" algn="l" rtl="0">
              <a:lnSpc>
                <a:spcPct val="90000"/>
              </a:lnSpc>
              <a:spcBef>
                <a:spcPts val="1000"/>
              </a:spcBef>
              <a:spcAft>
                <a:spcPts val="0"/>
              </a:spcAft>
              <a:buClr>
                <a:schemeClr val="dk1"/>
              </a:buClr>
              <a:buSzPct val="100000"/>
              <a:buChar char="•"/>
            </a:pPr>
            <a:r>
              <a:rPr lang="en-US"/>
              <a:t>Boundary objects can only talk to controllers and actors.</a:t>
            </a:r>
            <a:endParaRPr/>
          </a:p>
          <a:p>
            <a:pPr marL="228600" lvl="0" indent="-228600" algn="l" rtl="0">
              <a:lnSpc>
                <a:spcPct val="90000"/>
              </a:lnSpc>
              <a:spcBef>
                <a:spcPts val="1000"/>
              </a:spcBef>
              <a:spcAft>
                <a:spcPts val="0"/>
              </a:spcAft>
              <a:buClr>
                <a:schemeClr val="dk1"/>
              </a:buClr>
              <a:buSzPct val="100000"/>
              <a:buChar char="•"/>
            </a:pPr>
            <a:r>
              <a:rPr lang="en-US"/>
              <a:t>Entity objects can only talk to controllers.</a:t>
            </a:r>
            <a:endParaRPr/>
          </a:p>
          <a:p>
            <a:pPr marL="228600" lvl="0" indent="-228600" algn="l" rtl="0">
              <a:lnSpc>
                <a:spcPct val="90000"/>
              </a:lnSpc>
              <a:spcBef>
                <a:spcPts val="1000"/>
              </a:spcBef>
              <a:spcAft>
                <a:spcPts val="0"/>
              </a:spcAft>
              <a:buClr>
                <a:schemeClr val="dk1"/>
              </a:buClr>
              <a:buSzPct val="100000"/>
              <a:buChar char="•"/>
            </a:pPr>
            <a:r>
              <a:rPr lang="en-US"/>
              <a:t>Controllers can talk to boundary objects and entity objects, and to other controllers, but not to actors.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b="1"/>
              <a:t>Robustness Analysis Diagram connection rules:</a:t>
            </a:r>
            <a:r>
              <a:rPr lang="en-US"/>
              <a:t/>
            </a:r>
            <a:br>
              <a:rPr lang="en-US"/>
            </a:br>
            <a:endParaRPr/>
          </a:p>
        </p:txBody>
      </p:sp>
      <p:pic>
        <p:nvPicPr>
          <p:cNvPr id="143" name="Google Shape;143;p23"/>
          <p:cNvPicPr preferRelativeResize="0">
            <a:picLocks noGrp="1"/>
          </p:cNvPicPr>
          <p:nvPr>
            <p:ph type="body" idx="1"/>
          </p:nvPr>
        </p:nvPicPr>
        <p:blipFill rotWithShape="1">
          <a:blip r:embed="rId3">
            <a:alphaModFix/>
          </a:blip>
          <a:srcRect/>
          <a:stretch/>
        </p:blipFill>
        <p:spPr>
          <a:xfrm>
            <a:off x="2078183" y="1579418"/>
            <a:ext cx="7481454" cy="45310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ECB: </a:t>
            </a:r>
            <a:endParaRPr/>
          </a:p>
        </p:txBody>
      </p:sp>
      <p:sp>
        <p:nvSpPr>
          <p:cNvPr id="149" name="Google Shape;14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ECB classes are first identified when </a:t>
            </a:r>
            <a:r>
              <a:rPr lang="en-US" u="sng">
                <a:solidFill>
                  <a:schemeClr val="hlink"/>
                </a:solidFill>
                <a:hlinkClick r:id="rId3"/>
              </a:rPr>
              <a:t>use-cases</a:t>
            </a:r>
            <a:r>
              <a:rPr lang="en-US"/>
              <a:t> are analyzed:  </a:t>
            </a:r>
            <a:endParaRPr/>
          </a:p>
          <a:p>
            <a:pPr marL="228600" lvl="0" indent="-228600" algn="l" rtl="0">
              <a:lnSpc>
                <a:spcPct val="90000"/>
              </a:lnSpc>
              <a:spcBef>
                <a:spcPts val="1000"/>
              </a:spcBef>
              <a:spcAft>
                <a:spcPts val="0"/>
              </a:spcAft>
              <a:buClr>
                <a:schemeClr val="dk1"/>
              </a:buClr>
              <a:buSzPts val="2800"/>
              <a:buChar char="•"/>
            </a:pPr>
            <a:r>
              <a:rPr lang="en-US"/>
              <a:t>every use case is represented as a control class;</a:t>
            </a:r>
            <a:endParaRPr/>
          </a:p>
          <a:p>
            <a:pPr marL="228600" lvl="0" indent="-228600" algn="l" rtl="0">
              <a:lnSpc>
                <a:spcPct val="90000"/>
              </a:lnSpc>
              <a:spcBef>
                <a:spcPts val="1000"/>
              </a:spcBef>
              <a:spcAft>
                <a:spcPts val="0"/>
              </a:spcAft>
              <a:buClr>
                <a:schemeClr val="dk1"/>
              </a:buClr>
              <a:buSzPts val="2800"/>
              <a:buChar char="•"/>
            </a:pPr>
            <a:r>
              <a:rPr lang="en-US"/>
              <a:t>every different relation between a use-case and an actor is represented as a boundary class;</a:t>
            </a:r>
            <a:endParaRPr/>
          </a:p>
          <a:p>
            <a:pPr marL="228600" lvl="0" indent="-228600" algn="l" rtl="0">
              <a:lnSpc>
                <a:spcPct val="90000"/>
              </a:lnSpc>
              <a:spcBef>
                <a:spcPts val="1000"/>
              </a:spcBef>
              <a:spcAft>
                <a:spcPts val="0"/>
              </a:spcAft>
              <a:buClr>
                <a:schemeClr val="dk1"/>
              </a:buClr>
              <a:buSzPts val="2800"/>
              <a:buChar char="•"/>
            </a:pPr>
            <a:r>
              <a:rPr lang="en-US"/>
              <a:t>entities are derived from the use-case narrative.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Five Steps for Creating Robustness Analysis:</a:t>
            </a:r>
            <a:br>
              <a:rPr lang="en-US"/>
            </a:br>
            <a:endParaRPr/>
          </a:p>
        </p:txBody>
      </p:sp>
      <p:sp>
        <p:nvSpPr>
          <p:cNvPr id="155" name="Google Shape;155;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You perform robustness analysis for a use case by walking through the use case text.</a:t>
            </a:r>
            <a:endParaRPr/>
          </a:p>
          <a:p>
            <a:pPr marL="228600" lvl="0" indent="-228600" algn="l" rtl="0">
              <a:lnSpc>
                <a:spcPct val="90000"/>
              </a:lnSpc>
              <a:spcBef>
                <a:spcPts val="1000"/>
              </a:spcBef>
              <a:spcAft>
                <a:spcPts val="0"/>
              </a:spcAft>
              <a:buClr>
                <a:schemeClr val="dk1"/>
              </a:buClr>
              <a:buSzPts val="2800"/>
              <a:buChar char="•"/>
            </a:pPr>
            <a:r>
              <a:rPr lang="en-US"/>
              <a:t>One sentence at a time, and drawing the actors, the appropriate boundary, entity objects and controllers, and the connections among the various elements of the diagram.</a:t>
            </a:r>
            <a:endParaRPr/>
          </a:p>
          <a:p>
            <a:pPr marL="228600" lvl="0" indent="-228600" algn="l" rtl="0">
              <a:lnSpc>
                <a:spcPct val="90000"/>
              </a:lnSpc>
              <a:spcBef>
                <a:spcPts val="1000"/>
              </a:spcBef>
              <a:spcAft>
                <a:spcPts val="0"/>
              </a:spcAft>
              <a:buClr>
                <a:schemeClr val="dk1"/>
              </a:buClr>
              <a:buSzPts val="2800"/>
              <a:buChar char="•"/>
            </a:pPr>
            <a:r>
              <a:rPr lang="en-US"/>
              <a:t>You should be able to fit the basic course and all of the alternate courses on one diagram.</a:t>
            </a:r>
            <a:endParaRPr/>
          </a:p>
          <a:p>
            <a:pPr marL="228600" lvl="0" indent="-228600" algn="l" rtl="0">
              <a:lnSpc>
                <a:spcPct val="90000"/>
              </a:lnSpc>
              <a:spcBef>
                <a:spcPts val="1000"/>
              </a:spcBef>
              <a:spcAft>
                <a:spcPts val="0"/>
              </a:spcAft>
              <a:buClr>
                <a:schemeClr val="dk1"/>
              </a:buClr>
              <a:buSzPts val="2800"/>
              <a:buChar char="•"/>
            </a:pPr>
            <a:r>
              <a:rPr lang="en-US"/>
              <a:t>Anyone who reviews a robustness diagram should be able to read a course of action in the use case text, trace his finger along with the associations on the diagram, and see a clear match between text and picture.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6"/>
          <p:cNvPicPr preferRelativeResize="0">
            <a:picLocks noGrp="1"/>
          </p:cNvPicPr>
          <p:nvPr>
            <p:ph type="body" idx="1"/>
          </p:nvPr>
        </p:nvPicPr>
        <p:blipFill rotWithShape="1">
          <a:blip r:embed="rId3">
            <a:alphaModFix/>
          </a:blip>
          <a:srcRect/>
          <a:stretch/>
        </p:blipFill>
        <p:spPr>
          <a:xfrm>
            <a:off x="2003367" y="847898"/>
            <a:ext cx="7913717" cy="49541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Use-Case: Place Order</a:t>
            </a:r>
            <a:endParaRPr/>
          </a:p>
        </p:txBody>
      </p:sp>
      <p:sp>
        <p:nvSpPr>
          <p:cNvPr id="166" name="Google Shape;16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90000"/>
              </a:lnSpc>
              <a:spcBef>
                <a:spcPts val="0"/>
              </a:spcBef>
              <a:spcAft>
                <a:spcPts val="0"/>
              </a:spcAft>
              <a:buClr>
                <a:schemeClr val="dk1"/>
              </a:buClr>
              <a:buSzPct val="100000"/>
              <a:buFont typeface="Calibri"/>
              <a:buAutoNum type="arabicPeriod"/>
            </a:pPr>
            <a:r>
              <a:rPr lang="en-US"/>
              <a:t>Customer visits the Shopping cart page.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Customer clicks the Buy button.</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The system displays the Order details form where the required data to complete the order (name, phone number, email, shipping and billing addresses, payment method) needs to be provided.</a:t>
            </a:r>
            <a:endParaRPr/>
          </a:p>
          <a:p>
            <a:pPr marL="457200" lvl="1" indent="0" algn="l" rtl="0">
              <a:lnSpc>
                <a:spcPct val="90000"/>
              </a:lnSpc>
              <a:spcBef>
                <a:spcPts val="500"/>
              </a:spcBef>
              <a:spcAft>
                <a:spcPts val="0"/>
              </a:spcAft>
              <a:buClr>
                <a:schemeClr val="dk1"/>
              </a:buClr>
              <a:buSzPct val="100000"/>
              <a:buNone/>
            </a:pPr>
            <a:r>
              <a:rPr lang="en-US"/>
              <a:t>3.a. The system will retrieve information of the customer in order to populate a list of default values.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Customer fills in data and submits Order details form by clicking the Confirm button.</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 The system records the order.</a:t>
            </a:r>
            <a:endParaRPr/>
          </a:p>
          <a:p>
            <a:pPr marL="457200" lvl="1" indent="0" algn="l" rtl="0">
              <a:lnSpc>
                <a:spcPct val="90000"/>
              </a:lnSpc>
              <a:spcBef>
                <a:spcPts val="500"/>
              </a:spcBef>
              <a:spcAft>
                <a:spcPts val="0"/>
              </a:spcAft>
              <a:buClr>
                <a:schemeClr val="dk1"/>
              </a:buClr>
              <a:buSzPct val="100000"/>
              <a:buNone/>
            </a:pPr>
            <a:r>
              <a:rPr lang="en-US"/>
              <a:t>5.a. It retrieves shopping cart elements to add them to the order.</a:t>
            </a:r>
            <a:endParaRPr/>
          </a:p>
          <a:p>
            <a:pPr marL="0" lvl="0" indent="0" algn="l" rtl="0">
              <a:lnSpc>
                <a:spcPct val="90000"/>
              </a:lnSpc>
              <a:spcBef>
                <a:spcPts val="1000"/>
              </a:spcBef>
              <a:spcAft>
                <a:spcPts val="0"/>
              </a:spcAft>
              <a:buClr>
                <a:schemeClr val="dk1"/>
              </a:buClr>
              <a:buSzPct val="100000"/>
              <a:buNone/>
            </a:pPr>
            <a:r>
              <a:rPr lang="en-US"/>
              <a:t>6. The system displays the Order created page.</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2" name="Google Shape;172;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ECB(Robustness Analysis):</a:t>
            </a:r>
            <a:endParaRPr b="1"/>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Robustness Analysis is a practice that originated with </a:t>
            </a:r>
            <a:r>
              <a:rPr lang="en-US">
                <a:solidFill>
                  <a:schemeClr val="accent1"/>
                </a:solidFill>
              </a:rPr>
              <a:t>Ivar Jacobson’s </a:t>
            </a:r>
            <a:r>
              <a:rPr lang="en-US"/>
              <a:t>Objectory Method. (also called Jacobson’s diagram).</a:t>
            </a:r>
            <a:endParaRPr/>
          </a:p>
          <a:p>
            <a:pPr marL="228600" lvl="0" indent="-228600" algn="l" rtl="0">
              <a:lnSpc>
                <a:spcPct val="90000"/>
              </a:lnSpc>
              <a:spcBef>
                <a:spcPts val="1000"/>
              </a:spcBef>
              <a:spcAft>
                <a:spcPts val="0"/>
              </a:spcAft>
              <a:buClr>
                <a:schemeClr val="dk1"/>
              </a:buClr>
              <a:buSzPts val="2800"/>
              <a:buChar char="•"/>
            </a:pPr>
            <a:r>
              <a:rPr lang="en-US"/>
              <a:t>This involves analyzing the narrative text of use cases, identifying the first-guess set of objects that will participate in those use cases, and classifying these objects based on the roles they play. </a:t>
            </a:r>
            <a:endParaRPr/>
          </a:p>
          <a:p>
            <a:pPr marL="228600" lvl="0" indent="-228600" algn="l" rtl="0">
              <a:lnSpc>
                <a:spcPct val="90000"/>
              </a:lnSpc>
              <a:spcBef>
                <a:spcPts val="1000"/>
              </a:spcBef>
              <a:spcAft>
                <a:spcPts val="0"/>
              </a:spcAft>
              <a:buClr>
                <a:schemeClr val="dk1"/>
              </a:buClr>
              <a:buSzPts val="2800"/>
              <a:buChar char="•"/>
            </a:pPr>
            <a:r>
              <a:rPr lang="en-US"/>
              <a:t>Robustness analysis helps you to bridge the gap from Use Cases and Domain Classes.</a:t>
            </a:r>
            <a:endParaRPr/>
          </a:p>
          <a:p>
            <a:pPr marL="228600" lvl="0" indent="-228600" algn="l" rtl="0">
              <a:lnSpc>
                <a:spcPct val="90000"/>
              </a:lnSpc>
              <a:spcBef>
                <a:spcPts val="1000"/>
              </a:spcBef>
              <a:spcAft>
                <a:spcPts val="0"/>
              </a:spcAft>
              <a:buClr>
                <a:schemeClr val="dk1"/>
              </a:buClr>
              <a:buSzPts val="2800"/>
              <a:buChar char="•"/>
            </a:pPr>
            <a:r>
              <a:rPr lang="en-US"/>
              <a:t>It is a </a:t>
            </a:r>
            <a:r>
              <a:rPr lang="en-US" u="sng">
                <a:solidFill>
                  <a:schemeClr val="hlink"/>
                </a:solidFill>
                <a:hlinkClick r:id="rId3"/>
              </a:rPr>
              <a:t>use-case</a:t>
            </a:r>
            <a:r>
              <a:rPr lang="en-US"/>
              <a:t> driven </a:t>
            </a:r>
            <a:r>
              <a:rPr lang="en-US" u="sng">
                <a:solidFill>
                  <a:schemeClr val="hlink"/>
                </a:solidFill>
                <a:hlinkClick r:id="rId4"/>
              </a:rPr>
              <a:t>object-oriented software design</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a:picLocks noGrp="1"/>
          </p:cNvPicPr>
          <p:nvPr>
            <p:ph type="body" idx="1"/>
          </p:nvPr>
        </p:nvPicPr>
        <p:blipFill rotWithShape="1">
          <a:blip r:embed="rId3">
            <a:alphaModFix/>
          </a:blip>
          <a:srcRect/>
          <a:stretch/>
        </p:blipFill>
        <p:spPr>
          <a:xfrm>
            <a:off x="1870363" y="977727"/>
            <a:ext cx="8379501" cy="4957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1"/>
          </p:nvPr>
        </p:nvSpPr>
        <p:spPr>
          <a:xfrm>
            <a:off x="671945" y="911225"/>
            <a:ext cx="3941619" cy="41013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ECB partitions the system into three types of classes: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2200"/>
              <a:t>entities,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2200"/>
              <a:t>controls,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2200"/>
              <a:t>and boundaries</a:t>
            </a:r>
            <a:r>
              <a:rPr lang="en-US"/>
              <a:t>.</a:t>
            </a:r>
            <a:endParaRPr/>
          </a:p>
          <a:p>
            <a:pPr marL="228600" lvl="0" indent="-228600" algn="l" rtl="0">
              <a:lnSpc>
                <a:spcPct val="90000"/>
              </a:lnSpc>
              <a:spcBef>
                <a:spcPts val="1000"/>
              </a:spcBef>
              <a:spcAft>
                <a:spcPts val="0"/>
              </a:spcAft>
              <a:buClr>
                <a:schemeClr val="dk1"/>
              </a:buClr>
              <a:buSzPct val="100000"/>
              <a:buChar char="•"/>
            </a:pPr>
            <a:r>
              <a:rPr lang="en-US"/>
              <a:t>entity, control, and boundary are official UML class stereotypes. UML has some special icons to represent them.</a:t>
            </a:r>
            <a:endParaRPr/>
          </a:p>
        </p:txBody>
      </p:sp>
      <p:pic>
        <p:nvPicPr>
          <p:cNvPr id="102" name="Google Shape;102;p16"/>
          <p:cNvPicPr preferRelativeResize="0"/>
          <p:nvPr/>
        </p:nvPicPr>
        <p:blipFill rotWithShape="1">
          <a:blip r:embed="rId3">
            <a:alphaModFix/>
          </a:blip>
          <a:srcRect/>
          <a:stretch/>
        </p:blipFill>
        <p:spPr>
          <a:xfrm>
            <a:off x="4962699" y="304627"/>
            <a:ext cx="6791497" cy="546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813261" y="83641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Boundary object</a:t>
            </a:r>
            <a:r>
              <a:rPr lang="en-US" dirty="0"/>
              <a:t> (or interface object) is what actors use in communicating with the system.</a:t>
            </a:r>
            <a:endParaRPr dirty="0"/>
          </a:p>
          <a:p>
            <a:pPr marL="228600" lvl="0" indent="-228600" algn="l" rtl="0">
              <a:lnSpc>
                <a:spcPct val="90000"/>
              </a:lnSpc>
              <a:spcBef>
                <a:spcPts val="1000"/>
              </a:spcBef>
              <a:spcAft>
                <a:spcPts val="0"/>
              </a:spcAft>
              <a:buClr>
                <a:schemeClr val="dk1"/>
              </a:buClr>
              <a:buSzPts val="2800"/>
              <a:buChar char="•"/>
            </a:pPr>
            <a:r>
              <a:rPr lang="en-US" b="1" dirty="0"/>
              <a:t>Entity object</a:t>
            </a:r>
            <a:r>
              <a:rPr lang="en-US" dirty="0"/>
              <a:t> Entities are objects representing system data: Customer, Product, Transaction, Cart, etc.</a:t>
            </a:r>
            <a:endParaRPr dirty="0"/>
          </a:p>
          <a:p>
            <a:pPr marL="228600" lvl="0" indent="-228600" algn="l" rtl="0">
              <a:lnSpc>
                <a:spcPct val="90000"/>
              </a:lnSpc>
              <a:spcBef>
                <a:spcPts val="1000"/>
              </a:spcBef>
              <a:spcAft>
                <a:spcPts val="0"/>
              </a:spcAft>
              <a:buClr>
                <a:schemeClr val="dk1"/>
              </a:buClr>
              <a:buSzPts val="2800"/>
              <a:buChar char="•"/>
            </a:pPr>
            <a:r>
              <a:rPr lang="en-US" b="1" dirty="0"/>
              <a:t>Control objects</a:t>
            </a:r>
            <a:r>
              <a:rPr lang="en-US" dirty="0"/>
              <a:t> </a:t>
            </a:r>
            <a:r>
              <a:rPr lang="en-US" dirty="0" smtClean="0"/>
              <a:t>which </a:t>
            </a:r>
            <a:r>
              <a:rPr lang="en-US" dirty="0"/>
              <a:t>serve as the “glue” between boundary objects and entity objects.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838200" y="780762"/>
            <a:ext cx="9932324" cy="68227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Several Types of Boundary Classes</a:t>
            </a:r>
            <a:br>
              <a:rPr lang="en-US"/>
            </a:br>
            <a:endParaRPr/>
          </a:p>
        </p:txBody>
      </p:sp>
      <p:sp>
        <p:nvSpPr>
          <p:cNvPr id="113" name="Google Shape;113;p18"/>
          <p:cNvSpPr txBox="1">
            <a:spLocks noGrp="1"/>
          </p:cNvSpPr>
          <p:nvPr>
            <p:ph type="body" idx="1"/>
          </p:nvPr>
        </p:nvSpPr>
        <p:spPr>
          <a:xfrm>
            <a:off x="605443" y="13684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b="1"/>
              <a:t>User interface classes </a:t>
            </a:r>
            <a:r>
              <a:rPr lang="en-US"/>
              <a:t>–</a:t>
            </a:r>
            <a:endParaRPr/>
          </a:p>
          <a:p>
            <a:pPr marL="0" lvl="0" indent="0" algn="l" rtl="0">
              <a:lnSpc>
                <a:spcPct val="90000"/>
              </a:lnSpc>
              <a:spcBef>
                <a:spcPts val="1000"/>
              </a:spcBef>
              <a:spcAft>
                <a:spcPts val="0"/>
              </a:spcAft>
              <a:buClr>
                <a:schemeClr val="dk1"/>
              </a:buClr>
              <a:buSzPct val="100000"/>
              <a:buNone/>
            </a:pPr>
            <a:r>
              <a:rPr lang="en-US"/>
              <a:t>Classes that facilitate  communication with human users of the system </a:t>
            </a:r>
            <a:endParaRPr/>
          </a:p>
          <a:p>
            <a:pPr marL="0" lvl="0" indent="0" algn="l" rtl="0">
              <a:lnSpc>
                <a:spcPct val="90000"/>
              </a:lnSpc>
              <a:spcBef>
                <a:spcPts val="1000"/>
              </a:spcBef>
              <a:spcAft>
                <a:spcPts val="0"/>
              </a:spcAft>
              <a:buClr>
                <a:schemeClr val="dk1"/>
              </a:buClr>
              <a:buSzPct val="100000"/>
              <a:buNone/>
            </a:pPr>
            <a:r>
              <a:rPr lang="en-US"/>
              <a:t>Menus, forms, etc.	</a:t>
            </a:r>
            <a:endParaRPr/>
          </a:p>
          <a:p>
            <a:pPr marL="0" lvl="0" indent="0" algn="l" rtl="0">
              <a:lnSpc>
                <a:spcPct val="90000"/>
              </a:lnSpc>
              <a:spcBef>
                <a:spcPts val="1000"/>
              </a:spcBef>
              <a:spcAft>
                <a:spcPts val="0"/>
              </a:spcAft>
              <a:buClr>
                <a:schemeClr val="dk1"/>
              </a:buClr>
              <a:buSzPct val="100000"/>
              <a:buNone/>
            </a:pPr>
            <a:r>
              <a:rPr lang="en-US" b="1"/>
              <a:t>System interface classes </a:t>
            </a:r>
            <a:r>
              <a:rPr lang="en-US"/>
              <a:t>:</a:t>
            </a:r>
            <a:endParaRPr/>
          </a:p>
          <a:p>
            <a:pPr marL="228600" lvl="0" indent="-228600" algn="l" rtl="0">
              <a:lnSpc>
                <a:spcPct val="90000"/>
              </a:lnSpc>
              <a:spcBef>
                <a:spcPts val="1000"/>
              </a:spcBef>
              <a:spcAft>
                <a:spcPts val="0"/>
              </a:spcAft>
              <a:buClr>
                <a:schemeClr val="dk1"/>
              </a:buClr>
              <a:buSzPct val="100000"/>
              <a:buChar char="•"/>
            </a:pPr>
            <a:r>
              <a:rPr lang="en-US"/>
              <a:t> Classes which facilitate  communications with other systems.</a:t>
            </a:r>
            <a:endParaRPr/>
          </a:p>
          <a:p>
            <a:pPr marL="228600" lvl="0" indent="-228600" algn="l" rtl="0">
              <a:lnSpc>
                <a:spcPct val="90000"/>
              </a:lnSpc>
              <a:spcBef>
                <a:spcPts val="1000"/>
              </a:spcBef>
              <a:spcAft>
                <a:spcPts val="0"/>
              </a:spcAft>
              <a:buClr>
                <a:schemeClr val="dk1"/>
              </a:buClr>
              <a:buSzPct val="100000"/>
              <a:buChar char="•"/>
            </a:pPr>
            <a:r>
              <a:rPr lang="en-US"/>
              <a:t>These boundary classes are responsible for managing the  dialogue with the external system, like getting data from  an existing database system or flat file.</a:t>
            </a:r>
            <a:endParaRPr/>
          </a:p>
          <a:p>
            <a:pPr marL="228600" lvl="0" indent="-228600" algn="l" rtl="0">
              <a:lnSpc>
                <a:spcPct val="90000"/>
              </a:lnSpc>
              <a:spcBef>
                <a:spcPts val="1000"/>
              </a:spcBef>
              <a:spcAft>
                <a:spcPts val="0"/>
              </a:spcAft>
              <a:buClr>
                <a:schemeClr val="dk1"/>
              </a:buClr>
              <a:buSzPct val="100000"/>
              <a:buChar char="•"/>
            </a:pPr>
            <a:r>
              <a:rPr lang="en-US"/>
              <a:t>Provides an interface to that system for this system.</a:t>
            </a:r>
            <a:endParaRPr/>
          </a:p>
          <a:p>
            <a:pPr marL="0" lvl="0" indent="0" algn="l" rtl="0">
              <a:lnSpc>
                <a:spcPct val="90000"/>
              </a:lnSpc>
              <a:spcBef>
                <a:spcPts val="1000"/>
              </a:spcBef>
              <a:spcAft>
                <a:spcPts val="0"/>
              </a:spcAft>
              <a:buClr>
                <a:schemeClr val="dk1"/>
              </a:buClr>
              <a:buSzPct val="100000"/>
              <a:buNone/>
            </a:pPr>
            <a:r>
              <a:rPr lang="en-US" b="1"/>
              <a:t>Device Interface Classes </a:t>
            </a:r>
            <a:endParaRPr/>
          </a:p>
          <a:p>
            <a:pPr marL="228600" lvl="0" indent="-228600" algn="l" rtl="0">
              <a:lnSpc>
                <a:spcPct val="90000"/>
              </a:lnSpc>
              <a:spcBef>
                <a:spcPts val="1000"/>
              </a:spcBef>
              <a:spcAft>
                <a:spcPts val="0"/>
              </a:spcAft>
              <a:buClr>
                <a:schemeClr val="dk1"/>
              </a:buClr>
              <a:buSzPct val="100000"/>
              <a:buChar char="•"/>
            </a:pPr>
            <a:r>
              <a:rPr lang="en-US"/>
              <a:t>Provide an interface to devices  which detect external events – like a sensor or …</a:t>
            </a:r>
            <a:endParaRPr/>
          </a:p>
          <a:p>
            <a:pPr marL="228600" lvl="0" indent="-228600" algn="l" rtl="0">
              <a:lnSpc>
                <a:spcPct val="90000"/>
              </a:lnSpc>
              <a:spcBef>
                <a:spcPts val="1000"/>
              </a:spcBef>
              <a:spcAft>
                <a:spcPts val="0"/>
              </a:spcAft>
              <a:buClr>
                <a:schemeClr val="dk1"/>
              </a:buClr>
              <a:buSzPct val="100000"/>
              <a:buChar char="•"/>
            </a:pPr>
            <a:r>
              <a:rPr lang="en-US"/>
              <a:t>One boundary class per use case/actor pair</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Robustness Analysis Diagram at a Glance:</a:t>
            </a:r>
            <a:endParaRPr b="1"/>
          </a:p>
        </p:txBody>
      </p:sp>
      <p:sp>
        <p:nvSpPr>
          <p:cNvPr id="119" name="Google Shape;119;p19"/>
          <p:cNvSpPr txBox="1">
            <a:spLocks noGrp="1"/>
          </p:cNvSpPr>
          <p:nvPr>
            <p:ph type="body" idx="1"/>
          </p:nvPr>
        </p:nvSpPr>
        <p:spPr>
          <a:xfrm>
            <a:off x="838200" y="1825625"/>
            <a:ext cx="4955771"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sz="2400"/>
              <a:t>Suppose we have the following simple use case description in textual format:</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u="sng"/>
              <a:t>Login: use case text  </a:t>
            </a:r>
            <a:endParaRPr/>
          </a:p>
          <a:p>
            <a:pPr marL="0" lvl="0" indent="0" algn="l" rtl="0">
              <a:lnSpc>
                <a:spcPct val="90000"/>
              </a:lnSpc>
              <a:spcBef>
                <a:spcPts val="1000"/>
              </a:spcBef>
              <a:spcAft>
                <a:spcPts val="0"/>
              </a:spcAft>
              <a:buClr>
                <a:schemeClr val="dk1"/>
              </a:buClr>
              <a:buSzPts val="2400"/>
              <a:buNone/>
            </a:pPr>
            <a:r>
              <a:rPr lang="en-US" sz="2400"/>
              <a:t>Basic Course: The Customer enters his or her user ID and password, and then clicks the Log In button. The system validates the login information against the persistent Account data, and then returns the Customer to the Home Page and ask customer for reminder by displaying dialog box. </a:t>
            </a:r>
            <a:endParaRPr sz="2400">
              <a:solidFill>
                <a:schemeClr val="accent1"/>
              </a:solidFill>
            </a:endParaRPr>
          </a:p>
        </p:txBody>
      </p:sp>
      <p:pic>
        <p:nvPicPr>
          <p:cNvPr id="120" name="Google Shape;120;p19"/>
          <p:cNvPicPr preferRelativeResize="0"/>
          <p:nvPr/>
        </p:nvPicPr>
        <p:blipFill rotWithShape="1">
          <a:blip r:embed="rId3">
            <a:alphaModFix/>
          </a:blip>
          <a:srcRect/>
          <a:stretch/>
        </p:blipFill>
        <p:spPr>
          <a:xfrm>
            <a:off x="5929746" y="1690688"/>
            <a:ext cx="6011920" cy="440577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Edit Shopping Cart use case text:</a:t>
            </a:r>
            <a:r>
              <a:rPr lang="en-US"/>
              <a:t/>
            </a:r>
            <a:br>
              <a:rPr lang="en-US"/>
            </a:br>
            <a:endParaRPr/>
          </a:p>
        </p:txBody>
      </p:sp>
      <p:sp>
        <p:nvSpPr>
          <p:cNvPr id="126" name="Google Shape;12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u="sng"/>
              <a:t> Basic Course: </a:t>
            </a:r>
            <a:endParaRPr/>
          </a:p>
          <a:p>
            <a:pPr marL="228600" lvl="0" indent="-228600" algn="l" rtl="0">
              <a:lnSpc>
                <a:spcPct val="90000"/>
              </a:lnSpc>
              <a:spcBef>
                <a:spcPts val="1000"/>
              </a:spcBef>
              <a:spcAft>
                <a:spcPts val="0"/>
              </a:spcAft>
              <a:buClr>
                <a:schemeClr val="dk1"/>
              </a:buClr>
              <a:buSzPts val="2800"/>
              <a:buChar char="•"/>
            </a:pPr>
            <a:r>
              <a:rPr lang="en-US"/>
              <a:t>On the Shopping Cart Page, the Customer modifies the quantity of an Item in the Shopping Cart,</a:t>
            </a:r>
            <a:endParaRPr/>
          </a:p>
          <a:p>
            <a:pPr marL="228600" lvl="0" indent="-228600" algn="l" rtl="0">
              <a:lnSpc>
                <a:spcPct val="90000"/>
              </a:lnSpc>
              <a:spcBef>
                <a:spcPts val="1000"/>
              </a:spcBef>
              <a:spcAft>
                <a:spcPts val="0"/>
              </a:spcAft>
              <a:buClr>
                <a:schemeClr val="dk1"/>
              </a:buClr>
              <a:buSzPts val="2800"/>
              <a:buChar char="•"/>
            </a:pPr>
            <a:r>
              <a:rPr lang="en-US"/>
              <a:t> and then presses the Update button.</a:t>
            </a:r>
            <a:endParaRPr/>
          </a:p>
          <a:p>
            <a:pPr marL="228600" lvl="0" indent="-228600" algn="l" rtl="0">
              <a:lnSpc>
                <a:spcPct val="90000"/>
              </a:lnSpc>
              <a:spcBef>
                <a:spcPts val="1000"/>
              </a:spcBef>
              <a:spcAft>
                <a:spcPts val="0"/>
              </a:spcAft>
              <a:buClr>
                <a:schemeClr val="dk1"/>
              </a:buClr>
              <a:buSzPts val="2800"/>
              <a:buChar char="•"/>
            </a:pPr>
            <a:r>
              <a:rPr lang="en-US"/>
              <a:t> The system stores the new quantity, and then computes and displays the new cost for that Item.</a:t>
            </a:r>
            <a:endParaRPr/>
          </a:p>
          <a:p>
            <a:pPr marL="0" lvl="0" indent="0" algn="l" rtl="0">
              <a:lnSpc>
                <a:spcPct val="90000"/>
              </a:lnSpc>
              <a:spcBef>
                <a:spcPts val="1000"/>
              </a:spcBef>
              <a:spcAft>
                <a:spcPts val="0"/>
              </a:spcAft>
              <a:buClr>
                <a:schemeClr val="dk1"/>
              </a:buClr>
              <a:buSzPts val="2800"/>
              <a:buNone/>
            </a:pPr>
            <a:r>
              <a:rPr lang="en-US" u="sng"/>
              <a:t>Alternate Course:</a:t>
            </a:r>
            <a:endParaRPr/>
          </a:p>
          <a:p>
            <a:pPr marL="228600" lvl="0" indent="-228600" algn="l" rtl="0">
              <a:lnSpc>
                <a:spcPct val="90000"/>
              </a:lnSpc>
              <a:spcBef>
                <a:spcPts val="1000"/>
              </a:spcBef>
              <a:spcAft>
                <a:spcPts val="0"/>
              </a:spcAft>
              <a:buClr>
                <a:schemeClr val="dk1"/>
              </a:buClr>
              <a:buSzPts val="2800"/>
              <a:buChar char="•"/>
            </a:pPr>
            <a:r>
              <a:rPr lang="en-US"/>
              <a:t> If the Customer changes the quantity of the Item to 0, the system deletes that Item from the Shopping Cart.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1"/>
          <p:cNvPicPr preferRelativeResize="0">
            <a:picLocks noGrp="1"/>
          </p:cNvPicPr>
          <p:nvPr>
            <p:ph type="body" idx="1"/>
          </p:nvPr>
        </p:nvPicPr>
        <p:blipFill rotWithShape="1">
          <a:blip r:embed="rId3">
            <a:alphaModFix/>
          </a:blip>
          <a:srcRect/>
          <a:stretch/>
        </p:blipFill>
        <p:spPr>
          <a:xfrm>
            <a:off x="1606811" y="811471"/>
            <a:ext cx="8966978" cy="473311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661</Words>
  <Application>Microsoft Office PowerPoint</Application>
  <PresentationFormat>Widescreen</PresentationFormat>
  <Paragraphs>66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Software Design And Analysis</vt:lpstr>
      <vt:lpstr>ECB(Robustness Analysis):</vt:lpstr>
      <vt:lpstr>PowerPoint Presentation</vt:lpstr>
      <vt:lpstr>PowerPoint Presentation</vt:lpstr>
      <vt:lpstr>PowerPoint Presentation</vt:lpstr>
      <vt:lpstr>Several Types of Boundary Classes </vt:lpstr>
      <vt:lpstr>Robustness Analysis Diagram at a Glance:</vt:lpstr>
      <vt:lpstr>Edit Shopping Cart use case text: </vt:lpstr>
      <vt:lpstr>PowerPoint Presentation</vt:lpstr>
      <vt:lpstr>Robustness Diagram – 4 Connection Rules</vt:lpstr>
      <vt:lpstr>Robustness Analysis Diagram connection rules: </vt:lpstr>
      <vt:lpstr>ECB: </vt:lpstr>
      <vt:lpstr>Five Steps for Creating Robustness Analysis: </vt:lpstr>
      <vt:lpstr>PowerPoint Presentation</vt:lpstr>
      <vt:lpstr>Use-Case: Place Order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Analysis</dc:title>
  <dc:creator>Fast</dc:creator>
  <cp:lastModifiedBy>Fast</cp:lastModifiedBy>
  <cp:revision>2</cp:revision>
  <dcterms:modified xsi:type="dcterms:W3CDTF">2023-10-03T03:00:09Z</dcterms:modified>
</cp:coreProperties>
</file>