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501" r:id="rId3"/>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45" r:id="rId47"/>
    <p:sldId id="500" r:id="rId4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0000" autoAdjust="0"/>
  </p:normalViewPr>
  <p:slideViewPr>
    <p:cSldViewPr>
      <p:cViewPr varScale="1">
        <p:scale>
          <a:sx n="77" d="100"/>
          <a:sy n="77" d="100"/>
        </p:scale>
        <p:origin x="15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10/15/2024</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414612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4088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111877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Browsers 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54812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2774047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40356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299104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118934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3094018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11085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a:t>Assume bank_cert2.pem contains the bank’s certificate issued by “Model Intermediate CA”, the certificate of which is stored in </a:t>
            </a:r>
            <a:r>
              <a:rPr lang="en-US" baseline="0" dirty="0" err="1"/>
              <a:t>modelIntCA.pem</a:t>
            </a:r>
            <a:r>
              <a:rPr lang="en-US" baseline="0" dirty="0"/>
              <a:t>.</a:t>
            </a:r>
          </a:p>
          <a:p>
            <a:pPr marL="171450" indent="-171450">
              <a:buFont typeface="Arial" panose="020B0604020202020204" pitchFamily="34" charset="0"/>
              <a:buChar char="•"/>
            </a:pPr>
            <a:r>
              <a:rPr lang="en-US" baseline="0" dirty="0"/>
              <a:t>Add the entry shown in the figure to Apache’s configuration file located in /</a:t>
            </a:r>
            <a:r>
              <a:rPr lang="en-US" baseline="0" dirty="0" err="1"/>
              <a:t>etc</a:t>
            </a:r>
            <a:r>
              <a:rPr lang="en-US" baseline="0" dirty="0"/>
              <a:t>/apache2/sites-available/default  </a:t>
            </a:r>
          </a:p>
          <a:p>
            <a:pPr marL="171450" indent="-171450">
              <a:buFont typeface="Arial" panose="020B0604020202020204" pitchFamily="34" charset="0"/>
              <a:buChar char="•"/>
            </a:pPr>
            <a:r>
              <a:rPr lang="en-US" baseline="0" dirty="0"/>
              <a:t>The directive will specify where the certificate for the intermediate CA is.</a:t>
            </a:r>
          </a:p>
          <a:p>
            <a:pPr marL="171450" indent="-171450">
              <a:buFont typeface="Arial" panose="020B0604020202020204" pitchFamily="34" charset="0"/>
              <a:buChar char="•"/>
            </a:pPr>
            <a:r>
              <a:rPr lang="en-US" baseline="0" dirty="0"/>
              <a:t>When requested Apache will send the bank’s and the intermediate CA’s certificates to the client.</a:t>
            </a:r>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198446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35397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12995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160502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818040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289021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53694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86077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2884069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HTTPS proxy creates fake certificate for each of the HTTPS websites user visits</a:t>
            </a:r>
          </a:p>
          <a:p>
            <a:pPr marL="171450" indent="-171450">
              <a:buFont typeface="Arial" panose="020B0604020202020204" pitchFamily="34" charset="0"/>
              <a:buChar char="•"/>
            </a:pPr>
            <a:r>
              <a:rPr lang="en-US" sz="1200" dirty="0"/>
              <a:t>Fake certificate signed by proxy</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User’s machine is “fooled” to establish an SSL connection with the proxy</a:t>
            </a:r>
            <a:endParaRPr lang="en-US" sz="1200" dirty="0"/>
          </a:p>
          <a:p>
            <a:pPr marL="171450" indent="-171450">
              <a:buFont typeface="Arial" panose="020B0604020202020204" pitchFamily="34" charset="0"/>
              <a:buChar char="•"/>
            </a:pPr>
            <a:r>
              <a:rPr lang="en-US" sz="1200" dirty="0"/>
              <a:t>Proxy not an attacker any more; so we</a:t>
            </a:r>
            <a:r>
              <a:rPr lang="en-US" sz="1200" baseline="0" dirty="0"/>
              <a:t> can’t call it an MITM attack because of the trust that is already placed on the proxy by the user.</a:t>
            </a:r>
            <a:endParaRPr lang="en-US" sz="1200" dirty="0"/>
          </a:p>
          <a:p>
            <a:pPr marL="171450" indent="-171450">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56739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129735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If the CA doesn’t do</a:t>
            </a:r>
            <a:r>
              <a:rPr lang="en-US" baseline="0" dirty="0"/>
              <a:t>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baseline="0" dirty="0"/>
          </a:p>
          <a:p>
            <a:r>
              <a:rPr lang="en-US" baseline="0" dirty="0"/>
              <a:t>The primary task of a registration authority is to attest to the authenticity of the company/client requesting the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36</a:t>
            </a:fld>
            <a:endParaRPr lang="en-US"/>
          </a:p>
        </p:txBody>
      </p:sp>
    </p:spTree>
    <p:extLst>
      <p:ext uri="{BB962C8B-B14F-4D97-AF65-F5344CB8AC3E}">
        <p14:creationId xmlns:p14="http://schemas.microsoft.com/office/powerpoint/2010/main" val="3398431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Several of </a:t>
            </a:r>
            <a:r>
              <a:rPr lang="en-US" dirty="0" err="1"/>
              <a:t>DigiNotar’s</a:t>
            </a:r>
            <a:r>
              <a:rPr lang="en-US" dirty="0"/>
              <a:t> CA</a:t>
            </a:r>
            <a:r>
              <a:rPr lang="en-US" baseline="0" dirty="0"/>
              <a:t> servers including the ones responsible for issuing government certificates were compromised.</a:t>
            </a:r>
          </a:p>
          <a:p>
            <a:endParaRPr lang="en-US" baseline="0" dirty="0"/>
          </a:p>
          <a:p>
            <a:r>
              <a:rPr lang="en-US" baseline="0" dirty="0"/>
              <a:t>Hardware </a:t>
            </a:r>
            <a:r>
              <a:rPr lang="en-US" baseline="0" dirty="0" err="1"/>
              <a:t>Secrutiy</a:t>
            </a:r>
            <a:r>
              <a:rPr lang="en-US" baseline="0" dirty="0"/>
              <a:t> Model:</a:t>
            </a:r>
          </a:p>
          <a:p>
            <a:pPr marL="171450" indent="-171450">
              <a:buFontTx/>
              <a:buChar char="-"/>
            </a:pPr>
            <a:r>
              <a:rPr lang="en-US" baseline="0" dirty="0"/>
              <a:t>Capable of generating and storing cryptographic keys.</a:t>
            </a:r>
          </a:p>
          <a:p>
            <a:pPr marL="171450" indent="-171450">
              <a:buFontTx/>
              <a:buChar char="-"/>
            </a:pPr>
            <a:r>
              <a:rPr lang="en-US" baseline="0" dirty="0"/>
              <a:t>Device is tamper-proof. Needs to be accessed physically to get the key.</a:t>
            </a:r>
          </a:p>
          <a:p>
            <a:pPr marL="171450" indent="-171450">
              <a:buFontTx/>
              <a:buChar char="-"/>
            </a:pPr>
            <a:r>
              <a:rPr lang="en-US" baseline="0" dirty="0"/>
              <a:t>Generally stored in a vault guarded with physical security and video surveillance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37</a:t>
            </a:fld>
            <a:endParaRPr lang="en-US"/>
          </a:p>
        </p:txBody>
      </p:sp>
    </p:spTree>
    <p:extLst>
      <p:ext uri="{BB962C8B-B14F-4D97-AF65-F5344CB8AC3E}">
        <p14:creationId xmlns:p14="http://schemas.microsoft.com/office/powerpoint/2010/main" val="348008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57054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4178367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39</a:t>
            </a:fld>
            <a:endParaRPr lang="en-US"/>
          </a:p>
        </p:txBody>
      </p:sp>
    </p:spTree>
    <p:extLst>
      <p:ext uri="{BB962C8B-B14F-4D97-AF65-F5344CB8AC3E}">
        <p14:creationId xmlns:p14="http://schemas.microsoft.com/office/powerpoint/2010/main" val="137336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Some Unicode characters look like ASCII and they can cause confusion.</a:t>
            </a:r>
          </a:p>
          <a:p>
            <a:r>
              <a:rPr lang="en-US" dirty="0"/>
              <a:t>Possible to write a string in Cyrillic characters that looks like apple.com in ASCII. When combined in digital</a:t>
            </a:r>
            <a:r>
              <a:rPr lang="en-US" baseline="0" dirty="0"/>
              <a:t> certificate these similarities will cause security problems. </a:t>
            </a:r>
          </a:p>
          <a:p>
            <a:endParaRPr lang="en-US" baseline="0" dirty="0"/>
          </a:p>
          <a:p>
            <a:r>
              <a:rPr lang="en-US" baseline="0" dirty="0"/>
              <a:t>Attacker can purchase the domain and get a certificate with www.</a:t>
            </a:r>
            <a:r>
              <a:rPr lang="en-US" sz="1200" dirty="0">
                <a:latin typeface="Consolas" pitchFamily="49" charset="0"/>
              </a:rPr>
              <a:t>xn—80ak6aa92e.com as its common name. When user redirected to this URL;</a:t>
            </a:r>
            <a:r>
              <a:rPr lang="en-US" sz="1200" baseline="0" dirty="0">
                <a:latin typeface="Consolas" pitchFamily="49" charset="0"/>
              </a:rPr>
              <a:t> browser will verify common name and server name and find that it matches.</a:t>
            </a:r>
          </a:p>
          <a:p>
            <a:r>
              <a:rPr lang="en-US" sz="1200" baseline="0" dirty="0">
                <a:latin typeface="Consolas" pitchFamily="49" charset="0"/>
              </a:rPr>
              <a:t>Browser then display server name in the URL field and it will look like apple.com which defeats user confirmation step.</a:t>
            </a:r>
          </a:p>
          <a:p>
            <a:r>
              <a:rPr lang="en-US" sz="1200" baseline="0" dirty="0">
                <a:latin typeface="Consolas" pitchFamily="49" charset="0"/>
              </a:rPr>
              <a:t>If browser told the user that the actual domain  is not apple.com, the user would have stopped.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40</a:t>
            </a:fld>
            <a:endParaRPr lang="en-US"/>
          </a:p>
        </p:txBody>
      </p:sp>
    </p:spTree>
    <p:extLst>
      <p:ext uri="{BB962C8B-B14F-4D97-AF65-F5344CB8AC3E}">
        <p14:creationId xmlns:p14="http://schemas.microsoft.com/office/powerpoint/2010/main" val="184282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WHOIS</a:t>
            </a:r>
            <a:r>
              <a:rPr lang="en-US" baseline="0" dirty="0"/>
              <a:t> database - </a:t>
            </a:r>
            <a:r>
              <a:rPr lang="en-US" sz="2000" dirty="0"/>
              <a:t>online repository storing information about domain name registration</a:t>
            </a:r>
          </a:p>
          <a:p>
            <a:endParaRPr lang="en-US" dirty="0"/>
          </a:p>
          <a:p>
            <a:r>
              <a:rPr lang="en-US" dirty="0"/>
              <a:t>Via Email: traditional</a:t>
            </a:r>
            <a:r>
              <a:rPr lang="en-US" baseline="0" dirty="0"/>
              <a:t> method. CA fetches the administrator email from domain name supplied in certificate request, then sends email to the email address. If the link in </a:t>
            </a:r>
            <a:r>
              <a:rPr lang="en-US" baseline="0" dirty="0" err="1"/>
              <a:t>th</a:t>
            </a:r>
            <a:r>
              <a:rPr lang="en-US" baseline="0" dirty="0"/>
              <a:t> email is clicked, the domain will be verified. CA now trusts that the applicant owns or manages the domain contained in the certificate request.</a:t>
            </a:r>
          </a:p>
          <a:p>
            <a:endParaRPr lang="en-US" dirty="0"/>
          </a:p>
          <a:p>
            <a:r>
              <a:rPr lang="en-US" dirty="0"/>
              <a:t>Via HTTP: the hash vale of the certificate request is generated</a:t>
            </a:r>
            <a:r>
              <a:rPr lang="en-US" baseline="0" dirty="0"/>
              <a:t> and given to the applicant. Applicant creates a file bearing the hash value in its name. The file is placed on a web server inside the domain requested. If CA can get this file, the domain is verified.</a:t>
            </a:r>
          </a:p>
          <a:p>
            <a:endParaRPr lang="en-US" baseline="0" dirty="0"/>
          </a:p>
          <a:p>
            <a:r>
              <a:rPr lang="en-US" baseline="0" dirty="0"/>
              <a:t>Via DNS: the hash value of the certificate request is generated and given to the applicant. Applicant enters a DNS CNAME record for the domain. If the CA can get the hash value back from the corresponding DNS query, the domain is verified.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42</a:t>
            </a:fld>
            <a:endParaRPr lang="en-US"/>
          </a:p>
        </p:txBody>
      </p:sp>
    </p:spTree>
    <p:extLst>
      <p:ext uri="{BB962C8B-B14F-4D97-AF65-F5344CB8AC3E}">
        <p14:creationId xmlns:p14="http://schemas.microsoft.com/office/powerpoint/2010/main" val="1880918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43</a:t>
            </a:fld>
            <a:endParaRPr lang="en-US"/>
          </a:p>
        </p:txBody>
      </p:sp>
    </p:spTree>
    <p:extLst>
      <p:ext uri="{BB962C8B-B14F-4D97-AF65-F5344CB8AC3E}">
        <p14:creationId xmlns:p14="http://schemas.microsoft.com/office/powerpoint/2010/main" val="3244206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DV certificate</a:t>
            </a:r>
            <a:r>
              <a:rPr lang="en-US" baseline="0" dirty="0"/>
              <a:t> only verifies that the applicant has the control of the domain but doesn’t say anything about the organization that owns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certificates provide a more thorough background checking on the organization.</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44</a:t>
            </a:fld>
            <a:endParaRPr lang="en-US"/>
          </a:p>
        </p:txBody>
      </p:sp>
    </p:spTree>
    <p:extLst>
      <p:ext uri="{BB962C8B-B14F-4D97-AF65-F5344CB8AC3E}">
        <p14:creationId xmlns:p14="http://schemas.microsoft.com/office/powerpoint/2010/main" val="3130103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Browser</a:t>
            </a:r>
            <a:r>
              <a:rPr lang="en-US" baseline="0" dirty="0"/>
              <a:t> have separate list for EV-compliant CAs.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CA is EV compliant if it follows all the standards and implement security controls for its infrastructure and can prove its  security to browser vendors through third party audits.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compliant certificates cannot be added manually for most browsers.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If an EV certificate is verified, browser displays extra information to indicate that the website uses an EV certificate.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The image shows how browsers display the info for three scenarios: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website’s certificate can not be verified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 DV or OV certificate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an EV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45</a:t>
            </a:fld>
            <a:endParaRPr lang="en-US"/>
          </a:p>
        </p:txBody>
      </p:sp>
    </p:spTree>
    <p:extLst>
      <p:ext uri="{BB962C8B-B14F-4D97-AF65-F5344CB8AC3E}">
        <p14:creationId xmlns:p14="http://schemas.microsoft.com/office/powerpoint/2010/main" val="163641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45668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25071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11645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39149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262996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34177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568B5CF-A70D-408E-971F-5E5251E8D31F}" type="datetime1">
              <a:rPr lang="en-US" smtClean="0"/>
              <a:pPr/>
              <a:t>10/15/2024</a:t>
            </a:fld>
            <a:endParaRPr lang="en-US"/>
          </a:p>
        </p:txBody>
      </p:sp>
      <p:sp>
        <p:nvSpPr>
          <p:cNvPr id="17" name="Footer Placeholder 16"/>
          <p:cNvSpPr>
            <a:spLocks noGrp="1"/>
          </p:cNvSpPr>
          <p:nvPr>
            <p:ph type="ftr" sz="quarter" idx="11"/>
          </p:nvPr>
        </p:nvSpPr>
        <p:spPr/>
        <p:txBody>
          <a:bodyPr/>
          <a:lstStyle/>
          <a:p>
            <a:r>
              <a:rPr lang="en-US"/>
              <a:t>FAST-NUCES</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85B978-168D-413F-9F74-B88EF134FA54}" type="datetime1">
              <a:rPr lang="en-US" smtClean="0"/>
              <a:pPr/>
              <a:t>10/15/2024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13FD82-9B6C-424C-B691-A80A67F3599E}" type="datetime1">
              <a:rPr lang="en-US" smtClean="0"/>
              <a:pPr/>
              <a:t>10/15/2024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9BC1901-1C5E-4596-A6DC-3BFDC4E4D6E6}" type="datetime1">
              <a:rPr lang="en-US" smtClean="0"/>
              <a:pPr/>
              <a:t>10/15/2024</a:t>
            </a:fld>
            <a:endParaRPr lang="en-US"/>
          </a:p>
        </p:txBody>
      </p:sp>
      <p:sp>
        <p:nvSpPr>
          <p:cNvPr id="5" name="Footer Placeholder 4"/>
          <p:cNvSpPr>
            <a:spLocks noGrp="1"/>
          </p:cNvSpPr>
          <p:nvPr>
            <p:ph type="ftr" sz="quarter" idx="11"/>
          </p:nvPr>
        </p:nvSpPr>
        <p:spPr/>
        <p:txBody>
          <a:bodyPr/>
          <a:lstStyle/>
          <a:p>
            <a:r>
              <a:rPr lang="en-US"/>
              <a:t>FAST-NUCES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9DEF071-54BD-40FB-B1BA-5408D0A4FED0}" type="datetime1">
              <a:rPr lang="en-US" smtClean="0"/>
              <a:pPr/>
              <a:t>10/15/2024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FAST-NUCES</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43FED0-C479-4717-BE04-37C45F62B9FF}" type="datetime1">
              <a:rPr lang="en-US" smtClean="0"/>
              <a:pPr/>
              <a:t>10/15/2024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4A526FF-FFA1-4B11-91ED-5F0FA717E470}" type="datetime1">
              <a:rPr lang="en-US" smtClean="0"/>
              <a:pPr/>
              <a:t>10/15/2024</a:t>
            </a:fld>
            <a:endParaRPr lang="en-US"/>
          </a:p>
        </p:txBody>
      </p:sp>
      <p:sp>
        <p:nvSpPr>
          <p:cNvPr id="8" name="Footer Placeholder 7"/>
          <p:cNvSpPr>
            <a:spLocks noGrp="1"/>
          </p:cNvSpPr>
          <p:nvPr>
            <p:ph type="ftr" sz="quarter" idx="11"/>
          </p:nvPr>
        </p:nvSpPr>
        <p:spPr/>
        <p:txBody>
          <a:bodyPr/>
          <a:lstStyle/>
          <a:p>
            <a:r>
              <a:rPr lang="en-US"/>
              <a:t>FAST-NUCES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673EB19-286A-4188-8D4D-8DE870B142DA}" type="datetime1">
              <a:rPr lang="en-US" smtClean="0"/>
              <a:pPr/>
              <a:t>10/15/2024</a:t>
            </a:fld>
            <a:endParaRPr lang="en-US"/>
          </a:p>
        </p:txBody>
      </p:sp>
      <p:sp>
        <p:nvSpPr>
          <p:cNvPr id="4" name="Footer Placeholder 3"/>
          <p:cNvSpPr>
            <a:spLocks noGrp="1"/>
          </p:cNvSpPr>
          <p:nvPr>
            <p:ph type="ftr" sz="quarter" idx="11"/>
          </p:nvPr>
        </p:nvSpPr>
        <p:spPr/>
        <p:txBody>
          <a:bodyPr/>
          <a:lstStyle/>
          <a:p>
            <a:r>
              <a:rPr lang="en-US"/>
              <a:t>FAST-NUCES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6476-87A1-4952-A772-C4F6E1ED7906}" type="datetime1">
              <a:rPr lang="en-US" smtClean="0"/>
              <a:pPr/>
              <a:t>10/15/2024</a:t>
            </a:fld>
            <a:endParaRPr lang="en-US"/>
          </a:p>
        </p:txBody>
      </p:sp>
      <p:sp>
        <p:nvSpPr>
          <p:cNvPr id="3" name="Footer Placeholder 2"/>
          <p:cNvSpPr>
            <a:spLocks noGrp="1"/>
          </p:cNvSpPr>
          <p:nvPr>
            <p:ph type="ftr" sz="quarter" idx="11"/>
          </p:nvPr>
        </p:nvSpPr>
        <p:spPr/>
        <p:txBody>
          <a:bodyPr/>
          <a:lstStyle/>
          <a:p>
            <a:r>
              <a:rPr lang="en-US"/>
              <a:t>FAST-NUCES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9FE788-75B6-4C2F-B354-EF738335A6EC}" type="datetime1">
              <a:rPr lang="en-US" smtClean="0"/>
              <a:pPr/>
              <a:t>10/15/2024</a:t>
            </a:fld>
            <a:endParaRPr lang="en-US"/>
          </a:p>
        </p:txBody>
      </p:sp>
      <p:sp>
        <p:nvSpPr>
          <p:cNvPr id="6" name="Footer Placeholder 5"/>
          <p:cNvSpPr>
            <a:spLocks noGrp="1"/>
          </p:cNvSpPr>
          <p:nvPr>
            <p:ph type="ftr" sz="quarter" idx="11"/>
          </p:nvPr>
        </p:nvSpPr>
        <p:spPr/>
        <p:txBody>
          <a:bodyPr/>
          <a:lstStyle/>
          <a:p>
            <a:r>
              <a:rPr lang="en-US"/>
              <a:t>FAST-NUCES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16EF0B7-AA10-496B-BBDF-70A8A443034B}" type="datetime1">
              <a:rPr lang="en-US" smtClean="0"/>
              <a:pPr/>
              <a:t>10/15/2024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FAST-NUCES</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22687C-8154-4BEA-9E9C-0250F6D233E6}" type="datetime1">
              <a:rPr lang="en-US" smtClean="0"/>
              <a:pPr/>
              <a:t>10/15/2024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FAST-NUCES</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a:bodyPr>
          <a:lstStyle/>
          <a:p>
            <a:r>
              <a:rPr lang="en-US" sz="3400" b="1" dirty="0">
                <a:solidFill>
                  <a:schemeClr val="tx1"/>
                </a:solidFill>
                <a:latin typeface="Times New Roman" pitchFamily="18" charset="0"/>
                <a:cs typeface="Times New Roman" pitchFamily="18" charset="0"/>
              </a:rPr>
              <a:t>Lecture </a:t>
            </a:r>
            <a:r>
              <a:rPr lang="en-US" sz="3400" b="1">
                <a:solidFill>
                  <a:schemeClr val="tx1"/>
                </a:solidFill>
                <a:latin typeface="Times New Roman" pitchFamily="18" charset="0"/>
                <a:cs typeface="Times New Roman" pitchFamily="18" charset="0"/>
              </a:rPr>
              <a:t># 7b: Public </a:t>
            </a:r>
            <a:r>
              <a:rPr lang="en-US" sz="3400" b="1" dirty="0">
                <a:solidFill>
                  <a:schemeClr val="tx1"/>
                </a:solidFill>
                <a:latin typeface="Times New Roman" pitchFamily="18" charset="0"/>
                <a:cs typeface="Times New Roman" pitchFamily="18" charset="0"/>
              </a:rPr>
              <a:t>Key Infrastructure </a:t>
            </a:r>
          </a:p>
          <a:p>
            <a:r>
              <a:rPr lang="en-US" dirty="0">
                <a:solidFill>
                  <a:schemeClr val="tx1"/>
                </a:solidFill>
                <a:latin typeface="Times New Roman" pitchFamily="18" charset="0"/>
                <a:cs typeface="Times New Roman" pitchFamily="18" charset="0"/>
              </a:rPr>
              <a:t>Prof. Dr. </a:t>
            </a:r>
            <a:r>
              <a:rPr lang="en-US" dirty="0" err="1">
                <a:solidFill>
                  <a:schemeClr val="tx1"/>
                </a:solidFill>
                <a:latin typeface="Times New Roman" pitchFamily="18" charset="0"/>
                <a:cs typeface="Times New Roman" pitchFamily="18" charset="0"/>
              </a:rPr>
              <a:t>Sufian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Hameed</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Department of Computer Science</a:t>
            </a:r>
          </a:p>
          <a:p>
            <a:r>
              <a:rPr lang="en-US" dirty="0">
                <a:solidFill>
                  <a:schemeClr val="tx1"/>
                </a:solidFill>
                <a:latin typeface="Times New Roman" pitchFamily="18" charset="0"/>
                <a:cs typeface="Times New Roman" pitchFamily="18" charset="0"/>
              </a:rPr>
              <a:t>FAST-NUCES</a:t>
            </a:r>
          </a:p>
        </p:txBody>
      </p:sp>
      <p:sp>
        <p:nvSpPr>
          <p:cNvPr id="2" name="Title 1"/>
          <p:cNvSpPr>
            <a:spLocks noGrp="1"/>
          </p:cNvSpPr>
          <p:nvPr>
            <p:ph type="ctrTitle"/>
          </p:nvPr>
        </p:nvSpPr>
        <p:spPr>
          <a:xfrm>
            <a:off x="457200" y="1600200"/>
            <a:ext cx="8229600" cy="1470025"/>
          </a:xfrm>
        </p:spPr>
        <p:txBody>
          <a:bodyPr>
            <a:normAutofit/>
          </a:bodyPr>
          <a:lstStyle/>
          <a:p>
            <a:r>
              <a:rPr lang="en-US" dirty="0">
                <a:latin typeface="Times New Roman" pitchFamily="18" charset="0"/>
                <a:cs typeface="Times New Roman" pitchFamily="18" charset="0"/>
              </a:rPr>
              <a:t>CS-3002: Information Security</a:t>
            </a:r>
            <a:endParaRPr lang="en-US" dirty="0"/>
          </a:p>
        </p:txBody>
      </p:sp>
      <p:sp>
        <p:nvSpPr>
          <p:cNvPr id="5" name="Footer Placeholder 4"/>
          <p:cNvSpPr>
            <a:spLocks noGrp="1"/>
          </p:cNvSpPr>
          <p:nvPr>
            <p:ph type="ftr" sz="quarter" idx="11"/>
          </p:nvPr>
        </p:nvSpPr>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53" y="323850"/>
            <a:ext cx="7772400" cy="832367"/>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(2</a:t>
            </a:r>
            <a:r>
              <a:rPr lang="en-US" sz="3200" baseline="30000" dirty="0">
                <a:solidFill>
                  <a:schemeClr val="tx1"/>
                </a:solidFill>
                <a:latin typeface="Times New Roman" panose="02020603050405020304" pitchFamily="18" charset="0"/>
                <a:cs typeface="Times New Roman" panose="02020603050405020304" pitchFamily="18" charset="0"/>
              </a:rPr>
              <a:t>nd</a:t>
            </a:r>
            <a:r>
              <a:rPr lang="en-US" sz="3200" dirty="0">
                <a:solidFill>
                  <a:schemeClr val="tx1"/>
                </a:solidFill>
                <a:latin typeface="Times New Roman" panose="02020603050405020304" pitchFamily="18" charset="0"/>
                <a:cs typeface="Times New Roman" panose="02020603050405020304" pitchFamily="18" charset="0"/>
              </a:rPr>
              <a:t> Part)</a:t>
            </a:r>
          </a:p>
        </p:txBody>
      </p:sp>
      <p:grpSp>
        <p:nvGrpSpPr>
          <p:cNvPr id="6" name="Group 5"/>
          <p:cNvGrpSpPr/>
          <p:nvPr/>
        </p:nvGrpSpPr>
        <p:grpSpPr>
          <a:xfrm>
            <a:off x="2590800" y="251460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1" y="259080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3165028"/>
            <a:ext cx="1036694" cy="369332"/>
          </a:xfrm>
          <a:prstGeom prst="rect">
            <a:avLst/>
          </a:prstGeom>
          <a:noFill/>
        </p:spPr>
        <p:txBody>
          <a:bodyPr wrap="none" rtlCol="0">
            <a:spAutoFit/>
          </a:bodyPr>
          <a:lstStyle/>
          <a:p>
            <a:r>
              <a:rPr lang="en-US" dirty="0"/>
              <a:t>Public key</a:t>
            </a:r>
          </a:p>
        </p:txBody>
      </p:sp>
      <p:sp>
        <p:nvSpPr>
          <p:cNvPr id="9" name="Left Brace 8"/>
          <p:cNvSpPr/>
          <p:nvPr/>
        </p:nvSpPr>
        <p:spPr>
          <a:xfrm>
            <a:off x="2286001" y="4267201"/>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4501634"/>
            <a:ext cx="1388970" cy="369332"/>
          </a:xfrm>
          <a:prstGeom prst="rect">
            <a:avLst/>
          </a:prstGeom>
          <a:noFill/>
        </p:spPr>
        <p:txBody>
          <a:bodyPr wrap="none" rtlCol="0">
            <a:spAutoFit/>
          </a:bodyPr>
          <a:lstStyle/>
          <a:p>
            <a:r>
              <a:rPr lang="en-US" dirty="0"/>
              <a:t>CA’s signature</a:t>
            </a:r>
          </a:p>
        </p:txBody>
      </p:sp>
      <p:sp>
        <p:nvSpPr>
          <p:cNvPr id="11"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7147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476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Core Functionalities of CA</a:t>
            </a:r>
          </a:p>
        </p:txBody>
      </p:sp>
      <p:sp>
        <p:nvSpPr>
          <p:cNvPr id="3" name="Content Placeholder 2"/>
          <p:cNvSpPr>
            <a:spLocks noGrp="1"/>
          </p:cNvSpPr>
          <p:nvPr>
            <p:ph idx="1"/>
          </p:nvPr>
        </p:nvSpPr>
        <p:spPr>
          <a:xfrm>
            <a:off x="466165" y="1981200"/>
            <a:ext cx="7915835" cy="3295650"/>
          </a:xfrm>
        </p:spPr>
        <p:txBody>
          <a:bodyPr>
            <a:normAutofit/>
          </a:bodyPr>
          <a:lstStyle/>
          <a:p>
            <a:pPr marL="367903" indent="-285750" algn="just"/>
            <a:r>
              <a:rPr lang="en-US" sz="2000" b="1" dirty="0"/>
              <a:t>Verify the subject</a:t>
            </a:r>
          </a:p>
          <a:p>
            <a:pPr marL="690563" lvl="1" indent="-255588" algn="just"/>
            <a:r>
              <a:rPr lang="en-US" sz="1800" dirty="0"/>
              <a:t>Ensure that the person applying for the certificate either owns or represents the identity in the subject field.</a:t>
            </a:r>
          </a:p>
          <a:p>
            <a:pPr marL="434975" lvl="1" indent="0" algn="just">
              <a:buNone/>
            </a:pPr>
            <a:endParaRPr lang="en-US" sz="1500" dirty="0"/>
          </a:p>
          <a:p>
            <a:pPr marL="367903" indent="-285750" algn="just"/>
            <a:r>
              <a:rPr lang="en-US" sz="2000" b="1" dirty="0"/>
              <a:t>Signing digital certificates</a:t>
            </a:r>
          </a:p>
          <a:p>
            <a:pPr marL="690563" lvl="1" indent="-304800" algn="just"/>
            <a:r>
              <a:rPr lang="en-US" sz="1800" dirty="0"/>
              <a:t>CA generates a digital signature for the certificate using its private key.</a:t>
            </a:r>
          </a:p>
          <a:p>
            <a:pPr marL="690563" lvl="1" indent="-304800" algn="just"/>
            <a:r>
              <a:rPr lang="en-US" sz="1800" dirty="0"/>
              <a:t>Once the signature is applied, the certificate cannot be modified.</a:t>
            </a:r>
          </a:p>
          <a:p>
            <a:pPr marL="690563" lvl="1" indent="-304800" algn="just"/>
            <a:r>
              <a:rPr lang="en-US" sz="1800" dirty="0"/>
              <a:t>Signatures can be verified by anyone with the CA’s public key.</a:t>
            </a:r>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8683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15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Being a Certificate Authority</a:t>
            </a:r>
          </a:p>
        </p:txBody>
      </p:sp>
      <p:sp>
        <p:nvSpPr>
          <p:cNvPr id="3" name="Content Placeholder 2"/>
          <p:cNvSpPr>
            <a:spLocks noGrp="1"/>
          </p:cNvSpPr>
          <p:nvPr>
            <p:ph idx="1"/>
          </p:nvPr>
        </p:nvSpPr>
        <p:spPr>
          <a:xfrm>
            <a:off x="457200" y="2057400"/>
            <a:ext cx="7924800" cy="3505200"/>
          </a:xfrm>
        </p:spPr>
        <p:txBody>
          <a:bodyPr>
            <a:normAutofit/>
          </a:bodyPr>
          <a:lstStyle/>
          <a:p>
            <a:pPr marL="233363" indent="-233363">
              <a:spcBef>
                <a:spcPts val="0"/>
              </a:spcBef>
              <a:spcAft>
                <a:spcPts val="1200"/>
              </a:spcAft>
              <a:defRPr/>
            </a:pPr>
            <a:r>
              <a:rPr lang="en-US" dirty="0"/>
              <a:t>Let’s go through the process</a:t>
            </a:r>
          </a:p>
          <a:p>
            <a:pPr marL="533401" lvl="1" indent="-233363">
              <a:spcBef>
                <a:spcPts val="0"/>
              </a:spcBef>
              <a:spcAft>
                <a:spcPts val="1200"/>
              </a:spcAft>
              <a:defRPr/>
            </a:pPr>
            <a:r>
              <a:rPr lang="en-US" sz="2000" dirty="0"/>
              <a:t>How a CA issues certificates</a:t>
            </a:r>
          </a:p>
          <a:p>
            <a:pPr marL="533401" lvl="1" indent="-233363">
              <a:spcBef>
                <a:spcPts val="0"/>
              </a:spcBef>
              <a:spcAft>
                <a:spcPts val="1200"/>
              </a:spcAft>
              <a:defRPr/>
            </a:pPr>
            <a:r>
              <a:rPr lang="en-US" sz="2000" dirty="0"/>
              <a:t>How to get a certificate from a CA</a:t>
            </a:r>
          </a:p>
          <a:p>
            <a:pPr marL="533401" lvl="1" indent="-233363">
              <a:spcBef>
                <a:spcPts val="0"/>
              </a:spcBef>
              <a:spcAft>
                <a:spcPts val="1200"/>
              </a:spcAft>
              <a:defRPr/>
            </a:pPr>
            <a:r>
              <a:rPr lang="en-US" sz="2000" dirty="0"/>
              <a:t>How to set up a web server using a certificate</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7036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CA Setup</a:t>
            </a:r>
          </a:p>
        </p:txBody>
      </p:sp>
      <p:sp>
        <p:nvSpPr>
          <p:cNvPr id="3" name="Content Placeholder 2"/>
          <p:cNvSpPr>
            <a:spLocks noGrp="1"/>
          </p:cNvSpPr>
          <p:nvPr>
            <p:ph idx="1"/>
          </p:nvPr>
        </p:nvSpPr>
        <p:spPr>
          <a:xfrm>
            <a:off x="457200" y="2057400"/>
            <a:ext cx="8153400" cy="3524250"/>
          </a:xfrm>
        </p:spPr>
        <p:txBody>
          <a:bodyPr>
            <a:normAutofit/>
          </a:bodyPr>
          <a:lstStyle/>
          <a:p>
            <a:pPr marL="341313" indent="-260350" algn="just"/>
            <a:r>
              <a:rPr lang="en-US" sz="2200" dirty="0"/>
              <a:t>Our CA will be called </a:t>
            </a:r>
            <a:r>
              <a:rPr lang="en-US" sz="2200" dirty="0" err="1"/>
              <a:t>ModelCA</a:t>
            </a:r>
            <a:endParaRPr lang="en-US" sz="2200" dirty="0"/>
          </a:p>
          <a:p>
            <a:pPr marL="339328" algn="just"/>
            <a:r>
              <a:rPr lang="en-US" sz="2200" dirty="0"/>
              <a:t>We need to set up the following for </a:t>
            </a:r>
            <a:r>
              <a:rPr lang="en-US" sz="2200" dirty="0" err="1"/>
              <a:t>ModelCA</a:t>
            </a:r>
            <a:r>
              <a:rPr lang="en-US" sz="2200" dirty="0"/>
              <a:t>:</a:t>
            </a:r>
          </a:p>
          <a:p>
            <a:pPr marL="639366" lvl="1" algn="just"/>
            <a:r>
              <a:rPr lang="en-US" sz="1900" dirty="0"/>
              <a:t>Generate public/private key pair</a:t>
            </a:r>
          </a:p>
          <a:p>
            <a:pPr marL="639366" lvl="1" algn="just"/>
            <a:r>
              <a:rPr lang="en-US" sz="1900" dirty="0"/>
              <a:t>Create a X.509 certificate (who is going to sign it?)</a:t>
            </a:r>
          </a:p>
          <a:p>
            <a:pPr marL="639366" lvl="1" algn="just"/>
            <a:r>
              <a:rPr lang="en-US" sz="1900" dirty="0"/>
              <a:t>We assume </a:t>
            </a:r>
            <a:r>
              <a:rPr lang="en-US" sz="1900" dirty="0" err="1"/>
              <a:t>ModelCA</a:t>
            </a:r>
            <a:r>
              <a:rPr lang="en-US" sz="1900" dirty="0"/>
              <a:t> is a root CA, so it is going to sign the certificate itself, i.e. self-signed. </a:t>
            </a:r>
          </a:p>
          <a:p>
            <a:pPr marL="339328" algn="just"/>
            <a:r>
              <a:rPr lang="en-US" sz="2200" dirty="0"/>
              <a:t>The following command generates a self-signed X.509 certificate</a:t>
            </a:r>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0FCAEFBA-0780-483E-AB3C-997268B29956}"/>
              </a:ext>
            </a:extLst>
          </p:cNvPr>
          <p:cNvPicPr>
            <a:picLocks noChangeAspect="1"/>
          </p:cNvPicPr>
          <p:nvPr/>
        </p:nvPicPr>
        <p:blipFill rotWithShape="1">
          <a:blip r:embed="rId3"/>
          <a:srcRect l="1667" t="62000" r="24166" b="30000"/>
          <a:stretch/>
        </p:blipFill>
        <p:spPr>
          <a:xfrm>
            <a:off x="990601" y="4876800"/>
            <a:ext cx="7346955" cy="495300"/>
          </a:xfrm>
          <a:prstGeom prst="rect">
            <a:avLst/>
          </a:prstGeom>
        </p:spPr>
      </p:pic>
      <p:sp>
        <p:nvSpPr>
          <p:cNvPr id="6"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8290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7772400" cy="881062"/>
          </a:xfrm>
        </p:spPr>
        <p:txBody>
          <a:bodyPr/>
          <a:lstStyle/>
          <a:p>
            <a:pPr algn="l"/>
            <a:r>
              <a:rPr lang="en-US" dirty="0">
                <a:solidFill>
                  <a:schemeClr val="tx1"/>
                </a:solidFill>
                <a:latin typeface="Times New Roman" panose="02020603050405020304" pitchFamily="18" charset="0"/>
                <a:cs typeface="Times New Roman" panose="02020603050405020304" pitchFamily="18" charset="0"/>
              </a:rPr>
              <a:t>Discussion Question</a:t>
            </a:r>
          </a:p>
        </p:txBody>
      </p:sp>
      <p:sp>
        <p:nvSpPr>
          <p:cNvPr id="3" name="Content Placeholder 2"/>
          <p:cNvSpPr>
            <a:spLocks noGrp="1"/>
          </p:cNvSpPr>
          <p:nvPr>
            <p:ph idx="1"/>
          </p:nvPr>
        </p:nvSpPr>
        <p:spPr>
          <a:xfrm>
            <a:off x="457200" y="2057401"/>
            <a:ext cx="8229600" cy="3733799"/>
          </a:xfrm>
        </p:spPr>
        <p:txBody>
          <a:bodyPr>
            <a:normAutofit fontScale="92500"/>
          </a:bodyPr>
          <a:lstStyle/>
          <a:p>
            <a:r>
              <a:rPr lang="en-US" dirty="0">
                <a:solidFill>
                  <a:srgbClr val="FF0000"/>
                </a:solidFill>
              </a:rPr>
              <a:t>Question</a:t>
            </a:r>
            <a:r>
              <a:rPr lang="en-US" dirty="0"/>
              <a:t>: If the ModelCA’s certificate is self-signed, how do we verify it? </a:t>
            </a:r>
          </a:p>
          <a:p>
            <a:pPr marL="0" indent="0">
              <a:buNone/>
            </a:pPr>
            <a:endParaRPr lang="en-US" dirty="0"/>
          </a:p>
          <a:p>
            <a:r>
              <a:rPr lang="en-US" dirty="0">
                <a:solidFill>
                  <a:srgbClr val="FF0000"/>
                </a:solidFill>
              </a:rPr>
              <a:t>Answer</a:t>
            </a:r>
            <a:r>
              <a:rPr lang="en-US" dirty="0"/>
              <a:t>: There is no way to verify it. We just make sure that the certificate is obtained in a trusted way</a:t>
            </a:r>
          </a:p>
          <a:p>
            <a:pPr lvl="1"/>
            <a:r>
              <a:rPr lang="en-US" dirty="0"/>
              <a:t>Come with the operating system (if we trust OS, we trust the cert.)</a:t>
            </a:r>
          </a:p>
          <a:p>
            <a:pPr lvl="1"/>
            <a:r>
              <a:rPr lang="en-US" dirty="0"/>
              <a:t>Come with the software (if we trust the software, we trust the cert.)</a:t>
            </a:r>
          </a:p>
          <a:p>
            <a:pPr lvl="1"/>
            <a:r>
              <a:rPr lang="en-US" dirty="0"/>
              <a:t>Manually added (if we trust our own decision, we trust the cert.)</a:t>
            </a:r>
          </a:p>
          <a:p>
            <a:pPr lvl="1"/>
            <a:r>
              <a:rPr lang="en-US" dirty="0"/>
              <a:t>Sent to us by somebody whom we don’t trust (don’t trust the cert.)</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04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33" y="446746"/>
            <a:ext cx="70866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Get a Certificate from CA: Step 1</a:t>
            </a:r>
          </a:p>
        </p:txBody>
      </p:sp>
      <p:sp>
        <p:nvSpPr>
          <p:cNvPr id="3" name="Content Placeholder 2"/>
          <p:cNvSpPr>
            <a:spLocks noGrp="1"/>
          </p:cNvSpPr>
          <p:nvPr>
            <p:ph idx="1"/>
          </p:nvPr>
        </p:nvSpPr>
        <p:spPr>
          <a:xfrm>
            <a:off x="457200" y="2133600"/>
            <a:ext cx="8001000" cy="3295650"/>
          </a:xfrm>
        </p:spPr>
        <p:txBody>
          <a:bodyPr>
            <a:normAutofit/>
          </a:bodyPr>
          <a:lstStyle/>
          <a:p>
            <a:pPr marL="341313" indent="-260350" algn="just"/>
            <a:r>
              <a:rPr lang="en-US" sz="2000" dirty="0"/>
              <a:t>Step 1: Generate a 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2895601"/>
            <a:ext cx="6012701" cy="266723"/>
          </a:xfrm>
          <a:prstGeom prst="rect">
            <a:avLst/>
          </a:prstGeom>
        </p:spPr>
      </p:pic>
      <p:sp>
        <p:nvSpPr>
          <p:cNvPr id="5" name="Down Arrow 4"/>
          <p:cNvSpPr/>
          <p:nvPr/>
        </p:nvSpPr>
        <p:spPr>
          <a:xfrm>
            <a:off x="5181600" y="3276601"/>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316232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1" y="3792809"/>
            <a:ext cx="2285999" cy="646331"/>
          </a:xfrm>
          <a:prstGeom prst="rect">
            <a:avLst/>
          </a:prstGeom>
          <a:noFill/>
          <a:ln>
            <a:solidFill>
              <a:schemeClr val="tx1"/>
            </a:solidFill>
          </a:ln>
        </p:spPr>
        <p:txBody>
          <a:bodyPr wrap="square" rtlCol="0">
            <a:spAutoFit/>
          </a:bodyPr>
          <a:lstStyle/>
          <a:p>
            <a:r>
              <a:rPr lang="en-US" dirty="0"/>
              <a:t>Contains both private and public keys</a:t>
            </a:r>
          </a:p>
        </p:txBody>
      </p:sp>
      <p:cxnSp>
        <p:nvCxnSpPr>
          <p:cNvPr id="10" name="Straight Connector 9"/>
          <p:cNvCxnSpPr/>
          <p:nvPr/>
        </p:nvCxnSpPr>
        <p:spPr>
          <a:xfrm>
            <a:off x="3048001" y="320040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3797548"/>
            <a:ext cx="2209798" cy="646331"/>
          </a:xfrm>
          <a:prstGeom prst="rect">
            <a:avLst/>
          </a:prstGeom>
          <a:noFill/>
          <a:ln>
            <a:solidFill>
              <a:schemeClr val="tx1"/>
            </a:solidFill>
          </a:ln>
        </p:spPr>
        <p:txBody>
          <a:bodyPr wrap="square" rtlCol="0">
            <a:spAutoFit/>
          </a:bodyPr>
          <a:lstStyle/>
          <a:p>
            <a:r>
              <a:rPr lang="en-US" dirty="0"/>
              <a:t>Encrypt the </a:t>
            </a:r>
            <a:r>
              <a:rPr lang="en-US" dirty="0" err="1"/>
              <a:t>ouput</a:t>
            </a:r>
            <a:r>
              <a:rPr lang="en-US" dirty="0"/>
              <a:t> file using AES (128-bit)</a:t>
            </a:r>
          </a:p>
        </p:txBody>
      </p:sp>
      <p:sp>
        <p:nvSpPr>
          <p:cNvPr id="16" name="Down Arrow 15"/>
          <p:cNvSpPr/>
          <p:nvPr/>
        </p:nvSpPr>
        <p:spPr>
          <a:xfrm>
            <a:off x="3356349" y="326249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1" y="281940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1" y="2209800"/>
            <a:ext cx="1245341" cy="369332"/>
          </a:xfrm>
          <a:prstGeom prst="rect">
            <a:avLst/>
          </a:prstGeom>
          <a:noFill/>
          <a:ln>
            <a:solidFill>
              <a:schemeClr val="tx1"/>
            </a:solidFill>
          </a:ln>
        </p:spPr>
        <p:txBody>
          <a:bodyPr wrap="none" rtlCol="0">
            <a:spAutoFit/>
          </a:bodyPr>
          <a:lstStyle/>
          <a:p>
            <a:r>
              <a:rPr lang="en-US" dirty="0"/>
              <a:t>RSA key size</a:t>
            </a:r>
          </a:p>
        </p:txBody>
      </p:sp>
      <p:cxnSp>
        <p:nvCxnSpPr>
          <p:cNvPr id="22" name="Straight Arrow Connector 21"/>
          <p:cNvCxnSpPr/>
          <p:nvPr/>
        </p:nvCxnSpPr>
        <p:spPr>
          <a:xfrm flipH="1">
            <a:off x="6934200" y="259080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8" name="Picture 1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035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28190"/>
            <a:ext cx="7848601" cy="791210"/>
          </a:xfrm>
        </p:spPr>
        <p:txBody>
          <a:bodyPr>
            <a:normAutofit/>
          </a:bodyPr>
          <a:lstStyle/>
          <a:p>
            <a:pPr marL="367903" indent="-285750"/>
            <a:r>
              <a:rPr lang="en-US" sz="2200" dirty="0"/>
              <a:t>Step 2: Generate a certificate signing request (CSR); identity information needs to be provided</a:t>
            </a:r>
          </a:p>
          <a:p>
            <a:pPr marL="82153" indent="0" algn="just">
              <a:buNone/>
            </a:pPr>
            <a:endParaRPr lang="en-US" sz="1500" dirty="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38150" y="308928"/>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a:latin typeface="Times New Roman" panose="02020603050405020304" pitchFamily="18" charset="0"/>
                <a:cs typeface="Times New Roman" panose="02020603050405020304" pitchFamily="18" charset="0"/>
              </a:rPr>
              <a:t>Get a Certificate from CA: Step 2</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 y="3048001"/>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 y="3657601"/>
            <a:ext cx="7318373" cy="1419665"/>
          </a:xfrm>
          <a:prstGeom prst="rect">
            <a:avLst/>
          </a:prstGeom>
        </p:spPr>
      </p:pic>
      <p:sp>
        <p:nvSpPr>
          <p:cNvPr id="10" name="TextBox 9"/>
          <p:cNvSpPr txBox="1"/>
          <p:nvPr/>
        </p:nvSpPr>
        <p:spPr>
          <a:xfrm>
            <a:off x="1056639" y="5235476"/>
            <a:ext cx="3746860" cy="400110"/>
          </a:xfrm>
          <a:prstGeom prst="rect">
            <a:avLst/>
          </a:prstGeom>
          <a:noFill/>
        </p:spPr>
        <p:txBody>
          <a:bodyPr wrap="none" rtlCol="0">
            <a:spAutoFit/>
          </a:bodyPr>
          <a:lstStyle/>
          <a:p>
            <a:r>
              <a:rPr lang="en-US" sz="2000" dirty="0">
                <a:solidFill>
                  <a:srgbClr val="FF0000"/>
                </a:solidFill>
              </a:rPr>
              <a:t>CA will verify this subject information</a:t>
            </a:r>
          </a:p>
        </p:txBody>
      </p:sp>
      <p:cxnSp>
        <p:nvCxnSpPr>
          <p:cNvPr id="12" name="Straight Arrow Connector 11"/>
          <p:cNvCxnSpPr/>
          <p:nvPr/>
        </p:nvCxnSpPr>
        <p:spPr>
          <a:xfrm flipV="1">
            <a:off x="2133600" y="487680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3" name="Picture 12"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7405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64" y="331554"/>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CA: Issuing X.509 Certificate</a:t>
            </a:r>
          </a:p>
        </p:txBody>
      </p:sp>
      <p:sp>
        <p:nvSpPr>
          <p:cNvPr id="3" name="Content Placeholder 2"/>
          <p:cNvSpPr>
            <a:spLocks noGrp="1"/>
          </p:cNvSpPr>
          <p:nvPr>
            <p:ph idx="1"/>
          </p:nvPr>
        </p:nvSpPr>
        <p:spPr>
          <a:xfrm>
            <a:off x="609600" y="2041712"/>
            <a:ext cx="7924800" cy="3562350"/>
          </a:xfrm>
        </p:spPr>
        <p:txBody>
          <a:bodyPr>
            <a:normAutofit/>
          </a:bodyPr>
          <a:lstStyle/>
          <a:p>
            <a:pPr marL="339328" algn="just"/>
            <a:r>
              <a:rPr lang="en-US" sz="2200" dirty="0"/>
              <a:t>We (the bank) need to send the CSR file to </a:t>
            </a:r>
            <a:r>
              <a:rPr lang="en-US" sz="2200" dirty="0" err="1"/>
              <a:t>ModelCA</a:t>
            </a:r>
            <a:r>
              <a:rPr lang="en-US" sz="2200" dirty="0"/>
              <a:t>.</a:t>
            </a:r>
          </a:p>
          <a:p>
            <a:pPr marL="339328" algn="just"/>
            <a:r>
              <a:rPr lang="en-US" sz="2200" dirty="0" err="1"/>
              <a:t>ModelCA</a:t>
            </a:r>
            <a:r>
              <a:rPr lang="en-US" sz="2200" dirty="0"/>
              <a:t> will verify that we are the actual owner  of (or can represent) the identity specified in the CSR file.</a:t>
            </a:r>
          </a:p>
          <a:p>
            <a:pPr marL="339328" algn="just"/>
            <a:r>
              <a:rPr lang="en-US" sz="2200" dirty="0"/>
              <a:t>If the verification is successful, </a:t>
            </a:r>
            <a:r>
              <a:rPr lang="en-US" sz="2200" dirty="0" err="1"/>
              <a:t>ModelCA</a:t>
            </a:r>
            <a:r>
              <a:rPr lang="en-US" sz="2200" dirty="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462553"/>
            <a:ext cx="7467600" cy="502769"/>
          </a:xfrm>
          <a:prstGeom prst="rect">
            <a:avLst/>
          </a:prstGeom>
        </p:spPr>
      </p:pic>
      <p:sp>
        <p:nvSpPr>
          <p:cNvPr id="5" name="TextBox 4"/>
          <p:cNvSpPr txBox="1"/>
          <p:nvPr/>
        </p:nvSpPr>
        <p:spPr>
          <a:xfrm>
            <a:off x="2024037" y="3747528"/>
            <a:ext cx="1285929" cy="369332"/>
          </a:xfrm>
          <a:prstGeom prst="rect">
            <a:avLst/>
          </a:prstGeom>
          <a:noFill/>
          <a:ln>
            <a:solidFill>
              <a:schemeClr val="tx1"/>
            </a:solidFill>
          </a:ln>
        </p:spPr>
        <p:txBody>
          <a:bodyPr wrap="none" rtlCol="0">
            <a:spAutoFit/>
          </a:bodyPr>
          <a:lstStyle/>
          <a:p>
            <a:r>
              <a:rPr lang="en-US" dirty="0"/>
              <a:t>The CSR file</a:t>
            </a:r>
          </a:p>
        </p:txBody>
      </p:sp>
      <p:sp>
        <p:nvSpPr>
          <p:cNvPr id="7" name="TextBox 6"/>
          <p:cNvSpPr txBox="1"/>
          <p:nvPr/>
        </p:nvSpPr>
        <p:spPr>
          <a:xfrm>
            <a:off x="4724401" y="3747528"/>
            <a:ext cx="3496663" cy="369332"/>
          </a:xfrm>
          <a:prstGeom prst="rect">
            <a:avLst/>
          </a:prstGeom>
          <a:noFill/>
          <a:ln>
            <a:solidFill>
              <a:schemeClr val="tx1"/>
            </a:solidFill>
          </a:ln>
        </p:spPr>
        <p:txBody>
          <a:bodyPr wrap="none" rtlCol="0">
            <a:spAutoFit/>
          </a:bodyPr>
          <a:lstStyle/>
          <a:p>
            <a:r>
              <a:rPr lang="en-US" dirty="0"/>
              <a:t>The X.509 certificate will be saved here</a:t>
            </a:r>
          </a:p>
        </p:txBody>
      </p:sp>
      <p:cxnSp>
        <p:nvCxnSpPr>
          <p:cNvPr id="9" name="Straight Arrow Connector 8"/>
          <p:cNvCxnSpPr/>
          <p:nvPr/>
        </p:nvCxnSpPr>
        <p:spPr>
          <a:xfrm flipH="1">
            <a:off x="5824564" y="4192220"/>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4154540"/>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5282938"/>
            <a:ext cx="2936638" cy="369332"/>
          </a:xfrm>
          <a:prstGeom prst="rect">
            <a:avLst/>
          </a:prstGeom>
          <a:noFill/>
          <a:ln>
            <a:solidFill>
              <a:schemeClr val="tx1"/>
            </a:solidFill>
          </a:ln>
        </p:spPr>
        <p:txBody>
          <a:bodyPr wrap="none" rtlCol="0">
            <a:spAutoFit/>
          </a:bodyPr>
          <a:lstStyle/>
          <a:p>
            <a:r>
              <a:rPr lang="en-US" dirty="0"/>
              <a:t>ModelCA’s self-signed certificate</a:t>
            </a:r>
          </a:p>
        </p:txBody>
      </p:sp>
      <p:cxnSp>
        <p:nvCxnSpPr>
          <p:cNvPr id="17" name="Straight Arrow Connector 16"/>
          <p:cNvCxnSpPr/>
          <p:nvPr/>
        </p:nvCxnSpPr>
        <p:spPr>
          <a:xfrm flipV="1">
            <a:off x="3810000" y="4965322"/>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2" y="5264031"/>
            <a:ext cx="2087559" cy="369332"/>
          </a:xfrm>
          <a:prstGeom prst="rect">
            <a:avLst/>
          </a:prstGeom>
          <a:noFill/>
          <a:ln>
            <a:solidFill>
              <a:schemeClr val="tx1"/>
            </a:solidFill>
          </a:ln>
        </p:spPr>
        <p:txBody>
          <a:bodyPr wrap="none" rtlCol="0">
            <a:spAutoFit/>
          </a:bodyPr>
          <a:lstStyle/>
          <a:p>
            <a:r>
              <a:rPr lang="en-US" dirty="0"/>
              <a:t>ModelCA’s private key</a:t>
            </a:r>
          </a:p>
        </p:txBody>
      </p:sp>
      <p:cxnSp>
        <p:nvCxnSpPr>
          <p:cNvPr id="19" name="Straight Arrow Connector 18"/>
          <p:cNvCxnSpPr/>
          <p:nvPr/>
        </p:nvCxnSpPr>
        <p:spPr>
          <a:xfrm flipV="1">
            <a:off x="6858000" y="496532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58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2" y="397582"/>
            <a:ext cx="79248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Deploying Public Key Certificate in Web Server</a:t>
            </a:r>
            <a:endParaRPr lang="en-US" sz="32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05000"/>
            <a:ext cx="8077200" cy="3867150"/>
          </a:xfrm>
        </p:spPr>
        <p:txBody>
          <a:bodyPr>
            <a:normAutofit/>
          </a:bodyPr>
          <a:lstStyle/>
          <a:p>
            <a:pPr marL="346075" indent="-265113" algn="just"/>
            <a:r>
              <a:rPr lang="en-US" sz="2000" dirty="0"/>
              <a:t>We 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a:p>
          <a:p>
            <a:pPr marL="82153" indent="0" algn="just">
              <a:buNone/>
            </a:pPr>
            <a:endParaRPr lang="en-US" sz="1500" dirty="0"/>
          </a:p>
          <a:p>
            <a:pPr marL="367903" indent="-285750" algn="just"/>
            <a:r>
              <a:rPr lang="en-US" sz="2000" dirty="0"/>
              <a:t>Access the server using Firefox (</a:t>
            </a:r>
            <a:r>
              <a:rPr lang="en-US" sz="2000" dirty="0">
                <a:hlinkClick r:id="rId3"/>
              </a:rPr>
              <a:t>https://example.com:4433</a:t>
            </a:r>
            <a:r>
              <a:rPr lang="en-US" sz="2000" dirty="0"/>
              <a:t>), we get the following error message. Why?</a:t>
            </a:r>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a16="http://schemas.microsoft.com/office/drawing/2014/main" id="{6A913CE8-2FD9-42B7-BA1B-5445EC1904AE}"/>
              </a:ext>
            </a:extLst>
          </p:cNvPr>
          <p:cNvGrpSpPr/>
          <p:nvPr/>
        </p:nvGrpSpPr>
        <p:grpSpPr>
          <a:xfrm>
            <a:off x="1485900" y="2438400"/>
            <a:ext cx="6172200" cy="914400"/>
            <a:chOff x="609600" y="2209801"/>
            <a:chExt cx="5448300" cy="516673"/>
          </a:xfrm>
        </p:grpSpPr>
        <p:pic>
          <p:nvPicPr>
            <p:cNvPr id="4" name="Picture 3">
              <a:extLst>
                <a:ext uri="{FF2B5EF4-FFF2-40B4-BE49-F238E27FC236}">
                  <a16:creationId xmlns:a16="http://schemas.microsoft.com/office/drawing/2014/main"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a16="http://schemas.microsoft.com/office/drawing/2014/main"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a16="http://schemas.microsoft.com/office/drawing/2014/main" id="{AC17C542-39F4-40FA-AD04-347DDA7919A3}"/>
              </a:ext>
            </a:extLst>
          </p:cNvPr>
          <p:cNvPicPr>
            <a:picLocks noChangeAspect="1"/>
          </p:cNvPicPr>
          <p:nvPr/>
        </p:nvPicPr>
        <p:blipFill rotWithShape="1">
          <a:blip r:embed="rId5"/>
          <a:srcRect l="12499" t="24667" r="28334" b="58001"/>
          <a:stretch/>
        </p:blipFill>
        <p:spPr>
          <a:xfrm>
            <a:off x="1066801" y="4191000"/>
            <a:ext cx="7075407" cy="1295400"/>
          </a:xfrm>
          <a:prstGeom prst="rect">
            <a:avLst/>
          </a:prstGeom>
        </p:spPr>
      </p:pic>
      <p:cxnSp>
        <p:nvCxnSpPr>
          <p:cNvPr id="10" name="Straight Connector 9"/>
          <p:cNvCxnSpPr/>
          <p:nvPr/>
        </p:nvCxnSpPr>
        <p:spPr>
          <a:xfrm>
            <a:off x="3276600" y="449580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1635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43101"/>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Answer to the Question in the Previous Slide</a:t>
            </a:r>
          </a:p>
        </p:txBody>
      </p:sp>
      <p:sp>
        <p:nvSpPr>
          <p:cNvPr id="3" name="Content Placeholder 2"/>
          <p:cNvSpPr>
            <a:spLocks noGrp="1"/>
          </p:cNvSpPr>
          <p:nvPr>
            <p:ph idx="1"/>
          </p:nvPr>
        </p:nvSpPr>
        <p:spPr/>
        <p:txBody>
          <a:bodyPr/>
          <a:lstStyle/>
          <a:p>
            <a:r>
              <a:rPr lang="en-US" dirty="0"/>
              <a:t>Firefox needs to use ModelCA’s public key to verify the certificate</a:t>
            </a:r>
          </a:p>
          <a:p>
            <a:r>
              <a:rPr lang="en-US" dirty="0"/>
              <a:t>Firefox does not have ModelCA’s public key certificate</a:t>
            </a:r>
          </a:p>
          <a:p>
            <a:r>
              <a:rPr lang="en-US" dirty="0"/>
              <a:t>We can manually add ModelCA’s certificate to Firefox</a:t>
            </a:r>
          </a:p>
        </p:txBody>
      </p:sp>
      <p:sp>
        <p:nvSpPr>
          <p:cNvPr id="5" name="TextBox 4"/>
          <p:cNvSpPr txBox="1"/>
          <p:nvPr/>
        </p:nvSpPr>
        <p:spPr>
          <a:xfrm>
            <a:off x="864164" y="4586150"/>
            <a:ext cx="3244799" cy="369332"/>
          </a:xfrm>
          <a:prstGeom prst="rect">
            <a:avLst/>
          </a:prstGeom>
          <a:noFill/>
        </p:spPr>
        <p:txBody>
          <a:bodyPr wrap="none" rtlCol="0">
            <a:spAutoFit/>
          </a:bodyPr>
          <a:lstStyle/>
          <a:p>
            <a:r>
              <a:rPr lang="en-US" dirty="0"/>
              <a:t>Import    </a:t>
            </a:r>
            <a:r>
              <a:rPr lang="en-US" dirty="0" err="1">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4095840"/>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665567" cy="369332"/>
            </a:xfrm>
            <a:prstGeom prst="rect">
              <a:avLst/>
            </a:prstGeom>
            <a:noFill/>
          </p:spPr>
          <p:txBody>
            <a:bodyPr wrap="none" rtlCol="0">
              <a:spAutoFit/>
            </a:bodyPr>
            <a:lstStyle/>
            <a:p>
              <a:r>
                <a:rPr lang="en-US" dirty="0" err="1"/>
                <a:t>Goto</a:t>
              </a:r>
              <a:r>
                <a:rPr lang="en-US" dirty="0"/>
                <a:t> </a:t>
              </a:r>
            </a:p>
          </p:txBody>
        </p:sp>
      </p:grpSp>
      <p:sp>
        <p:nvSpPr>
          <p:cNvPr id="8"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2869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52785"/>
            <a:ext cx="8229600" cy="3003304"/>
          </a:xfrm>
        </p:spPr>
      </p:pic>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35627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716"/>
            <a:ext cx="6172200" cy="857250"/>
          </a:xfrm>
        </p:spPr>
        <p:txBody>
          <a:bodyPr>
            <a:norm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Apache Setup for HTTPS</a:t>
            </a:r>
          </a:p>
        </p:txBody>
      </p:sp>
      <p:sp>
        <p:nvSpPr>
          <p:cNvPr id="3" name="Content Placeholder 2"/>
          <p:cNvSpPr>
            <a:spLocks noGrp="1"/>
          </p:cNvSpPr>
          <p:nvPr>
            <p:ph idx="1"/>
          </p:nvPr>
        </p:nvSpPr>
        <p:spPr>
          <a:xfrm>
            <a:off x="485140" y="2057496"/>
            <a:ext cx="8077200" cy="2309843"/>
          </a:xfrm>
        </p:spPr>
        <p:txBody>
          <a:bodyPr>
            <a:normAutofit/>
          </a:bodyPr>
          <a:lstStyle/>
          <a:p>
            <a:pPr marL="339328" algn="just"/>
            <a:r>
              <a:rPr lang="en-US" sz="2000" dirty="0"/>
              <a:t>We add the following VirtualHost entry to the Apache configuration 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999733"/>
            <a:ext cx="6324600" cy="646331"/>
          </a:xfrm>
          <a:prstGeom prst="rect">
            <a:avLst/>
          </a:prstGeom>
        </p:spPr>
        <p:txBody>
          <a:bodyPr wrap="square">
            <a:spAutoFit/>
          </a:bodyPr>
          <a:lstStyle/>
          <a:p>
            <a:pPr marL="511969" indent="-255985"/>
            <a:r>
              <a:rPr lang="en-US" dirty="0"/>
              <a:t>Note: Apache configuration file is located at </a:t>
            </a:r>
          </a:p>
          <a:p>
            <a:pPr marL="511969" indent="-255985"/>
            <a:r>
              <a:rPr lang="en-US" dirty="0">
                <a:latin typeface="Courier New" panose="02070309020205020404" pitchFamily="49" charset="0"/>
                <a:cs typeface="Courier New" panose="02070309020205020404" pitchFamily="49" charset="0"/>
              </a:rPr>
              <a:t>    /etc/apache2/sites-available/default</a:t>
            </a:r>
          </a:p>
        </p:txBody>
      </p:sp>
      <p:grpSp>
        <p:nvGrpSpPr>
          <p:cNvPr id="25" name="Group 24"/>
          <p:cNvGrpSpPr/>
          <p:nvPr/>
        </p:nvGrpSpPr>
        <p:grpSpPr>
          <a:xfrm>
            <a:off x="914401" y="2689890"/>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a:t>The server’s certificate</a:t>
              </a:r>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a:t>The server’s private key</a:t>
              </a:r>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6478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28600"/>
            <a:ext cx="8153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461279"/>
            <a:ext cx="5488518" cy="3156231"/>
          </a:xfrm>
          <a:prstGeom prst="rect">
            <a:avLst/>
          </a:prstGeom>
        </p:spPr>
      </p:pic>
      <p:sp>
        <p:nvSpPr>
          <p:cNvPr id="3" name="Content Placeholder 2"/>
          <p:cNvSpPr>
            <a:spLocks noGrp="1"/>
          </p:cNvSpPr>
          <p:nvPr>
            <p:ph idx="1"/>
          </p:nvPr>
        </p:nvSpPr>
        <p:spPr>
          <a:xfrm>
            <a:off x="506506" y="2118378"/>
            <a:ext cx="4979894" cy="685800"/>
          </a:xfrm>
        </p:spPr>
        <p:txBody>
          <a:bodyPr>
            <a:noAutofit/>
          </a:bodyPr>
          <a:lstStyle/>
          <a:p>
            <a:pPr marL="0" indent="0">
              <a:buNone/>
            </a:pPr>
            <a:r>
              <a:rPr lang="en-US" sz="2000" dirty="0"/>
              <a:t>There are many CAs in the real world, and they are organized in a hierarchical structure.</a:t>
            </a:r>
          </a:p>
        </p:txBody>
      </p:sp>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61685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 y="381000"/>
            <a:ext cx="78486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Root CAs and Self-Signed Certificate</a:t>
            </a:r>
          </a:p>
        </p:txBody>
      </p:sp>
      <p:sp>
        <p:nvSpPr>
          <p:cNvPr id="3" name="Content Placeholder 2"/>
          <p:cNvSpPr>
            <a:spLocks noGrp="1"/>
          </p:cNvSpPr>
          <p:nvPr>
            <p:ph idx="1"/>
          </p:nvPr>
        </p:nvSpPr>
        <p:spPr>
          <a:xfrm>
            <a:off x="533400" y="205740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a:t>Self-signed: the entries for the issuer and the subject are identical.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255588" indent="-255588" algn="just"/>
            <a:r>
              <a:rPr lang="en-US" sz="2000" dirty="0"/>
              <a:t>How can they be trusted?</a:t>
            </a:r>
          </a:p>
          <a:p>
            <a:pPr marL="555626" lvl="1" indent="-255588" algn="just"/>
            <a:r>
              <a:rPr lang="en-US" sz="1700" dirty="0"/>
              <a:t>Public keys of root CAs are pre-installed in the OS, browsers and other software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895600"/>
            <a:ext cx="6812870" cy="1249788"/>
          </a:xfrm>
          <a:prstGeom prst="rect">
            <a:avLst/>
          </a:prstGeom>
        </p:spPr>
      </p:pic>
      <p:sp>
        <p:nvSpPr>
          <p:cNvPr id="5" name="Right Arrow 4"/>
          <p:cNvSpPr/>
          <p:nvPr/>
        </p:nvSpPr>
        <p:spPr>
          <a:xfrm>
            <a:off x="1219200" y="297180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352049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302895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510066" y="3159140"/>
            <a:ext cx="625492" cy="369332"/>
          </a:xfrm>
          <a:prstGeom prst="rect">
            <a:avLst/>
          </a:prstGeom>
          <a:noFill/>
        </p:spPr>
        <p:txBody>
          <a:bodyPr wrap="none" rtlCol="0">
            <a:spAutoFit/>
          </a:bodyPr>
          <a:lstStyle/>
          <a:p>
            <a:r>
              <a:rPr lang="en-US" dirty="0">
                <a:solidFill>
                  <a:srgbClr val="FF0000"/>
                </a:solidFill>
              </a:rPr>
              <a:t>Same</a:t>
            </a:r>
          </a:p>
        </p:txBody>
      </p:sp>
      <p:sp>
        <p:nvSpPr>
          <p:cNvPr id="9"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0" name="Picture 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8004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308878"/>
            <a:ext cx="7467600" cy="857250"/>
          </a:xfrm>
        </p:spPr>
        <p:txBody>
          <a:bodyPr>
            <a:no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Intermediate CAs and Chain of Trust </a:t>
            </a:r>
          </a:p>
        </p:txBody>
      </p:sp>
      <p:grpSp>
        <p:nvGrpSpPr>
          <p:cNvPr id="13" name="Group 12"/>
          <p:cNvGrpSpPr/>
          <p:nvPr/>
        </p:nvGrpSpPr>
        <p:grpSpPr>
          <a:xfrm>
            <a:off x="2133600" y="198120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44908"/>
            </a:xfrm>
            <a:prstGeom prst="rect">
              <a:avLst/>
            </a:prstGeom>
            <a:noFill/>
            <a:ln>
              <a:solidFill>
                <a:schemeClr val="tx1"/>
              </a:solidFill>
            </a:ln>
          </p:spPr>
          <p:txBody>
            <a:bodyPr wrap="square" rtlCol="0">
              <a:spAutoFit/>
            </a:bodyPr>
            <a:lstStyle/>
            <a:p>
              <a:r>
                <a:rPr lang="en-US" sz="1600" dirty="0" err="1">
                  <a:solidFill>
                    <a:srgbClr val="FF0000"/>
                  </a:solidFill>
                </a:rPr>
                <a:t>Paypal’s</a:t>
              </a:r>
              <a:r>
                <a:rPr lang="en-US" sz="1600" dirty="0">
                  <a:solidFill>
                    <a:srgbClr val="FF0000"/>
                  </a:solidFill>
                </a:rPr>
                <a:t> certificate</a:t>
              </a:r>
            </a:p>
          </p:txBody>
        </p:sp>
        <p:sp>
          <p:nvSpPr>
            <p:cNvPr id="7" name="TextBox 6"/>
            <p:cNvSpPr txBox="1"/>
            <p:nvPr/>
          </p:nvSpPr>
          <p:spPr>
            <a:xfrm>
              <a:off x="4680111" y="3486150"/>
              <a:ext cx="2669433" cy="344908"/>
            </a:xfrm>
            <a:prstGeom prst="rect">
              <a:avLst/>
            </a:prstGeom>
            <a:noFill/>
            <a:ln>
              <a:solidFill>
                <a:schemeClr val="tx1"/>
              </a:solidFill>
            </a:ln>
          </p:spPr>
          <p:txBody>
            <a:bodyPr wrap="square" rtlCol="0">
              <a:spAutoFit/>
            </a:bodyPr>
            <a:lstStyle/>
            <a:p>
              <a:r>
                <a:rPr lang="en-US" sz="1600" dirty="0">
                  <a:solidFill>
                    <a:srgbClr val="FF0000"/>
                  </a:solidFill>
                </a:rPr>
                <a:t>Intermediate CA’s certificate</a:t>
              </a:r>
            </a:p>
          </p:txBody>
        </p:sp>
      </p:grpSp>
      <p:grpSp>
        <p:nvGrpSpPr>
          <p:cNvPr id="22" name="Group 21"/>
          <p:cNvGrpSpPr/>
          <p:nvPr/>
        </p:nvGrpSpPr>
        <p:grpSpPr>
          <a:xfrm>
            <a:off x="1600200" y="335781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6" y="3559558"/>
            <a:ext cx="916025" cy="923330"/>
          </a:xfrm>
          <a:prstGeom prst="rect">
            <a:avLst/>
          </a:prstGeom>
          <a:noFill/>
        </p:spPr>
        <p:txBody>
          <a:bodyPr wrap="square" rtlCol="0">
            <a:spAutoFit/>
          </a:bodyPr>
          <a:lstStyle/>
          <a:p>
            <a:r>
              <a:rPr lang="en-US" dirty="0"/>
              <a:t>A is used to verify B</a:t>
            </a:r>
          </a:p>
        </p:txBody>
      </p:sp>
      <p:sp>
        <p:nvSpPr>
          <p:cNvPr id="24" name="TextBox 23"/>
          <p:cNvSpPr txBox="1"/>
          <p:nvPr/>
        </p:nvSpPr>
        <p:spPr>
          <a:xfrm>
            <a:off x="1785891" y="3049596"/>
            <a:ext cx="309700" cy="369332"/>
          </a:xfrm>
          <a:prstGeom prst="rect">
            <a:avLst/>
          </a:prstGeom>
          <a:noFill/>
        </p:spPr>
        <p:txBody>
          <a:bodyPr wrap="none" rtlCol="0">
            <a:spAutoFit/>
          </a:bodyPr>
          <a:lstStyle/>
          <a:p>
            <a:r>
              <a:rPr lang="en-US" dirty="0"/>
              <a:t>B</a:t>
            </a:r>
          </a:p>
        </p:txBody>
      </p:sp>
      <p:sp>
        <p:nvSpPr>
          <p:cNvPr id="25" name="TextBox 24"/>
          <p:cNvSpPr txBox="1"/>
          <p:nvPr/>
        </p:nvSpPr>
        <p:spPr>
          <a:xfrm>
            <a:off x="1804523" y="4312558"/>
            <a:ext cx="322524" cy="369332"/>
          </a:xfrm>
          <a:prstGeom prst="rect">
            <a:avLst/>
          </a:prstGeom>
          <a:noFill/>
        </p:spPr>
        <p:txBody>
          <a:bodyPr wrap="none" rtlCol="0">
            <a:spAutoFit/>
          </a:bodyPr>
          <a:lstStyle/>
          <a:p>
            <a:r>
              <a:rPr lang="en-US" dirty="0"/>
              <a:t>A</a:t>
            </a:r>
          </a:p>
        </p:txBody>
      </p:sp>
      <p:sp>
        <p:nvSpPr>
          <p:cNvPr id="26" name="TextBox 25"/>
          <p:cNvSpPr txBox="1"/>
          <p:nvPr/>
        </p:nvSpPr>
        <p:spPr>
          <a:xfrm>
            <a:off x="2112080" y="5086352"/>
            <a:ext cx="5050721" cy="646331"/>
          </a:xfrm>
          <a:prstGeom prst="rect">
            <a:avLst/>
          </a:prstGeom>
          <a:noFill/>
        </p:spPr>
        <p:txBody>
          <a:bodyPr wrap="square" rtlCol="0">
            <a:spAutoFit/>
          </a:bodyPr>
          <a:lstStyle/>
          <a:p>
            <a:r>
              <a:rPr lang="en-US" dirty="0">
                <a:solidFill>
                  <a:srgbClr val="FF0000"/>
                </a:solidFill>
              </a:rPr>
              <a:t>Something else is need to verify A (certificate from another intermediate CA or root CA)</a:t>
            </a:r>
          </a:p>
        </p:txBody>
      </p:sp>
      <p:cxnSp>
        <p:nvCxnSpPr>
          <p:cNvPr id="28" name="Straight Connector 27"/>
          <p:cNvCxnSpPr/>
          <p:nvPr/>
        </p:nvCxnSpPr>
        <p:spPr>
          <a:xfrm flipH="1">
            <a:off x="1646507" y="527101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480561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1" y="480561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20" name="Picture 1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5003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9837"/>
            <a:ext cx="75438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Manually Verifying a Certificate Chain</a:t>
            </a:r>
          </a:p>
        </p:txBody>
      </p:sp>
      <p:sp>
        <p:nvSpPr>
          <p:cNvPr id="3" name="Content Placeholder 2"/>
          <p:cNvSpPr>
            <a:spLocks noGrp="1"/>
          </p:cNvSpPr>
          <p:nvPr>
            <p:ph idx="1"/>
          </p:nvPr>
        </p:nvSpPr>
        <p:spPr>
          <a:xfrm>
            <a:off x="381000" y="2032000"/>
            <a:ext cx="8153400" cy="1244600"/>
          </a:xfrm>
        </p:spPr>
        <p:txBody>
          <a:bodyPr>
            <a:normAutofit/>
          </a:bodyPr>
          <a:lstStyle/>
          <a:p>
            <a:r>
              <a:rPr lang="en-US" sz="2000" dirty="0" err="1"/>
              <a:t>Paypal.pem</a:t>
            </a:r>
            <a:r>
              <a:rPr lang="en-US" sz="2000" dirty="0"/>
              <a:t>: Save Paypal’s certificate to a file called</a:t>
            </a:r>
          </a:p>
          <a:p>
            <a:r>
              <a:rPr lang="en-US" sz="2000" dirty="0"/>
              <a:t>Symatec-g3.pem: Save certificate from “Symantec Class 3 EV SSL CA – G3”</a:t>
            </a:r>
          </a:p>
          <a:p>
            <a:r>
              <a:rPr lang="en-US" sz="2000" dirty="0"/>
              <a:t>VeriSign-G5.pem: Save 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95F29AD4-9D02-4BCE-A52E-136C46C21FFA}"/>
              </a:ext>
            </a:extLst>
          </p:cNvPr>
          <p:cNvPicPr>
            <a:picLocks noChangeAspect="1"/>
          </p:cNvPicPr>
          <p:nvPr/>
        </p:nvPicPr>
        <p:blipFill rotWithShape="1">
          <a:blip r:embed="rId3"/>
          <a:srcRect l="29166" t="50000" r="18333" b="42000"/>
          <a:stretch/>
        </p:blipFill>
        <p:spPr>
          <a:xfrm>
            <a:off x="533400" y="3966662"/>
            <a:ext cx="8001000" cy="762000"/>
          </a:xfrm>
          <a:prstGeom prst="rect">
            <a:avLst/>
          </a:prstGeom>
        </p:spPr>
      </p:pic>
      <p:sp>
        <p:nvSpPr>
          <p:cNvPr id="4" name="TextBox 3"/>
          <p:cNvSpPr txBox="1"/>
          <p:nvPr/>
        </p:nvSpPr>
        <p:spPr>
          <a:xfrm>
            <a:off x="4800600" y="3236079"/>
            <a:ext cx="1936364" cy="369332"/>
          </a:xfrm>
          <a:prstGeom prst="rect">
            <a:avLst/>
          </a:prstGeom>
          <a:noFill/>
          <a:ln>
            <a:solidFill>
              <a:schemeClr val="tx1"/>
            </a:solidFill>
          </a:ln>
        </p:spPr>
        <p:txBody>
          <a:bodyPr wrap="none" rtlCol="0">
            <a:spAutoFit/>
          </a:bodyPr>
          <a:lstStyle/>
          <a:p>
            <a:r>
              <a:rPr lang="en-US" dirty="0"/>
              <a:t>Root CA’s certificate</a:t>
            </a:r>
          </a:p>
        </p:txBody>
      </p:sp>
      <p:sp>
        <p:nvSpPr>
          <p:cNvPr id="6" name="Right Arrow 5"/>
          <p:cNvSpPr/>
          <p:nvPr/>
        </p:nvSpPr>
        <p:spPr>
          <a:xfrm rot="8857084" flipV="1">
            <a:off x="5123231" y="374056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5108882"/>
            <a:ext cx="1844864" cy="369332"/>
          </a:xfrm>
          <a:prstGeom prst="rect">
            <a:avLst/>
          </a:prstGeom>
          <a:noFill/>
          <a:ln>
            <a:solidFill>
              <a:schemeClr val="tx1"/>
            </a:solidFill>
          </a:ln>
        </p:spPr>
        <p:txBody>
          <a:bodyPr wrap="none" rtlCol="0">
            <a:spAutoFit/>
          </a:bodyPr>
          <a:lstStyle/>
          <a:p>
            <a:r>
              <a:rPr lang="en-US" dirty="0"/>
              <a:t>Chain of certificates</a:t>
            </a:r>
          </a:p>
        </p:txBody>
      </p:sp>
      <p:cxnSp>
        <p:nvCxnSpPr>
          <p:cNvPr id="9" name="Straight Connector 8"/>
          <p:cNvCxnSpPr/>
          <p:nvPr/>
        </p:nvCxnSpPr>
        <p:spPr>
          <a:xfrm>
            <a:off x="4800600" y="457200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8" y="477375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683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037"/>
            <a:ext cx="76962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Creating Certificates for Intermediate CA</a:t>
            </a:r>
          </a:p>
        </p:txBody>
      </p:sp>
      <p:sp>
        <p:nvSpPr>
          <p:cNvPr id="3" name="Content Placeholder 2"/>
          <p:cNvSpPr>
            <a:spLocks noGrp="1"/>
          </p:cNvSpPr>
          <p:nvPr>
            <p:ph idx="1"/>
          </p:nvPr>
        </p:nvSpPr>
        <p:spPr>
          <a:xfrm>
            <a:off x="609600" y="2057400"/>
            <a:ext cx="7848600" cy="3371850"/>
          </a:xfrm>
        </p:spPr>
        <p:txBody>
          <a:bodyPr>
            <a:normAutofit/>
          </a:bodyPr>
          <a:lstStyle/>
          <a:p>
            <a:pPr marL="471488" indent="-215504" algn="just"/>
            <a:r>
              <a:rPr lang="en-US" sz="2200" dirty="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a:solidFill>
                <a:srgbClr val="FF0000"/>
              </a:solidFill>
            </a:endParaRPr>
          </a:p>
          <a:p>
            <a:pPr marL="255984" indent="0" algn="just">
              <a:buNone/>
            </a:pPr>
            <a:endParaRPr lang="en-US" sz="600" dirty="0">
              <a:solidFill>
                <a:srgbClr val="FF0000"/>
              </a:solidFill>
            </a:endParaRPr>
          </a:p>
          <a:p>
            <a:pPr marL="513159" algn="just"/>
            <a:r>
              <a:rPr lang="en-US" sz="2200" dirty="0"/>
              <a:t>The extension field of the certificate will look as follows:</a:t>
            </a:r>
          </a:p>
        </p:txBody>
      </p:sp>
      <p:pic>
        <p:nvPicPr>
          <p:cNvPr id="4" name="Picture 3">
            <a:extLst>
              <a:ext uri="{FF2B5EF4-FFF2-40B4-BE49-F238E27FC236}">
                <a16:creationId xmlns:a16="http://schemas.microsoft.com/office/drawing/2014/main" id="{D93F34EA-77F0-4962-BAE6-D113E9FA6635}"/>
              </a:ext>
            </a:extLst>
          </p:cNvPr>
          <p:cNvPicPr>
            <a:picLocks noChangeAspect="1"/>
          </p:cNvPicPr>
          <p:nvPr/>
        </p:nvPicPr>
        <p:blipFill rotWithShape="1">
          <a:blip r:embed="rId3"/>
          <a:srcRect l="29167" t="62000" r="18333" b="31333"/>
          <a:stretch/>
        </p:blipFill>
        <p:spPr>
          <a:xfrm>
            <a:off x="1066800" y="297180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1" y="4210821"/>
            <a:ext cx="3040643" cy="617273"/>
          </a:xfrm>
          <a:prstGeom prst="rect">
            <a:avLst/>
          </a:prstGeom>
        </p:spPr>
      </p:pic>
      <p:sp>
        <p:nvSpPr>
          <p:cNvPr id="8" name="TextBox 7"/>
          <p:cNvSpPr txBox="1"/>
          <p:nvPr/>
        </p:nvSpPr>
        <p:spPr>
          <a:xfrm>
            <a:off x="1219200" y="5063734"/>
            <a:ext cx="7086600" cy="646331"/>
          </a:xfrm>
          <a:prstGeom prst="rect">
            <a:avLst/>
          </a:prstGeom>
          <a:noFill/>
          <a:ln>
            <a:noFill/>
          </a:ln>
        </p:spPr>
        <p:txBody>
          <a:bodyPr wrap="square" rtlCol="0">
            <a:spAutoFit/>
          </a:bodyPr>
          <a:lstStyle/>
          <a:p>
            <a:r>
              <a:rPr lang="en-US" b="1" dirty="0">
                <a:solidFill>
                  <a:srgbClr val="FF0000"/>
                </a:solidFill>
              </a:rPr>
              <a:t>TRUE</a:t>
            </a:r>
            <a:r>
              <a:rPr lang="en-US" dirty="0"/>
              <a:t> means the certificate can be used verify other certificates, </a:t>
            </a:r>
            <a:r>
              <a:rPr lang="en-US" dirty="0" err="1"/>
              <a:t>i.e</a:t>
            </a:r>
            <a:r>
              <a:rPr lang="en-US" dirty="0"/>
              <a:t>, the owner is a CA. For non-CA certificates, this field is FALSE. </a:t>
            </a:r>
          </a:p>
        </p:txBody>
      </p:sp>
      <p:cxnSp>
        <p:nvCxnSpPr>
          <p:cNvPr id="10" name="Straight Arrow Connector 9"/>
          <p:cNvCxnSpPr/>
          <p:nvPr/>
        </p:nvCxnSpPr>
        <p:spPr>
          <a:xfrm flipH="1" flipV="1">
            <a:off x="2362200" y="478430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1" name="Picture 10"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80290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Apache Setup</a:t>
            </a:r>
          </a:p>
        </p:txBody>
      </p:sp>
      <p:sp>
        <p:nvSpPr>
          <p:cNvPr id="3" name="Content Placeholder 2"/>
          <p:cNvSpPr>
            <a:spLocks noGrp="1"/>
          </p:cNvSpPr>
          <p:nvPr>
            <p:ph idx="1"/>
          </p:nvPr>
        </p:nvSpPr>
        <p:spPr>
          <a:xfrm>
            <a:off x="609600" y="2019300"/>
            <a:ext cx="7848600" cy="3981450"/>
          </a:xfrm>
        </p:spPr>
        <p:txBody>
          <a:bodyPr>
            <a:normAutofit/>
          </a:bodyPr>
          <a:lstStyle/>
          <a:p>
            <a:pPr marL="233363" indent="-214313"/>
            <a:r>
              <a:rPr lang="en-US" sz="2200" dirty="0"/>
              <a:t>A server has a responsibility to send out all the intermediate CA’s certificates needed for verifying its own certificate.</a:t>
            </a:r>
          </a:p>
          <a:p>
            <a:pPr marL="214313" indent="-214313"/>
            <a:r>
              <a:rPr lang="en-US" sz="2200" dirty="0"/>
              <a:t>In Apache, all 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581400"/>
            <a:ext cx="6508044" cy="205757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2803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7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Trusted CAs in the Real World</a:t>
            </a:r>
          </a:p>
        </p:txBody>
      </p:sp>
      <p:sp>
        <p:nvSpPr>
          <p:cNvPr id="3" name="Content Placeholder 2"/>
          <p:cNvSpPr>
            <a:spLocks noGrp="1"/>
          </p:cNvSpPr>
          <p:nvPr>
            <p:ph idx="1"/>
          </p:nvPr>
        </p:nvSpPr>
        <p:spPr>
          <a:xfrm>
            <a:off x="533400" y="1847850"/>
            <a:ext cx="8077200" cy="3867150"/>
          </a:xfrm>
        </p:spPr>
        <p:txBody>
          <a:bodyPr>
            <a:normAutofit lnSpcReduction="10000"/>
          </a:bodyPr>
          <a:lstStyle/>
          <a:p>
            <a:pPr marL="214313" indent="-214313"/>
            <a:r>
              <a:rPr lang="en-US" sz="2200" dirty="0"/>
              <a:t>Not all of the trusted CAs are present in all browsers.</a:t>
            </a:r>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a:t>DigiCert</a:t>
            </a:r>
            <a:r>
              <a:rPr lang="en-US" sz="2200" dirty="0"/>
              <a:t>.</a:t>
            </a:r>
          </a:p>
          <a:p>
            <a:pPr marL="214313" indent="-214313"/>
            <a:r>
              <a:rPr lang="en-US" sz="2200" dirty="0"/>
              <a:t>The list of trusted CAs supported by browser can be found:</a:t>
            </a:r>
          </a:p>
          <a:p>
            <a:pPr marL="771525" lvl="1" indent="-215504"/>
            <a:r>
              <a:rPr lang="en-US" sz="1800" b="1" dirty="0"/>
              <a:t>For the Chrome browser:</a:t>
            </a:r>
          </a:p>
          <a:p>
            <a:pPr marL="1071563" lvl="2" indent="-215504"/>
            <a:r>
              <a:rPr lang="en-US" dirty="0"/>
              <a:t>Settings -&gt; Show advanced settings -&gt; Manage 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43722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PKI Defeats the MITM Attack</a:t>
            </a:r>
          </a:p>
        </p:txBody>
      </p:sp>
      <p:sp>
        <p:nvSpPr>
          <p:cNvPr id="3" name="Content Placeholder 2"/>
          <p:cNvSpPr>
            <a:spLocks noGrp="1"/>
          </p:cNvSpPr>
          <p:nvPr>
            <p:ph idx="1"/>
          </p:nvPr>
        </p:nvSpPr>
        <p:spPr>
          <a:xfrm>
            <a:off x="533400" y="1981200"/>
            <a:ext cx="8077200" cy="3219450"/>
          </a:xfrm>
        </p:spPr>
        <p:txBody>
          <a:bodyPr>
            <a:noAutofit/>
          </a:bodyPr>
          <a:lstStyle/>
          <a:p>
            <a:pPr>
              <a:spcBef>
                <a:spcPts val="0"/>
              </a:spcBef>
              <a:spcAft>
                <a:spcPts val="1200"/>
              </a:spcAft>
            </a:pPr>
            <a:r>
              <a:rPr lang="en-US" sz="2200" dirty="0"/>
              <a:t>Assume that Alice wants to visit </a:t>
            </a:r>
            <a:r>
              <a:rPr lang="en-US" sz="2200" dirty="0">
                <a:latin typeface="Courier New" panose="02070309020205020404" pitchFamily="49" charset="0"/>
                <a:cs typeface="Courier New" panose="02070309020205020404" pitchFamily="49" charset="0"/>
              </a:rPr>
              <a:t>https://example.com</a:t>
            </a:r>
          </a:p>
          <a:p>
            <a:pPr>
              <a:spcBef>
                <a:spcPts val="0"/>
              </a:spcBef>
              <a:spcAft>
                <a:spcPts val="1200"/>
              </a:spcAft>
            </a:pPr>
            <a:r>
              <a:rPr lang="en-US" sz="2200" dirty="0"/>
              <a:t>When the server sends its public key to Alice, an attacker intercepts the communication. The 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Alice</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15338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2" y="304800"/>
            <a:ext cx="7772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Attacker Forwards the Authentic Certificate</a:t>
            </a:r>
          </a:p>
        </p:txBody>
      </p:sp>
      <p:sp>
        <p:nvSpPr>
          <p:cNvPr id="3" name="Content Placeholder 2"/>
          <p:cNvSpPr>
            <a:spLocks noGrp="1"/>
          </p:cNvSpPr>
          <p:nvPr>
            <p:ph idx="1"/>
          </p:nvPr>
        </p:nvSpPr>
        <p:spPr>
          <a:xfrm>
            <a:off x="488576" y="2057400"/>
            <a:ext cx="8045824" cy="3676650"/>
          </a:xfrm>
        </p:spPr>
        <p:txBody>
          <a:bodyPr>
            <a:normAutofit/>
          </a:bodyPr>
          <a:lstStyle/>
          <a:p>
            <a:pPr marL="255588" indent="-255588" algn="just">
              <a:spcBef>
                <a:spcPts val="0"/>
              </a:spcBef>
              <a:spcAft>
                <a:spcPts val="1000"/>
              </a:spcAft>
            </a:pPr>
            <a:r>
              <a:rPr lang="en-US" sz="2200" dirty="0"/>
              <a:t>Attacker (Mike) forwards the authentic certificate</a:t>
            </a:r>
          </a:p>
          <a:p>
            <a:pPr marL="255588" indent="-255588" algn="just">
              <a:spcBef>
                <a:spcPts val="0"/>
              </a:spcBef>
              <a:spcAft>
                <a:spcPts val="1000"/>
              </a:spcAft>
            </a:pPr>
            <a:r>
              <a:rPr lang="en-US" sz="2200" dirty="0"/>
              <a:t>Alice sends to the server a </a:t>
            </a:r>
            <a:r>
              <a:rPr lang="en-US" sz="2200" dirty="0">
                <a:solidFill>
                  <a:srgbClr val="FF0000"/>
                </a:solidFill>
              </a:rPr>
              <a:t>secret</a:t>
            </a:r>
            <a:r>
              <a:rPr lang="en-US" sz="2200" dirty="0"/>
              <a:t>, encrypted using the public key. </a:t>
            </a:r>
          </a:p>
          <a:p>
            <a:pPr marL="255588" indent="-255588" algn="just">
              <a:spcBef>
                <a:spcPts val="0"/>
              </a:spcBef>
              <a:spcAft>
                <a:spcPts val="1000"/>
              </a:spcAft>
            </a:pPr>
            <a:r>
              <a:rPr lang="en-US" sz="2200" dirty="0"/>
              <a:t>The </a:t>
            </a:r>
            <a:r>
              <a:rPr lang="en-US" sz="2200" dirty="0">
                <a:solidFill>
                  <a:srgbClr val="FF0000"/>
                </a:solidFill>
              </a:rPr>
              <a:t>secret</a:t>
            </a:r>
            <a:r>
              <a:rPr lang="en-US" sz="2200" dirty="0"/>
              <a:t> is used for establishing an encrypted channel between Alice and server</a:t>
            </a:r>
          </a:p>
          <a:p>
            <a:pPr marL="255588" indent="-255588" algn="just">
              <a:spcBef>
                <a:spcPts val="0"/>
              </a:spcBef>
              <a:spcAft>
                <a:spcPts val="1000"/>
              </a:spcAft>
            </a:pPr>
            <a:r>
              <a:rPr lang="en-US" sz="2200" dirty="0"/>
              <a:t>Mike doesn’t know the corresponding private key, so he cannot find the </a:t>
            </a:r>
            <a:r>
              <a:rPr lang="en-US" sz="2200" dirty="0">
                <a:solidFill>
                  <a:srgbClr val="FF0000"/>
                </a:solidFill>
              </a:rPr>
              <a:t>secret</a:t>
            </a:r>
            <a:r>
              <a:rPr lang="en-US" sz="2200" dirty="0"/>
              <a:t>.</a:t>
            </a:r>
          </a:p>
          <a:p>
            <a:pPr marL="255588" indent="-255588" algn="just">
              <a:spcBef>
                <a:spcPts val="0"/>
              </a:spcBef>
              <a:spcAft>
                <a:spcPts val="1000"/>
              </a:spcAft>
            </a:pPr>
            <a:r>
              <a:rPr lang="en-US" sz="2200" dirty="0"/>
              <a:t>Mike can’t do much to the communication, except for </a:t>
            </a:r>
            <a:r>
              <a:rPr lang="en-US" sz="2200" dirty="0" err="1"/>
              <a:t>DoS</a:t>
            </a:r>
            <a:r>
              <a:rPr lang="en-US" sz="2200" dirty="0"/>
              <a:t>.</a:t>
            </a:r>
          </a:p>
          <a:p>
            <a:pPr marL="255588" indent="-255588" algn="just">
              <a:spcBef>
                <a:spcPts val="0"/>
              </a:spcBef>
              <a:spcAft>
                <a:spcPts val="1000"/>
              </a:spcAft>
            </a:pPr>
            <a:r>
              <a:rPr lang="en-US" sz="2200" b="1" dirty="0"/>
              <a:t>MITM attack fails</a:t>
            </a:r>
            <a:r>
              <a:rPr lang="en-US" sz="2200" dirty="0"/>
              <a:t>.</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5209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Man-in-the-Middle (MITM) Attack</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667000"/>
            <a:ext cx="8161125" cy="214132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56220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Attacker Creates a Fake Certificate</a:t>
            </a:r>
          </a:p>
        </p:txBody>
      </p:sp>
      <p:sp>
        <p:nvSpPr>
          <p:cNvPr id="3" name="Content Placeholder 2"/>
          <p:cNvSpPr>
            <a:spLocks noGrp="1"/>
          </p:cNvSpPr>
          <p:nvPr>
            <p:ph idx="1"/>
          </p:nvPr>
        </p:nvSpPr>
        <p:spPr>
          <a:xfrm>
            <a:off x="533400" y="1905000"/>
            <a:ext cx="8077200" cy="3905250"/>
          </a:xfrm>
        </p:spPr>
        <p:txBody>
          <a:bodyPr>
            <a:normAutofit fontScale="92500" lnSpcReduction="10000"/>
          </a:bodyPr>
          <a:lstStyle/>
          <a:p>
            <a:pPr marL="0" indent="0">
              <a:buNone/>
            </a:pPr>
            <a:endParaRPr lang="en-US" sz="225" b="1" dirty="0"/>
          </a:p>
          <a:p>
            <a:pPr marL="255588" indent="-255588">
              <a:spcBef>
                <a:spcPts val="0"/>
              </a:spcBef>
              <a:spcAft>
                <a:spcPts val="600"/>
              </a:spcAft>
            </a:pPr>
            <a:r>
              <a:rPr lang="en-US" sz="2200" dirty="0"/>
              <a:t>Attacker (Mike) creates fraudulent certificate for the example.com domain.</a:t>
            </a:r>
          </a:p>
          <a:p>
            <a:pPr marL="255588" indent="-255588">
              <a:spcBef>
                <a:spcPts val="0"/>
              </a:spcBef>
              <a:spcAft>
                <a:spcPts val="600"/>
              </a:spcAft>
            </a:pPr>
            <a:r>
              <a:rPr lang="en-US" sz="2200" dirty="0"/>
              <a:t>Mike replaces the server’s public with his own public key.</a:t>
            </a:r>
          </a:p>
          <a:p>
            <a:pPr marL="255588" indent="-255588">
              <a:spcBef>
                <a:spcPts val="0"/>
              </a:spcBef>
              <a:spcAft>
                <a:spcPts val="600"/>
              </a:spcAft>
            </a:pPr>
            <a:r>
              <a:rPr lang="en-US" sz="2200" dirty="0"/>
              <a:t>Trusted CAs will not sign Mike’s certificate request as he does not own example.com.</a:t>
            </a:r>
          </a:p>
          <a:p>
            <a:pPr marL="255588" indent="-255588">
              <a:spcBef>
                <a:spcPts val="0"/>
              </a:spcBef>
              <a:spcAft>
                <a:spcPts val="600"/>
              </a:spcAft>
            </a:pPr>
            <a:r>
              <a:rPr lang="en-US" sz="2200" dirty="0"/>
              <a:t>Mike can sign the fraudulent certificate by himself and create a self-signed certificate.</a:t>
            </a:r>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a16="http://schemas.microsoft.com/office/drawing/2014/main" id="{AC1CFB25-4AE3-4FDD-83DE-4EED26BD6F36}"/>
              </a:ext>
            </a:extLst>
          </p:cNvPr>
          <p:cNvPicPr>
            <a:picLocks noChangeAspect="1"/>
          </p:cNvPicPr>
          <p:nvPr/>
        </p:nvPicPr>
        <p:blipFill rotWithShape="1">
          <a:blip r:embed="rId3"/>
          <a:srcRect l="12499" t="32667" r="28334" b="62000"/>
          <a:stretch/>
        </p:blipFill>
        <p:spPr>
          <a:xfrm>
            <a:off x="838200" y="4648200"/>
            <a:ext cx="6762750" cy="3810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9339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288"/>
            <a:ext cx="81534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Attacker Sends </a:t>
            </a:r>
            <a:r>
              <a:rPr lang="en-US" sz="3200" dirty="0" err="1">
                <a:solidFill>
                  <a:schemeClr val="tx1"/>
                </a:solidFill>
                <a:latin typeface="Times New Roman" panose="02020603050405020304" pitchFamily="18" charset="0"/>
                <a:cs typeface="Times New Roman" panose="02020603050405020304" pitchFamily="18" charset="0"/>
              </a:rPr>
              <a:t>His/Her</a:t>
            </a:r>
            <a:r>
              <a:rPr lang="en-US" sz="3200" dirty="0">
                <a:solidFill>
                  <a:schemeClr val="tx1"/>
                </a:solidFill>
                <a:latin typeface="Times New Roman" panose="02020603050405020304" pitchFamily="18" charset="0"/>
                <a:cs typeface="Times New Roman" panose="02020603050405020304" pitchFamily="18" charset="0"/>
              </a:rPr>
              <a:t> Own Certificate</a:t>
            </a:r>
          </a:p>
        </p:txBody>
      </p:sp>
      <p:sp>
        <p:nvSpPr>
          <p:cNvPr id="3" name="Content Placeholder 2"/>
          <p:cNvSpPr>
            <a:spLocks noGrp="1"/>
          </p:cNvSpPr>
          <p:nvPr>
            <p:ph idx="1"/>
          </p:nvPr>
        </p:nvSpPr>
        <p:spPr>
          <a:xfrm>
            <a:off x="614082" y="3581401"/>
            <a:ext cx="8001000" cy="2143125"/>
          </a:xfrm>
        </p:spPr>
        <p:txBody>
          <a:bodyPr>
            <a:normAutofit/>
          </a:bodyPr>
          <a:lstStyle/>
          <a:p>
            <a:pPr marL="0" indent="0">
              <a:buNone/>
            </a:pPr>
            <a:endParaRPr lang="en-US" sz="225" b="1" dirty="0"/>
          </a:p>
          <a:p>
            <a:pPr marL="255588" indent="-255588"/>
            <a:r>
              <a:rPr lang="en-US" sz="2200" dirty="0"/>
              <a:t>Attacker’s certificate is valid. </a:t>
            </a:r>
          </a:p>
          <a:p>
            <a:pPr marL="255588" indent="-255588"/>
            <a:r>
              <a:rPr lang="en-US" sz="2200" dirty="0"/>
              <a:t>Browser checks if the identity specified in the subject field of the certificate matches the Alice’s intent.</a:t>
            </a:r>
          </a:p>
          <a:p>
            <a:pPr marL="555626" lvl="1" indent="-255588" algn="just"/>
            <a:r>
              <a:rPr lang="en-US" sz="1900" dirty="0"/>
              <a:t>There is a mismatch:  </a:t>
            </a:r>
            <a:r>
              <a:rPr lang="en-US" sz="1900" dirty="0">
                <a:solidFill>
                  <a:schemeClr val="accent2">
                    <a:lumMod val="75000"/>
                  </a:schemeClr>
                </a:solidFill>
              </a:rPr>
              <a:t>attacker.com</a:t>
            </a:r>
            <a:r>
              <a:rPr lang="en-US" sz="1900" dirty="0"/>
              <a:t> </a:t>
            </a:r>
            <a:r>
              <a:rPr lang="en-US" dirty="0">
                <a:solidFill>
                  <a:srgbClr val="FF0000"/>
                </a:solidFill>
              </a:rPr>
              <a:t>≠</a:t>
            </a:r>
            <a:r>
              <a:rPr lang="en-US" dirty="0"/>
              <a:t> </a:t>
            </a:r>
            <a:r>
              <a:rPr lang="en-US" sz="1900" dirty="0">
                <a:solidFill>
                  <a:srgbClr val="0070C0"/>
                </a:solidFill>
              </a:rPr>
              <a:t>example.com</a:t>
            </a:r>
          </a:p>
          <a:p>
            <a:pPr marL="255588" indent="-255588" algn="just"/>
            <a:r>
              <a:rPr lang="en-US" sz="2200" dirty="0"/>
              <a:t>Browser terminates handshake protocol: </a:t>
            </a:r>
            <a:r>
              <a:rPr lang="en-US" sz="2200" b="1" dirty="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a16="http://schemas.microsoft.com/office/drawing/2014/main" id="{CE9E2664-30AB-45BC-8F4E-2E666A11C09E}"/>
              </a:ext>
            </a:extLst>
          </p:cNvPr>
          <p:cNvPicPr>
            <a:picLocks noChangeAspect="1"/>
          </p:cNvPicPr>
          <p:nvPr/>
        </p:nvPicPr>
        <p:blipFill rotWithShape="1">
          <a:blip r:embed="rId3"/>
          <a:srcRect l="17500" t="50000" r="31667" b="30000"/>
          <a:stretch/>
        </p:blipFill>
        <p:spPr>
          <a:xfrm>
            <a:off x="1094460" y="1905000"/>
            <a:ext cx="6878880" cy="169152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94143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6200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Emulating an MITM Attack</a:t>
            </a:r>
          </a:p>
        </p:txBody>
      </p:sp>
      <p:sp>
        <p:nvSpPr>
          <p:cNvPr id="3" name="Content Placeholder 2"/>
          <p:cNvSpPr>
            <a:spLocks noGrp="1"/>
          </p:cNvSpPr>
          <p:nvPr>
            <p:ph idx="1"/>
          </p:nvPr>
        </p:nvSpPr>
        <p:spPr>
          <a:xfrm>
            <a:off x="533400" y="1905000"/>
            <a:ext cx="8077200" cy="3733800"/>
          </a:xfrm>
        </p:spPr>
        <p:txBody>
          <a:bodyPr>
            <a:noAutofit/>
          </a:bodyPr>
          <a:lstStyle/>
          <a:p>
            <a:pPr marL="255588" indent="-255588"/>
            <a:r>
              <a:rPr lang="en-US" sz="2200" dirty="0"/>
              <a:t>DNS Attack is a typical approach to achieve MITM</a:t>
            </a:r>
          </a:p>
          <a:p>
            <a:pPr marL="555626" lvl="1" indent="-255588"/>
            <a:r>
              <a:rPr lang="en-US" sz="1900" dirty="0"/>
              <a:t>We emulate an DNS attack by manually changing the /etc/hosts file on the user’s machine to map example.com to the IP address of the attacker’s machine.</a:t>
            </a:r>
          </a:p>
          <a:p>
            <a:pPr marL="255588" indent="-255588"/>
            <a:r>
              <a:rPr lang="en-US" sz="2200" dirty="0"/>
              <a:t>On attacker’s machine we host a website for example.com.</a:t>
            </a:r>
          </a:p>
          <a:p>
            <a:pPr marL="555626" lvl="1" indent="-255588"/>
            <a:r>
              <a:rPr lang="en-US" sz="2000" dirty="0"/>
              <a:t>We use the attacker’s X.509 certificate to set up the server</a:t>
            </a:r>
          </a:p>
          <a:p>
            <a:pPr marL="555626" lvl="1" indent="-255588"/>
            <a:r>
              <a:rPr lang="en-US" sz="2000" dirty="0"/>
              <a:t>The Common name field of the certificate contains </a:t>
            </a:r>
            <a:r>
              <a:rPr lang="en-US" sz="2000" dirty="0">
                <a:solidFill>
                  <a:srgbClr val="C00000"/>
                </a:solidFill>
              </a:rPr>
              <a:t>attacker32.com</a:t>
            </a:r>
          </a:p>
          <a:p>
            <a:pPr marL="255588" indent="-255588"/>
            <a:r>
              <a:rPr lang="en-US" sz="2200" dirty="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a16="http://schemas.microsoft.com/office/drawing/2014/main" id="{69EC2F1A-48EE-46FB-9D73-EC5FAAC4226A}"/>
              </a:ext>
            </a:extLst>
          </p:cNvPr>
          <p:cNvPicPr>
            <a:picLocks noChangeAspect="1"/>
          </p:cNvPicPr>
          <p:nvPr/>
        </p:nvPicPr>
        <p:blipFill rotWithShape="1">
          <a:blip r:embed="rId3"/>
          <a:srcRect l="11665" t="32667" r="27502" b="59333"/>
          <a:stretch/>
        </p:blipFill>
        <p:spPr>
          <a:xfrm>
            <a:off x="863600" y="4876800"/>
            <a:ext cx="7416800" cy="6096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50080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Importance of Verifying Common Name</a:t>
            </a:r>
          </a:p>
        </p:txBody>
      </p:sp>
      <p:sp>
        <p:nvSpPr>
          <p:cNvPr id="3" name="Content Placeholder 2"/>
          <p:cNvSpPr>
            <a:spLocks noGrp="1"/>
          </p:cNvSpPr>
          <p:nvPr>
            <p:ph idx="1"/>
          </p:nvPr>
        </p:nvSpPr>
        <p:spPr>
          <a:xfrm>
            <a:off x="685800" y="2209800"/>
            <a:ext cx="8001000" cy="3067050"/>
          </a:xfrm>
        </p:spPr>
        <p:txBody>
          <a:bodyPr>
            <a:normAutofit/>
          </a:bodyPr>
          <a:lstStyle/>
          <a:p>
            <a:pPr marL="233363" indent="-214313">
              <a:spcBef>
                <a:spcPts val="0"/>
              </a:spcBef>
              <a:spcAft>
                <a:spcPts val="1200"/>
              </a:spcAft>
            </a:pPr>
            <a:r>
              <a:rPr lang="en-US" sz="2200" dirty="0"/>
              <a:t>During TLS/SSL handshake browsers conduct two important validations</a:t>
            </a:r>
          </a:p>
          <a:p>
            <a:pPr marL="573088" lvl="1" indent="-254000">
              <a:spcBef>
                <a:spcPts val="0"/>
              </a:spcBef>
              <a:spcAft>
                <a:spcPts val="1200"/>
              </a:spcAft>
              <a:buFont typeface="+mj-lt"/>
              <a:buAutoNum type="arabicParenR"/>
            </a:pPr>
            <a:r>
              <a:rPr lang="en-US" sz="2000" dirty="0"/>
              <a:t>Checks whether the received certificate is valid or not.</a:t>
            </a:r>
          </a:p>
          <a:p>
            <a:pPr marL="573088" lvl="1" indent="-254000">
              <a:spcBef>
                <a:spcPts val="0"/>
              </a:spcBef>
              <a:spcAft>
                <a:spcPts val="1200"/>
              </a:spcAft>
              <a:buFont typeface="+mj-lt"/>
              <a:buAutoNum type="arabicParenR"/>
            </a:pPr>
            <a:r>
              <a:rPr lang="en-US" sz="2000" dirty="0"/>
              <a:t>Verifies whether the subject (Common Names) in the certificate is the same as the hostname of the server.</a:t>
            </a:r>
          </a:p>
          <a:p>
            <a:pPr marL="233363" indent="-214313">
              <a:spcBef>
                <a:spcPts val="0"/>
              </a:spcBef>
              <a:spcAft>
                <a:spcPts val="1200"/>
              </a:spcAft>
            </a:pPr>
            <a:r>
              <a:rPr lang="en-US" sz="2200" dirty="0"/>
              <a:t>Not verifying the common name is a common mistake in software </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47733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9587"/>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Man-In-The-Middle Proxy</a:t>
            </a:r>
          </a:p>
        </p:txBody>
      </p:sp>
      <p:sp>
        <p:nvSpPr>
          <p:cNvPr id="3" name="Content Placeholder 2"/>
          <p:cNvSpPr>
            <a:spLocks noGrp="1"/>
          </p:cNvSpPr>
          <p:nvPr>
            <p:ph idx="1"/>
          </p:nvPr>
        </p:nvSpPr>
        <p:spPr>
          <a:xfrm>
            <a:off x="533400" y="2133600"/>
            <a:ext cx="8077200" cy="3276600"/>
          </a:xfrm>
        </p:spPr>
        <p:txBody>
          <a:bodyPr>
            <a:normAutofit/>
          </a:bodyPr>
          <a:lstStyle/>
          <a:p>
            <a:r>
              <a:rPr lang="en-US" sz="2000" dirty="0"/>
              <a:t>Proxy creates a self-signed CA certificate, which is installed on the user’s browser</a:t>
            </a:r>
          </a:p>
          <a:p>
            <a:r>
              <a:rPr lang="en-US" sz="2000" dirty="0"/>
              <a:t>The routing on the user machine is configured; all outgoing HTTPS traffic is directed towards the proxy machine</a:t>
            </a:r>
          </a:p>
          <a:p>
            <a:r>
              <a:rPr lang="en-US" sz="2000" dirty="0"/>
              <a:t>When user tries to visit an HTTPS site:</a:t>
            </a:r>
          </a:p>
          <a:p>
            <a:pPr lvl="1"/>
            <a:r>
              <a:rPr lang="en-US" sz="1800" dirty="0"/>
              <a:t>Proxy intercepts communication</a:t>
            </a:r>
          </a:p>
          <a:p>
            <a:pPr lvl="1"/>
            <a:r>
              <a:rPr lang="en-US" sz="1800" dirty="0"/>
              <a:t>Creates a fake certificate</a:t>
            </a:r>
          </a:p>
          <a:p>
            <a:pPr lvl="1"/>
            <a:r>
              <a:rPr lang="en-US" sz="1800" dirty="0"/>
              <a:t>Browser already has the proxy’s certificate in its trusted list to be able to verify all the fake certificates</a:t>
            </a:r>
          </a:p>
          <a:p>
            <a:pPr lvl="1"/>
            <a:r>
              <a:rPr lang="en-US" sz="1800" dirty="0"/>
              <a:t>Proxy becomes MITM </a:t>
            </a:r>
          </a:p>
          <a:p>
            <a:pPr marL="342900" lvl="1" indent="0">
              <a:buNone/>
            </a:pPr>
            <a:endParaRPr lang="en-US" sz="1200" dirty="0"/>
          </a:p>
          <a:p>
            <a:pPr marL="511969" indent="-255985" algn="just"/>
            <a:endParaRPr lang="en-US" sz="1500" dirty="0"/>
          </a:p>
          <a:p>
            <a:pPr marL="255984" indent="0" algn="just">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96211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047"/>
            <a:ext cx="78486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Surfaces on PKI</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2133601"/>
            <a:ext cx="6932399" cy="2913617"/>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2343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Attack on CA’s Verification Process</a:t>
            </a:r>
          </a:p>
        </p:txBody>
      </p:sp>
      <p:sp>
        <p:nvSpPr>
          <p:cNvPr id="3" name="Content Placeholder 2"/>
          <p:cNvSpPr>
            <a:spLocks noGrp="1"/>
          </p:cNvSpPr>
          <p:nvPr>
            <p:ph idx="1"/>
          </p:nvPr>
        </p:nvSpPr>
        <p:spPr>
          <a:xfrm>
            <a:off x="484094" y="1981200"/>
            <a:ext cx="7429500" cy="3676650"/>
          </a:xfrm>
        </p:spPr>
        <p:txBody>
          <a:bodyPr>
            <a:normAutofit lnSpcReduction="10000"/>
          </a:bodyPr>
          <a:lstStyle/>
          <a:p>
            <a:r>
              <a:rPr lang="en-US" sz="2200" dirty="0"/>
              <a:t>CA’s job has two parts:</a:t>
            </a:r>
          </a:p>
          <a:p>
            <a:pPr lvl="1"/>
            <a:r>
              <a:rPr lang="en-US" sz="1800" dirty="0"/>
              <a:t>Verify the relationship between certificate applicant and the subject information inside the certificate</a:t>
            </a:r>
          </a:p>
          <a:p>
            <a:pPr lvl="1"/>
            <a:r>
              <a:rPr lang="en-US" sz="1800" dirty="0"/>
              <a:t>Put a digital signature on the certificate</a:t>
            </a:r>
          </a:p>
          <a:p>
            <a:pPr marL="257175" lvl="1" indent="-257175">
              <a:buFont typeface="Arial" pitchFamily="34" charset="0"/>
              <a:buChar char="•"/>
            </a:pPr>
            <a:endParaRPr lang="en-US" sz="700" dirty="0"/>
          </a:p>
          <a:p>
            <a:pPr marL="233363" indent="-233363"/>
            <a:r>
              <a:rPr lang="en-US" sz="2200" b="1" dirty="0"/>
              <a:t>Case study: </a:t>
            </a:r>
            <a:r>
              <a:rPr lang="en-US" sz="2200" b="1" dirty="0" err="1"/>
              <a:t>Comodo</a:t>
            </a:r>
            <a:r>
              <a:rPr lang="en-US" sz="2200" b="1" dirty="0"/>
              <a:t> Breach [March 2011]</a:t>
            </a:r>
          </a:p>
          <a:p>
            <a:pPr marL="533401" lvl="1" indent="-233363"/>
            <a:r>
              <a:rPr lang="en-US" sz="1800" dirty="0"/>
              <a:t>Popular root CA.</a:t>
            </a:r>
          </a:p>
          <a:p>
            <a:pPr marL="533401" lvl="1" indent="-233363"/>
            <a:r>
              <a:rPr lang="en-US" sz="1800" dirty="0">
                <a:solidFill>
                  <a:srgbClr val="C00000"/>
                </a:solidFill>
              </a:rPr>
              <a:t>The approval process in Southern Europe was compromised. </a:t>
            </a:r>
          </a:p>
          <a:p>
            <a:pPr marL="533401" lvl="1" indent="-233363"/>
            <a:r>
              <a:rPr lang="en-US" sz="1800" dirty="0"/>
              <a:t>Nine certificates were issued to seven domains and hence the attacker could provide false attestation.</a:t>
            </a:r>
          </a:p>
          <a:p>
            <a:pPr marL="533401" lvl="1" indent="-233363"/>
            <a:r>
              <a:rPr lang="en-US" sz="1800" dirty="0"/>
              <a:t>One of the affected domain (a key domain for the Firefox browser): </a:t>
            </a:r>
            <a:r>
              <a:rPr lang="en-US" sz="1600" dirty="0">
                <a:latin typeface="Consolas" pitchFamily="49" charset="0"/>
              </a:rPr>
              <a:t>addons.mozilla.org</a:t>
            </a:r>
          </a:p>
          <a:p>
            <a:pPr marL="0" lvl="1" indent="0">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24954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512"/>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 on CA’s Signing Process</a:t>
            </a:r>
          </a:p>
        </p:txBody>
      </p:sp>
      <p:sp>
        <p:nvSpPr>
          <p:cNvPr id="3" name="Content Placeholder 2"/>
          <p:cNvSpPr>
            <a:spLocks noGrp="1"/>
          </p:cNvSpPr>
          <p:nvPr>
            <p:ph idx="1"/>
          </p:nvPr>
        </p:nvSpPr>
        <p:spPr>
          <a:xfrm>
            <a:off x="457201" y="1981200"/>
            <a:ext cx="8139953" cy="3429000"/>
          </a:xfrm>
        </p:spPr>
        <p:txBody>
          <a:bodyPr>
            <a:normAutofit fontScale="77500" lnSpcReduction="20000"/>
          </a:bodyPr>
          <a:lstStyle/>
          <a:p>
            <a:pPr marL="0" indent="0">
              <a:buNone/>
            </a:pPr>
            <a:endParaRPr lang="en-US" sz="600" b="1" dirty="0"/>
          </a:p>
          <a:p>
            <a:pPr marL="233363" indent="-233363"/>
            <a:r>
              <a:rPr lang="en-US" sz="2800" dirty="0"/>
              <a:t>If the CA’s private key is compromised, attackers can sign a certificate with any arbitrary data in the subject field.</a:t>
            </a:r>
          </a:p>
          <a:p>
            <a:pPr marL="0" lvl="1" indent="0">
              <a:buNone/>
            </a:pPr>
            <a:endParaRPr lang="en-US" sz="2800" dirty="0"/>
          </a:p>
          <a:p>
            <a:pPr marL="233363" indent="-233363"/>
            <a:r>
              <a:rPr lang="en-US" sz="2800" b="1" dirty="0"/>
              <a:t>Case Study: the </a:t>
            </a:r>
            <a:r>
              <a:rPr lang="en-US" sz="2800" b="1" dirty="0" err="1"/>
              <a:t>DigiNotar</a:t>
            </a:r>
            <a:r>
              <a:rPr lang="en-US" sz="2800" b="1" dirty="0"/>
              <a:t> Breach [June-July 2011] </a:t>
            </a:r>
          </a:p>
          <a:p>
            <a:pPr marL="0" lvl="1" indent="0">
              <a:buNone/>
            </a:pPr>
            <a:endParaRPr lang="en-US" sz="525" b="1" dirty="0"/>
          </a:p>
          <a:p>
            <a:pPr marL="573088" lvl="1" indent="-300038"/>
            <a:r>
              <a:rPr lang="en-US" sz="2300" dirty="0"/>
              <a:t>A top commercial CA </a:t>
            </a:r>
          </a:p>
          <a:p>
            <a:pPr marL="573088" lvl="1" indent="-300038"/>
            <a:r>
              <a:rPr lang="en-US" sz="2300" dirty="0">
                <a:solidFill>
                  <a:srgbClr val="C00000"/>
                </a:solidFill>
              </a:rPr>
              <a:t>Attacker got </a:t>
            </a:r>
            <a:r>
              <a:rPr lang="en-US" sz="2300" dirty="0" err="1">
                <a:solidFill>
                  <a:srgbClr val="C00000"/>
                </a:solidFill>
              </a:rPr>
              <a:t>DigiNotar’s</a:t>
            </a:r>
            <a:r>
              <a:rPr lang="en-US" sz="2300" dirty="0">
                <a:solidFill>
                  <a:srgbClr val="C00000"/>
                </a:solidFill>
              </a:rPr>
              <a:t> private key</a:t>
            </a:r>
          </a:p>
          <a:p>
            <a:pPr marL="573088" lvl="1" indent="-300038"/>
            <a:r>
              <a:rPr lang="en-US" sz="2300" dirty="0"/>
              <a:t>531 rogue certificates were issued.</a:t>
            </a:r>
          </a:p>
          <a:p>
            <a:pPr marL="573088" lvl="1" indent="-300038"/>
            <a:r>
              <a:rPr lang="en-US" sz="2300" dirty="0"/>
              <a:t>Traffic intended for Google subdomains was intercepted: MITM attack.</a:t>
            </a:r>
          </a:p>
          <a:p>
            <a:pPr marL="0" lvl="1" indent="0">
              <a:buNone/>
            </a:pPr>
            <a:endParaRPr lang="en-US" sz="1500" b="1" dirty="0">
              <a:latin typeface="Consolas" pitchFamily="49" charset="0"/>
            </a:endParaRPr>
          </a:p>
          <a:p>
            <a:pPr marL="233363" indent="-233363"/>
            <a:r>
              <a:rPr lang="en-US" sz="2800" dirty="0"/>
              <a:t>How CAs Protect Their Private Key</a:t>
            </a:r>
          </a:p>
          <a:p>
            <a:pPr marL="533401" lvl="1" indent="-233363"/>
            <a:r>
              <a:rPr lang="en-US" sz="2300" dirty="0"/>
              <a:t>Hardware Security Model (HSM)</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47572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on Algorithms</a:t>
            </a:r>
          </a:p>
        </p:txBody>
      </p:sp>
      <p:sp>
        <p:nvSpPr>
          <p:cNvPr id="3" name="Content Placeholder 2"/>
          <p:cNvSpPr>
            <a:spLocks noGrp="1"/>
          </p:cNvSpPr>
          <p:nvPr>
            <p:ph idx="1"/>
          </p:nvPr>
        </p:nvSpPr>
        <p:spPr>
          <a:xfrm>
            <a:off x="457201" y="2133600"/>
            <a:ext cx="8041341" cy="3657600"/>
          </a:xfrm>
        </p:spPr>
        <p:txBody>
          <a:bodyPr>
            <a:normAutofit/>
          </a:bodyPr>
          <a:lstStyle/>
          <a:p>
            <a:pPr marL="233363" indent="-233363"/>
            <a:r>
              <a:rPr lang="en-US" sz="2200" dirty="0"/>
              <a:t>Digital Certificates depend on two types of algorithms</a:t>
            </a:r>
          </a:p>
          <a:p>
            <a:pPr marL="533401" lvl="1" indent="-233363"/>
            <a:r>
              <a:rPr lang="en-US" sz="1900" dirty="0"/>
              <a:t>one-way hash function and digital signature </a:t>
            </a:r>
          </a:p>
          <a:p>
            <a:pPr marL="0" lvl="1" indent="0">
              <a:buNone/>
            </a:pPr>
            <a:endParaRPr lang="en-US" sz="1500" dirty="0"/>
          </a:p>
          <a:p>
            <a:pPr marL="233363" indent="-233363"/>
            <a:r>
              <a:rPr lang="en-US" sz="2200" b="1" dirty="0"/>
              <a:t>Case Study: the Collision-Resistant Property of One-Way Hash</a:t>
            </a:r>
          </a:p>
          <a:p>
            <a:pPr marL="533401" lvl="1" indent="-233363"/>
            <a:r>
              <a:rPr lang="en-US" sz="1800" dirty="0"/>
              <a:t>At CRYPTO2004, </a:t>
            </a:r>
            <a:r>
              <a:rPr lang="en-US" sz="1800" dirty="0" err="1"/>
              <a:t>Xiaoyun</a:t>
            </a:r>
            <a:r>
              <a:rPr lang="en-US" sz="1800" dirty="0"/>
              <a:t> Wang demonstrated collision attack against MD5.</a:t>
            </a:r>
          </a:p>
          <a:p>
            <a:pPr marL="533401" lvl="1" indent="-233363"/>
            <a:r>
              <a:rPr lang="en-US" sz="1800" dirty="0"/>
              <a:t>In February 2017, Google Research announced </a:t>
            </a:r>
            <a:r>
              <a:rPr lang="en-US" sz="1800" dirty="0" err="1"/>
              <a:t>SHAttered</a:t>
            </a:r>
            <a:r>
              <a:rPr lang="en-US" sz="1800" dirty="0"/>
              <a:t> attack</a:t>
            </a:r>
          </a:p>
          <a:p>
            <a:pPr marL="900113" lvl="3" indent="-257175"/>
            <a:r>
              <a:rPr lang="en-US" sz="1600" dirty="0"/>
              <a:t>Attack broke the collision-resistant property of SHA-1</a:t>
            </a:r>
          </a:p>
          <a:p>
            <a:pPr marL="900113" lvl="3" indent="-257175"/>
            <a:r>
              <a:rPr lang="en-US" sz="1600" dirty="0"/>
              <a:t>Two different PDF files with the same SHA-1 has was created.</a:t>
            </a:r>
          </a:p>
          <a:p>
            <a:pPr marL="900113" lvl="3" indent="-257175"/>
            <a:endParaRPr lang="en-US" sz="1500" dirty="0"/>
          </a:p>
          <a:p>
            <a:pPr marL="0" lvl="2" indent="0">
              <a:tabLst>
                <a:tab pos="253604" algn="l"/>
              </a:tabLst>
            </a:pPr>
            <a:r>
              <a:rPr lang="en-US" sz="1500" dirty="0"/>
              <a:t>     </a:t>
            </a:r>
            <a:r>
              <a:rPr lang="en-US" sz="2200" dirty="0"/>
              <a:t>Countermeasures:  use </a:t>
            </a:r>
            <a:r>
              <a:rPr lang="en-US" sz="1800" dirty="0"/>
              <a:t>stronger algorithm, e.g. SHA256.</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17800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572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on User Confirmation</a:t>
            </a:r>
          </a:p>
        </p:txBody>
      </p:sp>
      <p:sp>
        <p:nvSpPr>
          <p:cNvPr id="3" name="Content Placeholder 2"/>
          <p:cNvSpPr>
            <a:spLocks noGrp="1"/>
          </p:cNvSpPr>
          <p:nvPr>
            <p:ph idx="1"/>
          </p:nvPr>
        </p:nvSpPr>
        <p:spPr>
          <a:xfrm>
            <a:off x="457200" y="1981200"/>
            <a:ext cx="8153400" cy="3314700"/>
          </a:xfrm>
        </p:spPr>
        <p:txBody>
          <a:bodyPr>
            <a:normAutofit/>
          </a:bodyPr>
          <a:lstStyle/>
          <a:p>
            <a:pPr marL="233363" indent="-233363">
              <a:spcBef>
                <a:spcPts val="0"/>
              </a:spcBef>
              <a:spcAft>
                <a:spcPts val="1000"/>
              </a:spcAft>
            </a:pPr>
            <a:r>
              <a:rPr lang="en-US" sz="2000" dirty="0"/>
              <a:t>After verifying the certificate from the server, client software is sure that the certificate is valid and authentic</a:t>
            </a:r>
          </a:p>
          <a:p>
            <a:pPr marL="233363" indent="-233363">
              <a:spcBef>
                <a:spcPts val="0"/>
              </a:spcBef>
              <a:spcAft>
                <a:spcPts val="1000"/>
              </a:spcAft>
            </a:pPr>
            <a:r>
              <a:rPr lang="en-US" sz="2000" dirty="0"/>
              <a:t>In addition, the software needs to confirm that the server is what the user intends to interact with. </a:t>
            </a:r>
          </a:p>
          <a:p>
            <a:pPr marL="233363" indent="-233363">
              <a:spcBef>
                <a:spcPts val="0"/>
              </a:spcBef>
              <a:spcAft>
                <a:spcPts val="1000"/>
              </a:spcAft>
            </a:pPr>
            <a:r>
              <a:rPr lang="en-US" sz="2000" dirty="0"/>
              <a:t>Confirmation involves two pieces of information</a:t>
            </a:r>
          </a:p>
          <a:p>
            <a:pPr marL="533401" lvl="1" indent="-233363"/>
            <a:r>
              <a:rPr lang="en-US" sz="1700" dirty="0"/>
              <a:t>Information provided or approved by user</a:t>
            </a:r>
          </a:p>
          <a:p>
            <a:pPr marL="533401" lvl="1" indent="-233363"/>
            <a:r>
              <a:rPr lang="en-US" sz="1700" dirty="0"/>
              <a:t>The common name field inside the server’s certificate</a:t>
            </a:r>
          </a:p>
          <a:p>
            <a:pPr marL="533401" lvl="1" indent="-233363"/>
            <a:r>
              <a:rPr lang="en-US" sz="1700" dirty="0"/>
              <a:t>Some software does not compare these two pieces of information: </a:t>
            </a:r>
            <a:r>
              <a:rPr lang="en-US" sz="1700" dirty="0">
                <a:solidFill>
                  <a:srgbClr val="C00000"/>
                </a:solidFill>
              </a:rPr>
              <a:t>security flaw</a:t>
            </a:r>
            <a:endParaRPr lang="en-US" sz="1500" dirty="0">
              <a:solidFill>
                <a:srgbClr val="C00000"/>
              </a:solidFill>
            </a:endParaRPr>
          </a:p>
          <a:p>
            <a:pPr marL="0" lvl="1" indent="0">
              <a:buNone/>
            </a:pPr>
            <a:endParaRPr lang="en-US" sz="525" b="1" dirty="0"/>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6029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96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What Is the Fundamental Problem?</a:t>
            </a:r>
          </a:p>
        </p:txBody>
      </p:sp>
      <p:sp>
        <p:nvSpPr>
          <p:cNvPr id="3" name="Content Placeholder 2"/>
          <p:cNvSpPr>
            <a:spLocks noGrp="1"/>
          </p:cNvSpPr>
          <p:nvPr>
            <p:ph idx="1"/>
          </p:nvPr>
        </p:nvSpPr>
        <p:spPr>
          <a:xfrm>
            <a:off x="609600" y="2209800"/>
            <a:ext cx="7696200" cy="3371850"/>
          </a:xfrm>
        </p:spPr>
        <p:txBody>
          <a:bodyPr>
            <a:normAutofit/>
          </a:bodyPr>
          <a:lstStyle/>
          <a:p>
            <a:pPr marL="82153" indent="0" algn="just">
              <a:buNone/>
            </a:pPr>
            <a:r>
              <a:rPr lang="en-US" sz="2200" b="1" dirty="0"/>
              <a:t>Fundamental Problem</a:t>
            </a:r>
            <a:r>
              <a:rPr lang="en-US" sz="2200" dirty="0"/>
              <a:t>: Bob has no way to tell whether the public key he has received belongs to Alice or not. </a:t>
            </a:r>
          </a:p>
          <a:p>
            <a:pPr marL="82153" indent="0" algn="just">
              <a:buNone/>
            </a:pPr>
            <a:endParaRPr lang="en-US" sz="2200" dirty="0"/>
          </a:p>
          <a:p>
            <a:pPr marL="82153" indent="0" algn="just">
              <a:buNone/>
            </a:pPr>
            <a:r>
              <a:rPr lang="en-US" sz="2200" b="1" dirty="0"/>
              <a:t>Solution</a:t>
            </a:r>
            <a:r>
              <a:rPr lang="en-US" sz="2200" dirty="0"/>
              <a:t>: </a:t>
            </a:r>
          </a:p>
          <a:p>
            <a:pPr marL="725091" lvl="1" indent="-342900" algn="just"/>
            <a:r>
              <a:rPr lang="en-US" sz="2000" dirty="0"/>
              <a:t>Find a trusted party to verify the identity</a:t>
            </a:r>
          </a:p>
          <a:p>
            <a:pPr marL="725091" lvl="1" indent="-342900" algn="just"/>
            <a:r>
              <a:rPr lang="en-US" sz="2000" dirty="0"/>
              <a:t>Bind an identity to a public key in a certificate</a:t>
            </a:r>
          </a:p>
          <a:p>
            <a:pPr marL="725091" lvl="1" indent="-342900" algn="just"/>
            <a:r>
              <a:rPr lang="en-US" sz="2000" dirty="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70075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71487"/>
            <a:ext cx="7772400" cy="857250"/>
          </a:xfrm>
        </p:spPr>
        <p:txBody>
          <a:bodyPr>
            <a:noAutofit/>
          </a:bodyPr>
          <a:lstStyle/>
          <a:p>
            <a:pPr lvl="1"/>
            <a:r>
              <a:rPr lang="en-US" sz="3200" dirty="0">
                <a:latin typeface="Times New Roman" panose="02020603050405020304" pitchFamily="18" charset="0"/>
                <a:cs typeface="Times New Roman" panose="02020603050405020304" pitchFamily="18" charset="0"/>
              </a:rPr>
              <a:t>Attacks on Confirmation: Case Study</a:t>
            </a:r>
          </a:p>
        </p:txBody>
      </p:sp>
      <p:sp>
        <p:nvSpPr>
          <p:cNvPr id="3" name="Content Placeholder 2"/>
          <p:cNvSpPr>
            <a:spLocks noGrp="1"/>
          </p:cNvSpPr>
          <p:nvPr>
            <p:ph idx="1"/>
          </p:nvPr>
        </p:nvSpPr>
        <p:spPr>
          <a:xfrm>
            <a:off x="457200" y="1981200"/>
            <a:ext cx="7848600" cy="3810000"/>
          </a:xfrm>
        </p:spPr>
        <p:txBody>
          <a:bodyPr>
            <a:normAutofit lnSpcReduction="10000"/>
          </a:bodyPr>
          <a:lstStyle/>
          <a:p>
            <a:pPr marL="0" lvl="1" indent="0">
              <a:buNone/>
            </a:pPr>
            <a:r>
              <a:rPr lang="en-US" sz="2000" b="1" dirty="0"/>
              <a:t>Phishing Attack on Common Name with Unicode</a:t>
            </a:r>
          </a:p>
          <a:p>
            <a:pPr marL="0" lvl="1" indent="0">
              <a:buNone/>
            </a:pPr>
            <a:endParaRPr lang="en-US" sz="900" b="1" dirty="0"/>
          </a:p>
          <a:p>
            <a:pPr marL="257175" lvl="1" indent="-257175">
              <a:buFont typeface="Arial" pitchFamily="34" charset="0"/>
              <a:buChar char="•"/>
            </a:pPr>
            <a:r>
              <a:rPr lang="en-US" sz="2000" dirty="0" err="1"/>
              <a:t>Zheng</a:t>
            </a:r>
            <a:r>
              <a:rPr lang="en-US" sz="2000" dirty="0"/>
              <a:t> found out several browsers do not display the domain name correctly if name contains Unicode.</a:t>
            </a:r>
          </a:p>
          <a:p>
            <a:pPr marL="257175" lvl="1" indent="-257175">
              <a:buFont typeface="Arial" pitchFamily="34" charset="0"/>
              <a:buChar char="•"/>
            </a:pPr>
            <a:r>
              <a:rPr lang="en-US" sz="2000" dirty="0">
                <a:latin typeface="Consolas" pitchFamily="49" charset="0"/>
              </a:rPr>
              <a:t>xn—80ak6aa92e.com </a:t>
            </a:r>
            <a:r>
              <a:rPr lang="en-US" sz="2000" dirty="0">
                <a:latin typeface="+mj-lt"/>
              </a:rPr>
              <a:t>is encoded using Cyrillic characters. But domain name displayed by browser likes like </a:t>
            </a:r>
            <a:r>
              <a:rPr lang="en-US" sz="2000" dirty="0">
                <a:latin typeface="Consolas" pitchFamily="49" charset="0"/>
              </a:rPr>
              <a:t>apple.com</a:t>
            </a:r>
          </a:p>
          <a:p>
            <a:pPr marL="257175" lvl="1" indent="-257175">
              <a:buFont typeface="Arial" pitchFamily="34" charset="0"/>
              <a:buChar char="•"/>
            </a:pPr>
            <a:r>
              <a:rPr lang="en-US" sz="2000" dirty="0"/>
              <a:t>Attack: </a:t>
            </a:r>
          </a:p>
          <a:p>
            <a:pPr marL="557212" lvl="2" indent="-257175"/>
            <a:r>
              <a:rPr lang="en-US" sz="1700" dirty="0"/>
              <a:t>Get a certificate for </a:t>
            </a:r>
            <a:r>
              <a:rPr lang="en-US" sz="1700" dirty="0">
                <a:latin typeface="Consolas" pitchFamily="49" charset="0"/>
              </a:rPr>
              <a:t>xn—80ak6aa92e.com</a:t>
            </a:r>
          </a:p>
          <a:p>
            <a:pPr marL="557212" lvl="2" indent="-257175"/>
            <a:r>
              <a:rPr lang="en-US" sz="1700" dirty="0"/>
              <a:t>Get user to visit </a:t>
            </a:r>
            <a:r>
              <a:rPr lang="en-US" sz="1700" dirty="0" err="1">
                <a:latin typeface="Consolas" pitchFamily="49" charset="0"/>
              </a:rPr>
              <a:t>xn</a:t>
            </a:r>
            <a:r>
              <a:rPr lang="en-US" sz="1700" dirty="0">
                <a:latin typeface="Consolas" pitchFamily="49" charset="0"/>
              </a:rPr>
              <a:t>—80ak6aa92e.com</a:t>
            </a:r>
            <a:r>
              <a:rPr lang="en-US" sz="1700" dirty="0"/>
              <a:t>, so the common name is matched</a:t>
            </a:r>
            <a:endParaRPr lang="en-US" sz="1700" dirty="0">
              <a:latin typeface="Consolas" pitchFamily="49" charset="0"/>
            </a:endParaRPr>
          </a:p>
          <a:p>
            <a:pPr marL="557212" lvl="2" indent="-257175"/>
            <a:r>
              <a:rPr lang="en-US" sz="1700" dirty="0"/>
              <a:t>User’s browser shows that the website is apple.com. </a:t>
            </a:r>
            <a:r>
              <a:rPr lang="en-US" sz="1700" b="1" dirty="0">
                <a:solidFill>
                  <a:srgbClr val="C00000"/>
                </a:solidFill>
              </a:rPr>
              <a:t>User can be fooled</a:t>
            </a:r>
            <a:r>
              <a:rPr lang="en-US" sz="1700" dirty="0"/>
              <a:t>.</a:t>
            </a:r>
          </a:p>
          <a:p>
            <a:pPr marL="257175" lvl="1" indent="-257175">
              <a:buFont typeface="Arial" pitchFamily="34" charset="0"/>
              <a:buChar char="•"/>
            </a:pPr>
            <a:r>
              <a:rPr lang="en-US" sz="2000" dirty="0"/>
              <a:t>Had the browser told the user that the actual domain is not the real apple.com, the user would stop.</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86796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Types of Digital Certificate</a:t>
            </a:r>
          </a:p>
        </p:txBody>
      </p:sp>
      <p:sp>
        <p:nvSpPr>
          <p:cNvPr id="3" name="Content Placeholder 2"/>
          <p:cNvSpPr>
            <a:spLocks noGrp="1"/>
          </p:cNvSpPr>
          <p:nvPr>
            <p:ph idx="1"/>
          </p:nvPr>
        </p:nvSpPr>
        <p:spPr/>
        <p:txBody>
          <a:bodyPr/>
          <a:lstStyle/>
          <a:p>
            <a:r>
              <a:rPr lang="en-US" dirty="0"/>
              <a:t>Domain Validated Certificates (DV)</a:t>
            </a:r>
          </a:p>
          <a:p>
            <a:r>
              <a:rPr lang="en-US" dirty="0"/>
              <a:t>Organizational Validated Certificates (OV)</a:t>
            </a:r>
          </a:p>
          <a:p>
            <a:r>
              <a:rPr lang="en-US" dirty="0"/>
              <a:t>Extended Validated Certificates (EV)</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86124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Domain Validated Certificates (DV)</a:t>
            </a:r>
          </a:p>
        </p:txBody>
      </p:sp>
      <p:sp>
        <p:nvSpPr>
          <p:cNvPr id="3" name="Content Placeholder 2"/>
          <p:cNvSpPr>
            <a:spLocks noGrp="1"/>
          </p:cNvSpPr>
          <p:nvPr>
            <p:ph idx="1"/>
          </p:nvPr>
        </p:nvSpPr>
        <p:spPr>
          <a:xfrm>
            <a:off x="488576" y="2057400"/>
            <a:ext cx="8198224" cy="3429000"/>
          </a:xfrm>
        </p:spPr>
        <p:txBody>
          <a:bodyPr>
            <a:normAutofit/>
          </a:bodyPr>
          <a:lstStyle/>
          <a:p>
            <a:pPr marL="257175" lvl="1" indent="-257175">
              <a:buFont typeface="Arial" pitchFamily="34" charset="0"/>
              <a:buChar char="•"/>
            </a:pPr>
            <a:r>
              <a:rPr lang="en-US" sz="2000" dirty="0"/>
              <a:t>Most popular type of certificate.</a:t>
            </a:r>
          </a:p>
          <a:p>
            <a:pPr marL="257175" lvl="1" indent="-257175">
              <a:buFont typeface="Arial" pitchFamily="34" charset="0"/>
              <a:buChar char="•"/>
            </a:pPr>
            <a:r>
              <a:rPr lang="en-US" sz="2000" dirty="0"/>
              <a:t>The CA verifies the domain records to check if the domain belongs to applicant.</a:t>
            </a:r>
          </a:p>
          <a:p>
            <a:pPr marL="257175" lvl="1" indent="-257175">
              <a:buFont typeface="Arial" pitchFamily="34" charset="0"/>
              <a:buChar char="•"/>
            </a:pPr>
            <a:r>
              <a:rPr lang="en-US" sz="2000" dirty="0"/>
              <a:t>Domain Control Validation (DCV) is performed on domain name in the certificate request.</a:t>
            </a:r>
          </a:p>
          <a:p>
            <a:pPr marL="257175" lvl="1" indent="-257175">
              <a:buFont typeface="Arial" pitchFamily="34" charset="0"/>
              <a:buChar char="•"/>
            </a:pPr>
            <a:r>
              <a:rPr lang="en-US" sz="2000" dirty="0"/>
              <a:t>DCV uses information in the WHOIS database </a:t>
            </a:r>
          </a:p>
          <a:p>
            <a:pPr marL="257175" lvl="1" indent="-257175">
              <a:buFont typeface="Arial" pitchFamily="34" charset="0"/>
              <a:buChar char="•"/>
            </a:pPr>
            <a:r>
              <a:rPr lang="en-US" sz="2000" dirty="0"/>
              <a:t>DCV is conducted via</a:t>
            </a:r>
          </a:p>
          <a:p>
            <a:pPr marL="627063" lvl="1" indent="-298450"/>
            <a:r>
              <a:rPr lang="en-US" sz="1800" dirty="0"/>
              <a:t>Email</a:t>
            </a:r>
          </a:p>
          <a:p>
            <a:pPr marL="627063" lvl="1" indent="-298450"/>
            <a:r>
              <a:rPr lang="en-US" sz="1800" dirty="0"/>
              <a:t>HTTP</a:t>
            </a:r>
          </a:p>
          <a:p>
            <a:pPr marL="627063" lvl="1" indent="-298450"/>
            <a:r>
              <a:rPr lang="en-US" sz="1800" dirty="0"/>
              <a:t>DNS</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34637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34250" cy="857250"/>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Organizational Validated Certificates (OV)</a:t>
            </a:r>
          </a:p>
        </p:txBody>
      </p:sp>
      <p:sp>
        <p:nvSpPr>
          <p:cNvPr id="3" name="Content Placeholder 2"/>
          <p:cNvSpPr>
            <a:spLocks noGrp="1"/>
          </p:cNvSpPr>
          <p:nvPr>
            <p:ph idx="1"/>
          </p:nvPr>
        </p:nvSpPr>
        <p:spPr>
          <a:xfrm>
            <a:off x="685800" y="2057400"/>
            <a:ext cx="7772400" cy="3733800"/>
          </a:xfrm>
        </p:spPr>
        <p:txBody>
          <a:bodyPr>
            <a:normAutofit/>
          </a:bodyPr>
          <a:lstStyle/>
          <a:p>
            <a:pPr marL="257175" lvl="1" indent="-257175">
              <a:buFont typeface="Arial" pitchFamily="34" charset="0"/>
              <a:buChar char="•"/>
            </a:pPr>
            <a:r>
              <a:rPr lang="en-US" sz="2000" dirty="0"/>
              <a:t>Not very popular type of certificate.</a:t>
            </a:r>
          </a:p>
          <a:p>
            <a:pPr marL="257175" lvl="1" indent="-257175">
              <a:buFont typeface="Arial" pitchFamily="34" charset="0"/>
              <a:buChar char="•"/>
            </a:pPr>
            <a:r>
              <a:rPr lang="en-US" sz="2000" dirty="0"/>
              <a:t>CAs verify the following before issuing OV certificates:</a:t>
            </a:r>
          </a:p>
          <a:p>
            <a:pPr marL="557213" lvl="2" indent="-257175"/>
            <a:r>
              <a:rPr lang="en-US" dirty="0"/>
              <a:t>Domain control validation.</a:t>
            </a:r>
          </a:p>
          <a:p>
            <a:pPr marL="557213" lvl="2" indent="-257175"/>
            <a:r>
              <a:rPr lang="en-US" dirty="0"/>
              <a:t>Applicant’s identity and address.</a:t>
            </a:r>
          </a:p>
          <a:p>
            <a:pPr marL="557213" lvl="2" indent="-257175"/>
            <a:r>
              <a:rPr lang="en-US" dirty="0"/>
              <a:t>Applicant’s link to organization.</a:t>
            </a:r>
          </a:p>
          <a:p>
            <a:pPr marL="557213" lvl="2" indent="-257175"/>
            <a:r>
              <a:rPr lang="en-US" dirty="0"/>
              <a:t>Organization’s address.</a:t>
            </a:r>
          </a:p>
          <a:p>
            <a:pPr marL="557213" lvl="2" indent="-257175"/>
            <a:r>
              <a:rPr lang="en-US" dirty="0"/>
              <a:t>Organization’s WHOIS record.</a:t>
            </a:r>
          </a:p>
          <a:p>
            <a:pPr marL="557213" lvl="2" indent="-257175"/>
            <a:r>
              <a:rPr lang="en-US" dirty="0"/>
              <a:t>Callback on organization’s verified telephone number. </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92221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172200" cy="857250"/>
          </a:xfrm>
        </p:spPr>
        <p:txBody>
          <a:bodyPr>
            <a:normAutofit fontScale="90000"/>
          </a:bodyPr>
          <a:lstStyle/>
          <a:p>
            <a:pPr algn="l"/>
            <a:r>
              <a:rPr lang="en-US" sz="3200" dirty="0">
                <a:solidFill>
                  <a:schemeClr val="tx1"/>
                </a:solidFill>
                <a:latin typeface="Times New Roman" panose="02020603050405020304" pitchFamily="18" charset="0"/>
                <a:cs typeface="Times New Roman" panose="02020603050405020304" pitchFamily="18" charset="0"/>
              </a:rPr>
              <a:t>Extended Validated Certificates (EV)</a:t>
            </a:r>
          </a:p>
        </p:txBody>
      </p:sp>
      <p:sp>
        <p:nvSpPr>
          <p:cNvPr id="3" name="Content Placeholder 2"/>
          <p:cNvSpPr>
            <a:spLocks noGrp="1"/>
          </p:cNvSpPr>
          <p:nvPr>
            <p:ph idx="1"/>
          </p:nvPr>
        </p:nvSpPr>
        <p:spPr>
          <a:xfrm>
            <a:off x="457200" y="1981200"/>
            <a:ext cx="7696200" cy="3886200"/>
          </a:xfrm>
        </p:spPr>
        <p:txBody>
          <a:bodyPr>
            <a:noAutofit/>
          </a:bodyPr>
          <a:lstStyle/>
          <a:p>
            <a:pPr marL="257175" lvl="1" indent="-257175">
              <a:spcBef>
                <a:spcPts val="0"/>
              </a:spcBef>
              <a:spcAft>
                <a:spcPts val="1000"/>
              </a:spcAft>
              <a:buFont typeface="Arial" pitchFamily="34" charset="0"/>
              <a:buChar char="•"/>
            </a:pPr>
            <a:r>
              <a:rPr lang="en-US" sz="2000" dirty="0"/>
              <a:t>CAs issuing EV certificates require documents that are legally signed from registration authorities.</a:t>
            </a:r>
          </a:p>
          <a:p>
            <a:pPr marL="257175" lvl="1" indent="-257175">
              <a:spcBef>
                <a:spcPts val="0"/>
              </a:spcBef>
              <a:spcAft>
                <a:spcPts val="1000"/>
              </a:spcAft>
              <a:buFont typeface="Arial" pitchFamily="34" charset="0"/>
              <a:buChar char="•"/>
            </a:pPr>
            <a:r>
              <a:rPr lang="en-US" sz="2000" dirty="0"/>
              <a:t>EV CA validate the following information:</a:t>
            </a:r>
          </a:p>
          <a:p>
            <a:pPr marL="557213" lvl="2" indent="-257175">
              <a:spcBef>
                <a:spcPts val="0"/>
              </a:spcBef>
              <a:spcAft>
                <a:spcPts val="600"/>
              </a:spcAft>
            </a:pPr>
            <a:r>
              <a:rPr lang="en-US" dirty="0"/>
              <a:t>Domain control validation.</a:t>
            </a:r>
          </a:p>
          <a:p>
            <a:pPr marL="557213" lvl="2" indent="-257175">
              <a:spcBef>
                <a:spcPts val="0"/>
              </a:spcBef>
              <a:spcAft>
                <a:spcPts val="600"/>
              </a:spcAft>
            </a:pPr>
            <a:r>
              <a:rPr lang="en-US" dirty="0"/>
              <a:t>Verify the identity, authority, signature and link of the individual.</a:t>
            </a:r>
          </a:p>
          <a:p>
            <a:pPr marL="557213" lvl="2" indent="-257175">
              <a:spcBef>
                <a:spcPts val="0"/>
              </a:spcBef>
              <a:spcAft>
                <a:spcPts val="600"/>
              </a:spcAft>
            </a:pPr>
            <a:r>
              <a:rPr lang="en-US" dirty="0"/>
              <a:t>Verify the organization's physical address and telephone number.</a:t>
            </a:r>
          </a:p>
          <a:p>
            <a:pPr marL="557213" lvl="2" indent="-257175">
              <a:spcBef>
                <a:spcPts val="0"/>
              </a:spcBef>
              <a:spcAft>
                <a:spcPts val="600"/>
              </a:spcAft>
            </a:pPr>
            <a:r>
              <a:rPr lang="en-US" dirty="0"/>
              <a:t>Verify the operational existence.</a:t>
            </a:r>
          </a:p>
          <a:p>
            <a:pPr marL="557213" lvl="2" indent="-257175">
              <a:spcBef>
                <a:spcPts val="0"/>
              </a:spcBef>
              <a:spcAft>
                <a:spcPts val="600"/>
              </a:spcAft>
            </a:pPr>
            <a:r>
              <a:rPr lang="en-US" dirty="0"/>
              <a:t>Verify the legal and proper standings of the organization.</a:t>
            </a:r>
          </a:p>
          <a:p>
            <a:pPr marL="260747" lvl="2" indent="-260747">
              <a:spcBef>
                <a:spcPts val="0"/>
              </a:spcBef>
              <a:spcAft>
                <a:spcPts val="1000"/>
              </a:spcAft>
            </a:pPr>
            <a:r>
              <a:rPr lang="en-US" dirty="0"/>
              <a:t>EV certificate, hence, costs higher but is trustworthy.</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0936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962"/>
            <a:ext cx="72390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Browsers Display Certificate Types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5001"/>
            <a:ext cx="7467976" cy="3616073"/>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564565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lstStyle/>
          <a:p>
            <a:r>
              <a:rPr lang="en-US" dirty="0"/>
              <a:t>MITM attacks on public key cryptography</a:t>
            </a:r>
          </a:p>
          <a:p>
            <a:r>
              <a:rPr lang="en-US" dirty="0"/>
              <a:t>Public-Key Infrastructure</a:t>
            </a:r>
          </a:p>
          <a:p>
            <a:r>
              <a:rPr lang="en-US" dirty="0"/>
              <a:t>X.509 digital certificate </a:t>
            </a:r>
          </a:p>
          <a:p>
            <a:r>
              <a:rPr lang="en-US" dirty="0"/>
              <a:t>Certificate Authority and how CA signs certificate</a:t>
            </a:r>
          </a:p>
          <a:p>
            <a:r>
              <a:rPr lang="en-US" dirty="0"/>
              <a:t>How PKI defeats MITM attacks</a:t>
            </a:r>
          </a:p>
          <a:p>
            <a:r>
              <a:rPr lang="en-US" dirty="0"/>
              <a:t>Attacks on PKI</a:t>
            </a:r>
          </a:p>
          <a:p>
            <a:r>
              <a:rPr lang="en-US" dirty="0"/>
              <a:t>Different types of </a:t>
            </a:r>
            <a:r>
              <a:rPr lang="en-US"/>
              <a:t>digital certificate</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84651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Acknowledgements</a:t>
            </a:r>
          </a:p>
        </p:txBody>
      </p:sp>
      <p:sp>
        <p:nvSpPr>
          <p:cNvPr id="3" name="Footer Placeholder 2"/>
          <p:cNvSpPr>
            <a:spLocks noGrp="1"/>
          </p:cNvSpPr>
          <p:nvPr>
            <p:ph type="ftr" sz="quarter" idx="11"/>
          </p:nvPr>
        </p:nvSpPr>
        <p:spPr/>
        <p:txBody>
          <a:bodyPr/>
          <a:lstStyle/>
          <a:p>
            <a:r>
              <a:rPr lang="en-US"/>
              <a:t>FAST-NUCES</a:t>
            </a:r>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a:latin typeface="Times New Roman" pitchFamily="18" charset="0"/>
                <a:cs typeface="Times New Roman" pitchFamily="18" charset="0"/>
              </a:rPr>
              <a:t>Material in this lecture are taken from the slides prepared by:</a:t>
            </a:r>
          </a:p>
          <a:p>
            <a:r>
              <a:rPr lang="en-US" dirty="0">
                <a:latin typeface="Times New Roman" pitchFamily="18" charset="0"/>
                <a:cs typeface="Times New Roman" pitchFamily="18" charset="0"/>
              </a:rPr>
              <a:t>Prof. Dr. </a:t>
            </a:r>
            <a:r>
              <a:rPr lang="en-US" b="1" dirty="0">
                <a:latin typeface="Times New Roman" panose="02020603050405020304" pitchFamily="18" charset="0"/>
                <a:cs typeface="Times New Roman" panose="02020603050405020304" pitchFamily="18" charset="0"/>
              </a:rPr>
              <a:t>Wenliang Du </a:t>
            </a:r>
            <a:r>
              <a:rPr lang="en-US" dirty="0">
                <a:latin typeface="Times New Roman" pitchFamily="18" charset="0"/>
                <a:cs typeface="Times New Roman" pitchFamily="18" charset="0"/>
              </a:rPr>
              <a:t>(Syracuse University)</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369453"/>
            <a:ext cx="7772400" cy="639762"/>
          </a:xfrm>
        </p:spPr>
        <p:txBody>
          <a:bodyPr>
            <a:normAutofit fontScale="90000"/>
          </a:bodyPr>
          <a:lstStyle/>
          <a:p>
            <a:pPr algn="l"/>
            <a:r>
              <a:rPr lang="en-US" dirty="0">
                <a:solidFill>
                  <a:schemeClr val="tx1"/>
                </a:solidFill>
                <a:latin typeface="Times New Roman" panose="02020603050405020304" pitchFamily="18" charset="0"/>
                <a:cs typeface="Times New Roman" panose="02020603050405020304" pitchFamily="18" charset="0"/>
              </a:rPr>
              <a:t>Digital Signature</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28108"/>
            <a:ext cx="7620000" cy="2648972"/>
          </a:xfrm>
          <a:prstGeom prst="rect">
            <a:avLst/>
          </a:prstGeom>
        </p:spPr>
      </p:pic>
      <p:sp>
        <p:nvSpPr>
          <p:cNvPr id="10" name="TextBox 9"/>
          <p:cNvSpPr txBox="1"/>
          <p:nvPr/>
        </p:nvSpPr>
        <p:spPr>
          <a:xfrm>
            <a:off x="1364102" y="4677080"/>
            <a:ext cx="5720284" cy="923330"/>
          </a:xfrm>
          <a:prstGeom prst="rect">
            <a:avLst/>
          </a:prstGeom>
          <a:noFill/>
        </p:spPr>
        <p:txBody>
          <a:bodyPr wrap="none" rtlCol="0">
            <a:spAutoFit/>
          </a:bodyPr>
          <a:lstStyle/>
          <a:p>
            <a:pPr marL="285750" indent="-285750">
              <a:buFont typeface="Arial" panose="020B0604020202020204" pitchFamily="34" charset="0"/>
              <a:buChar char="•"/>
            </a:pPr>
            <a:r>
              <a:rPr lang="en-US" dirty="0"/>
              <a:t>If the signature is not tampered with, M’ will be the  same as M</a:t>
            </a:r>
          </a:p>
          <a:p>
            <a:pPr marL="285750" indent="-285750">
              <a:buFont typeface="Arial" panose="020B0604020202020204" pitchFamily="34" charset="0"/>
              <a:buChar char="•"/>
            </a:pPr>
            <a:r>
              <a:rPr lang="en-US" dirty="0"/>
              <a:t>Only Alice can sign (she has the private key)</a:t>
            </a:r>
          </a:p>
          <a:p>
            <a:pPr marL="285750" indent="-285750">
              <a:buFont typeface="Arial" panose="020B0604020202020204" pitchFamily="34" charset="0"/>
              <a:buChar char="•"/>
            </a:pPr>
            <a:r>
              <a:rPr lang="en-US" dirty="0"/>
              <a:t>Everybody can verify (public key is known publically)</a:t>
            </a:r>
          </a:p>
        </p:txBody>
      </p:sp>
      <p:sp>
        <p:nvSpPr>
          <p:cNvPr id="5"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2044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304800"/>
            <a:ext cx="7772400" cy="114300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Defeating MITM Attacks using Digital Signature </a:t>
            </a:r>
          </a:p>
        </p:txBody>
      </p:sp>
      <p:sp>
        <p:nvSpPr>
          <p:cNvPr id="3" name="Content Placeholder 2"/>
          <p:cNvSpPr>
            <a:spLocks noGrp="1"/>
          </p:cNvSpPr>
          <p:nvPr>
            <p:ph idx="1"/>
          </p:nvPr>
        </p:nvSpPr>
        <p:spPr>
          <a:xfrm>
            <a:off x="443753" y="2209800"/>
            <a:ext cx="8229600" cy="3276600"/>
          </a:xfrm>
        </p:spPr>
        <p:txBody>
          <a:bodyPr>
            <a:normAutofit/>
          </a:bodyPr>
          <a:lstStyle/>
          <a:p>
            <a:pPr marL="511969" indent="-255985">
              <a:spcBef>
                <a:spcPts val="0"/>
              </a:spcBef>
              <a:spcAft>
                <a:spcPts val="1200"/>
              </a:spcAft>
            </a:pPr>
            <a:r>
              <a:rPr lang="en-US" sz="2200" dirty="0"/>
              <a:t>Alice needs to go to a </a:t>
            </a:r>
            <a:r>
              <a:rPr lang="en-US" sz="2200" dirty="0">
                <a:solidFill>
                  <a:srgbClr val="FF0000"/>
                </a:solidFill>
              </a:rPr>
              <a:t>trusted party </a:t>
            </a:r>
            <a:r>
              <a:rPr lang="en-US" sz="2200" dirty="0"/>
              <a:t>to get a certificate.</a:t>
            </a:r>
          </a:p>
          <a:p>
            <a:pPr marL="511969" indent="-255985">
              <a:spcBef>
                <a:spcPts val="0"/>
              </a:spcBef>
              <a:spcAft>
                <a:spcPts val="1200"/>
              </a:spcAft>
            </a:pPr>
            <a:r>
              <a:rPr lang="en-US" sz="2200" dirty="0"/>
              <a:t>After verifying Alice’s identity, the trusted party issues a certificate with Alice’s name and her public key.</a:t>
            </a:r>
          </a:p>
          <a:p>
            <a:pPr marL="511969" indent="-255985">
              <a:spcBef>
                <a:spcPts val="0"/>
              </a:spcBef>
              <a:spcAft>
                <a:spcPts val="1200"/>
              </a:spcAft>
            </a:pPr>
            <a:r>
              <a:rPr lang="en-US" sz="2200" dirty="0"/>
              <a:t>Alice sends the entire certificate to Bob.</a:t>
            </a:r>
          </a:p>
          <a:p>
            <a:pPr marL="511969" indent="-255985">
              <a:spcBef>
                <a:spcPts val="0"/>
              </a:spcBef>
              <a:spcAft>
                <a:spcPts val="1200"/>
              </a:spcAft>
            </a:pPr>
            <a:r>
              <a:rPr lang="en-US" sz="2200" dirty="0"/>
              <a:t>Bob verifies the certificate using the trusted party’s public key.</a:t>
            </a:r>
          </a:p>
          <a:p>
            <a:pPr marL="511969" indent="-255985">
              <a:spcBef>
                <a:spcPts val="0"/>
              </a:spcBef>
              <a:spcAft>
                <a:spcPts val="1200"/>
              </a:spcAft>
            </a:pPr>
            <a:r>
              <a:rPr lang="en-US" sz="2200" dirty="0"/>
              <a:t>Bob now knows the </a:t>
            </a:r>
            <a:r>
              <a:rPr lang="en-US" sz="2200" dirty="0">
                <a:solidFill>
                  <a:srgbClr val="FF0000"/>
                </a:solidFill>
              </a:rPr>
              <a:t>true owner </a:t>
            </a:r>
            <a:r>
              <a:rPr lang="en-US" sz="2200" dirty="0"/>
              <a:t>of a public key.</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1496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77"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Infrastructure</a:t>
            </a:r>
          </a:p>
        </p:txBody>
      </p:sp>
      <p:sp>
        <p:nvSpPr>
          <p:cNvPr id="3" name="Content Placeholder 2"/>
          <p:cNvSpPr>
            <a:spLocks noGrp="1"/>
          </p:cNvSpPr>
          <p:nvPr>
            <p:ph idx="1"/>
          </p:nvPr>
        </p:nvSpPr>
        <p:spPr>
          <a:xfrm>
            <a:off x="466165" y="2286000"/>
            <a:ext cx="8068235" cy="3124200"/>
          </a:xfrm>
        </p:spPr>
        <p:txBody>
          <a:bodyPr>
            <a:normAutofit/>
          </a:bodyPr>
          <a:lstStyle/>
          <a:p>
            <a:pPr marL="410764" indent="-285750">
              <a:spcBef>
                <a:spcPts val="0"/>
              </a:spcBef>
              <a:spcAft>
                <a:spcPts val="1200"/>
              </a:spcAft>
            </a:pPr>
            <a:r>
              <a:rPr lang="en-US" sz="2200" b="1" dirty="0"/>
              <a:t>Certificate Authority (CA): </a:t>
            </a:r>
            <a:r>
              <a:rPr lang="en-US" sz="2200" dirty="0"/>
              <a:t>a </a:t>
            </a:r>
            <a:r>
              <a:rPr lang="en-US" sz="2200" dirty="0">
                <a:solidFill>
                  <a:srgbClr val="FF0000"/>
                </a:solidFill>
              </a:rPr>
              <a:t>trusted party</a:t>
            </a:r>
            <a:r>
              <a:rPr lang="en-US" sz="2200" dirty="0"/>
              <a:t>, responsible for verifying the identity of users, and then bind the verified identity to a public keys.</a:t>
            </a:r>
          </a:p>
          <a:p>
            <a:pPr marL="410764" indent="-285750">
              <a:spcBef>
                <a:spcPts val="0"/>
              </a:spcBef>
              <a:spcAft>
                <a:spcPts val="1200"/>
              </a:spcAft>
            </a:pPr>
            <a:r>
              <a:rPr lang="en-US" sz="2200" b="1" dirty="0"/>
              <a:t>Digital Certificates: </a:t>
            </a:r>
            <a:r>
              <a:rPr lang="en-US" sz="2200" dirty="0"/>
              <a:t>A document certifying that the public key included inside does belong to the identity described in the document.</a:t>
            </a:r>
          </a:p>
          <a:p>
            <a:pPr marL="710802" lvl="1" indent="-285750">
              <a:spcBef>
                <a:spcPts val="0"/>
              </a:spcBef>
              <a:spcAft>
                <a:spcPts val="1200"/>
              </a:spcAft>
            </a:pPr>
            <a:r>
              <a:rPr lang="en-US" sz="2000" dirty="0"/>
              <a:t>X.509 standard</a:t>
            </a:r>
          </a:p>
        </p:txBody>
      </p:sp>
      <p:sp>
        <p:nvSpPr>
          <p:cNvPr id="4"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579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78" y="35451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Digital Certificate</a:t>
            </a:r>
          </a:p>
        </p:txBody>
      </p:sp>
      <p:pic>
        <p:nvPicPr>
          <p:cNvPr id="5" name="Picture 4">
            <a:extLst>
              <a:ext uri="{FF2B5EF4-FFF2-40B4-BE49-F238E27FC236}">
                <a16:creationId xmlns:a16="http://schemas.microsoft.com/office/drawing/2014/main" id="{D9EE24AE-10A3-4520-9B4B-3B343B1AB04D}"/>
              </a:ext>
            </a:extLst>
          </p:cNvPr>
          <p:cNvPicPr>
            <a:picLocks noChangeAspect="1"/>
          </p:cNvPicPr>
          <p:nvPr/>
        </p:nvPicPr>
        <p:blipFill rotWithShape="1">
          <a:blip r:embed="rId3"/>
          <a:srcRect t="39334" r="24167" b="36666"/>
          <a:stretch/>
        </p:blipFill>
        <p:spPr>
          <a:xfrm>
            <a:off x="719490" y="2992025"/>
            <a:ext cx="7341063" cy="1452079"/>
          </a:xfrm>
          <a:prstGeom prst="rect">
            <a:avLst/>
          </a:prstGeom>
        </p:spPr>
      </p:pic>
      <p:sp>
        <p:nvSpPr>
          <p:cNvPr id="8" name="TextBox 7"/>
          <p:cNvSpPr txBox="1"/>
          <p:nvPr/>
        </p:nvSpPr>
        <p:spPr>
          <a:xfrm>
            <a:off x="483066" y="2083487"/>
            <a:ext cx="3350084"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a:t>Let’s get paypal’s certificates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2582158"/>
            <a:ext cx="7086600" cy="285817"/>
          </a:xfrm>
          <a:prstGeom prst="rect">
            <a:avLst/>
          </a:prstGeom>
        </p:spPr>
      </p:pic>
      <p:sp>
        <p:nvSpPr>
          <p:cNvPr id="13" name="TextBox 12"/>
          <p:cNvSpPr txBox="1"/>
          <p:nvPr/>
        </p:nvSpPr>
        <p:spPr>
          <a:xfrm>
            <a:off x="460654" y="454002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Save the above data to </a:t>
            </a:r>
            <a:r>
              <a:rPr lang="en-US" sz="2000" dirty="0" err="1"/>
              <a:t>paypal.pem</a:t>
            </a:r>
            <a:r>
              <a:rPr lang="en-US" sz="2000" dirty="0"/>
              <a:t>, and use the following command decode it (see next slide) </a:t>
            </a:r>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5329256"/>
            <a:ext cx="5311600" cy="335309"/>
          </a:xfrm>
          <a:prstGeom prst="rect">
            <a:avLst/>
          </a:prstGeom>
        </p:spPr>
      </p:pic>
      <p:sp>
        <p:nvSpPr>
          <p:cNvPr id="9"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5899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60402"/>
            <a:ext cx="7772400" cy="863651"/>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(1</a:t>
            </a:r>
            <a:r>
              <a:rPr lang="en-US" sz="3200" baseline="30000" dirty="0">
                <a:solidFill>
                  <a:schemeClr val="tx1"/>
                </a:solidFill>
                <a:latin typeface="Times New Roman" panose="02020603050405020304" pitchFamily="18" charset="0"/>
                <a:cs typeface="Times New Roman" panose="02020603050405020304" pitchFamily="18" charset="0"/>
              </a:rPr>
              <a:t>st</a:t>
            </a:r>
            <a:r>
              <a:rPr lang="en-US" sz="3200" dirty="0">
                <a:solidFill>
                  <a:schemeClr val="tx1"/>
                </a:solidFill>
                <a:latin typeface="Times New Roman" panose="02020603050405020304" pitchFamily="18" charset="0"/>
                <a:cs typeface="Times New Roman" panose="02020603050405020304" pitchFamily="18" charset="0"/>
              </a:rPr>
              <a:t> Part)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362200"/>
            <a:ext cx="5669586" cy="2840902"/>
          </a:xfrm>
          <a:prstGeom prst="rect">
            <a:avLst/>
          </a:prstGeom>
        </p:spPr>
      </p:pic>
      <p:sp>
        <p:nvSpPr>
          <p:cNvPr id="5" name="Left Brace 4"/>
          <p:cNvSpPr/>
          <p:nvPr/>
        </p:nvSpPr>
        <p:spPr>
          <a:xfrm>
            <a:off x="2590800" y="327660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419100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3463758"/>
            <a:ext cx="1651542" cy="646331"/>
          </a:xfrm>
          <a:prstGeom prst="rect">
            <a:avLst/>
          </a:prstGeom>
          <a:noFill/>
        </p:spPr>
        <p:txBody>
          <a:bodyPr wrap="none" rtlCol="0">
            <a:spAutoFit/>
          </a:bodyPr>
          <a:lstStyle/>
          <a:p>
            <a:r>
              <a:rPr lang="en-US" dirty="0"/>
              <a:t>The CA’s identity</a:t>
            </a:r>
          </a:p>
          <a:p>
            <a:pPr algn="ctr"/>
            <a:r>
              <a:rPr lang="en-US" dirty="0"/>
              <a:t>(Symantec)</a:t>
            </a:r>
          </a:p>
        </p:txBody>
      </p:sp>
      <p:sp>
        <p:nvSpPr>
          <p:cNvPr id="8" name="TextBox 7"/>
          <p:cNvSpPr txBox="1"/>
          <p:nvPr/>
        </p:nvSpPr>
        <p:spPr>
          <a:xfrm>
            <a:off x="914400" y="4343400"/>
            <a:ext cx="1676400" cy="923330"/>
          </a:xfrm>
          <a:prstGeom prst="rect">
            <a:avLst/>
          </a:prstGeom>
          <a:noFill/>
        </p:spPr>
        <p:txBody>
          <a:bodyPr wrap="square" rtlCol="0">
            <a:spAutoFit/>
          </a:bodyPr>
          <a:lstStyle/>
          <a:p>
            <a:pPr algn="ctr"/>
            <a:r>
              <a:rPr lang="en-US" dirty="0"/>
              <a:t>The owner of the certificate</a:t>
            </a:r>
          </a:p>
          <a:p>
            <a:pPr algn="ctr"/>
            <a:r>
              <a:rPr lang="en-US" dirty="0"/>
              <a:t>(</a:t>
            </a:r>
            <a:r>
              <a:rPr lang="en-US" dirty="0" err="1"/>
              <a:t>paypal</a:t>
            </a:r>
            <a:r>
              <a:rPr lang="en-US" dirty="0"/>
              <a:t>)</a:t>
            </a:r>
          </a:p>
        </p:txBody>
      </p:sp>
      <p:sp>
        <p:nvSpPr>
          <p:cNvPr id="9" name="Footer Placeholder 4"/>
          <p:cNvSpPr>
            <a:spLocks noGrp="1"/>
          </p:cNvSpPr>
          <p:nvPr>
            <p:ph type="ftr" sz="quarter" idx="11"/>
          </p:nvPr>
        </p:nvSpPr>
        <p:spPr>
          <a:xfrm>
            <a:off x="914400" y="6172200"/>
            <a:ext cx="3962400" cy="457200"/>
          </a:xfrm>
        </p:spPr>
        <p:txBody>
          <a:bodyPr/>
          <a:lstStyle/>
          <a:p>
            <a:r>
              <a:rPr lang="en-US" dirty="0"/>
              <a:t>FAST-NUCES</a:t>
            </a:r>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78127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853</TotalTime>
  <Words>4361</Words>
  <Application>Microsoft Office PowerPoint</Application>
  <PresentationFormat>On-screen Show (4:3)</PresentationFormat>
  <Paragraphs>574</Paragraphs>
  <Slides>47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Consolas</vt:lpstr>
      <vt:lpstr>Courier New</vt:lpstr>
      <vt:lpstr>Franklin Gothic Book</vt:lpstr>
      <vt:lpstr>Perpetua</vt:lpstr>
      <vt:lpstr>Times New Roman</vt:lpstr>
      <vt:lpstr>Wingdings 2</vt:lpstr>
      <vt:lpstr>Equity</vt:lpstr>
      <vt:lpstr>CS-3002: Information Security</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The Man-In-The-Middle Proxy</vt:lpstr>
      <vt:lpstr>Attacks Surfaces on PKI</vt:lpstr>
      <vt:lpstr>Attack on CA’s Verification Process</vt:lpstr>
      <vt:lpstr>Attack on CA’s Signing Process</vt:lpstr>
      <vt:lpstr>Attacks on Algorithms</vt:lpstr>
      <vt:lpstr>Attacks on User Confirmation</vt:lpstr>
      <vt:lpstr>Attacks on Confirmation: Case Study</vt:lpstr>
      <vt:lpstr>Types of Digital Certificate</vt:lpstr>
      <vt:lpstr>Domain Validated Certificates (DV)</vt:lpstr>
      <vt:lpstr>Organizational Validated Certificates (OV)</vt:lpstr>
      <vt:lpstr>Extended Validated Certificates (EV)</vt:lpstr>
      <vt:lpstr>How Browsers Display Certificate Types</vt:lpstr>
      <vt:lpstr>Summary</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Aqsa Aslam</cp:lastModifiedBy>
  <cp:revision>793</cp:revision>
  <dcterms:created xsi:type="dcterms:W3CDTF">2006-08-16T00:00:00Z</dcterms:created>
  <dcterms:modified xsi:type="dcterms:W3CDTF">2024-10-15T03:44:21Z</dcterms:modified>
</cp:coreProperties>
</file>