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67" r:id="rId3"/>
  </p:sldMasterIdLst>
  <p:notesMasterIdLst>
    <p:notesMasterId r:id="rId29"/>
  </p:notesMasterIdLst>
  <p:sldIdLst>
    <p:sldId id="485" r:id="rId4"/>
    <p:sldId id="751" r:id="rId5"/>
    <p:sldId id="373" r:id="rId6"/>
    <p:sldId id="456" r:id="rId7"/>
    <p:sldId id="272" r:id="rId8"/>
    <p:sldId id="273" r:id="rId9"/>
    <p:sldId id="274" r:id="rId10"/>
    <p:sldId id="275" r:id="rId11"/>
    <p:sldId id="276" r:id="rId12"/>
    <p:sldId id="277" r:id="rId13"/>
    <p:sldId id="278" r:id="rId14"/>
    <p:sldId id="379" r:id="rId15"/>
    <p:sldId id="380" r:id="rId16"/>
    <p:sldId id="282" r:id="rId17"/>
    <p:sldId id="448" r:id="rId18"/>
    <p:sldId id="752" r:id="rId19"/>
    <p:sldId id="284" r:id="rId20"/>
    <p:sldId id="398" r:id="rId21"/>
    <p:sldId id="285" r:id="rId22"/>
    <p:sldId id="731" r:id="rId23"/>
    <p:sldId id="286" r:id="rId24"/>
    <p:sldId id="287" r:id="rId25"/>
    <p:sldId id="288" r:id="rId26"/>
    <p:sldId id="289" r:id="rId27"/>
    <p:sldId id="290" r:id="rId2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92AD59-A112-43D9-9B5A-1018F8011B01}" type="datetimeFigureOut">
              <a:rPr lang="en-PK" smtClean="0"/>
              <a:t>29/10/2024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D6466-DE35-45C6-A967-586C34BAD1AC}" type="slidenum">
              <a:rPr lang="en-PK" smtClean="0"/>
              <a:t>‹#›</a:t>
            </a:fld>
            <a:endParaRPr lang="en-PK"/>
          </a:p>
        </p:txBody>
      </p:sp>
    </p:spTree>
    <p:extLst>
      <p:ext uri="{BB962C8B-B14F-4D97-AF65-F5344CB8AC3E}">
        <p14:creationId xmlns:p14="http://schemas.microsoft.com/office/powerpoint/2010/main" val="314814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25D1EF-DBD4-DA41-B032-D1E1F22334C3}" type="slidenum">
              <a:rPr kumimoji="0" lang="en-AU"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Authentication facilities, access control facilities, and firewalls all play a role in</a:t>
            </a:r>
          </a:p>
          <a:p>
            <a:r>
              <a:rPr lang="en-US" sz="1200" b="0" i="0" u="none" strike="noStrike" kern="1200" baseline="0" dirty="0">
                <a:solidFill>
                  <a:schemeClr val="tx1"/>
                </a:solidFill>
                <a:latin typeface="Arial" pitchFamily="-110" charset="0"/>
                <a:ea typeface="+mn-ea"/>
                <a:cs typeface="+mn-cs"/>
              </a:rPr>
              <a:t>countering intrusions. Another line of defense is intrusion detection, and this has</a:t>
            </a:r>
          </a:p>
          <a:p>
            <a:r>
              <a:rPr lang="en-US" sz="1200" b="0" i="0" u="none" strike="noStrike" kern="1200" baseline="0" dirty="0">
                <a:solidFill>
                  <a:schemeClr val="tx1"/>
                </a:solidFill>
                <a:latin typeface="Arial" pitchFamily="-110" charset="0"/>
                <a:ea typeface="+mn-ea"/>
                <a:cs typeface="+mn-cs"/>
              </a:rPr>
              <a:t>been the focus of much research in recent years. This interest is motivated by a</a:t>
            </a:r>
          </a:p>
          <a:p>
            <a:r>
              <a:rPr lang="en-US" sz="1200" b="0" i="0" u="none" strike="noStrike" kern="1200" baseline="0" dirty="0">
                <a:solidFill>
                  <a:schemeClr val="tx1"/>
                </a:solidFill>
                <a:latin typeface="Arial" pitchFamily="-110" charset="0"/>
                <a:ea typeface="+mn-ea"/>
                <a:cs typeface="+mn-cs"/>
              </a:rPr>
              <a:t>number of considerations, including the following: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If an intrusion is detected quickly enough, the intruder can be identified and</a:t>
            </a:r>
          </a:p>
          <a:p>
            <a:r>
              <a:rPr lang="en-US" sz="1200" b="0" i="0" u="none" strike="noStrike" kern="1200" baseline="0" dirty="0">
                <a:solidFill>
                  <a:schemeClr val="tx1"/>
                </a:solidFill>
                <a:latin typeface="Arial" pitchFamily="-110" charset="0"/>
                <a:ea typeface="+mn-ea"/>
                <a:cs typeface="+mn-cs"/>
              </a:rPr>
              <a:t>ejected from the system before any damage is done or any data are compromised.</a:t>
            </a:r>
          </a:p>
          <a:p>
            <a:r>
              <a:rPr lang="en-US" sz="1200" b="0" i="0" u="none" strike="noStrike" kern="1200" baseline="0" dirty="0">
                <a:solidFill>
                  <a:schemeClr val="tx1"/>
                </a:solidFill>
                <a:latin typeface="Arial" pitchFamily="-110" charset="0"/>
                <a:ea typeface="+mn-ea"/>
                <a:cs typeface="+mn-cs"/>
              </a:rPr>
              <a:t>Even if the detection is not sufficiently timely to preempt the intruder,</a:t>
            </a:r>
          </a:p>
          <a:p>
            <a:r>
              <a:rPr lang="en-US" sz="1200" b="0" i="0" u="none" strike="noStrike" kern="1200" baseline="0" dirty="0">
                <a:solidFill>
                  <a:schemeClr val="tx1"/>
                </a:solidFill>
                <a:latin typeface="Arial" pitchFamily="-110" charset="0"/>
                <a:ea typeface="+mn-ea"/>
                <a:cs typeface="+mn-cs"/>
              </a:rPr>
              <a:t>the sooner that the intrusion is detected, the less the amount of damage and</a:t>
            </a:r>
          </a:p>
          <a:p>
            <a:r>
              <a:rPr lang="en-US" sz="1200" b="0" i="0" u="none" strike="noStrike" kern="1200" baseline="0" dirty="0">
                <a:solidFill>
                  <a:schemeClr val="tx1"/>
                </a:solidFill>
                <a:latin typeface="Arial" pitchFamily="-110" charset="0"/>
                <a:ea typeface="+mn-ea"/>
                <a:cs typeface="+mn-cs"/>
              </a:rPr>
              <a:t>the more quickly that recovery can be achieved.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An effective IDS can serve as a deterrent, thus acting to prevent intrusions.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3.  Intrusion detection enables the collection of information about intrusion techniques</a:t>
            </a:r>
          </a:p>
          <a:p>
            <a:r>
              <a:rPr lang="en-US" sz="1200" b="0" i="0" u="none" strike="noStrike" kern="1200" baseline="0" dirty="0">
                <a:solidFill>
                  <a:schemeClr val="tx1"/>
                </a:solidFill>
                <a:latin typeface="Arial" pitchFamily="-110" charset="0"/>
                <a:ea typeface="+mn-ea"/>
                <a:cs typeface="+mn-cs"/>
              </a:rPr>
              <a:t>that can be used to strengthen intrusion prevention measures.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Intrusion detection is based on the assumption that the behavior of the intruder</a:t>
            </a:r>
          </a:p>
          <a:p>
            <a:r>
              <a:rPr lang="en-US" sz="1200" b="0" i="0" u="none" strike="noStrike" kern="1200" baseline="0" dirty="0">
                <a:solidFill>
                  <a:schemeClr val="tx1"/>
                </a:solidFill>
                <a:latin typeface="Arial" pitchFamily="-110" charset="0"/>
                <a:ea typeface="+mn-ea"/>
                <a:cs typeface="+mn-cs"/>
              </a:rPr>
              <a:t>differs from that of a legitimate user in ways that can be quantified. Of course, we</a:t>
            </a:r>
          </a:p>
          <a:p>
            <a:r>
              <a:rPr lang="en-US" sz="1200" b="0" i="0" u="none" strike="noStrike" kern="1200" baseline="0" dirty="0">
                <a:solidFill>
                  <a:schemeClr val="tx1"/>
                </a:solidFill>
                <a:latin typeface="Arial" pitchFamily="-110" charset="0"/>
                <a:ea typeface="+mn-ea"/>
                <a:cs typeface="+mn-cs"/>
              </a:rPr>
              <a:t>cannot expect that there will be a crisp, exact distinction between an attack by an</a:t>
            </a:r>
          </a:p>
          <a:p>
            <a:r>
              <a:rPr lang="en-US" sz="1200" b="0" i="0" u="none" strike="noStrike" kern="1200" baseline="0" dirty="0">
                <a:solidFill>
                  <a:schemeClr val="tx1"/>
                </a:solidFill>
                <a:latin typeface="Arial" pitchFamily="-110" charset="0"/>
                <a:ea typeface="+mn-ea"/>
                <a:cs typeface="+mn-cs"/>
              </a:rPr>
              <a:t>intruder and the normal use of resources by an authorized user. Rather, we must</a:t>
            </a:r>
          </a:p>
          <a:p>
            <a:r>
              <a:rPr lang="en-US" sz="1200" b="0" i="0" u="none" strike="noStrike" kern="1200" baseline="0" dirty="0">
                <a:solidFill>
                  <a:schemeClr val="tx1"/>
                </a:solidFill>
                <a:latin typeface="Arial" pitchFamily="-110" charset="0"/>
                <a:ea typeface="+mn-ea"/>
                <a:cs typeface="+mn-cs"/>
              </a:rPr>
              <a:t>expect that there will be some overlap.</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Figure 8.1 suggests, in abstract terms, the nature of the task confronting the</a:t>
            </a:r>
          </a:p>
          <a:p>
            <a:r>
              <a:rPr lang="en-US" sz="1200" b="0" i="0" u="none" strike="noStrike" kern="1200" baseline="0" dirty="0">
                <a:solidFill>
                  <a:schemeClr val="tx1"/>
                </a:solidFill>
                <a:latin typeface="Arial" pitchFamily="-110" charset="0"/>
                <a:ea typeface="+mn-ea"/>
                <a:cs typeface="+mn-cs"/>
              </a:rPr>
              <a:t>designer of an IDS. Although the typical behavior of an intruder differs from the</a:t>
            </a:r>
          </a:p>
          <a:p>
            <a:r>
              <a:rPr lang="en-US" sz="1200" b="0" i="0" u="none" strike="noStrike" kern="1200" baseline="0" dirty="0">
                <a:solidFill>
                  <a:schemeClr val="tx1"/>
                </a:solidFill>
                <a:latin typeface="Arial" pitchFamily="-110" charset="0"/>
                <a:ea typeface="+mn-ea"/>
                <a:cs typeface="+mn-cs"/>
              </a:rPr>
              <a:t>typical behavior of an authorized user, there is an overlap in these behaviors. Thus,</a:t>
            </a:r>
          </a:p>
          <a:p>
            <a:r>
              <a:rPr lang="en-US" sz="1200" b="0" i="0" u="none" strike="noStrike" kern="1200" baseline="0" dirty="0">
                <a:solidFill>
                  <a:schemeClr val="tx1"/>
                </a:solidFill>
                <a:latin typeface="Arial" pitchFamily="-110" charset="0"/>
                <a:ea typeface="+mn-ea"/>
                <a:cs typeface="+mn-cs"/>
              </a:rPr>
              <a:t>a loose interpretation of intruder behavior, which will catch more intruders, will</a:t>
            </a:r>
          </a:p>
          <a:p>
            <a:r>
              <a:rPr lang="en-US" sz="1200" b="0" i="0" u="none" strike="noStrike" kern="1200" baseline="0" dirty="0">
                <a:solidFill>
                  <a:schemeClr val="tx1"/>
                </a:solidFill>
                <a:latin typeface="Arial" pitchFamily="-110" charset="0"/>
                <a:ea typeface="+mn-ea"/>
                <a:cs typeface="+mn-cs"/>
              </a:rPr>
              <a:t>also lead to a number of </a:t>
            </a:r>
            <a:r>
              <a:rPr lang="en-US" sz="1200" b="1" i="0" u="none" strike="noStrike" kern="1200" baseline="0" dirty="0">
                <a:solidFill>
                  <a:schemeClr val="tx1"/>
                </a:solidFill>
                <a:latin typeface="Arial" pitchFamily="-110" charset="0"/>
                <a:ea typeface="+mn-ea"/>
                <a:cs typeface="+mn-cs"/>
              </a:rPr>
              <a:t>false positives </a:t>
            </a:r>
            <a:r>
              <a:rPr lang="en-US" sz="1200" b="0" i="0" u="none" strike="noStrike" kern="1200" baseline="0" dirty="0">
                <a:solidFill>
                  <a:schemeClr val="tx1"/>
                </a:solidFill>
                <a:latin typeface="Arial" pitchFamily="-110" charset="0"/>
                <a:ea typeface="+mn-ea"/>
                <a:cs typeface="+mn-cs"/>
              </a:rPr>
              <a:t>, or false alarms, where authorized users are</a:t>
            </a:r>
          </a:p>
          <a:p>
            <a:r>
              <a:rPr lang="en-US" sz="1200" b="0" i="0" u="none" strike="noStrike" kern="1200" baseline="0" dirty="0">
                <a:solidFill>
                  <a:schemeClr val="tx1"/>
                </a:solidFill>
                <a:latin typeface="Arial" pitchFamily="-110" charset="0"/>
                <a:ea typeface="+mn-ea"/>
                <a:cs typeface="+mn-cs"/>
              </a:rPr>
              <a:t>identified as intruders. On the other hand, an attempt to limit false positives by a</a:t>
            </a:r>
          </a:p>
          <a:p>
            <a:r>
              <a:rPr lang="en-US" sz="1200" b="0" i="0" u="none" strike="noStrike" kern="1200" baseline="0" dirty="0">
                <a:solidFill>
                  <a:schemeClr val="tx1"/>
                </a:solidFill>
                <a:latin typeface="Arial" pitchFamily="-110" charset="0"/>
                <a:ea typeface="+mn-ea"/>
                <a:cs typeface="+mn-cs"/>
              </a:rPr>
              <a:t>tight interpretation of intruder behavior will lead to an increase in </a:t>
            </a:r>
            <a:r>
              <a:rPr lang="en-US" sz="1200" b="1" i="0" u="none" strike="noStrike" kern="1200" baseline="0" dirty="0">
                <a:solidFill>
                  <a:schemeClr val="tx1"/>
                </a:solidFill>
                <a:latin typeface="Arial" pitchFamily="-110" charset="0"/>
                <a:ea typeface="+mn-ea"/>
                <a:cs typeface="+mn-cs"/>
              </a:rPr>
              <a:t>false negatives</a:t>
            </a:r>
            <a:r>
              <a:rPr lang="en-US" sz="1200" b="0" i="0" u="none" strike="noStrike" kern="1200" baseline="0" dirty="0">
                <a:solidFill>
                  <a:schemeClr val="tx1"/>
                </a:solidFill>
                <a:latin typeface="Arial" pitchFamily="-110" charset="0"/>
                <a:ea typeface="+mn-ea"/>
                <a:cs typeface="+mn-cs"/>
              </a:rPr>
              <a:t> ,</a:t>
            </a:r>
          </a:p>
          <a:p>
            <a:r>
              <a:rPr lang="en-US" sz="1200" b="0" i="0" u="none" strike="noStrike" kern="1200" baseline="0" dirty="0">
                <a:solidFill>
                  <a:schemeClr val="tx1"/>
                </a:solidFill>
                <a:latin typeface="Arial" pitchFamily="-110" charset="0"/>
                <a:ea typeface="+mn-ea"/>
                <a:cs typeface="+mn-cs"/>
              </a:rPr>
              <a:t>or intruders not identified as intruders. Thus, there is an element of compromise</a:t>
            </a:r>
          </a:p>
          <a:p>
            <a:r>
              <a:rPr lang="en-US" sz="1200" b="0" i="0" u="none" strike="noStrike" kern="1200" baseline="0" dirty="0">
                <a:solidFill>
                  <a:schemeClr val="tx1"/>
                </a:solidFill>
                <a:latin typeface="Arial" pitchFamily="-110" charset="0"/>
                <a:ea typeface="+mn-ea"/>
                <a:cs typeface="+mn-cs"/>
              </a:rPr>
              <a:t> and art in the practice of intrusion detection. Ideally you want an IDS to have a high</a:t>
            </a:r>
          </a:p>
          <a:p>
            <a:r>
              <a:rPr lang="en-US" sz="1200" b="0" i="0" u="none" strike="noStrike" kern="1200" baseline="0" dirty="0">
                <a:solidFill>
                  <a:schemeClr val="tx1"/>
                </a:solidFill>
                <a:latin typeface="Arial" pitchFamily="-110" charset="0"/>
                <a:ea typeface="+mn-ea"/>
                <a:cs typeface="+mn-cs"/>
              </a:rPr>
              <a:t>detection rate, that is, the ratio of detected to total attacks, while minimizing the</a:t>
            </a:r>
          </a:p>
          <a:p>
            <a:r>
              <a:rPr lang="en-US" sz="1200" b="0" i="0" u="none" strike="noStrike" kern="1200" baseline="0" dirty="0">
                <a:solidFill>
                  <a:schemeClr val="tx1"/>
                </a:solidFill>
                <a:latin typeface="Arial" pitchFamily="-110" charset="0"/>
                <a:ea typeface="+mn-ea"/>
                <a:cs typeface="+mn-cs"/>
              </a:rPr>
              <a:t>false alarm rate, the ratio of incorrectly classified to total normal usage [LAZA05].</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 an important early study of intrusion [ANDE80], Anderson postulated</a:t>
            </a:r>
          </a:p>
          <a:p>
            <a:r>
              <a:rPr lang="en-US" sz="1200" b="0" i="0" u="none" strike="noStrike" kern="1200" baseline="0" dirty="0">
                <a:solidFill>
                  <a:schemeClr val="tx1"/>
                </a:solidFill>
                <a:latin typeface="Arial" pitchFamily="-110" charset="0"/>
                <a:ea typeface="+mn-ea"/>
                <a:cs typeface="+mn-cs"/>
              </a:rPr>
              <a:t>that one could, with reasonable confidence, distinguish between an outside attacker</a:t>
            </a:r>
          </a:p>
          <a:p>
            <a:r>
              <a:rPr lang="en-US" sz="1200" b="0" i="0" u="none" strike="noStrike" kern="1200" baseline="0" dirty="0">
                <a:solidFill>
                  <a:schemeClr val="tx1"/>
                </a:solidFill>
                <a:latin typeface="Arial" pitchFamily="-110" charset="0"/>
                <a:ea typeface="+mn-ea"/>
                <a:cs typeface="+mn-cs"/>
              </a:rPr>
              <a:t>and a legitimate user. Patterns of legitimate user behavior can be established by</a:t>
            </a:r>
          </a:p>
          <a:p>
            <a:r>
              <a:rPr lang="en-US" sz="1200" b="0" i="0" u="none" strike="noStrike" kern="1200" baseline="0" dirty="0">
                <a:solidFill>
                  <a:schemeClr val="tx1"/>
                </a:solidFill>
                <a:latin typeface="Arial" pitchFamily="-110" charset="0"/>
                <a:ea typeface="+mn-ea"/>
                <a:cs typeface="+mn-cs"/>
              </a:rPr>
              <a:t>observing past history, and significant deviation from such patterns can be detected.</a:t>
            </a:r>
          </a:p>
          <a:p>
            <a:r>
              <a:rPr lang="en-US" sz="1200" b="0" i="0" u="none" strike="noStrike" kern="1200" baseline="0" dirty="0">
                <a:solidFill>
                  <a:schemeClr val="tx1"/>
                </a:solidFill>
                <a:latin typeface="Arial" pitchFamily="-110" charset="0"/>
                <a:ea typeface="+mn-ea"/>
                <a:cs typeface="+mn-cs"/>
              </a:rPr>
              <a:t>Anderson suggests that the task of detecting an inside attacker (a legitimate user</a:t>
            </a:r>
          </a:p>
          <a:p>
            <a:r>
              <a:rPr lang="en-US" sz="1200" b="0" i="0" u="none" strike="noStrike" kern="1200" baseline="0" dirty="0">
                <a:solidFill>
                  <a:schemeClr val="tx1"/>
                </a:solidFill>
                <a:latin typeface="Arial" pitchFamily="-110" charset="0"/>
                <a:ea typeface="+mn-ea"/>
                <a:cs typeface="+mn-cs"/>
              </a:rPr>
              <a:t>acting in an unauthorized fashion) is more difficult, in that the distinction between</a:t>
            </a:r>
          </a:p>
          <a:p>
            <a:r>
              <a:rPr lang="en-US" sz="1200" b="0" i="0" u="none" strike="noStrike" kern="1200" baseline="0" dirty="0">
                <a:solidFill>
                  <a:schemeClr val="tx1"/>
                </a:solidFill>
                <a:latin typeface="Arial" pitchFamily="-110" charset="0"/>
                <a:ea typeface="+mn-ea"/>
                <a:cs typeface="+mn-cs"/>
              </a:rPr>
              <a:t>abnormal and normal behavior may be small. Anderson concluded that such violations</a:t>
            </a:r>
          </a:p>
          <a:p>
            <a:r>
              <a:rPr lang="en-US" sz="1200" b="0" i="0" u="none" strike="noStrike" kern="1200" baseline="0" dirty="0">
                <a:solidFill>
                  <a:schemeClr val="tx1"/>
                </a:solidFill>
                <a:latin typeface="Arial" pitchFamily="-110" charset="0"/>
                <a:ea typeface="+mn-ea"/>
                <a:cs typeface="+mn-cs"/>
              </a:rPr>
              <a:t>would be undetectable solely through the search for anomalous behavior.</a:t>
            </a:r>
          </a:p>
          <a:p>
            <a:r>
              <a:rPr lang="en-US" sz="1200" b="0" i="0" u="none" strike="noStrike" kern="1200" baseline="0" dirty="0">
                <a:solidFill>
                  <a:schemeClr val="tx1"/>
                </a:solidFill>
                <a:latin typeface="Arial" pitchFamily="-110" charset="0"/>
                <a:ea typeface="+mn-ea"/>
                <a:cs typeface="+mn-cs"/>
              </a:rPr>
              <a:t>However, insider behavior might nevertheless be detectable by intelligent definition</a:t>
            </a:r>
          </a:p>
          <a:p>
            <a:r>
              <a:rPr lang="en-US" sz="1200" b="0" i="0" u="none" strike="noStrike" kern="1200" baseline="0" dirty="0">
                <a:solidFill>
                  <a:schemeClr val="tx1"/>
                </a:solidFill>
                <a:latin typeface="Arial" pitchFamily="-110" charset="0"/>
                <a:ea typeface="+mn-ea"/>
                <a:cs typeface="+mn-cs"/>
              </a:rPr>
              <a:t>of the class of conditions that suggest unauthorized use. These observations,</a:t>
            </a:r>
          </a:p>
          <a:p>
            <a:r>
              <a:rPr lang="en-US" sz="1200" b="0" i="0" u="none" strike="noStrike" kern="1200" baseline="0" dirty="0">
                <a:solidFill>
                  <a:schemeClr val="tx1"/>
                </a:solidFill>
                <a:latin typeface="Arial" pitchFamily="-110" charset="0"/>
                <a:ea typeface="+mn-ea"/>
                <a:cs typeface="+mn-cs"/>
              </a:rPr>
              <a:t>which were made in 1980, remain true today.</a:t>
            </a:r>
          </a:p>
          <a:p>
            <a:endParaRPr lang="en-US" dirty="0">
              <a:latin typeface="Times New Roman" pitchFamily="-110" charset="0"/>
            </a:endParaRPr>
          </a:p>
        </p:txBody>
      </p:sp>
    </p:spTree>
    <p:extLst>
      <p:ext uri="{BB962C8B-B14F-4D97-AF65-F5344CB8AC3E}">
        <p14:creationId xmlns:p14="http://schemas.microsoft.com/office/powerpoint/2010/main" val="225872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25D1EF-DBD4-DA41-B032-D1E1F22334C3}" type="slidenum">
              <a:rPr kumimoji="0" lang="en-AU"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Authentication facilities, access control facilities, and firewalls all play a role in</a:t>
            </a:r>
          </a:p>
          <a:p>
            <a:r>
              <a:rPr lang="en-US" sz="1200" b="0" i="0" u="none" strike="noStrike" kern="1200" baseline="0" dirty="0">
                <a:solidFill>
                  <a:schemeClr val="tx1"/>
                </a:solidFill>
                <a:latin typeface="Arial" pitchFamily="-110" charset="0"/>
                <a:ea typeface="+mn-ea"/>
                <a:cs typeface="+mn-cs"/>
              </a:rPr>
              <a:t>countering intrusions. Another line of defense is intrusion detection, and this has</a:t>
            </a:r>
          </a:p>
          <a:p>
            <a:r>
              <a:rPr lang="en-US" sz="1200" b="0" i="0" u="none" strike="noStrike" kern="1200" baseline="0" dirty="0">
                <a:solidFill>
                  <a:schemeClr val="tx1"/>
                </a:solidFill>
                <a:latin typeface="Arial" pitchFamily="-110" charset="0"/>
                <a:ea typeface="+mn-ea"/>
                <a:cs typeface="+mn-cs"/>
              </a:rPr>
              <a:t>been the focus of much research in recent years. This interest is motivated by a</a:t>
            </a:r>
          </a:p>
          <a:p>
            <a:r>
              <a:rPr lang="en-US" sz="1200" b="0" i="0" u="none" strike="noStrike" kern="1200" baseline="0" dirty="0">
                <a:solidFill>
                  <a:schemeClr val="tx1"/>
                </a:solidFill>
                <a:latin typeface="Arial" pitchFamily="-110" charset="0"/>
                <a:ea typeface="+mn-ea"/>
                <a:cs typeface="+mn-cs"/>
              </a:rPr>
              <a:t>number of considerations, including the following: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If an intrusion is detected quickly enough, the intruder can be identified and</a:t>
            </a:r>
          </a:p>
          <a:p>
            <a:r>
              <a:rPr lang="en-US" sz="1200" b="0" i="0" u="none" strike="noStrike" kern="1200" baseline="0" dirty="0">
                <a:solidFill>
                  <a:schemeClr val="tx1"/>
                </a:solidFill>
                <a:latin typeface="Arial" pitchFamily="-110" charset="0"/>
                <a:ea typeface="+mn-ea"/>
                <a:cs typeface="+mn-cs"/>
              </a:rPr>
              <a:t>ejected from the system before any damage is done or any data are compromised.</a:t>
            </a:r>
          </a:p>
          <a:p>
            <a:r>
              <a:rPr lang="en-US" sz="1200" b="0" i="0" u="none" strike="noStrike" kern="1200" baseline="0" dirty="0">
                <a:solidFill>
                  <a:schemeClr val="tx1"/>
                </a:solidFill>
                <a:latin typeface="Arial" pitchFamily="-110" charset="0"/>
                <a:ea typeface="+mn-ea"/>
                <a:cs typeface="+mn-cs"/>
              </a:rPr>
              <a:t>Even if the detection is not sufficiently timely to preempt the intruder,</a:t>
            </a:r>
          </a:p>
          <a:p>
            <a:r>
              <a:rPr lang="en-US" sz="1200" b="0" i="0" u="none" strike="noStrike" kern="1200" baseline="0" dirty="0">
                <a:solidFill>
                  <a:schemeClr val="tx1"/>
                </a:solidFill>
                <a:latin typeface="Arial" pitchFamily="-110" charset="0"/>
                <a:ea typeface="+mn-ea"/>
                <a:cs typeface="+mn-cs"/>
              </a:rPr>
              <a:t>the sooner that the intrusion is detected, the less the amount of damage and</a:t>
            </a:r>
          </a:p>
          <a:p>
            <a:r>
              <a:rPr lang="en-US" sz="1200" b="0" i="0" u="none" strike="noStrike" kern="1200" baseline="0" dirty="0">
                <a:solidFill>
                  <a:schemeClr val="tx1"/>
                </a:solidFill>
                <a:latin typeface="Arial" pitchFamily="-110" charset="0"/>
                <a:ea typeface="+mn-ea"/>
                <a:cs typeface="+mn-cs"/>
              </a:rPr>
              <a:t>the more quickly that recovery can be achieved.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An effective IDS can serve as a deterrent, thus acting to prevent intrusions.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3.  Intrusion detection enables the collection of information about intrusion techniques</a:t>
            </a:r>
          </a:p>
          <a:p>
            <a:r>
              <a:rPr lang="en-US" sz="1200" b="0" i="0" u="none" strike="noStrike" kern="1200" baseline="0" dirty="0">
                <a:solidFill>
                  <a:schemeClr val="tx1"/>
                </a:solidFill>
                <a:latin typeface="Arial" pitchFamily="-110" charset="0"/>
                <a:ea typeface="+mn-ea"/>
                <a:cs typeface="+mn-cs"/>
              </a:rPr>
              <a:t>that can be used to strengthen intrusion prevention measures.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Intrusion detection is based on the assumption that the behavior of the intruder</a:t>
            </a:r>
          </a:p>
          <a:p>
            <a:r>
              <a:rPr lang="en-US" sz="1200" b="0" i="0" u="none" strike="noStrike" kern="1200" baseline="0" dirty="0">
                <a:solidFill>
                  <a:schemeClr val="tx1"/>
                </a:solidFill>
                <a:latin typeface="Arial" pitchFamily="-110" charset="0"/>
                <a:ea typeface="+mn-ea"/>
                <a:cs typeface="+mn-cs"/>
              </a:rPr>
              <a:t>differs from that of a legitimate user in ways that can be quantified. Of course, we</a:t>
            </a:r>
          </a:p>
          <a:p>
            <a:r>
              <a:rPr lang="en-US" sz="1200" b="0" i="0" u="none" strike="noStrike" kern="1200" baseline="0" dirty="0">
                <a:solidFill>
                  <a:schemeClr val="tx1"/>
                </a:solidFill>
                <a:latin typeface="Arial" pitchFamily="-110" charset="0"/>
                <a:ea typeface="+mn-ea"/>
                <a:cs typeface="+mn-cs"/>
              </a:rPr>
              <a:t>cannot expect that there will be a crisp, exact distinction between an attack by an</a:t>
            </a:r>
          </a:p>
          <a:p>
            <a:r>
              <a:rPr lang="en-US" sz="1200" b="0" i="0" u="none" strike="noStrike" kern="1200" baseline="0" dirty="0">
                <a:solidFill>
                  <a:schemeClr val="tx1"/>
                </a:solidFill>
                <a:latin typeface="Arial" pitchFamily="-110" charset="0"/>
                <a:ea typeface="+mn-ea"/>
                <a:cs typeface="+mn-cs"/>
              </a:rPr>
              <a:t>intruder and the normal use of resources by an authorized user. Rather, we must</a:t>
            </a:r>
          </a:p>
          <a:p>
            <a:r>
              <a:rPr lang="en-US" sz="1200" b="0" i="0" u="none" strike="noStrike" kern="1200" baseline="0" dirty="0">
                <a:solidFill>
                  <a:schemeClr val="tx1"/>
                </a:solidFill>
                <a:latin typeface="Arial" pitchFamily="-110" charset="0"/>
                <a:ea typeface="+mn-ea"/>
                <a:cs typeface="+mn-cs"/>
              </a:rPr>
              <a:t>expect that there will be some overlap.</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Figure 8.1 suggests, in abstract terms, the nature of the task confronting the</a:t>
            </a:r>
          </a:p>
          <a:p>
            <a:r>
              <a:rPr lang="en-US" sz="1200" b="0" i="0" u="none" strike="noStrike" kern="1200" baseline="0" dirty="0">
                <a:solidFill>
                  <a:schemeClr val="tx1"/>
                </a:solidFill>
                <a:latin typeface="Arial" pitchFamily="-110" charset="0"/>
                <a:ea typeface="+mn-ea"/>
                <a:cs typeface="+mn-cs"/>
              </a:rPr>
              <a:t>designer of an IDS. Although the typical behavior of an intruder differs from the</a:t>
            </a:r>
          </a:p>
          <a:p>
            <a:r>
              <a:rPr lang="en-US" sz="1200" b="0" i="0" u="none" strike="noStrike" kern="1200" baseline="0" dirty="0">
                <a:solidFill>
                  <a:schemeClr val="tx1"/>
                </a:solidFill>
                <a:latin typeface="Arial" pitchFamily="-110" charset="0"/>
                <a:ea typeface="+mn-ea"/>
                <a:cs typeface="+mn-cs"/>
              </a:rPr>
              <a:t>typical behavior of an authorized user, there is an overlap in these behaviors. Thus,</a:t>
            </a:r>
          </a:p>
          <a:p>
            <a:r>
              <a:rPr lang="en-US" sz="1200" b="0" i="0" u="none" strike="noStrike" kern="1200" baseline="0" dirty="0">
                <a:solidFill>
                  <a:schemeClr val="tx1"/>
                </a:solidFill>
                <a:latin typeface="Arial" pitchFamily="-110" charset="0"/>
                <a:ea typeface="+mn-ea"/>
                <a:cs typeface="+mn-cs"/>
              </a:rPr>
              <a:t>a loose interpretation of intruder behavior, which will catch more intruders, will</a:t>
            </a:r>
          </a:p>
          <a:p>
            <a:r>
              <a:rPr lang="en-US" sz="1200" b="0" i="0" u="none" strike="noStrike" kern="1200" baseline="0" dirty="0">
                <a:solidFill>
                  <a:schemeClr val="tx1"/>
                </a:solidFill>
                <a:latin typeface="Arial" pitchFamily="-110" charset="0"/>
                <a:ea typeface="+mn-ea"/>
                <a:cs typeface="+mn-cs"/>
              </a:rPr>
              <a:t>also lead to a number of </a:t>
            </a:r>
            <a:r>
              <a:rPr lang="en-US" sz="1200" b="1" i="0" u="none" strike="noStrike" kern="1200" baseline="0" dirty="0">
                <a:solidFill>
                  <a:schemeClr val="tx1"/>
                </a:solidFill>
                <a:latin typeface="Arial" pitchFamily="-110" charset="0"/>
                <a:ea typeface="+mn-ea"/>
                <a:cs typeface="+mn-cs"/>
              </a:rPr>
              <a:t>false positives </a:t>
            </a:r>
            <a:r>
              <a:rPr lang="en-US" sz="1200" b="0" i="0" u="none" strike="noStrike" kern="1200" baseline="0" dirty="0">
                <a:solidFill>
                  <a:schemeClr val="tx1"/>
                </a:solidFill>
                <a:latin typeface="Arial" pitchFamily="-110" charset="0"/>
                <a:ea typeface="+mn-ea"/>
                <a:cs typeface="+mn-cs"/>
              </a:rPr>
              <a:t>, or false alarms, where authorized users are</a:t>
            </a:r>
          </a:p>
          <a:p>
            <a:r>
              <a:rPr lang="en-US" sz="1200" b="0" i="0" u="none" strike="noStrike" kern="1200" baseline="0" dirty="0">
                <a:solidFill>
                  <a:schemeClr val="tx1"/>
                </a:solidFill>
                <a:latin typeface="Arial" pitchFamily="-110" charset="0"/>
                <a:ea typeface="+mn-ea"/>
                <a:cs typeface="+mn-cs"/>
              </a:rPr>
              <a:t>identified as intruders. On the other hand, an attempt to limit false positives by a</a:t>
            </a:r>
          </a:p>
          <a:p>
            <a:r>
              <a:rPr lang="en-US" sz="1200" b="0" i="0" u="none" strike="noStrike" kern="1200" baseline="0" dirty="0">
                <a:solidFill>
                  <a:schemeClr val="tx1"/>
                </a:solidFill>
                <a:latin typeface="Arial" pitchFamily="-110" charset="0"/>
                <a:ea typeface="+mn-ea"/>
                <a:cs typeface="+mn-cs"/>
              </a:rPr>
              <a:t>tight interpretation of intruder behavior will lead to an increase in </a:t>
            </a:r>
            <a:r>
              <a:rPr lang="en-US" sz="1200" b="1" i="0" u="none" strike="noStrike" kern="1200" baseline="0" dirty="0">
                <a:solidFill>
                  <a:schemeClr val="tx1"/>
                </a:solidFill>
                <a:latin typeface="Arial" pitchFamily="-110" charset="0"/>
                <a:ea typeface="+mn-ea"/>
                <a:cs typeface="+mn-cs"/>
              </a:rPr>
              <a:t>false negatives</a:t>
            </a:r>
            <a:r>
              <a:rPr lang="en-US" sz="1200" b="0" i="0" u="none" strike="noStrike" kern="1200" baseline="0" dirty="0">
                <a:solidFill>
                  <a:schemeClr val="tx1"/>
                </a:solidFill>
                <a:latin typeface="Arial" pitchFamily="-110" charset="0"/>
                <a:ea typeface="+mn-ea"/>
                <a:cs typeface="+mn-cs"/>
              </a:rPr>
              <a:t> ,</a:t>
            </a:r>
          </a:p>
          <a:p>
            <a:r>
              <a:rPr lang="en-US" sz="1200" b="0" i="0" u="none" strike="noStrike" kern="1200" baseline="0" dirty="0">
                <a:solidFill>
                  <a:schemeClr val="tx1"/>
                </a:solidFill>
                <a:latin typeface="Arial" pitchFamily="-110" charset="0"/>
                <a:ea typeface="+mn-ea"/>
                <a:cs typeface="+mn-cs"/>
              </a:rPr>
              <a:t>or intruders not identified as intruders. Thus, there is an element of compromise</a:t>
            </a:r>
          </a:p>
          <a:p>
            <a:r>
              <a:rPr lang="en-US" sz="1200" b="0" i="0" u="none" strike="noStrike" kern="1200" baseline="0" dirty="0">
                <a:solidFill>
                  <a:schemeClr val="tx1"/>
                </a:solidFill>
                <a:latin typeface="Arial" pitchFamily="-110" charset="0"/>
                <a:ea typeface="+mn-ea"/>
                <a:cs typeface="+mn-cs"/>
              </a:rPr>
              <a:t> and art in the practice of intrusion detection. Ideally you want an IDS to have a high</a:t>
            </a:r>
          </a:p>
          <a:p>
            <a:r>
              <a:rPr lang="en-US" sz="1200" b="0" i="0" u="none" strike="noStrike" kern="1200" baseline="0" dirty="0">
                <a:solidFill>
                  <a:schemeClr val="tx1"/>
                </a:solidFill>
                <a:latin typeface="Arial" pitchFamily="-110" charset="0"/>
                <a:ea typeface="+mn-ea"/>
                <a:cs typeface="+mn-cs"/>
              </a:rPr>
              <a:t>detection rate, that is, the ratio of detected to total attacks, while minimizing the</a:t>
            </a:r>
          </a:p>
          <a:p>
            <a:r>
              <a:rPr lang="en-US" sz="1200" b="0" i="0" u="none" strike="noStrike" kern="1200" baseline="0" dirty="0">
                <a:solidFill>
                  <a:schemeClr val="tx1"/>
                </a:solidFill>
                <a:latin typeface="Arial" pitchFamily="-110" charset="0"/>
                <a:ea typeface="+mn-ea"/>
                <a:cs typeface="+mn-cs"/>
              </a:rPr>
              <a:t>false alarm rate, the ratio of incorrectly classified to total normal usage [LAZA05].</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 an important early study of intrusion [ANDE80], Anderson postulated</a:t>
            </a:r>
          </a:p>
          <a:p>
            <a:r>
              <a:rPr lang="en-US" sz="1200" b="0" i="0" u="none" strike="noStrike" kern="1200" baseline="0" dirty="0">
                <a:solidFill>
                  <a:schemeClr val="tx1"/>
                </a:solidFill>
                <a:latin typeface="Arial" pitchFamily="-110" charset="0"/>
                <a:ea typeface="+mn-ea"/>
                <a:cs typeface="+mn-cs"/>
              </a:rPr>
              <a:t>that one could, with reasonable confidence, distinguish between an outside attacker</a:t>
            </a:r>
          </a:p>
          <a:p>
            <a:r>
              <a:rPr lang="en-US" sz="1200" b="0" i="0" u="none" strike="noStrike" kern="1200" baseline="0" dirty="0">
                <a:solidFill>
                  <a:schemeClr val="tx1"/>
                </a:solidFill>
                <a:latin typeface="Arial" pitchFamily="-110" charset="0"/>
                <a:ea typeface="+mn-ea"/>
                <a:cs typeface="+mn-cs"/>
              </a:rPr>
              <a:t>and a legitimate user. Patterns of legitimate user behavior can be established by</a:t>
            </a:r>
          </a:p>
          <a:p>
            <a:r>
              <a:rPr lang="en-US" sz="1200" b="0" i="0" u="none" strike="noStrike" kern="1200" baseline="0" dirty="0">
                <a:solidFill>
                  <a:schemeClr val="tx1"/>
                </a:solidFill>
                <a:latin typeface="Arial" pitchFamily="-110" charset="0"/>
                <a:ea typeface="+mn-ea"/>
                <a:cs typeface="+mn-cs"/>
              </a:rPr>
              <a:t>observing past history, and significant deviation from such patterns can be detected.</a:t>
            </a:r>
          </a:p>
          <a:p>
            <a:r>
              <a:rPr lang="en-US" sz="1200" b="0" i="0" u="none" strike="noStrike" kern="1200" baseline="0" dirty="0">
                <a:solidFill>
                  <a:schemeClr val="tx1"/>
                </a:solidFill>
                <a:latin typeface="Arial" pitchFamily="-110" charset="0"/>
                <a:ea typeface="+mn-ea"/>
                <a:cs typeface="+mn-cs"/>
              </a:rPr>
              <a:t>Anderson suggests that the task of detecting an inside attacker (a legitimate user</a:t>
            </a:r>
          </a:p>
          <a:p>
            <a:r>
              <a:rPr lang="en-US" sz="1200" b="0" i="0" u="none" strike="noStrike" kern="1200" baseline="0" dirty="0">
                <a:solidFill>
                  <a:schemeClr val="tx1"/>
                </a:solidFill>
                <a:latin typeface="Arial" pitchFamily="-110" charset="0"/>
                <a:ea typeface="+mn-ea"/>
                <a:cs typeface="+mn-cs"/>
              </a:rPr>
              <a:t>acting in an unauthorized fashion) is more difficult, in that the distinction between</a:t>
            </a:r>
          </a:p>
          <a:p>
            <a:r>
              <a:rPr lang="en-US" sz="1200" b="0" i="0" u="none" strike="noStrike" kern="1200" baseline="0" dirty="0">
                <a:solidFill>
                  <a:schemeClr val="tx1"/>
                </a:solidFill>
                <a:latin typeface="Arial" pitchFamily="-110" charset="0"/>
                <a:ea typeface="+mn-ea"/>
                <a:cs typeface="+mn-cs"/>
              </a:rPr>
              <a:t>abnormal and normal behavior may be small. Anderson concluded that such violations</a:t>
            </a:r>
          </a:p>
          <a:p>
            <a:r>
              <a:rPr lang="en-US" sz="1200" b="0" i="0" u="none" strike="noStrike" kern="1200" baseline="0" dirty="0">
                <a:solidFill>
                  <a:schemeClr val="tx1"/>
                </a:solidFill>
                <a:latin typeface="Arial" pitchFamily="-110" charset="0"/>
                <a:ea typeface="+mn-ea"/>
                <a:cs typeface="+mn-cs"/>
              </a:rPr>
              <a:t>would be undetectable solely through the search for anomalous behavior.</a:t>
            </a:r>
          </a:p>
          <a:p>
            <a:r>
              <a:rPr lang="en-US" sz="1200" b="0" i="0" u="none" strike="noStrike" kern="1200" baseline="0" dirty="0">
                <a:solidFill>
                  <a:schemeClr val="tx1"/>
                </a:solidFill>
                <a:latin typeface="Arial" pitchFamily="-110" charset="0"/>
                <a:ea typeface="+mn-ea"/>
                <a:cs typeface="+mn-cs"/>
              </a:rPr>
              <a:t>However, insider behavior might nevertheless be detectable by intelligent definition</a:t>
            </a:r>
          </a:p>
          <a:p>
            <a:r>
              <a:rPr lang="en-US" sz="1200" b="0" i="0" u="none" strike="noStrike" kern="1200" baseline="0" dirty="0">
                <a:solidFill>
                  <a:schemeClr val="tx1"/>
                </a:solidFill>
                <a:latin typeface="Arial" pitchFamily="-110" charset="0"/>
                <a:ea typeface="+mn-ea"/>
                <a:cs typeface="+mn-cs"/>
              </a:rPr>
              <a:t>of the class of conditions that suggest unauthorized use. These observations,</a:t>
            </a:r>
          </a:p>
          <a:p>
            <a:r>
              <a:rPr lang="en-US" sz="1200" b="0" i="0" u="none" strike="noStrike" kern="1200" baseline="0" dirty="0">
                <a:solidFill>
                  <a:schemeClr val="tx1"/>
                </a:solidFill>
                <a:latin typeface="Arial" pitchFamily="-110" charset="0"/>
                <a:ea typeface="+mn-ea"/>
                <a:cs typeface="+mn-cs"/>
              </a:rPr>
              <a:t>which were made in 1980, remain true today.</a:t>
            </a:r>
          </a:p>
          <a:p>
            <a:endParaRPr lang="en-US" dirty="0">
              <a:latin typeface="Times New Roman" pitchFamily="-110" charset="0"/>
            </a:endParaRPr>
          </a:p>
        </p:txBody>
      </p:sp>
    </p:spTree>
    <p:extLst>
      <p:ext uri="{BB962C8B-B14F-4D97-AF65-F5344CB8AC3E}">
        <p14:creationId xmlns:p14="http://schemas.microsoft.com/office/powerpoint/2010/main" val="7525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B6476BF6-A43B-8743-89B1-044C8DFC456C}" type="slidenum">
              <a:rPr kumimoji="0" lang="en-AU" sz="1200" b="0" i="0" u="none" strike="noStrike" kern="0" cap="none" spc="0" normalizeH="0" baseline="0" noProof="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12</a:t>
            </a:fld>
            <a:endParaRPr kumimoji="0" lang="en-AU" sz="1200" b="0" i="0" u="none" strike="noStrike" kern="0" cap="none" spc="0" normalizeH="0" baseline="0" noProof="0" dirty="0">
              <a:ln>
                <a:noFill/>
              </a:ln>
              <a:solidFill>
                <a:sysClr val="windowText" lastClr="000000"/>
              </a:solidFill>
              <a:effectLst/>
              <a:uLnTx/>
              <a:uFillTx/>
            </a:endParaRPr>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Traditionally, work on host-based IDSs focused on single-system stand-alone operation.</a:t>
            </a:r>
          </a:p>
          <a:p>
            <a:r>
              <a:rPr lang="en-US" sz="1200" b="0" i="0" u="none" strike="noStrike" kern="1200" baseline="0" dirty="0">
                <a:solidFill>
                  <a:schemeClr val="tx1"/>
                </a:solidFill>
                <a:latin typeface="Arial" pitchFamily="-110" charset="0"/>
                <a:ea typeface="+mn-ea"/>
                <a:cs typeface="+mn-cs"/>
              </a:rPr>
              <a:t>The typical organization, however, needs to defend a distributed collection</a:t>
            </a:r>
          </a:p>
          <a:p>
            <a:r>
              <a:rPr lang="en-US" sz="1200" b="0" i="0" u="none" strike="noStrike" kern="1200" baseline="0" dirty="0">
                <a:solidFill>
                  <a:schemeClr val="tx1"/>
                </a:solidFill>
                <a:latin typeface="Arial" pitchFamily="-110" charset="0"/>
                <a:ea typeface="+mn-ea"/>
                <a:cs typeface="+mn-cs"/>
              </a:rPr>
              <a:t>of hosts supported by a LAN or internetwork. Although it is possible to mount a</a:t>
            </a:r>
          </a:p>
          <a:p>
            <a:r>
              <a:rPr lang="en-US" sz="1200" b="0" i="0" u="none" strike="noStrike" kern="1200" baseline="0" dirty="0">
                <a:solidFill>
                  <a:schemeClr val="tx1"/>
                </a:solidFill>
                <a:latin typeface="Arial" pitchFamily="-110" charset="0"/>
                <a:ea typeface="+mn-ea"/>
                <a:cs typeface="+mn-cs"/>
              </a:rPr>
              <a:t>defense by using stand-alone IDSs on each host, a more effective defense can be</a:t>
            </a:r>
          </a:p>
          <a:p>
            <a:r>
              <a:rPr lang="en-US" sz="1200" b="0" i="0" u="none" strike="noStrike" kern="1200" baseline="0" dirty="0">
                <a:solidFill>
                  <a:schemeClr val="tx1"/>
                </a:solidFill>
                <a:latin typeface="Arial" pitchFamily="-110" charset="0"/>
                <a:ea typeface="+mn-ea"/>
                <a:cs typeface="+mn-cs"/>
              </a:rPr>
              <a:t>achieved by coordination and cooperation among IDSs across the network.</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err="1">
                <a:solidFill>
                  <a:schemeClr val="tx1"/>
                </a:solidFill>
                <a:latin typeface="Arial" pitchFamily="-110" charset="0"/>
                <a:ea typeface="+mn-ea"/>
                <a:cs typeface="+mn-cs"/>
              </a:rPr>
              <a:t>Porras</a:t>
            </a:r>
            <a:r>
              <a:rPr lang="en-US" sz="1200" b="0" i="0" u="none" strike="noStrike" kern="1200" baseline="0" dirty="0">
                <a:solidFill>
                  <a:schemeClr val="tx1"/>
                </a:solidFill>
                <a:latin typeface="Arial" pitchFamily="-110" charset="0"/>
                <a:ea typeface="+mn-ea"/>
                <a:cs typeface="+mn-cs"/>
              </a:rPr>
              <a:t> points out the following major issues in the design of a distributed IDS</a:t>
            </a:r>
          </a:p>
          <a:p>
            <a:r>
              <a:rPr lang="en-US" sz="1200" b="0" i="0" u="none" strike="noStrike" kern="1200" baseline="0" dirty="0">
                <a:solidFill>
                  <a:schemeClr val="tx1"/>
                </a:solidFill>
                <a:latin typeface="Arial" pitchFamily="-110" charset="0"/>
                <a:ea typeface="+mn-ea"/>
                <a:cs typeface="+mn-cs"/>
              </a:rPr>
              <a:t>[PORR92]:</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distributed IDS may need to deal with different sensor data formats. In a</a:t>
            </a:r>
          </a:p>
          <a:p>
            <a:r>
              <a:rPr lang="en-US" sz="1200" b="0" i="0" u="none" strike="noStrike" kern="1200" baseline="0" dirty="0">
                <a:solidFill>
                  <a:schemeClr val="tx1"/>
                </a:solidFill>
                <a:latin typeface="Arial" pitchFamily="-110" charset="0"/>
                <a:ea typeface="+mn-ea"/>
                <a:cs typeface="+mn-cs"/>
              </a:rPr>
              <a:t>heterogeneous environment, different systems may use different sensors and</a:t>
            </a:r>
          </a:p>
          <a:p>
            <a:r>
              <a:rPr lang="en-US" sz="1200" b="0" i="0" u="none" strike="noStrike" kern="1200" baseline="0" dirty="0">
                <a:solidFill>
                  <a:schemeClr val="tx1"/>
                </a:solidFill>
                <a:latin typeface="Arial" pitchFamily="-110" charset="0"/>
                <a:ea typeface="+mn-ea"/>
                <a:cs typeface="+mn-cs"/>
              </a:rPr>
              <a:t>approaches to gathering data for intrusion detection use.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One or more nodes in the network will serve as collection and analysis points</a:t>
            </a:r>
          </a:p>
          <a:p>
            <a:r>
              <a:rPr lang="en-US" sz="1200" b="0" i="0" u="none" strike="noStrike" kern="1200" baseline="0" dirty="0">
                <a:solidFill>
                  <a:schemeClr val="tx1"/>
                </a:solidFill>
                <a:latin typeface="Arial" pitchFamily="-110" charset="0"/>
                <a:ea typeface="+mn-ea"/>
                <a:cs typeface="+mn-cs"/>
              </a:rPr>
              <a:t>for the data from the systems on the network. Thus, either raw sensor data or</a:t>
            </a:r>
          </a:p>
          <a:p>
            <a:r>
              <a:rPr lang="en-US" sz="1200" b="0" i="0" u="none" strike="noStrike" kern="1200" baseline="0" dirty="0">
                <a:solidFill>
                  <a:schemeClr val="tx1"/>
                </a:solidFill>
                <a:latin typeface="Arial" pitchFamily="-110" charset="0"/>
                <a:ea typeface="+mn-ea"/>
                <a:cs typeface="+mn-cs"/>
              </a:rPr>
              <a:t>summary data must be transmitted across the network. Therefore, there is a</a:t>
            </a:r>
          </a:p>
          <a:p>
            <a:r>
              <a:rPr lang="en-US" sz="1200" b="0" i="0" u="none" strike="noStrike" kern="1200" baseline="0" dirty="0">
                <a:solidFill>
                  <a:schemeClr val="tx1"/>
                </a:solidFill>
                <a:latin typeface="Arial" pitchFamily="-110" charset="0"/>
                <a:ea typeface="+mn-ea"/>
                <a:cs typeface="+mn-cs"/>
              </a:rPr>
              <a:t>requirement to assure the integrity and confidentiality of these data. Integrity</a:t>
            </a:r>
          </a:p>
          <a:p>
            <a:r>
              <a:rPr lang="en-US" sz="1200" b="0" i="0" u="none" strike="noStrike" kern="1200" baseline="0" dirty="0">
                <a:solidFill>
                  <a:schemeClr val="tx1"/>
                </a:solidFill>
                <a:latin typeface="Arial" pitchFamily="-110" charset="0"/>
                <a:ea typeface="+mn-ea"/>
                <a:cs typeface="+mn-cs"/>
              </a:rPr>
              <a:t>is required to prevent an intruder from masking his or her activities by altering</a:t>
            </a:r>
          </a:p>
          <a:p>
            <a:r>
              <a:rPr lang="en-US" sz="1200" b="0" i="0" u="none" strike="noStrike" kern="1200" baseline="0" dirty="0">
                <a:solidFill>
                  <a:schemeClr val="tx1"/>
                </a:solidFill>
                <a:latin typeface="Arial" pitchFamily="-110" charset="0"/>
                <a:ea typeface="+mn-ea"/>
                <a:cs typeface="+mn-cs"/>
              </a:rPr>
              <a:t>the transmitted audit information. Confidentiality is required because the</a:t>
            </a:r>
          </a:p>
          <a:p>
            <a:r>
              <a:rPr lang="en-US" sz="1200" b="0" i="0" u="none" strike="noStrike" kern="1200" baseline="0" dirty="0">
                <a:solidFill>
                  <a:schemeClr val="tx1"/>
                </a:solidFill>
                <a:latin typeface="Arial" pitchFamily="-110" charset="0"/>
                <a:ea typeface="+mn-ea"/>
                <a:cs typeface="+mn-cs"/>
              </a:rPr>
              <a:t>transmitted audit information could be valuable.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Either a centralized or decentralized architecture can be used. With a centralized</a:t>
            </a:r>
          </a:p>
          <a:p>
            <a:r>
              <a:rPr lang="en-US" sz="1200" b="0" i="0" u="none" strike="noStrike" kern="1200" baseline="0" dirty="0">
                <a:solidFill>
                  <a:schemeClr val="tx1"/>
                </a:solidFill>
                <a:latin typeface="Arial" pitchFamily="-110" charset="0"/>
                <a:ea typeface="+mn-ea"/>
                <a:cs typeface="+mn-cs"/>
              </a:rPr>
              <a:t>architecture, there is a single central point of collection and analysis of all</a:t>
            </a:r>
          </a:p>
          <a:p>
            <a:r>
              <a:rPr lang="en-US" sz="1200" b="0" i="0" u="none" strike="noStrike" kern="1200" baseline="0" dirty="0">
                <a:solidFill>
                  <a:schemeClr val="tx1"/>
                </a:solidFill>
                <a:latin typeface="Arial" pitchFamily="-110" charset="0"/>
                <a:ea typeface="+mn-ea"/>
                <a:cs typeface="+mn-cs"/>
              </a:rPr>
              <a:t>sensor data. This eases the task of correlating incoming reports but creates a</a:t>
            </a:r>
          </a:p>
          <a:p>
            <a:r>
              <a:rPr lang="en-US" sz="1200" b="0" i="0" u="none" strike="noStrike" kern="1200" baseline="0" dirty="0">
                <a:solidFill>
                  <a:schemeClr val="tx1"/>
                </a:solidFill>
                <a:latin typeface="Arial" pitchFamily="-110" charset="0"/>
                <a:ea typeface="+mn-ea"/>
                <a:cs typeface="+mn-cs"/>
              </a:rPr>
              <a:t>potential bottleneck and single point of failure. With a decentralized architecture,</a:t>
            </a:r>
          </a:p>
          <a:p>
            <a:r>
              <a:rPr lang="en-US" sz="1200" b="0" i="0" u="none" strike="noStrike" kern="1200" baseline="0" dirty="0">
                <a:solidFill>
                  <a:schemeClr val="tx1"/>
                </a:solidFill>
                <a:latin typeface="Arial" pitchFamily="-110" charset="0"/>
                <a:ea typeface="+mn-ea"/>
                <a:cs typeface="+mn-cs"/>
              </a:rPr>
              <a:t>there is more than one analysis center, but these must coordinate their</a:t>
            </a:r>
          </a:p>
          <a:p>
            <a:r>
              <a:rPr lang="en-US" sz="1200" b="0" i="0" u="none" strike="noStrike" kern="1200" baseline="0" dirty="0">
                <a:solidFill>
                  <a:schemeClr val="tx1"/>
                </a:solidFill>
                <a:latin typeface="Arial" pitchFamily="-110" charset="0"/>
                <a:ea typeface="+mn-ea"/>
                <a:cs typeface="+mn-cs"/>
              </a:rPr>
              <a:t>activities and exchange information.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good example of a distributed IDS is one developed at the University of</a:t>
            </a:r>
          </a:p>
          <a:p>
            <a:r>
              <a:rPr lang="en-US" sz="1200" b="0" i="0" u="none" strike="noStrike" kern="1200" baseline="0" dirty="0">
                <a:solidFill>
                  <a:schemeClr val="tx1"/>
                </a:solidFill>
                <a:latin typeface="Arial" pitchFamily="-110" charset="0"/>
                <a:ea typeface="+mn-ea"/>
                <a:cs typeface="+mn-cs"/>
              </a:rPr>
              <a:t>California at Davis [HEBE92, SNAP91]; a similar approach has been taken for a</a:t>
            </a:r>
          </a:p>
          <a:p>
            <a:r>
              <a:rPr lang="en-US" sz="1200" b="0" i="0" u="none" strike="noStrike" kern="1200" baseline="0" dirty="0">
                <a:solidFill>
                  <a:schemeClr val="tx1"/>
                </a:solidFill>
                <a:latin typeface="Arial" pitchFamily="-110" charset="0"/>
                <a:ea typeface="+mn-ea"/>
                <a:cs typeface="+mn-cs"/>
              </a:rPr>
              <a:t>project at Purdue [SPAF00, BALA98]. Figure 8.2 shows the overall architecture,</a:t>
            </a:r>
          </a:p>
          <a:p>
            <a:r>
              <a:rPr lang="en-US" sz="1200" b="0" i="0" u="none" strike="noStrike" kern="1200" baseline="0" dirty="0">
                <a:solidFill>
                  <a:schemeClr val="tx1"/>
                </a:solidFill>
                <a:latin typeface="Arial" pitchFamily="-110" charset="0"/>
                <a:ea typeface="+mn-ea"/>
                <a:cs typeface="+mn-cs"/>
              </a:rPr>
              <a:t>which consists of three main components:</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1. Host agent module: </a:t>
            </a:r>
            <a:r>
              <a:rPr lang="en-US" sz="1200" b="0" i="0" u="none" strike="noStrike" kern="1200" baseline="0" dirty="0">
                <a:solidFill>
                  <a:schemeClr val="tx1"/>
                </a:solidFill>
                <a:latin typeface="Arial" pitchFamily="-110" charset="0"/>
                <a:ea typeface="+mn-ea"/>
                <a:cs typeface="+mn-cs"/>
              </a:rPr>
              <a:t>An audit collection module operating as a background</a:t>
            </a:r>
          </a:p>
          <a:p>
            <a:r>
              <a:rPr lang="en-US" sz="1200" b="0" i="0" u="none" strike="noStrike" kern="1200" baseline="0" dirty="0">
                <a:solidFill>
                  <a:schemeClr val="tx1"/>
                </a:solidFill>
                <a:latin typeface="Arial" pitchFamily="-110" charset="0"/>
                <a:ea typeface="+mn-ea"/>
                <a:cs typeface="+mn-cs"/>
              </a:rPr>
              <a:t>process on a monitored system. Its purpose is to collect data on security-related</a:t>
            </a:r>
          </a:p>
          <a:p>
            <a:r>
              <a:rPr lang="en-US" sz="1200" b="0" i="0" u="none" strike="noStrike" kern="1200" baseline="0" dirty="0">
                <a:solidFill>
                  <a:schemeClr val="tx1"/>
                </a:solidFill>
                <a:latin typeface="Arial" pitchFamily="-110" charset="0"/>
                <a:ea typeface="+mn-ea"/>
                <a:cs typeface="+mn-cs"/>
              </a:rPr>
              <a:t>events on the host and transmit these to the central manager. Figure 8.3</a:t>
            </a:r>
          </a:p>
          <a:p>
            <a:r>
              <a:rPr lang="en-US" sz="1200" b="0" i="0" u="none" strike="noStrike" kern="1200" baseline="0" dirty="0">
                <a:solidFill>
                  <a:schemeClr val="tx1"/>
                </a:solidFill>
                <a:latin typeface="Arial" pitchFamily="-110" charset="0"/>
                <a:ea typeface="+mn-ea"/>
                <a:cs typeface="+mn-cs"/>
              </a:rPr>
              <a:t>shows details of the agent module architecture.</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2. LAN monitor agent module: </a:t>
            </a:r>
            <a:r>
              <a:rPr lang="en-US" sz="1200" b="0" i="0" u="none" strike="noStrike" kern="1200" baseline="0" dirty="0">
                <a:solidFill>
                  <a:schemeClr val="tx1"/>
                </a:solidFill>
                <a:latin typeface="Arial" pitchFamily="-110" charset="0"/>
                <a:ea typeface="+mn-ea"/>
                <a:cs typeface="+mn-cs"/>
              </a:rPr>
              <a:t>Operates in the same fashion as a host agent</a:t>
            </a:r>
          </a:p>
          <a:p>
            <a:r>
              <a:rPr lang="en-US" sz="1200" b="0" i="0" u="none" strike="noStrike" kern="1200" baseline="0" dirty="0">
                <a:solidFill>
                  <a:schemeClr val="tx1"/>
                </a:solidFill>
                <a:latin typeface="Arial" pitchFamily="-110" charset="0"/>
                <a:ea typeface="+mn-ea"/>
                <a:cs typeface="+mn-cs"/>
              </a:rPr>
              <a:t>module except that it analyzes LAN traffic and reports the results to the central</a:t>
            </a:r>
          </a:p>
          <a:p>
            <a:r>
              <a:rPr lang="en-US" sz="1200" b="0" i="0" u="none" strike="noStrike" kern="1200" baseline="0" dirty="0">
                <a:solidFill>
                  <a:schemeClr val="tx1"/>
                </a:solidFill>
                <a:latin typeface="Arial" pitchFamily="-110" charset="0"/>
                <a:ea typeface="+mn-ea"/>
                <a:cs typeface="+mn-cs"/>
              </a:rPr>
              <a:t>manager.</a:t>
            </a:r>
          </a:p>
          <a:p>
            <a:endParaRPr lang="en-US" sz="1200" b="1"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3. Central manager module: </a:t>
            </a:r>
            <a:r>
              <a:rPr lang="en-US" sz="1200" b="0" i="0" u="none" strike="noStrike" kern="1200" baseline="0" dirty="0">
                <a:solidFill>
                  <a:schemeClr val="tx1"/>
                </a:solidFill>
                <a:latin typeface="Arial" pitchFamily="-110" charset="0"/>
                <a:ea typeface="+mn-ea"/>
                <a:cs typeface="+mn-cs"/>
              </a:rPr>
              <a:t>Receives reports from LAN monitor and host</a:t>
            </a:r>
          </a:p>
          <a:p>
            <a:r>
              <a:rPr lang="en-US" sz="1200" b="0" i="0" u="none" strike="noStrike" kern="1200" baseline="0" dirty="0">
                <a:solidFill>
                  <a:schemeClr val="tx1"/>
                </a:solidFill>
                <a:latin typeface="Arial" pitchFamily="-110" charset="0"/>
                <a:ea typeface="+mn-ea"/>
                <a:cs typeface="+mn-cs"/>
              </a:rPr>
              <a:t>agents and processes and correlates these reports to detect intrusion.</a:t>
            </a:r>
          </a:p>
          <a:p>
            <a:endParaRPr lang="en-US" dirty="0">
              <a:latin typeface="Times New Roman" pitchFamily="-110" charset="0"/>
            </a:endParaRPr>
          </a:p>
        </p:txBody>
      </p:sp>
    </p:spTree>
    <p:extLst>
      <p:ext uri="{BB962C8B-B14F-4D97-AF65-F5344CB8AC3E}">
        <p14:creationId xmlns:p14="http://schemas.microsoft.com/office/powerpoint/2010/main" val="612395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56FB6BBE-D6FA-A743-805F-7BF7F2E83FAC}" type="slidenum">
              <a:rPr kumimoji="0" lang="en-AU" sz="1200" b="0" i="0" u="none" strike="noStrike" kern="0" cap="none" spc="0" normalizeH="0" baseline="0" noProof="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13</a:t>
            </a:fld>
            <a:endParaRPr kumimoji="0" lang="en-AU" sz="1200" b="0" i="0" u="none" strike="noStrike" kern="0" cap="none" spc="0" normalizeH="0" baseline="0" noProof="0" dirty="0">
              <a:ln>
                <a:noFill/>
              </a:ln>
              <a:solidFill>
                <a:sysClr val="windowText" lastClr="000000"/>
              </a:solidFill>
              <a:effectLst/>
              <a:uLnTx/>
              <a:uFillTx/>
            </a:endParaRPr>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The scheme is designed to be independent of any operating system or system</a:t>
            </a:r>
          </a:p>
          <a:p>
            <a:r>
              <a:rPr lang="en-US" sz="1200" b="0" i="0" u="none" strike="noStrike" kern="1200" baseline="0" dirty="0">
                <a:solidFill>
                  <a:schemeClr val="tx1"/>
                </a:solidFill>
                <a:latin typeface="Arial" pitchFamily="-110" charset="0"/>
                <a:ea typeface="+mn-ea"/>
                <a:cs typeface="+mn-cs"/>
              </a:rPr>
              <a:t>auditing implementation. Figure 8.3 shows the general approach that is taken. The</a:t>
            </a:r>
          </a:p>
          <a:p>
            <a:r>
              <a:rPr lang="en-US" sz="1200" b="0" i="0" u="none" strike="noStrike" kern="1200" baseline="0" dirty="0">
                <a:solidFill>
                  <a:schemeClr val="tx1"/>
                </a:solidFill>
                <a:latin typeface="Arial" pitchFamily="-110" charset="0"/>
                <a:ea typeface="+mn-ea"/>
                <a:cs typeface="+mn-cs"/>
              </a:rPr>
              <a:t>agent captures each audit record produced by the native audit collection system. A</a:t>
            </a:r>
          </a:p>
          <a:p>
            <a:r>
              <a:rPr lang="en-US" sz="1200" b="0" i="0" u="none" strike="noStrike" kern="1200" baseline="0" dirty="0">
                <a:solidFill>
                  <a:schemeClr val="tx1"/>
                </a:solidFill>
                <a:latin typeface="Arial" pitchFamily="-110" charset="0"/>
                <a:ea typeface="+mn-ea"/>
                <a:cs typeface="+mn-cs"/>
              </a:rPr>
              <a:t>filter is applied that retains only those records that are of security interest. These</a:t>
            </a:r>
          </a:p>
          <a:p>
            <a:r>
              <a:rPr lang="en-US" sz="1200" b="0" i="0" u="none" strike="noStrike" kern="1200" baseline="0" dirty="0">
                <a:solidFill>
                  <a:schemeClr val="tx1"/>
                </a:solidFill>
                <a:latin typeface="Arial" pitchFamily="-110" charset="0"/>
                <a:ea typeface="+mn-ea"/>
                <a:cs typeface="+mn-cs"/>
              </a:rPr>
              <a:t>records are then reformatted into a standardized format referred to as the host</a:t>
            </a:r>
          </a:p>
          <a:p>
            <a:r>
              <a:rPr lang="en-US" sz="1200" b="0" i="0" u="none" strike="noStrike" kern="1200" baseline="0" dirty="0">
                <a:solidFill>
                  <a:schemeClr val="tx1"/>
                </a:solidFill>
                <a:latin typeface="Arial" pitchFamily="-110" charset="0"/>
                <a:ea typeface="+mn-ea"/>
                <a:cs typeface="+mn-cs"/>
              </a:rPr>
              <a:t> audit record (HAR). Next, a template-driven logic module analyzes the records for</a:t>
            </a:r>
          </a:p>
          <a:p>
            <a:r>
              <a:rPr lang="en-US" sz="1200" b="0" i="0" u="none" strike="noStrike" kern="1200" baseline="0" dirty="0">
                <a:solidFill>
                  <a:schemeClr val="tx1"/>
                </a:solidFill>
                <a:latin typeface="Arial" pitchFamily="-110" charset="0"/>
                <a:ea typeface="+mn-ea"/>
                <a:cs typeface="+mn-cs"/>
              </a:rPr>
              <a:t>suspicious activity. At the lowest level, the agent scans for notable events that are</a:t>
            </a:r>
          </a:p>
          <a:p>
            <a:r>
              <a:rPr lang="en-US" sz="1200" b="0" i="0" u="none" strike="noStrike" kern="1200" baseline="0" dirty="0">
                <a:solidFill>
                  <a:schemeClr val="tx1"/>
                </a:solidFill>
                <a:latin typeface="Arial" pitchFamily="-110" charset="0"/>
                <a:ea typeface="+mn-ea"/>
                <a:cs typeface="+mn-cs"/>
              </a:rPr>
              <a:t>of interest independent of any past events. Examples include failed files, accessing</a:t>
            </a:r>
          </a:p>
          <a:p>
            <a:r>
              <a:rPr lang="en-US" sz="1200" b="0" i="0" u="none" strike="noStrike" kern="1200" baseline="0" dirty="0">
                <a:solidFill>
                  <a:schemeClr val="tx1"/>
                </a:solidFill>
                <a:latin typeface="Arial" pitchFamily="-110" charset="0"/>
                <a:ea typeface="+mn-ea"/>
                <a:cs typeface="+mn-cs"/>
              </a:rPr>
              <a:t>system files, and changing a file’s access control. At the next higher level, the agent</a:t>
            </a:r>
          </a:p>
          <a:p>
            <a:r>
              <a:rPr lang="en-US" sz="1200" b="0" i="0" u="none" strike="noStrike" kern="1200" baseline="0" dirty="0">
                <a:solidFill>
                  <a:schemeClr val="tx1"/>
                </a:solidFill>
                <a:latin typeface="Arial" pitchFamily="-110" charset="0"/>
                <a:ea typeface="+mn-ea"/>
                <a:cs typeface="+mn-cs"/>
              </a:rPr>
              <a:t>looks for sequences of events, such as known attack patterns (signatures). Finally,</a:t>
            </a:r>
          </a:p>
          <a:p>
            <a:r>
              <a:rPr lang="en-US" sz="1200" b="0" i="0" u="none" strike="noStrike" kern="1200" baseline="0" dirty="0">
                <a:solidFill>
                  <a:schemeClr val="tx1"/>
                </a:solidFill>
                <a:latin typeface="Arial" pitchFamily="-110" charset="0"/>
                <a:ea typeface="+mn-ea"/>
                <a:cs typeface="+mn-cs"/>
              </a:rPr>
              <a:t>the agent looks for anomalous behavior of an individual user based on a historical</a:t>
            </a:r>
          </a:p>
          <a:p>
            <a:r>
              <a:rPr lang="en-US" sz="1200" b="0" i="0" u="none" strike="noStrike" kern="1200" baseline="0" dirty="0">
                <a:solidFill>
                  <a:schemeClr val="tx1"/>
                </a:solidFill>
                <a:latin typeface="Arial" pitchFamily="-110" charset="0"/>
                <a:ea typeface="+mn-ea"/>
                <a:cs typeface="+mn-cs"/>
              </a:rPr>
              <a:t>profile of that user, such as number of programs executed, number of files accessed,</a:t>
            </a:r>
          </a:p>
          <a:p>
            <a:r>
              <a:rPr lang="en-US" sz="1200" b="0" i="0" u="none" strike="noStrike" kern="1200" baseline="0" dirty="0">
                <a:solidFill>
                  <a:schemeClr val="tx1"/>
                </a:solidFill>
                <a:latin typeface="Arial" pitchFamily="-110" charset="0"/>
                <a:ea typeface="+mn-ea"/>
                <a:cs typeface="+mn-cs"/>
              </a:rPr>
              <a:t>and the like.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When suspicious activity is detected, an alert is sent to the central manager.</a:t>
            </a:r>
          </a:p>
          <a:p>
            <a:r>
              <a:rPr lang="en-US" sz="1200" b="0" i="0" u="none" strike="noStrike" kern="1200" baseline="0" dirty="0">
                <a:solidFill>
                  <a:schemeClr val="tx1"/>
                </a:solidFill>
                <a:latin typeface="Arial" pitchFamily="-110" charset="0"/>
                <a:ea typeface="+mn-ea"/>
                <a:cs typeface="+mn-cs"/>
              </a:rPr>
              <a:t>The central manager includes an expert system that can draw inferences from</a:t>
            </a:r>
          </a:p>
          <a:p>
            <a:r>
              <a:rPr lang="en-US" sz="1200" b="0" i="0" u="none" strike="noStrike" kern="1200" baseline="0" dirty="0">
                <a:solidFill>
                  <a:schemeClr val="tx1"/>
                </a:solidFill>
                <a:latin typeface="Arial" pitchFamily="-110" charset="0"/>
                <a:ea typeface="+mn-ea"/>
                <a:cs typeface="+mn-cs"/>
              </a:rPr>
              <a:t>received data. The manager may also query individual systems for copies of HARs</a:t>
            </a:r>
          </a:p>
          <a:p>
            <a:r>
              <a:rPr lang="en-US" sz="1200" b="0" i="0" u="none" strike="noStrike" kern="1200" baseline="0" dirty="0">
                <a:solidFill>
                  <a:schemeClr val="tx1"/>
                </a:solidFill>
                <a:latin typeface="Arial" pitchFamily="-110" charset="0"/>
                <a:ea typeface="+mn-ea"/>
                <a:cs typeface="+mn-cs"/>
              </a:rPr>
              <a:t>to correlate with those from other agents.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LAN monitor agent also supplies information to the central manager.</a:t>
            </a:r>
          </a:p>
          <a:p>
            <a:r>
              <a:rPr lang="en-US" sz="1200" b="0" i="0" u="none" strike="noStrike" kern="1200" baseline="0" dirty="0">
                <a:solidFill>
                  <a:schemeClr val="tx1"/>
                </a:solidFill>
                <a:latin typeface="Arial" pitchFamily="-110" charset="0"/>
                <a:ea typeface="+mn-ea"/>
                <a:cs typeface="+mn-cs"/>
              </a:rPr>
              <a:t>The LAN monitor agent audits host-host connections, services used, and volume of</a:t>
            </a:r>
          </a:p>
          <a:p>
            <a:r>
              <a:rPr lang="en-US" sz="1200" b="0" i="0" u="none" strike="noStrike" kern="1200" baseline="0" dirty="0">
                <a:solidFill>
                  <a:schemeClr val="tx1"/>
                </a:solidFill>
                <a:latin typeface="Arial" pitchFamily="-110" charset="0"/>
                <a:ea typeface="+mn-ea"/>
                <a:cs typeface="+mn-cs"/>
              </a:rPr>
              <a:t>traffic. It searches for significant events, such as sudden changes in network load,</a:t>
            </a:r>
          </a:p>
          <a:p>
            <a:r>
              <a:rPr lang="en-US" sz="1200" b="0" i="0" u="none" strike="noStrike" kern="1200" baseline="0" dirty="0">
                <a:solidFill>
                  <a:schemeClr val="tx1"/>
                </a:solidFill>
                <a:latin typeface="Arial" pitchFamily="-110" charset="0"/>
                <a:ea typeface="+mn-ea"/>
                <a:cs typeface="+mn-cs"/>
              </a:rPr>
              <a:t>the use of security-related services, and suspicious network activities.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architecture depicted in Figures 8.2 and 8.3 is quite general and flexible.</a:t>
            </a:r>
          </a:p>
          <a:p>
            <a:r>
              <a:rPr lang="en-US" sz="1200" b="0" i="0" u="none" strike="noStrike" kern="1200" baseline="0" dirty="0">
                <a:solidFill>
                  <a:schemeClr val="tx1"/>
                </a:solidFill>
                <a:latin typeface="Arial" pitchFamily="-110" charset="0"/>
                <a:ea typeface="+mn-ea"/>
                <a:cs typeface="+mn-cs"/>
              </a:rPr>
              <a:t>It offers a foundation for a machine-independent approach that can expand from</a:t>
            </a:r>
          </a:p>
          <a:p>
            <a:r>
              <a:rPr lang="en-US" sz="1200" b="0" i="0" u="none" strike="noStrike" kern="1200" baseline="0" dirty="0">
                <a:solidFill>
                  <a:schemeClr val="tx1"/>
                </a:solidFill>
                <a:latin typeface="Arial" pitchFamily="-110" charset="0"/>
                <a:ea typeface="+mn-ea"/>
                <a:cs typeface="+mn-cs"/>
              </a:rPr>
              <a:t>stand-alone intrusion detection to a system that is able to correlate activity from</a:t>
            </a:r>
          </a:p>
          <a:p>
            <a:r>
              <a:rPr lang="en-US" sz="1200" b="0" i="0" u="none" strike="noStrike" kern="1200" baseline="0" dirty="0">
                <a:solidFill>
                  <a:schemeClr val="tx1"/>
                </a:solidFill>
                <a:latin typeface="Arial" pitchFamily="-110" charset="0"/>
                <a:ea typeface="+mn-ea"/>
                <a:cs typeface="+mn-cs"/>
              </a:rPr>
              <a:t>a number of sites and networks to detect suspicious activity that would otherwise</a:t>
            </a:r>
          </a:p>
          <a:p>
            <a:r>
              <a:rPr lang="en-US" sz="1200" b="0" i="0" u="none" strike="noStrike" kern="1200" baseline="0" dirty="0">
                <a:solidFill>
                  <a:schemeClr val="tx1"/>
                </a:solidFill>
                <a:latin typeface="Arial" pitchFamily="-110" charset="0"/>
                <a:ea typeface="+mn-ea"/>
                <a:cs typeface="+mn-cs"/>
              </a:rPr>
              <a:t>remain undetected.</a:t>
            </a:r>
            <a:endParaRPr lang="en-US" dirty="0">
              <a:latin typeface="Times New Roman" pitchFamily="-110" charset="0"/>
            </a:endParaRPr>
          </a:p>
        </p:txBody>
      </p:sp>
    </p:spTree>
    <p:extLst>
      <p:ext uri="{BB962C8B-B14F-4D97-AF65-F5344CB8AC3E}">
        <p14:creationId xmlns:p14="http://schemas.microsoft.com/office/powerpoint/2010/main" val="93821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a:solidFill>
                  <a:schemeClr val="tx1"/>
                </a:solidFill>
                <a:latin typeface="Arial" pitchFamily="-110" charset="0"/>
                <a:ea typeface="+mn-ea"/>
                <a:cs typeface="+mn-cs"/>
              </a:rPr>
              <a:t>Consider an organization with multiple sites, each of which has one or more LANs,</a:t>
            </a:r>
          </a:p>
          <a:p>
            <a:r>
              <a:rPr lang="en-US" sz="1200" kern="1200" baseline="0" dirty="0">
                <a:solidFill>
                  <a:schemeClr val="tx1"/>
                </a:solidFill>
                <a:latin typeface="Arial" pitchFamily="-110" charset="0"/>
                <a:ea typeface="+mn-ea"/>
                <a:cs typeface="+mn-cs"/>
              </a:rPr>
              <a:t>with all of the networks interconnected via the Internet or some other WAN</a:t>
            </a:r>
          </a:p>
          <a:p>
            <a:r>
              <a:rPr lang="en-US" sz="1200" kern="1200" baseline="0" dirty="0">
                <a:solidFill>
                  <a:schemeClr val="tx1"/>
                </a:solidFill>
                <a:latin typeface="Arial" pitchFamily="-110" charset="0"/>
                <a:ea typeface="+mn-ea"/>
                <a:cs typeface="+mn-cs"/>
              </a:rPr>
              <a:t>technology. For a comprehensive NIDS strategy, one or more sensors are needed</a:t>
            </a:r>
          </a:p>
          <a:p>
            <a:r>
              <a:rPr lang="en-US" sz="1200" kern="1200" baseline="0" dirty="0">
                <a:solidFill>
                  <a:schemeClr val="tx1"/>
                </a:solidFill>
                <a:latin typeface="Arial" pitchFamily="-110" charset="0"/>
                <a:ea typeface="+mn-ea"/>
                <a:cs typeface="+mn-cs"/>
              </a:rPr>
              <a:t>at each site. Within a single site, a key decision for the security administrator is the</a:t>
            </a:r>
          </a:p>
          <a:p>
            <a:r>
              <a:rPr lang="en-US" sz="1200" kern="1200" baseline="0" dirty="0">
                <a:solidFill>
                  <a:schemeClr val="tx1"/>
                </a:solidFill>
                <a:latin typeface="Arial" pitchFamily="-110" charset="0"/>
                <a:ea typeface="+mn-ea"/>
                <a:cs typeface="+mn-cs"/>
              </a:rPr>
              <a:t>placement of the sensors.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Figure 8.5 illustrates a number of possibilities. In general terms, this configuration</a:t>
            </a:r>
          </a:p>
          <a:p>
            <a:r>
              <a:rPr lang="en-US" sz="1200" kern="1200" baseline="0" dirty="0">
                <a:solidFill>
                  <a:schemeClr val="tx1"/>
                </a:solidFill>
                <a:latin typeface="Arial" pitchFamily="-110" charset="0"/>
                <a:ea typeface="+mn-ea"/>
                <a:cs typeface="+mn-cs"/>
              </a:rPr>
              <a:t>is typical of larger organizations. All Internet traffic passes through an external firewall</a:t>
            </a:r>
          </a:p>
          <a:p>
            <a:r>
              <a:rPr lang="en-US" sz="1200" kern="1200" baseline="0" dirty="0">
                <a:solidFill>
                  <a:schemeClr val="tx1"/>
                </a:solidFill>
                <a:latin typeface="Arial" pitchFamily="-110" charset="0"/>
                <a:ea typeface="+mn-ea"/>
                <a:cs typeface="+mn-cs"/>
              </a:rPr>
              <a:t>that protects the entire facility. Traffic from the outside world, such as customers and</a:t>
            </a:r>
          </a:p>
          <a:p>
            <a:r>
              <a:rPr lang="en-US" sz="1200" kern="1200" baseline="0" dirty="0">
                <a:solidFill>
                  <a:schemeClr val="tx1"/>
                </a:solidFill>
                <a:latin typeface="Arial" pitchFamily="-110" charset="0"/>
                <a:ea typeface="+mn-ea"/>
                <a:cs typeface="+mn-cs"/>
              </a:rPr>
              <a:t>vendors that need access to public services, such as Web and mail, is monitored. The</a:t>
            </a:r>
          </a:p>
          <a:p>
            <a:r>
              <a:rPr lang="en-US" sz="1200" kern="1200" baseline="0" dirty="0">
                <a:solidFill>
                  <a:schemeClr val="tx1"/>
                </a:solidFill>
                <a:latin typeface="Arial" pitchFamily="-110" charset="0"/>
                <a:ea typeface="+mn-ea"/>
                <a:cs typeface="+mn-cs"/>
              </a:rPr>
              <a:t>external firewall also provides a degree of protection for those parts of the network</a:t>
            </a:r>
          </a:p>
          <a:p>
            <a:r>
              <a:rPr lang="en-US" sz="1200" kern="1200" baseline="0" dirty="0">
                <a:solidFill>
                  <a:schemeClr val="tx1"/>
                </a:solidFill>
                <a:latin typeface="Arial" pitchFamily="-110" charset="0"/>
                <a:ea typeface="+mn-ea"/>
                <a:cs typeface="+mn-cs"/>
              </a:rPr>
              <a:t>that should only be accessible by users from other corporate sites. Internal firewalls</a:t>
            </a:r>
          </a:p>
          <a:p>
            <a:r>
              <a:rPr lang="en-US" sz="1200" kern="1200" baseline="0" dirty="0">
                <a:solidFill>
                  <a:schemeClr val="tx1"/>
                </a:solidFill>
                <a:latin typeface="Arial" pitchFamily="-110" charset="0"/>
                <a:ea typeface="+mn-ea"/>
                <a:cs typeface="+mn-cs"/>
              </a:rPr>
              <a:t>may also be used to provide more specific protection to certain parts of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common location for a NIDS sensor is just inside the external firewall</a:t>
            </a:r>
          </a:p>
          <a:p>
            <a:r>
              <a:rPr lang="en-US" sz="1200" b="0" kern="1200" baseline="0" dirty="0">
                <a:solidFill>
                  <a:schemeClr val="tx1"/>
                </a:solidFill>
                <a:latin typeface="Arial" pitchFamily="-110" charset="0"/>
                <a:ea typeface="+mn-ea"/>
                <a:cs typeface="+mn-cs"/>
              </a:rPr>
              <a:t>( location 1 in the figure). This position has a number of advantages: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Sees attacks, originating from the outside world, that penetrate the network’s</a:t>
            </a:r>
          </a:p>
          <a:p>
            <a:r>
              <a:rPr lang="en-US" sz="1200" kern="1200" baseline="0" dirty="0">
                <a:solidFill>
                  <a:schemeClr val="tx1"/>
                </a:solidFill>
                <a:latin typeface="Arial" pitchFamily="-110" charset="0"/>
                <a:ea typeface="+mn-ea"/>
                <a:cs typeface="+mn-cs"/>
              </a:rPr>
              <a:t>perimeter defenses (external firewall).</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Highlights problems with the network firewall policy or performance.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Sees attacks that might target the Web server or ftp server.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Even if the incoming attack is not recognized, the IDS can sometimes recognize</a:t>
            </a:r>
          </a:p>
          <a:p>
            <a:r>
              <a:rPr lang="en-US" sz="1200" kern="1200" baseline="0" dirty="0">
                <a:solidFill>
                  <a:schemeClr val="tx1"/>
                </a:solidFill>
                <a:latin typeface="Arial" pitchFamily="-110" charset="0"/>
                <a:ea typeface="+mn-ea"/>
                <a:cs typeface="+mn-cs"/>
              </a:rPr>
              <a:t>the outgoing traffic that results from the compromised server.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Instead of placing a NIDS sensor inside the external firewall, the security</a:t>
            </a:r>
          </a:p>
          <a:p>
            <a:r>
              <a:rPr lang="en-US" sz="1200" kern="1200" baseline="0" dirty="0">
                <a:solidFill>
                  <a:schemeClr val="tx1"/>
                </a:solidFill>
                <a:latin typeface="Arial" pitchFamily="-110" charset="0"/>
                <a:ea typeface="+mn-ea"/>
                <a:cs typeface="+mn-cs"/>
              </a:rPr>
              <a:t>administrator may choose to place a NIDS sensor between the external firewall and</a:t>
            </a:r>
          </a:p>
          <a:p>
            <a:r>
              <a:rPr lang="en-US" sz="1200" kern="1200" baseline="0" dirty="0">
                <a:solidFill>
                  <a:schemeClr val="tx1"/>
                </a:solidFill>
                <a:latin typeface="Arial" pitchFamily="-110" charset="0"/>
                <a:ea typeface="+mn-ea"/>
                <a:cs typeface="+mn-cs"/>
              </a:rPr>
              <a:t>the Internet or </a:t>
            </a:r>
            <a:r>
              <a:rPr lang="en-US" sz="1200" b="0" kern="1200" baseline="0" dirty="0">
                <a:solidFill>
                  <a:schemeClr val="tx1"/>
                </a:solidFill>
                <a:latin typeface="Arial" pitchFamily="-110" charset="0"/>
                <a:ea typeface="+mn-ea"/>
                <a:cs typeface="+mn-cs"/>
              </a:rPr>
              <a:t>WAN (location 2 ). In this position, the sensor can monitor all network</a:t>
            </a:r>
          </a:p>
          <a:p>
            <a:r>
              <a:rPr lang="en-US" sz="1200" kern="1200" baseline="0" dirty="0">
                <a:solidFill>
                  <a:schemeClr val="tx1"/>
                </a:solidFill>
                <a:latin typeface="Arial" pitchFamily="-110" charset="0"/>
                <a:ea typeface="+mn-ea"/>
                <a:cs typeface="+mn-cs"/>
              </a:rPr>
              <a:t>traffic, unfiltered. The advantages of this approach are as follows: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Documents number of attacks originating on the Internet that target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Documents types of attacks originating on the Internet that target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sensor at location 2 has a higher processing burden than any sensor located</a:t>
            </a:r>
          </a:p>
          <a:p>
            <a:r>
              <a:rPr lang="en-US" sz="1200" kern="1200" baseline="0" dirty="0">
                <a:solidFill>
                  <a:schemeClr val="tx1"/>
                </a:solidFill>
                <a:latin typeface="Arial" pitchFamily="-110" charset="0"/>
                <a:ea typeface="+mn-ea"/>
                <a:cs typeface="+mn-cs"/>
              </a:rPr>
              <a:t>elsewhere on the site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addition to a sensor at the boundary of the network, on either side of the</a:t>
            </a:r>
          </a:p>
          <a:p>
            <a:r>
              <a:rPr lang="en-US" sz="1200" kern="1200" baseline="0" dirty="0">
                <a:solidFill>
                  <a:schemeClr val="tx1"/>
                </a:solidFill>
                <a:latin typeface="Arial" pitchFamily="-110" charset="0"/>
                <a:ea typeface="+mn-ea"/>
                <a:cs typeface="+mn-cs"/>
              </a:rPr>
              <a:t>external firewall, the administrator may configure a firewall and one or more sensors</a:t>
            </a:r>
          </a:p>
          <a:p>
            <a:r>
              <a:rPr lang="en-US" sz="1200" kern="1200" baseline="0" dirty="0">
                <a:solidFill>
                  <a:schemeClr val="tx1"/>
                </a:solidFill>
                <a:latin typeface="Arial" pitchFamily="-110" charset="0"/>
                <a:ea typeface="+mn-ea"/>
                <a:cs typeface="+mn-cs"/>
              </a:rPr>
              <a:t>to protect major backbone networks, such as those that support internal servers</a:t>
            </a:r>
          </a:p>
          <a:p>
            <a:r>
              <a:rPr lang="en-US" sz="1200" kern="1200" baseline="0" dirty="0">
                <a:solidFill>
                  <a:schemeClr val="tx1"/>
                </a:solidFill>
                <a:latin typeface="Arial" pitchFamily="-110" charset="0"/>
                <a:ea typeface="+mn-ea"/>
                <a:cs typeface="+mn-cs"/>
              </a:rPr>
              <a:t>and database resources </a:t>
            </a:r>
            <a:r>
              <a:rPr lang="en-US" sz="1200" b="0" kern="1200" baseline="0" dirty="0">
                <a:solidFill>
                  <a:schemeClr val="tx1"/>
                </a:solidFill>
                <a:latin typeface="Arial" pitchFamily="-110" charset="0"/>
                <a:ea typeface="+mn-ea"/>
                <a:cs typeface="+mn-cs"/>
              </a:rPr>
              <a:t>(location 3). The benefits of this placement include the</a:t>
            </a:r>
          </a:p>
          <a:p>
            <a:r>
              <a:rPr lang="en-US" sz="1200" kern="1200" baseline="0" dirty="0">
                <a:solidFill>
                  <a:schemeClr val="tx1"/>
                </a:solidFill>
                <a:latin typeface="Arial" pitchFamily="-110" charset="0"/>
                <a:ea typeface="+mn-ea"/>
                <a:cs typeface="+mn-cs"/>
              </a:rPr>
              <a:t>following:</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Monitors a large amount of a network’s traffic, thus increasing the possibility</a:t>
            </a:r>
          </a:p>
          <a:p>
            <a:r>
              <a:rPr lang="en-US" sz="1200" kern="1200" baseline="0" dirty="0">
                <a:solidFill>
                  <a:schemeClr val="tx1"/>
                </a:solidFill>
                <a:latin typeface="Arial" pitchFamily="-110" charset="0"/>
                <a:ea typeface="+mn-ea"/>
                <a:cs typeface="+mn-cs"/>
              </a:rPr>
              <a:t>of spotting 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Detects unauthorized activity by authorized users within the organization’s</a:t>
            </a:r>
          </a:p>
          <a:p>
            <a:r>
              <a:rPr lang="en-US" sz="1200" kern="1200" baseline="0" dirty="0">
                <a:solidFill>
                  <a:schemeClr val="tx1"/>
                </a:solidFill>
                <a:latin typeface="Arial" pitchFamily="-110" charset="0"/>
                <a:ea typeface="+mn-ea"/>
                <a:cs typeface="+mn-cs"/>
              </a:rPr>
              <a:t>security perimeter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Thus, a sensor at location 3 is able to monitor for both internal and external</a:t>
            </a:r>
          </a:p>
          <a:p>
            <a:r>
              <a:rPr lang="en-US" sz="1200" kern="1200" baseline="0" dirty="0">
                <a:solidFill>
                  <a:schemeClr val="tx1"/>
                </a:solidFill>
                <a:latin typeface="Arial" pitchFamily="-110" charset="0"/>
                <a:ea typeface="+mn-ea"/>
                <a:cs typeface="+mn-cs"/>
              </a:rPr>
              <a:t>attacks. Because the sensor monitors traffic to only a subset of devices at the site, it can</a:t>
            </a:r>
          </a:p>
          <a:p>
            <a:r>
              <a:rPr lang="en-US" sz="1200" kern="1200" baseline="0" dirty="0">
                <a:solidFill>
                  <a:schemeClr val="tx1"/>
                </a:solidFill>
                <a:latin typeface="Arial" pitchFamily="-110" charset="0"/>
                <a:ea typeface="+mn-ea"/>
                <a:cs typeface="+mn-cs"/>
              </a:rPr>
              <a:t>be tuned to specific protocols and attack types, thus reducing the processing burden.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Finally, the network facilities at a site may include separate LANs that support</a:t>
            </a:r>
          </a:p>
          <a:p>
            <a:r>
              <a:rPr lang="en-US" sz="1200" kern="1200" baseline="0" dirty="0">
                <a:solidFill>
                  <a:schemeClr val="tx1"/>
                </a:solidFill>
                <a:latin typeface="Arial" pitchFamily="-110" charset="0"/>
                <a:ea typeface="+mn-ea"/>
                <a:cs typeface="+mn-cs"/>
              </a:rPr>
              <a:t>user workstations and servers specific to a single department. The administrator</a:t>
            </a:r>
          </a:p>
          <a:p>
            <a:r>
              <a:rPr lang="en-US" sz="1200" kern="1200" baseline="0" dirty="0">
                <a:solidFill>
                  <a:schemeClr val="tx1"/>
                </a:solidFill>
                <a:latin typeface="Arial" pitchFamily="-110" charset="0"/>
                <a:ea typeface="+mn-ea"/>
                <a:cs typeface="+mn-cs"/>
              </a:rPr>
              <a:t>could configure a firewall and NIDS sensor to provide additional protection for</a:t>
            </a:r>
          </a:p>
          <a:p>
            <a:r>
              <a:rPr lang="en-US" sz="1200" kern="1200" baseline="0" dirty="0">
                <a:solidFill>
                  <a:schemeClr val="tx1"/>
                </a:solidFill>
                <a:latin typeface="Arial" pitchFamily="-110" charset="0"/>
                <a:ea typeface="+mn-ea"/>
                <a:cs typeface="+mn-cs"/>
              </a:rPr>
              <a:t>all of these networks or target the protection to critical subsystems, such as personnel</a:t>
            </a:r>
          </a:p>
          <a:p>
            <a:r>
              <a:rPr lang="en-US" sz="1200" kern="1200" baseline="0" dirty="0">
                <a:solidFill>
                  <a:schemeClr val="tx1"/>
                </a:solidFill>
                <a:latin typeface="Arial" pitchFamily="-110" charset="0"/>
                <a:ea typeface="+mn-ea"/>
                <a:cs typeface="+mn-cs"/>
              </a:rPr>
              <a:t>and financial networks </a:t>
            </a:r>
            <a:r>
              <a:rPr lang="en-US" sz="1200" b="0" kern="1200" baseline="0" dirty="0">
                <a:solidFill>
                  <a:schemeClr val="tx1"/>
                </a:solidFill>
                <a:latin typeface="Arial" pitchFamily="-110" charset="0"/>
                <a:ea typeface="+mn-ea"/>
                <a:cs typeface="+mn-cs"/>
              </a:rPr>
              <a:t>(location 4). A sensor used in this latter fashion provides</a:t>
            </a:r>
          </a:p>
          <a:p>
            <a:r>
              <a:rPr lang="en-US" sz="1200" kern="1200" baseline="0" dirty="0">
                <a:solidFill>
                  <a:schemeClr val="tx1"/>
                </a:solidFill>
                <a:latin typeface="Arial" pitchFamily="-110" charset="0"/>
                <a:ea typeface="+mn-ea"/>
                <a:cs typeface="+mn-cs"/>
              </a:rPr>
              <a:t>the following benefits: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Detects attacks targeting critical systems and resources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Allows focusing of limited resources to the network assets considered of</a:t>
            </a:r>
          </a:p>
          <a:p>
            <a:r>
              <a:rPr lang="en-US" sz="1200" kern="1200" baseline="0" dirty="0">
                <a:solidFill>
                  <a:schemeClr val="tx1"/>
                </a:solidFill>
                <a:latin typeface="Arial" pitchFamily="-110" charset="0"/>
                <a:ea typeface="+mn-ea"/>
                <a:cs typeface="+mn-cs"/>
              </a:rPr>
              <a:t>greatest value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As with a sensor at location 3, a sensor at location 4 can be tuned to specific</a:t>
            </a:r>
          </a:p>
          <a:p>
            <a:r>
              <a:rPr lang="en-US" sz="1200" kern="1200" baseline="0" dirty="0">
                <a:solidFill>
                  <a:schemeClr val="tx1"/>
                </a:solidFill>
                <a:latin typeface="Arial" pitchFamily="-110" charset="0"/>
                <a:ea typeface="+mn-ea"/>
                <a:cs typeface="+mn-cs"/>
              </a:rPr>
              <a:t>protocols and attack types, thus reducing the processing burden.</a:t>
            </a:r>
            <a:endParaRPr lang="en-US" dirty="0"/>
          </a:p>
        </p:txBody>
      </p:sp>
      <p:sp>
        <p:nvSpPr>
          <p:cNvPr id="4" name="Slide Number Placeholder 3"/>
          <p:cNvSpPr>
            <a:spLocks noGrp="1"/>
          </p:cNvSpPr>
          <p:nvPr>
            <p:ph type="sldNum" sz="quarter" idx="10"/>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56E3D061-1765-D946-9FA1-698C704C641F}" type="slidenum">
              <a:rPr kumimoji="0" lang="en-AU"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18</a:t>
            </a:fld>
            <a:endParaRPr kumimoji="0" lang="en-AU"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715155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198985-C63E-4D38-BE60-8A449BF82FF0}" type="slidenum">
              <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326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E011D-2A6F-EC96-C5A4-0CABEE4602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7163247-020F-A43E-F991-8C91EB8B5E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D7F861B-585A-24B8-B915-85AD6E515DF7}"/>
              </a:ext>
            </a:extLst>
          </p:cNvPr>
          <p:cNvSpPr>
            <a:spLocks noGrp="1"/>
          </p:cNvSpPr>
          <p:nvPr>
            <p:ph type="dt" sz="half" idx="10"/>
          </p:nvPr>
        </p:nvSpPr>
        <p:spPr/>
        <p:txBody>
          <a:bodyPr/>
          <a:lstStyle/>
          <a:p>
            <a:fld id="{46381780-83DF-4B8E-B7A2-BB3685708DD6}" type="datetimeFigureOut">
              <a:rPr lang="en-PK" smtClean="0"/>
              <a:t>29/10/2024</a:t>
            </a:fld>
            <a:endParaRPr lang="en-PK"/>
          </a:p>
        </p:txBody>
      </p:sp>
      <p:sp>
        <p:nvSpPr>
          <p:cNvPr id="5" name="Footer Placeholder 4">
            <a:extLst>
              <a:ext uri="{FF2B5EF4-FFF2-40B4-BE49-F238E27FC236}">
                <a16:creationId xmlns:a16="http://schemas.microsoft.com/office/drawing/2014/main" id="{E2817BAA-6409-2535-2811-C2BD99D2637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CD377AF-0300-2029-EB68-D21F89F246C2}"/>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341850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4F984-A480-5D94-387E-9E571314D111}"/>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2F63AF08-E451-C6DC-2EC8-B467145542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48F3A5D-C0C8-8EBF-9A8E-88A4209DC82D}"/>
              </a:ext>
            </a:extLst>
          </p:cNvPr>
          <p:cNvSpPr>
            <a:spLocks noGrp="1"/>
          </p:cNvSpPr>
          <p:nvPr>
            <p:ph type="dt" sz="half" idx="10"/>
          </p:nvPr>
        </p:nvSpPr>
        <p:spPr/>
        <p:txBody>
          <a:bodyPr/>
          <a:lstStyle/>
          <a:p>
            <a:fld id="{46381780-83DF-4B8E-B7A2-BB3685708DD6}" type="datetimeFigureOut">
              <a:rPr lang="en-PK" smtClean="0"/>
              <a:t>29/10/2024</a:t>
            </a:fld>
            <a:endParaRPr lang="en-PK"/>
          </a:p>
        </p:txBody>
      </p:sp>
      <p:sp>
        <p:nvSpPr>
          <p:cNvPr id="5" name="Footer Placeholder 4">
            <a:extLst>
              <a:ext uri="{FF2B5EF4-FFF2-40B4-BE49-F238E27FC236}">
                <a16:creationId xmlns:a16="http://schemas.microsoft.com/office/drawing/2014/main" id="{860A2C36-83EB-73E7-16D1-265E4D4397B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96CE2B1-8531-5E6E-5D1B-16B127F551FF}"/>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13516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503CBA-3774-4846-7E6E-A7D8969EEB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7C736C9-A4F0-D419-9159-ACC663F280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A76AB8C-6986-4312-29D3-6F822441EDB3}"/>
              </a:ext>
            </a:extLst>
          </p:cNvPr>
          <p:cNvSpPr>
            <a:spLocks noGrp="1"/>
          </p:cNvSpPr>
          <p:nvPr>
            <p:ph type="dt" sz="half" idx="10"/>
          </p:nvPr>
        </p:nvSpPr>
        <p:spPr/>
        <p:txBody>
          <a:bodyPr/>
          <a:lstStyle/>
          <a:p>
            <a:fld id="{46381780-83DF-4B8E-B7A2-BB3685708DD6}" type="datetimeFigureOut">
              <a:rPr lang="en-PK" smtClean="0"/>
              <a:t>29/10/2024</a:t>
            </a:fld>
            <a:endParaRPr lang="en-PK"/>
          </a:p>
        </p:txBody>
      </p:sp>
      <p:sp>
        <p:nvSpPr>
          <p:cNvPr id="5" name="Footer Placeholder 4">
            <a:extLst>
              <a:ext uri="{FF2B5EF4-FFF2-40B4-BE49-F238E27FC236}">
                <a16:creationId xmlns:a16="http://schemas.microsoft.com/office/drawing/2014/main" id="{1809EF98-2FFF-1BD6-F276-FD69B1129FF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38BF200-1BC9-D4FA-EA4A-648EA8A53252}"/>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715862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200151" y="3442452"/>
            <a:ext cx="9793816" cy="1532965"/>
          </a:xfrm>
        </p:spPr>
        <p:txBody>
          <a:bodyPr anchor="b" anchorCtr="0">
            <a:normAutofit/>
          </a:bodyPr>
          <a:lstStyle>
            <a:lvl1pPr>
              <a:defRPr sz="4050"/>
            </a:lvl1pPr>
          </a:lstStyle>
          <a:p>
            <a:r>
              <a:rPr lang="en-US"/>
              <a:t>Click to edit Master title style</a:t>
            </a:r>
            <a:endParaRPr/>
          </a:p>
        </p:txBody>
      </p:sp>
      <p:sp>
        <p:nvSpPr>
          <p:cNvPr id="3" name="Subtitle 2"/>
          <p:cNvSpPr>
            <a:spLocks noGrp="1"/>
          </p:cNvSpPr>
          <p:nvPr>
            <p:ph type="subTitle" idx="1"/>
          </p:nvPr>
        </p:nvSpPr>
        <p:spPr>
          <a:xfrm>
            <a:off x="1200151" y="5029200"/>
            <a:ext cx="9793816" cy="990600"/>
          </a:xfrm>
        </p:spPr>
        <p:txBody>
          <a:bodyPr>
            <a:normAutofit/>
          </a:bodyPr>
          <a:lstStyle>
            <a:lvl1pPr marL="0" indent="0" algn="ctr">
              <a:spcBef>
                <a:spcPts val="225"/>
              </a:spcBef>
              <a:buNone/>
              <a:defRPr sz="1500">
                <a:solidFill>
                  <a:schemeClr val="tx1">
                    <a:lumMod val="75000"/>
                    <a:lumOff val="2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759012" y="6122899"/>
            <a:ext cx="28448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7518400" y="6124401"/>
            <a:ext cx="38608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848657" y="533401"/>
            <a:ext cx="10448544" cy="2828925"/>
          </a:xfrm>
        </p:spPr>
        <p:txBody>
          <a:bodyPr>
            <a:normAutofit/>
          </a:bodyPr>
          <a:lstStyle>
            <a:lvl1pPr>
              <a:buNone/>
              <a:defRPr sz="1500"/>
            </a:lvl1pPr>
          </a:lstStyle>
          <a:p>
            <a:r>
              <a:rPr lang="en-US"/>
              <a:t>Drag picture to placeholder or click icon to add</a:t>
            </a:r>
            <a:endParaRPr/>
          </a:p>
        </p:txBody>
      </p:sp>
    </p:spTree>
    <p:extLst>
      <p:ext uri="{BB962C8B-B14F-4D97-AF65-F5344CB8AC3E}">
        <p14:creationId xmlns:p14="http://schemas.microsoft.com/office/powerpoint/2010/main" val="2938906494"/>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33853" y="2969805"/>
            <a:ext cx="5924295" cy="830997"/>
          </a:xfrm>
          <a:prstGeom prst="rect">
            <a:avLst/>
          </a:prstGeom>
        </p:spPr>
        <p:txBody>
          <a:bodyPr wrap="square" lIns="0" tIns="0" rIns="0" bIns="0">
            <a:spAutoFit/>
          </a:bodyPr>
          <a:lstStyle>
            <a:lvl1pPr>
              <a:defRPr sz="5400" b="0" i="0">
                <a:solidFill>
                  <a:srgbClr val="ECD2B6"/>
                </a:solidFill>
                <a:latin typeface="Georgia"/>
                <a:cs typeface="Georgia"/>
              </a:defRPr>
            </a:lvl1pPr>
          </a:lstStyle>
          <a:p>
            <a:endParaRPr/>
          </a:p>
        </p:txBody>
      </p:sp>
      <p:sp>
        <p:nvSpPr>
          <p:cNvPr id="3" name="Holder 3"/>
          <p:cNvSpPr>
            <a:spLocks noGrp="1"/>
          </p:cNvSpPr>
          <p:nvPr>
            <p:ph type="subTitle" idx="4"/>
          </p:nvPr>
        </p:nvSpPr>
        <p:spPr>
          <a:xfrm>
            <a:off x="1828800" y="3840480"/>
            <a:ext cx="8534400" cy="338554"/>
          </a:xfrm>
          <a:prstGeom prst="rect">
            <a:avLst/>
          </a:prstGeom>
        </p:spPr>
        <p:txBody>
          <a:bodyPr wrap="square" lIns="0" tIns="0" rIns="0" bIns="0">
            <a:spAutoFit/>
          </a:bodyPr>
          <a:lstStyle>
            <a:lvl1pPr>
              <a:defRPr sz="2200" b="0" i="0">
                <a:solidFill>
                  <a:schemeClr val="bg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69507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ECD2B6"/>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2200" b="0" i="0">
                <a:solidFill>
                  <a:schemeClr val="bg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14889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ECD2B6"/>
                </a:solidFill>
                <a:latin typeface="Georgia"/>
                <a:cs typeface="Georgia"/>
              </a:defRPr>
            </a:lvl1pPr>
          </a:lstStyle>
          <a:p>
            <a:endParaRPr/>
          </a:p>
        </p:txBody>
      </p:sp>
      <p:sp>
        <p:nvSpPr>
          <p:cNvPr id="3" name="Holder 3"/>
          <p:cNvSpPr>
            <a:spLocks noGrp="1"/>
          </p:cNvSpPr>
          <p:nvPr>
            <p:ph sz="half" idx="2"/>
          </p:nvPr>
        </p:nvSpPr>
        <p:spPr>
          <a:xfrm>
            <a:off x="632493" y="1714882"/>
            <a:ext cx="5130800" cy="369332"/>
          </a:xfrm>
          <a:prstGeom prst="rect">
            <a:avLst/>
          </a:prstGeom>
        </p:spPr>
        <p:txBody>
          <a:bodyPr wrap="square" lIns="0" tIns="0" rIns="0" bIns="0">
            <a:spAutoFit/>
          </a:bodyPr>
          <a:lstStyle>
            <a:lvl1pPr>
              <a:defRPr sz="2400" b="0" i="0">
                <a:solidFill>
                  <a:schemeClr val="bg1"/>
                </a:solidFill>
                <a:latin typeface="Georgia"/>
                <a:cs typeface="Georgia"/>
              </a:defRPr>
            </a:lvl1pPr>
          </a:lstStyle>
          <a:p>
            <a:endParaRPr/>
          </a:p>
        </p:txBody>
      </p:sp>
      <p:sp>
        <p:nvSpPr>
          <p:cNvPr id="4" name="Holder 4"/>
          <p:cNvSpPr>
            <a:spLocks noGrp="1"/>
          </p:cNvSpPr>
          <p:nvPr>
            <p:ph sz="half" idx="3"/>
          </p:nvPr>
        </p:nvSpPr>
        <p:spPr>
          <a:xfrm>
            <a:off x="6394027" y="2652141"/>
            <a:ext cx="4785360" cy="338554"/>
          </a:xfrm>
          <a:prstGeom prst="rect">
            <a:avLst/>
          </a:prstGeom>
        </p:spPr>
        <p:txBody>
          <a:bodyPr wrap="square" lIns="0" tIns="0" rIns="0" bIns="0">
            <a:spAutoFit/>
          </a:bodyPr>
          <a:lstStyle>
            <a:lvl1pPr>
              <a:defRPr sz="2200" b="0" i="0">
                <a:solidFill>
                  <a:schemeClr val="bg1"/>
                </a:solidFill>
                <a:latin typeface="Georgia"/>
                <a:cs typeface="Georgia"/>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87304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ECD2B6"/>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97015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35734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D34790E2-91AD-466C-A17D-A72DE2A25B61}" type="datetime1">
              <a:rPr lang="en-US" smtClean="0"/>
              <a:pPr/>
              <a:t>10/24/2024</a:t>
            </a:fld>
            <a:endParaRPr lang="en-US"/>
          </a:p>
        </p:txBody>
      </p:sp>
      <p:sp>
        <p:nvSpPr>
          <p:cNvPr id="17" name="Footer Placeholder 16"/>
          <p:cNvSpPr>
            <a:spLocks noGrp="1"/>
          </p:cNvSpPr>
          <p:nvPr>
            <p:ph type="ftr" sz="quarter" idx="11"/>
          </p:nvPr>
        </p:nvSpPr>
        <p:spPr/>
        <p:txBody>
          <a:bodyPr/>
          <a:lstStyle/>
          <a:p>
            <a:r>
              <a:rPr lang="en-US"/>
              <a:t>FAST-NUCES</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3302539919"/>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DF81DC8-1BE9-4183-95EB-119C33F6F0A8}" type="datetime1">
              <a:rPr lang="en-US" smtClean="0"/>
              <a:pPr/>
              <a:t>10/24/2024</a:t>
            </a:fld>
            <a:endParaRPr lang="en-US"/>
          </a:p>
        </p:txBody>
      </p:sp>
      <p:sp>
        <p:nvSpPr>
          <p:cNvPr id="5" name="Footer Placeholder 4"/>
          <p:cNvSpPr>
            <a:spLocks noGrp="1"/>
          </p:cNvSpPr>
          <p:nvPr>
            <p:ph type="ftr" sz="quarter" idx="11"/>
          </p:nvPr>
        </p:nvSpPr>
        <p:spPr/>
        <p:txBody>
          <a:bodyPr/>
          <a:lstStyle/>
          <a:p>
            <a:r>
              <a:rPr lang="en-US"/>
              <a:t>FAST-NUCES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41611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430CB-4800-1F4C-4049-610B95C9E6B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D45358B-9AFD-3172-5639-501841EA03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ADCD974-2A2C-B25D-1993-249462DC548E}"/>
              </a:ext>
            </a:extLst>
          </p:cNvPr>
          <p:cNvSpPr>
            <a:spLocks noGrp="1"/>
          </p:cNvSpPr>
          <p:nvPr>
            <p:ph type="dt" sz="half" idx="10"/>
          </p:nvPr>
        </p:nvSpPr>
        <p:spPr/>
        <p:txBody>
          <a:bodyPr/>
          <a:lstStyle/>
          <a:p>
            <a:fld id="{46381780-83DF-4B8E-B7A2-BB3685708DD6}" type="datetimeFigureOut">
              <a:rPr lang="en-PK" smtClean="0"/>
              <a:t>29/10/2024</a:t>
            </a:fld>
            <a:endParaRPr lang="en-PK"/>
          </a:p>
        </p:txBody>
      </p:sp>
      <p:sp>
        <p:nvSpPr>
          <p:cNvPr id="5" name="Footer Placeholder 4">
            <a:extLst>
              <a:ext uri="{FF2B5EF4-FFF2-40B4-BE49-F238E27FC236}">
                <a16:creationId xmlns:a16="http://schemas.microsoft.com/office/drawing/2014/main" id="{486F37A8-B933-E56F-24AC-E337758C81E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5CE6BED-B76F-09E0-2C9E-4B5BE412AA05}"/>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33541949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911F8BB-D04E-4425-842E-CAC6D960B23C}" type="datetime1">
              <a:rPr lang="en-US" smtClean="0"/>
              <a:pPr/>
              <a:t>10/24/2024</a:t>
            </a:fld>
            <a:endParaRPr lang="en-US"/>
          </a:p>
        </p:txBody>
      </p:sp>
      <p:sp>
        <p:nvSpPr>
          <p:cNvPr id="5" name="Footer Placeholder 4"/>
          <p:cNvSpPr>
            <a:spLocks noGrp="1"/>
          </p:cNvSpPr>
          <p:nvPr>
            <p:ph type="ftr" sz="quarter" idx="11"/>
          </p:nvPr>
        </p:nvSpPr>
        <p:spPr>
          <a:xfrm>
            <a:off x="1066800" y="6172200"/>
            <a:ext cx="5334000" cy="457200"/>
          </a:xfrm>
        </p:spPr>
        <p:txBody>
          <a:bodyPr/>
          <a:lstStyle/>
          <a:p>
            <a:r>
              <a:rPr lang="en-US"/>
              <a:t>FAST-NUCES</a:t>
            </a: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9898032"/>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6F53894-EADC-4559-9073-81974C917A50}" type="datetime1">
              <a:rPr lang="en-US" smtClean="0"/>
              <a:pPr/>
              <a:t>10/24/2024</a:t>
            </a:fld>
            <a:endParaRPr lang="en-US"/>
          </a:p>
        </p:txBody>
      </p:sp>
      <p:sp>
        <p:nvSpPr>
          <p:cNvPr id="6" name="Footer Placeholder 5"/>
          <p:cNvSpPr>
            <a:spLocks noGrp="1"/>
          </p:cNvSpPr>
          <p:nvPr>
            <p:ph type="ftr" sz="quarter" idx="11"/>
          </p:nvPr>
        </p:nvSpPr>
        <p:spPr/>
        <p:txBody>
          <a:bodyPr/>
          <a:lstStyle/>
          <a:p>
            <a:r>
              <a:rPr lang="en-US"/>
              <a:t>FAST-NUCES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243103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C806CA3-94FD-4F02-AE08-1332C5759B43}" type="datetime1">
              <a:rPr lang="en-US" smtClean="0"/>
              <a:pPr/>
              <a:t>10/24/2024</a:t>
            </a:fld>
            <a:endParaRPr lang="en-US"/>
          </a:p>
        </p:txBody>
      </p:sp>
      <p:sp>
        <p:nvSpPr>
          <p:cNvPr id="8" name="Footer Placeholder 7"/>
          <p:cNvSpPr>
            <a:spLocks noGrp="1"/>
          </p:cNvSpPr>
          <p:nvPr>
            <p:ph type="ftr" sz="quarter" idx="11"/>
          </p:nvPr>
        </p:nvSpPr>
        <p:spPr/>
        <p:txBody>
          <a:bodyPr/>
          <a:lstStyle/>
          <a:p>
            <a:r>
              <a:rPr lang="en-US"/>
              <a:t>FAST-NUCES</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1286531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6D80167-333D-40F0-91B7-7FB3FCD390C2}" type="datetime1">
              <a:rPr lang="en-US" smtClean="0"/>
              <a:pPr/>
              <a:t>10/24/2024</a:t>
            </a:fld>
            <a:endParaRPr lang="en-US"/>
          </a:p>
        </p:txBody>
      </p:sp>
      <p:sp>
        <p:nvSpPr>
          <p:cNvPr id="4" name="Footer Placeholder 3"/>
          <p:cNvSpPr>
            <a:spLocks noGrp="1"/>
          </p:cNvSpPr>
          <p:nvPr>
            <p:ph type="ftr" sz="quarter" idx="11"/>
          </p:nvPr>
        </p:nvSpPr>
        <p:spPr/>
        <p:txBody>
          <a:bodyPr/>
          <a:lstStyle/>
          <a:p>
            <a:r>
              <a:rPr lang="en-US"/>
              <a:t>FAST-NUCES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313054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72BF7E-AF69-4AD5-82BB-34182997F8CF}" type="datetime1">
              <a:rPr lang="en-US" smtClean="0"/>
              <a:pPr/>
              <a:t>10/24/2024</a:t>
            </a:fld>
            <a:endParaRPr lang="en-US"/>
          </a:p>
        </p:txBody>
      </p:sp>
      <p:sp>
        <p:nvSpPr>
          <p:cNvPr id="3" name="Footer Placeholder 2"/>
          <p:cNvSpPr>
            <a:spLocks noGrp="1"/>
          </p:cNvSpPr>
          <p:nvPr>
            <p:ph type="ftr" sz="quarter" idx="11"/>
          </p:nvPr>
        </p:nvSpPr>
        <p:spPr/>
        <p:txBody>
          <a:bodyPr/>
          <a:lstStyle/>
          <a:p>
            <a:r>
              <a:rPr lang="en-US"/>
              <a:t>FAST-NUCES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32897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ADB90C9-7E0A-498A-A5BF-3F002CD76DAD}" type="datetime1">
              <a:rPr lang="en-US" smtClean="0"/>
              <a:pPr/>
              <a:t>10/24/2024</a:t>
            </a:fld>
            <a:endParaRPr lang="en-US"/>
          </a:p>
        </p:txBody>
      </p:sp>
      <p:sp>
        <p:nvSpPr>
          <p:cNvPr id="6" name="Footer Placeholder 5"/>
          <p:cNvSpPr>
            <a:spLocks noGrp="1"/>
          </p:cNvSpPr>
          <p:nvPr>
            <p:ph type="ftr" sz="quarter" idx="11"/>
          </p:nvPr>
        </p:nvSpPr>
        <p:spPr/>
        <p:txBody>
          <a:bodyPr/>
          <a:lstStyle/>
          <a:p>
            <a:r>
              <a:rPr lang="en-US"/>
              <a:t>FAST-NUCES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7974064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CD72755-4AE8-48B3-B84C-C3AF91A7848D}" type="datetime1">
              <a:rPr lang="en-US" smtClean="0"/>
              <a:pPr/>
              <a:t>10/24/2024</a:t>
            </a:fld>
            <a:endParaRPr lang="en-US"/>
          </a:p>
        </p:txBody>
      </p:sp>
      <p:sp>
        <p:nvSpPr>
          <p:cNvPr id="6" name="Footer Placeholder 5"/>
          <p:cNvSpPr>
            <a:spLocks noGrp="1"/>
          </p:cNvSpPr>
          <p:nvPr>
            <p:ph type="ftr" sz="quarter" idx="11"/>
          </p:nvPr>
        </p:nvSpPr>
        <p:spPr>
          <a:xfrm>
            <a:off x="1219200" y="6172200"/>
            <a:ext cx="5181600" cy="457200"/>
          </a:xfrm>
        </p:spPr>
        <p:txBody>
          <a:bodyPr/>
          <a:lstStyle/>
          <a:p>
            <a:r>
              <a:rPr lang="en-US"/>
              <a:t>FAST-NUCES</a:t>
            </a:r>
          </a:p>
        </p:txBody>
      </p:sp>
      <p:sp>
        <p:nvSpPr>
          <p:cNvPr id="7" name="Slide Number Placeholder 6"/>
          <p:cNvSpPr>
            <a:spLocks noGrp="1"/>
          </p:cNvSpPr>
          <p:nvPr>
            <p:ph type="sldNum" sz="quarter" idx="12"/>
          </p:nvPr>
        </p:nvSpPr>
        <p:spPr>
          <a:xfrm>
            <a:off x="195072" y="6208776"/>
            <a:ext cx="609600" cy="457200"/>
          </a:xfrm>
        </p:spPr>
        <p:txBody>
          <a:bodyPr/>
          <a:lstStyle/>
          <a:p>
            <a:fld id="{B6F15528-21DE-4FAA-801E-634DDDAF4B2B}"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527368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9148CC-325B-4806-A706-F045E5F64927}" type="datetime1">
              <a:rPr lang="en-US" smtClean="0"/>
              <a:pPr/>
              <a:t>10/24/2024</a:t>
            </a:fld>
            <a:endParaRPr lang="en-US"/>
          </a:p>
        </p:txBody>
      </p:sp>
      <p:sp>
        <p:nvSpPr>
          <p:cNvPr id="5" name="Footer Placeholder 4"/>
          <p:cNvSpPr>
            <a:spLocks noGrp="1"/>
          </p:cNvSpPr>
          <p:nvPr>
            <p:ph type="ftr" sz="quarter" idx="11"/>
          </p:nvPr>
        </p:nvSpPr>
        <p:spPr/>
        <p:txBody>
          <a:bodyPr/>
          <a:lstStyle/>
          <a:p>
            <a:r>
              <a:rPr lang="en-US"/>
              <a:t>FAST-NUCES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64916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631835-0736-43C8-BA6B-46F5104ACC5D}" type="datetime1">
              <a:rPr lang="en-US" smtClean="0"/>
              <a:pPr/>
              <a:t>10/24/2024</a:t>
            </a:fld>
            <a:endParaRPr lang="en-US"/>
          </a:p>
        </p:txBody>
      </p:sp>
      <p:sp>
        <p:nvSpPr>
          <p:cNvPr id="5" name="Footer Placeholder 4"/>
          <p:cNvSpPr>
            <a:spLocks noGrp="1"/>
          </p:cNvSpPr>
          <p:nvPr>
            <p:ph type="ftr" sz="quarter" idx="11"/>
          </p:nvPr>
        </p:nvSpPr>
        <p:spPr/>
        <p:txBody>
          <a:bodyPr/>
          <a:lstStyle/>
          <a:p>
            <a:r>
              <a:rPr lang="en-US"/>
              <a:t>FAST-NUCES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7626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E7E7-AE58-F1FB-5CFD-F4B2B73B64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BC9DEF83-6549-AA72-0CEF-F16631D61C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D47865-EDF4-2501-CAAB-98B97C94207B}"/>
              </a:ext>
            </a:extLst>
          </p:cNvPr>
          <p:cNvSpPr>
            <a:spLocks noGrp="1"/>
          </p:cNvSpPr>
          <p:nvPr>
            <p:ph type="dt" sz="half" idx="10"/>
          </p:nvPr>
        </p:nvSpPr>
        <p:spPr/>
        <p:txBody>
          <a:bodyPr/>
          <a:lstStyle/>
          <a:p>
            <a:fld id="{46381780-83DF-4B8E-B7A2-BB3685708DD6}" type="datetimeFigureOut">
              <a:rPr lang="en-PK" smtClean="0"/>
              <a:t>29/10/2024</a:t>
            </a:fld>
            <a:endParaRPr lang="en-PK"/>
          </a:p>
        </p:txBody>
      </p:sp>
      <p:sp>
        <p:nvSpPr>
          <p:cNvPr id="5" name="Footer Placeholder 4">
            <a:extLst>
              <a:ext uri="{FF2B5EF4-FFF2-40B4-BE49-F238E27FC236}">
                <a16:creationId xmlns:a16="http://schemas.microsoft.com/office/drawing/2014/main" id="{950223A6-EAE2-9D61-01BD-D0382F4E571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5E80D88-A590-67DB-919B-D57E16053DEF}"/>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197790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3FA2-9402-24D8-36F6-43DB9FBA320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39B448F3-3B8A-F995-584C-EB72CB0722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25E18C7D-4A65-2F78-5162-677E70BC95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20290603-8BD0-B0F3-09BB-4F3DBB24C65F}"/>
              </a:ext>
            </a:extLst>
          </p:cNvPr>
          <p:cNvSpPr>
            <a:spLocks noGrp="1"/>
          </p:cNvSpPr>
          <p:nvPr>
            <p:ph type="dt" sz="half" idx="10"/>
          </p:nvPr>
        </p:nvSpPr>
        <p:spPr/>
        <p:txBody>
          <a:bodyPr/>
          <a:lstStyle/>
          <a:p>
            <a:fld id="{46381780-83DF-4B8E-B7A2-BB3685708DD6}" type="datetimeFigureOut">
              <a:rPr lang="en-PK" smtClean="0"/>
              <a:t>29/10/2024</a:t>
            </a:fld>
            <a:endParaRPr lang="en-PK"/>
          </a:p>
        </p:txBody>
      </p:sp>
      <p:sp>
        <p:nvSpPr>
          <p:cNvPr id="6" name="Footer Placeholder 5">
            <a:extLst>
              <a:ext uri="{FF2B5EF4-FFF2-40B4-BE49-F238E27FC236}">
                <a16:creationId xmlns:a16="http://schemas.microsoft.com/office/drawing/2014/main" id="{CC59A49A-5ED9-EF50-023C-DF291E2282F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7427EBF-897C-6479-6B8F-9B99B83BC130}"/>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75446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5346-BFCB-DE38-18BF-335A6FB86B44}"/>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9141657-FB06-BE19-4F31-D6121608EB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8E5122-8C70-79E2-2867-E14A5B7FDB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0E30B1D9-55B0-5EA4-11FC-1F94A7700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DF08C5-1BC1-9A14-AF7A-8E88BA9E50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84ACAFC-5C8F-EFE1-4C5D-C1AA227C0B8C}"/>
              </a:ext>
            </a:extLst>
          </p:cNvPr>
          <p:cNvSpPr>
            <a:spLocks noGrp="1"/>
          </p:cNvSpPr>
          <p:nvPr>
            <p:ph type="dt" sz="half" idx="10"/>
          </p:nvPr>
        </p:nvSpPr>
        <p:spPr/>
        <p:txBody>
          <a:bodyPr/>
          <a:lstStyle/>
          <a:p>
            <a:fld id="{46381780-83DF-4B8E-B7A2-BB3685708DD6}" type="datetimeFigureOut">
              <a:rPr lang="en-PK" smtClean="0"/>
              <a:t>29/10/2024</a:t>
            </a:fld>
            <a:endParaRPr lang="en-PK"/>
          </a:p>
        </p:txBody>
      </p:sp>
      <p:sp>
        <p:nvSpPr>
          <p:cNvPr id="8" name="Footer Placeholder 7">
            <a:extLst>
              <a:ext uri="{FF2B5EF4-FFF2-40B4-BE49-F238E27FC236}">
                <a16:creationId xmlns:a16="http://schemas.microsoft.com/office/drawing/2014/main" id="{FAF146D6-D9C4-EC79-F366-CECDB3E1B89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E78C664-5F27-6E9B-CDCC-717B28AA23FD}"/>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52776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CE59-92DD-34EE-E345-02E16428F920}"/>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E2C0FAB-3266-CFCC-6287-3856F4A5AFC3}"/>
              </a:ext>
            </a:extLst>
          </p:cNvPr>
          <p:cNvSpPr>
            <a:spLocks noGrp="1"/>
          </p:cNvSpPr>
          <p:nvPr>
            <p:ph type="dt" sz="half" idx="10"/>
          </p:nvPr>
        </p:nvSpPr>
        <p:spPr/>
        <p:txBody>
          <a:bodyPr/>
          <a:lstStyle/>
          <a:p>
            <a:fld id="{46381780-83DF-4B8E-B7A2-BB3685708DD6}" type="datetimeFigureOut">
              <a:rPr lang="en-PK" smtClean="0"/>
              <a:t>29/10/2024</a:t>
            </a:fld>
            <a:endParaRPr lang="en-PK"/>
          </a:p>
        </p:txBody>
      </p:sp>
      <p:sp>
        <p:nvSpPr>
          <p:cNvPr id="4" name="Footer Placeholder 3">
            <a:extLst>
              <a:ext uri="{FF2B5EF4-FFF2-40B4-BE49-F238E27FC236}">
                <a16:creationId xmlns:a16="http://schemas.microsoft.com/office/drawing/2014/main" id="{F7E24438-5106-33B1-B66B-D4BC3ED31EC4}"/>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CEEC2B82-343E-938F-E23D-757F03ACD191}"/>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322783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33D632-059A-2DD5-9C08-9CE835025D24}"/>
              </a:ext>
            </a:extLst>
          </p:cNvPr>
          <p:cNvSpPr>
            <a:spLocks noGrp="1"/>
          </p:cNvSpPr>
          <p:nvPr>
            <p:ph type="dt" sz="half" idx="10"/>
          </p:nvPr>
        </p:nvSpPr>
        <p:spPr/>
        <p:txBody>
          <a:bodyPr/>
          <a:lstStyle/>
          <a:p>
            <a:fld id="{46381780-83DF-4B8E-B7A2-BB3685708DD6}" type="datetimeFigureOut">
              <a:rPr lang="en-PK" smtClean="0"/>
              <a:t>29/10/2024</a:t>
            </a:fld>
            <a:endParaRPr lang="en-PK"/>
          </a:p>
        </p:txBody>
      </p:sp>
      <p:sp>
        <p:nvSpPr>
          <p:cNvPr id="3" name="Footer Placeholder 2">
            <a:extLst>
              <a:ext uri="{FF2B5EF4-FFF2-40B4-BE49-F238E27FC236}">
                <a16:creationId xmlns:a16="http://schemas.microsoft.com/office/drawing/2014/main" id="{B564D958-C9BF-505C-1631-D911FB76EC8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C74939E3-6FB7-66C6-FF32-0B73A1A5B501}"/>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3067841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8C42-0BCA-8C01-7A33-22CE92B7E8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A68CF8CB-7C86-5DFE-D219-AE857C2BDB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5351389-8FB2-C2A3-6910-920D3E1C1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DB6C4-DE0B-8539-9D41-361E60889FCF}"/>
              </a:ext>
            </a:extLst>
          </p:cNvPr>
          <p:cNvSpPr>
            <a:spLocks noGrp="1"/>
          </p:cNvSpPr>
          <p:nvPr>
            <p:ph type="dt" sz="half" idx="10"/>
          </p:nvPr>
        </p:nvSpPr>
        <p:spPr/>
        <p:txBody>
          <a:bodyPr/>
          <a:lstStyle/>
          <a:p>
            <a:fld id="{46381780-83DF-4B8E-B7A2-BB3685708DD6}" type="datetimeFigureOut">
              <a:rPr lang="en-PK" smtClean="0"/>
              <a:t>29/10/2024</a:t>
            </a:fld>
            <a:endParaRPr lang="en-PK"/>
          </a:p>
        </p:txBody>
      </p:sp>
      <p:sp>
        <p:nvSpPr>
          <p:cNvPr id="6" name="Footer Placeholder 5">
            <a:extLst>
              <a:ext uri="{FF2B5EF4-FFF2-40B4-BE49-F238E27FC236}">
                <a16:creationId xmlns:a16="http://schemas.microsoft.com/office/drawing/2014/main" id="{148D7545-41F7-974F-4FF8-CC2EB7F7800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AAE0183-CBD2-D4C4-CEFE-EFD1A453ADAC}"/>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376275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9C19-23FA-2BA2-48FA-52307165A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4B346578-7EA5-8B56-0887-D3277C4BFC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342E3974-2283-D615-7283-E8A22A31B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99B63B-98B9-E84D-2DC4-628060B9A61D}"/>
              </a:ext>
            </a:extLst>
          </p:cNvPr>
          <p:cNvSpPr>
            <a:spLocks noGrp="1"/>
          </p:cNvSpPr>
          <p:nvPr>
            <p:ph type="dt" sz="half" idx="10"/>
          </p:nvPr>
        </p:nvSpPr>
        <p:spPr/>
        <p:txBody>
          <a:bodyPr/>
          <a:lstStyle/>
          <a:p>
            <a:fld id="{46381780-83DF-4B8E-B7A2-BB3685708DD6}" type="datetimeFigureOut">
              <a:rPr lang="en-PK" smtClean="0"/>
              <a:t>29/10/2024</a:t>
            </a:fld>
            <a:endParaRPr lang="en-PK"/>
          </a:p>
        </p:txBody>
      </p:sp>
      <p:sp>
        <p:nvSpPr>
          <p:cNvPr id="6" name="Footer Placeholder 5">
            <a:extLst>
              <a:ext uri="{FF2B5EF4-FFF2-40B4-BE49-F238E27FC236}">
                <a16:creationId xmlns:a16="http://schemas.microsoft.com/office/drawing/2014/main" id="{4EFEC970-6576-4F95-77FD-DDEB3483740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E0965E0-27B8-9CED-1BBA-98B22ABD00CC}"/>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3049569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5AEA9-11EF-57B7-1812-A8E4DBA0F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BE9782E-C28E-9724-94D8-EEB8FEB0D5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CBDA4C5-FCB5-BD14-5A39-C1C29A712E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81780-83DF-4B8E-B7A2-BB3685708DD6}" type="datetimeFigureOut">
              <a:rPr lang="en-PK" smtClean="0"/>
              <a:t>29/10/2024</a:t>
            </a:fld>
            <a:endParaRPr lang="en-PK"/>
          </a:p>
        </p:txBody>
      </p:sp>
      <p:sp>
        <p:nvSpPr>
          <p:cNvPr id="5" name="Footer Placeholder 4">
            <a:extLst>
              <a:ext uri="{FF2B5EF4-FFF2-40B4-BE49-F238E27FC236}">
                <a16:creationId xmlns:a16="http://schemas.microsoft.com/office/drawing/2014/main" id="{7B1F7C34-4794-FF38-DCA2-D09A4A0988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612E3147-2959-9BDA-56E0-9B07392B77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153EA-CEFB-45D2-AF2C-A5F51DEB2142}" type="slidenum">
              <a:rPr lang="en-PK" smtClean="0"/>
              <a:t>‹#›</a:t>
            </a:fld>
            <a:endParaRPr lang="en-PK"/>
          </a:p>
        </p:txBody>
      </p:sp>
    </p:spTree>
    <p:extLst>
      <p:ext uri="{BB962C8B-B14F-4D97-AF65-F5344CB8AC3E}">
        <p14:creationId xmlns:p14="http://schemas.microsoft.com/office/powerpoint/2010/main" val="481344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4A5063"/>
          </a:solidFill>
        </p:spPr>
        <p:txBody>
          <a:bodyPr wrap="square" lIns="0" tIns="0" rIns="0" bIns="0" rtlCol="0"/>
          <a:lstStyle/>
          <a:p>
            <a:endParaRPr sz="1800"/>
          </a:p>
        </p:txBody>
      </p:sp>
      <p:sp>
        <p:nvSpPr>
          <p:cNvPr id="2" name="Holder 2"/>
          <p:cNvSpPr>
            <a:spLocks noGrp="1"/>
          </p:cNvSpPr>
          <p:nvPr>
            <p:ph type="title"/>
          </p:nvPr>
        </p:nvSpPr>
        <p:spPr>
          <a:xfrm>
            <a:off x="864920" y="-62661"/>
            <a:ext cx="10462157" cy="830997"/>
          </a:xfrm>
          <a:prstGeom prst="rect">
            <a:avLst/>
          </a:prstGeom>
        </p:spPr>
        <p:txBody>
          <a:bodyPr wrap="square" lIns="0" tIns="0" rIns="0" bIns="0">
            <a:spAutoFit/>
          </a:bodyPr>
          <a:lstStyle>
            <a:lvl1pPr>
              <a:defRPr sz="5400" b="0" i="0">
                <a:solidFill>
                  <a:srgbClr val="ECD2B6"/>
                </a:solidFill>
                <a:latin typeface="Georgia"/>
                <a:cs typeface="Georgia"/>
              </a:defRPr>
            </a:lvl1pPr>
          </a:lstStyle>
          <a:p>
            <a:endParaRPr/>
          </a:p>
        </p:txBody>
      </p:sp>
      <p:sp>
        <p:nvSpPr>
          <p:cNvPr id="3" name="Holder 3"/>
          <p:cNvSpPr>
            <a:spLocks noGrp="1"/>
          </p:cNvSpPr>
          <p:nvPr>
            <p:ph type="body" idx="1"/>
          </p:nvPr>
        </p:nvSpPr>
        <p:spPr>
          <a:xfrm>
            <a:off x="720683" y="2016632"/>
            <a:ext cx="10675620" cy="338554"/>
          </a:xfrm>
          <a:prstGeom prst="rect">
            <a:avLst/>
          </a:prstGeom>
        </p:spPr>
        <p:txBody>
          <a:bodyPr wrap="square" lIns="0" tIns="0" rIns="0" bIns="0">
            <a:spAutoFit/>
          </a:bodyPr>
          <a:lstStyle>
            <a:lvl1pPr>
              <a:defRPr sz="2200" b="0" i="0">
                <a:solidFill>
                  <a:schemeClr val="bg1"/>
                </a:solidFill>
                <a:latin typeface="Georgia"/>
                <a:cs typeface="Georgia"/>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74210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9CCF811B-D484-48E1-A434-12652924B793}" type="datetime1">
              <a:rPr lang="en-US" smtClean="0"/>
              <a:pPr/>
              <a:t>10/24/2024</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a:t>FAST-NUCES</a:t>
            </a: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039024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3956" y="702949"/>
            <a:ext cx="10946674" cy="149655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pPr algn="ctr"/>
            <a:r>
              <a:rPr lang="en-US" sz="7700" dirty="0"/>
              <a:t>CS 3002 Information Security</a:t>
            </a:r>
            <a:endParaRPr lang="en-US" sz="5400" dirty="0"/>
          </a:p>
          <a:p>
            <a:pPr algn="ctr"/>
            <a:r>
              <a:rPr lang="en-US" sz="4600" dirty="0">
                <a:solidFill>
                  <a:srgbClr val="FF0000"/>
                </a:solidFill>
              </a:rPr>
              <a:t>                                                                   Fall 2024</a:t>
            </a:r>
          </a:p>
        </p:txBody>
      </p:sp>
      <p:sp>
        <p:nvSpPr>
          <p:cNvPr id="5" name="Subtitle 2"/>
          <p:cNvSpPr txBox="1">
            <a:spLocks/>
          </p:cNvSpPr>
          <p:nvPr/>
        </p:nvSpPr>
        <p:spPr>
          <a:xfrm>
            <a:off x="5859493" y="3980088"/>
            <a:ext cx="6332507" cy="2877912"/>
          </a:xfrm>
          <a:prstGeom prst="rect">
            <a:avLst/>
          </a:prstGeom>
          <a:solidFill>
            <a:schemeClr val="accent1">
              <a:lumMod val="40000"/>
              <a:lumOff val="60000"/>
            </a:schemeClr>
          </a:solidFill>
        </p:spPr>
        <p:txBody>
          <a:bodyPr>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indent="0" algn="ctr">
              <a:buNone/>
            </a:pPr>
            <a:r>
              <a:rPr lang="en-US" sz="3200" b="1" dirty="0"/>
              <a:t>Week # 11 – Lecture #30, 31 and 32</a:t>
            </a:r>
          </a:p>
          <a:p>
            <a:pPr algn="ctr"/>
            <a:endParaRPr lang="en-US" sz="2000" dirty="0"/>
          </a:p>
          <a:p>
            <a:pPr marL="130175" indent="0" algn="ctr">
              <a:buNone/>
            </a:pPr>
            <a:r>
              <a:rPr lang="en-US" sz="2000" b="1" dirty="0">
                <a:solidFill>
                  <a:srgbClr val="FF0000"/>
                </a:solidFill>
              </a:rPr>
              <a:t>29, 30  and 31</a:t>
            </a:r>
            <a:r>
              <a:rPr lang="en-US" sz="2000" b="1" baseline="30000" dirty="0">
                <a:solidFill>
                  <a:srgbClr val="FF0000"/>
                </a:solidFill>
              </a:rPr>
              <a:t>st</a:t>
            </a:r>
            <a:r>
              <a:rPr lang="en-US" sz="2000" b="1" dirty="0">
                <a:solidFill>
                  <a:srgbClr val="FF0000"/>
                </a:solidFill>
              </a:rPr>
              <a:t>  October</a:t>
            </a:r>
            <a:r>
              <a:rPr lang="en-US" sz="2000" b="1" baseline="30000" dirty="0">
                <a:solidFill>
                  <a:srgbClr val="FF0000"/>
                </a:solidFill>
              </a:rPr>
              <a:t> </a:t>
            </a:r>
            <a:r>
              <a:rPr lang="en-US" sz="2000" b="1" dirty="0">
                <a:solidFill>
                  <a:srgbClr val="FF0000"/>
                </a:solidFill>
              </a:rPr>
              <a:t>2024 </a:t>
            </a:r>
            <a:endParaRPr lang="en-US" sz="2000" b="1" dirty="0">
              <a:solidFill>
                <a:srgbClr val="FF0000"/>
              </a:solidFill>
              <a:highlight>
                <a:srgbClr val="FFFF00"/>
              </a:highlight>
            </a:endParaRPr>
          </a:p>
          <a:p>
            <a:pPr marL="130175" indent="0" algn="ctr">
              <a:buNone/>
            </a:pPr>
            <a:endParaRPr lang="en-US" sz="2400" b="1" dirty="0"/>
          </a:p>
          <a:p>
            <a:pPr marL="130175" indent="0" algn="ctr">
              <a:buNone/>
            </a:pPr>
            <a:r>
              <a:rPr lang="en-US" sz="2400" b="1" dirty="0"/>
              <a:t>Dr. Aqsa Aslam</a:t>
            </a:r>
          </a:p>
        </p:txBody>
      </p:sp>
      <p:pic>
        <p:nvPicPr>
          <p:cNvPr id="2" name="Picture 1"/>
          <p:cNvPicPr>
            <a:picLocks noChangeAspect="1"/>
          </p:cNvPicPr>
          <p:nvPr/>
        </p:nvPicPr>
        <p:blipFill>
          <a:blip r:embed="rId2"/>
          <a:stretch>
            <a:fillRect/>
          </a:stretch>
        </p:blipFill>
        <p:spPr>
          <a:xfrm>
            <a:off x="712809" y="1771385"/>
            <a:ext cx="5286336" cy="1501485"/>
          </a:xfrm>
          <a:prstGeom prst="rect">
            <a:avLst/>
          </a:prstGeom>
        </p:spPr>
      </p:pic>
      <p:grpSp>
        <p:nvGrpSpPr>
          <p:cNvPr id="8" name="Group 7"/>
          <p:cNvGrpSpPr/>
          <p:nvPr/>
        </p:nvGrpSpPr>
        <p:grpSpPr>
          <a:xfrm>
            <a:off x="1502463" y="3418245"/>
            <a:ext cx="2953265" cy="3120667"/>
            <a:chOff x="8830020" y="2751654"/>
            <a:chExt cx="2953265" cy="3120667"/>
          </a:xfrm>
        </p:grpSpPr>
        <p:pic>
          <p:nvPicPr>
            <p:cNvPr id="6" name="Picture 5"/>
            <p:cNvPicPr>
              <a:picLocks noChangeAspect="1"/>
            </p:cNvPicPr>
            <p:nvPr/>
          </p:nvPicPr>
          <p:blipFill>
            <a:blip r:embed="rId3"/>
            <a:stretch>
              <a:fillRect/>
            </a:stretch>
          </p:blipFill>
          <p:spPr>
            <a:xfrm>
              <a:off x="8830020" y="2751654"/>
              <a:ext cx="2953265" cy="2872982"/>
            </a:xfrm>
            <a:prstGeom prst="rect">
              <a:avLst/>
            </a:prstGeom>
          </p:spPr>
        </p:pic>
        <p:pic>
          <p:nvPicPr>
            <p:cNvPr id="7" name="Picture 6"/>
            <p:cNvPicPr>
              <a:picLocks noChangeAspect="1"/>
            </p:cNvPicPr>
            <p:nvPr/>
          </p:nvPicPr>
          <p:blipFill>
            <a:blip r:embed="rId4"/>
            <a:stretch>
              <a:fillRect/>
            </a:stretch>
          </p:blipFill>
          <p:spPr>
            <a:xfrm>
              <a:off x="9487387" y="5624636"/>
              <a:ext cx="1638529" cy="247685"/>
            </a:xfrm>
            <a:prstGeom prst="rect">
              <a:avLst/>
            </a:prstGeom>
          </p:spPr>
        </p:pic>
      </p:grpSp>
    </p:spTree>
    <p:extLst>
      <p:ext uri="{BB962C8B-B14F-4D97-AF65-F5344CB8AC3E}">
        <p14:creationId xmlns:p14="http://schemas.microsoft.com/office/powerpoint/2010/main" val="3124809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1197" y="814032"/>
            <a:ext cx="13454393" cy="1117228"/>
          </a:xfrm>
          <a:prstGeom prst="rect">
            <a:avLst/>
          </a:prstGeom>
        </p:spPr>
        <p:txBody>
          <a:bodyPr vert="horz" wrap="square" lIns="0" tIns="369823" rIns="0" bIns="0" rtlCol="0">
            <a:spAutoFit/>
          </a:bodyPr>
          <a:lstStyle/>
          <a:p>
            <a:pPr marL="1305560" marR="5080" indent="-614680">
              <a:lnSpc>
                <a:spcPts val="5800"/>
              </a:lnSpc>
              <a:spcBef>
                <a:spcPts val="860"/>
              </a:spcBef>
            </a:pPr>
            <a:r>
              <a:rPr spc="-80" dirty="0"/>
              <a:t>Host-</a:t>
            </a:r>
            <a:r>
              <a:rPr dirty="0"/>
              <a:t>Based</a:t>
            </a:r>
            <a:r>
              <a:rPr spc="-70" dirty="0"/>
              <a:t> </a:t>
            </a:r>
            <a:r>
              <a:rPr spc="-40" dirty="0"/>
              <a:t>Intrusion </a:t>
            </a:r>
            <a:r>
              <a:rPr spc="-10" dirty="0"/>
              <a:t>Detection</a:t>
            </a:r>
            <a:r>
              <a:rPr spc="-285" dirty="0"/>
              <a:t> </a:t>
            </a:r>
            <a:r>
              <a:rPr spc="-10" dirty="0"/>
              <a:t>(HIDS)</a:t>
            </a:r>
          </a:p>
        </p:txBody>
      </p:sp>
      <p:sp>
        <p:nvSpPr>
          <p:cNvPr id="3" name="object 3"/>
          <p:cNvSpPr txBox="1"/>
          <p:nvPr/>
        </p:nvSpPr>
        <p:spPr>
          <a:xfrm>
            <a:off x="2059941" y="2359533"/>
            <a:ext cx="7783195" cy="3394075"/>
          </a:xfrm>
          <a:prstGeom prst="rect">
            <a:avLst/>
          </a:prstGeom>
        </p:spPr>
        <p:txBody>
          <a:bodyPr vert="horz" wrap="square" lIns="0" tIns="12065" rIns="0" bIns="0" rtlCol="0">
            <a:spAutoFit/>
          </a:bodyPr>
          <a:lstStyle/>
          <a:p>
            <a:pPr marL="355600" marR="5080" indent="-342900">
              <a:spcBef>
                <a:spcPts val="95"/>
              </a:spcBef>
              <a:buClr>
                <a:srgbClr val="E2BB92"/>
              </a:buClr>
              <a:buSzPct val="139285"/>
              <a:buFont typeface="Arial"/>
              <a:buChar char="•"/>
              <a:tabLst>
                <a:tab pos="355600" algn="l"/>
              </a:tabLst>
            </a:pPr>
            <a:r>
              <a:rPr sz="2800" kern="0" spc="95" dirty="0">
                <a:solidFill>
                  <a:srgbClr val="FFFFFF"/>
                </a:solidFill>
                <a:latin typeface="Georgia"/>
                <a:cs typeface="Georgia"/>
              </a:rPr>
              <a:t>Adds</a:t>
            </a:r>
            <a:r>
              <a:rPr sz="2800" kern="0" spc="80" dirty="0">
                <a:solidFill>
                  <a:srgbClr val="FFFFFF"/>
                </a:solidFill>
                <a:latin typeface="Georgia"/>
                <a:cs typeface="Georgia"/>
              </a:rPr>
              <a:t> </a:t>
            </a:r>
            <a:r>
              <a:rPr sz="2800" kern="0" dirty="0">
                <a:solidFill>
                  <a:srgbClr val="FFFFFF"/>
                </a:solidFill>
                <a:latin typeface="Georgia"/>
                <a:cs typeface="Georgia"/>
              </a:rPr>
              <a:t>a</a:t>
            </a:r>
            <a:r>
              <a:rPr sz="2800" kern="0" spc="65" dirty="0">
                <a:solidFill>
                  <a:srgbClr val="FFFFFF"/>
                </a:solidFill>
                <a:latin typeface="Georgia"/>
                <a:cs typeface="Georgia"/>
              </a:rPr>
              <a:t> </a:t>
            </a:r>
            <a:r>
              <a:rPr sz="2800" kern="0" dirty="0">
                <a:solidFill>
                  <a:srgbClr val="FFFFFF"/>
                </a:solidFill>
                <a:latin typeface="Georgia"/>
                <a:cs typeface="Georgia"/>
              </a:rPr>
              <a:t>specialized</a:t>
            </a:r>
            <a:r>
              <a:rPr sz="2800" kern="0" spc="50" dirty="0">
                <a:solidFill>
                  <a:srgbClr val="FFFFFF"/>
                </a:solidFill>
                <a:latin typeface="Georgia"/>
                <a:cs typeface="Georgia"/>
              </a:rPr>
              <a:t> </a:t>
            </a:r>
            <a:r>
              <a:rPr sz="2800" kern="0" dirty="0">
                <a:solidFill>
                  <a:srgbClr val="FFFFFF"/>
                </a:solidFill>
                <a:latin typeface="Georgia"/>
                <a:cs typeface="Georgia"/>
              </a:rPr>
              <a:t>layer</a:t>
            </a:r>
            <a:r>
              <a:rPr sz="2800" kern="0" spc="55" dirty="0">
                <a:solidFill>
                  <a:srgbClr val="FFFFFF"/>
                </a:solidFill>
                <a:latin typeface="Georgia"/>
                <a:cs typeface="Georgia"/>
              </a:rPr>
              <a:t> </a:t>
            </a:r>
            <a:r>
              <a:rPr sz="2800" kern="0" dirty="0">
                <a:solidFill>
                  <a:srgbClr val="FFFFFF"/>
                </a:solidFill>
                <a:latin typeface="Georgia"/>
                <a:cs typeface="Georgia"/>
              </a:rPr>
              <a:t>of</a:t>
            </a:r>
            <a:r>
              <a:rPr sz="2800" kern="0" spc="70" dirty="0">
                <a:solidFill>
                  <a:srgbClr val="FFFFFF"/>
                </a:solidFill>
                <a:latin typeface="Georgia"/>
                <a:cs typeface="Georgia"/>
              </a:rPr>
              <a:t> </a:t>
            </a:r>
            <a:r>
              <a:rPr sz="2800" kern="0" dirty="0">
                <a:solidFill>
                  <a:srgbClr val="FFFFFF"/>
                </a:solidFill>
                <a:latin typeface="Georgia"/>
                <a:cs typeface="Georgia"/>
              </a:rPr>
              <a:t>security</a:t>
            </a:r>
            <a:r>
              <a:rPr sz="2800" kern="0" spc="55" dirty="0">
                <a:solidFill>
                  <a:srgbClr val="FFFFFF"/>
                </a:solidFill>
                <a:latin typeface="Georgia"/>
                <a:cs typeface="Georgia"/>
              </a:rPr>
              <a:t> </a:t>
            </a:r>
            <a:r>
              <a:rPr sz="2800" kern="0" dirty="0">
                <a:solidFill>
                  <a:srgbClr val="FFFFFF"/>
                </a:solidFill>
                <a:latin typeface="Georgia"/>
                <a:cs typeface="Georgia"/>
              </a:rPr>
              <a:t>software</a:t>
            </a:r>
            <a:r>
              <a:rPr sz="2800" kern="0" spc="70" dirty="0">
                <a:solidFill>
                  <a:srgbClr val="FFFFFF"/>
                </a:solidFill>
                <a:latin typeface="Georgia"/>
                <a:cs typeface="Georgia"/>
              </a:rPr>
              <a:t> </a:t>
            </a:r>
            <a:r>
              <a:rPr sz="2800" kern="0" spc="-25" dirty="0">
                <a:solidFill>
                  <a:srgbClr val="FFFFFF"/>
                </a:solidFill>
                <a:latin typeface="Georgia"/>
                <a:cs typeface="Georgia"/>
              </a:rPr>
              <a:t>to </a:t>
            </a:r>
            <a:r>
              <a:rPr sz="2800" kern="0" dirty="0">
                <a:solidFill>
                  <a:srgbClr val="FFFFFF"/>
                </a:solidFill>
                <a:latin typeface="Georgia"/>
                <a:cs typeface="Georgia"/>
              </a:rPr>
              <a:t>vulnerable</a:t>
            </a:r>
            <a:r>
              <a:rPr sz="2800" kern="0" spc="5" dirty="0">
                <a:solidFill>
                  <a:srgbClr val="FFFFFF"/>
                </a:solidFill>
                <a:latin typeface="Georgia"/>
                <a:cs typeface="Georgia"/>
              </a:rPr>
              <a:t> </a:t>
            </a:r>
            <a:r>
              <a:rPr sz="2800" kern="0" dirty="0">
                <a:solidFill>
                  <a:srgbClr val="FFFFFF"/>
                </a:solidFill>
                <a:latin typeface="Georgia"/>
                <a:cs typeface="Georgia"/>
              </a:rPr>
              <a:t>or</a:t>
            </a:r>
            <a:r>
              <a:rPr sz="2800" kern="0" spc="20" dirty="0">
                <a:solidFill>
                  <a:srgbClr val="FFFFFF"/>
                </a:solidFill>
                <a:latin typeface="Georgia"/>
                <a:cs typeface="Georgia"/>
              </a:rPr>
              <a:t> </a:t>
            </a:r>
            <a:r>
              <a:rPr sz="2800" kern="0" dirty="0">
                <a:solidFill>
                  <a:srgbClr val="FFFFFF"/>
                </a:solidFill>
                <a:latin typeface="Georgia"/>
                <a:cs typeface="Georgia"/>
              </a:rPr>
              <a:t>sensitive </a:t>
            </a:r>
            <a:r>
              <a:rPr sz="2800" kern="0" spc="-10" dirty="0">
                <a:solidFill>
                  <a:srgbClr val="FFFFFF"/>
                </a:solidFill>
                <a:latin typeface="Georgia"/>
                <a:cs typeface="Georgia"/>
              </a:rPr>
              <a:t>systems</a:t>
            </a:r>
            <a:endParaRPr sz="2800" kern="0">
              <a:solidFill>
                <a:sysClr val="windowText" lastClr="000000"/>
              </a:solidFill>
              <a:latin typeface="Georgia"/>
              <a:cs typeface="Georgia"/>
            </a:endParaRPr>
          </a:p>
          <a:p>
            <a:pPr marL="355600" marR="1021715" indent="-342900">
              <a:spcBef>
                <a:spcPts val="675"/>
              </a:spcBef>
              <a:buClr>
                <a:srgbClr val="E2BB92"/>
              </a:buClr>
              <a:buSzPct val="139285"/>
              <a:buFont typeface="Arial"/>
              <a:buChar char="•"/>
              <a:tabLst>
                <a:tab pos="355600" algn="l"/>
              </a:tabLst>
            </a:pPr>
            <a:r>
              <a:rPr sz="2800" kern="0" dirty="0">
                <a:solidFill>
                  <a:srgbClr val="FFFFFF"/>
                </a:solidFill>
                <a:latin typeface="Georgia"/>
                <a:cs typeface="Georgia"/>
              </a:rPr>
              <a:t>Can</a:t>
            </a:r>
            <a:r>
              <a:rPr sz="2800" kern="0" spc="10" dirty="0">
                <a:solidFill>
                  <a:srgbClr val="FFFFFF"/>
                </a:solidFill>
                <a:latin typeface="Georgia"/>
                <a:cs typeface="Georgia"/>
              </a:rPr>
              <a:t> </a:t>
            </a:r>
            <a:r>
              <a:rPr sz="2800" kern="0" dirty="0">
                <a:solidFill>
                  <a:srgbClr val="FFFFFF"/>
                </a:solidFill>
                <a:latin typeface="Georgia"/>
                <a:cs typeface="Georgia"/>
              </a:rPr>
              <a:t>use</a:t>
            </a:r>
            <a:r>
              <a:rPr sz="2800" kern="0" spc="10" dirty="0">
                <a:solidFill>
                  <a:srgbClr val="FFFFFF"/>
                </a:solidFill>
                <a:latin typeface="Georgia"/>
                <a:cs typeface="Georgia"/>
              </a:rPr>
              <a:t> </a:t>
            </a:r>
            <a:r>
              <a:rPr sz="2800" kern="0" dirty="0">
                <a:solidFill>
                  <a:srgbClr val="FFFFFF"/>
                </a:solidFill>
                <a:latin typeface="Georgia"/>
                <a:cs typeface="Georgia"/>
              </a:rPr>
              <a:t>either</a:t>
            </a:r>
            <a:r>
              <a:rPr sz="2800" kern="0" spc="10" dirty="0">
                <a:solidFill>
                  <a:srgbClr val="FFFFFF"/>
                </a:solidFill>
                <a:latin typeface="Georgia"/>
                <a:cs typeface="Georgia"/>
              </a:rPr>
              <a:t> </a:t>
            </a:r>
            <a:r>
              <a:rPr sz="2800" kern="0" dirty="0">
                <a:solidFill>
                  <a:srgbClr val="FFFFFF"/>
                </a:solidFill>
                <a:latin typeface="Georgia"/>
                <a:cs typeface="Georgia"/>
              </a:rPr>
              <a:t>anomaly</a:t>
            </a:r>
            <a:r>
              <a:rPr sz="2800" kern="0" spc="10" dirty="0">
                <a:solidFill>
                  <a:srgbClr val="FFFFFF"/>
                </a:solidFill>
                <a:latin typeface="Georgia"/>
                <a:cs typeface="Georgia"/>
              </a:rPr>
              <a:t> </a:t>
            </a:r>
            <a:r>
              <a:rPr sz="2800" kern="0" dirty="0">
                <a:solidFill>
                  <a:srgbClr val="FFFFFF"/>
                </a:solidFill>
                <a:latin typeface="Georgia"/>
                <a:cs typeface="Georgia"/>
              </a:rPr>
              <a:t>or</a:t>
            </a:r>
            <a:r>
              <a:rPr sz="2800" kern="0" spc="15" dirty="0">
                <a:solidFill>
                  <a:srgbClr val="FFFFFF"/>
                </a:solidFill>
                <a:latin typeface="Georgia"/>
                <a:cs typeface="Georgia"/>
              </a:rPr>
              <a:t> </a:t>
            </a:r>
            <a:r>
              <a:rPr sz="2800" kern="0" dirty="0">
                <a:solidFill>
                  <a:srgbClr val="FFFFFF"/>
                </a:solidFill>
                <a:latin typeface="Georgia"/>
                <a:cs typeface="Georgia"/>
              </a:rPr>
              <a:t>signature</a:t>
            </a:r>
            <a:r>
              <a:rPr sz="2800" kern="0" spc="-5" dirty="0">
                <a:solidFill>
                  <a:srgbClr val="FFFFFF"/>
                </a:solidFill>
                <a:latin typeface="Georgia"/>
                <a:cs typeface="Georgia"/>
              </a:rPr>
              <a:t> </a:t>
            </a:r>
            <a:r>
              <a:rPr sz="2800" kern="0" spc="-25" dirty="0">
                <a:solidFill>
                  <a:srgbClr val="FFFFFF"/>
                </a:solidFill>
                <a:latin typeface="Georgia"/>
                <a:cs typeface="Georgia"/>
              </a:rPr>
              <a:t>and </a:t>
            </a:r>
            <a:r>
              <a:rPr sz="2800" kern="0" dirty="0">
                <a:solidFill>
                  <a:srgbClr val="FFFFFF"/>
                </a:solidFill>
                <a:latin typeface="Georgia"/>
                <a:cs typeface="Georgia"/>
              </a:rPr>
              <a:t>heuristic</a:t>
            </a:r>
            <a:r>
              <a:rPr sz="2800" kern="0" spc="-165" dirty="0">
                <a:solidFill>
                  <a:srgbClr val="FFFFFF"/>
                </a:solidFill>
                <a:latin typeface="Georgia"/>
                <a:cs typeface="Georgia"/>
              </a:rPr>
              <a:t> </a:t>
            </a:r>
            <a:r>
              <a:rPr sz="2800" kern="0" spc="-10" dirty="0">
                <a:solidFill>
                  <a:srgbClr val="FFFFFF"/>
                </a:solidFill>
                <a:latin typeface="Georgia"/>
                <a:cs typeface="Georgia"/>
              </a:rPr>
              <a:t>approaches</a:t>
            </a:r>
            <a:endParaRPr sz="2800" kern="0">
              <a:solidFill>
                <a:sysClr val="windowText" lastClr="000000"/>
              </a:solidFill>
              <a:latin typeface="Georgia"/>
              <a:cs typeface="Georgia"/>
            </a:endParaRPr>
          </a:p>
          <a:p>
            <a:pPr marL="355600" indent="-342900">
              <a:spcBef>
                <a:spcPts val="670"/>
              </a:spcBef>
              <a:buClr>
                <a:srgbClr val="E2BB92"/>
              </a:buClr>
              <a:buSzPct val="139285"/>
              <a:buFont typeface="Arial"/>
              <a:buChar char="•"/>
              <a:tabLst>
                <a:tab pos="355600" algn="l"/>
              </a:tabLst>
            </a:pPr>
            <a:r>
              <a:rPr sz="2800" kern="0" dirty="0">
                <a:solidFill>
                  <a:srgbClr val="FFFFFF"/>
                </a:solidFill>
                <a:latin typeface="Georgia"/>
                <a:cs typeface="Georgia"/>
              </a:rPr>
              <a:t>Monitors</a:t>
            </a:r>
            <a:r>
              <a:rPr sz="2800" kern="0" spc="-20" dirty="0">
                <a:solidFill>
                  <a:srgbClr val="FFFFFF"/>
                </a:solidFill>
                <a:latin typeface="Georgia"/>
                <a:cs typeface="Georgia"/>
              </a:rPr>
              <a:t> </a:t>
            </a:r>
            <a:r>
              <a:rPr sz="2800" kern="0" dirty="0">
                <a:solidFill>
                  <a:srgbClr val="FFFFFF"/>
                </a:solidFill>
                <a:latin typeface="Georgia"/>
                <a:cs typeface="Georgia"/>
              </a:rPr>
              <a:t>activity</a:t>
            </a:r>
            <a:r>
              <a:rPr sz="2800" kern="0" spc="-5" dirty="0">
                <a:solidFill>
                  <a:srgbClr val="FFFFFF"/>
                </a:solidFill>
                <a:latin typeface="Georgia"/>
                <a:cs typeface="Georgia"/>
              </a:rPr>
              <a:t> </a:t>
            </a:r>
            <a:r>
              <a:rPr sz="2800" kern="0" dirty="0">
                <a:solidFill>
                  <a:srgbClr val="FFFFFF"/>
                </a:solidFill>
                <a:latin typeface="Georgia"/>
                <a:cs typeface="Georgia"/>
              </a:rPr>
              <a:t>to</a:t>
            </a:r>
            <a:r>
              <a:rPr sz="2800" kern="0" spc="-20" dirty="0">
                <a:solidFill>
                  <a:srgbClr val="FFFFFF"/>
                </a:solidFill>
                <a:latin typeface="Georgia"/>
                <a:cs typeface="Georgia"/>
              </a:rPr>
              <a:t> </a:t>
            </a:r>
            <a:r>
              <a:rPr sz="2800" kern="0" dirty="0">
                <a:solidFill>
                  <a:srgbClr val="FFFFFF"/>
                </a:solidFill>
                <a:latin typeface="Georgia"/>
                <a:cs typeface="Georgia"/>
              </a:rPr>
              <a:t>detect</a:t>
            </a:r>
            <a:r>
              <a:rPr sz="2800" kern="0" spc="-15" dirty="0">
                <a:solidFill>
                  <a:srgbClr val="FFFFFF"/>
                </a:solidFill>
                <a:latin typeface="Georgia"/>
                <a:cs typeface="Georgia"/>
              </a:rPr>
              <a:t> </a:t>
            </a:r>
            <a:r>
              <a:rPr sz="2800" kern="0" dirty="0">
                <a:solidFill>
                  <a:srgbClr val="FFFFFF"/>
                </a:solidFill>
                <a:latin typeface="Georgia"/>
                <a:cs typeface="Georgia"/>
              </a:rPr>
              <a:t>suspicious</a:t>
            </a:r>
            <a:r>
              <a:rPr sz="2800" kern="0" spc="-20" dirty="0">
                <a:solidFill>
                  <a:srgbClr val="FFFFFF"/>
                </a:solidFill>
                <a:latin typeface="Georgia"/>
                <a:cs typeface="Georgia"/>
              </a:rPr>
              <a:t> </a:t>
            </a:r>
            <a:r>
              <a:rPr sz="2800" kern="0" spc="-10" dirty="0">
                <a:solidFill>
                  <a:srgbClr val="FFFFFF"/>
                </a:solidFill>
                <a:latin typeface="Georgia"/>
                <a:cs typeface="Georgia"/>
              </a:rPr>
              <a:t>behavior</a:t>
            </a:r>
            <a:endParaRPr sz="2800" kern="0">
              <a:solidFill>
                <a:sysClr val="windowText" lastClr="000000"/>
              </a:solidFill>
              <a:latin typeface="Georgia"/>
              <a:cs typeface="Georgia"/>
            </a:endParaRPr>
          </a:p>
          <a:p>
            <a:pPr marL="756285" marR="67945" lvl="1" indent="-287020">
              <a:spcBef>
                <a:spcPts val="540"/>
              </a:spcBef>
              <a:buClr>
                <a:srgbClr val="E2BB92"/>
              </a:buClr>
              <a:buSzPct val="140000"/>
              <a:buFont typeface="Arial"/>
              <a:buChar char="•"/>
              <a:tabLst>
                <a:tab pos="756285" algn="l"/>
              </a:tabLst>
            </a:pPr>
            <a:r>
              <a:rPr sz="2000" kern="0" dirty="0">
                <a:solidFill>
                  <a:srgbClr val="FFFFFF"/>
                </a:solidFill>
                <a:latin typeface="Georgia"/>
                <a:cs typeface="Georgia"/>
              </a:rPr>
              <a:t>Primary</a:t>
            </a:r>
            <a:r>
              <a:rPr sz="2000" kern="0" spc="20" dirty="0">
                <a:solidFill>
                  <a:srgbClr val="FFFFFF"/>
                </a:solidFill>
                <a:latin typeface="Georgia"/>
                <a:cs typeface="Georgia"/>
              </a:rPr>
              <a:t> </a:t>
            </a:r>
            <a:r>
              <a:rPr sz="2000" kern="0" dirty="0">
                <a:solidFill>
                  <a:srgbClr val="FFFFFF"/>
                </a:solidFill>
                <a:latin typeface="Georgia"/>
                <a:cs typeface="Georgia"/>
              </a:rPr>
              <a:t>purpose</a:t>
            </a:r>
            <a:r>
              <a:rPr sz="2000" kern="0" spc="20" dirty="0">
                <a:solidFill>
                  <a:srgbClr val="FFFFFF"/>
                </a:solidFill>
                <a:latin typeface="Georgia"/>
                <a:cs typeface="Georgia"/>
              </a:rPr>
              <a:t> </a:t>
            </a:r>
            <a:r>
              <a:rPr sz="2000" kern="0" dirty="0">
                <a:solidFill>
                  <a:srgbClr val="FFFFFF"/>
                </a:solidFill>
                <a:latin typeface="Georgia"/>
                <a:cs typeface="Georgia"/>
              </a:rPr>
              <a:t>is</a:t>
            </a:r>
            <a:r>
              <a:rPr sz="2000" kern="0" spc="40" dirty="0">
                <a:solidFill>
                  <a:srgbClr val="FFFFFF"/>
                </a:solidFill>
                <a:latin typeface="Georgia"/>
                <a:cs typeface="Georgia"/>
              </a:rPr>
              <a:t> </a:t>
            </a:r>
            <a:r>
              <a:rPr sz="2000" kern="0" dirty="0">
                <a:solidFill>
                  <a:srgbClr val="FFFFFF"/>
                </a:solidFill>
                <a:latin typeface="Georgia"/>
                <a:cs typeface="Georgia"/>
              </a:rPr>
              <a:t>to</a:t>
            </a:r>
            <a:r>
              <a:rPr sz="2000" kern="0" spc="30" dirty="0">
                <a:solidFill>
                  <a:srgbClr val="FFFFFF"/>
                </a:solidFill>
                <a:latin typeface="Georgia"/>
                <a:cs typeface="Georgia"/>
              </a:rPr>
              <a:t> </a:t>
            </a:r>
            <a:r>
              <a:rPr sz="2000" kern="0" dirty="0">
                <a:solidFill>
                  <a:srgbClr val="FFFFFF"/>
                </a:solidFill>
                <a:latin typeface="Georgia"/>
                <a:cs typeface="Georgia"/>
              </a:rPr>
              <a:t>detect</a:t>
            </a:r>
            <a:r>
              <a:rPr sz="2000" kern="0" spc="30" dirty="0">
                <a:solidFill>
                  <a:srgbClr val="FFFFFF"/>
                </a:solidFill>
                <a:latin typeface="Georgia"/>
                <a:cs typeface="Georgia"/>
              </a:rPr>
              <a:t> </a:t>
            </a:r>
            <a:r>
              <a:rPr sz="2000" kern="0" spc="-10" dirty="0">
                <a:solidFill>
                  <a:srgbClr val="FFFFFF"/>
                </a:solidFill>
                <a:latin typeface="Georgia"/>
                <a:cs typeface="Georgia"/>
              </a:rPr>
              <a:t>intrusions,</a:t>
            </a:r>
            <a:r>
              <a:rPr sz="2000" kern="0" spc="10" dirty="0">
                <a:solidFill>
                  <a:srgbClr val="FFFFFF"/>
                </a:solidFill>
                <a:latin typeface="Georgia"/>
                <a:cs typeface="Georgia"/>
              </a:rPr>
              <a:t> </a:t>
            </a:r>
            <a:r>
              <a:rPr sz="2000" kern="0" dirty="0">
                <a:solidFill>
                  <a:srgbClr val="FFFFFF"/>
                </a:solidFill>
                <a:latin typeface="Georgia"/>
                <a:cs typeface="Georgia"/>
              </a:rPr>
              <a:t>log</a:t>
            </a:r>
            <a:r>
              <a:rPr sz="2000" kern="0" spc="40" dirty="0">
                <a:solidFill>
                  <a:srgbClr val="FFFFFF"/>
                </a:solidFill>
                <a:latin typeface="Georgia"/>
                <a:cs typeface="Georgia"/>
              </a:rPr>
              <a:t> </a:t>
            </a:r>
            <a:r>
              <a:rPr sz="2000" kern="0" dirty="0">
                <a:solidFill>
                  <a:srgbClr val="FFFFFF"/>
                </a:solidFill>
                <a:latin typeface="Georgia"/>
                <a:cs typeface="Georgia"/>
              </a:rPr>
              <a:t>suspicious</a:t>
            </a:r>
            <a:r>
              <a:rPr sz="2000" kern="0" spc="5" dirty="0">
                <a:solidFill>
                  <a:srgbClr val="FFFFFF"/>
                </a:solidFill>
                <a:latin typeface="Georgia"/>
                <a:cs typeface="Georgia"/>
              </a:rPr>
              <a:t> </a:t>
            </a:r>
            <a:r>
              <a:rPr sz="2000" kern="0" spc="-10" dirty="0">
                <a:solidFill>
                  <a:srgbClr val="FFFFFF"/>
                </a:solidFill>
                <a:latin typeface="Georgia"/>
                <a:cs typeface="Georgia"/>
              </a:rPr>
              <a:t>events, </a:t>
            </a:r>
            <a:r>
              <a:rPr sz="2000" kern="0" dirty="0">
                <a:solidFill>
                  <a:srgbClr val="FFFFFF"/>
                </a:solidFill>
                <a:latin typeface="Georgia"/>
                <a:cs typeface="Georgia"/>
              </a:rPr>
              <a:t>and</a:t>
            </a:r>
            <a:r>
              <a:rPr sz="2000" kern="0" spc="30" dirty="0">
                <a:solidFill>
                  <a:srgbClr val="FFFFFF"/>
                </a:solidFill>
                <a:latin typeface="Georgia"/>
                <a:cs typeface="Georgia"/>
              </a:rPr>
              <a:t> </a:t>
            </a:r>
            <a:r>
              <a:rPr sz="2000" kern="0" dirty="0">
                <a:solidFill>
                  <a:srgbClr val="FFFFFF"/>
                </a:solidFill>
                <a:latin typeface="Georgia"/>
                <a:cs typeface="Georgia"/>
              </a:rPr>
              <a:t>send</a:t>
            </a:r>
            <a:r>
              <a:rPr sz="2000" kern="0" spc="25" dirty="0">
                <a:solidFill>
                  <a:srgbClr val="FFFFFF"/>
                </a:solidFill>
                <a:latin typeface="Georgia"/>
                <a:cs typeface="Georgia"/>
              </a:rPr>
              <a:t> </a:t>
            </a:r>
            <a:r>
              <a:rPr sz="2000" kern="0" spc="-10" dirty="0">
                <a:solidFill>
                  <a:srgbClr val="FFFFFF"/>
                </a:solidFill>
                <a:latin typeface="Georgia"/>
                <a:cs typeface="Georgia"/>
              </a:rPr>
              <a:t>alerts</a:t>
            </a:r>
            <a:endParaRPr sz="2000" kern="0">
              <a:solidFill>
                <a:sysClr val="windowText" lastClr="000000"/>
              </a:solidFill>
              <a:latin typeface="Georgia"/>
              <a:cs typeface="Georgia"/>
            </a:endParaRPr>
          </a:p>
          <a:p>
            <a:pPr marL="756285" lvl="1" indent="-286385">
              <a:spcBef>
                <a:spcPts val="480"/>
              </a:spcBef>
              <a:buClr>
                <a:srgbClr val="E2BB92"/>
              </a:buClr>
              <a:buSzPct val="140000"/>
              <a:buFont typeface="Arial"/>
              <a:buChar char="•"/>
              <a:tabLst>
                <a:tab pos="756285" algn="l"/>
              </a:tabLst>
            </a:pPr>
            <a:r>
              <a:rPr sz="2000" kern="0" dirty="0">
                <a:solidFill>
                  <a:srgbClr val="FFFFFF"/>
                </a:solidFill>
                <a:latin typeface="Georgia"/>
                <a:cs typeface="Georgia"/>
              </a:rPr>
              <a:t>Can</a:t>
            </a:r>
            <a:r>
              <a:rPr sz="2000" kern="0" spc="-25" dirty="0">
                <a:solidFill>
                  <a:srgbClr val="FFFFFF"/>
                </a:solidFill>
                <a:latin typeface="Georgia"/>
                <a:cs typeface="Georgia"/>
              </a:rPr>
              <a:t> </a:t>
            </a:r>
            <a:r>
              <a:rPr sz="2000" kern="0" dirty="0">
                <a:solidFill>
                  <a:srgbClr val="FFFFFF"/>
                </a:solidFill>
                <a:latin typeface="Georgia"/>
                <a:cs typeface="Georgia"/>
              </a:rPr>
              <a:t>detect</a:t>
            </a:r>
            <a:r>
              <a:rPr sz="2000" kern="0" spc="-20" dirty="0">
                <a:solidFill>
                  <a:srgbClr val="FFFFFF"/>
                </a:solidFill>
                <a:latin typeface="Georgia"/>
                <a:cs typeface="Georgia"/>
              </a:rPr>
              <a:t> </a:t>
            </a:r>
            <a:r>
              <a:rPr sz="2000" kern="0" dirty="0">
                <a:solidFill>
                  <a:srgbClr val="FFFFFF"/>
                </a:solidFill>
                <a:latin typeface="Georgia"/>
                <a:cs typeface="Georgia"/>
              </a:rPr>
              <a:t>both</a:t>
            </a:r>
            <a:r>
              <a:rPr sz="2000" kern="0" spc="-20" dirty="0">
                <a:solidFill>
                  <a:srgbClr val="FFFFFF"/>
                </a:solidFill>
                <a:latin typeface="Georgia"/>
                <a:cs typeface="Georgia"/>
              </a:rPr>
              <a:t> </a:t>
            </a:r>
            <a:r>
              <a:rPr sz="2000" kern="0" dirty="0">
                <a:solidFill>
                  <a:srgbClr val="FFFFFF"/>
                </a:solidFill>
                <a:latin typeface="Georgia"/>
                <a:cs typeface="Georgia"/>
              </a:rPr>
              <a:t>external</a:t>
            </a:r>
            <a:r>
              <a:rPr sz="2000" kern="0" spc="-15" dirty="0">
                <a:solidFill>
                  <a:srgbClr val="FFFFFF"/>
                </a:solidFill>
                <a:latin typeface="Georgia"/>
                <a:cs typeface="Georgia"/>
              </a:rPr>
              <a:t> </a:t>
            </a:r>
            <a:r>
              <a:rPr sz="2000" kern="0" dirty="0">
                <a:solidFill>
                  <a:srgbClr val="FFFFFF"/>
                </a:solidFill>
                <a:latin typeface="Georgia"/>
                <a:cs typeface="Georgia"/>
              </a:rPr>
              <a:t>and</a:t>
            </a:r>
            <a:r>
              <a:rPr sz="2000" kern="0" spc="-25" dirty="0">
                <a:solidFill>
                  <a:srgbClr val="FFFFFF"/>
                </a:solidFill>
                <a:latin typeface="Georgia"/>
                <a:cs typeface="Georgia"/>
              </a:rPr>
              <a:t> </a:t>
            </a:r>
            <a:r>
              <a:rPr sz="2000" kern="0" spc="-10" dirty="0">
                <a:solidFill>
                  <a:srgbClr val="FFFFFF"/>
                </a:solidFill>
                <a:latin typeface="Georgia"/>
                <a:cs typeface="Georgia"/>
              </a:rPr>
              <a:t>internal</a:t>
            </a:r>
            <a:r>
              <a:rPr sz="2000" kern="0" spc="-25" dirty="0">
                <a:solidFill>
                  <a:srgbClr val="FFFFFF"/>
                </a:solidFill>
                <a:latin typeface="Georgia"/>
                <a:cs typeface="Georgia"/>
              </a:rPr>
              <a:t> </a:t>
            </a:r>
            <a:r>
              <a:rPr sz="2000" kern="0" spc="-10" dirty="0">
                <a:solidFill>
                  <a:srgbClr val="FFFFFF"/>
                </a:solidFill>
                <a:latin typeface="Georgia"/>
                <a:cs typeface="Georgia"/>
              </a:rPr>
              <a:t>intrusions</a:t>
            </a:r>
            <a:endParaRPr sz="2000" kern="0">
              <a:solidFill>
                <a:sysClr val="windowText" lastClr="000000"/>
              </a:solidFill>
              <a:latin typeface="Georgia"/>
              <a:cs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8921" y="-62661"/>
            <a:ext cx="10462157" cy="1326056"/>
          </a:xfrm>
          <a:prstGeom prst="rect">
            <a:avLst/>
          </a:prstGeom>
        </p:spPr>
        <p:txBody>
          <a:bodyPr vert="horz" wrap="square" lIns="0" tIns="490271" rIns="0" bIns="0" rtlCol="0">
            <a:spAutoFit/>
          </a:bodyPr>
          <a:lstStyle/>
          <a:p>
            <a:pPr marL="34925">
              <a:spcBef>
                <a:spcPts val="100"/>
              </a:spcBef>
            </a:pPr>
            <a:r>
              <a:rPr dirty="0"/>
              <a:t>Data</a:t>
            </a:r>
            <a:r>
              <a:rPr spc="-65" dirty="0"/>
              <a:t> </a:t>
            </a:r>
            <a:r>
              <a:rPr spc="-10" dirty="0"/>
              <a:t>Sources</a:t>
            </a:r>
            <a:r>
              <a:rPr spc="-65" dirty="0"/>
              <a:t> </a:t>
            </a:r>
            <a:r>
              <a:rPr dirty="0"/>
              <a:t>and</a:t>
            </a:r>
            <a:r>
              <a:rPr spc="-65" dirty="0"/>
              <a:t> </a:t>
            </a:r>
            <a:r>
              <a:rPr spc="-10" dirty="0"/>
              <a:t>Sensors</a:t>
            </a:r>
          </a:p>
        </p:txBody>
      </p:sp>
      <p:grpSp>
        <p:nvGrpSpPr>
          <p:cNvPr id="3" name="object 3"/>
          <p:cNvGrpSpPr/>
          <p:nvPr/>
        </p:nvGrpSpPr>
        <p:grpSpPr>
          <a:xfrm>
            <a:off x="1990328" y="3022719"/>
            <a:ext cx="3893820" cy="2344420"/>
            <a:chOff x="484631" y="2976372"/>
            <a:chExt cx="3893820" cy="2344420"/>
          </a:xfrm>
        </p:grpSpPr>
        <p:sp>
          <p:nvSpPr>
            <p:cNvPr id="4" name="object 4"/>
            <p:cNvSpPr/>
            <p:nvPr/>
          </p:nvSpPr>
          <p:spPr>
            <a:xfrm>
              <a:off x="489203" y="2980944"/>
              <a:ext cx="3884929" cy="2334895"/>
            </a:xfrm>
            <a:custGeom>
              <a:avLst/>
              <a:gdLst/>
              <a:ahLst/>
              <a:cxnLst/>
              <a:rect l="l" t="t" r="r" b="b"/>
              <a:pathLst>
                <a:path w="3884929" h="2334895">
                  <a:moveTo>
                    <a:pt x="3884676" y="0"/>
                  </a:moveTo>
                  <a:lnTo>
                    <a:pt x="0" y="0"/>
                  </a:lnTo>
                  <a:lnTo>
                    <a:pt x="0" y="2334767"/>
                  </a:lnTo>
                  <a:lnTo>
                    <a:pt x="376364" y="2334767"/>
                  </a:lnTo>
                  <a:lnTo>
                    <a:pt x="376364" y="376173"/>
                  </a:lnTo>
                  <a:lnTo>
                    <a:pt x="3319422" y="376173"/>
                  </a:lnTo>
                  <a:lnTo>
                    <a:pt x="3884676" y="0"/>
                  </a:lnTo>
                  <a:close/>
                </a:path>
                <a:path w="3884929" h="2334895">
                  <a:moveTo>
                    <a:pt x="3884676" y="0"/>
                  </a:moveTo>
                  <a:lnTo>
                    <a:pt x="3319422" y="376173"/>
                  </a:lnTo>
                  <a:lnTo>
                    <a:pt x="3884676" y="376173"/>
                  </a:lnTo>
                  <a:lnTo>
                    <a:pt x="3884676" y="0"/>
                  </a:lnTo>
                  <a:close/>
                </a:path>
              </a:pathLst>
            </a:custGeom>
            <a:solidFill>
              <a:srgbClr val="638B60"/>
            </a:solidFill>
          </p:spPr>
          <p:txBody>
            <a:bodyPr wrap="square" lIns="0" tIns="0" rIns="0" bIns="0" rtlCol="0"/>
            <a:lstStyle/>
            <a:p>
              <a:endParaRPr kern="0">
                <a:solidFill>
                  <a:sysClr val="windowText" lastClr="000000"/>
                </a:solidFill>
              </a:endParaRPr>
            </a:p>
          </p:txBody>
        </p:sp>
        <p:sp>
          <p:nvSpPr>
            <p:cNvPr id="5" name="object 5"/>
            <p:cNvSpPr/>
            <p:nvPr/>
          </p:nvSpPr>
          <p:spPr>
            <a:xfrm>
              <a:off x="489203" y="2980944"/>
              <a:ext cx="3884929" cy="2334895"/>
            </a:xfrm>
            <a:custGeom>
              <a:avLst/>
              <a:gdLst/>
              <a:ahLst/>
              <a:cxnLst/>
              <a:rect l="l" t="t" r="r" b="b"/>
              <a:pathLst>
                <a:path w="3884929" h="2334895">
                  <a:moveTo>
                    <a:pt x="376364" y="2334767"/>
                  </a:moveTo>
                  <a:lnTo>
                    <a:pt x="0" y="2334767"/>
                  </a:lnTo>
                  <a:lnTo>
                    <a:pt x="0" y="0"/>
                  </a:lnTo>
                  <a:lnTo>
                    <a:pt x="3884676" y="0"/>
                  </a:lnTo>
                </a:path>
                <a:path w="3884929" h="2334895">
                  <a:moveTo>
                    <a:pt x="3884676" y="0"/>
                  </a:moveTo>
                  <a:lnTo>
                    <a:pt x="3884676" y="376173"/>
                  </a:lnTo>
                  <a:lnTo>
                    <a:pt x="376364" y="376173"/>
                  </a:lnTo>
                  <a:lnTo>
                    <a:pt x="376364" y="2334767"/>
                  </a:lnTo>
                </a:path>
              </a:pathLst>
            </a:custGeom>
            <a:ln w="9144">
              <a:solidFill>
                <a:srgbClr val="435E40"/>
              </a:solidFill>
            </a:ln>
          </p:spPr>
          <p:txBody>
            <a:bodyPr wrap="square" lIns="0" tIns="0" rIns="0" bIns="0" rtlCol="0"/>
            <a:lstStyle/>
            <a:p>
              <a:endParaRPr kern="0">
                <a:solidFill>
                  <a:sysClr val="windowText" lastClr="000000"/>
                </a:solidFill>
              </a:endParaRPr>
            </a:p>
          </p:txBody>
        </p:sp>
        <p:sp>
          <p:nvSpPr>
            <p:cNvPr id="6" name="object 6"/>
            <p:cNvSpPr/>
            <p:nvPr/>
          </p:nvSpPr>
          <p:spPr>
            <a:xfrm>
              <a:off x="489204" y="2980689"/>
              <a:ext cx="3884929" cy="2335530"/>
            </a:xfrm>
            <a:custGeom>
              <a:avLst/>
              <a:gdLst/>
              <a:ahLst/>
              <a:cxnLst/>
              <a:rect l="l" t="t" r="r" b="b"/>
              <a:pathLst>
                <a:path w="3884929" h="2335529">
                  <a:moveTo>
                    <a:pt x="3884676" y="0"/>
                  </a:moveTo>
                  <a:lnTo>
                    <a:pt x="0" y="0"/>
                  </a:lnTo>
                  <a:lnTo>
                    <a:pt x="0" y="375920"/>
                  </a:lnTo>
                  <a:lnTo>
                    <a:pt x="0" y="2335530"/>
                  </a:lnTo>
                  <a:lnTo>
                    <a:pt x="376364" y="2335530"/>
                  </a:lnTo>
                  <a:lnTo>
                    <a:pt x="376364" y="375920"/>
                  </a:lnTo>
                  <a:lnTo>
                    <a:pt x="3884676" y="375920"/>
                  </a:lnTo>
                  <a:lnTo>
                    <a:pt x="3884676" y="0"/>
                  </a:lnTo>
                  <a:close/>
                </a:path>
              </a:pathLst>
            </a:custGeom>
            <a:solidFill>
              <a:srgbClr val="638B60"/>
            </a:solidFill>
          </p:spPr>
          <p:txBody>
            <a:bodyPr wrap="square" lIns="0" tIns="0" rIns="0" bIns="0" rtlCol="0"/>
            <a:lstStyle/>
            <a:p>
              <a:endParaRPr kern="0">
                <a:solidFill>
                  <a:sysClr val="windowText" lastClr="000000"/>
                </a:solidFill>
              </a:endParaRPr>
            </a:p>
          </p:txBody>
        </p:sp>
        <p:sp>
          <p:nvSpPr>
            <p:cNvPr id="7" name="object 7"/>
            <p:cNvSpPr/>
            <p:nvPr/>
          </p:nvSpPr>
          <p:spPr>
            <a:xfrm>
              <a:off x="489203" y="2980944"/>
              <a:ext cx="3884929" cy="2334895"/>
            </a:xfrm>
            <a:custGeom>
              <a:avLst/>
              <a:gdLst/>
              <a:ahLst/>
              <a:cxnLst/>
              <a:rect l="l" t="t" r="r" b="b"/>
              <a:pathLst>
                <a:path w="3884929" h="2334895">
                  <a:moveTo>
                    <a:pt x="3884676" y="0"/>
                  </a:moveTo>
                  <a:lnTo>
                    <a:pt x="3884676" y="376173"/>
                  </a:lnTo>
                  <a:lnTo>
                    <a:pt x="376364" y="376173"/>
                  </a:lnTo>
                  <a:lnTo>
                    <a:pt x="376364" y="2334767"/>
                  </a:lnTo>
                  <a:lnTo>
                    <a:pt x="0" y="2334767"/>
                  </a:lnTo>
                  <a:lnTo>
                    <a:pt x="0" y="0"/>
                  </a:lnTo>
                  <a:lnTo>
                    <a:pt x="3884676" y="0"/>
                  </a:lnTo>
                  <a:close/>
                </a:path>
              </a:pathLst>
            </a:custGeom>
            <a:ln w="9144">
              <a:solidFill>
                <a:srgbClr val="435E40"/>
              </a:solidFill>
            </a:ln>
          </p:spPr>
          <p:txBody>
            <a:bodyPr wrap="square" lIns="0" tIns="0" rIns="0" bIns="0" rtlCol="0"/>
            <a:lstStyle/>
            <a:p>
              <a:endParaRPr kern="0">
                <a:solidFill>
                  <a:sysClr val="windowText" lastClr="000000"/>
                </a:solidFill>
              </a:endParaRPr>
            </a:p>
          </p:txBody>
        </p:sp>
      </p:grpSp>
      <p:sp>
        <p:nvSpPr>
          <p:cNvPr id="8" name="object 8"/>
          <p:cNvSpPr txBox="1"/>
          <p:nvPr/>
        </p:nvSpPr>
        <p:spPr>
          <a:xfrm>
            <a:off x="2492452" y="3432429"/>
            <a:ext cx="3001645" cy="2178685"/>
          </a:xfrm>
          <a:prstGeom prst="rect">
            <a:avLst/>
          </a:prstGeom>
        </p:spPr>
        <p:txBody>
          <a:bodyPr vert="horz" wrap="square" lIns="0" tIns="6985" rIns="0" bIns="0" rtlCol="0">
            <a:spAutoFit/>
          </a:bodyPr>
          <a:lstStyle/>
          <a:p>
            <a:pPr marL="12700" marR="5080">
              <a:lnSpc>
                <a:spcPct val="101200"/>
              </a:lnSpc>
              <a:spcBef>
                <a:spcPts val="55"/>
              </a:spcBef>
            </a:pPr>
            <a:r>
              <a:rPr sz="2800" kern="0" spc="280" dirty="0">
                <a:solidFill>
                  <a:srgbClr val="FFFFFF"/>
                </a:solidFill>
                <a:latin typeface="Georgia"/>
                <a:cs typeface="Georgia"/>
              </a:rPr>
              <a:t>A</a:t>
            </a:r>
            <a:r>
              <a:rPr sz="2800" kern="0" spc="-130" dirty="0">
                <a:solidFill>
                  <a:srgbClr val="FFFFFF"/>
                </a:solidFill>
                <a:latin typeface="Georgia"/>
                <a:cs typeface="Georgia"/>
              </a:rPr>
              <a:t> </a:t>
            </a:r>
            <a:r>
              <a:rPr sz="2800" kern="0" spc="-10" dirty="0">
                <a:solidFill>
                  <a:srgbClr val="FFFFFF"/>
                </a:solidFill>
                <a:latin typeface="Georgia"/>
                <a:cs typeface="Georgia"/>
              </a:rPr>
              <a:t>fundamental </a:t>
            </a:r>
            <a:r>
              <a:rPr sz="2800" kern="0" dirty="0">
                <a:solidFill>
                  <a:srgbClr val="FFFFFF"/>
                </a:solidFill>
                <a:latin typeface="Georgia"/>
                <a:cs typeface="Georgia"/>
              </a:rPr>
              <a:t>component</a:t>
            </a:r>
            <a:r>
              <a:rPr sz="2800" kern="0" spc="-145" dirty="0">
                <a:solidFill>
                  <a:srgbClr val="FFFFFF"/>
                </a:solidFill>
                <a:latin typeface="Georgia"/>
                <a:cs typeface="Georgia"/>
              </a:rPr>
              <a:t> </a:t>
            </a:r>
            <a:r>
              <a:rPr sz="2800" kern="0" spc="-25" dirty="0">
                <a:solidFill>
                  <a:srgbClr val="FFFFFF"/>
                </a:solidFill>
                <a:latin typeface="Georgia"/>
                <a:cs typeface="Georgia"/>
              </a:rPr>
              <a:t>of </a:t>
            </a:r>
            <a:r>
              <a:rPr sz="2800" kern="0" spc="-10" dirty="0">
                <a:solidFill>
                  <a:srgbClr val="FFFFFF"/>
                </a:solidFill>
                <a:latin typeface="Georgia"/>
                <a:cs typeface="Georgia"/>
              </a:rPr>
              <a:t>intrusion</a:t>
            </a:r>
            <a:r>
              <a:rPr sz="2800" kern="0" spc="-85" dirty="0">
                <a:solidFill>
                  <a:srgbClr val="FFFFFF"/>
                </a:solidFill>
                <a:latin typeface="Georgia"/>
                <a:cs typeface="Georgia"/>
              </a:rPr>
              <a:t> </a:t>
            </a:r>
            <a:r>
              <a:rPr sz="2800" kern="0" spc="-10" dirty="0">
                <a:solidFill>
                  <a:srgbClr val="FFFFFF"/>
                </a:solidFill>
                <a:latin typeface="Georgia"/>
                <a:cs typeface="Georgia"/>
              </a:rPr>
              <a:t>detection </a:t>
            </a:r>
            <a:r>
              <a:rPr sz="2800" kern="0" dirty="0">
                <a:solidFill>
                  <a:srgbClr val="FFFFFF"/>
                </a:solidFill>
                <a:latin typeface="Georgia"/>
                <a:cs typeface="Georgia"/>
              </a:rPr>
              <a:t>is</a:t>
            </a:r>
            <a:r>
              <a:rPr sz="2800" kern="0" spc="-80" dirty="0">
                <a:solidFill>
                  <a:srgbClr val="FFFFFF"/>
                </a:solidFill>
                <a:latin typeface="Georgia"/>
                <a:cs typeface="Georgia"/>
              </a:rPr>
              <a:t> </a:t>
            </a:r>
            <a:r>
              <a:rPr sz="2800" kern="0" dirty="0">
                <a:solidFill>
                  <a:srgbClr val="FFFFFF"/>
                </a:solidFill>
                <a:latin typeface="Georgia"/>
                <a:cs typeface="Georgia"/>
              </a:rPr>
              <a:t>the</a:t>
            </a:r>
            <a:r>
              <a:rPr sz="2800" kern="0" spc="-70" dirty="0">
                <a:solidFill>
                  <a:srgbClr val="FFFFFF"/>
                </a:solidFill>
                <a:latin typeface="Georgia"/>
                <a:cs typeface="Georgia"/>
              </a:rPr>
              <a:t> </a:t>
            </a:r>
            <a:r>
              <a:rPr sz="2800" kern="0" dirty="0">
                <a:solidFill>
                  <a:srgbClr val="FFFFFF"/>
                </a:solidFill>
                <a:latin typeface="Georgia"/>
                <a:cs typeface="Georgia"/>
              </a:rPr>
              <a:t>sensor</a:t>
            </a:r>
            <a:r>
              <a:rPr sz="2800" kern="0" spc="-80" dirty="0">
                <a:solidFill>
                  <a:srgbClr val="FFFFFF"/>
                </a:solidFill>
                <a:latin typeface="Georgia"/>
                <a:cs typeface="Georgia"/>
              </a:rPr>
              <a:t> </a:t>
            </a:r>
            <a:r>
              <a:rPr sz="2800" kern="0" spc="-20" dirty="0">
                <a:solidFill>
                  <a:srgbClr val="FFFFFF"/>
                </a:solidFill>
                <a:latin typeface="Georgia"/>
                <a:cs typeface="Georgia"/>
              </a:rPr>
              <a:t>that </a:t>
            </a:r>
            <a:r>
              <a:rPr sz="2800" kern="0" dirty="0">
                <a:solidFill>
                  <a:srgbClr val="FFFFFF"/>
                </a:solidFill>
                <a:latin typeface="Georgia"/>
                <a:cs typeface="Georgia"/>
              </a:rPr>
              <a:t>collects</a:t>
            </a:r>
            <a:r>
              <a:rPr sz="2800" kern="0" spc="-165" dirty="0">
                <a:solidFill>
                  <a:srgbClr val="FFFFFF"/>
                </a:solidFill>
                <a:latin typeface="Georgia"/>
                <a:cs typeface="Georgia"/>
              </a:rPr>
              <a:t> </a:t>
            </a:r>
            <a:r>
              <a:rPr sz="2800" kern="0" spc="-20" dirty="0">
                <a:solidFill>
                  <a:srgbClr val="FFFFFF"/>
                </a:solidFill>
                <a:latin typeface="Georgia"/>
                <a:cs typeface="Georgia"/>
              </a:rPr>
              <a:t>data</a:t>
            </a:r>
            <a:endParaRPr sz="2800" kern="0">
              <a:solidFill>
                <a:sysClr val="windowText" lastClr="000000"/>
              </a:solidFill>
              <a:latin typeface="Georgia"/>
              <a:cs typeface="Georgia"/>
            </a:endParaRPr>
          </a:p>
        </p:txBody>
      </p:sp>
      <p:grpSp>
        <p:nvGrpSpPr>
          <p:cNvPr id="9" name="object 9"/>
          <p:cNvGrpSpPr/>
          <p:nvPr/>
        </p:nvGrpSpPr>
        <p:grpSpPr>
          <a:xfrm>
            <a:off x="5430011" y="2129027"/>
            <a:ext cx="670560" cy="670560"/>
            <a:chOff x="3906011" y="2129027"/>
            <a:chExt cx="670560" cy="670560"/>
          </a:xfrm>
        </p:grpSpPr>
        <p:pic>
          <p:nvPicPr>
            <p:cNvPr id="10" name="object 10"/>
            <p:cNvPicPr/>
            <p:nvPr/>
          </p:nvPicPr>
          <p:blipFill>
            <a:blip r:embed="rId2" cstate="print"/>
            <a:stretch>
              <a:fillRect/>
            </a:stretch>
          </p:blipFill>
          <p:spPr>
            <a:xfrm>
              <a:off x="3910583" y="2133599"/>
              <a:ext cx="661415" cy="661415"/>
            </a:xfrm>
            <a:prstGeom prst="rect">
              <a:avLst/>
            </a:prstGeom>
          </p:spPr>
        </p:pic>
        <p:sp>
          <p:nvSpPr>
            <p:cNvPr id="11" name="object 11"/>
            <p:cNvSpPr/>
            <p:nvPr/>
          </p:nvSpPr>
          <p:spPr>
            <a:xfrm>
              <a:off x="3910583" y="2133599"/>
              <a:ext cx="661670" cy="661670"/>
            </a:xfrm>
            <a:custGeom>
              <a:avLst/>
              <a:gdLst/>
              <a:ahLst/>
              <a:cxnLst/>
              <a:rect l="l" t="t" r="r" b="b"/>
              <a:pathLst>
                <a:path w="661670" h="661669">
                  <a:moveTo>
                    <a:pt x="0" y="661415"/>
                  </a:moveTo>
                  <a:lnTo>
                    <a:pt x="661415" y="0"/>
                  </a:lnTo>
                </a:path>
                <a:path w="661670" h="661669">
                  <a:moveTo>
                    <a:pt x="661415" y="661415"/>
                  </a:moveTo>
                  <a:lnTo>
                    <a:pt x="0" y="661415"/>
                  </a:lnTo>
                </a:path>
                <a:path w="661670" h="661669">
                  <a:moveTo>
                    <a:pt x="661415" y="0"/>
                  </a:moveTo>
                  <a:lnTo>
                    <a:pt x="661415" y="661415"/>
                  </a:lnTo>
                </a:path>
              </a:pathLst>
            </a:custGeom>
            <a:ln w="9144">
              <a:solidFill>
                <a:srgbClr val="D16248"/>
              </a:solidFill>
            </a:ln>
          </p:spPr>
          <p:txBody>
            <a:bodyPr wrap="square" lIns="0" tIns="0" rIns="0" bIns="0" rtlCol="0"/>
            <a:lstStyle/>
            <a:p>
              <a:endParaRPr kern="0">
                <a:solidFill>
                  <a:sysClr val="windowText" lastClr="000000"/>
                </a:solidFill>
              </a:endParaRPr>
            </a:p>
          </p:txBody>
        </p:sp>
        <p:pic>
          <p:nvPicPr>
            <p:cNvPr id="12" name="object 12"/>
            <p:cNvPicPr/>
            <p:nvPr/>
          </p:nvPicPr>
          <p:blipFill>
            <a:blip r:embed="rId2" cstate="print"/>
            <a:stretch>
              <a:fillRect/>
            </a:stretch>
          </p:blipFill>
          <p:spPr>
            <a:xfrm>
              <a:off x="3910583" y="2133599"/>
              <a:ext cx="661415" cy="661415"/>
            </a:xfrm>
            <a:prstGeom prst="rect">
              <a:avLst/>
            </a:prstGeom>
          </p:spPr>
        </p:pic>
        <p:sp>
          <p:nvSpPr>
            <p:cNvPr id="13" name="object 13"/>
            <p:cNvSpPr/>
            <p:nvPr/>
          </p:nvSpPr>
          <p:spPr>
            <a:xfrm>
              <a:off x="3910583" y="2133599"/>
              <a:ext cx="661670" cy="661670"/>
            </a:xfrm>
            <a:custGeom>
              <a:avLst/>
              <a:gdLst/>
              <a:ahLst/>
              <a:cxnLst/>
              <a:rect l="l" t="t" r="r" b="b"/>
              <a:pathLst>
                <a:path w="661670" h="661669">
                  <a:moveTo>
                    <a:pt x="0" y="661415"/>
                  </a:moveTo>
                  <a:lnTo>
                    <a:pt x="661415" y="0"/>
                  </a:lnTo>
                  <a:lnTo>
                    <a:pt x="661415" y="661415"/>
                  </a:lnTo>
                  <a:lnTo>
                    <a:pt x="0" y="661415"/>
                  </a:lnTo>
                  <a:close/>
                </a:path>
              </a:pathLst>
            </a:custGeom>
            <a:ln w="9144">
              <a:solidFill>
                <a:srgbClr val="D16248"/>
              </a:solidFill>
            </a:ln>
          </p:spPr>
          <p:txBody>
            <a:bodyPr wrap="square" lIns="0" tIns="0" rIns="0" bIns="0" rtlCol="0"/>
            <a:lstStyle/>
            <a:p>
              <a:endParaRPr kern="0">
                <a:solidFill>
                  <a:sysClr val="windowText" lastClr="000000"/>
                </a:solidFill>
              </a:endParaRPr>
            </a:p>
          </p:txBody>
        </p:sp>
      </p:grpSp>
      <p:grpSp>
        <p:nvGrpSpPr>
          <p:cNvPr id="14" name="object 14"/>
          <p:cNvGrpSpPr/>
          <p:nvPr/>
        </p:nvGrpSpPr>
        <p:grpSpPr>
          <a:xfrm>
            <a:off x="6301741" y="1914144"/>
            <a:ext cx="3895725" cy="2344420"/>
            <a:chOff x="4777740" y="1914144"/>
            <a:chExt cx="3895725" cy="2344420"/>
          </a:xfrm>
        </p:grpSpPr>
        <p:sp>
          <p:nvSpPr>
            <p:cNvPr id="15" name="object 15"/>
            <p:cNvSpPr/>
            <p:nvPr/>
          </p:nvSpPr>
          <p:spPr>
            <a:xfrm>
              <a:off x="4782312" y="1918716"/>
              <a:ext cx="3886200" cy="2334895"/>
            </a:xfrm>
            <a:custGeom>
              <a:avLst/>
              <a:gdLst/>
              <a:ahLst/>
              <a:cxnLst/>
              <a:rect l="l" t="t" r="r" b="b"/>
              <a:pathLst>
                <a:path w="3886200" h="2334895">
                  <a:moveTo>
                    <a:pt x="3886199" y="0"/>
                  </a:moveTo>
                  <a:lnTo>
                    <a:pt x="0" y="0"/>
                  </a:lnTo>
                  <a:lnTo>
                    <a:pt x="0" y="2334768"/>
                  </a:lnTo>
                  <a:lnTo>
                    <a:pt x="376300" y="2334768"/>
                  </a:lnTo>
                  <a:lnTo>
                    <a:pt x="376300" y="376174"/>
                  </a:lnTo>
                  <a:lnTo>
                    <a:pt x="3320690" y="376174"/>
                  </a:lnTo>
                  <a:lnTo>
                    <a:pt x="3886199" y="0"/>
                  </a:lnTo>
                  <a:close/>
                </a:path>
                <a:path w="3886200" h="2334895">
                  <a:moveTo>
                    <a:pt x="3886199" y="0"/>
                  </a:moveTo>
                  <a:lnTo>
                    <a:pt x="3320690" y="376174"/>
                  </a:lnTo>
                  <a:lnTo>
                    <a:pt x="3886199" y="376174"/>
                  </a:lnTo>
                  <a:lnTo>
                    <a:pt x="3886199" y="0"/>
                  </a:lnTo>
                  <a:close/>
                </a:path>
              </a:pathLst>
            </a:custGeom>
            <a:solidFill>
              <a:srgbClr val="608889"/>
            </a:solidFill>
          </p:spPr>
          <p:txBody>
            <a:bodyPr wrap="square" lIns="0" tIns="0" rIns="0" bIns="0" rtlCol="0"/>
            <a:lstStyle/>
            <a:p>
              <a:endParaRPr kern="0">
                <a:solidFill>
                  <a:sysClr val="windowText" lastClr="000000"/>
                </a:solidFill>
              </a:endParaRPr>
            </a:p>
          </p:txBody>
        </p:sp>
        <p:sp>
          <p:nvSpPr>
            <p:cNvPr id="16" name="object 16"/>
            <p:cNvSpPr/>
            <p:nvPr/>
          </p:nvSpPr>
          <p:spPr>
            <a:xfrm>
              <a:off x="4782312" y="1918716"/>
              <a:ext cx="3886200" cy="2334895"/>
            </a:xfrm>
            <a:custGeom>
              <a:avLst/>
              <a:gdLst/>
              <a:ahLst/>
              <a:cxnLst/>
              <a:rect l="l" t="t" r="r" b="b"/>
              <a:pathLst>
                <a:path w="3886200" h="2334895">
                  <a:moveTo>
                    <a:pt x="376300" y="2334768"/>
                  </a:moveTo>
                  <a:lnTo>
                    <a:pt x="0" y="2334768"/>
                  </a:lnTo>
                  <a:lnTo>
                    <a:pt x="0" y="0"/>
                  </a:lnTo>
                  <a:lnTo>
                    <a:pt x="3886199" y="0"/>
                  </a:lnTo>
                </a:path>
                <a:path w="3886200" h="2334895">
                  <a:moveTo>
                    <a:pt x="3886199" y="0"/>
                  </a:moveTo>
                  <a:lnTo>
                    <a:pt x="3886199" y="376174"/>
                  </a:lnTo>
                  <a:lnTo>
                    <a:pt x="376300" y="376174"/>
                  </a:lnTo>
                  <a:lnTo>
                    <a:pt x="376300" y="2334768"/>
                  </a:lnTo>
                </a:path>
              </a:pathLst>
            </a:custGeom>
            <a:ln w="9144">
              <a:solidFill>
                <a:srgbClr val="415B5C"/>
              </a:solidFill>
            </a:ln>
          </p:spPr>
          <p:txBody>
            <a:bodyPr wrap="square" lIns="0" tIns="0" rIns="0" bIns="0" rtlCol="0"/>
            <a:lstStyle/>
            <a:p>
              <a:endParaRPr kern="0">
                <a:solidFill>
                  <a:sysClr val="windowText" lastClr="000000"/>
                </a:solidFill>
              </a:endParaRPr>
            </a:p>
          </p:txBody>
        </p:sp>
        <p:sp>
          <p:nvSpPr>
            <p:cNvPr id="17" name="object 17"/>
            <p:cNvSpPr/>
            <p:nvPr/>
          </p:nvSpPr>
          <p:spPr>
            <a:xfrm>
              <a:off x="4782312" y="1918969"/>
              <a:ext cx="3886200" cy="2334260"/>
            </a:xfrm>
            <a:custGeom>
              <a:avLst/>
              <a:gdLst/>
              <a:ahLst/>
              <a:cxnLst/>
              <a:rect l="l" t="t" r="r" b="b"/>
              <a:pathLst>
                <a:path w="3886200" h="2334260">
                  <a:moveTo>
                    <a:pt x="3886200" y="0"/>
                  </a:moveTo>
                  <a:lnTo>
                    <a:pt x="0" y="0"/>
                  </a:lnTo>
                  <a:lnTo>
                    <a:pt x="0" y="375920"/>
                  </a:lnTo>
                  <a:lnTo>
                    <a:pt x="0" y="2334260"/>
                  </a:lnTo>
                  <a:lnTo>
                    <a:pt x="376301" y="2334260"/>
                  </a:lnTo>
                  <a:lnTo>
                    <a:pt x="376301" y="375920"/>
                  </a:lnTo>
                  <a:lnTo>
                    <a:pt x="3886200" y="375920"/>
                  </a:lnTo>
                  <a:lnTo>
                    <a:pt x="3886200" y="0"/>
                  </a:lnTo>
                  <a:close/>
                </a:path>
              </a:pathLst>
            </a:custGeom>
            <a:solidFill>
              <a:srgbClr val="608889"/>
            </a:solidFill>
          </p:spPr>
          <p:txBody>
            <a:bodyPr wrap="square" lIns="0" tIns="0" rIns="0" bIns="0" rtlCol="0"/>
            <a:lstStyle/>
            <a:p>
              <a:endParaRPr kern="0">
                <a:solidFill>
                  <a:sysClr val="windowText" lastClr="000000"/>
                </a:solidFill>
              </a:endParaRPr>
            </a:p>
          </p:txBody>
        </p:sp>
        <p:sp>
          <p:nvSpPr>
            <p:cNvPr id="18" name="object 18"/>
            <p:cNvSpPr/>
            <p:nvPr/>
          </p:nvSpPr>
          <p:spPr>
            <a:xfrm>
              <a:off x="4782312" y="1918716"/>
              <a:ext cx="3886200" cy="2334895"/>
            </a:xfrm>
            <a:custGeom>
              <a:avLst/>
              <a:gdLst/>
              <a:ahLst/>
              <a:cxnLst/>
              <a:rect l="l" t="t" r="r" b="b"/>
              <a:pathLst>
                <a:path w="3886200" h="2334895">
                  <a:moveTo>
                    <a:pt x="3886199" y="0"/>
                  </a:moveTo>
                  <a:lnTo>
                    <a:pt x="3886199" y="376174"/>
                  </a:lnTo>
                  <a:lnTo>
                    <a:pt x="376300" y="376174"/>
                  </a:lnTo>
                  <a:lnTo>
                    <a:pt x="376300" y="2334768"/>
                  </a:lnTo>
                  <a:lnTo>
                    <a:pt x="0" y="2334768"/>
                  </a:lnTo>
                  <a:lnTo>
                    <a:pt x="0" y="0"/>
                  </a:lnTo>
                  <a:lnTo>
                    <a:pt x="3886199" y="0"/>
                  </a:lnTo>
                  <a:close/>
                </a:path>
              </a:pathLst>
            </a:custGeom>
            <a:ln w="9144">
              <a:solidFill>
                <a:srgbClr val="415B5C"/>
              </a:solidFill>
            </a:ln>
          </p:spPr>
          <p:txBody>
            <a:bodyPr wrap="square" lIns="0" tIns="0" rIns="0" bIns="0" rtlCol="0"/>
            <a:lstStyle/>
            <a:p>
              <a:endParaRPr kern="0">
                <a:solidFill>
                  <a:sysClr val="windowText" lastClr="000000"/>
                </a:solidFill>
              </a:endParaRPr>
            </a:p>
          </p:txBody>
        </p:sp>
      </p:grpSp>
      <p:sp>
        <p:nvSpPr>
          <p:cNvPr id="19" name="object 19"/>
          <p:cNvSpPr txBox="1"/>
          <p:nvPr/>
        </p:nvSpPr>
        <p:spPr>
          <a:xfrm>
            <a:off x="6787134" y="2369566"/>
            <a:ext cx="3257550" cy="2585720"/>
          </a:xfrm>
          <a:prstGeom prst="rect">
            <a:avLst/>
          </a:prstGeom>
        </p:spPr>
        <p:txBody>
          <a:bodyPr vert="horz" wrap="square" lIns="0" tIns="7620" rIns="0" bIns="0" rtlCol="0">
            <a:spAutoFit/>
          </a:bodyPr>
          <a:lstStyle/>
          <a:p>
            <a:pPr marL="12700" marR="706755">
              <a:lnSpc>
                <a:spcPct val="101099"/>
              </a:lnSpc>
              <a:spcBef>
                <a:spcPts val="60"/>
              </a:spcBef>
            </a:pPr>
            <a:r>
              <a:rPr sz="2800" kern="0" dirty="0">
                <a:solidFill>
                  <a:srgbClr val="FFFFFF"/>
                </a:solidFill>
                <a:latin typeface="Georgia"/>
                <a:cs typeface="Georgia"/>
              </a:rPr>
              <a:t>Common</a:t>
            </a:r>
            <a:r>
              <a:rPr sz="2800" kern="0" spc="114" dirty="0">
                <a:solidFill>
                  <a:srgbClr val="FFFFFF"/>
                </a:solidFill>
                <a:latin typeface="Georgia"/>
                <a:cs typeface="Georgia"/>
              </a:rPr>
              <a:t> </a:t>
            </a:r>
            <a:r>
              <a:rPr sz="2800" kern="0" spc="-20" dirty="0">
                <a:solidFill>
                  <a:srgbClr val="FFFFFF"/>
                </a:solidFill>
                <a:latin typeface="Georgia"/>
                <a:cs typeface="Georgia"/>
              </a:rPr>
              <a:t>data </a:t>
            </a:r>
            <a:r>
              <a:rPr sz="2800" kern="0" dirty="0">
                <a:solidFill>
                  <a:srgbClr val="FFFFFF"/>
                </a:solidFill>
                <a:latin typeface="Georgia"/>
                <a:cs typeface="Georgia"/>
              </a:rPr>
              <a:t>sources</a:t>
            </a:r>
            <a:r>
              <a:rPr sz="2800" kern="0" spc="-75" dirty="0">
                <a:solidFill>
                  <a:srgbClr val="FFFFFF"/>
                </a:solidFill>
                <a:latin typeface="Georgia"/>
                <a:cs typeface="Georgia"/>
              </a:rPr>
              <a:t> </a:t>
            </a:r>
            <a:r>
              <a:rPr sz="2800" kern="0" spc="-10" dirty="0">
                <a:solidFill>
                  <a:srgbClr val="FFFFFF"/>
                </a:solidFill>
                <a:latin typeface="Georgia"/>
                <a:cs typeface="Georgia"/>
              </a:rPr>
              <a:t>include:</a:t>
            </a:r>
            <a:endParaRPr sz="2800" kern="0">
              <a:solidFill>
                <a:sysClr val="windowText" lastClr="000000"/>
              </a:solidFill>
              <a:latin typeface="Georgia"/>
              <a:cs typeface="Georgia"/>
            </a:endParaRPr>
          </a:p>
          <a:p>
            <a:pPr marL="240029" indent="-227329">
              <a:spcBef>
                <a:spcPts val="1415"/>
              </a:spcBef>
              <a:buFontTx/>
              <a:buChar char="•"/>
              <a:tabLst>
                <a:tab pos="240029" algn="l"/>
              </a:tabLst>
            </a:pPr>
            <a:r>
              <a:rPr sz="2200" kern="0" dirty="0">
                <a:solidFill>
                  <a:srgbClr val="FFFFFF"/>
                </a:solidFill>
                <a:latin typeface="Georgia"/>
                <a:cs typeface="Georgia"/>
              </a:rPr>
              <a:t>System</a:t>
            </a:r>
            <a:r>
              <a:rPr sz="2200" kern="0" spc="-40" dirty="0">
                <a:solidFill>
                  <a:srgbClr val="FFFFFF"/>
                </a:solidFill>
                <a:latin typeface="Georgia"/>
                <a:cs typeface="Georgia"/>
              </a:rPr>
              <a:t> </a:t>
            </a:r>
            <a:r>
              <a:rPr sz="2200" kern="0" dirty="0">
                <a:solidFill>
                  <a:srgbClr val="FFFFFF"/>
                </a:solidFill>
                <a:latin typeface="Georgia"/>
                <a:cs typeface="Georgia"/>
              </a:rPr>
              <a:t>call</a:t>
            </a:r>
            <a:r>
              <a:rPr sz="2200" kern="0" spc="-25" dirty="0">
                <a:solidFill>
                  <a:srgbClr val="FFFFFF"/>
                </a:solidFill>
                <a:latin typeface="Georgia"/>
                <a:cs typeface="Georgia"/>
              </a:rPr>
              <a:t> </a:t>
            </a:r>
            <a:r>
              <a:rPr sz="2200" kern="0" spc="-10" dirty="0">
                <a:solidFill>
                  <a:srgbClr val="FFFFFF"/>
                </a:solidFill>
                <a:latin typeface="Georgia"/>
                <a:cs typeface="Georgia"/>
              </a:rPr>
              <a:t>traces</a:t>
            </a:r>
            <a:endParaRPr sz="2200" kern="0">
              <a:solidFill>
                <a:sysClr val="windowText" lastClr="000000"/>
              </a:solidFill>
              <a:latin typeface="Georgia"/>
              <a:cs typeface="Georgia"/>
            </a:endParaRPr>
          </a:p>
          <a:p>
            <a:pPr marL="240029" indent="-227329">
              <a:spcBef>
                <a:spcPts val="470"/>
              </a:spcBef>
              <a:buFontTx/>
              <a:buChar char="•"/>
              <a:tabLst>
                <a:tab pos="240029" algn="l"/>
              </a:tabLst>
            </a:pPr>
            <a:r>
              <a:rPr sz="2200" kern="0" dirty="0">
                <a:solidFill>
                  <a:srgbClr val="FFFFFF"/>
                </a:solidFill>
                <a:latin typeface="Georgia"/>
                <a:cs typeface="Georgia"/>
              </a:rPr>
              <a:t>Audit</a:t>
            </a:r>
            <a:r>
              <a:rPr sz="2200" kern="0" spc="65" dirty="0">
                <a:solidFill>
                  <a:srgbClr val="FFFFFF"/>
                </a:solidFill>
                <a:latin typeface="Georgia"/>
                <a:cs typeface="Georgia"/>
              </a:rPr>
              <a:t> </a:t>
            </a:r>
            <a:r>
              <a:rPr sz="2200" kern="0" dirty="0">
                <a:solidFill>
                  <a:srgbClr val="FFFFFF"/>
                </a:solidFill>
                <a:latin typeface="Georgia"/>
                <a:cs typeface="Georgia"/>
              </a:rPr>
              <a:t>(log</a:t>
            </a:r>
            <a:r>
              <a:rPr sz="2200" kern="0" spc="55" dirty="0">
                <a:solidFill>
                  <a:srgbClr val="FFFFFF"/>
                </a:solidFill>
                <a:latin typeface="Georgia"/>
                <a:cs typeface="Georgia"/>
              </a:rPr>
              <a:t> </a:t>
            </a:r>
            <a:r>
              <a:rPr sz="2200" kern="0" dirty="0">
                <a:solidFill>
                  <a:srgbClr val="FFFFFF"/>
                </a:solidFill>
                <a:latin typeface="Georgia"/>
                <a:cs typeface="Georgia"/>
              </a:rPr>
              <a:t>file)</a:t>
            </a:r>
            <a:r>
              <a:rPr sz="2200" kern="0" spc="75" dirty="0">
                <a:solidFill>
                  <a:srgbClr val="FFFFFF"/>
                </a:solidFill>
                <a:latin typeface="Georgia"/>
                <a:cs typeface="Georgia"/>
              </a:rPr>
              <a:t> </a:t>
            </a:r>
            <a:r>
              <a:rPr sz="2200" kern="0" spc="-10" dirty="0">
                <a:solidFill>
                  <a:srgbClr val="FFFFFF"/>
                </a:solidFill>
                <a:latin typeface="Georgia"/>
                <a:cs typeface="Georgia"/>
              </a:rPr>
              <a:t>records</a:t>
            </a:r>
            <a:endParaRPr sz="2200" kern="0">
              <a:solidFill>
                <a:sysClr val="windowText" lastClr="000000"/>
              </a:solidFill>
              <a:latin typeface="Georgia"/>
              <a:cs typeface="Georgia"/>
            </a:endParaRPr>
          </a:p>
          <a:p>
            <a:pPr marL="240029" indent="-227329">
              <a:spcBef>
                <a:spcPts val="480"/>
              </a:spcBef>
              <a:buFontTx/>
              <a:buChar char="•"/>
              <a:tabLst>
                <a:tab pos="240029" algn="l"/>
              </a:tabLst>
            </a:pPr>
            <a:r>
              <a:rPr sz="2200" kern="0" dirty="0">
                <a:solidFill>
                  <a:srgbClr val="FFFFFF"/>
                </a:solidFill>
                <a:latin typeface="Georgia"/>
                <a:cs typeface="Georgia"/>
              </a:rPr>
              <a:t>File</a:t>
            </a:r>
            <a:r>
              <a:rPr sz="2200" kern="0" spc="-40" dirty="0">
                <a:solidFill>
                  <a:srgbClr val="FFFFFF"/>
                </a:solidFill>
                <a:latin typeface="Georgia"/>
                <a:cs typeface="Georgia"/>
              </a:rPr>
              <a:t> </a:t>
            </a:r>
            <a:r>
              <a:rPr sz="2200" kern="0" dirty="0">
                <a:solidFill>
                  <a:srgbClr val="FFFFFF"/>
                </a:solidFill>
                <a:latin typeface="Georgia"/>
                <a:cs typeface="Georgia"/>
              </a:rPr>
              <a:t>integrity</a:t>
            </a:r>
            <a:r>
              <a:rPr sz="2200" kern="0" spc="-35" dirty="0">
                <a:solidFill>
                  <a:srgbClr val="FFFFFF"/>
                </a:solidFill>
                <a:latin typeface="Georgia"/>
                <a:cs typeface="Georgia"/>
              </a:rPr>
              <a:t> </a:t>
            </a:r>
            <a:r>
              <a:rPr sz="2200" kern="0" spc="-10" dirty="0">
                <a:solidFill>
                  <a:srgbClr val="FFFFFF"/>
                </a:solidFill>
                <a:latin typeface="Georgia"/>
                <a:cs typeface="Georgia"/>
              </a:rPr>
              <a:t>checksums</a:t>
            </a:r>
            <a:endParaRPr sz="2200" kern="0">
              <a:solidFill>
                <a:sysClr val="windowText" lastClr="000000"/>
              </a:solidFill>
              <a:latin typeface="Georgia"/>
              <a:cs typeface="Georgia"/>
            </a:endParaRPr>
          </a:p>
          <a:p>
            <a:pPr marL="240029" indent="-227329">
              <a:spcBef>
                <a:spcPts val="480"/>
              </a:spcBef>
              <a:buFontTx/>
              <a:buChar char="•"/>
              <a:tabLst>
                <a:tab pos="240029" algn="l"/>
              </a:tabLst>
            </a:pPr>
            <a:r>
              <a:rPr sz="2200" kern="0" dirty="0">
                <a:solidFill>
                  <a:srgbClr val="FFFFFF"/>
                </a:solidFill>
                <a:latin typeface="Georgia"/>
                <a:cs typeface="Georgia"/>
              </a:rPr>
              <a:t>Registry</a:t>
            </a:r>
            <a:r>
              <a:rPr sz="2200" kern="0" spc="-20" dirty="0">
                <a:solidFill>
                  <a:srgbClr val="FFFFFF"/>
                </a:solidFill>
                <a:latin typeface="Georgia"/>
                <a:cs typeface="Georgia"/>
              </a:rPr>
              <a:t> </a:t>
            </a:r>
            <a:r>
              <a:rPr sz="2200" kern="0" spc="-10" dirty="0">
                <a:solidFill>
                  <a:srgbClr val="FFFFFF"/>
                </a:solidFill>
                <a:latin typeface="Georgia"/>
                <a:cs typeface="Georgia"/>
              </a:rPr>
              <a:t>access</a:t>
            </a:r>
            <a:endParaRPr sz="2200" kern="0">
              <a:solidFill>
                <a:sysClr val="windowText" lastClr="000000"/>
              </a:solidFill>
              <a:latin typeface="Georgia"/>
              <a:cs typeface="Georgia"/>
            </a:endParaRPr>
          </a:p>
        </p:txBody>
      </p:sp>
      <p:sp>
        <p:nvSpPr>
          <p:cNvPr id="20" name="TextBox 19">
            <a:extLst>
              <a:ext uri="{FF2B5EF4-FFF2-40B4-BE49-F238E27FC236}">
                <a16:creationId xmlns:a16="http://schemas.microsoft.com/office/drawing/2014/main" id="{06235BD5-104E-6A6C-76AA-181111F18CCE}"/>
              </a:ext>
            </a:extLst>
          </p:cNvPr>
          <p:cNvSpPr txBox="1"/>
          <p:nvPr/>
        </p:nvSpPr>
        <p:spPr>
          <a:xfrm>
            <a:off x="2013203" y="5867401"/>
            <a:ext cx="8229600" cy="830997"/>
          </a:xfrm>
          <a:prstGeom prst="rect">
            <a:avLst/>
          </a:prstGeom>
          <a:noFill/>
        </p:spPr>
        <p:txBody>
          <a:bodyPr wrap="square">
            <a:spAutoFit/>
          </a:bodyPr>
          <a:lstStyle/>
          <a:p>
            <a:pPr algn="just"/>
            <a:r>
              <a:rPr lang="en-US" sz="1600" kern="0" dirty="0">
                <a:solidFill>
                  <a:prstClr val="white"/>
                </a:solidFill>
                <a:latin typeface="TimesTenLTStd-Roman"/>
              </a:rPr>
              <a:t>The sensor gathers data from the chosen source, filters the gathered data to remove any unwanted information and to standardize the information format, and forwards the result to the IDS analyzer, which may be local or remote.</a:t>
            </a:r>
            <a:endParaRPr lang="en-PK" sz="1600" kern="0" dirty="0">
              <a:solidFill>
                <a:prstClr val="whit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pdf"/>
          <p:cNvPicPr>
            <a:picLocks noChangeAspect="1"/>
          </p:cNvPicPr>
          <p:nvPr/>
        </p:nvPicPr>
        <p:blipFill rotWithShape="1">
          <a:blip r:embed="rId3">
            <a:extLst>
              <a:ext uri="{28A0092B-C50C-407E-A947-70E740481C1C}">
                <a14:useLocalDpi xmlns:a14="http://schemas.microsoft.com/office/drawing/2010/main" val="0"/>
              </a:ext>
            </a:extLst>
          </a:blip>
          <a:srcRect l="4398" t="4182" r="4100" b="5320"/>
          <a:stretch/>
        </p:blipFill>
        <p:spPr>
          <a:xfrm>
            <a:off x="273377" y="1661092"/>
            <a:ext cx="5986587" cy="45752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F720E26A-9863-0ADF-274D-D000498D98EC}"/>
              </a:ext>
            </a:extLst>
          </p:cNvPr>
          <p:cNvSpPr txBox="1"/>
          <p:nvPr/>
        </p:nvSpPr>
        <p:spPr>
          <a:xfrm>
            <a:off x="6916272" y="1048164"/>
            <a:ext cx="4886087" cy="4708981"/>
          </a:xfrm>
          <a:prstGeom prst="rect">
            <a:avLst/>
          </a:prstGeom>
          <a:noFill/>
        </p:spPr>
        <p:txBody>
          <a:bodyPr wrap="square">
            <a:spAutoFit/>
          </a:bodyPr>
          <a:lstStyle/>
          <a:p>
            <a:pPr algn="just"/>
            <a:r>
              <a:rPr lang="en-US" sz="2000" b="1" kern="0" dirty="0">
                <a:solidFill>
                  <a:prstClr val="white"/>
                </a:solidFill>
                <a:latin typeface="TimesTenLTStd-Bold"/>
              </a:rPr>
              <a:t>1. Host agent module: </a:t>
            </a:r>
            <a:r>
              <a:rPr lang="en-US" sz="2000" kern="0" dirty="0">
                <a:solidFill>
                  <a:prstClr val="white"/>
                </a:solidFill>
                <a:latin typeface="TimesTenLTStd-Roman"/>
              </a:rPr>
              <a:t>An audit collection module operating as a background process on a monitored system. Its purpose is to collect data on security-related events on the host and transmit these to the central manager. </a:t>
            </a:r>
          </a:p>
          <a:p>
            <a:pPr algn="just"/>
            <a:endParaRPr lang="en-US" sz="2000" kern="0" dirty="0">
              <a:solidFill>
                <a:prstClr val="white"/>
              </a:solidFill>
              <a:latin typeface="TimesTenLTStd-Roman"/>
            </a:endParaRPr>
          </a:p>
          <a:p>
            <a:pPr algn="just"/>
            <a:r>
              <a:rPr lang="en-US" sz="2000" b="1" kern="0" dirty="0">
                <a:solidFill>
                  <a:prstClr val="white"/>
                </a:solidFill>
                <a:latin typeface="TimesTenLTStd-Bold"/>
              </a:rPr>
              <a:t>2. LAN monitor agent module: </a:t>
            </a:r>
            <a:r>
              <a:rPr lang="en-US" sz="2000" kern="0" dirty="0">
                <a:solidFill>
                  <a:prstClr val="white"/>
                </a:solidFill>
                <a:latin typeface="TimesTenLTStd-Roman"/>
              </a:rPr>
              <a:t>Operates in the same fashion as a host agent module except that it analyzes LAN traffic and reports the results to the central manager.</a:t>
            </a:r>
          </a:p>
          <a:p>
            <a:pPr algn="just"/>
            <a:endParaRPr lang="en-US" sz="2000" kern="0" dirty="0">
              <a:solidFill>
                <a:prstClr val="white"/>
              </a:solidFill>
              <a:latin typeface="TimesTenLTStd-Roman"/>
            </a:endParaRPr>
          </a:p>
          <a:p>
            <a:pPr algn="just"/>
            <a:r>
              <a:rPr lang="en-US" sz="2000" b="1" kern="0" dirty="0">
                <a:solidFill>
                  <a:prstClr val="white"/>
                </a:solidFill>
                <a:latin typeface="TimesTenLTStd-Bold"/>
              </a:rPr>
              <a:t>3. Central manager module: </a:t>
            </a:r>
            <a:r>
              <a:rPr lang="en-US" sz="2000" kern="0" dirty="0">
                <a:solidFill>
                  <a:prstClr val="white"/>
                </a:solidFill>
                <a:latin typeface="TimesTenLTStd-Roman"/>
              </a:rPr>
              <a:t>Receives reports from LAN monitor and host agents and processes and correlates these reports to detect intrusion.</a:t>
            </a:r>
            <a:endParaRPr lang="en-PK" sz="2000" kern="0" dirty="0">
              <a:solidFill>
                <a:prstClr val="white"/>
              </a:solidFill>
            </a:endParaRPr>
          </a:p>
        </p:txBody>
      </p:sp>
      <p:sp>
        <p:nvSpPr>
          <p:cNvPr id="6" name="TextBox 5">
            <a:extLst>
              <a:ext uri="{FF2B5EF4-FFF2-40B4-BE49-F238E27FC236}">
                <a16:creationId xmlns:a16="http://schemas.microsoft.com/office/drawing/2014/main" id="{E0B70BD5-7A6A-08D3-3167-807B1BE546E6}"/>
              </a:ext>
            </a:extLst>
          </p:cNvPr>
          <p:cNvSpPr txBox="1"/>
          <p:nvPr/>
        </p:nvSpPr>
        <p:spPr>
          <a:xfrm>
            <a:off x="820132" y="857840"/>
            <a:ext cx="5820474" cy="507831"/>
          </a:xfrm>
          <a:prstGeom prst="rect">
            <a:avLst/>
          </a:prstGeom>
          <a:noFill/>
        </p:spPr>
        <p:txBody>
          <a:bodyPr wrap="square">
            <a:spAutoFit/>
          </a:bodyPr>
          <a:lstStyle/>
          <a:p>
            <a:r>
              <a:rPr lang="en-US" sz="1350" b="1" kern="0" dirty="0">
                <a:solidFill>
                  <a:prstClr val="white"/>
                </a:solidFill>
                <a:latin typeface="TimesTenLTStd-Roman"/>
              </a:rPr>
              <a:t>Figure 8.2 shows the overall architecture of DID, which consists of three main components:</a:t>
            </a:r>
            <a:endParaRPr lang="en-PK" b="1" kern="0" dirty="0">
              <a:solidFill>
                <a:prstClr val="white"/>
              </a:solidFill>
            </a:endParaRPr>
          </a:p>
        </p:txBody>
      </p:sp>
    </p:spTree>
  </p:cSld>
  <p:clrMapOvr>
    <a:masterClrMapping/>
  </p:clrMapOvr>
  <p:transition spd="slow">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3.pdf"/>
          <p:cNvPicPr>
            <a:picLocks noChangeAspect="1"/>
          </p:cNvPicPr>
          <p:nvPr/>
        </p:nvPicPr>
        <p:blipFill rotWithShape="1">
          <a:blip r:embed="rId3">
            <a:extLst>
              <a:ext uri="{28A0092B-C50C-407E-A947-70E740481C1C}">
                <a14:useLocalDpi xmlns:a14="http://schemas.microsoft.com/office/drawing/2010/main" val="0"/>
              </a:ext>
            </a:extLst>
          </a:blip>
          <a:srcRect l="6713" t="5973" r="2319" b="33694"/>
          <a:stretch/>
        </p:blipFill>
        <p:spPr>
          <a:xfrm>
            <a:off x="225655" y="710985"/>
            <a:ext cx="6137437" cy="5267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AC07D672-2425-7077-4EC6-CFCA6A5F0DE2}"/>
              </a:ext>
            </a:extLst>
          </p:cNvPr>
          <p:cNvSpPr txBox="1"/>
          <p:nvPr/>
        </p:nvSpPr>
        <p:spPr>
          <a:xfrm>
            <a:off x="6505194" y="612844"/>
            <a:ext cx="5592538" cy="5632311"/>
          </a:xfrm>
          <a:prstGeom prst="rect">
            <a:avLst/>
          </a:prstGeom>
          <a:noFill/>
        </p:spPr>
        <p:txBody>
          <a:bodyPr wrap="square">
            <a:spAutoFit/>
          </a:bodyPr>
          <a:lstStyle/>
          <a:p>
            <a:pPr algn="just"/>
            <a:r>
              <a:rPr lang="en-US" sz="2000" kern="0" dirty="0">
                <a:solidFill>
                  <a:prstClr val="white"/>
                </a:solidFill>
                <a:latin typeface="Times New Roman" panose="02020603050405020304" pitchFamily="18" charset="0"/>
                <a:cs typeface="Times New Roman" panose="02020603050405020304" pitchFamily="18" charset="0"/>
              </a:rPr>
              <a:t>Figure 8.3 shows the general approach that is taken. </a:t>
            </a:r>
          </a:p>
          <a:p>
            <a:pPr algn="just"/>
            <a:endParaRPr lang="en-US" sz="2000" kern="0" dirty="0">
              <a:solidFill>
                <a:prstClr val="white"/>
              </a:solidFill>
              <a:latin typeface="Times New Roman" panose="02020603050405020304" pitchFamily="18" charset="0"/>
              <a:cs typeface="Times New Roman" panose="02020603050405020304" pitchFamily="18" charset="0"/>
            </a:endParaRPr>
          </a:p>
          <a:p>
            <a:pPr marL="214313" indent="-214313" algn="just">
              <a:buFont typeface="Arial" panose="020B0604020202020204" pitchFamily="34" charset="0"/>
              <a:buChar char="•"/>
            </a:pPr>
            <a:r>
              <a:rPr lang="en-US" sz="2000" kern="0" dirty="0">
                <a:solidFill>
                  <a:prstClr val="white"/>
                </a:solidFill>
                <a:latin typeface="Times New Roman" panose="02020603050405020304" pitchFamily="18" charset="0"/>
                <a:cs typeface="Times New Roman" panose="02020603050405020304" pitchFamily="18" charset="0"/>
              </a:rPr>
              <a:t>The agent captures each audit record produced by the </a:t>
            </a:r>
            <a:r>
              <a:rPr lang="en-US" sz="2000" b="1" i="1" kern="0" dirty="0">
                <a:solidFill>
                  <a:prstClr val="white"/>
                </a:solidFill>
                <a:latin typeface="Times New Roman" panose="02020603050405020304" pitchFamily="18" charset="0"/>
                <a:cs typeface="Times New Roman" panose="02020603050405020304" pitchFamily="18" charset="0"/>
              </a:rPr>
              <a:t>native audit collection system.</a:t>
            </a:r>
          </a:p>
          <a:p>
            <a:pPr marL="214313" indent="-214313" algn="just">
              <a:buFont typeface="Arial" panose="020B0604020202020204" pitchFamily="34" charset="0"/>
              <a:buChar char="•"/>
            </a:pPr>
            <a:endParaRPr lang="en-US" sz="2000" b="1" i="1" kern="0" dirty="0">
              <a:solidFill>
                <a:prstClr val="white"/>
              </a:solidFill>
              <a:latin typeface="Times New Roman" panose="02020603050405020304" pitchFamily="18" charset="0"/>
              <a:cs typeface="Times New Roman" panose="02020603050405020304" pitchFamily="18" charset="0"/>
            </a:endParaRPr>
          </a:p>
          <a:p>
            <a:pPr marL="214313" indent="-214313" algn="just">
              <a:buFont typeface="Arial" panose="020B0604020202020204" pitchFamily="34" charset="0"/>
              <a:buChar char="•"/>
            </a:pPr>
            <a:r>
              <a:rPr lang="en-US" sz="2000" i="1" kern="0" dirty="0">
                <a:solidFill>
                  <a:prstClr val="white"/>
                </a:solidFill>
                <a:latin typeface="Times New Roman" panose="02020603050405020304" pitchFamily="18" charset="0"/>
                <a:cs typeface="Times New Roman" panose="02020603050405020304" pitchFamily="18" charset="0"/>
              </a:rPr>
              <a:t>A </a:t>
            </a:r>
            <a:r>
              <a:rPr lang="en-US" sz="2000" b="1" i="1" kern="0" dirty="0">
                <a:solidFill>
                  <a:prstClr val="white"/>
                </a:solidFill>
                <a:latin typeface="Times New Roman" panose="02020603050405020304" pitchFamily="18" charset="0"/>
                <a:cs typeface="Times New Roman" panose="02020603050405020304" pitchFamily="18" charset="0"/>
              </a:rPr>
              <a:t>filter </a:t>
            </a:r>
            <a:r>
              <a:rPr lang="en-US" sz="2000" kern="0" dirty="0">
                <a:solidFill>
                  <a:prstClr val="white"/>
                </a:solidFill>
                <a:latin typeface="Times New Roman" panose="02020603050405020304" pitchFamily="18" charset="0"/>
                <a:cs typeface="Times New Roman" panose="02020603050405020304" pitchFamily="18" charset="0"/>
              </a:rPr>
              <a:t>is applied that retains only those records that are of security interest. </a:t>
            </a:r>
          </a:p>
          <a:p>
            <a:pPr marL="214313" indent="-214313" algn="just">
              <a:buFont typeface="Arial" panose="020B0604020202020204" pitchFamily="34" charset="0"/>
              <a:buChar char="•"/>
            </a:pPr>
            <a:endParaRPr lang="en-US" sz="2000" kern="0" dirty="0">
              <a:solidFill>
                <a:prstClr val="white"/>
              </a:solidFill>
              <a:latin typeface="Times New Roman" panose="02020603050405020304" pitchFamily="18" charset="0"/>
              <a:cs typeface="Times New Roman" panose="02020603050405020304" pitchFamily="18" charset="0"/>
            </a:endParaRPr>
          </a:p>
          <a:p>
            <a:pPr marL="214313" indent="-214313" algn="just">
              <a:buFont typeface="Arial" panose="020B0604020202020204" pitchFamily="34" charset="0"/>
              <a:buChar char="•"/>
            </a:pPr>
            <a:r>
              <a:rPr lang="en-US" sz="2000" kern="0" dirty="0">
                <a:solidFill>
                  <a:prstClr val="white"/>
                </a:solidFill>
                <a:latin typeface="Times New Roman" panose="02020603050405020304" pitchFamily="18" charset="0"/>
                <a:cs typeface="Times New Roman" panose="02020603050405020304" pitchFamily="18" charset="0"/>
              </a:rPr>
              <a:t>These records are then </a:t>
            </a:r>
            <a:r>
              <a:rPr lang="en-US" sz="2000" b="1" i="1" kern="0" dirty="0">
                <a:solidFill>
                  <a:prstClr val="white"/>
                </a:solidFill>
                <a:latin typeface="Times New Roman" panose="02020603050405020304" pitchFamily="18" charset="0"/>
                <a:cs typeface="Times New Roman" panose="02020603050405020304" pitchFamily="18" charset="0"/>
              </a:rPr>
              <a:t>reformatted</a:t>
            </a:r>
            <a:r>
              <a:rPr lang="en-US" sz="2000" kern="0" dirty="0">
                <a:solidFill>
                  <a:prstClr val="white"/>
                </a:solidFill>
                <a:latin typeface="Times New Roman" panose="02020603050405020304" pitchFamily="18" charset="0"/>
                <a:cs typeface="Times New Roman" panose="02020603050405020304" pitchFamily="18" charset="0"/>
              </a:rPr>
              <a:t> into a standardized format referred to as the host audit record (HAR). </a:t>
            </a:r>
          </a:p>
          <a:p>
            <a:pPr marL="214313" indent="-214313" algn="just">
              <a:buFont typeface="Arial" panose="020B0604020202020204" pitchFamily="34" charset="0"/>
              <a:buChar char="•"/>
            </a:pPr>
            <a:endParaRPr lang="en-US" sz="2000" kern="0" dirty="0">
              <a:solidFill>
                <a:prstClr val="white"/>
              </a:solidFill>
              <a:latin typeface="Times New Roman" panose="02020603050405020304" pitchFamily="18" charset="0"/>
              <a:cs typeface="Times New Roman" panose="02020603050405020304" pitchFamily="18" charset="0"/>
            </a:endParaRPr>
          </a:p>
          <a:p>
            <a:pPr marL="214313" indent="-214313" algn="just">
              <a:buFont typeface="Arial" panose="020B0604020202020204" pitchFamily="34" charset="0"/>
              <a:buChar char="•"/>
            </a:pPr>
            <a:r>
              <a:rPr lang="en-US" sz="2000" kern="0" dirty="0">
                <a:solidFill>
                  <a:prstClr val="white"/>
                </a:solidFill>
                <a:latin typeface="Times New Roman" panose="02020603050405020304" pitchFamily="18" charset="0"/>
                <a:cs typeface="Times New Roman" panose="02020603050405020304" pitchFamily="18" charset="0"/>
              </a:rPr>
              <a:t>Next, a </a:t>
            </a:r>
            <a:r>
              <a:rPr lang="en-US" sz="2000" b="1" i="1" kern="0" dirty="0">
                <a:solidFill>
                  <a:prstClr val="white"/>
                </a:solidFill>
                <a:latin typeface="Times New Roman" panose="02020603050405020304" pitchFamily="18" charset="0"/>
                <a:cs typeface="Times New Roman" panose="02020603050405020304" pitchFamily="18" charset="0"/>
              </a:rPr>
              <a:t>template-driven </a:t>
            </a:r>
            <a:r>
              <a:rPr lang="en-US" sz="2000" i="1" kern="0" dirty="0">
                <a:solidFill>
                  <a:prstClr val="white"/>
                </a:solidFill>
                <a:latin typeface="Times New Roman" panose="02020603050405020304" pitchFamily="18" charset="0"/>
                <a:cs typeface="Times New Roman" panose="02020603050405020304" pitchFamily="18" charset="0"/>
              </a:rPr>
              <a:t>logic module </a:t>
            </a:r>
            <a:r>
              <a:rPr lang="en-US" sz="2000" kern="0" dirty="0">
                <a:solidFill>
                  <a:prstClr val="white"/>
                </a:solidFill>
                <a:latin typeface="Times New Roman" panose="02020603050405020304" pitchFamily="18" charset="0"/>
                <a:cs typeface="Times New Roman" panose="02020603050405020304" pitchFamily="18" charset="0"/>
              </a:rPr>
              <a:t>analyzes the records for suspicious activity. </a:t>
            </a:r>
          </a:p>
          <a:p>
            <a:pPr marL="214313" indent="-214313" algn="just">
              <a:buFont typeface="Arial" panose="020B0604020202020204" pitchFamily="34" charset="0"/>
              <a:buChar char="•"/>
            </a:pPr>
            <a:endParaRPr lang="en-US" sz="2000" kern="0" dirty="0">
              <a:solidFill>
                <a:prstClr val="white"/>
              </a:solidFill>
              <a:latin typeface="Times New Roman" panose="02020603050405020304" pitchFamily="18" charset="0"/>
              <a:cs typeface="Times New Roman" panose="02020603050405020304" pitchFamily="18" charset="0"/>
            </a:endParaRPr>
          </a:p>
          <a:p>
            <a:pPr marL="214313" indent="-214313" algn="just">
              <a:buFont typeface="Arial" panose="020B0604020202020204" pitchFamily="34" charset="0"/>
              <a:buChar char="•"/>
            </a:pPr>
            <a:r>
              <a:rPr lang="en-US" sz="2000" b="1" i="1" kern="0" dirty="0">
                <a:solidFill>
                  <a:prstClr val="white"/>
                </a:solidFill>
                <a:latin typeface="Times New Roman" panose="02020603050405020304" pitchFamily="18" charset="0"/>
                <a:cs typeface="Times New Roman" panose="02020603050405020304" pitchFamily="18" charset="0"/>
              </a:rPr>
              <a:t>At the lowest level</a:t>
            </a:r>
            <a:r>
              <a:rPr lang="en-US" sz="2000" b="1" kern="0" dirty="0">
                <a:solidFill>
                  <a:prstClr val="white"/>
                </a:solidFill>
                <a:latin typeface="Times New Roman" panose="02020603050405020304" pitchFamily="18" charset="0"/>
                <a:cs typeface="Times New Roman" panose="02020603050405020304" pitchFamily="18" charset="0"/>
              </a:rPr>
              <a:t>, </a:t>
            </a:r>
            <a:r>
              <a:rPr lang="en-US" sz="2000" kern="0" dirty="0">
                <a:solidFill>
                  <a:prstClr val="white"/>
                </a:solidFill>
                <a:latin typeface="Times New Roman" panose="02020603050405020304" pitchFamily="18" charset="0"/>
                <a:cs typeface="Times New Roman" panose="02020603050405020304" pitchFamily="18" charset="0"/>
              </a:rPr>
              <a:t>the agent scans for notable events that are of interest independent of any past events.</a:t>
            </a:r>
            <a:endParaRPr lang="en-PK" sz="2000" kern="0" dirty="0">
              <a:solidFill>
                <a:prstClr val="white"/>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97FF611-78B2-97B0-6CF1-765733BF4203}"/>
              </a:ext>
            </a:extLst>
          </p:cNvPr>
          <p:cNvSpPr txBox="1"/>
          <p:nvPr/>
        </p:nvSpPr>
        <p:spPr>
          <a:xfrm>
            <a:off x="870779" y="234470"/>
            <a:ext cx="4572000" cy="300082"/>
          </a:xfrm>
          <a:prstGeom prst="rect">
            <a:avLst/>
          </a:prstGeom>
          <a:noFill/>
        </p:spPr>
        <p:txBody>
          <a:bodyPr wrap="square">
            <a:spAutoFit/>
          </a:bodyPr>
          <a:lstStyle/>
          <a:p>
            <a:pPr algn="just"/>
            <a:r>
              <a:rPr lang="en-US" sz="1350" b="1" kern="0" dirty="0">
                <a:solidFill>
                  <a:prstClr val="white"/>
                </a:solidFill>
                <a:latin typeface="TimesTenLTStd-Roman"/>
              </a:rPr>
              <a:t>Figure 8.3 shows details of the agent module architecture</a:t>
            </a:r>
            <a:r>
              <a:rPr lang="en-US" sz="1350" kern="0" dirty="0">
                <a:solidFill>
                  <a:prstClr val="white"/>
                </a:solidFill>
                <a:latin typeface="TimesTenLTStd-Roman"/>
              </a:rPr>
              <a:t>.</a:t>
            </a:r>
          </a:p>
        </p:txBody>
      </p:sp>
    </p:spTree>
  </p:cSld>
  <p:clrMapOvr>
    <a:masterClrMapping/>
  </p:clrMapOvr>
  <p:transition spd="slow">
    <p:newsfla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6949" y="270509"/>
            <a:ext cx="10058400" cy="854080"/>
          </a:xfrm>
          <a:prstGeom prst="rect">
            <a:avLst/>
          </a:prstGeom>
        </p:spPr>
        <p:txBody>
          <a:bodyPr vert="horz" wrap="square" lIns="0" tIns="109220" rIns="0" bIns="0" rtlCol="0">
            <a:spAutoFit/>
          </a:bodyPr>
          <a:lstStyle/>
          <a:p>
            <a:pPr marL="1952625" marR="5080" indent="-1940560">
              <a:lnSpc>
                <a:spcPts val="5800"/>
              </a:lnSpc>
              <a:spcBef>
                <a:spcPts val="860"/>
              </a:spcBef>
            </a:pPr>
            <a:r>
              <a:rPr dirty="0"/>
              <a:t>Network-Based</a:t>
            </a:r>
            <a:r>
              <a:rPr spc="180" dirty="0"/>
              <a:t> </a:t>
            </a:r>
            <a:r>
              <a:rPr spc="-55" dirty="0"/>
              <a:t>IDS </a:t>
            </a:r>
            <a:r>
              <a:rPr spc="-10" dirty="0"/>
              <a:t>(NIDS)</a:t>
            </a:r>
          </a:p>
        </p:txBody>
      </p:sp>
      <p:sp>
        <p:nvSpPr>
          <p:cNvPr id="3" name="object 3"/>
          <p:cNvSpPr txBox="1"/>
          <p:nvPr/>
        </p:nvSpPr>
        <p:spPr>
          <a:xfrm>
            <a:off x="1812195" y="1691690"/>
            <a:ext cx="2277745" cy="415925"/>
          </a:xfrm>
          <a:prstGeom prst="rect">
            <a:avLst/>
          </a:prstGeom>
        </p:spPr>
        <p:txBody>
          <a:bodyPr vert="horz" wrap="square" lIns="0" tIns="1905" rIns="0" bIns="0" rtlCol="0">
            <a:spAutoFit/>
          </a:bodyPr>
          <a:lstStyle/>
          <a:p>
            <a:pPr algn="ctr">
              <a:lnSpc>
                <a:spcPts val="1614"/>
              </a:lnSpc>
              <a:spcBef>
                <a:spcPts val="15"/>
              </a:spcBef>
            </a:pPr>
            <a:r>
              <a:rPr sz="1400" b="1" kern="0" spc="-155" dirty="0">
                <a:solidFill>
                  <a:srgbClr val="FFFFFF"/>
                </a:solidFill>
                <a:latin typeface="Verdana"/>
                <a:cs typeface="Verdana"/>
              </a:rPr>
              <a:t>Monitors</a:t>
            </a:r>
            <a:r>
              <a:rPr sz="1400" b="1" kern="0" spc="-60" dirty="0">
                <a:solidFill>
                  <a:srgbClr val="FFFFFF"/>
                </a:solidFill>
                <a:latin typeface="Verdana"/>
                <a:cs typeface="Verdana"/>
              </a:rPr>
              <a:t> </a:t>
            </a:r>
            <a:r>
              <a:rPr sz="1400" b="1" kern="0" spc="-145" dirty="0">
                <a:solidFill>
                  <a:srgbClr val="FFFFFF"/>
                </a:solidFill>
                <a:latin typeface="Verdana"/>
                <a:cs typeface="Verdana"/>
              </a:rPr>
              <a:t>traffic</a:t>
            </a:r>
            <a:r>
              <a:rPr sz="1400" b="1" kern="0" spc="-80" dirty="0">
                <a:solidFill>
                  <a:srgbClr val="FFFFFF"/>
                </a:solidFill>
                <a:latin typeface="Verdana"/>
                <a:cs typeface="Verdana"/>
              </a:rPr>
              <a:t> </a:t>
            </a:r>
            <a:r>
              <a:rPr sz="1400" b="1" kern="0" spc="-125" dirty="0">
                <a:solidFill>
                  <a:srgbClr val="FFFFFF"/>
                </a:solidFill>
                <a:latin typeface="Verdana"/>
                <a:cs typeface="Verdana"/>
              </a:rPr>
              <a:t>at</a:t>
            </a:r>
            <a:r>
              <a:rPr sz="1400" b="1" kern="0" spc="-45" dirty="0">
                <a:solidFill>
                  <a:srgbClr val="FFFFFF"/>
                </a:solidFill>
                <a:latin typeface="Verdana"/>
                <a:cs typeface="Verdana"/>
              </a:rPr>
              <a:t> </a:t>
            </a:r>
            <a:r>
              <a:rPr sz="1400" b="1" kern="0" spc="-80" dirty="0">
                <a:solidFill>
                  <a:srgbClr val="FFFFFF"/>
                </a:solidFill>
                <a:latin typeface="Verdana"/>
                <a:cs typeface="Verdana"/>
              </a:rPr>
              <a:t>selected</a:t>
            </a:r>
            <a:endParaRPr sz="1400" kern="0">
              <a:solidFill>
                <a:sysClr val="windowText" lastClr="000000"/>
              </a:solidFill>
              <a:latin typeface="Verdana"/>
              <a:cs typeface="Verdana"/>
            </a:endParaRPr>
          </a:p>
          <a:p>
            <a:pPr algn="ctr">
              <a:lnSpc>
                <a:spcPts val="1614"/>
              </a:lnSpc>
            </a:pPr>
            <a:r>
              <a:rPr sz="1400" b="1" kern="0" spc="-145" dirty="0">
                <a:solidFill>
                  <a:srgbClr val="FFFFFF"/>
                </a:solidFill>
                <a:latin typeface="Verdana"/>
                <a:cs typeface="Verdana"/>
              </a:rPr>
              <a:t>points</a:t>
            </a:r>
            <a:r>
              <a:rPr sz="1400" b="1" kern="0" spc="-95" dirty="0">
                <a:solidFill>
                  <a:srgbClr val="FFFFFF"/>
                </a:solidFill>
                <a:latin typeface="Verdana"/>
                <a:cs typeface="Verdana"/>
              </a:rPr>
              <a:t> </a:t>
            </a:r>
            <a:r>
              <a:rPr sz="1400" b="1" kern="0" spc="-120" dirty="0">
                <a:solidFill>
                  <a:srgbClr val="FFFFFF"/>
                </a:solidFill>
                <a:latin typeface="Verdana"/>
                <a:cs typeface="Verdana"/>
              </a:rPr>
              <a:t>on</a:t>
            </a:r>
            <a:r>
              <a:rPr sz="1400" b="1" kern="0" spc="-95" dirty="0">
                <a:solidFill>
                  <a:srgbClr val="FFFFFF"/>
                </a:solidFill>
                <a:latin typeface="Verdana"/>
                <a:cs typeface="Verdana"/>
              </a:rPr>
              <a:t> </a:t>
            </a:r>
            <a:r>
              <a:rPr sz="1400" b="1" kern="0" dirty="0">
                <a:solidFill>
                  <a:srgbClr val="FFFFFF"/>
                </a:solidFill>
                <a:latin typeface="Verdana"/>
                <a:cs typeface="Verdana"/>
              </a:rPr>
              <a:t>a</a:t>
            </a:r>
            <a:r>
              <a:rPr sz="1400" b="1" kern="0" spc="-95" dirty="0">
                <a:solidFill>
                  <a:srgbClr val="FFFFFF"/>
                </a:solidFill>
                <a:latin typeface="Verdana"/>
                <a:cs typeface="Verdana"/>
              </a:rPr>
              <a:t> </a:t>
            </a:r>
            <a:r>
              <a:rPr sz="1400" b="1" kern="0" spc="-30" dirty="0">
                <a:solidFill>
                  <a:srgbClr val="FFFFFF"/>
                </a:solidFill>
                <a:latin typeface="Verdana"/>
                <a:cs typeface="Verdana"/>
              </a:rPr>
              <a:t>network</a:t>
            </a:r>
            <a:endParaRPr sz="1400" kern="0">
              <a:solidFill>
                <a:sysClr val="windowText" lastClr="000000"/>
              </a:solidFill>
              <a:latin typeface="Verdana"/>
              <a:cs typeface="Verdana"/>
            </a:endParaRPr>
          </a:p>
        </p:txBody>
      </p:sp>
      <p:sp>
        <p:nvSpPr>
          <p:cNvPr id="4" name="object 4"/>
          <p:cNvSpPr txBox="1"/>
          <p:nvPr/>
        </p:nvSpPr>
        <p:spPr>
          <a:xfrm>
            <a:off x="1641811" y="1124589"/>
            <a:ext cx="2620010" cy="1109086"/>
          </a:xfrm>
          <a:prstGeom prst="rect">
            <a:avLst/>
          </a:prstGeom>
          <a:solidFill>
            <a:srgbClr val="638B60"/>
          </a:solidFill>
        </p:spPr>
        <p:txBody>
          <a:bodyPr vert="horz" wrap="square" lIns="0" tIns="0" rIns="0" bIns="0" rtlCol="0">
            <a:spAutoFit/>
          </a:bodyPr>
          <a:lstStyle/>
          <a:p>
            <a:endParaRPr sz="1400" kern="0" dirty="0">
              <a:solidFill>
                <a:sysClr val="windowText" lastClr="000000"/>
              </a:solidFill>
              <a:latin typeface="Times New Roman"/>
              <a:cs typeface="Times New Roman"/>
            </a:endParaRPr>
          </a:p>
          <a:p>
            <a:pPr>
              <a:spcBef>
                <a:spcPts val="1260"/>
              </a:spcBef>
            </a:pPr>
            <a:endParaRPr sz="2000" b="1" kern="0" dirty="0">
              <a:solidFill>
                <a:sysClr val="windowText" lastClr="000000"/>
              </a:solidFill>
              <a:latin typeface="Times New Roman"/>
              <a:cs typeface="Times New Roman"/>
            </a:endParaRPr>
          </a:p>
          <a:p>
            <a:pPr algn="ctr">
              <a:lnSpc>
                <a:spcPts val="1614"/>
              </a:lnSpc>
            </a:pPr>
            <a:r>
              <a:rPr sz="2000" kern="0" spc="-155" dirty="0">
                <a:solidFill>
                  <a:srgbClr val="FFFFFF"/>
                </a:solidFill>
                <a:latin typeface="Times New Roman" panose="02020603050405020304" pitchFamily="18" charset="0"/>
                <a:cs typeface="Times New Roman" panose="02020603050405020304" pitchFamily="18" charset="0"/>
              </a:rPr>
              <a:t>Monitors</a:t>
            </a:r>
            <a:r>
              <a:rPr sz="2000" kern="0" spc="-60" dirty="0">
                <a:solidFill>
                  <a:srgbClr val="FFFFFF"/>
                </a:solidFill>
                <a:latin typeface="Times New Roman" panose="02020603050405020304" pitchFamily="18" charset="0"/>
                <a:cs typeface="Times New Roman" panose="02020603050405020304" pitchFamily="18" charset="0"/>
              </a:rPr>
              <a:t> </a:t>
            </a:r>
            <a:r>
              <a:rPr sz="2000" kern="0" spc="-145" dirty="0">
                <a:solidFill>
                  <a:srgbClr val="FFFFFF"/>
                </a:solidFill>
                <a:latin typeface="Times New Roman" panose="02020603050405020304" pitchFamily="18" charset="0"/>
                <a:cs typeface="Times New Roman" panose="02020603050405020304" pitchFamily="18" charset="0"/>
              </a:rPr>
              <a:t>traffic</a:t>
            </a:r>
            <a:r>
              <a:rPr sz="2000" kern="0" spc="-80" dirty="0">
                <a:solidFill>
                  <a:srgbClr val="FFFFFF"/>
                </a:solidFill>
                <a:latin typeface="Times New Roman" panose="02020603050405020304" pitchFamily="18" charset="0"/>
                <a:cs typeface="Times New Roman" panose="02020603050405020304" pitchFamily="18" charset="0"/>
              </a:rPr>
              <a:t> </a:t>
            </a:r>
            <a:r>
              <a:rPr sz="2000" kern="0" spc="-125" dirty="0">
                <a:solidFill>
                  <a:srgbClr val="FFFFFF"/>
                </a:solidFill>
                <a:latin typeface="Times New Roman" panose="02020603050405020304" pitchFamily="18" charset="0"/>
                <a:cs typeface="Times New Roman" panose="02020603050405020304" pitchFamily="18" charset="0"/>
              </a:rPr>
              <a:t>at</a:t>
            </a:r>
            <a:r>
              <a:rPr sz="2000" kern="0" spc="-45" dirty="0">
                <a:solidFill>
                  <a:srgbClr val="FFFFFF"/>
                </a:solidFill>
                <a:latin typeface="Times New Roman" panose="02020603050405020304" pitchFamily="18" charset="0"/>
                <a:cs typeface="Times New Roman" panose="02020603050405020304" pitchFamily="18" charset="0"/>
              </a:rPr>
              <a:t> </a:t>
            </a:r>
            <a:r>
              <a:rPr sz="2000" kern="0" spc="-10" dirty="0">
                <a:solidFill>
                  <a:srgbClr val="FFFFFF"/>
                </a:solidFill>
                <a:latin typeface="Times New Roman" panose="02020603050405020304" pitchFamily="18" charset="0"/>
                <a:cs typeface="Times New Roman" panose="02020603050405020304" pitchFamily="18" charset="0"/>
              </a:rPr>
              <a:t>selected</a:t>
            </a:r>
            <a:endParaRPr sz="2000" kern="0" dirty="0">
              <a:solidFill>
                <a:sysClr val="windowText" lastClr="000000"/>
              </a:solidFill>
              <a:latin typeface="Times New Roman" panose="02020603050405020304" pitchFamily="18" charset="0"/>
              <a:cs typeface="Times New Roman" panose="02020603050405020304" pitchFamily="18" charset="0"/>
            </a:endParaRPr>
          </a:p>
          <a:p>
            <a:pPr algn="ctr">
              <a:lnSpc>
                <a:spcPts val="1614"/>
              </a:lnSpc>
            </a:pPr>
            <a:r>
              <a:rPr sz="2000" kern="0" spc="-145" dirty="0">
                <a:solidFill>
                  <a:srgbClr val="FFFFFF"/>
                </a:solidFill>
                <a:latin typeface="Times New Roman" panose="02020603050405020304" pitchFamily="18" charset="0"/>
                <a:cs typeface="Times New Roman" panose="02020603050405020304" pitchFamily="18" charset="0"/>
              </a:rPr>
              <a:t>points</a:t>
            </a:r>
            <a:r>
              <a:rPr sz="2000" kern="0" spc="-95" dirty="0">
                <a:solidFill>
                  <a:srgbClr val="FFFFFF"/>
                </a:solidFill>
                <a:latin typeface="Times New Roman" panose="02020603050405020304" pitchFamily="18" charset="0"/>
                <a:cs typeface="Times New Roman" panose="02020603050405020304" pitchFamily="18" charset="0"/>
              </a:rPr>
              <a:t> </a:t>
            </a:r>
            <a:r>
              <a:rPr sz="2000" kern="0" spc="-120" dirty="0">
                <a:solidFill>
                  <a:srgbClr val="FFFFFF"/>
                </a:solidFill>
                <a:latin typeface="Times New Roman" panose="02020603050405020304" pitchFamily="18" charset="0"/>
                <a:cs typeface="Times New Roman" panose="02020603050405020304" pitchFamily="18" charset="0"/>
              </a:rPr>
              <a:t>on</a:t>
            </a:r>
            <a:r>
              <a:rPr sz="2000" kern="0" spc="-95" dirty="0">
                <a:solidFill>
                  <a:srgbClr val="FFFFFF"/>
                </a:solidFill>
                <a:latin typeface="Times New Roman" panose="02020603050405020304" pitchFamily="18" charset="0"/>
                <a:cs typeface="Times New Roman" panose="02020603050405020304" pitchFamily="18" charset="0"/>
              </a:rPr>
              <a:t> </a:t>
            </a:r>
            <a:r>
              <a:rPr sz="2000" kern="0" dirty="0">
                <a:solidFill>
                  <a:srgbClr val="FFFFFF"/>
                </a:solidFill>
                <a:latin typeface="Times New Roman" panose="02020603050405020304" pitchFamily="18" charset="0"/>
                <a:cs typeface="Times New Roman" panose="02020603050405020304" pitchFamily="18" charset="0"/>
              </a:rPr>
              <a:t>a</a:t>
            </a:r>
            <a:r>
              <a:rPr sz="2000" kern="0" spc="-95" dirty="0">
                <a:solidFill>
                  <a:srgbClr val="FFFFFF"/>
                </a:solidFill>
                <a:latin typeface="Times New Roman" panose="02020603050405020304" pitchFamily="18" charset="0"/>
                <a:cs typeface="Times New Roman" panose="02020603050405020304" pitchFamily="18" charset="0"/>
              </a:rPr>
              <a:t> </a:t>
            </a:r>
            <a:r>
              <a:rPr sz="2000" kern="0" spc="-30" dirty="0">
                <a:solidFill>
                  <a:srgbClr val="FFFFFF"/>
                </a:solidFill>
                <a:latin typeface="Times New Roman" panose="02020603050405020304" pitchFamily="18" charset="0"/>
                <a:cs typeface="Times New Roman" panose="02020603050405020304" pitchFamily="18" charset="0"/>
              </a:rPr>
              <a:t>network</a:t>
            </a:r>
            <a:endParaRPr sz="2000" kern="0" dirty="0">
              <a:solidFill>
                <a:sysClr val="windowText" lastClr="000000"/>
              </a:solidFill>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4522172" y="1127637"/>
            <a:ext cx="2619755" cy="1571244"/>
          </a:xfrm>
          <a:prstGeom prst="rect">
            <a:avLst/>
          </a:prstGeom>
        </p:spPr>
      </p:pic>
      <p:sp>
        <p:nvSpPr>
          <p:cNvPr id="6" name="object 6"/>
          <p:cNvSpPr txBox="1"/>
          <p:nvPr/>
        </p:nvSpPr>
        <p:spPr>
          <a:xfrm>
            <a:off x="4675334" y="1585600"/>
            <a:ext cx="2315845" cy="658322"/>
          </a:xfrm>
          <a:prstGeom prst="rect">
            <a:avLst/>
          </a:prstGeom>
        </p:spPr>
        <p:txBody>
          <a:bodyPr vert="horz" wrap="square" lIns="0" tIns="33655" rIns="0" bIns="0" rtlCol="0">
            <a:spAutoFit/>
          </a:bodyPr>
          <a:lstStyle/>
          <a:p>
            <a:pPr marL="12700" marR="5080" algn="ctr">
              <a:lnSpc>
                <a:spcPts val="1550"/>
              </a:lnSpc>
              <a:spcBef>
                <a:spcPts val="265"/>
              </a:spcBef>
            </a:pPr>
            <a:r>
              <a:rPr sz="2000" b="1" kern="0" spc="-155" dirty="0">
                <a:solidFill>
                  <a:srgbClr val="FFFFFF"/>
                </a:solidFill>
                <a:latin typeface="Times New Roman" panose="02020603050405020304" pitchFamily="18" charset="0"/>
                <a:cs typeface="Times New Roman" panose="02020603050405020304" pitchFamily="18" charset="0"/>
              </a:rPr>
              <a:t>Examines</a:t>
            </a:r>
            <a:r>
              <a:rPr sz="2000" b="1" kern="0" spc="-80" dirty="0">
                <a:solidFill>
                  <a:srgbClr val="FFFFFF"/>
                </a:solidFill>
                <a:latin typeface="Times New Roman" panose="02020603050405020304" pitchFamily="18" charset="0"/>
                <a:cs typeface="Times New Roman" panose="02020603050405020304" pitchFamily="18" charset="0"/>
              </a:rPr>
              <a:t> </a:t>
            </a:r>
            <a:r>
              <a:rPr sz="2000" b="1" kern="0" spc="-145" dirty="0">
                <a:solidFill>
                  <a:srgbClr val="FFFFFF"/>
                </a:solidFill>
                <a:latin typeface="Times New Roman" panose="02020603050405020304" pitchFamily="18" charset="0"/>
                <a:cs typeface="Times New Roman" panose="02020603050405020304" pitchFamily="18" charset="0"/>
              </a:rPr>
              <a:t>traffic</a:t>
            </a:r>
            <a:r>
              <a:rPr sz="2000" b="1" kern="0" spc="-50" dirty="0">
                <a:solidFill>
                  <a:srgbClr val="FFFFFF"/>
                </a:solidFill>
                <a:latin typeface="Times New Roman" panose="02020603050405020304" pitchFamily="18" charset="0"/>
                <a:cs typeface="Times New Roman" panose="02020603050405020304" pitchFamily="18" charset="0"/>
              </a:rPr>
              <a:t> </a:t>
            </a:r>
            <a:r>
              <a:rPr sz="2000" b="1" kern="0" spc="-70" dirty="0">
                <a:solidFill>
                  <a:srgbClr val="FFFFFF"/>
                </a:solidFill>
                <a:latin typeface="Times New Roman" panose="02020603050405020304" pitchFamily="18" charset="0"/>
                <a:cs typeface="Times New Roman" panose="02020603050405020304" pitchFamily="18" charset="0"/>
              </a:rPr>
              <a:t>packet</a:t>
            </a:r>
            <a:r>
              <a:rPr sz="2000" b="1" kern="0" spc="-55" dirty="0">
                <a:solidFill>
                  <a:srgbClr val="FFFFFF"/>
                </a:solidFill>
                <a:latin typeface="Times New Roman" panose="02020603050405020304" pitchFamily="18" charset="0"/>
                <a:cs typeface="Times New Roman" panose="02020603050405020304" pitchFamily="18" charset="0"/>
              </a:rPr>
              <a:t> </a:t>
            </a:r>
            <a:r>
              <a:rPr sz="2000" b="1" kern="0" spc="-25" dirty="0">
                <a:solidFill>
                  <a:srgbClr val="FFFFFF"/>
                </a:solidFill>
                <a:latin typeface="Times New Roman" panose="02020603050405020304" pitchFamily="18" charset="0"/>
                <a:cs typeface="Times New Roman" panose="02020603050405020304" pitchFamily="18" charset="0"/>
              </a:rPr>
              <a:t>by </a:t>
            </a:r>
            <a:r>
              <a:rPr sz="2000" b="1" kern="0" spc="-70" dirty="0">
                <a:solidFill>
                  <a:srgbClr val="FFFFFF"/>
                </a:solidFill>
                <a:latin typeface="Times New Roman" panose="02020603050405020304" pitchFamily="18" charset="0"/>
                <a:cs typeface="Times New Roman" panose="02020603050405020304" pitchFamily="18" charset="0"/>
              </a:rPr>
              <a:t>packet</a:t>
            </a:r>
            <a:r>
              <a:rPr sz="2000" b="1" kern="0" spc="-75" dirty="0">
                <a:solidFill>
                  <a:srgbClr val="FFFFFF"/>
                </a:solidFill>
                <a:latin typeface="Times New Roman" panose="02020603050405020304" pitchFamily="18" charset="0"/>
                <a:cs typeface="Times New Roman" panose="02020603050405020304" pitchFamily="18" charset="0"/>
              </a:rPr>
              <a:t> </a:t>
            </a:r>
            <a:r>
              <a:rPr sz="2000" b="1" kern="0" spc="-165" dirty="0">
                <a:solidFill>
                  <a:srgbClr val="FFFFFF"/>
                </a:solidFill>
                <a:latin typeface="Times New Roman" panose="02020603050405020304" pitchFamily="18" charset="0"/>
                <a:cs typeface="Times New Roman" panose="02020603050405020304" pitchFamily="18" charset="0"/>
              </a:rPr>
              <a:t>in</a:t>
            </a:r>
            <a:r>
              <a:rPr sz="2000" b="1" kern="0" spc="-80" dirty="0">
                <a:solidFill>
                  <a:srgbClr val="FFFFFF"/>
                </a:solidFill>
                <a:latin typeface="Times New Roman" panose="02020603050405020304" pitchFamily="18" charset="0"/>
                <a:cs typeface="Times New Roman" panose="02020603050405020304" pitchFamily="18" charset="0"/>
              </a:rPr>
              <a:t> </a:t>
            </a:r>
            <a:r>
              <a:rPr sz="2000" b="1" kern="0" spc="-120" dirty="0">
                <a:solidFill>
                  <a:srgbClr val="FFFFFF"/>
                </a:solidFill>
                <a:latin typeface="Times New Roman" panose="02020603050405020304" pitchFamily="18" charset="0"/>
                <a:cs typeface="Times New Roman" panose="02020603050405020304" pitchFamily="18" charset="0"/>
              </a:rPr>
              <a:t>real</a:t>
            </a:r>
            <a:r>
              <a:rPr sz="2000" b="1" kern="0" spc="-60" dirty="0">
                <a:solidFill>
                  <a:srgbClr val="FFFFFF"/>
                </a:solidFill>
                <a:latin typeface="Times New Roman" panose="02020603050405020304" pitchFamily="18" charset="0"/>
                <a:cs typeface="Times New Roman" panose="02020603050405020304" pitchFamily="18" charset="0"/>
              </a:rPr>
              <a:t> </a:t>
            </a:r>
            <a:r>
              <a:rPr sz="2000" b="1" kern="0" spc="-165" dirty="0">
                <a:solidFill>
                  <a:srgbClr val="FFFFFF"/>
                </a:solidFill>
                <a:latin typeface="Times New Roman" panose="02020603050405020304" pitchFamily="18" charset="0"/>
                <a:cs typeface="Times New Roman" panose="02020603050405020304" pitchFamily="18" charset="0"/>
              </a:rPr>
              <a:t>or</a:t>
            </a:r>
            <a:r>
              <a:rPr sz="2000" b="1" kern="0" spc="-80" dirty="0">
                <a:solidFill>
                  <a:srgbClr val="FFFFFF"/>
                </a:solidFill>
                <a:latin typeface="Times New Roman" panose="02020603050405020304" pitchFamily="18" charset="0"/>
                <a:cs typeface="Times New Roman" panose="02020603050405020304" pitchFamily="18" charset="0"/>
              </a:rPr>
              <a:t> </a:t>
            </a:r>
            <a:r>
              <a:rPr sz="2000" b="1" kern="0" spc="-90" dirty="0">
                <a:solidFill>
                  <a:srgbClr val="FFFFFF"/>
                </a:solidFill>
                <a:latin typeface="Times New Roman" panose="02020603050405020304" pitchFamily="18" charset="0"/>
                <a:cs typeface="Times New Roman" panose="02020603050405020304" pitchFamily="18" charset="0"/>
              </a:rPr>
              <a:t>close</a:t>
            </a:r>
            <a:r>
              <a:rPr sz="2000" b="1" kern="0" spc="-75" dirty="0">
                <a:solidFill>
                  <a:srgbClr val="FFFFFF"/>
                </a:solidFill>
                <a:latin typeface="Times New Roman" panose="02020603050405020304" pitchFamily="18" charset="0"/>
                <a:cs typeface="Times New Roman" panose="02020603050405020304" pitchFamily="18" charset="0"/>
              </a:rPr>
              <a:t> </a:t>
            </a:r>
            <a:r>
              <a:rPr sz="2000" b="1" kern="0" spc="-25" dirty="0">
                <a:solidFill>
                  <a:srgbClr val="FFFFFF"/>
                </a:solidFill>
                <a:latin typeface="Times New Roman" panose="02020603050405020304" pitchFamily="18" charset="0"/>
                <a:cs typeface="Times New Roman" panose="02020603050405020304" pitchFamily="18" charset="0"/>
              </a:rPr>
              <a:t>to </a:t>
            </a:r>
            <a:r>
              <a:rPr sz="2000" b="1" kern="0" spc="-120" dirty="0">
                <a:solidFill>
                  <a:srgbClr val="FFFFFF"/>
                </a:solidFill>
                <a:latin typeface="Times New Roman" panose="02020603050405020304" pitchFamily="18" charset="0"/>
                <a:cs typeface="Times New Roman" panose="02020603050405020304" pitchFamily="18" charset="0"/>
              </a:rPr>
              <a:t>real</a:t>
            </a:r>
            <a:r>
              <a:rPr sz="2000" b="1" kern="0" spc="-55" dirty="0">
                <a:solidFill>
                  <a:srgbClr val="FFFFFF"/>
                </a:solidFill>
                <a:latin typeface="Times New Roman" panose="02020603050405020304" pitchFamily="18" charset="0"/>
                <a:cs typeface="Times New Roman" panose="02020603050405020304" pitchFamily="18" charset="0"/>
              </a:rPr>
              <a:t> </a:t>
            </a:r>
            <a:r>
              <a:rPr sz="2000" b="1" kern="0" spc="-20" dirty="0">
                <a:solidFill>
                  <a:srgbClr val="FFFFFF"/>
                </a:solidFill>
                <a:latin typeface="Times New Roman" panose="02020603050405020304" pitchFamily="18" charset="0"/>
                <a:cs typeface="Times New Roman" panose="02020603050405020304" pitchFamily="18" charset="0"/>
              </a:rPr>
              <a:t>time</a:t>
            </a:r>
            <a:endParaRPr sz="20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7590871" y="1499084"/>
            <a:ext cx="2247900" cy="807085"/>
          </a:xfrm>
          <a:prstGeom prst="rect">
            <a:avLst/>
          </a:prstGeom>
        </p:spPr>
        <p:txBody>
          <a:bodyPr vert="horz" wrap="square" lIns="0" tIns="18415" rIns="0" bIns="0" rtlCol="0">
            <a:spAutoFit/>
          </a:bodyPr>
          <a:lstStyle/>
          <a:p>
            <a:pPr algn="ctr">
              <a:lnSpc>
                <a:spcPct val="91900"/>
              </a:lnSpc>
              <a:spcBef>
                <a:spcPts val="145"/>
              </a:spcBef>
            </a:pPr>
            <a:r>
              <a:rPr sz="1400" b="1" kern="0" spc="-70" dirty="0">
                <a:solidFill>
                  <a:srgbClr val="FFFFFF"/>
                </a:solidFill>
                <a:latin typeface="Verdana"/>
                <a:cs typeface="Verdana"/>
              </a:rPr>
              <a:t>May</a:t>
            </a:r>
            <a:r>
              <a:rPr sz="1400" b="1" kern="0" spc="-65" dirty="0">
                <a:solidFill>
                  <a:srgbClr val="FFFFFF"/>
                </a:solidFill>
                <a:latin typeface="Verdana"/>
                <a:cs typeface="Verdana"/>
              </a:rPr>
              <a:t> </a:t>
            </a:r>
            <a:r>
              <a:rPr sz="1400" b="1" kern="0" spc="-114" dirty="0">
                <a:solidFill>
                  <a:srgbClr val="FFFFFF"/>
                </a:solidFill>
                <a:latin typeface="Verdana"/>
                <a:cs typeface="Verdana"/>
              </a:rPr>
              <a:t>examine</a:t>
            </a:r>
            <a:r>
              <a:rPr sz="1400" b="1" kern="0" spc="-80" dirty="0">
                <a:solidFill>
                  <a:srgbClr val="FFFFFF"/>
                </a:solidFill>
                <a:latin typeface="Verdana"/>
                <a:cs typeface="Verdana"/>
              </a:rPr>
              <a:t> </a:t>
            </a:r>
            <a:r>
              <a:rPr sz="1400" b="1" kern="0" spc="-30" dirty="0">
                <a:solidFill>
                  <a:srgbClr val="FFFFFF"/>
                </a:solidFill>
                <a:latin typeface="Verdana"/>
                <a:cs typeface="Verdana"/>
              </a:rPr>
              <a:t>network, </a:t>
            </a:r>
            <a:r>
              <a:rPr sz="1400" b="1" kern="0" spc="-165" dirty="0">
                <a:solidFill>
                  <a:srgbClr val="FFFFFF"/>
                </a:solidFill>
                <a:latin typeface="Verdana"/>
                <a:cs typeface="Verdana"/>
              </a:rPr>
              <a:t>transport,</a:t>
            </a:r>
            <a:r>
              <a:rPr sz="1400" b="1" kern="0" spc="-40" dirty="0">
                <a:solidFill>
                  <a:srgbClr val="FFFFFF"/>
                </a:solidFill>
                <a:latin typeface="Verdana"/>
                <a:cs typeface="Verdana"/>
              </a:rPr>
              <a:t> </a:t>
            </a:r>
            <a:r>
              <a:rPr sz="1400" b="1" kern="0" spc="-10" dirty="0">
                <a:solidFill>
                  <a:srgbClr val="FFFFFF"/>
                </a:solidFill>
                <a:latin typeface="Verdana"/>
                <a:cs typeface="Verdana"/>
              </a:rPr>
              <a:t>and/or </a:t>
            </a:r>
            <a:r>
              <a:rPr sz="1400" b="1" kern="0" spc="-100" dirty="0">
                <a:solidFill>
                  <a:srgbClr val="FFFFFF"/>
                </a:solidFill>
                <a:latin typeface="Verdana"/>
                <a:cs typeface="Verdana"/>
              </a:rPr>
              <a:t>application-</a:t>
            </a:r>
            <a:r>
              <a:rPr sz="1400" b="1" kern="0" spc="-105" dirty="0">
                <a:solidFill>
                  <a:srgbClr val="FFFFFF"/>
                </a:solidFill>
                <a:latin typeface="Verdana"/>
                <a:cs typeface="Verdana"/>
              </a:rPr>
              <a:t>level</a:t>
            </a:r>
            <a:r>
              <a:rPr sz="1400" b="1" kern="0" spc="15" dirty="0">
                <a:solidFill>
                  <a:srgbClr val="FFFFFF"/>
                </a:solidFill>
                <a:latin typeface="Verdana"/>
                <a:cs typeface="Verdana"/>
              </a:rPr>
              <a:t> </a:t>
            </a:r>
            <a:r>
              <a:rPr sz="1400" b="1" kern="0" spc="-95" dirty="0">
                <a:solidFill>
                  <a:srgbClr val="FFFFFF"/>
                </a:solidFill>
                <a:latin typeface="Verdana"/>
                <a:cs typeface="Verdana"/>
              </a:rPr>
              <a:t>protocol </a:t>
            </a:r>
            <a:r>
              <a:rPr sz="1400" b="1" kern="0" spc="-10" dirty="0">
                <a:solidFill>
                  <a:srgbClr val="FFFFFF"/>
                </a:solidFill>
                <a:latin typeface="Verdana"/>
                <a:cs typeface="Verdana"/>
              </a:rPr>
              <a:t>activity</a:t>
            </a:r>
            <a:endParaRPr sz="1400" kern="0">
              <a:solidFill>
                <a:sysClr val="windowText" lastClr="000000"/>
              </a:solidFill>
              <a:latin typeface="Verdana"/>
              <a:cs typeface="Verdana"/>
            </a:endParaRPr>
          </a:p>
        </p:txBody>
      </p:sp>
      <p:sp>
        <p:nvSpPr>
          <p:cNvPr id="8" name="object 8"/>
          <p:cNvSpPr txBox="1"/>
          <p:nvPr/>
        </p:nvSpPr>
        <p:spPr>
          <a:xfrm>
            <a:off x="7404054" y="1127638"/>
            <a:ext cx="2620010" cy="1535292"/>
          </a:xfrm>
          <a:prstGeom prst="rect">
            <a:avLst/>
          </a:prstGeom>
          <a:solidFill>
            <a:srgbClr val="608889"/>
          </a:solidFill>
        </p:spPr>
        <p:txBody>
          <a:bodyPr vert="horz" wrap="square" lIns="0" tIns="185420" rIns="0" bIns="0" rtlCol="0">
            <a:spAutoFit/>
          </a:bodyPr>
          <a:lstStyle/>
          <a:p>
            <a:pPr>
              <a:spcBef>
                <a:spcPts val="1460"/>
              </a:spcBef>
            </a:pPr>
            <a:endParaRPr sz="1400" kern="0" dirty="0">
              <a:solidFill>
                <a:sysClr val="windowText" lastClr="000000"/>
              </a:solidFill>
              <a:latin typeface="Times New Roman"/>
              <a:cs typeface="Times New Roman"/>
            </a:endParaRPr>
          </a:p>
          <a:p>
            <a:pPr marL="186690" marR="177165" algn="ctr">
              <a:lnSpc>
                <a:spcPct val="91900"/>
              </a:lnSpc>
            </a:pPr>
            <a:r>
              <a:rPr sz="2000" b="1" kern="0" spc="-70" dirty="0">
                <a:solidFill>
                  <a:srgbClr val="FFFFFF"/>
                </a:solidFill>
                <a:latin typeface="Times New Roman" panose="02020603050405020304" pitchFamily="18" charset="0"/>
                <a:cs typeface="Times New Roman" panose="02020603050405020304" pitchFamily="18" charset="0"/>
              </a:rPr>
              <a:t>May</a:t>
            </a:r>
            <a:r>
              <a:rPr sz="2000" b="1" kern="0" spc="-65" dirty="0">
                <a:solidFill>
                  <a:srgbClr val="FFFFFF"/>
                </a:solidFill>
                <a:latin typeface="Times New Roman" panose="02020603050405020304" pitchFamily="18" charset="0"/>
                <a:cs typeface="Times New Roman" panose="02020603050405020304" pitchFamily="18" charset="0"/>
              </a:rPr>
              <a:t> </a:t>
            </a:r>
            <a:r>
              <a:rPr sz="2000" b="1" kern="0" spc="-114" dirty="0">
                <a:solidFill>
                  <a:srgbClr val="FFFFFF"/>
                </a:solidFill>
                <a:latin typeface="Times New Roman" panose="02020603050405020304" pitchFamily="18" charset="0"/>
                <a:cs typeface="Times New Roman" panose="02020603050405020304" pitchFamily="18" charset="0"/>
              </a:rPr>
              <a:t>examine</a:t>
            </a:r>
            <a:r>
              <a:rPr sz="2000" b="1" kern="0" spc="-80" dirty="0">
                <a:solidFill>
                  <a:srgbClr val="FFFFFF"/>
                </a:solidFill>
                <a:latin typeface="Times New Roman" panose="02020603050405020304" pitchFamily="18" charset="0"/>
                <a:cs typeface="Times New Roman" panose="02020603050405020304" pitchFamily="18" charset="0"/>
              </a:rPr>
              <a:t> </a:t>
            </a:r>
            <a:r>
              <a:rPr sz="2000" b="1" kern="0" spc="-30" dirty="0">
                <a:solidFill>
                  <a:srgbClr val="FFFFFF"/>
                </a:solidFill>
                <a:latin typeface="Times New Roman" panose="02020603050405020304" pitchFamily="18" charset="0"/>
                <a:cs typeface="Times New Roman" panose="02020603050405020304" pitchFamily="18" charset="0"/>
              </a:rPr>
              <a:t>network, </a:t>
            </a:r>
            <a:r>
              <a:rPr sz="2000" b="1" kern="0" spc="-165" dirty="0">
                <a:solidFill>
                  <a:srgbClr val="FFFFFF"/>
                </a:solidFill>
                <a:latin typeface="Times New Roman" panose="02020603050405020304" pitchFamily="18" charset="0"/>
                <a:cs typeface="Times New Roman" panose="02020603050405020304" pitchFamily="18" charset="0"/>
              </a:rPr>
              <a:t>transport,</a:t>
            </a:r>
            <a:r>
              <a:rPr sz="2000" b="1" kern="0" spc="-40" dirty="0">
                <a:solidFill>
                  <a:srgbClr val="FFFFFF"/>
                </a:solidFill>
                <a:latin typeface="Times New Roman" panose="02020603050405020304" pitchFamily="18" charset="0"/>
                <a:cs typeface="Times New Roman" panose="02020603050405020304" pitchFamily="18" charset="0"/>
              </a:rPr>
              <a:t> </a:t>
            </a:r>
            <a:r>
              <a:rPr sz="2000" b="1" kern="0" spc="-10" dirty="0">
                <a:solidFill>
                  <a:srgbClr val="FFFFFF"/>
                </a:solidFill>
                <a:latin typeface="Times New Roman" panose="02020603050405020304" pitchFamily="18" charset="0"/>
                <a:cs typeface="Times New Roman" panose="02020603050405020304" pitchFamily="18" charset="0"/>
              </a:rPr>
              <a:t>and/or </a:t>
            </a:r>
            <a:r>
              <a:rPr sz="2000" b="1" kern="0" spc="-100" dirty="0">
                <a:solidFill>
                  <a:srgbClr val="FFFFFF"/>
                </a:solidFill>
                <a:latin typeface="Times New Roman" panose="02020603050405020304" pitchFamily="18" charset="0"/>
                <a:cs typeface="Times New Roman" panose="02020603050405020304" pitchFamily="18" charset="0"/>
              </a:rPr>
              <a:t>application-</a:t>
            </a:r>
            <a:r>
              <a:rPr sz="2000" b="1" kern="0" spc="-105" dirty="0">
                <a:solidFill>
                  <a:srgbClr val="FFFFFF"/>
                </a:solidFill>
                <a:latin typeface="Times New Roman" panose="02020603050405020304" pitchFamily="18" charset="0"/>
                <a:cs typeface="Times New Roman" panose="02020603050405020304" pitchFamily="18" charset="0"/>
              </a:rPr>
              <a:t>level</a:t>
            </a:r>
            <a:r>
              <a:rPr sz="2000" b="1" kern="0" spc="15" dirty="0">
                <a:solidFill>
                  <a:srgbClr val="FFFFFF"/>
                </a:solidFill>
                <a:latin typeface="Times New Roman" panose="02020603050405020304" pitchFamily="18" charset="0"/>
                <a:cs typeface="Times New Roman" panose="02020603050405020304" pitchFamily="18" charset="0"/>
              </a:rPr>
              <a:t> </a:t>
            </a:r>
            <a:r>
              <a:rPr sz="2000" b="1" kern="0" spc="-90" dirty="0">
                <a:solidFill>
                  <a:srgbClr val="FFFFFF"/>
                </a:solidFill>
                <a:latin typeface="Times New Roman" panose="02020603050405020304" pitchFamily="18" charset="0"/>
                <a:cs typeface="Times New Roman" panose="02020603050405020304" pitchFamily="18" charset="0"/>
              </a:rPr>
              <a:t>protocol </a:t>
            </a:r>
            <a:r>
              <a:rPr sz="2000" b="1" kern="0" spc="-10" dirty="0">
                <a:solidFill>
                  <a:srgbClr val="FFFFFF"/>
                </a:solidFill>
                <a:latin typeface="Times New Roman" panose="02020603050405020304" pitchFamily="18" charset="0"/>
                <a:cs typeface="Times New Roman" panose="02020603050405020304" pitchFamily="18" charset="0"/>
              </a:rPr>
              <a:t>activity</a:t>
            </a:r>
            <a:endParaRPr sz="20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object 9"/>
          <p:cNvSpPr txBox="1"/>
          <p:nvPr/>
        </p:nvSpPr>
        <p:spPr>
          <a:xfrm>
            <a:off x="3178639" y="3136748"/>
            <a:ext cx="2428875" cy="1200150"/>
          </a:xfrm>
          <a:prstGeom prst="rect">
            <a:avLst/>
          </a:prstGeom>
        </p:spPr>
        <p:txBody>
          <a:bodyPr vert="horz" wrap="square" lIns="0" tIns="18415" rIns="0" bIns="0" rtlCol="0">
            <a:spAutoFit/>
          </a:bodyPr>
          <a:lstStyle/>
          <a:p>
            <a:pPr indent="-3175" algn="ctr">
              <a:lnSpc>
                <a:spcPct val="92000"/>
              </a:lnSpc>
              <a:spcBef>
                <a:spcPts val="145"/>
              </a:spcBef>
            </a:pPr>
            <a:r>
              <a:rPr sz="1400" b="1" kern="0" spc="-105" dirty="0">
                <a:solidFill>
                  <a:srgbClr val="FFFFFF"/>
                </a:solidFill>
                <a:latin typeface="Verdana"/>
                <a:cs typeface="Verdana"/>
              </a:rPr>
              <a:t>Comprised</a:t>
            </a:r>
            <a:r>
              <a:rPr sz="1400" b="1" kern="0" spc="-85" dirty="0">
                <a:solidFill>
                  <a:srgbClr val="FFFFFF"/>
                </a:solidFill>
                <a:latin typeface="Verdana"/>
                <a:cs typeface="Verdana"/>
              </a:rPr>
              <a:t> </a:t>
            </a:r>
            <a:r>
              <a:rPr sz="1400" b="1" kern="0" spc="-140" dirty="0">
                <a:solidFill>
                  <a:srgbClr val="FFFFFF"/>
                </a:solidFill>
                <a:latin typeface="Verdana"/>
                <a:cs typeface="Verdana"/>
              </a:rPr>
              <a:t>of</a:t>
            </a:r>
            <a:r>
              <a:rPr sz="1400" b="1" kern="0" spc="-80" dirty="0">
                <a:solidFill>
                  <a:srgbClr val="FFFFFF"/>
                </a:solidFill>
                <a:latin typeface="Verdana"/>
                <a:cs typeface="Verdana"/>
              </a:rPr>
              <a:t> </a:t>
            </a:r>
            <a:r>
              <a:rPr sz="1400" b="1" kern="0" dirty="0">
                <a:solidFill>
                  <a:srgbClr val="FFFFFF"/>
                </a:solidFill>
                <a:latin typeface="Verdana"/>
                <a:cs typeface="Verdana"/>
              </a:rPr>
              <a:t>a</a:t>
            </a:r>
            <a:r>
              <a:rPr sz="1400" b="1" kern="0" spc="-70" dirty="0">
                <a:solidFill>
                  <a:srgbClr val="FFFFFF"/>
                </a:solidFill>
                <a:latin typeface="Verdana"/>
                <a:cs typeface="Verdana"/>
              </a:rPr>
              <a:t> </a:t>
            </a:r>
            <a:r>
              <a:rPr sz="1400" b="1" kern="0" spc="-150" dirty="0">
                <a:solidFill>
                  <a:srgbClr val="FFFFFF"/>
                </a:solidFill>
                <a:latin typeface="Verdana"/>
                <a:cs typeface="Verdana"/>
              </a:rPr>
              <a:t>number</a:t>
            </a:r>
            <a:r>
              <a:rPr sz="1400" b="1" kern="0" spc="-85" dirty="0">
                <a:solidFill>
                  <a:srgbClr val="FFFFFF"/>
                </a:solidFill>
                <a:latin typeface="Verdana"/>
                <a:cs typeface="Verdana"/>
              </a:rPr>
              <a:t> </a:t>
            </a:r>
            <a:r>
              <a:rPr sz="1400" b="1" kern="0" spc="-25" dirty="0">
                <a:solidFill>
                  <a:srgbClr val="FFFFFF"/>
                </a:solidFill>
                <a:latin typeface="Verdana"/>
                <a:cs typeface="Verdana"/>
              </a:rPr>
              <a:t>of </a:t>
            </a:r>
            <a:r>
              <a:rPr sz="1400" b="1" kern="0" spc="-165" dirty="0">
                <a:solidFill>
                  <a:srgbClr val="FFFFFF"/>
                </a:solidFill>
                <a:latin typeface="Verdana"/>
                <a:cs typeface="Verdana"/>
              </a:rPr>
              <a:t>sensors,</a:t>
            </a:r>
            <a:r>
              <a:rPr sz="1400" b="1" kern="0" spc="-70" dirty="0">
                <a:solidFill>
                  <a:srgbClr val="FFFFFF"/>
                </a:solidFill>
                <a:latin typeface="Verdana"/>
                <a:cs typeface="Verdana"/>
              </a:rPr>
              <a:t> </a:t>
            </a:r>
            <a:r>
              <a:rPr sz="1400" b="1" kern="0" spc="-90" dirty="0">
                <a:solidFill>
                  <a:srgbClr val="FFFFFF"/>
                </a:solidFill>
                <a:latin typeface="Verdana"/>
                <a:cs typeface="Verdana"/>
              </a:rPr>
              <a:t>one</a:t>
            </a:r>
            <a:r>
              <a:rPr sz="1400" b="1" kern="0" spc="-80" dirty="0">
                <a:solidFill>
                  <a:srgbClr val="FFFFFF"/>
                </a:solidFill>
                <a:latin typeface="Verdana"/>
                <a:cs typeface="Verdana"/>
              </a:rPr>
              <a:t> </a:t>
            </a:r>
            <a:r>
              <a:rPr sz="1400" b="1" kern="0" spc="-165" dirty="0">
                <a:solidFill>
                  <a:srgbClr val="FFFFFF"/>
                </a:solidFill>
                <a:latin typeface="Verdana"/>
                <a:cs typeface="Verdana"/>
              </a:rPr>
              <a:t>or</a:t>
            </a:r>
            <a:r>
              <a:rPr sz="1400" b="1" kern="0" spc="-85" dirty="0">
                <a:solidFill>
                  <a:srgbClr val="FFFFFF"/>
                </a:solidFill>
                <a:latin typeface="Verdana"/>
                <a:cs typeface="Verdana"/>
              </a:rPr>
              <a:t> </a:t>
            </a:r>
            <a:r>
              <a:rPr sz="1400" b="1" kern="0" spc="-140" dirty="0">
                <a:solidFill>
                  <a:srgbClr val="FFFFFF"/>
                </a:solidFill>
                <a:latin typeface="Verdana"/>
                <a:cs typeface="Verdana"/>
              </a:rPr>
              <a:t>more</a:t>
            </a:r>
            <a:r>
              <a:rPr sz="1400" b="1" kern="0" spc="-85" dirty="0">
                <a:solidFill>
                  <a:srgbClr val="FFFFFF"/>
                </a:solidFill>
                <a:latin typeface="Verdana"/>
                <a:cs typeface="Verdana"/>
              </a:rPr>
              <a:t> </a:t>
            </a:r>
            <a:r>
              <a:rPr sz="1400" b="1" kern="0" spc="-155" dirty="0">
                <a:solidFill>
                  <a:srgbClr val="FFFFFF"/>
                </a:solidFill>
                <a:latin typeface="Verdana"/>
                <a:cs typeface="Verdana"/>
              </a:rPr>
              <a:t>servers </a:t>
            </a:r>
            <a:r>
              <a:rPr sz="1400" b="1" kern="0" spc="-175" dirty="0">
                <a:solidFill>
                  <a:srgbClr val="FFFFFF"/>
                </a:solidFill>
                <a:latin typeface="Verdana"/>
                <a:cs typeface="Verdana"/>
              </a:rPr>
              <a:t>for</a:t>
            </a:r>
            <a:r>
              <a:rPr sz="1400" b="1" kern="0" spc="-95" dirty="0">
                <a:solidFill>
                  <a:srgbClr val="FFFFFF"/>
                </a:solidFill>
                <a:latin typeface="Verdana"/>
                <a:cs typeface="Verdana"/>
              </a:rPr>
              <a:t> </a:t>
            </a:r>
            <a:r>
              <a:rPr sz="1400" b="1" kern="0" spc="-245" dirty="0">
                <a:solidFill>
                  <a:srgbClr val="FFFFFF"/>
                </a:solidFill>
                <a:latin typeface="Verdana"/>
                <a:cs typeface="Verdana"/>
              </a:rPr>
              <a:t>NIDS</a:t>
            </a:r>
            <a:r>
              <a:rPr sz="1400" b="1" kern="0" spc="-100" dirty="0">
                <a:solidFill>
                  <a:srgbClr val="FFFFFF"/>
                </a:solidFill>
                <a:latin typeface="Verdana"/>
                <a:cs typeface="Verdana"/>
              </a:rPr>
              <a:t> </a:t>
            </a:r>
            <a:r>
              <a:rPr sz="1400" b="1" kern="0" spc="-10" dirty="0">
                <a:solidFill>
                  <a:srgbClr val="FFFFFF"/>
                </a:solidFill>
                <a:latin typeface="Verdana"/>
                <a:cs typeface="Verdana"/>
              </a:rPr>
              <a:t>management </a:t>
            </a:r>
            <a:r>
              <a:rPr sz="1400" b="1" kern="0" spc="-140" dirty="0">
                <a:solidFill>
                  <a:srgbClr val="FFFFFF"/>
                </a:solidFill>
                <a:latin typeface="Verdana"/>
                <a:cs typeface="Verdana"/>
              </a:rPr>
              <a:t>functions,</a:t>
            </a:r>
            <a:r>
              <a:rPr sz="1400" b="1" kern="0" spc="-90" dirty="0">
                <a:solidFill>
                  <a:srgbClr val="FFFFFF"/>
                </a:solidFill>
                <a:latin typeface="Verdana"/>
                <a:cs typeface="Verdana"/>
              </a:rPr>
              <a:t> </a:t>
            </a:r>
            <a:r>
              <a:rPr sz="1400" b="1" kern="0" spc="-85" dirty="0">
                <a:solidFill>
                  <a:srgbClr val="FFFFFF"/>
                </a:solidFill>
                <a:latin typeface="Verdana"/>
                <a:cs typeface="Verdana"/>
              </a:rPr>
              <a:t>and</a:t>
            </a:r>
            <a:r>
              <a:rPr sz="1400" b="1" kern="0" spc="-75" dirty="0">
                <a:solidFill>
                  <a:srgbClr val="FFFFFF"/>
                </a:solidFill>
                <a:latin typeface="Verdana"/>
                <a:cs typeface="Verdana"/>
              </a:rPr>
              <a:t> </a:t>
            </a:r>
            <a:r>
              <a:rPr sz="1400" b="1" kern="0" spc="-90" dirty="0">
                <a:solidFill>
                  <a:srgbClr val="FFFFFF"/>
                </a:solidFill>
                <a:latin typeface="Verdana"/>
                <a:cs typeface="Verdana"/>
              </a:rPr>
              <a:t>one</a:t>
            </a:r>
            <a:r>
              <a:rPr sz="1400" b="1" kern="0" spc="-75" dirty="0">
                <a:solidFill>
                  <a:srgbClr val="FFFFFF"/>
                </a:solidFill>
                <a:latin typeface="Verdana"/>
                <a:cs typeface="Verdana"/>
              </a:rPr>
              <a:t> </a:t>
            </a:r>
            <a:r>
              <a:rPr sz="1400" b="1" kern="0" spc="-165" dirty="0">
                <a:solidFill>
                  <a:srgbClr val="FFFFFF"/>
                </a:solidFill>
                <a:latin typeface="Verdana"/>
                <a:cs typeface="Verdana"/>
              </a:rPr>
              <a:t>or</a:t>
            </a:r>
            <a:r>
              <a:rPr sz="1400" b="1" kern="0" spc="-75" dirty="0">
                <a:solidFill>
                  <a:srgbClr val="FFFFFF"/>
                </a:solidFill>
                <a:latin typeface="Verdana"/>
                <a:cs typeface="Verdana"/>
              </a:rPr>
              <a:t> </a:t>
            </a:r>
            <a:r>
              <a:rPr sz="1400" b="1" kern="0" spc="-20" dirty="0">
                <a:solidFill>
                  <a:srgbClr val="FFFFFF"/>
                </a:solidFill>
                <a:latin typeface="Verdana"/>
                <a:cs typeface="Verdana"/>
              </a:rPr>
              <a:t>more </a:t>
            </a:r>
            <a:r>
              <a:rPr sz="1400" b="1" kern="0" spc="-110" dirty="0">
                <a:solidFill>
                  <a:srgbClr val="FFFFFF"/>
                </a:solidFill>
                <a:latin typeface="Verdana"/>
                <a:cs typeface="Verdana"/>
              </a:rPr>
              <a:t>management</a:t>
            </a:r>
            <a:r>
              <a:rPr sz="1400" b="1" kern="0" spc="-75" dirty="0">
                <a:solidFill>
                  <a:srgbClr val="FFFFFF"/>
                </a:solidFill>
                <a:latin typeface="Verdana"/>
                <a:cs typeface="Verdana"/>
              </a:rPr>
              <a:t> </a:t>
            </a:r>
            <a:r>
              <a:rPr sz="1400" b="1" kern="0" spc="-105" dirty="0">
                <a:solidFill>
                  <a:srgbClr val="FFFFFF"/>
                </a:solidFill>
                <a:latin typeface="Verdana"/>
                <a:cs typeface="Verdana"/>
              </a:rPr>
              <a:t>consoles</a:t>
            </a:r>
            <a:r>
              <a:rPr sz="1400" b="1" kern="0" spc="-60" dirty="0">
                <a:solidFill>
                  <a:srgbClr val="FFFFFF"/>
                </a:solidFill>
                <a:latin typeface="Verdana"/>
                <a:cs typeface="Verdana"/>
              </a:rPr>
              <a:t> </a:t>
            </a:r>
            <a:r>
              <a:rPr sz="1400" b="1" kern="0" spc="-25" dirty="0">
                <a:solidFill>
                  <a:srgbClr val="FFFFFF"/>
                </a:solidFill>
                <a:latin typeface="Verdana"/>
                <a:cs typeface="Verdana"/>
              </a:rPr>
              <a:t>for </a:t>
            </a:r>
            <a:r>
              <a:rPr sz="1400" b="1" kern="0" spc="-140" dirty="0">
                <a:solidFill>
                  <a:srgbClr val="FFFFFF"/>
                </a:solidFill>
                <a:latin typeface="Verdana"/>
                <a:cs typeface="Verdana"/>
              </a:rPr>
              <a:t>the</a:t>
            </a:r>
            <a:r>
              <a:rPr sz="1400" b="1" kern="0" spc="-75" dirty="0">
                <a:solidFill>
                  <a:srgbClr val="FFFFFF"/>
                </a:solidFill>
                <a:latin typeface="Verdana"/>
                <a:cs typeface="Verdana"/>
              </a:rPr>
              <a:t> </a:t>
            </a:r>
            <a:r>
              <a:rPr sz="1400" b="1" kern="0" spc="-150" dirty="0">
                <a:solidFill>
                  <a:srgbClr val="FFFFFF"/>
                </a:solidFill>
                <a:latin typeface="Verdana"/>
                <a:cs typeface="Verdana"/>
              </a:rPr>
              <a:t>human</a:t>
            </a:r>
            <a:r>
              <a:rPr sz="1400" b="1" kern="0" spc="-60" dirty="0">
                <a:solidFill>
                  <a:srgbClr val="FFFFFF"/>
                </a:solidFill>
                <a:latin typeface="Verdana"/>
                <a:cs typeface="Verdana"/>
              </a:rPr>
              <a:t> </a:t>
            </a:r>
            <a:r>
              <a:rPr sz="1400" b="1" kern="0" spc="-10" dirty="0">
                <a:solidFill>
                  <a:srgbClr val="FFFFFF"/>
                </a:solidFill>
                <a:latin typeface="Verdana"/>
                <a:cs typeface="Verdana"/>
              </a:rPr>
              <a:t>interface</a:t>
            </a:r>
            <a:endParaRPr sz="1400" kern="0">
              <a:solidFill>
                <a:sysClr val="windowText" lastClr="000000"/>
              </a:solidFill>
              <a:latin typeface="Verdana"/>
              <a:cs typeface="Verdana"/>
            </a:endParaRPr>
          </a:p>
        </p:txBody>
      </p:sp>
      <p:sp>
        <p:nvSpPr>
          <p:cNvPr id="10" name="object 10"/>
          <p:cNvSpPr txBox="1"/>
          <p:nvPr/>
        </p:nvSpPr>
        <p:spPr>
          <a:xfrm>
            <a:off x="3081991" y="2961010"/>
            <a:ext cx="2620010" cy="2178289"/>
          </a:xfrm>
          <a:prstGeom prst="rect">
            <a:avLst/>
          </a:prstGeom>
          <a:solidFill>
            <a:srgbClr val="638B60"/>
          </a:solidFill>
        </p:spPr>
        <p:txBody>
          <a:bodyPr vert="horz" wrap="square" lIns="0" tIns="194310" rIns="0" bIns="0" rtlCol="0">
            <a:spAutoFit/>
          </a:bodyPr>
          <a:lstStyle/>
          <a:p>
            <a:pPr marL="96520" marR="86360" indent="-3175" algn="ctr">
              <a:lnSpc>
                <a:spcPct val="92000"/>
              </a:lnSpc>
              <a:spcBef>
                <a:spcPts val="1530"/>
              </a:spcBef>
            </a:pPr>
            <a:r>
              <a:rPr sz="2000" b="1" kern="0" spc="-105" dirty="0">
                <a:solidFill>
                  <a:srgbClr val="FFFFFF"/>
                </a:solidFill>
                <a:latin typeface="Times New Roman" panose="02020603050405020304" pitchFamily="18" charset="0"/>
                <a:cs typeface="Times New Roman" panose="02020603050405020304" pitchFamily="18" charset="0"/>
              </a:rPr>
              <a:t>Comprised</a:t>
            </a:r>
            <a:r>
              <a:rPr sz="2000" b="1" kern="0" spc="-85" dirty="0">
                <a:solidFill>
                  <a:srgbClr val="FFFFFF"/>
                </a:solidFill>
                <a:latin typeface="Times New Roman" panose="02020603050405020304" pitchFamily="18" charset="0"/>
                <a:cs typeface="Times New Roman" panose="02020603050405020304" pitchFamily="18" charset="0"/>
              </a:rPr>
              <a:t> </a:t>
            </a:r>
            <a:r>
              <a:rPr sz="2000" b="1" kern="0" spc="-140" dirty="0">
                <a:solidFill>
                  <a:srgbClr val="FFFFFF"/>
                </a:solidFill>
                <a:latin typeface="Times New Roman" panose="02020603050405020304" pitchFamily="18" charset="0"/>
                <a:cs typeface="Times New Roman" panose="02020603050405020304" pitchFamily="18" charset="0"/>
              </a:rPr>
              <a:t>of</a:t>
            </a:r>
            <a:r>
              <a:rPr sz="2000" b="1" kern="0" spc="-80" dirty="0">
                <a:solidFill>
                  <a:srgbClr val="FFFFFF"/>
                </a:solidFill>
                <a:latin typeface="Times New Roman" panose="02020603050405020304" pitchFamily="18" charset="0"/>
                <a:cs typeface="Times New Roman" panose="02020603050405020304" pitchFamily="18" charset="0"/>
              </a:rPr>
              <a:t> </a:t>
            </a:r>
            <a:r>
              <a:rPr sz="2000" b="1" kern="0" dirty="0">
                <a:solidFill>
                  <a:srgbClr val="FFFFFF"/>
                </a:solidFill>
                <a:latin typeface="Times New Roman" panose="02020603050405020304" pitchFamily="18" charset="0"/>
                <a:cs typeface="Times New Roman" panose="02020603050405020304" pitchFamily="18" charset="0"/>
              </a:rPr>
              <a:t>a</a:t>
            </a:r>
            <a:r>
              <a:rPr sz="2000" b="1" kern="0" spc="-70" dirty="0">
                <a:solidFill>
                  <a:srgbClr val="FFFFFF"/>
                </a:solidFill>
                <a:latin typeface="Times New Roman" panose="02020603050405020304" pitchFamily="18" charset="0"/>
                <a:cs typeface="Times New Roman" panose="02020603050405020304" pitchFamily="18" charset="0"/>
              </a:rPr>
              <a:t> </a:t>
            </a:r>
            <a:r>
              <a:rPr sz="2000" b="1" kern="0" spc="-150" dirty="0">
                <a:solidFill>
                  <a:srgbClr val="FFFFFF"/>
                </a:solidFill>
                <a:latin typeface="Times New Roman" panose="02020603050405020304" pitchFamily="18" charset="0"/>
                <a:cs typeface="Times New Roman" panose="02020603050405020304" pitchFamily="18" charset="0"/>
              </a:rPr>
              <a:t>number</a:t>
            </a:r>
            <a:r>
              <a:rPr sz="2000" b="1" kern="0" spc="-85" dirty="0">
                <a:solidFill>
                  <a:srgbClr val="FFFFFF"/>
                </a:solidFill>
                <a:latin typeface="Times New Roman" panose="02020603050405020304" pitchFamily="18" charset="0"/>
                <a:cs typeface="Times New Roman" panose="02020603050405020304" pitchFamily="18" charset="0"/>
              </a:rPr>
              <a:t> </a:t>
            </a:r>
            <a:r>
              <a:rPr sz="2000" b="1" kern="0" spc="-25" dirty="0">
                <a:solidFill>
                  <a:srgbClr val="FFFFFF"/>
                </a:solidFill>
                <a:latin typeface="Times New Roman" panose="02020603050405020304" pitchFamily="18" charset="0"/>
                <a:cs typeface="Times New Roman" panose="02020603050405020304" pitchFamily="18" charset="0"/>
              </a:rPr>
              <a:t>of </a:t>
            </a:r>
            <a:r>
              <a:rPr sz="2000" b="1" kern="0" spc="-165" dirty="0">
                <a:solidFill>
                  <a:srgbClr val="FFFFFF"/>
                </a:solidFill>
                <a:latin typeface="Times New Roman" panose="02020603050405020304" pitchFamily="18" charset="0"/>
                <a:cs typeface="Times New Roman" panose="02020603050405020304" pitchFamily="18" charset="0"/>
              </a:rPr>
              <a:t>sensors,</a:t>
            </a:r>
            <a:r>
              <a:rPr sz="2000" b="1" kern="0" spc="-70" dirty="0">
                <a:solidFill>
                  <a:srgbClr val="FFFFFF"/>
                </a:solidFill>
                <a:latin typeface="Times New Roman" panose="02020603050405020304" pitchFamily="18" charset="0"/>
                <a:cs typeface="Times New Roman" panose="02020603050405020304" pitchFamily="18" charset="0"/>
              </a:rPr>
              <a:t> </a:t>
            </a:r>
            <a:r>
              <a:rPr sz="2000" b="1" kern="0" spc="-90" dirty="0">
                <a:solidFill>
                  <a:srgbClr val="FFFFFF"/>
                </a:solidFill>
                <a:latin typeface="Times New Roman" panose="02020603050405020304" pitchFamily="18" charset="0"/>
                <a:cs typeface="Times New Roman" panose="02020603050405020304" pitchFamily="18" charset="0"/>
              </a:rPr>
              <a:t>one</a:t>
            </a:r>
            <a:r>
              <a:rPr sz="2000" b="1" kern="0" spc="-80" dirty="0">
                <a:solidFill>
                  <a:srgbClr val="FFFFFF"/>
                </a:solidFill>
                <a:latin typeface="Times New Roman" panose="02020603050405020304" pitchFamily="18" charset="0"/>
                <a:cs typeface="Times New Roman" panose="02020603050405020304" pitchFamily="18" charset="0"/>
              </a:rPr>
              <a:t> </a:t>
            </a:r>
            <a:r>
              <a:rPr sz="2000" b="1" kern="0" spc="-165" dirty="0">
                <a:solidFill>
                  <a:srgbClr val="FFFFFF"/>
                </a:solidFill>
                <a:latin typeface="Times New Roman" panose="02020603050405020304" pitchFamily="18" charset="0"/>
                <a:cs typeface="Times New Roman" panose="02020603050405020304" pitchFamily="18" charset="0"/>
              </a:rPr>
              <a:t>or</a:t>
            </a:r>
            <a:r>
              <a:rPr sz="2000" b="1" kern="0" spc="-85" dirty="0">
                <a:solidFill>
                  <a:srgbClr val="FFFFFF"/>
                </a:solidFill>
                <a:latin typeface="Times New Roman" panose="02020603050405020304" pitchFamily="18" charset="0"/>
                <a:cs typeface="Times New Roman" panose="02020603050405020304" pitchFamily="18" charset="0"/>
              </a:rPr>
              <a:t> </a:t>
            </a:r>
            <a:r>
              <a:rPr sz="2000" b="1" kern="0" spc="-140" dirty="0">
                <a:solidFill>
                  <a:srgbClr val="FFFFFF"/>
                </a:solidFill>
                <a:latin typeface="Times New Roman" panose="02020603050405020304" pitchFamily="18" charset="0"/>
                <a:cs typeface="Times New Roman" panose="02020603050405020304" pitchFamily="18" charset="0"/>
              </a:rPr>
              <a:t>more</a:t>
            </a:r>
            <a:r>
              <a:rPr sz="2000" b="1" kern="0" spc="-85" dirty="0">
                <a:solidFill>
                  <a:srgbClr val="FFFFFF"/>
                </a:solidFill>
                <a:latin typeface="Times New Roman" panose="02020603050405020304" pitchFamily="18" charset="0"/>
                <a:cs typeface="Times New Roman" panose="02020603050405020304" pitchFamily="18" charset="0"/>
              </a:rPr>
              <a:t> </a:t>
            </a:r>
            <a:r>
              <a:rPr sz="2000" b="1" kern="0" spc="-150" dirty="0">
                <a:solidFill>
                  <a:srgbClr val="FFFFFF"/>
                </a:solidFill>
                <a:latin typeface="Times New Roman" panose="02020603050405020304" pitchFamily="18" charset="0"/>
                <a:cs typeface="Times New Roman" panose="02020603050405020304" pitchFamily="18" charset="0"/>
              </a:rPr>
              <a:t>servers </a:t>
            </a:r>
            <a:r>
              <a:rPr sz="2000" b="1" kern="0" spc="-175" dirty="0">
                <a:solidFill>
                  <a:srgbClr val="FFFFFF"/>
                </a:solidFill>
                <a:latin typeface="Times New Roman" panose="02020603050405020304" pitchFamily="18" charset="0"/>
                <a:cs typeface="Times New Roman" panose="02020603050405020304" pitchFamily="18" charset="0"/>
              </a:rPr>
              <a:t>for</a:t>
            </a:r>
            <a:r>
              <a:rPr sz="2000" b="1" kern="0" spc="-95" dirty="0">
                <a:solidFill>
                  <a:srgbClr val="FFFFFF"/>
                </a:solidFill>
                <a:latin typeface="Times New Roman" panose="02020603050405020304" pitchFamily="18" charset="0"/>
                <a:cs typeface="Times New Roman" panose="02020603050405020304" pitchFamily="18" charset="0"/>
              </a:rPr>
              <a:t> </a:t>
            </a:r>
            <a:r>
              <a:rPr sz="2000" b="1" kern="0" spc="-245" dirty="0">
                <a:solidFill>
                  <a:srgbClr val="FFFFFF"/>
                </a:solidFill>
                <a:latin typeface="Times New Roman" panose="02020603050405020304" pitchFamily="18" charset="0"/>
                <a:cs typeface="Times New Roman" panose="02020603050405020304" pitchFamily="18" charset="0"/>
              </a:rPr>
              <a:t>NIDS</a:t>
            </a:r>
            <a:r>
              <a:rPr sz="2000" b="1" kern="0" spc="-100" dirty="0">
                <a:solidFill>
                  <a:srgbClr val="FFFFFF"/>
                </a:solidFill>
                <a:latin typeface="Times New Roman" panose="02020603050405020304" pitchFamily="18" charset="0"/>
                <a:cs typeface="Times New Roman" panose="02020603050405020304" pitchFamily="18" charset="0"/>
              </a:rPr>
              <a:t> </a:t>
            </a:r>
            <a:r>
              <a:rPr sz="2000" b="1" kern="0" spc="-10" dirty="0">
                <a:solidFill>
                  <a:srgbClr val="FFFFFF"/>
                </a:solidFill>
                <a:latin typeface="Times New Roman" panose="02020603050405020304" pitchFamily="18" charset="0"/>
                <a:cs typeface="Times New Roman" panose="02020603050405020304" pitchFamily="18" charset="0"/>
              </a:rPr>
              <a:t>management </a:t>
            </a:r>
            <a:r>
              <a:rPr sz="2000" b="1" kern="0" spc="-140" dirty="0">
                <a:solidFill>
                  <a:srgbClr val="FFFFFF"/>
                </a:solidFill>
                <a:latin typeface="Times New Roman" panose="02020603050405020304" pitchFamily="18" charset="0"/>
                <a:cs typeface="Times New Roman" panose="02020603050405020304" pitchFamily="18" charset="0"/>
              </a:rPr>
              <a:t>functions,</a:t>
            </a:r>
            <a:r>
              <a:rPr sz="2000" b="1" kern="0" spc="-90" dirty="0">
                <a:solidFill>
                  <a:srgbClr val="FFFFFF"/>
                </a:solidFill>
                <a:latin typeface="Times New Roman" panose="02020603050405020304" pitchFamily="18" charset="0"/>
                <a:cs typeface="Times New Roman" panose="02020603050405020304" pitchFamily="18" charset="0"/>
              </a:rPr>
              <a:t> </a:t>
            </a:r>
            <a:r>
              <a:rPr sz="2000" b="1" kern="0" spc="-85" dirty="0">
                <a:solidFill>
                  <a:srgbClr val="FFFFFF"/>
                </a:solidFill>
                <a:latin typeface="Times New Roman" panose="02020603050405020304" pitchFamily="18" charset="0"/>
                <a:cs typeface="Times New Roman" panose="02020603050405020304" pitchFamily="18" charset="0"/>
              </a:rPr>
              <a:t>and</a:t>
            </a:r>
            <a:r>
              <a:rPr sz="2000" b="1" kern="0" spc="-75" dirty="0">
                <a:solidFill>
                  <a:srgbClr val="FFFFFF"/>
                </a:solidFill>
                <a:latin typeface="Times New Roman" panose="02020603050405020304" pitchFamily="18" charset="0"/>
                <a:cs typeface="Times New Roman" panose="02020603050405020304" pitchFamily="18" charset="0"/>
              </a:rPr>
              <a:t> </a:t>
            </a:r>
            <a:r>
              <a:rPr sz="2000" b="1" kern="0" spc="-90" dirty="0">
                <a:solidFill>
                  <a:srgbClr val="FFFFFF"/>
                </a:solidFill>
                <a:latin typeface="Times New Roman" panose="02020603050405020304" pitchFamily="18" charset="0"/>
                <a:cs typeface="Times New Roman" panose="02020603050405020304" pitchFamily="18" charset="0"/>
              </a:rPr>
              <a:t>one</a:t>
            </a:r>
            <a:r>
              <a:rPr sz="2000" b="1" kern="0" spc="-75" dirty="0">
                <a:solidFill>
                  <a:srgbClr val="FFFFFF"/>
                </a:solidFill>
                <a:latin typeface="Times New Roman" panose="02020603050405020304" pitchFamily="18" charset="0"/>
                <a:cs typeface="Times New Roman" panose="02020603050405020304" pitchFamily="18" charset="0"/>
              </a:rPr>
              <a:t> </a:t>
            </a:r>
            <a:r>
              <a:rPr sz="2000" b="1" kern="0" spc="-165" dirty="0">
                <a:solidFill>
                  <a:srgbClr val="FFFFFF"/>
                </a:solidFill>
                <a:latin typeface="Times New Roman" panose="02020603050405020304" pitchFamily="18" charset="0"/>
                <a:cs typeface="Times New Roman" panose="02020603050405020304" pitchFamily="18" charset="0"/>
              </a:rPr>
              <a:t>or</a:t>
            </a:r>
            <a:r>
              <a:rPr sz="2000" b="1" kern="0" spc="-75" dirty="0">
                <a:solidFill>
                  <a:srgbClr val="FFFFFF"/>
                </a:solidFill>
                <a:latin typeface="Times New Roman" panose="02020603050405020304" pitchFamily="18" charset="0"/>
                <a:cs typeface="Times New Roman" panose="02020603050405020304" pitchFamily="18" charset="0"/>
              </a:rPr>
              <a:t> </a:t>
            </a:r>
            <a:r>
              <a:rPr sz="2000" b="1" kern="0" spc="-20" dirty="0">
                <a:solidFill>
                  <a:srgbClr val="FFFFFF"/>
                </a:solidFill>
                <a:latin typeface="Times New Roman" panose="02020603050405020304" pitchFamily="18" charset="0"/>
                <a:cs typeface="Times New Roman" panose="02020603050405020304" pitchFamily="18" charset="0"/>
              </a:rPr>
              <a:t>more </a:t>
            </a:r>
            <a:r>
              <a:rPr sz="2000" b="1" kern="0" spc="-110" dirty="0">
                <a:solidFill>
                  <a:srgbClr val="FFFFFF"/>
                </a:solidFill>
                <a:latin typeface="Times New Roman" panose="02020603050405020304" pitchFamily="18" charset="0"/>
                <a:cs typeface="Times New Roman" panose="02020603050405020304" pitchFamily="18" charset="0"/>
              </a:rPr>
              <a:t>management</a:t>
            </a:r>
            <a:r>
              <a:rPr sz="2000" b="1" kern="0" spc="-75" dirty="0">
                <a:solidFill>
                  <a:srgbClr val="FFFFFF"/>
                </a:solidFill>
                <a:latin typeface="Times New Roman" panose="02020603050405020304" pitchFamily="18" charset="0"/>
                <a:cs typeface="Times New Roman" panose="02020603050405020304" pitchFamily="18" charset="0"/>
              </a:rPr>
              <a:t> </a:t>
            </a:r>
            <a:r>
              <a:rPr sz="2000" b="1" kern="0" spc="-105" dirty="0">
                <a:solidFill>
                  <a:srgbClr val="FFFFFF"/>
                </a:solidFill>
                <a:latin typeface="Times New Roman" panose="02020603050405020304" pitchFamily="18" charset="0"/>
                <a:cs typeface="Times New Roman" panose="02020603050405020304" pitchFamily="18" charset="0"/>
              </a:rPr>
              <a:t>consoles</a:t>
            </a:r>
            <a:r>
              <a:rPr sz="2000" b="1" kern="0" spc="-60" dirty="0">
                <a:solidFill>
                  <a:srgbClr val="FFFFFF"/>
                </a:solidFill>
                <a:latin typeface="Times New Roman" panose="02020603050405020304" pitchFamily="18" charset="0"/>
                <a:cs typeface="Times New Roman" panose="02020603050405020304" pitchFamily="18" charset="0"/>
              </a:rPr>
              <a:t> </a:t>
            </a:r>
            <a:r>
              <a:rPr sz="2000" b="1" kern="0" spc="-25" dirty="0">
                <a:solidFill>
                  <a:srgbClr val="FFFFFF"/>
                </a:solidFill>
                <a:latin typeface="Times New Roman" panose="02020603050405020304" pitchFamily="18" charset="0"/>
                <a:cs typeface="Times New Roman" panose="02020603050405020304" pitchFamily="18" charset="0"/>
              </a:rPr>
              <a:t>for </a:t>
            </a:r>
            <a:r>
              <a:rPr sz="2000" b="1" kern="0" spc="-140" dirty="0">
                <a:solidFill>
                  <a:srgbClr val="FFFFFF"/>
                </a:solidFill>
                <a:latin typeface="Times New Roman" panose="02020603050405020304" pitchFamily="18" charset="0"/>
                <a:cs typeface="Times New Roman" panose="02020603050405020304" pitchFamily="18" charset="0"/>
              </a:rPr>
              <a:t>the</a:t>
            </a:r>
            <a:r>
              <a:rPr sz="2000" b="1" kern="0" spc="-75" dirty="0">
                <a:solidFill>
                  <a:srgbClr val="FFFFFF"/>
                </a:solidFill>
                <a:latin typeface="Times New Roman" panose="02020603050405020304" pitchFamily="18" charset="0"/>
                <a:cs typeface="Times New Roman" panose="02020603050405020304" pitchFamily="18" charset="0"/>
              </a:rPr>
              <a:t> </a:t>
            </a:r>
            <a:r>
              <a:rPr sz="2000" b="1" kern="0" spc="-150" dirty="0">
                <a:solidFill>
                  <a:srgbClr val="FFFFFF"/>
                </a:solidFill>
                <a:latin typeface="Times New Roman" panose="02020603050405020304" pitchFamily="18" charset="0"/>
                <a:cs typeface="Times New Roman" panose="02020603050405020304" pitchFamily="18" charset="0"/>
              </a:rPr>
              <a:t>human</a:t>
            </a:r>
            <a:r>
              <a:rPr sz="2000" b="1" kern="0" spc="-60" dirty="0">
                <a:solidFill>
                  <a:srgbClr val="FFFFFF"/>
                </a:solidFill>
                <a:latin typeface="Times New Roman" panose="02020603050405020304" pitchFamily="18" charset="0"/>
                <a:cs typeface="Times New Roman" panose="02020603050405020304" pitchFamily="18" charset="0"/>
              </a:rPr>
              <a:t> </a:t>
            </a:r>
            <a:r>
              <a:rPr sz="2000" b="1" kern="0" spc="-10" dirty="0">
                <a:solidFill>
                  <a:srgbClr val="FFFFFF"/>
                </a:solidFill>
                <a:latin typeface="Times New Roman" panose="02020603050405020304" pitchFamily="18" charset="0"/>
                <a:cs typeface="Times New Roman" panose="02020603050405020304" pitchFamily="18" charset="0"/>
              </a:rPr>
              <a:t>interface</a:t>
            </a:r>
            <a:endParaRPr sz="20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6043378" y="3333091"/>
            <a:ext cx="2460625" cy="807085"/>
          </a:xfrm>
          <a:prstGeom prst="rect">
            <a:avLst/>
          </a:prstGeom>
        </p:spPr>
        <p:txBody>
          <a:bodyPr vert="horz" wrap="square" lIns="0" tIns="18415" rIns="0" bIns="0" rtlCol="0">
            <a:spAutoFit/>
          </a:bodyPr>
          <a:lstStyle/>
          <a:p>
            <a:pPr indent="1270" algn="ctr">
              <a:lnSpc>
                <a:spcPct val="91900"/>
              </a:lnSpc>
              <a:spcBef>
                <a:spcPts val="145"/>
              </a:spcBef>
            </a:pPr>
            <a:r>
              <a:rPr sz="1400" b="1" kern="0" spc="-140" dirty="0">
                <a:solidFill>
                  <a:srgbClr val="FFFFFF"/>
                </a:solidFill>
                <a:latin typeface="Verdana"/>
                <a:cs typeface="Verdana"/>
              </a:rPr>
              <a:t>Analysis</a:t>
            </a:r>
            <a:r>
              <a:rPr sz="1400" b="1" kern="0" spc="-75" dirty="0">
                <a:solidFill>
                  <a:srgbClr val="FFFFFF"/>
                </a:solidFill>
                <a:latin typeface="Verdana"/>
                <a:cs typeface="Verdana"/>
              </a:rPr>
              <a:t> </a:t>
            </a:r>
            <a:r>
              <a:rPr sz="1400" b="1" kern="0" spc="-140" dirty="0">
                <a:solidFill>
                  <a:srgbClr val="FFFFFF"/>
                </a:solidFill>
                <a:latin typeface="Verdana"/>
                <a:cs typeface="Verdana"/>
              </a:rPr>
              <a:t>of</a:t>
            </a:r>
            <a:r>
              <a:rPr sz="1400" b="1" kern="0" spc="-55" dirty="0">
                <a:solidFill>
                  <a:srgbClr val="FFFFFF"/>
                </a:solidFill>
                <a:latin typeface="Verdana"/>
                <a:cs typeface="Verdana"/>
              </a:rPr>
              <a:t> </a:t>
            </a:r>
            <a:r>
              <a:rPr sz="1400" b="1" kern="0" spc="-145" dirty="0">
                <a:solidFill>
                  <a:srgbClr val="FFFFFF"/>
                </a:solidFill>
                <a:latin typeface="Verdana"/>
                <a:cs typeface="Verdana"/>
              </a:rPr>
              <a:t>traffic</a:t>
            </a:r>
            <a:r>
              <a:rPr sz="1400" b="1" kern="0" spc="-60" dirty="0">
                <a:solidFill>
                  <a:srgbClr val="FFFFFF"/>
                </a:solidFill>
                <a:latin typeface="Verdana"/>
                <a:cs typeface="Verdana"/>
              </a:rPr>
              <a:t> </a:t>
            </a:r>
            <a:r>
              <a:rPr sz="1400" b="1" kern="0" spc="-25" dirty="0">
                <a:solidFill>
                  <a:srgbClr val="FFFFFF"/>
                </a:solidFill>
                <a:latin typeface="Verdana"/>
                <a:cs typeface="Verdana"/>
              </a:rPr>
              <a:t>patterns </a:t>
            </a:r>
            <a:r>
              <a:rPr sz="1400" b="1" kern="0" spc="-105" dirty="0">
                <a:solidFill>
                  <a:srgbClr val="FFFFFF"/>
                </a:solidFill>
                <a:latin typeface="Verdana"/>
                <a:cs typeface="Verdana"/>
              </a:rPr>
              <a:t>may</a:t>
            </a:r>
            <a:r>
              <a:rPr sz="1400" b="1" kern="0" spc="-90" dirty="0">
                <a:solidFill>
                  <a:srgbClr val="FFFFFF"/>
                </a:solidFill>
                <a:latin typeface="Verdana"/>
                <a:cs typeface="Verdana"/>
              </a:rPr>
              <a:t> </a:t>
            </a:r>
            <a:r>
              <a:rPr sz="1400" b="1" kern="0" spc="-50" dirty="0">
                <a:solidFill>
                  <a:srgbClr val="FFFFFF"/>
                </a:solidFill>
                <a:latin typeface="Verdana"/>
                <a:cs typeface="Verdana"/>
              </a:rPr>
              <a:t>be</a:t>
            </a:r>
            <a:r>
              <a:rPr sz="1400" b="1" kern="0" spc="-90" dirty="0">
                <a:solidFill>
                  <a:srgbClr val="FFFFFF"/>
                </a:solidFill>
                <a:latin typeface="Verdana"/>
                <a:cs typeface="Verdana"/>
              </a:rPr>
              <a:t> </a:t>
            </a:r>
            <a:r>
              <a:rPr sz="1400" b="1" kern="0" spc="-85" dirty="0">
                <a:solidFill>
                  <a:srgbClr val="FFFFFF"/>
                </a:solidFill>
                <a:latin typeface="Verdana"/>
                <a:cs typeface="Verdana"/>
              </a:rPr>
              <a:t>done </a:t>
            </a:r>
            <a:r>
              <a:rPr sz="1400" b="1" kern="0" spc="-125" dirty="0">
                <a:solidFill>
                  <a:srgbClr val="FFFFFF"/>
                </a:solidFill>
                <a:latin typeface="Verdana"/>
                <a:cs typeface="Verdana"/>
              </a:rPr>
              <a:t>at</a:t>
            </a:r>
            <a:r>
              <a:rPr sz="1400" b="1" kern="0" spc="-80" dirty="0">
                <a:solidFill>
                  <a:srgbClr val="FFFFFF"/>
                </a:solidFill>
                <a:latin typeface="Verdana"/>
                <a:cs typeface="Verdana"/>
              </a:rPr>
              <a:t> </a:t>
            </a:r>
            <a:r>
              <a:rPr sz="1400" b="1" kern="0" spc="-140" dirty="0">
                <a:solidFill>
                  <a:srgbClr val="FFFFFF"/>
                </a:solidFill>
                <a:latin typeface="Verdana"/>
                <a:cs typeface="Verdana"/>
              </a:rPr>
              <a:t>the</a:t>
            </a:r>
            <a:r>
              <a:rPr sz="1400" b="1" kern="0" spc="-85" dirty="0">
                <a:solidFill>
                  <a:srgbClr val="FFFFFF"/>
                </a:solidFill>
                <a:latin typeface="Verdana"/>
                <a:cs typeface="Verdana"/>
              </a:rPr>
              <a:t> </a:t>
            </a:r>
            <a:r>
              <a:rPr sz="1400" b="1" kern="0" spc="-30" dirty="0">
                <a:solidFill>
                  <a:srgbClr val="FFFFFF"/>
                </a:solidFill>
                <a:latin typeface="Verdana"/>
                <a:cs typeface="Verdana"/>
              </a:rPr>
              <a:t>sensor, </a:t>
            </a:r>
            <a:r>
              <a:rPr sz="1400" b="1" kern="0" spc="-140" dirty="0">
                <a:solidFill>
                  <a:srgbClr val="FFFFFF"/>
                </a:solidFill>
                <a:latin typeface="Verdana"/>
                <a:cs typeface="Verdana"/>
              </a:rPr>
              <a:t>the</a:t>
            </a:r>
            <a:r>
              <a:rPr sz="1400" b="1" kern="0" spc="-80" dirty="0">
                <a:solidFill>
                  <a:srgbClr val="FFFFFF"/>
                </a:solidFill>
                <a:latin typeface="Verdana"/>
                <a:cs typeface="Verdana"/>
              </a:rPr>
              <a:t> </a:t>
            </a:r>
            <a:r>
              <a:rPr sz="1400" b="1" kern="0" spc="-110" dirty="0">
                <a:solidFill>
                  <a:srgbClr val="FFFFFF"/>
                </a:solidFill>
                <a:latin typeface="Verdana"/>
                <a:cs typeface="Verdana"/>
              </a:rPr>
              <a:t>management</a:t>
            </a:r>
            <a:r>
              <a:rPr sz="1400" b="1" kern="0" spc="-85" dirty="0">
                <a:solidFill>
                  <a:srgbClr val="FFFFFF"/>
                </a:solidFill>
                <a:latin typeface="Verdana"/>
                <a:cs typeface="Verdana"/>
              </a:rPr>
              <a:t> </a:t>
            </a:r>
            <a:r>
              <a:rPr sz="1400" b="1" kern="0" spc="-160" dirty="0">
                <a:solidFill>
                  <a:srgbClr val="FFFFFF"/>
                </a:solidFill>
                <a:latin typeface="Verdana"/>
                <a:cs typeface="Verdana"/>
              </a:rPr>
              <a:t>server</a:t>
            </a:r>
            <a:r>
              <a:rPr sz="1400" b="1" kern="0" spc="-65" dirty="0">
                <a:solidFill>
                  <a:srgbClr val="FFFFFF"/>
                </a:solidFill>
                <a:latin typeface="Verdana"/>
                <a:cs typeface="Verdana"/>
              </a:rPr>
              <a:t> </a:t>
            </a:r>
            <a:r>
              <a:rPr sz="1400" b="1" kern="0" spc="-165" dirty="0">
                <a:solidFill>
                  <a:srgbClr val="FFFFFF"/>
                </a:solidFill>
                <a:latin typeface="Verdana"/>
                <a:cs typeface="Verdana"/>
              </a:rPr>
              <a:t>or</a:t>
            </a:r>
            <a:r>
              <a:rPr sz="1400" b="1" kern="0" spc="-75" dirty="0">
                <a:solidFill>
                  <a:srgbClr val="FFFFFF"/>
                </a:solidFill>
                <a:latin typeface="Verdana"/>
                <a:cs typeface="Verdana"/>
              </a:rPr>
              <a:t> </a:t>
            </a:r>
            <a:r>
              <a:rPr sz="1400" b="1" kern="0" spc="-50" dirty="0">
                <a:solidFill>
                  <a:srgbClr val="FFFFFF"/>
                </a:solidFill>
                <a:latin typeface="Verdana"/>
                <a:cs typeface="Verdana"/>
              </a:rPr>
              <a:t>a </a:t>
            </a:r>
            <a:r>
              <a:rPr sz="1400" b="1" kern="0" spc="-114" dirty="0">
                <a:solidFill>
                  <a:srgbClr val="FFFFFF"/>
                </a:solidFill>
                <a:latin typeface="Verdana"/>
                <a:cs typeface="Verdana"/>
              </a:rPr>
              <a:t>combination</a:t>
            </a:r>
            <a:r>
              <a:rPr sz="1400" b="1" kern="0" spc="-75" dirty="0">
                <a:solidFill>
                  <a:srgbClr val="FFFFFF"/>
                </a:solidFill>
                <a:latin typeface="Verdana"/>
                <a:cs typeface="Verdana"/>
              </a:rPr>
              <a:t> </a:t>
            </a:r>
            <a:r>
              <a:rPr sz="1400" b="1" kern="0" spc="-140" dirty="0">
                <a:solidFill>
                  <a:srgbClr val="FFFFFF"/>
                </a:solidFill>
                <a:latin typeface="Verdana"/>
                <a:cs typeface="Verdana"/>
              </a:rPr>
              <a:t>of</a:t>
            </a:r>
            <a:r>
              <a:rPr sz="1400" b="1" kern="0" spc="-60" dirty="0">
                <a:solidFill>
                  <a:srgbClr val="FFFFFF"/>
                </a:solidFill>
                <a:latin typeface="Verdana"/>
                <a:cs typeface="Verdana"/>
              </a:rPr>
              <a:t> </a:t>
            </a:r>
            <a:r>
              <a:rPr sz="1400" b="1" kern="0" spc="-140" dirty="0">
                <a:solidFill>
                  <a:srgbClr val="FFFFFF"/>
                </a:solidFill>
                <a:latin typeface="Verdana"/>
                <a:cs typeface="Verdana"/>
              </a:rPr>
              <a:t>the</a:t>
            </a:r>
            <a:r>
              <a:rPr sz="1400" b="1" kern="0" spc="-65" dirty="0">
                <a:solidFill>
                  <a:srgbClr val="FFFFFF"/>
                </a:solidFill>
                <a:latin typeface="Verdana"/>
                <a:cs typeface="Verdana"/>
              </a:rPr>
              <a:t> </a:t>
            </a:r>
            <a:r>
              <a:rPr sz="1400" b="1" kern="0" spc="-25" dirty="0">
                <a:solidFill>
                  <a:srgbClr val="FFFFFF"/>
                </a:solidFill>
                <a:latin typeface="Verdana"/>
                <a:cs typeface="Verdana"/>
              </a:rPr>
              <a:t>two</a:t>
            </a:r>
            <a:endParaRPr sz="1400" kern="0">
              <a:solidFill>
                <a:sysClr val="windowText" lastClr="000000"/>
              </a:solidFill>
              <a:latin typeface="Verdana"/>
              <a:cs typeface="Verdana"/>
            </a:endParaRPr>
          </a:p>
        </p:txBody>
      </p:sp>
      <p:sp>
        <p:nvSpPr>
          <p:cNvPr id="12" name="object 12"/>
          <p:cNvSpPr txBox="1"/>
          <p:nvPr/>
        </p:nvSpPr>
        <p:spPr>
          <a:xfrm>
            <a:off x="5963875" y="2961010"/>
            <a:ext cx="2618740" cy="2935612"/>
          </a:xfrm>
          <a:prstGeom prst="rect">
            <a:avLst/>
          </a:prstGeom>
          <a:solidFill>
            <a:srgbClr val="608889"/>
          </a:solidFill>
        </p:spPr>
        <p:txBody>
          <a:bodyPr vert="horz" wrap="square" lIns="0" tIns="186055" rIns="0" bIns="0" rtlCol="0">
            <a:spAutoFit/>
          </a:bodyPr>
          <a:lstStyle/>
          <a:p>
            <a:pPr>
              <a:spcBef>
                <a:spcPts val="1465"/>
              </a:spcBef>
            </a:pPr>
            <a:endParaRPr sz="2400" kern="0" dirty="0">
              <a:solidFill>
                <a:sysClr val="windowText" lastClr="000000"/>
              </a:solidFill>
              <a:latin typeface="Times New Roman" panose="02020603050405020304" pitchFamily="18" charset="0"/>
              <a:cs typeface="Times New Roman" panose="02020603050405020304" pitchFamily="18" charset="0"/>
            </a:endParaRPr>
          </a:p>
          <a:p>
            <a:pPr marL="79375" marR="70485" indent="1270" algn="ctr">
              <a:lnSpc>
                <a:spcPct val="91900"/>
              </a:lnSpc>
            </a:pPr>
            <a:r>
              <a:rPr sz="2400" b="1" kern="0" spc="-140" dirty="0">
                <a:solidFill>
                  <a:srgbClr val="FFFFFF"/>
                </a:solidFill>
                <a:latin typeface="Times New Roman" panose="02020603050405020304" pitchFamily="18" charset="0"/>
                <a:cs typeface="Times New Roman" panose="02020603050405020304" pitchFamily="18" charset="0"/>
              </a:rPr>
              <a:t>Analysis</a:t>
            </a:r>
            <a:r>
              <a:rPr sz="2400" b="1" kern="0" spc="-75" dirty="0">
                <a:solidFill>
                  <a:srgbClr val="FFFFFF"/>
                </a:solidFill>
                <a:latin typeface="Times New Roman" panose="02020603050405020304" pitchFamily="18" charset="0"/>
                <a:cs typeface="Times New Roman" panose="02020603050405020304" pitchFamily="18" charset="0"/>
              </a:rPr>
              <a:t> </a:t>
            </a:r>
            <a:r>
              <a:rPr sz="2400" b="1" kern="0" spc="-140" dirty="0">
                <a:solidFill>
                  <a:srgbClr val="FFFFFF"/>
                </a:solidFill>
                <a:latin typeface="Times New Roman" panose="02020603050405020304" pitchFamily="18" charset="0"/>
                <a:cs typeface="Times New Roman" panose="02020603050405020304" pitchFamily="18" charset="0"/>
              </a:rPr>
              <a:t>of</a:t>
            </a:r>
            <a:r>
              <a:rPr sz="2400" b="1" kern="0" spc="-55" dirty="0">
                <a:solidFill>
                  <a:srgbClr val="FFFFFF"/>
                </a:solidFill>
                <a:latin typeface="Times New Roman" panose="02020603050405020304" pitchFamily="18" charset="0"/>
                <a:cs typeface="Times New Roman" panose="02020603050405020304" pitchFamily="18" charset="0"/>
              </a:rPr>
              <a:t> </a:t>
            </a:r>
            <a:r>
              <a:rPr sz="2400" b="1" kern="0" spc="-145" dirty="0">
                <a:solidFill>
                  <a:srgbClr val="FFFFFF"/>
                </a:solidFill>
                <a:latin typeface="Times New Roman" panose="02020603050405020304" pitchFamily="18" charset="0"/>
                <a:cs typeface="Times New Roman" panose="02020603050405020304" pitchFamily="18" charset="0"/>
              </a:rPr>
              <a:t>traffic</a:t>
            </a:r>
            <a:r>
              <a:rPr sz="2400" b="1" kern="0" spc="-60" dirty="0">
                <a:solidFill>
                  <a:srgbClr val="FFFFFF"/>
                </a:solidFill>
                <a:latin typeface="Times New Roman" panose="02020603050405020304" pitchFamily="18" charset="0"/>
                <a:cs typeface="Times New Roman" panose="02020603050405020304" pitchFamily="18" charset="0"/>
              </a:rPr>
              <a:t> </a:t>
            </a:r>
            <a:r>
              <a:rPr sz="2400" b="1" kern="0" spc="-25" dirty="0">
                <a:solidFill>
                  <a:srgbClr val="FFFFFF"/>
                </a:solidFill>
                <a:latin typeface="Times New Roman" panose="02020603050405020304" pitchFamily="18" charset="0"/>
                <a:cs typeface="Times New Roman" panose="02020603050405020304" pitchFamily="18" charset="0"/>
              </a:rPr>
              <a:t>patterns </a:t>
            </a:r>
            <a:r>
              <a:rPr sz="2400" b="1" kern="0" spc="-105" dirty="0">
                <a:solidFill>
                  <a:srgbClr val="FFFFFF"/>
                </a:solidFill>
                <a:latin typeface="Times New Roman" panose="02020603050405020304" pitchFamily="18" charset="0"/>
                <a:cs typeface="Times New Roman" panose="02020603050405020304" pitchFamily="18" charset="0"/>
              </a:rPr>
              <a:t>may</a:t>
            </a:r>
            <a:r>
              <a:rPr sz="2400" b="1" kern="0" spc="-90" dirty="0">
                <a:solidFill>
                  <a:srgbClr val="FFFFFF"/>
                </a:solidFill>
                <a:latin typeface="Times New Roman" panose="02020603050405020304" pitchFamily="18" charset="0"/>
                <a:cs typeface="Times New Roman" panose="02020603050405020304" pitchFamily="18" charset="0"/>
              </a:rPr>
              <a:t> </a:t>
            </a:r>
            <a:r>
              <a:rPr sz="2400" b="1" kern="0" spc="-50" dirty="0">
                <a:solidFill>
                  <a:srgbClr val="FFFFFF"/>
                </a:solidFill>
                <a:latin typeface="Times New Roman" panose="02020603050405020304" pitchFamily="18" charset="0"/>
                <a:cs typeface="Times New Roman" panose="02020603050405020304" pitchFamily="18" charset="0"/>
              </a:rPr>
              <a:t>be</a:t>
            </a:r>
            <a:r>
              <a:rPr sz="2400" b="1" kern="0" spc="-90" dirty="0">
                <a:solidFill>
                  <a:srgbClr val="FFFFFF"/>
                </a:solidFill>
                <a:latin typeface="Times New Roman" panose="02020603050405020304" pitchFamily="18" charset="0"/>
                <a:cs typeface="Times New Roman" panose="02020603050405020304" pitchFamily="18" charset="0"/>
              </a:rPr>
              <a:t> </a:t>
            </a:r>
            <a:r>
              <a:rPr sz="2400" b="1" kern="0" spc="-85" dirty="0">
                <a:solidFill>
                  <a:srgbClr val="FFFFFF"/>
                </a:solidFill>
                <a:latin typeface="Times New Roman" panose="02020603050405020304" pitchFamily="18" charset="0"/>
                <a:cs typeface="Times New Roman" panose="02020603050405020304" pitchFamily="18" charset="0"/>
              </a:rPr>
              <a:t>done </a:t>
            </a:r>
            <a:r>
              <a:rPr sz="2400" b="1" kern="0" spc="-125" dirty="0">
                <a:solidFill>
                  <a:srgbClr val="FFFFFF"/>
                </a:solidFill>
                <a:latin typeface="Times New Roman" panose="02020603050405020304" pitchFamily="18" charset="0"/>
                <a:cs typeface="Times New Roman" panose="02020603050405020304" pitchFamily="18" charset="0"/>
              </a:rPr>
              <a:t>at</a:t>
            </a:r>
            <a:r>
              <a:rPr sz="2400" b="1" kern="0" spc="-80" dirty="0">
                <a:solidFill>
                  <a:srgbClr val="FFFFFF"/>
                </a:solidFill>
                <a:latin typeface="Times New Roman" panose="02020603050405020304" pitchFamily="18" charset="0"/>
                <a:cs typeface="Times New Roman" panose="02020603050405020304" pitchFamily="18" charset="0"/>
              </a:rPr>
              <a:t> </a:t>
            </a:r>
            <a:r>
              <a:rPr sz="2400" b="1" kern="0" spc="-140" dirty="0">
                <a:solidFill>
                  <a:srgbClr val="FFFFFF"/>
                </a:solidFill>
                <a:latin typeface="Times New Roman" panose="02020603050405020304" pitchFamily="18" charset="0"/>
                <a:cs typeface="Times New Roman" panose="02020603050405020304" pitchFamily="18" charset="0"/>
              </a:rPr>
              <a:t>the</a:t>
            </a:r>
            <a:r>
              <a:rPr sz="2400" b="1" kern="0" spc="-85" dirty="0">
                <a:solidFill>
                  <a:srgbClr val="FFFFFF"/>
                </a:solidFill>
                <a:latin typeface="Times New Roman" panose="02020603050405020304" pitchFamily="18" charset="0"/>
                <a:cs typeface="Times New Roman" panose="02020603050405020304" pitchFamily="18" charset="0"/>
              </a:rPr>
              <a:t> </a:t>
            </a:r>
            <a:r>
              <a:rPr sz="2400" b="1" kern="0" spc="-30" dirty="0">
                <a:solidFill>
                  <a:srgbClr val="FFFFFF"/>
                </a:solidFill>
                <a:latin typeface="Times New Roman" panose="02020603050405020304" pitchFamily="18" charset="0"/>
                <a:cs typeface="Times New Roman" panose="02020603050405020304" pitchFamily="18" charset="0"/>
              </a:rPr>
              <a:t>sensor, </a:t>
            </a:r>
            <a:r>
              <a:rPr sz="2400" b="1" kern="0" spc="-140" dirty="0">
                <a:solidFill>
                  <a:srgbClr val="FFFFFF"/>
                </a:solidFill>
                <a:latin typeface="Times New Roman" panose="02020603050405020304" pitchFamily="18" charset="0"/>
                <a:cs typeface="Times New Roman" panose="02020603050405020304" pitchFamily="18" charset="0"/>
              </a:rPr>
              <a:t>the</a:t>
            </a:r>
            <a:r>
              <a:rPr sz="2400" b="1" kern="0" spc="-80" dirty="0">
                <a:solidFill>
                  <a:srgbClr val="FFFFFF"/>
                </a:solidFill>
                <a:latin typeface="Times New Roman" panose="02020603050405020304" pitchFamily="18" charset="0"/>
                <a:cs typeface="Times New Roman" panose="02020603050405020304" pitchFamily="18" charset="0"/>
              </a:rPr>
              <a:t> </a:t>
            </a:r>
            <a:r>
              <a:rPr sz="2400" b="1" kern="0" spc="-110" dirty="0">
                <a:solidFill>
                  <a:srgbClr val="FFFFFF"/>
                </a:solidFill>
                <a:latin typeface="Times New Roman" panose="02020603050405020304" pitchFamily="18" charset="0"/>
                <a:cs typeface="Times New Roman" panose="02020603050405020304" pitchFamily="18" charset="0"/>
              </a:rPr>
              <a:t>management</a:t>
            </a:r>
            <a:r>
              <a:rPr sz="2400" b="1" kern="0" spc="-85" dirty="0">
                <a:solidFill>
                  <a:srgbClr val="FFFFFF"/>
                </a:solidFill>
                <a:latin typeface="Times New Roman" panose="02020603050405020304" pitchFamily="18" charset="0"/>
                <a:cs typeface="Times New Roman" panose="02020603050405020304" pitchFamily="18" charset="0"/>
              </a:rPr>
              <a:t> </a:t>
            </a:r>
            <a:r>
              <a:rPr sz="2400" b="1" kern="0" spc="-160" dirty="0">
                <a:solidFill>
                  <a:srgbClr val="FFFFFF"/>
                </a:solidFill>
                <a:latin typeface="Times New Roman" panose="02020603050405020304" pitchFamily="18" charset="0"/>
                <a:cs typeface="Times New Roman" panose="02020603050405020304" pitchFamily="18" charset="0"/>
              </a:rPr>
              <a:t>server</a:t>
            </a:r>
            <a:r>
              <a:rPr sz="2400" b="1" kern="0" spc="-65" dirty="0">
                <a:solidFill>
                  <a:srgbClr val="FFFFFF"/>
                </a:solidFill>
                <a:latin typeface="Times New Roman" panose="02020603050405020304" pitchFamily="18" charset="0"/>
                <a:cs typeface="Times New Roman" panose="02020603050405020304" pitchFamily="18" charset="0"/>
              </a:rPr>
              <a:t> </a:t>
            </a:r>
            <a:r>
              <a:rPr sz="2400" b="1" kern="0" spc="-165" dirty="0">
                <a:solidFill>
                  <a:srgbClr val="FFFFFF"/>
                </a:solidFill>
                <a:latin typeface="Times New Roman" panose="02020603050405020304" pitchFamily="18" charset="0"/>
                <a:cs typeface="Times New Roman" panose="02020603050405020304" pitchFamily="18" charset="0"/>
              </a:rPr>
              <a:t>or</a:t>
            </a:r>
            <a:r>
              <a:rPr sz="2400" b="1" kern="0" spc="-75" dirty="0">
                <a:solidFill>
                  <a:srgbClr val="FFFFFF"/>
                </a:solidFill>
                <a:latin typeface="Times New Roman" panose="02020603050405020304" pitchFamily="18" charset="0"/>
                <a:cs typeface="Times New Roman" panose="02020603050405020304" pitchFamily="18" charset="0"/>
              </a:rPr>
              <a:t> </a:t>
            </a:r>
            <a:r>
              <a:rPr sz="2400" b="1" kern="0" spc="-50" dirty="0">
                <a:solidFill>
                  <a:srgbClr val="FFFFFF"/>
                </a:solidFill>
                <a:latin typeface="Times New Roman" panose="02020603050405020304" pitchFamily="18" charset="0"/>
                <a:cs typeface="Times New Roman" panose="02020603050405020304" pitchFamily="18" charset="0"/>
              </a:rPr>
              <a:t>a </a:t>
            </a:r>
            <a:r>
              <a:rPr sz="2400" b="1" kern="0" spc="-114" dirty="0">
                <a:solidFill>
                  <a:srgbClr val="FFFFFF"/>
                </a:solidFill>
                <a:latin typeface="Times New Roman" panose="02020603050405020304" pitchFamily="18" charset="0"/>
                <a:cs typeface="Times New Roman" panose="02020603050405020304" pitchFamily="18" charset="0"/>
              </a:rPr>
              <a:t>combination</a:t>
            </a:r>
            <a:r>
              <a:rPr sz="2400" b="1" kern="0" spc="-75" dirty="0">
                <a:solidFill>
                  <a:srgbClr val="FFFFFF"/>
                </a:solidFill>
                <a:latin typeface="Times New Roman" panose="02020603050405020304" pitchFamily="18" charset="0"/>
                <a:cs typeface="Times New Roman" panose="02020603050405020304" pitchFamily="18" charset="0"/>
              </a:rPr>
              <a:t> </a:t>
            </a:r>
            <a:r>
              <a:rPr sz="2400" b="1" kern="0" spc="-140" dirty="0">
                <a:solidFill>
                  <a:srgbClr val="FFFFFF"/>
                </a:solidFill>
                <a:latin typeface="Times New Roman" panose="02020603050405020304" pitchFamily="18" charset="0"/>
                <a:cs typeface="Times New Roman" panose="02020603050405020304" pitchFamily="18" charset="0"/>
              </a:rPr>
              <a:t>of</a:t>
            </a:r>
            <a:r>
              <a:rPr sz="2400" b="1" kern="0" spc="-60" dirty="0">
                <a:solidFill>
                  <a:srgbClr val="FFFFFF"/>
                </a:solidFill>
                <a:latin typeface="Times New Roman" panose="02020603050405020304" pitchFamily="18" charset="0"/>
                <a:cs typeface="Times New Roman" panose="02020603050405020304" pitchFamily="18" charset="0"/>
              </a:rPr>
              <a:t> </a:t>
            </a:r>
            <a:r>
              <a:rPr sz="2400" b="1" kern="0" spc="-140" dirty="0">
                <a:solidFill>
                  <a:srgbClr val="FFFFFF"/>
                </a:solidFill>
                <a:latin typeface="Times New Roman" panose="02020603050405020304" pitchFamily="18" charset="0"/>
                <a:cs typeface="Times New Roman" panose="02020603050405020304" pitchFamily="18" charset="0"/>
              </a:rPr>
              <a:t>the</a:t>
            </a:r>
            <a:r>
              <a:rPr sz="2400" b="1" kern="0" spc="-65" dirty="0">
                <a:solidFill>
                  <a:srgbClr val="FFFFFF"/>
                </a:solidFill>
                <a:latin typeface="Times New Roman" panose="02020603050405020304" pitchFamily="18" charset="0"/>
                <a:cs typeface="Times New Roman" panose="02020603050405020304" pitchFamily="18" charset="0"/>
              </a:rPr>
              <a:t> </a:t>
            </a:r>
            <a:r>
              <a:rPr sz="2400" b="1" kern="0" spc="-25" dirty="0">
                <a:solidFill>
                  <a:srgbClr val="FFFFFF"/>
                </a:solidFill>
                <a:latin typeface="Times New Roman" panose="02020603050405020304" pitchFamily="18" charset="0"/>
                <a:cs typeface="Times New Roman" panose="02020603050405020304" pitchFamily="18" charset="0"/>
              </a:rPr>
              <a:t>two</a:t>
            </a:r>
            <a:endParaRPr sz="24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9A95840-A6E7-B580-DFEB-CFDF45F67D96}"/>
              </a:ext>
            </a:extLst>
          </p:cNvPr>
          <p:cNvSpPr txBox="1"/>
          <p:nvPr/>
        </p:nvSpPr>
        <p:spPr>
          <a:xfrm>
            <a:off x="130222" y="5842338"/>
            <a:ext cx="11766405" cy="707886"/>
          </a:xfrm>
          <a:prstGeom prst="rect">
            <a:avLst/>
          </a:prstGeom>
          <a:noFill/>
        </p:spPr>
        <p:txBody>
          <a:bodyPr wrap="square">
            <a:spAutoFit/>
          </a:bodyPr>
          <a:lstStyle/>
          <a:p>
            <a:pPr marL="285750" indent="-285750" algn="just">
              <a:buFont typeface="Arial" panose="020B0604020202020204" pitchFamily="34" charset="0"/>
              <a:buChar char="•"/>
            </a:pPr>
            <a:r>
              <a:rPr lang="en-US" sz="2000" b="1" i="1" kern="0" dirty="0">
                <a:solidFill>
                  <a:prstClr val="white"/>
                </a:solidFill>
                <a:latin typeface="Times New Roman" panose="02020603050405020304" pitchFamily="18" charset="0"/>
                <a:cs typeface="Times New Roman" panose="02020603050405020304" pitchFamily="18" charset="0"/>
              </a:rPr>
              <a:t>A NIDS examines </a:t>
            </a:r>
            <a:r>
              <a:rPr lang="en-US" sz="2000" i="1" kern="0" dirty="0">
                <a:solidFill>
                  <a:prstClr val="white"/>
                </a:solidFill>
                <a:latin typeface="Times New Roman" panose="02020603050405020304" pitchFamily="18" charset="0"/>
                <a:cs typeface="Times New Roman" panose="02020603050405020304" pitchFamily="18" charset="0"/>
              </a:rPr>
              <a:t>packet traffic directed toward potentially vulnerable computer systems on a network. </a:t>
            </a:r>
          </a:p>
          <a:p>
            <a:pPr marL="285750" indent="-285750" algn="just">
              <a:buFont typeface="Arial" panose="020B0604020202020204" pitchFamily="34" charset="0"/>
              <a:buChar char="•"/>
            </a:pPr>
            <a:r>
              <a:rPr lang="en-US" sz="2000" b="1" i="1" kern="0" dirty="0">
                <a:solidFill>
                  <a:prstClr val="white"/>
                </a:solidFill>
                <a:latin typeface="Times New Roman" panose="02020603050405020304" pitchFamily="18" charset="0"/>
                <a:cs typeface="Times New Roman" panose="02020603050405020304" pitchFamily="18" charset="0"/>
              </a:rPr>
              <a:t>A host-based system</a:t>
            </a:r>
            <a:r>
              <a:rPr lang="en-US" sz="2000" i="1" kern="0" dirty="0">
                <a:solidFill>
                  <a:prstClr val="white"/>
                </a:solidFill>
                <a:latin typeface="Times New Roman" panose="02020603050405020304" pitchFamily="18" charset="0"/>
                <a:cs typeface="Times New Roman" panose="02020603050405020304" pitchFamily="18" charset="0"/>
              </a:rPr>
              <a:t> examines user and software activity on a host</a:t>
            </a:r>
            <a:r>
              <a:rPr lang="en-US" sz="2000" kern="0" dirty="0">
                <a:solidFill>
                  <a:prstClr val="white"/>
                </a:solidFill>
                <a:latin typeface="Times New Roman" panose="02020603050405020304" pitchFamily="18" charset="0"/>
                <a:cs typeface="Times New Roman" panose="02020603050405020304" pitchFamily="18" charset="0"/>
              </a:rPr>
              <a:t>.</a:t>
            </a:r>
            <a:endParaRPr lang="en-PK" sz="2000" kern="0" dirty="0">
              <a:solidFill>
                <a:prstClr val="white"/>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D463-FD70-52D3-24F9-DCE1A0B174FC}"/>
              </a:ext>
            </a:extLst>
          </p:cNvPr>
          <p:cNvSpPr>
            <a:spLocks noGrp="1"/>
          </p:cNvSpPr>
          <p:nvPr>
            <p:ph type="title"/>
          </p:nvPr>
        </p:nvSpPr>
        <p:spPr>
          <a:xfrm>
            <a:off x="864921" y="352118"/>
            <a:ext cx="10462157" cy="830997"/>
          </a:xfrm>
        </p:spPr>
        <p:txBody>
          <a:bodyPr>
            <a:normAutofit/>
          </a:bodyPr>
          <a:lstStyle/>
          <a:p>
            <a:r>
              <a:rPr lang="en-US" sz="4400" b="1" dirty="0">
                <a:solidFill>
                  <a:schemeClr val="bg1"/>
                </a:solidFill>
              </a:rPr>
              <a:t>Types of Network Sensors</a:t>
            </a:r>
            <a:endParaRPr lang="en-PK" sz="4400" dirty="0">
              <a:solidFill>
                <a:schemeClr val="bg1"/>
              </a:solidFill>
            </a:endParaRPr>
          </a:p>
        </p:txBody>
      </p:sp>
      <p:sp>
        <p:nvSpPr>
          <p:cNvPr id="3" name="Content Placeholder 2">
            <a:extLst>
              <a:ext uri="{FF2B5EF4-FFF2-40B4-BE49-F238E27FC236}">
                <a16:creationId xmlns:a16="http://schemas.microsoft.com/office/drawing/2014/main" id="{339148CA-4309-2B28-F1F8-F638847AF0AF}"/>
              </a:ext>
            </a:extLst>
          </p:cNvPr>
          <p:cNvSpPr>
            <a:spLocks noGrp="1"/>
          </p:cNvSpPr>
          <p:nvPr>
            <p:ph idx="1"/>
          </p:nvPr>
        </p:nvSpPr>
        <p:spPr>
          <a:xfrm>
            <a:off x="424206" y="1366887"/>
            <a:ext cx="11151909" cy="5138995"/>
          </a:xfrm>
        </p:spPr>
        <p:txBody>
          <a:bodyPr>
            <a:norm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Sensors can be deployed in one of two modes: </a:t>
            </a:r>
          </a:p>
          <a:p>
            <a:pPr marL="742950" lvl="1" indent="-285750">
              <a:buFont typeface="Arial" panose="020B0604020202020204" pitchFamily="34" charset="0"/>
              <a:buChar char="•"/>
            </a:pP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Inline </a:t>
            </a:r>
          </a:p>
          <a:p>
            <a:pPr marL="742950" lvl="1" indent="-285750">
              <a:buFont typeface="Arial" panose="020B0604020202020204" pitchFamily="34" charset="0"/>
              <a:buChar char="•"/>
            </a:pP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Passive</a:t>
            </a:r>
          </a:p>
          <a:p>
            <a:pPr lvl="1">
              <a:buFont typeface="Arial" panose="020B0604020202020204" pitchFamily="34" charset="0"/>
              <a:buChar char="•"/>
            </a:pPr>
            <a:endPar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Inline sensor: </a:t>
            </a:r>
          </a:p>
          <a:p>
            <a:pPr marL="800100" lvl="1" indent="-342900" algn="l">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Inserted directly into a network segment; monitored traffic must pass through it.</a:t>
            </a:r>
          </a:p>
          <a:p>
            <a:pPr marL="742950" lvl="1"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Can be combined with existing network devices (e.g., firewall, LAN switch) using only NIDS software, eliminating extra hardware.</a:t>
            </a:r>
          </a:p>
          <a:p>
            <a:pPr marL="742950" lvl="1"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Can also be deployed as a standalone inline NIDS sensor.</a:t>
            </a:r>
          </a:p>
          <a:p>
            <a:pPr marL="742950" lvl="1"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Enables active blocking of detected attacks, providing both intrusion detection and intrusion prevention functions.</a:t>
            </a:r>
          </a:p>
          <a:p>
            <a:pPr marL="742950" lvl="1"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Suitable for environments where immediate attack prevention is necessary.</a:t>
            </a:r>
          </a:p>
        </p:txBody>
      </p:sp>
    </p:spTree>
    <p:extLst>
      <p:ext uri="{BB962C8B-B14F-4D97-AF65-F5344CB8AC3E}">
        <p14:creationId xmlns:p14="http://schemas.microsoft.com/office/powerpoint/2010/main" val="3245185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5F7B-7938-B018-0810-9CAFD9EB26EC}"/>
              </a:ext>
            </a:extLst>
          </p:cNvPr>
          <p:cNvSpPr>
            <a:spLocks noGrp="1"/>
          </p:cNvSpPr>
          <p:nvPr>
            <p:ph type="title"/>
          </p:nvPr>
        </p:nvSpPr>
        <p:spPr>
          <a:xfrm>
            <a:off x="587605" y="276705"/>
            <a:ext cx="10462157" cy="854512"/>
          </a:xfrm>
        </p:spPr>
        <p:txBody>
          <a:bodyPr/>
          <a:lstStyle/>
          <a:p>
            <a:r>
              <a:rPr lang="en-US" sz="5400" b="1" kern="0" dirty="0">
                <a:solidFill>
                  <a:schemeClr val="bg1"/>
                </a:solidFill>
              </a:rPr>
              <a:t>Types of Network Sensors</a:t>
            </a:r>
            <a:br>
              <a:rPr lang="en-PK" sz="5400" kern="0" dirty="0">
                <a:solidFill>
                  <a:schemeClr val="bg1"/>
                </a:solidFill>
              </a:rPr>
            </a:br>
            <a:endParaRPr lang="en-PK" dirty="0"/>
          </a:p>
        </p:txBody>
      </p:sp>
      <p:sp>
        <p:nvSpPr>
          <p:cNvPr id="3" name="Text Placeholder 2">
            <a:extLst>
              <a:ext uri="{FF2B5EF4-FFF2-40B4-BE49-F238E27FC236}">
                <a16:creationId xmlns:a16="http://schemas.microsoft.com/office/drawing/2014/main" id="{6D8E7E5C-7E7F-28E2-9645-961B77397C80}"/>
              </a:ext>
            </a:extLst>
          </p:cNvPr>
          <p:cNvSpPr>
            <a:spLocks noGrp="1"/>
          </p:cNvSpPr>
          <p:nvPr>
            <p:ph type="body" idx="1"/>
          </p:nvPr>
        </p:nvSpPr>
        <p:spPr>
          <a:xfrm>
            <a:off x="437878" y="1582999"/>
            <a:ext cx="10883713" cy="2369880"/>
          </a:xfrm>
        </p:spPr>
        <p:txBody>
          <a:bodyPr/>
          <a:lstStyle/>
          <a:p>
            <a:r>
              <a:rPr lang="en-US" b="1" dirty="0"/>
              <a:t>Passive Sensor</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Monitors a copy of network traffic without interrupting the actual traffic flow.</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commonly used due to higher efficiency and minimal impact on traffic flow.</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Does not introduce additional handling or delay, making it optimal for monitoring-only roles.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Focused on detection and alerting without actively preventing attacks.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Ideal for environments prioritizing non-intrusive network analysis and monitoring.</a:t>
            </a:r>
          </a:p>
          <a:p>
            <a:endParaRPr lang="en-PK" dirty="0"/>
          </a:p>
        </p:txBody>
      </p:sp>
      <p:pic>
        <p:nvPicPr>
          <p:cNvPr id="5" name="Content Placeholder 3" descr="f4.pdf">
            <a:extLst>
              <a:ext uri="{FF2B5EF4-FFF2-40B4-BE49-F238E27FC236}">
                <a16:creationId xmlns:a16="http://schemas.microsoft.com/office/drawing/2014/main" id="{1B932FAE-B09F-CDF3-BF39-F1939D0B617F}"/>
              </a:ext>
            </a:extLst>
          </p:cNvPr>
          <p:cNvPicPr>
            <a:picLocks noChangeAspect="1"/>
          </p:cNvPicPr>
          <p:nvPr/>
        </p:nvPicPr>
        <p:blipFill rotWithShape="1">
          <a:blip r:embed="rId2">
            <a:extLst>
              <a:ext uri="{28A0092B-C50C-407E-A947-70E740481C1C}">
                <a14:useLocalDpi xmlns:a14="http://schemas.microsoft.com/office/drawing/2010/main" val="0"/>
              </a:ext>
            </a:extLst>
          </a:blip>
          <a:srcRect l="7301" t="27030" r="3479" b="16670"/>
          <a:stretch/>
        </p:blipFill>
        <p:spPr>
          <a:xfrm>
            <a:off x="8095958" y="3781336"/>
            <a:ext cx="3658164" cy="298733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67638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75460" y="332232"/>
            <a:ext cx="8551545" cy="6022975"/>
            <a:chOff x="251459" y="332231"/>
            <a:chExt cx="8551545" cy="6022975"/>
          </a:xfrm>
        </p:grpSpPr>
        <p:sp>
          <p:nvSpPr>
            <p:cNvPr id="3" name="object 3"/>
            <p:cNvSpPr/>
            <p:nvPr/>
          </p:nvSpPr>
          <p:spPr>
            <a:xfrm>
              <a:off x="251459" y="332231"/>
              <a:ext cx="8551545" cy="6022975"/>
            </a:xfrm>
            <a:custGeom>
              <a:avLst/>
              <a:gdLst/>
              <a:ahLst/>
              <a:cxnLst/>
              <a:rect l="l" t="t" r="r" b="b"/>
              <a:pathLst>
                <a:path w="8551545" h="6022975">
                  <a:moveTo>
                    <a:pt x="8551164" y="0"/>
                  </a:moveTo>
                  <a:lnTo>
                    <a:pt x="0" y="0"/>
                  </a:lnTo>
                  <a:lnTo>
                    <a:pt x="0" y="6022848"/>
                  </a:lnTo>
                  <a:lnTo>
                    <a:pt x="8551164" y="6022848"/>
                  </a:lnTo>
                  <a:lnTo>
                    <a:pt x="8551164" y="0"/>
                  </a:lnTo>
                  <a:close/>
                </a:path>
              </a:pathLst>
            </a:custGeom>
            <a:solidFill>
              <a:srgbClr val="E8E4E1"/>
            </a:solidFill>
          </p:spPr>
          <p:txBody>
            <a:bodyPr wrap="square" lIns="0" tIns="0" rIns="0" bIns="0" rtlCol="0"/>
            <a:lstStyle/>
            <a:p>
              <a:endParaRPr kern="0">
                <a:solidFill>
                  <a:sysClr val="windowText" lastClr="000000"/>
                </a:solidFill>
              </a:endParaRPr>
            </a:p>
          </p:txBody>
        </p:sp>
        <p:sp>
          <p:nvSpPr>
            <p:cNvPr id="4" name="object 4"/>
            <p:cNvSpPr/>
            <p:nvPr/>
          </p:nvSpPr>
          <p:spPr>
            <a:xfrm>
              <a:off x="7445264" y="1827221"/>
              <a:ext cx="493395" cy="756285"/>
            </a:xfrm>
            <a:custGeom>
              <a:avLst/>
              <a:gdLst/>
              <a:ahLst/>
              <a:cxnLst/>
              <a:rect l="l" t="t" r="r" b="b"/>
              <a:pathLst>
                <a:path w="493395" h="756285">
                  <a:moveTo>
                    <a:pt x="212673" y="0"/>
                  </a:moveTo>
                  <a:lnTo>
                    <a:pt x="167884" y="667"/>
                  </a:lnTo>
                  <a:lnTo>
                    <a:pt x="151186" y="5936"/>
                  </a:lnTo>
                  <a:lnTo>
                    <a:pt x="142449" y="7437"/>
                  </a:lnTo>
                  <a:lnTo>
                    <a:pt x="86934" y="34081"/>
                  </a:lnTo>
                  <a:lnTo>
                    <a:pt x="44880" y="74161"/>
                  </a:lnTo>
                  <a:lnTo>
                    <a:pt x="8961" y="140639"/>
                  </a:lnTo>
                  <a:lnTo>
                    <a:pt x="0" y="183273"/>
                  </a:lnTo>
                  <a:lnTo>
                    <a:pt x="512" y="225094"/>
                  </a:lnTo>
                  <a:lnTo>
                    <a:pt x="9649" y="264991"/>
                  </a:lnTo>
                  <a:lnTo>
                    <a:pt x="26563" y="301853"/>
                  </a:lnTo>
                  <a:lnTo>
                    <a:pt x="50407" y="334571"/>
                  </a:lnTo>
                  <a:lnTo>
                    <a:pt x="80331" y="362034"/>
                  </a:lnTo>
                  <a:lnTo>
                    <a:pt x="115487" y="383133"/>
                  </a:lnTo>
                  <a:lnTo>
                    <a:pt x="155027" y="396756"/>
                  </a:lnTo>
                  <a:lnTo>
                    <a:pt x="198104" y="401795"/>
                  </a:lnTo>
                  <a:lnTo>
                    <a:pt x="243868" y="397138"/>
                  </a:lnTo>
                  <a:lnTo>
                    <a:pt x="259608" y="430241"/>
                  </a:lnTo>
                  <a:lnTo>
                    <a:pt x="274645" y="463385"/>
                  </a:lnTo>
                  <a:lnTo>
                    <a:pt x="304162" y="529295"/>
                  </a:lnTo>
                  <a:lnTo>
                    <a:pt x="306739" y="534339"/>
                  </a:lnTo>
                  <a:lnTo>
                    <a:pt x="302593" y="537142"/>
                  </a:lnTo>
                  <a:lnTo>
                    <a:pt x="298590" y="543605"/>
                  </a:lnTo>
                  <a:lnTo>
                    <a:pt x="295953" y="548912"/>
                  </a:lnTo>
                  <a:lnTo>
                    <a:pt x="295375" y="554387"/>
                  </a:lnTo>
                  <a:lnTo>
                    <a:pt x="297550" y="561354"/>
                  </a:lnTo>
                  <a:lnTo>
                    <a:pt x="318038" y="606087"/>
                  </a:lnTo>
                  <a:lnTo>
                    <a:pt x="337391" y="651378"/>
                  </a:lnTo>
                  <a:lnTo>
                    <a:pt x="356996" y="696522"/>
                  </a:lnTo>
                  <a:lnTo>
                    <a:pt x="378240" y="740814"/>
                  </a:lnTo>
                  <a:lnTo>
                    <a:pt x="403568" y="755834"/>
                  </a:lnTo>
                  <a:lnTo>
                    <a:pt x="428478" y="753007"/>
                  </a:lnTo>
                  <a:lnTo>
                    <a:pt x="456003" y="741963"/>
                  </a:lnTo>
                  <a:lnTo>
                    <a:pt x="479641" y="724655"/>
                  </a:lnTo>
                  <a:lnTo>
                    <a:pt x="492889" y="703039"/>
                  </a:lnTo>
                  <a:lnTo>
                    <a:pt x="492417" y="691113"/>
                  </a:lnTo>
                  <a:lnTo>
                    <a:pt x="487775" y="678084"/>
                  </a:lnTo>
                  <a:lnTo>
                    <a:pt x="475854" y="654054"/>
                  </a:lnTo>
                  <a:lnTo>
                    <a:pt x="462029" y="621397"/>
                  </a:lnTo>
                  <a:lnTo>
                    <a:pt x="442583" y="576150"/>
                  </a:lnTo>
                  <a:lnTo>
                    <a:pt x="422317" y="532837"/>
                  </a:lnTo>
                  <a:lnTo>
                    <a:pt x="399847" y="501404"/>
                  </a:lnTo>
                  <a:lnTo>
                    <a:pt x="393944" y="500305"/>
                  </a:lnTo>
                  <a:lnTo>
                    <a:pt x="388651" y="498430"/>
                  </a:lnTo>
                  <a:lnTo>
                    <a:pt x="384292" y="491520"/>
                  </a:lnTo>
                  <a:lnTo>
                    <a:pt x="370290" y="458498"/>
                  </a:lnTo>
                  <a:lnTo>
                    <a:pt x="339219" y="392623"/>
                  </a:lnTo>
                  <a:lnTo>
                    <a:pt x="325343" y="358466"/>
                  </a:lnTo>
                  <a:lnTo>
                    <a:pt x="354723" y="330563"/>
                  </a:lnTo>
                  <a:lnTo>
                    <a:pt x="376763" y="299346"/>
                  </a:lnTo>
                  <a:lnTo>
                    <a:pt x="391734" y="265736"/>
                  </a:lnTo>
                  <a:lnTo>
                    <a:pt x="399911" y="230650"/>
                  </a:lnTo>
                  <a:lnTo>
                    <a:pt x="401565" y="195006"/>
                  </a:lnTo>
                  <a:lnTo>
                    <a:pt x="396968" y="159724"/>
                  </a:lnTo>
                  <a:lnTo>
                    <a:pt x="370114" y="93915"/>
                  </a:lnTo>
                  <a:lnTo>
                    <a:pt x="321528" y="40572"/>
                  </a:lnTo>
                  <a:lnTo>
                    <a:pt x="253392" y="7040"/>
                  </a:lnTo>
                  <a:lnTo>
                    <a:pt x="212673" y="0"/>
                  </a:lnTo>
                  <a:close/>
                </a:path>
              </a:pathLst>
            </a:custGeom>
            <a:solidFill>
              <a:srgbClr val="3B3B3B"/>
            </a:solidFill>
          </p:spPr>
          <p:txBody>
            <a:bodyPr wrap="square" lIns="0" tIns="0" rIns="0" bIns="0" rtlCol="0"/>
            <a:lstStyle/>
            <a:p>
              <a:endParaRPr kern="0">
                <a:solidFill>
                  <a:sysClr val="windowText" lastClr="000000"/>
                </a:solidFill>
              </a:endParaRPr>
            </a:p>
          </p:txBody>
        </p:sp>
        <p:sp>
          <p:nvSpPr>
            <p:cNvPr id="5" name="object 5"/>
            <p:cNvSpPr/>
            <p:nvPr/>
          </p:nvSpPr>
          <p:spPr>
            <a:xfrm>
              <a:off x="7457594" y="1833485"/>
              <a:ext cx="382905" cy="217170"/>
            </a:xfrm>
            <a:custGeom>
              <a:avLst/>
              <a:gdLst/>
              <a:ahLst/>
              <a:cxnLst/>
              <a:rect l="l" t="t" r="r" b="b"/>
              <a:pathLst>
                <a:path w="382904" h="217169">
                  <a:moveTo>
                    <a:pt x="169421" y="0"/>
                  </a:moveTo>
                  <a:lnTo>
                    <a:pt x="123451" y="10400"/>
                  </a:lnTo>
                  <a:lnTo>
                    <a:pt x="80900" y="31212"/>
                  </a:lnTo>
                  <a:lnTo>
                    <a:pt x="44392" y="61095"/>
                  </a:lnTo>
                  <a:lnTo>
                    <a:pt x="16550" y="98705"/>
                  </a:lnTo>
                  <a:lnTo>
                    <a:pt x="0" y="142702"/>
                  </a:lnTo>
                  <a:lnTo>
                    <a:pt x="5043" y="141021"/>
                  </a:lnTo>
                  <a:lnTo>
                    <a:pt x="8405" y="143487"/>
                  </a:lnTo>
                  <a:lnTo>
                    <a:pt x="13448" y="144383"/>
                  </a:lnTo>
                  <a:lnTo>
                    <a:pt x="32300" y="101091"/>
                  </a:lnTo>
                  <a:lnTo>
                    <a:pt x="58612" y="66479"/>
                  </a:lnTo>
                  <a:lnTo>
                    <a:pt x="92657" y="39433"/>
                  </a:lnTo>
                  <a:lnTo>
                    <a:pt x="134708" y="18840"/>
                  </a:lnTo>
                  <a:lnTo>
                    <a:pt x="142217" y="19737"/>
                  </a:lnTo>
                  <a:lnTo>
                    <a:pt x="147260" y="13011"/>
                  </a:lnTo>
                  <a:lnTo>
                    <a:pt x="154769" y="14692"/>
                  </a:lnTo>
                  <a:lnTo>
                    <a:pt x="169166" y="11370"/>
                  </a:lnTo>
                  <a:lnTo>
                    <a:pt x="187998" y="10811"/>
                  </a:lnTo>
                  <a:lnTo>
                    <a:pt x="260507" y="24849"/>
                  </a:lnTo>
                  <a:lnTo>
                    <a:pt x="294913" y="45700"/>
                  </a:lnTo>
                  <a:lnTo>
                    <a:pt x="324276" y="73382"/>
                  </a:lnTo>
                  <a:lnTo>
                    <a:pt x="346746" y="104815"/>
                  </a:lnTo>
                  <a:lnTo>
                    <a:pt x="361931" y="141357"/>
                  </a:lnTo>
                  <a:lnTo>
                    <a:pt x="368375" y="180589"/>
                  </a:lnTo>
                  <a:lnTo>
                    <a:pt x="369496" y="188099"/>
                  </a:lnTo>
                  <a:lnTo>
                    <a:pt x="369496" y="204241"/>
                  </a:lnTo>
                  <a:lnTo>
                    <a:pt x="368375" y="205810"/>
                  </a:lnTo>
                  <a:lnTo>
                    <a:pt x="368375" y="208388"/>
                  </a:lnTo>
                  <a:lnTo>
                    <a:pt x="370393" y="213320"/>
                  </a:lnTo>
                  <a:lnTo>
                    <a:pt x="376220" y="211751"/>
                  </a:lnTo>
                  <a:lnTo>
                    <a:pt x="380367" y="216683"/>
                  </a:lnTo>
                  <a:lnTo>
                    <a:pt x="382048" y="216683"/>
                  </a:lnTo>
                  <a:lnTo>
                    <a:pt x="382832" y="205810"/>
                  </a:lnTo>
                  <a:lnTo>
                    <a:pt x="382048" y="204241"/>
                  </a:lnTo>
                  <a:lnTo>
                    <a:pt x="382566" y="190396"/>
                  </a:lnTo>
                  <a:lnTo>
                    <a:pt x="377901" y="149428"/>
                  </a:lnTo>
                  <a:lnTo>
                    <a:pt x="363019" y="105189"/>
                  </a:lnTo>
                  <a:lnTo>
                    <a:pt x="336631" y="67121"/>
                  </a:lnTo>
                  <a:lnTo>
                    <a:pt x="301511" y="36366"/>
                  </a:lnTo>
                  <a:lnTo>
                    <a:pt x="260437" y="14063"/>
                  </a:lnTo>
                  <a:lnTo>
                    <a:pt x="216184" y="1353"/>
                  </a:lnTo>
                  <a:lnTo>
                    <a:pt x="169421" y="0"/>
                  </a:lnTo>
                  <a:close/>
                </a:path>
              </a:pathLst>
            </a:custGeom>
            <a:solidFill>
              <a:srgbClr val="B8B8B8"/>
            </a:solidFill>
          </p:spPr>
          <p:txBody>
            <a:bodyPr wrap="square" lIns="0" tIns="0" rIns="0" bIns="0" rtlCol="0"/>
            <a:lstStyle/>
            <a:p>
              <a:endParaRPr kern="0">
                <a:solidFill>
                  <a:sysClr val="windowText" lastClr="000000"/>
                </a:solidFill>
              </a:endParaRPr>
            </a:p>
          </p:txBody>
        </p:sp>
        <p:sp>
          <p:nvSpPr>
            <p:cNvPr id="6" name="object 6"/>
            <p:cNvSpPr/>
            <p:nvPr/>
          </p:nvSpPr>
          <p:spPr>
            <a:xfrm>
              <a:off x="7470937" y="1852860"/>
              <a:ext cx="349250" cy="349250"/>
            </a:xfrm>
            <a:custGeom>
              <a:avLst/>
              <a:gdLst/>
              <a:ahLst/>
              <a:cxnLst/>
              <a:rect l="l" t="t" r="r" b="b"/>
              <a:pathLst>
                <a:path w="349250" h="349250">
                  <a:moveTo>
                    <a:pt x="172484" y="0"/>
                  </a:moveTo>
                  <a:lnTo>
                    <a:pt x="134419" y="5535"/>
                  </a:lnTo>
                  <a:lnTo>
                    <a:pt x="94356" y="19754"/>
                  </a:lnTo>
                  <a:lnTo>
                    <a:pt x="59831" y="40749"/>
                  </a:lnTo>
                  <a:lnTo>
                    <a:pt x="14802" y="98527"/>
                  </a:lnTo>
                  <a:lnTo>
                    <a:pt x="0" y="168261"/>
                  </a:lnTo>
                  <a:lnTo>
                    <a:pt x="3257" y="204202"/>
                  </a:lnTo>
                  <a:lnTo>
                    <a:pt x="29737" y="271414"/>
                  </a:lnTo>
                  <a:lnTo>
                    <a:pt x="81035" y="323307"/>
                  </a:lnTo>
                  <a:lnTo>
                    <a:pt x="115314" y="340099"/>
                  </a:lnTo>
                  <a:lnTo>
                    <a:pt x="154986" y="348969"/>
                  </a:lnTo>
                  <a:lnTo>
                    <a:pt x="185666" y="349222"/>
                  </a:lnTo>
                  <a:lnTo>
                    <a:pt x="216345" y="344598"/>
                  </a:lnTo>
                  <a:lnTo>
                    <a:pt x="272661" y="318704"/>
                  </a:lnTo>
                  <a:lnTo>
                    <a:pt x="303140" y="291264"/>
                  </a:lnTo>
                  <a:lnTo>
                    <a:pt x="340327" y="229064"/>
                  </a:lnTo>
                  <a:lnTo>
                    <a:pt x="348939" y="162958"/>
                  </a:lnTo>
                  <a:lnTo>
                    <a:pt x="343699" y="130637"/>
                  </a:lnTo>
                  <a:lnTo>
                    <a:pt x="316465" y="71847"/>
                  </a:lnTo>
                  <a:lnTo>
                    <a:pt x="270012" y="26716"/>
                  </a:lnTo>
                  <a:lnTo>
                    <a:pt x="208083" y="2270"/>
                  </a:lnTo>
                  <a:lnTo>
                    <a:pt x="172484" y="0"/>
                  </a:lnTo>
                  <a:close/>
                </a:path>
              </a:pathLst>
            </a:custGeom>
            <a:solidFill>
              <a:srgbClr val="D5D5D5"/>
            </a:solidFill>
          </p:spPr>
          <p:txBody>
            <a:bodyPr wrap="square" lIns="0" tIns="0" rIns="0" bIns="0" rtlCol="0"/>
            <a:lstStyle/>
            <a:p>
              <a:endParaRPr kern="0">
                <a:solidFill>
                  <a:sysClr val="windowText" lastClr="000000"/>
                </a:solidFill>
              </a:endParaRPr>
            </a:p>
          </p:txBody>
        </p:sp>
        <p:sp>
          <p:nvSpPr>
            <p:cNvPr id="7" name="object 7"/>
            <p:cNvSpPr/>
            <p:nvPr/>
          </p:nvSpPr>
          <p:spPr>
            <a:xfrm>
              <a:off x="7483575" y="1862436"/>
              <a:ext cx="321310" cy="325755"/>
            </a:xfrm>
            <a:custGeom>
              <a:avLst/>
              <a:gdLst/>
              <a:ahLst/>
              <a:cxnLst/>
              <a:rect l="l" t="t" r="r" b="b"/>
              <a:pathLst>
                <a:path w="321309" h="325755">
                  <a:moveTo>
                    <a:pt x="156464" y="0"/>
                  </a:moveTo>
                  <a:lnTo>
                    <a:pt x="119266" y="6460"/>
                  </a:lnTo>
                  <a:lnTo>
                    <a:pt x="80037" y="22732"/>
                  </a:lnTo>
                  <a:lnTo>
                    <a:pt x="74210" y="27776"/>
                  </a:lnTo>
                  <a:lnTo>
                    <a:pt x="42707" y="52497"/>
                  </a:lnTo>
                  <a:lnTo>
                    <a:pt x="20257" y="80873"/>
                  </a:lnTo>
                  <a:lnTo>
                    <a:pt x="6231" y="111812"/>
                  </a:lnTo>
                  <a:lnTo>
                    <a:pt x="0" y="144221"/>
                  </a:lnTo>
                  <a:lnTo>
                    <a:pt x="935" y="177011"/>
                  </a:lnTo>
                  <a:lnTo>
                    <a:pt x="21789" y="239364"/>
                  </a:lnTo>
                  <a:lnTo>
                    <a:pt x="63762" y="290140"/>
                  </a:lnTo>
                  <a:lnTo>
                    <a:pt x="121825" y="320607"/>
                  </a:lnTo>
                  <a:lnTo>
                    <a:pt x="155318" y="325496"/>
                  </a:lnTo>
                  <a:lnTo>
                    <a:pt x="190947" y="322034"/>
                  </a:lnTo>
                  <a:lnTo>
                    <a:pt x="228083" y="309128"/>
                  </a:lnTo>
                  <a:lnTo>
                    <a:pt x="262722" y="287988"/>
                  </a:lnTo>
                  <a:lnTo>
                    <a:pt x="306933" y="233405"/>
                  </a:lnTo>
                  <a:lnTo>
                    <a:pt x="321047" y="169739"/>
                  </a:lnTo>
                  <a:lnTo>
                    <a:pt x="318067" y="137246"/>
                  </a:lnTo>
                  <a:lnTo>
                    <a:pt x="294530" y="76433"/>
                  </a:lnTo>
                  <a:lnTo>
                    <a:pt x="250887" y="28507"/>
                  </a:lnTo>
                  <a:lnTo>
                    <a:pt x="191133" y="2253"/>
                  </a:lnTo>
                  <a:lnTo>
                    <a:pt x="156464" y="0"/>
                  </a:lnTo>
                  <a:close/>
                </a:path>
              </a:pathLst>
            </a:custGeom>
            <a:solidFill>
              <a:srgbClr val="3B3B3B"/>
            </a:solidFill>
          </p:spPr>
          <p:txBody>
            <a:bodyPr wrap="square" lIns="0" tIns="0" rIns="0" bIns="0" rtlCol="0"/>
            <a:lstStyle/>
            <a:p>
              <a:endParaRPr kern="0">
                <a:solidFill>
                  <a:sysClr val="windowText" lastClr="000000"/>
                </a:solidFill>
              </a:endParaRPr>
            </a:p>
          </p:txBody>
        </p:sp>
        <p:sp>
          <p:nvSpPr>
            <p:cNvPr id="8" name="object 8"/>
            <p:cNvSpPr/>
            <p:nvPr/>
          </p:nvSpPr>
          <p:spPr>
            <a:xfrm>
              <a:off x="7490431" y="1869363"/>
              <a:ext cx="307975" cy="310515"/>
            </a:xfrm>
            <a:custGeom>
              <a:avLst/>
              <a:gdLst/>
              <a:ahLst/>
              <a:cxnLst/>
              <a:rect l="l" t="t" r="r" b="b"/>
              <a:pathLst>
                <a:path w="307975" h="310514">
                  <a:moveTo>
                    <a:pt x="161381" y="0"/>
                  </a:moveTo>
                  <a:lnTo>
                    <a:pt x="150768" y="33"/>
                  </a:lnTo>
                  <a:lnTo>
                    <a:pt x="140102" y="1106"/>
                  </a:lnTo>
                  <a:lnTo>
                    <a:pt x="118570" y="4147"/>
                  </a:lnTo>
                  <a:lnTo>
                    <a:pt x="115208" y="6613"/>
                  </a:lnTo>
                  <a:lnTo>
                    <a:pt x="111061" y="6613"/>
                  </a:lnTo>
                  <a:lnTo>
                    <a:pt x="66727" y="27553"/>
                  </a:lnTo>
                  <a:lnTo>
                    <a:pt x="34461" y="56550"/>
                  </a:lnTo>
                  <a:lnTo>
                    <a:pt x="11693" y="93450"/>
                  </a:lnTo>
                  <a:lnTo>
                    <a:pt x="0" y="137201"/>
                  </a:lnTo>
                  <a:lnTo>
                    <a:pt x="1555" y="184698"/>
                  </a:lnTo>
                  <a:lnTo>
                    <a:pt x="16325" y="227254"/>
                  </a:lnTo>
                  <a:lnTo>
                    <a:pt x="42033" y="262975"/>
                  </a:lnTo>
                  <a:lnTo>
                    <a:pt x="76400" y="289967"/>
                  </a:lnTo>
                  <a:lnTo>
                    <a:pt x="117148" y="306334"/>
                  </a:lnTo>
                  <a:lnTo>
                    <a:pt x="161999" y="310185"/>
                  </a:lnTo>
                  <a:lnTo>
                    <a:pt x="208675" y="299623"/>
                  </a:lnTo>
                  <a:lnTo>
                    <a:pt x="246016" y="279497"/>
                  </a:lnTo>
                  <a:lnTo>
                    <a:pt x="274297" y="252845"/>
                  </a:lnTo>
                  <a:lnTo>
                    <a:pt x="304804" y="186787"/>
                  </a:lnTo>
                  <a:lnTo>
                    <a:pt x="307593" y="150793"/>
                  </a:lnTo>
                  <a:lnTo>
                    <a:pt x="302447" y="115097"/>
                  </a:lnTo>
                  <a:lnTo>
                    <a:pt x="269476" y="51420"/>
                  </a:lnTo>
                  <a:lnTo>
                    <a:pt x="208144" y="9404"/>
                  </a:lnTo>
                  <a:lnTo>
                    <a:pt x="167545" y="784"/>
                  </a:lnTo>
                  <a:lnTo>
                    <a:pt x="165864" y="3250"/>
                  </a:lnTo>
                  <a:lnTo>
                    <a:pt x="163398" y="1681"/>
                  </a:lnTo>
                  <a:lnTo>
                    <a:pt x="161381" y="0"/>
                  </a:lnTo>
                  <a:close/>
                </a:path>
              </a:pathLst>
            </a:custGeom>
            <a:solidFill>
              <a:srgbClr val="F8F8F8"/>
            </a:solidFill>
          </p:spPr>
          <p:txBody>
            <a:bodyPr wrap="square" lIns="0" tIns="0" rIns="0" bIns="0" rtlCol="0"/>
            <a:lstStyle/>
            <a:p>
              <a:endParaRPr kern="0">
                <a:solidFill>
                  <a:sysClr val="windowText" lastClr="000000"/>
                </a:solidFill>
              </a:endParaRPr>
            </a:p>
          </p:txBody>
        </p:sp>
        <p:pic>
          <p:nvPicPr>
            <p:cNvPr id="9" name="object 9"/>
            <p:cNvPicPr/>
            <p:nvPr/>
          </p:nvPicPr>
          <p:blipFill>
            <a:blip r:embed="rId2" cstate="print"/>
            <a:stretch>
              <a:fillRect/>
            </a:stretch>
          </p:blipFill>
          <p:spPr>
            <a:xfrm>
              <a:off x="7587260" y="1947492"/>
              <a:ext cx="131010" cy="98529"/>
            </a:xfrm>
            <a:prstGeom prst="rect">
              <a:avLst/>
            </a:prstGeom>
          </p:spPr>
        </p:pic>
        <p:sp>
          <p:nvSpPr>
            <p:cNvPr id="10" name="object 10"/>
            <p:cNvSpPr/>
            <p:nvPr/>
          </p:nvSpPr>
          <p:spPr>
            <a:xfrm>
              <a:off x="7450074" y="1999056"/>
              <a:ext cx="382905" cy="223520"/>
            </a:xfrm>
            <a:custGeom>
              <a:avLst/>
              <a:gdLst/>
              <a:ahLst/>
              <a:cxnLst/>
              <a:rect l="l" t="t" r="r" b="b"/>
              <a:pathLst>
                <a:path w="382904" h="223519">
                  <a:moveTo>
                    <a:pt x="15925" y="0"/>
                  </a:moveTo>
                  <a:lnTo>
                    <a:pt x="12560" y="3251"/>
                  </a:lnTo>
                  <a:lnTo>
                    <a:pt x="6731" y="3251"/>
                  </a:lnTo>
                  <a:lnTo>
                    <a:pt x="2578" y="2476"/>
                  </a:lnTo>
                  <a:lnTo>
                    <a:pt x="0" y="9982"/>
                  </a:lnTo>
                  <a:lnTo>
                    <a:pt x="0" y="25781"/>
                  </a:lnTo>
                  <a:lnTo>
                    <a:pt x="5829" y="24104"/>
                  </a:lnTo>
                  <a:lnTo>
                    <a:pt x="9194" y="24104"/>
                  </a:lnTo>
                  <a:lnTo>
                    <a:pt x="14236" y="27470"/>
                  </a:lnTo>
                  <a:lnTo>
                    <a:pt x="15925" y="0"/>
                  </a:lnTo>
                  <a:close/>
                </a:path>
                <a:path w="382904" h="223519">
                  <a:moveTo>
                    <a:pt x="303606" y="190792"/>
                  </a:moveTo>
                  <a:lnTo>
                    <a:pt x="299351" y="187540"/>
                  </a:lnTo>
                  <a:lnTo>
                    <a:pt x="300240" y="181711"/>
                  </a:lnTo>
                  <a:lnTo>
                    <a:pt x="299351" y="176657"/>
                  </a:lnTo>
                  <a:lnTo>
                    <a:pt x="255130" y="198374"/>
                  </a:lnTo>
                  <a:lnTo>
                    <a:pt x="208140" y="207987"/>
                  </a:lnTo>
                  <a:lnTo>
                    <a:pt x="160934" y="205651"/>
                  </a:lnTo>
                  <a:lnTo>
                    <a:pt x="116090" y="191528"/>
                  </a:lnTo>
                  <a:lnTo>
                    <a:pt x="76161" y="165747"/>
                  </a:lnTo>
                  <a:lnTo>
                    <a:pt x="43713" y="128460"/>
                  </a:lnTo>
                  <a:lnTo>
                    <a:pt x="42926" y="132943"/>
                  </a:lnTo>
                  <a:lnTo>
                    <a:pt x="39560" y="137985"/>
                  </a:lnTo>
                  <a:lnTo>
                    <a:pt x="34518" y="138772"/>
                  </a:lnTo>
                  <a:lnTo>
                    <a:pt x="61798" y="172097"/>
                  </a:lnTo>
                  <a:lnTo>
                    <a:pt x="96735" y="197561"/>
                  </a:lnTo>
                  <a:lnTo>
                    <a:pt x="136944" y="214706"/>
                  </a:lnTo>
                  <a:lnTo>
                    <a:pt x="180098" y="223062"/>
                  </a:lnTo>
                  <a:lnTo>
                    <a:pt x="223837" y="222186"/>
                  </a:lnTo>
                  <a:lnTo>
                    <a:pt x="265785" y="211582"/>
                  </a:lnTo>
                  <a:lnTo>
                    <a:pt x="303606" y="190792"/>
                  </a:lnTo>
                  <a:close/>
                </a:path>
                <a:path w="382904" h="223519">
                  <a:moveTo>
                    <a:pt x="382841" y="80594"/>
                  </a:moveTo>
                  <a:lnTo>
                    <a:pt x="379476" y="76454"/>
                  </a:lnTo>
                  <a:lnTo>
                    <a:pt x="375894" y="70624"/>
                  </a:lnTo>
                  <a:lnTo>
                    <a:pt x="373430" y="66471"/>
                  </a:lnTo>
                  <a:lnTo>
                    <a:pt x="370687" y="71843"/>
                  </a:lnTo>
                  <a:lnTo>
                    <a:pt x="367753" y="83578"/>
                  </a:lnTo>
                  <a:lnTo>
                    <a:pt x="365023" y="89001"/>
                  </a:lnTo>
                  <a:lnTo>
                    <a:pt x="370852" y="90690"/>
                  </a:lnTo>
                  <a:lnTo>
                    <a:pt x="375894" y="94830"/>
                  </a:lnTo>
                  <a:lnTo>
                    <a:pt x="375894" y="101003"/>
                  </a:lnTo>
                  <a:lnTo>
                    <a:pt x="378688" y="94830"/>
                  </a:lnTo>
                  <a:lnTo>
                    <a:pt x="381152" y="88112"/>
                  </a:lnTo>
                  <a:lnTo>
                    <a:pt x="382841" y="80594"/>
                  </a:lnTo>
                  <a:close/>
                </a:path>
              </a:pathLst>
            </a:custGeom>
            <a:solidFill>
              <a:srgbClr val="B8B8B8"/>
            </a:solidFill>
          </p:spPr>
          <p:txBody>
            <a:bodyPr wrap="square" lIns="0" tIns="0" rIns="0" bIns="0" rtlCol="0"/>
            <a:lstStyle/>
            <a:p>
              <a:endParaRPr kern="0">
                <a:solidFill>
                  <a:sysClr val="windowText" lastClr="000000"/>
                </a:solidFill>
              </a:endParaRPr>
            </a:p>
          </p:txBody>
        </p:sp>
        <p:pic>
          <p:nvPicPr>
            <p:cNvPr id="11" name="object 11"/>
            <p:cNvPicPr/>
            <p:nvPr/>
          </p:nvPicPr>
          <p:blipFill>
            <a:blip r:embed="rId3" cstate="print"/>
            <a:stretch>
              <a:fillRect/>
            </a:stretch>
          </p:blipFill>
          <p:spPr>
            <a:xfrm>
              <a:off x="7709193" y="2194095"/>
              <a:ext cx="219434" cy="378984"/>
            </a:xfrm>
            <a:prstGeom prst="rect">
              <a:avLst/>
            </a:prstGeom>
          </p:spPr>
        </p:pic>
        <p:sp>
          <p:nvSpPr>
            <p:cNvPr id="12" name="object 12"/>
            <p:cNvSpPr/>
            <p:nvPr/>
          </p:nvSpPr>
          <p:spPr>
            <a:xfrm>
              <a:off x="5998660" y="2807180"/>
              <a:ext cx="492759" cy="756285"/>
            </a:xfrm>
            <a:custGeom>
              <a:avLst/>
              <a:gdLst/>
              <a:ahLst/>
              <a:cxnLst/>
              <a:rect l="l" t="t" r="r" b="b"/>
              <a:pathLst>
                <a:path w="492760" h="756285">
                  <a:moveTo>
                    <a:pt x="279301" y="0"/>
                  </a:moveTo>
                  <a:lnTo>
                    <a:pt x="238729" y="6988"/>
                  </a:lnTo>
                  <a:lnTo>
                    <a:pt x="202446" y="20778"/>
                  </a:lnTo>
                  <a:lnTo>
                    <a:pt x="143872" y="65087"/>
                  </a:lnTo>
                  <a:lnTo>
                    <a:pt x="105822" y="125576"/>
                  </a:lnTo>
                  <a:lnTo>
                    <a:pt x="90538" y="194889"/>
                  </a:lnTo>
                  <a:lnTo>
                    <a:pt x="92134" y="230558"/>
                  </a:lnTo>
                  <a:lnTo>
                    <a:pt x="100263" y="265676"/>
                  </a:lnTo>
                  <a:lnTo>
                    <a:pt x="115205" y="299323"/>
                  </a:lnTo>
                  <a:lnTo>
                    <a:pt x="137240" y="330582"/>
                  </a:lnTo>
                  <a:lnTo>
                    <a:pt x="166648" y="358532"/>
                  </a:lnTo>
                  <a:lnTo>
                    <a:pt x="152804" y="392547"/>
                  </a:lnTo>
                  <a:lnTo>
                    <a:pt x="137510" y="425605"/>
                  </a:lnTo>
                  <a:lnTo>
                    <a:pt x="122048" y="458390"/>
                  </a:lnTo>
                  <a:lnTo>
                    <a:pt x="107699" y="491585"/>
                  </a:lnTo>
                  <a:lnTo>
                    <a:pt x="103463" y="498397"/>
                  </a:lnTo>
                  <a:lnTo>
                    <a:pt x="98355" y="500259"/>
                  </a:lnTo>
                  <a:lnTo>
                    <a:pt x="92428" y="501343"/>
                  </a:lnTo>
                  <a:lnTo>
                    <a:pt x="85733" y="505821"/>
                  </a:lnTo>
                  <a:lnTo>
                    <a:pt x="69954" y="532802"/>
                  </a:lnTo>
                  <a:lnTo>
                    <a:pt x="49689" y="576145"/>
                  </a:lnTo>
                  <a:lnTo>
                    <a:pt x="15914" y="653783"/>
                  </a:lnTo>
                  <a:lnTo>
                    <a:pt x="4552" y="677981"/>
                  </a:lnTo>
                  <a:lnTo>
                    <a:pt x="295" y="690937"/>
                  </a:lnTo>
                  <a:lnTo>
                    <a:pt x="0" y="702768"/>
                  </a:lnTo>
                  <a:lnTo>
                    <a:pt x="12635" y="724578"/>
                  </a:lnTo>
                  <a:lnTo>
                    <a:pt x="36030" y="741986"/>
                  </a:lnTo>
                  <a:lnTo>
                    <a:pt x="63543" y="753067"/>
                  </a:lnTo>
                  <a:lnTo>
                    <a:pt x="88535" y="755900"/>
                  </a:lnTo>
                  <a:lnTo>
                    <a:pt x="96065" y="754337"/>
                  </a:lnTo>
                  <a:lnTo>
                    <a:pt x="134966" y="696366"/>
                  </a:lnTo>
                  <a:lnTo>
                    <a:pt x="154671" y="651247"/>
                  </a:lnTo>
                  <a:lnTo>
                    <a:pt x="174061" y="606023"/>
                  </a:lnTo>
                  <a:lnTo>
                    <a:pt x="194554" y="561419"/>
                  </a:lnTo>
                  <a:lnTo>
                    <a:pt x="197039" y="554322"/>
                  </a:lnTo>
                  <a:lnTo>
                    <a:pt x="196361" y="548781"/>
                  </a:lnTo>
                  <a:lnTo>
                    <a:pt x="193435" y="543449"/>
                  </a:lnTo>
                  <a:lnTo>
                    <a:pt x="189175" y="536983"/>
                  </a:lnTo>
                  <a:lnTo>
                    <a:pt x="185028" y="534405"/>
                  </a:lnTo>
                  <a:lnTo>
                    <a:pt x="188390" y="529473"/>
                  </a:lnTo>
                  <a:lnTo>
                    <a:pt x="203367" y="496369"/>
                  </a:lnTo>
                  <a:lnTo>
                    <a:pt x="232943" y="430119"/>
                  </a:lnTo>
                  <a:lnTo>
                    <a:pt x="248236" y="397204"/>
                  </a:lnTo>
                  <a:lnTo>
                    <a:pt x="293993" y="401855"/>
                  </a:lnTo>
                  <a:lnTo>
                    <a:pt x="337102" y="396804"/>
                  </a:lnTo>
                  <a:lnTo>
                    <a:pt x="376707" y="383162"/>
                  </a:lnTo>
                  <a:lnTo>
                    <a:pt x="411948" y="362043"/>
                  </a:lnTo>
                  <a:lnTo>
                    <a:pt x="441969" y="334561"/>
                  </a:lnTo>
                  <a:lnTo>
                    <a:pt x="465911" y="301828"/>
                  </a:lnTo>
                  <a:lnTo>
                    <a:pt x="482917" y="264957"/>
                  </a:lnTo>
                  <a:lnTo>
                    <a:pt x="492129" y="225063"/>
                  </a:lnTo>
                  <a:lnTo>
                    <a:pt x="492688" y="183257"/>
                  </a:lnTo>
                  <a:lnTo>
                    <a:pt x="483738" y="140653"/>
                  </a:lnTo>
                  <a:lnTo>
                    <a:pt x="464420" y="98365"/>
                  </a:lnTo>
                  <a:lnTo>
                    <a:pt x="428333" y="52477"/>
                  </a:lnTo>
                  <a:lnTo>
                    <a:pt x="379470" y="19116"/>
                  </a:lnTo>
                  <a:lnTo>
                    <a:pt x="341703" y="5777"/>
                  </a:lnTo>
                  <a:lnTo>
                    <a:pt x="323883" y="733"/>
                  </a:lnTo>
                  <a:lnTo>
                    <a:pt x="279301" y="0"/>
                  </a:lnTo>
                  <a:close/>
                </a:path>
              </a:pathLst>
            </a:custGeom>
            <a:solidFill>
              <a:srgbClr val="3B3B3B"/>
            </a:solidFill>
          </p:spPr>
          <p:txBody>
            <a:bodyPr wrap="square" lIns="0" tIns="0" rIns="0" bIns="0" rtlCol="0"/>
            <a:lstStyle/>
            <a:p>
              <a:endParaRPr kern="0">
                <a:solidFill>
                  <a:sysClr val="windowText" lastClr="000000"/>
                </a:solidFill>
              </a:endParaRPr>
            </a:p>
          </p:txBody>
        </p:sp>
        <p:sp>
          <p:nvSpPr>
            <p:cNvPr id="13" name="object 13"/>
            <p:cNvSpPr/>
            <p:nvPr/>
          </p:nvSpPr>
          <p:spPr>
            <a:xfrm>
              <a:off x="6095489" y="2813402"/>
              <a:ext cx="382905" cy="217170"/>
            </a:xfrm>
            <a:custGeom>
              <a:avLst/>
              <a:gdLst/>
              <a:ahLst/>
              <a:cxnLst/>
              <a:rect l="l" t="t" r="r" b="b"/>
              <a:pathLst>
                <a:path w="382904" h="217169">
                  <a:moveTo>
                    <a:pt x="213318" y="0"/>
                  </a:moveTo>
                  <a:lnTo>
                    <a:pt x="166648" y="1237"/>
                  </a:lnTo>
                  <a:lnTo>
                    <a:pt x="122374" y="13902"/>
                  </a:lnTo>
                  <a:lnTo>
                    <a:pt x="81425" y="36193"/>
                  </a:lnTo>
                  <a:lnTo>
                    <a:pt x="46451" y="66948"/>
                  </a:lnTo>
                  <a:lnTo>
                    <a:pt x="20107" y="105004"/>
                  </a:lnTo>
                  <a:lnTo>
                    <a:pt x="5043" y="149199"/>
                  </a:lnTo>
                  <a:lnTo>
                    <a:pt x="362" y="190324"/>
                  </a:lnTo>
                  <a:lnTo>
                    <a:pt x="896" y="204012"/>
                  </a:lnTo>
                  <a:lnTo>
                    <a:pt x="0" y="205693"/>
                  </a:lnTo>
                  <a:lnTo>
                    <a:pt x="1681" y="216790"/>
                  </a:lnTo>
                  <a:lnTo>
                    <a:pt x="3362" y="216790"/>
                  </a:lnTo>
                  <a:lnTo>
                    <a:pt x="6724" y="211522"/>
                  </a:lnTo>
                  <a:lnTo>
                    <a:pt x="12551" y="213204"/>
                  </a:lnTo>
                  <a:lnTo>
                    <a:pt x="14232" y="208271"/>
                  </a:lnTo>
                  <a:lnTo>
                    <a:pt x="15017" y="206590"/>
                  </a:lnTo>
                  <a:lnTo>
                    <a:pt x="14232" y="205693"/>
                  </a:lnTo>
                  <a:lnTo>
                    <a:pt x="14232" y="204012"/>
                  </a:lnTo>
                  <a:lnTo>
                    <a:pt x="13336" y="196502"/>
                  </a:lnTo>
                  <a:lnTo>
                    <a:pt x="13336" y="188207"/>
                  </a:lnTo>
                  <a:lnTo>
                    <a:pt x="20719" y="141394"/>
                  </a:lnTo>
                  <a:lnTo>
                    <a:pt x="36198" y="104698"/>
                  </a:lnTo>
                  <a:lnTo>
                    <a:pt x="59104" y="73389"/>
                  </a:lnTo>
                  <a:lnTo>
                    <a:pt x="88577" y="45737"/>
                  </a:lnTo>
                  <a:lnTo>
                    <a:pt x="122736" y="24811"/>
                  </a:lnTo>
                  <a:lnTo>
                    <a:pt x="159700" y="13679"/>
                  </a:lnTo>
                  <a:lnTo>
                    <a:pt x="194862" y="10680"/>
                  </a:lnTo>
                  <a:lnTo>
                    <a:pt x="213630" y="11251"/>
                  </a:lnTo>
                  <a:lnTo>
                    <a:pt x="227839" y="14576"/>
                  </a:lnTo>
                  <a:lnTo>
                    <a:pt x="235684" y="12894"/>
                  </a:lnTo>
                  <a:lnTo>
                    <a:pt x="240727" y="19844"/>
                  </a:lnTo>
                  <a:lnTo>
                    <a:pt x="248236" y="18947"/>
                  </a:lnTo>
                  <a:lnTo>
                    <a:pt x="290236" y="39411"/>
                  </a:lnTo>
                  <a:lnTo>
                    <a:pt x="324262" y="66390"/>
                  </a:lnTo>
                  <a:lnTo>
                    <a:pt x="350533" y="100978"/>
                  </a:lnTo>
                  <a:lnTo>
                    <a:pt x="369272" y="144267"/>
                  </a:lnTo>
                  <a:lnTo>
                    <a:pt x="374539" y="143370"/>
                  </a:lnTo>
                  <a:lnTo>
                    <a:pt x="377789" y="140904"/>
                  </a:lnTo>
                  <a:lnTo>
                    <a:pt x="382832" y="142585"/>
                  </a:lnTo>
                  <a:lnTo>
                    <a:pt x="366188" y="98612"/>
                  </a:lnTo>
                  <a:lnTo>
                    <a:pt x="338291" y="61053"/>
                  </a:lnTo>
                  <a:lnTo>
                    <a:pt x="301763" y="31221"/>
                  </a:lnTo>
                  <a:lnTo>
                    <a:pt x="259231" y="10432"/>
                  </a:lnTo>
                  <a:lnTo>
                    <a:pt x="213318" y="0"/>
                  </a:lnTo>
                  <a:close/>
                </a:path>
              </a:pathLst>
            </a:custGeom>
            <a:solidFill>
              <a:srgbClr val="B8B8B8"/>
            </a:solidFill>
          </p:spPr>
          <p:txBody>
            <a:bodyPr wrap="square" lIns="0" tIns="0" rIns="0" bIns="0" rtlCol="0"/>
            <a:lstStyle/>
            <a:p>
              <a:endParaRPr kern="0">
                <a:solidFill>
                  <a:sysClr val="windowText" lastClr="000000"/>
                </a:solidFill>
              </a:endParaRPr>
            </a:p>
          </p:txBody>
        </p:sp>
        <p:sp>
          <p:nvSpPr>
            <p:cNvPr id="14" name="object 14"/>
            <p:cNvSpPr/>
            <p:nvPr/>
          </p:nvSpPr>
          <p:spPr>
            <a:xfrm>
              <a:off x="6116380" y="2832659"/>
              <a:ext cx="349250" cy="349250"/>
            </a:xfrm>
            <a:custGeom>
              <a:avLst/>
              <a:gdLst/>
              <a:ahLst/>
              <a:cxnLst/>
              <a:rect l="l" t="t" r="r" b="b"/>
              <a:pathLst>
                <a:path w="349250" h="349250">
                  <a:moveTo>
                    <a:pt x="176155" y="0"/>
                  </a:moveTo>
                  <a:lnTo>
                    <a:pt x="107933" y="11467"/>
                  </a:lnTo>
                  <a:lnTo>
                    <a:pt x="53329" y="47128"/>
                  </a:lnTo>
                  <a:lnTo>
                    <a:pt x="16100" y="99957"/>
                  </a:lnTo>
                  <a:lnTo>
                    <a:pt x="0" y="162925"/>
                  </a:lnTo>
                  <a:lnTo>
                    <a:pt x="1047" y="196016"/>
                  </a:lnTo>
                  <a:lnTo>
                    <a:pt x="23682" y="261018"/>
                  </a:lnTo>
                  <a:lnTo>
                    <a:pt x="76834" y="318593"/>
                  </a:lnTo>
                  <a:lnTo>
                    <a:pt x="132407" y="344542"/>
                  </a:lnTo>
                  <a:lnTo>
                    <a:pt x="162962" y="349204"/>
                  </a:lnTo>
                  <a:lnTo>
                    <a:pt x="193612" y="348970"/>
                  </a:lnTo>
                  <a:lnTo>
                    <a:pt x="233310" y="340169"/>
                  </a:lnTo>
                  <a:lnTo>
                    <a:pt x="267610" y="323424"/>
                  </a:lnTo>
                  <a:lnTo>
                    <a:pt x="318936" y="271564"/>
                  </a:lnTo>
                  <a:lnTo>
                    <a:pt x="345425" y="204328"/>
                  </a:lnTo>
                  <a:lnTo>
                    <a:pt x="348680" y="168363"/>
                  </a:lnTo>
                  <a:lnTo>
                    <a:pt x="344915" y="132656"/>
                  </a:lnTo>
                  <a:lnTo>
                    <a:pt x="315242" y="67485"/>
                  </a:lnTo>
                  <a:lnTo>
                    <a:pt x="254242" y="19754"/>
                  </a:lnTo>
                  <a:lnTo>
                    <a:pt x="214200" y="5535"/>
                  </a:lnTo>
                  <a:lnTo>
                    <a:pt x="176155" y="0"/>
                  </a:lnTo>
                  <a:close/>
                </a:path>
              </a:pathLst>
            </a:custGeom>
            <a:solidFill>
              <a:srgbClr val="D5D5D5"/>
            </a:solidFill>
          </p:spPr>
          <p:txBody>
            <a:bodyPr wrap="square" lIns="0" tIns="0" rIns="0" bIns="0" rtlCol="0"/>
            <a:lstStyle/>
            <a:p>
              <a:endParaRPr kern="0">
                <a:solidFill>
                  <a:sysClr val="windowText" lastClr="000000"/>
                </a:solidFill>
              </a:endParaRPr>
            </a:p>
          </p:txBody>
        </p:sp>
        <p:sp>
          <p:nvSpPr>
            <p:cNvPr id="15" name="object 15"/>
            <p:cNvSpPr/>
            <p:nvPr/>
          </p:nvSpPr>
          <p:spPr>
            <a:xfrm>
              <a:off x="6131684" y="2842382"/>
              <a:ext cx="321310" cy="325755"/>
            </a:xfrm>
            <a:custGeom>
              <a:avLst/>
              <a:gdLst/>
              <a:ahLst/>
              <a:cxnLst/>
              <a:rect l="l" t="t" r="r" b="b"/>
              <a:pathLst>
                <a:path w="321310" h="325755">
                  <a:moveTo>
                    <a:pt x="164851" y="0"/>
                  </a:moveTo>
                  <a:lnTo>
                    <a:pt x="98420" y="12062"/>
                  </a:lnTo>
                  <a:lnTo>
                    <a:pt x="46170" y="50206"/>
                  </a:lnTo>
                  <a:lnTo>
                    <a:pt x="12048" y="105638"/>
                  </a:lnTo>
                  <a:lnTo>
                    <a:pt x="0" y="169568"/>
                  </a:lnTo>
                  <a:lnTo>
                    <a:pt x="3486" y="201972"/>
                  </a:lnTo>
                  <a:lnTo>
                    <a:pt x="31948" y="262163"/>
                  </a:lnTo>
                  <a:lnTo>
                    <a:pt x="92350" y="308870"/>
                  </a:lnTo>
                  <a:lnTo>
                    <a:pt x="129697" y="321863"/>
                  </a:lnTo>
                  <a:lnTo>
                    <a:pt x="165485" y="325398"/>
                  </a:lnTo>
                  <a:lnTo>
                    <a:pt x="199090" y="320567"/>
                  </a:lnTo>
                  <a:lnTo>
                    <a:pt x="257259" y="290179"/>
                  </a:lnTo>
                  <a:lnTo>
                    <a:pt x="299218" y="239443"/>
                  </a:lnTo>
                  <a:lnTo>
                    <a:pt x="319982" y="177102"/>
                  </a:lnTo>
                  <a:lnTo>
                    <a:pt x="320858" y="144312"/>
                  </a:lnTo>
                  <a:lnTo>
                    <a:pt x="314565" y="111899"/>
                  </a:lnTo>
                  <a:lnTo>
                    <a:pt x="300481" y="80956"/>
                  </a:lnTo>
                  <a:lnTo>
                    <a:pt x="277983" y="52577"/>
                  </a:lnTo>
                  <a:lnTo>
                    <a:pt x="246447" y="27854"/>
                  </a:lnTo>
                  <a:lnTo>
                    <a:pt x="241516" y="22810"/>
                  </a:lnTo>
                  <a:lnTo>
                    <a:pt x="202151" y="6496"/>
                  </a:lnTo>
                  <a:lnTo>
                    <a:pt x="164851" y="0"/>
                  </a:lnTo>
                  <a:close/>
                </a:path>
              </a:pathLst>
            </a:custGeom>
            <a:solidFill>
              <a:srgbClr val="3B3B3B"/>
            </a:solidFill>
          </p:spPr>
          <p:txBody>
            <a:bodyPr wrap="square" lIns="0" tIns="0" rIns="0" bIns="0" rtlCol="0"/>
            <a:lstStyle/>
            <a:p>
              <a:endParaRPr kern="0">
                <a:solidFill>
                  <a:sysClr val="windowText" lastClr="000000"/>
                </a:solidFill>
              </a:endParaRPr>
            </a:p>
          </p:txBody>
        </p:sp>
        <p:sp>
          <p:nvSpPr>
            <p:cNvPr id="16" name="object 16"/>
            <p:cNvSpPr/>
            <p:nvPr/>
          </p:nvSpPr>
          <p:spPr>
            <a:xfrm>
              <a:off x="6137809" y="2849051"/>
              <a:ext cx="307975" cy="310515"/>
            </a:xfrm>
            <a:custGeom>
              <a:avLst/>
              <a:gdLst/>
              <a:ahLst/>
              <a:cxnLst/>
              <a:rect l="l" t="t" r="r" b="b"/>
              <a:pathLst>
                <a:path w="307975" h="310514">
                  <a:moveTo>
                    <a:pt x="157327" y="98"/>
                  </a:moveTo>
                  <a:lnTo>
                    <a:pt x="146070" y="0"/>
                  </a:lnTo>
                  <a:lnTo>
                    <a:pt x="145173" y="1681"/>
                  </a:lnTo>
                  <a:lnTo>
                    <a:pt x="141923" y="3362"/>
                  </a:lnTo>
                  <a:lnTo>
                    <a:pt x="100149" y="9564"/>
                  </a:lnTo>
                  <a:lnTo>
                    <a:pt x="65852" y="27036"/>
                  </a:lnTo>
                  <a:lnTo>
                    <a:pt x="18103" y="81586"/>
                  </a:lnTo>
                  <a:lnTo>
                    <a:pt x="0" y="150936"/>
                  </a:lnTo>
                  <a:lnTo>
                    <a:pt x="2758" y="186907"/>
                  </a:lnTo>
                  <a:lnTo>
                    <a:pt x="33283" y="252935"/>
                  </a:lnTo>
                  <a:lnTo>
                    <a:pt x="61604" y="279589"/>
                  </a:lnTo>
                  <a:lnTo>
                    <a:pt x="99000" y="299735"/>
                  </a:lnTo>
                  <a:lnTo>
                    <a:pt x="145700" y="310273"/>
                  </a:lnTo>
                  <a:lnTo>
                    <a:pt x="190537" y="306434"/>
                  </a:lnTo>
                  <a:lnTo>
                    <a:pt x="231252" y="290093"/>
                  </a:lnTo>
                  <a:lnTo>
                    <a:pt x="265583" y="263125"/>
                  </a:lnTo>
                  <a:lnTo>
                    <a:pt x="291271" y="227404"/>
                  </a:lnTo>
                  <a:lnTo>
                    <a:pt x="306055" y="184804"/>
                  </a:lnTo>
                  <a:lnTo>
                    <a:pt x="307675" y="137201"/>
                  </a:lnTo>
                  <a:lnTo>
                    <a:pt x="295952" y="93513"/>
                  </a:lnTo>
                  <a:lnTo>
                    <a:pt x="273144" y="56634"/>
                  </a:lnTo>
                  <a:lnTo>
                    <a:pt x="240901" y="27616"/>
                  </a:lnTo>
                  <a:lnTo>
                    <a:pt x="200872" y="7510"/>
                  </a:lnTo>
                  <a:lnTo>
                    <a:pt x="193363" y="6725"/>
                  </a:lnTo>
                  <a:lnTo>
                    <a:pt x="189777" y="4259"/>
                  </a:lnTo>
                  <a:lnTo>
                    <a:pt x="168302" y="1204"/>
                  </a:lnTo>
                  <a:lnTo>
                    <a:pt x="157327" y="98"/>
                  </a:lnTo>
                  <a:close/>
                </a:path>
              </a:pathLst>
            </a:custGeom>
            <a:solidFill>
              <a:srgbClr val="F8F8F8"/>
            </a:solidFill>
          </p:spPr>
          <p:txBody>
            <a:bodyPr wrap="square" lIns="0" tIns="0" rIns="0" bIns="0" rtlCol="0"/>
            <a:lstStyle/>
            <a:p>
              <a:endParaRPr kern="0">
                <a:solidFill>
                  <a:sysClr val="windowText" lastClr="000000"/>
                </a:solidFill>
              </a:endParaRPr>
            </a:p>
          </p:txBody>
        </p:sp>
        <p:pic>
          <p:nvPicPr>
            <p:cNvPr id="17" name="object 17"/>
            <p:cNvPicPr/>
            <p:nvPr/>
          </p:nvPicPr>
          <p:blipFill>
            <a:blip r:embed="rId4" cstate="print"/>
            <a:stretch>
              <a:fillRect/>
            </a:stretch>
          </p:blipFill>
          <p:spPr>
            <a:xfrm>
              <a:off x="6218207" y="2927292"/>
              <a:ext cx="130450" cy="98529"/>
            </a:xfrm>
            <a:prstGeom prst="rect">
              <a:avLst/>
            </a:prstGeom>
          </p:spPr>
        </p:pic>
        <p:sp>
          <p:nvSpPr>
            <p:cNvPr id="18" name="object 18"/>
            <p:cNvSpPr/>
            <p:nvPr/>
          </p:nvSpPr>
          <p:spPr>
            <a:xfrm>
              <a:off x="6103886" y="2978746"/>
              <a:ext cx="382270" cy="223520"/>
            </a:xfrm>
            <a:custGeom>
              <a:avLst/>
              <a:gdLst/>
              <a:ahLst/>
              <a:cxnLst/>
              <a:rect l="l" t="t" r="r" b="b"/>
              <a:pathLst>
                <a:path w="382270" h="223519">
                  <a:moveTo>
                    <a:pt x="16929" y="89344"/>
                  </a:moveTo>
                  <a:lnTo>
                    <a:pt x="11658" y="82384"/>
                  </a:lnTo>
                  <a:lnTo>
                    <a:pt x="13335" y="73202"/>
                  </a:lnTo>
                  <a:lnTo>
                    <a:pt x="9194" y="66586"/>
                  </a:lnTo>
                  <a:lnTo>
                    <a:pt x="5829" y="70739"/>
                  </a:lnTo>
                  <a:lnTo>
                    <a:pt x="2463" y="76555"/>
                  </a:lnTo>
                  <a:lnTo>
                    <a:pt x="0" y="80708"/>
                  </a:lnTo>
                  <a:lnTo>
                    <a:pt x="787" y="88557"/>
                  </a:lnTo>
                  <a:lnTo>
                    <a:pt x="3365" y="95173"/>
                  </a:lnTo>
                  <a:lnTo>
                    <a:pt x="5829" y="101003"/>
                  </a:lnTo>
                  <a:lnTo>
                    <a:pt x="6616" y="95173"/>
                  </a:lnTo>
                  <a:lnTo>
                    <a:pt x="10871" y="91020"/>
                  </a:lnTo>
                  <a:lnTo>
                    <a:pt x="16929" y="89344"/>
                  </a:lnTo>
                  <a:close/>
                </a:path>
                <a:path w="382270" h="223519">
                  <a:moveTo>
                    <a:pt x="347421" y="138887"/>
                  </a:moveTo>
                  <a:lnTo>
                    <a:pt x="342493" y="138099"/>
                  </a:lnTo>
                  <a:lnTo>
                    <a:pt x="339915" y="133057"/>
                  </a:lnTo>
                  <a:lnTo>
                    <a:pt x="338226" y="128905"/>
                  </a:lnTo>
                  <a:lnTo>
                    <a:pt x="305828" y="166052"/>
                  </a:lnTo>
                  <a:lnTo>
                    <a:pt x="265925" y="191731"/>
                  </a:lnTo>
                  <a:lnTo>
                    <a:pt x="221056" y="205803"/>
                  </a:lnTo>
                  <a:lnTo>
                    <a:pt x="173812" y="208102"/>
                  </a:lnTo>
                  <a:lnTo>
                    <a:pt x="126733" y="198475"/>
                  </a:lnTo>
                  <a:lnTo>
                    <a:pt x="82372" y="176771"/>
                  </a:lnTo>
                  <a:lnTo>
                    <a:pt x="82372" y="181698"/>
                  </a:lnTo>
                  <a:lnTo>
                    <a:pt x="83159" y="187871"/>
                  </a:lnTo>
                  <a:lnTo>
                    <a:pt x="78117" y="191236"/>
                  </a:lnTo>
                  <a:lnTo>
                    <a:pt x="116281" y="211975"/>
                  </a:lnTo>
                  <a:lnTo>
                    <a:pt x="158381" y="222554"/>
                  </a:lnTo>
                  <a:lnTo>
                    <a:pt x="202107" y="223405"/>
                  </a:lnTo>
                  <a:lnTo>
                    <a:pt x="245160" y="215011"/>
                  </a:lnTo>
                  <a:lnTo>
                    <a:pt x="285267" y="197815"/>
                  </a:lnTo>
                  <a:lnTo>
                    <a:pt x="320116" y="172288"/>
                  </a:lnTo>
                  <a:lnTo>
                    <a:pt x="347421" y="138887"/>
                  </a:lnTo>
                  <a:close/>
                </a:path>
                <a:path w="382270" h="223519">
                  <a:moveTo>
                    <a:pt x="381939" y="10096"/>
                  </a:moveTo>
                  <a:lnTo>
                    <a:pt x="379476" y="2578"/>
                  </a:lnTo>
                  <a:lnTo>
                    <a:pt x="375323" y="3365"/>
                  </a:lnTo>
                  <a:lnTo>
                    <a:pt x="369392" y="3365"/>
                  </a:lnTo>
                  <a:lnTo>
                    <a:pt x="366141" y="0"/>
                  </a:lnTo>
                  <a:lnTo>
                    <a:pt x="367817" y="27800"/>
                  </a:lnTo>
                  <a:lnTo>
                    <a:pt x="372745" y="24549"/>
                  </a:lnTo>
                  <a:lnTo>
                    <a:pt x="377012" y="24549"/>
                  </a:lnTo>
                  <a:lnTo>
                    <a:pt x="381939" y="26238"/>
                  </a:lnTo>
                  <a:lnTo>
                    <a:pt x="381939" y="10096"/>
                  </a:lnTo>
                  <a:close/>
                </a:path>
              </a:pathLst>
            </a:custGeom>
            <a:solidFill>
              <a:srgbClr val="B8B8B8"/>
            </a:solidFill>
          </p:spPr>
          <p:txBody>
            <a:bodyPr wrap="square" lIns="0" tIns="0" rIns="0" bIns="0" rtlCol="0"/>
            <a:lstStyle/>
            <a:p>
              <a:endParaRPr kern="0">
                <a:solidFill>
                  <a:sysClr val="windowText" lastClr="000000"/>
                </a:solidFill>
              </a:endParaRPr>
            </a:p>
          </p:txBody>
        </p:sp>
        <p:pic>
          <p:nvPicPr>
            <p:cNvPr id="19" name="object 19"/>
            <p:cNvPicPr/>
            <p:nvPr/>
          </p:nvPicPr>
          <p:blipFill>
            <a:blip r:embed="rId5" cstate="print"/>
            <a:stretch>
              <a:fillRect/>
            </a:stretch>
          </p:blipFill>
          <p:spPr>
            <a:xfrm>
              <a:off x="6007066" y="3174119"/>
              <a:ext cx="220554" cy="378760"/>
            </a:xfrm>
            <a:prstGeom prst="rect">
              <a:avLst/>
            </a:prstGeom>
          </p:spPr>
        </p:pic>
        <p:sp>
          <p:nvSpPr>
            <p:cNvPr id="20" name="object 20"/>
            <p:cNvSpPr/>
            <p:nvPr/>
          </p:nvSpPr>
          <p:spPr>
            <a:xfrm>
              <a:off x="2321066" y="3982101"/>
              <a:ext cx="493395" cy="755650"/>
            </a:xfrm>
            <a:custGeom>
              <a:avLst/>
              <a:gdLst/>
              <a:ahLst/>
              <a:cxnLst/>
              <a:rect l="l" t="t" r="r" b="b"/>
              <a:pathLst>
                <a:path w="493394" h="755650">
                  <a:moveTo>
                    <a:pt x="279463" y="0"/>
                  </a:moveTo>
                  <a:lnTo>
                    <a:pt x="238847" y="6886"/>
                  </a:lnTo>
                  <a:lnTo>
                    <a:pt x="202535" y="20612"/>
                  </a:lnTo>
                  <a:lnTo>
                    <a:pt x="143938" y="64890"/>
                  </a:lnTo>
                  <a:lnTo>
                    <a:pt x="105892" y="125440"/>
                  </a:lnTo>
                  <a:lnTo>
                    <a:pt x="90620" y="194871"/>
                  </a:lnTo>
                  <a:lnTo>
                    <a:pt x="92218" y="230607"/>
                  </a:lnTo>
                  <a:lnTo>
                    <a:pt x="100342" y="265790"/>
                  </a:lnTo>
                  <a:lnTo>
                    <a:pt x="115270" y="299498"/>
                  </a:lnTo>
                  <a:lnTo>
                    <a:pt x="137280" y="330805"/>
                  </a:lnTo>
                  <a:lnTo>
                    <a:pt x="166648" y="358789"/>
                  </a:lnTo>
                  <a:lnTo>
                    <a:pt x="152899" y="392250"/>
                  </a:lnTo>
                  <a:lnTo>
                    <a:pt x="122079" y="458080"/>
                  </a:lnTo>
                  <a:lnTo>
                    <a:pt x="107699" y="491730"/>
                  </a:lnTo>
                  <a:lnTo>
                    <a:pt x="103467" y="498545"/>
                  </a:lnTo>
                  <a:lnTo>
                    <a:pt x="98383" y="500348"/>
                  </a:lnTo>
                  <a:lnTo>
                    <a:pt x="92522" y="501204"/>
                  </a:lnTo>
                  <a:lnTo>
                    <a:pt x="85958" y="505182"/>
                  </a:lnTo>
                  <a:lnTo>
                    <a:pt x="70005" y="532168"/>
                  </a:lnTo>
                  <a:lnTo>
                    <a:pt x="49703" y="575548"/>
                  </a:lnTo>
                  <a:lnTo>
                    <a:pt x="30073" y="620819"/>
                  </a:lnTo>
                  <a:lnTo>
                    <a:pt x="16138" y="653480"/>
                  </a:lnTo>
                  <a:lnTo>
                    <a:pt x="4622" y="677510"/>
                  </a:lnTo>
                  <a:lnTo>
                    <a:pt x="283" y="690444"/>
                  </a:lnTo>
                  <a:lnTo>
                    <a:pt x="0" y="702128"/>
                  </a:lnTo>
                  <a:lnTo>
                    <a:pt x="12742" y="724049"/>
                  </a:lnTo>
                  <a:lnTo>
                    <a:pt x="36212" y="741641"/>
                  </a:lnTo>
                  <a:lnTo>
                    <a:pt x="63906" y="752759"/>
                  </a:lnTo>
                  <a:lnTo>
                    <a:pt x="89320" y="755260"/>
                  </a:lnTo>
                  <a:lnTo>
                    <a:pt x="96762" y="753871"/>
                  </a:lnTo>
                  <a:lnTo>
                    <a:pt x="134995" y="696231"/>
                  </a:lnTo>
                  <a:lnTo>
                    <a:pt x="154601" y="651112"/>
                  </a:lnTo>
                  <a:lnTo>
                    <a:pt x="173954" y="605636"/>
                  </a:lnTo>
                  <a:lnTo>
                    <a:pt x="194442" y="560779"/>
                  </a:lnTo>
                  <a:lnTo>
                    <a:pt x="196962" y="553789"/>
                  </a:lnTo>
                  <a:lnTo>
                    <a:pt x="196445" y="548323"/>
                  </a:lnTo>
                  <a:lnTo>
                    <a:pt x="193890" y="543172"/>
                  </a:lnTo>
                  <a:lnTo>
                    <a:pt x="190295" y="537128"/>
                  </a:lnTo>
                  <a:lnTo>
                    <a:pt x="185252" y="533765"/>
                  </a:lnTo>
                  <a:lnTo>
                    <a:pt x="188614" y="528833"/>
                  </a:lnTo>
                  <a:lnTo>
                    <a:pt x="232852" y="429904"/>
                  </a:lnTo>
                  <a:lnTo>
                    <a:pt x="248124" y="397461"/>
                  </a:lnTo>
                  <a:lnTo>
                    <a:pt x="293909" y="401895"/>
                  </a:lnTo>
                  <a:lnTo>
                    <a:pt x="337042" y="396679"/>
                  </a:lnTo>
                  <a:lnTo>
                    <a:pt x="376668" y="382922"/>
                  </a:lnTo>
                  <a:lnTo>
                    <a:pt x="411930" y="361734"/>
                  </a:lnTo>
                  <a:lnTo>
                    <a:pt x="441972" y="334227"/>
                  </a:lnTo>
                  <a:lnTo>
                    <a:pt x="465937" y="301509"/>
                  </a:lnTo>
                  <a:lnTo>
                    <a:pt x="482970" y="264691"/>
                  </a:lnTo>
                  <a:lnTo>
                    <a:pt x="492213" y="224883"/>
                  </a:lnTo>
                  <a:lnTo>
                    <a:pt x="492810" y="183196"/>
                  </a:lnTo>
                  <a:lnTo>
                    <a:pt x="483906" y="140739"/>
                  </a:lnTo>
                  <a:lnTo>
                    <a:pt x="464644" y="98622"/>
                  </a:lnTo>
                  <a:lnTo>
                    <a:pt x="428375" y="52090"/>
                  </a:lnTo>
                  <a:lnTo>
                    <a:pt x="380255" y="19597"/>
                  </a:lnTo>
                  <a:lnTo>
                    <a:pt x="341590" y="5922"/>
                  </a:lnTo>
                  <a:lnTo>
                    <a:pt x="324107" y="878"/>
                  </a:lnTo>
                  <a:lnTo>
                    <a:pt x="279463" y="0"/>
                  </a:lnTo>
                  <a:close/>
                </a:path>
              </a:pathLst>
            </a:custGeom>
            <a:solidFill>
              <a:srgbClr val="3B3B3B"/>
            </a:solidFill>
          </p:spPr>
          <p:txBody>
            <a:bodyPr wrap="square" lIns="0" tIns="0" rIns="0" bIns="0" rtlCol="0"/>
            <a:lstStyle/>
            <a:p>
              <a:endParaRPr kern="0">
                <a:solidFill>
                  <a:sysClr val="windowText" lastClr="000000"/>
                </a:solidFill>
              </a:endParaRPr>
            </a:p>
          </p:txBody>
        </p:sp>
        <p:sp>
          <p:nvSpPr>
            <p:cNvPr id="21" name="object 21"/>
            <p:cNvSpPr/>
            <p:nvPr/>
          </p:nvSpPr>
          <p:spPr>
            <a:xfrm>
              <a:off x="2417895" y="3987660"/>
              <a:ext cx="382905" cy="217804"/>
            </a:xfrm>
            <a:custGeom>
              <a:avLst/>
              <a:gdLst/>
              <a:ahLst/>
              <a:cxnLst/>
              <a:rect l="l" t="t" r="r" b="b"/>
              <a:pathLst>
                <a:path w="382905" h="217804">
                  <a:moveTo>
                    <a:pt x="213865" y="0"/>
                  </a:moveTo>
                  <a:lnTo>
                    <a:pt x="167433" y="1259"/>
                  </a:lnTo>
                  <a:lnTo>
                    <a:pt x="123191" y="14132"/>
                  </a:lnTo>
                  <a:lnTo>
                    <a:pt x="82145" y="36608"/>
                  </a:lnTo>
                  <a:lnTo>
                    <a:pt x="47058" y="67479"/>
                  </a:lnTo>
                  <a:lnTo>
                    <a:pt x="20698" y="105532"/>
                  </a:lnTo>
                  <a:lnTo>
                    <a:pt x="5827" y="149557"/>
                  </a:lnTo>
                  <a:lnTo>
                    <a:pt x="390" y="190715"/>
                  </a:lnTo>
                  <a:lnTo>
                    <a:pt x="784" y="204931"/>
                  </a:lnTo>
                  <a:lnTo>
                    <a:pt x="0" y="206612"/>
                  </a:lnTo>
                  <a:lnTo>
                    <a:pt x="1681" y="217710"/>
                  </a:lnTo>
                  <a:lnTo>
                    <a:pt x="3362" y="217710"/>
                  </a:lnTo>
                  <a:lnTo>
                    <a:pt x="7508" y="212665"/>
                  </a:lnTo>
                  <a:lnTo>
                    <a:pt x="12776" y="214347"/>
                  </a:lnTo>
                  <a:lnTo>
                    <a:pt x="15241" y="207397"/>
                  </a:lnTo>
                  <a:lnTo>
                    <a:pt x="14457" y="205716"/>
                  </a:lnTo>
                  <a:lnTo>
                    <a:pt x="14457" y="181504"/>
                  </a:lnTo>
                  <a:lnTo>
                    <a:pt x="20915" y="141949"/>
                  </a:lnTo>
                  <a:lnTo>
                    <a:pt x="36198" y="105505"/>
                  </a:lnTo>
                  <a:lnTo>
                    <a:pt x="59059" y="73748"/>
                  </a:lnTo>
                  <a:lnTo>
                    <a:pt x="88633" y="45900"/>
                  </a:lnTo>
                  <a:lnTo>
                    <a:pt x="123146" y="24988"/>
                  </a:lnTo>
                  <a:lnTo>
                    <a:pt x="160821" y="14038"/>
                  </a:lnTo>
                  <a:lnTo>
                    <a:pt x="195058" y="11305"/>
                  </a:lnTo>
                  <a:lnTo>
                    <a:pt x="214058" y="11910"/>
                  </a:lnTo>
                  <a:lnTo>
                    <a:pt x="228960" y="15719"/>
                  </a:lnTo>
                  <a:lnTo>
                    <a:pt x="235572" y="13141"/>
                  </a:lnTo>
                  <a:lnTo>
                    <a:pt x="240615" y="20651"/>
                  </a:lnTo>
                  <a:lnTo>
                    <a:pt x="248124" y="19866"/>
                  </a:lnTo>
                  <a:lnTo>
                    <a:pt x="290520" y="40430"/>
                  </a:lnTo>
                  <a:lnTo>
                    <a:pt x="324626" y="67352"/>
                  </a:lnTo>
                  <a:lnTo>
                    <a:pt x="351020" y="101692"/>
                  </a:lnTo>
                  <a:lnTo>
                    <a:pt x="370281" y="144513"/>
                  </a:lnTo>
                  <a:lnTo>
                    <a:pt x="374427" y="144513"/>
                  </a:lnTo>
                  <a:lnTo>
                    <a:pt x="377789" y="140926"/>
                  </a:lnTo>
                  <a:lnTo>
                    <a:pt x="382832" y="142832"/>
                  </a:lnTo>
                  <a:lnTo>
                    <a:pt x="366285" y="98834"/>
                  </a:lnTo>
                  <a:lnTo>
                    <a:pt x="338469" y="61216"/>
                  </a:lnTo>
                  <a:lnTo>
                    <a:pt x="302030" y="31314"/>
                  </a:lnTo>
                  <a:lnTo>
                    <a:pt x="259613" y="10463"/>
                  </a:lnTo>
                  <a:lnTo>
                    <a:pt x="213865" y="0"/>
                  </a:lnTo>
                  <a:close/>
                </a:path>
              </a:pathLst>
            </a:custGeom>
            <a:solidFill>
              <a:srgbClr val="B8B8B8"/>
            </a:solidFill>
          </p:spPr>
          <p:txBody>
            <a:bodyPr wrap="square" lIns="0" tIns="0" rIns="0" bIns="0" rtlCol="0"/>
            <a:lstStyle/>
            <a:p>
              <a:endParaRPr kern="0">
                <a:solidFill>
                  <a:sysClr val="windowText" lastClr="000000"/>
                </a:solidFill>
              </a:endParaRPr>
            </a:p>
          </p:txBody>
        </p:sp>
        <p:sp>
          <p:nvSpPr>
            <p:cNvPr id="22" name="object 22"/>
            <p:cNvSpPr/>
            <p:nvPr/>
          </p:nvSpPr>
          <p:spPr>
            <a:xfrm>
              <a:off x="2439105" y="4007256"/>
              <a:ext cx="349250" cy="349250"/>
            </a:xfrm>
            <a:custGeom>
              <a:avLst/>
              <a:gdLst/>
              <a:ahLst/>
              <a:cxnLst/>
              <a:rect l="l" t="t" r="r" b="b"/>
              <a:pathLst>
                <a:path w="349250" h="349250">
                  <a:moveTo>
                    <a:pt x="176349" y="0"/>
                  </a:moveTo>
                  <a:lnTo>
                    <a:pt x="107995" y="11637"/>
                  </a:lnTo>
                  <a:lnTo>
                    <a:pt x="53349" y="47370"/>
                  </a:lnTo>
                  <a:lnTo>
                    <a:pt x="16116" y="100218"/>
                  </a:lnTo>
                  <a:lnTo>
                    <a:pt x="0" y="163199"/>
                  </a:lnTo>
                  <a:lnTo>
                    <a:pt x="1018" y="196308"/>
                  </a:lnTo>
                  <a:lnTo>
                    <a:pt x="23521" y="261401"/>
                  </a:lnTo>
                  <a:lnTo>
                    <a:pt x="76403" y="319174"/>
                  </a:lnTo>
                  <a:lnTo>
                    <a:pt x="132130" y="344633"/>
                  </a:lnTo>
                  <a:lnTo>
                    <a:pt x="162956" y="349234"/>
                  </a:lnTo>
                  <a:lnTo>
                    <a:pt x="194077" y="348654"/>
                  </a:lnTo>
                  <a:lnTo>
                    <a:pt x="233779" y="340023"/>
                  </a:lnTo>
                  <a:lnTo>
                    <a:pt x="268090" y="323396"/>
                  </a:lnTo>
                  <a:lnTo>
                    <a:pt x="319450" y="271647"/>
                  </a:lnTo>
                  <a:lnTo>
                    <a:pt x="345974" y="204391"/>
                  </a:lnTo>
                  <a:lnTo>
                    <a:pt x="349241" y="168381"/>
                  </a:lnTo>
                  <a:lnTo>
                    <a:pt x="345480" y="132615"/>
                  </a:lnTo>
                  <a:lnTo>
                    <a:pt x="315785" y="67302"/>
                  </a:lnTo>
                  <a:lnTo>
                    <a:pt x="254707" y="19439"/>
                  </a:lnTo>
                  <a:lnTo>
                    <a:pt x="214509" y="5398"/>
                  </a:lnTo>
                  <a:lnTo>
                    <a:pt x="176349" y="0"/>
                  </a:lnTo>
                  <a:close/>
                </a:path>
              </a:pathLst>
            </a:custGeom>
            <a:solidFill>
              <a:srgbClr val="D5D5D5"/>
            </a:solidFill>
          </p:spPr>
          <p:txBody>
            <a:bodyPr wrap="square" lIns="0" tIns="0" rIns="0" bIns="0" rtlCol="0"/>
            <a:lstStyle/>
            <a:p>
              <a:endParaRPr kern="0">
                <a:solidFill>
                  <a:sysClr val="windowText" lastClr="000000"/>
                </a:solidFill>
              </a:endParaRPr>
            </a:p>
          </p:txBody>
        </p:sp>
        <p:sp>
          <p:nvSpPr>
            <p:cNvPr id="23" name="object 23"/>
            <p:cNvSpPr/>
            <p:nvPr/>
          </p:nvSpPr>
          <p:spPr>
            <a:xfrm>
              <a:off x="2454127" y="4016774"/>
              <a:ext cx="321310" cy="325755"/>
            </a:xfrm>
            <a:custGeom>
              <a:avLst/>
              <a:gdLst/>
              <a:ahLst/>
              <a:cxnLst/>
              <a:rect l="l" t="t" r="r" b="b"/>
              <a:pathLst>
                <a:path w="321310" h="325754">
                  <a:moveTo>
                    <a:pt x="164707" y="0"/>
                  </a:moveTo>
                  <a:lnTo>
                    <a:pt x="98295" y="12130"/>
                  </a:lnTo>
                  <a:lnTo>
                    <a:pt x="46075" y="50304"/>
                  </a:lnTo>
                  <a:lnTo>
                    <a:pt x="11994" y="105733"/>
                  </a:lnTo>
                  <a:lnTo>
                    <a:pt x="0" y="169631"/>
                  </a:lnTo>
                  <a:lnTo>
                    <a:pt x="3518" y="202010"/>
                  </a:lnTo>
                  <a:lnTo>
                    <a:pt x="32051" y="262134"/>
                  </a:lnTo>
                  <a:lnTo>
                    <a:pt x="92537" y="308759"/>
                  </a:lnTo>
                  <a:lnTo>
                    <a:pt x="129838" y="321731"/>
                  </a:lnTo>
                  <a:lnTo>
                    <a:pt x="165583" y="325251"/>
                  </a:lnTo>
                  <a:lnTo>
                    <a:pt x="199150" y="320411"/>
                  </a:lnTo>
                  <a:lnTo>
                    <a:pt x="257254" y="290018"/>
                  </a:lnTo>
                  <a:lnTo>
                    <a:pt x="299167" y="239290"/>
                  </a:lnTo>
                  <a:lnTo>
                    <a:pt x="319905" y="176963"/>
                  </a:lnTo>
                  <a:lnTo>
                    <a:pt x="320777" y="144181"/>
                  </a:lnTo>
                  <a:lnTo>
                    <a:pt x="314486" y="111775"/>
                  </a:lnTo>
                  <a:lnTo>
                    <a:pt x="300409" y="80839"/>
                  </a:lnTo>
                  <a:lnTo>
                    <a:pt x="277925" y="52464"/>
                  </a:lnTo>
                  <a:lnTo>
                    <a:pt x="246409" y="27743"/>
                  </a:lnTo>
                  <a:lnTo>
                    <a:pt x="241366" y="22699"/>
                  </a:lnTo>
                  <a:lnTo>
                    <a:pt x="202003" y="6446"/>
                  </a:lnTo>
                  <a:lnTo>
                    <a:pt x="164707" y="0"/>
                  </a:lnTo>
                  <a:close/>
                </a:path>
              </a:pathLst>
            </a:custGeom>
            <a:solidFill>
              <a:srgbClr val="3B3B3B"/>
            </a:solidFill>
          </p:spPr>
          <p:txBody>
            <a:bodyPr wrap="square" lIns="0" tIns="0" rIns="0" bIns="0" rtlCol="0"/>
            <a:lstStyle/>
            <a:p>
              <a:endParaRPr kern="0">
                <a:solidFill>
                  <a:sysClr val="windowText" lastClr="000000"/>
                </a:solidFill>
              </a:endParaRPr>
            </a:p>
          </p:txBody>
        </p:sp>
        <p:sp>
          <p:nvSpPr>
            <p:cNvPr id="24" name="object 24"/>
            <p:cNvSpPr/>
            <p:nvPr/>
          </p:nvSpPr>
          <p:spPr>
            <a:xfrm>
              <a:off x="2460647" y="4024229"/>
              <a:ext cx="307340" cy="310515"/>
            </a:xfrm>
            <a:custGeom>
              <a:avLst/>
              <a:gdLst/>
              <a:ahLst/>
              <a:cxnLst/>
              <a:rect l="l" t="t" r="r" b="b"/>
              <a:pathLst>
                <a:path w="307339" h="310514">
                  <a:moveTo>
                    <a:pt x="157325" y="33"/>
                  </a:moveTo>
                  <a:lnTo>
                    <a:pt x="146646" y="0"/>
                  </a:lnTo>
                  <a:lnTo>
                    <a:pt x="144965" y="1681"/>
                  </a:lnTo>
                  <a:lnTo>
                    <a:pt x="142276" y="2466"/>
                  </a:lnTo>
                  <a:lnTo>
                    <a:pt x="99950" y="8676"/>
                  </a:lnTo>
                  <a:lnTo>
                    <a:pt x="65806" y="26172"/>
                  </a:lnTo>
                  <a:lnTo>
                    <a:pt x="18173" y="80812"/>
                  </a:lnTo>
                  <a:lnTo>
                    <a:pt x="0" y="150303"/>
                  </a:lnTo>
                  <a:lnTo>
                    <a:pt x="2680" y="186361"/>
                  </a:lnTo>
                  <a:lnTo>
                    <a:pt x="33015" y="252590"/>
                  </a:lnTo>
                  <a:lnTo>
                    <a:pt x="61245" y="279357"/>
                  </a:lnTo>
                  <a:lnTo>
                    <a:pt x="98568" y="299623"/>
                  </a:lnTo>
                  <a:lnTo>
                    <a:pt x="145527" y="309976"/>
                  </a:lnTo>
                  <a:lnTo>
                    <a:pt x="190487" y="305970"/>
                  </a:lnTo>
                  <a:lnTo>
                    <a:pt x="231220" y="289484"/>
                  </a:lnTo>
                  <a:lnTo>
                    <a:pt x="265492" y="262396"/>
                  </a:lnTo>
                  <a:lnTo>
                    <a:pt x="291075" y="226584"/>
                  </a:lnTo>
                  <a:lnTo>
                    <a:pt x="305735" y="183928"/>
                  </a:lnTo>
                  <a:lnTo>
                    <a:pt x="307243" y="136304"/>
                  </a:lnTo>
                  <a:lnTo>
                    <a:pt x="295881" y="93217"/>
                  </a:lnTo>
                  <a:lnTo>
                    <a:pt x="273076" y="56592"/>
                  </a:lnTo>
                  <a:lnTo>
                    <a:pt x="240626" y="27681"/>
                  </a:lnTo>
                  <a:lnTo>
                    <a:pt x="197078" y="6052"/>
                  </a:lnTo>
                  <a:lnTo>
                    <a:pt x="192819" y="6949"/>
                  </a:lnTo>
                  <a:lnTo>
                    <a:pt x="189569" y="4147"/>
                  </a:lnTo>
                  <a:lnTo>
                    <a:pt x="168024" y="1106"/>
                  </a:lnTo>
                  <a:lnTo>
                    <a:pt x="157325" y="33"/>
                  </a:lnTo>
                  <a:close/>
                </a:path>
              </a:pathLst>
            </a:custGeom>
            <a:solidFill>
              <a:srgbClr val="F8F8F8"/>
            </a:solidFill>
          </p:spPr>
          <p:txBody>
            <a:bodyPr wrap="square" lIns="0" tIns="0" rIns="0" bIns="0" rtlCol="0"/>
            <a:lstStyle/>
            <a:p>
              <a:endParaRPr kern="0">
                <a:solidFill>
                  <a:sysClr val="windowText" lastClr="000000"/>
                </a:solidFill>
              </a:endParaRPr>
            </a:p>
          </p:txBody>
        </p:sp>
        <p:pic>
          <p:nvPicPr>
            <p:cNvPr id="25" name="object 25"/>
            <p:cNvPicPr/>
            <p:nvPr/>
          </p:nvPicPr>
          <p:blipFill>
            <a:blip r:embed="rId6" cstate="print"/>
            <a:stretch>
              <a:fillRect/>
            </a:stretch>
          </p:blipFill>
          <p:spPr>
            <a:xfrm>
              <a:off x="2540836" y="4101797"/>
              <a:ext cx="130225" cy="98529"/>
            </a:xfrm>
            <a:prstGeom prst="rect">
              <a:avLst/>
            </a:prstGeom>
          </p:spPr>
        </p:pic>
        <p:sp>
          <p:nvSpPr>
            <p:cNvPr id="26" name="object 26"/>
            <p:cNvSpPr/>
            <p:nvPr/>
          </p:nvSpPr>
          <p:spPr>
            <a:xfrm>
              <a:off x="2426182" y="4153928"/>
              <a:ext cx="382270" cy="223520"/>
            </a:xfrm>
            <a:custGeom>
              <a:avLst/>
              <a:gdLst/>
              <a:ahLst/>
              <a:cxnLst/>
              <a:rect l="l" t="t" r="r" b="b"/>
              <a:pathLst>
                <a:path w="382269" h="223520">
                  <a:moveTo>
                    <a:pt x="17030" y="88442"/>
                  </a:moveTo>
                  <a:lnTo>
                    <a:pt x="11988" y="82613"/>
                  </a:lnTo>
                  <a:lnTo>
                    <a:pt x="13677" y="73088"/>
                  </a:lnTo>
                  <a:lnTo>
                    <a:pt x="9525" y="66471"/>
                  </a:lnTo>
                  <a:lnTo>
                    <a:pt x="6159" y="69837"/>
                  </a:lnTo>
                  <a:lnTo>
                    <a:pt x="2578" y="76784"/>
                  </a:lnTo>
                  <a:lnTo>
                    <a:pt x="0" y="80924"/>
                  </a:lnTo>
                  <a:lnTo>
                    <a:pt x="901" y="87655"/>
                  </a:lnTo>
                  <a:lnTo>
                    <a:pt x="3365" y="94272"/>
                  </a:lnTo>
                  <a:lnTo>
                    <a:pt x="6159" y="100990"/>
                  </a:lnTo>
                  <a:lnTo>
                    <a:pt x="6946" y="94272"/>
                  </a:lnTo>
                  <a:lnTo>
                    <a:pt x="11988" y="90119"/>
                  </a:lnTo>
                  <a:lnTo>
                    <a:pt x="17030" y="88442"/>
                  </a:lnTo>
                  <a:close/>
                </a:path>
                <a:path w="382269" h="223520">
                  <a:moveTo>
                    <a:pt x="348310" y="138772"/>
                  </a:moveTo>
                  <a:lnTo>
                    <a:pt x="342480" y="137985"/>
                  </a:lnTo>
                  <a:lnTo>
                    <a:pt x="340017" y="132943"/>
                  </a:lnTo>
                  <a:lnTo>
                    <a:pt x="338340" y="128003"/>
                  </a:lnTo>
                  <a:lnTo>
                    <a:pt x="306006" y="165544"/>
                  </a:lnTo>
                  <a:lnTo>
                    <a:pt x="266115" y="191363"/>
                  </a:lnTo>
                  <a:lnTo>
                    <a:pt x="221246" y="205447"/>
                  </a:lnTo>
                  <a:lnTo>
                    <a:pt x="173990" y="207746"/>
                  </a:lnTo>
                  <a:lnTo>
                    <a:pt x="126949" y="198234"/>
                  </a:lnTo>
                  <a:lnTo>
                    <a:pt x="82702" y="176885"/>
                  </a:lnTo>
                  <a:lnTo>
                    <a:pt x="82702" y="181140"/>
                  </a:lnTo>
                  <a:lnTo>
                    <a:pt x="83489" y="186969"/>
                  </a:lnTo>
                  <a:lnTo>
                    <a:pt x="79349" y="190334"/>
                  </a:lnTo>
                  <a:lnTo>
                    <a:pt x="117081" y="211378"/>
                  </a:lnTo>
                  <a:lnTo>
                    <a:pt x="158915" y="222173"/>
                  </a:lnTo>
                  <a:lnTo>
                    <a:pt x="202514" y="223177"/>
                  </a:lnTo>
                  <a:lnTo>
                    <a:pt x="245567" y="214871"/>
                  </a:lnTo>
                  <a:lnTo>
                    <a:pt x="285762" y="197726"/>
                  </a:lnTo>
                  <a:lnTo>
                    <a:pt x="320789" y="172199"/>
                  </a:lnTo>
                  <a:lnTo>
                    <a:pt x="348310" y="138772"/>
                  </a:lnTo>
                  <a:close/>
                </a:path>
                <a:path w="382269" h="223520">
                  <a:moveTo>
                    <a:pt x="382054" y="9410"/>
                  </a:moveTo>
                  <a:lnTo>
                    <a:pt x="379476" y="1562"/>
                  </a:lnTo>
                  <a:lnTo>
                    <a:pt x="375323" y="2463"/>
                  </a:lnTo>
                  <a:lnTo>
                    <a:pt x="370281" y="2463"/>
                  </a:lnTo>
                  <a:lnTo>
                    <a:pt x="366128" y="0"/>
                  </a:lnTo>
                  <a:lnTo>
                    <a:pt x="368706" y="26898"/>
                  </a:lnTo>
                  <a:lnTo>
                    <a:pt x="372859" y="23647"/>
                  </a:lnTo>
                  <a:lnTo>
                    <a:pt x="376999" y="24434"/>
                  </a:lnTo>
                  <a:lnTo>
                    <a:pt x="382054" y="25222"/>
                  </a:lnTo>
                  <a:lnTo>
                    <a:pt x="382054" y="9410"/>
                  </a:lnTo>
                  <a:close/>
                </a:path>
              </a:pathLst>
            </a:custGeom>
            <a:solidFill>
              <a:srgbClr val="B8B8B8"/>
            </a:solidFill>
          </p:spPr>
          <p:txBody>
            <a:bodyPr wrap="square" lIns="0" tIns="0" rIns="0" bIns="0" rtlCol="0"/>
            <a:lstStyle/>
            <a:p>
              <a:endParaRPr kern="0">
                <a:solidFill>
                  <a:sysClr val="windowText" lastClr="000000"/>
                </a:solidFill>
              </a:endParaRPr>
            </a:p>
          </p:txBody>
        </p:sp>
        <p:pic>
          <p:nvPicPr>
            <p:cNvPr id="27" name="object 27"/>
            <p:cNvPicPr/>
            <p:nvPr/>
          </p:nvPicPr>
          <p:blipFill>
            <a:blip r:embed="rId7" cstate="print"/>
            <a:stretch>
              <a:fillRect/>
            </a:stretch>
          </p:blipFill>
          <p:spPr>
            <a:xfrm>
              <a:off x="2329695" y="4348400"/>
              <a:ext cx="220330" cy="379545"/>
            </a:xfrm>
            <a:prstGeom prst="rect">
              <a:avLst/>
            </a:prstGeom>
          </p:spPr>
        </p:pic>
        <p:sp>
          <p:nvSpPr>
            <p:cNvPr id="28" name="object 28"/>
            <p:cNvSpPr/>
            <p:nvPr/>
          </p:nvSpPr>
          <p:spPr>
            <a:xfrm>
              <a:off x="2265703" y="1437378"/>
              <a:ext cx="492759" cy="756285"/>
            </a:xfrm>
            <a:custGeom>
              <a:avLst/>
              <a:gdLst/>
              <a:ahLst/>
              <a:cxnLst/>
              <a:rect l="l" t="t" r="r" b="b"/>
              <a:pathLst>
                <a:path w="492760" h="756285">
                  <a:moveTo>
                    <a:pt x="279189" y="0"/>
                  </a:moveTo>
                  <a:lnTo>
                    <a:pt x="238617" y="6885"/>
                  </a:lnTo>
                  <a:lnTo>
                    <a:pt x="202336" y="20609"/>
                  </a:lnTo>
                  <a:lnTo>
                    <a:pt x="143766" y="64875"/>
                  </a:lnTo>
                  <a:lnTo>
                    <a:pt x="105724" y="125398"/>
                  </a:lnTo>
                  <a:lnTo>
                    <a:pt x="90456" y="194782"/>
                  </a:lnTo>
                  <a:lnTo>
                    <a:pt x="92063" y="230484"/>
                  </a:lnTo>
                  <a:lnTo>
                    <a:pt x="100205" y="265627"/>
                  </a:lnTo>
                  <a:lnTo>
                    <a:pt x="115163" y="299286"/>
                  </a:lnTo>
                  <a:lnTo>
                    <a:pt x="137217" y="330536"/>
                  </a:lnTo>
                  <a:lnTo>
                    <a:pt x="166648" y="358453"/>
                  </a:lnTo>
                  <a:lnTo>
                    <a:pt x="153100" y="392105"/>
                  </a:lnTo>
                  <a:lnTo>
                    <a:pt x="122347" y="457980"/>
                  </a:lnTo>
                  <a:lnTo>
                    <a:pt x="108484" y="491506"/>
                  </a:lnTo>
                  <a:lnTo>
                    <a:pt x="103794" y="498463"/>
                  </a:lnTo>
                  <a:lnTo>
                    <a:pt x="98453" y="500418"/>
                  </a:lnTo>
                  <a:lnTo>
                    <a:pt x="92440" y="501532"/>
                  </a:lnTo>
                  <a:lnTo>
                    <a:pt x="85733" y="505966"/>
                  </a:lnTo>
                  <a:lnTo>
                    <a:pt x="69905" y="532334"/>
                  </a:lnTo>
                  <a:lnTo>
                    <a:pt x="49633" y="575506"/>
                  </a:lnTo>
                  <a:lnTo>
                    <a:pt x="29928" y="620926"/>
                  </a:lnTo>
                  <a:lnTo>
                    <a:pt x="15801" y="654040"/>
                  </a:lnTo>
                  <a:lnTo>
                    <a:pt x="10401" y="664926"/>
                  </a:lnTo>
                  <a:lnTo>
                    <a:pt x="4454" y="677566"/>
                  </a:lnTo>
                  <a:lnTo>
                    <a:pt x="231" y="690689"/>
                  </a:lnTo>
                  <a:lnTo>
                    <a:pt x="0" y="703025"/>
                  </a:lnTo>
                  <a:lnTo>
                    <a:pt x="12595" y="724405"/>
                  </a:lnTo>
                  <a:lnTo>
                    <a:pt x="35960" y="741739"/>
                  </a:lnTo>
                  <a:lnTo>
                    <a:pt x="63591" y="752915"/>
                  </a:lnTo>
                  <a:lnTo>
                    <a:pt x="88983" y="755820"/>
                  </a:lnTo>
                  <a:lnTo>
                    <a:pt x="96585" y="753934"/>
                  </a:lnTo>
                  <a:lnTo>
                    <a:pt x="134897" y="696072"/>
                  </a:lnTo>
                  <a:lnTo>
                    <a:pt x="154545" y="651014"/>
                  </a:lnTo>
                  <a:lnTo>
                    <a:pt x="173856" y="605872"/>
                  </a:lnTo>
                  <a:lnTo>
                    <a:pt x="194218" y="561676"/>
                  </a:lnTo>
                  <a:lnTo>
                    <a:pt x="196815" y="554184"/>
                  </a:lnTo>
                  <a:lnTo>
                    <a:pt x="196249" y="548646"/>
                  </a:lnTo>
                  <a:lnTo>
                    <a:pt x="193603" y="543486"/>
                  </a:lnTo>
                  <a:lnTo>
                    <a:pt x="189959" y="537128"/>
                  </a:lnTo>
                  <a:lnTo>
                    <a:pt x="185028" y="534662"/>
                  </a:lnTo>
                  <a:lnTo>
                    <a:pt x="188390" y="528833"/>
                  </a:lnTo>
                  <a:lnTo>
                    <a:pt x="203318" y="495743"/>
                  </a:lnTo>
                  <a:lnTo>
                    <a:pt x="217963" y="462685"/>
                  </a:lnTo>
                  <a:lnTo>
                    <a:pt x="232754" y="429857"/>
                  </a:lnTo>
                  <a:lnTo>
                    <a:pt x="248124" y="397461"/>
                  </a:lnTo>
                  <a:lnTo>
                    <a:pt x="293908" y="401890"/>
                  </a:lnTo>
                  <a:lnTo>
                    <a:pt x="337040" y="396661"/>
                  </a:lnTo>
                  <a:lnTo>
                    <a:pt x="376661" y="382885"/>
                  </a:lnTo>
                  <a:lnTo>
                    <a:pt x="411914" y="361678"/>
                  </a:lnTo>
                  <a:lnTo>
                    <a:pt x="441940" y="334151"/>
                  </a:lnTo>
                  <a:lnTo>
                    <a:pt x="465883" y="301418"/>
                  </a:lnTo>
                  <a:lnTo>
                    <a:pt x="482883" y="264592"/>
                  </a:lnTo>
                  <a:lnTo>
                    <a:pt x="492083" y="224786"/>
                  </a:lnTo>
                  <a:lnTo>
                    <a:pt x="492626" y="183114"/>
                  </a:lnTo>
                  <a:lnTo>
                    <a:pt x="483654" y="140688"/>
                  </a:lnTo>
                  <a:lnTo>
                    <a:pt x="464308" y="98622"/>
                  </a:lnTo>
                  <a:lnTo>
                    <a:pt x="428333" y="52678"/>
                  </a:lnTo>
                  <a:lnTo>
                    <a:pt x="380255" y="19261"/>
                  </a:lnTo>
                  <a:lnTo>
                    <a:pt x="341590" y="5922"/>
                  </a:lnTo>
                  <a:lnTo>
                    <a:pt x="323771" y="878"/>
                  </a:lnTo>
                  <a:lnTo>
                    <a:pt x="279189" y="0"/>
                  </a:lnTo>
                  <a:close/>
                </a:path>
              </a:pathLst>
            </a:custGeom>
            <a:solidFill>
              <a:srgbClr val="3B3B3B"/>
            </a:solidFill>
          </p:spPr>
          <p:txBody>
            <a:bodyPr wrap="square" lIns="0" tIns="0" rIns="0" bIns="0" rtlCol="0"/>
            <a:lstStyle/>
            <a:p>
              <a:endParaRPr kern="0">
                <a:solidFill>
                  <a:sysClr val="windowText" lastClr="000000"/>
                </a:solidFill>
              </a:endParaRPr>
            </a:p>
          </p:txBody>
        </p:sp>
        <p:sp>
          <p:nvSpPr>
            <p:cNvPr id="29" name="object 29"/>
            <p:cNvSpPr/>
            <p:nvPr/>
          </p:nvSpPr>
          <p:spPr>
            <a:xfrm>
              <a:off x="2362532" y="1443293"/>
              <a:ext cx="382905" cy="217170"/>
            </a:xfrm>
            <a:custGeom>
              <a:avLst/>
              <a:gdLst/>
              <a:ahLst/>
              <a:cxnLst/>
              <a:rect l="l" t="t" r="r" b="b"/>
              <a:pathLst>
                <a:path w="382905" h="217169">
                  <a:moveTo>
                    <a:pt x="213697" y="0"/>
                  </a:moveTo>
                  <a:lnTo>
                    <a:pt x="167209" y="1688"/>
                  </a:lnTo>
                  <a:lnTo>
                    <a:pt x="122958" y="14053"/>
                  </a:lnTo>
                  <a:lnTo>
                    <a:pt x="81902" y="36313"/>
                  </a:lnTo>
                  <a:lnTo>
                    <a:pt x="46834" y="67198"/>
                  </a:lnTo>
                  <a:lnTo>
                    <a:pt x="20545" y="105437"/>
                  </a:lnTo>
                  <a:lnTo>
                    <a:pt x="5827" y="149762"/>
                  </a:lnTo>
                  <a:lnTo>
                    <a:pt x="390" y="190399"/>
                  </a:lnTo>
                  <a:lnTo>
                    <a:pt x="784" y="204576"/>
                  </a:lnTo>
                  <a:lnTo>
                    <a:pt x="0" y="206257"/>
                  </a:lnTo>
                  <a:lnTo>
                    <a:pt x="1681" y="217018"/>
                  </a:lnTo>
                  <a:lnTo>
                    <a:pt x="3362" y="217018"/>
                  </a:lnTo>
                  <a:lnTo>
                    <a:pt x="7508" y="212086"/>
                  </a:lnTo>
                  <a:lnTo>
                    <a:pt x="12551" y="213767"/>
                  </a:lnTo>
                  <a:lnTo>
                    <a:pt x="14120" y="208723"/>
                  </a:lnTo>
                  <a:lnTo>
                    <a:pt x="15017" y="207042"/>
                  </a:lnTo>
                  <a:lnTo>
                    <a:pt x="14120" y="206257"/>
                  </a:lnTo>
                  <a:lnTo>
                    <a:pt x="16357" y="161108"/>
                  </a:lnTo>
                  <a:lnTo>
                    <a:pt x="27217" y="123200"/>
                  </a:lnTo>
                  <a:lnTo>
                    <a:pt x="58959" y="73513"/>
                  </a:lnTo>
                  <a:lnTo>
                    <a:pt x="88507" y="45839"/>
                  </a:lnTo>
                  <a:lnTo>
                    <a:pt x="122972" y="24869"/>
                  </a:lnTo>
                  <a:lnTo>
                    <a:pt x="160484" y="13346"/>
                  </a:lnTo>
                  <a:lnTo>
                    <a:pt x="194974" y="10740"/>
                  </a:lnTo>
                  <a:lnTo>
                    <a:pt x="213911" y="11360"/>
                  </a:lnTo>
                  <a:lnTo>
                    <a:pt x="228623" y="15027"/>
                  </a:lnTo>
                  <a:lnTo>
                    <a:pt x="235348" y="12561"/>
                  </a:lnTo>
                  <a:lnTo>
                    <a:pt x="241175" y="20296"/>
                  </a:lnTo>
                  <a:lnTo>
                    <a:pt x="248124" y="19175"/>
                  </a:lnTo>
                  <a:lnTo>
                    <a:pt x="290420" y="39768"/>
                  </a:lnTo>
                  <a:lnTo>
                    <a:pt x="324500" y="66814"/>
                  </a:lnTo>
                  <a:lnTo>
                    <a:pt x="350847" y="101426"/>
                  </a:lnTo>
                  <a:lnTo>
                    <a:pt x="369944" y="144718"/>
                  </a:lnTo>
                  <a:lnTo>
                    <a:pt x="374203" y="143821"/>
                  </a:lnTo>
                  <a:lnTo>
                    <a:pt x="377565" y="140571"/>
                  </a:lnTo>
                  <a:lnTo>
                    <a:pt x="382832" y="143037"/>
                  </a:lnTo>
                  <a:lnTo>
                    <a:pt x="366463" y="98674"/>
                  </a:lnTo>
                  <a:lnTo>
                    <a:pt x="338660" y="60856"/>
                  </a:lnTo>
                  <a:lnTo>
                    <a:pt x="302128" y="30916"/>
                  </a:lnTo>
                  <a:lnTo>
                    <a:pt x="259571" y="10186"/>
                  </a:lnTo>
                  <a:lnTo>
                    <a:pt x="213697" y="0"/>
                  </a:lnTo>
                  <a:close/>
                </a:path>
              </a:pathLst>
            </a:custGeom>
            <a:solidFill>
              <a:srgbClr val="B8B8B8"/>
            </a:solidFill>
          </p:spPr>
          <p:txBody>
            <a:bodyPr wrap="square" lIns="0" tIns="0" rIns="0" bIns="0" rtlCol="0"/>
            <a:lstStyle/>
            <a:p>
              <a:endParaRPr kern="0">
                <a:solidFill>
                  <a:sysClr val="windowText" lastClr="000000"/>
                </a:solidFill>
              </a:endParaRPr>
            </a:p>
          </p:txBody>
        </p:sp>
        <p:sp>
          <p:nvSpPr>
            <p:cNvPr id="30" name="object 30"/>
            <p:cNvSpPr/>
            <p:nvPr/>
          </p:nvSpPr>
          <p:spPr>
            <a:xfrm>
              <a:off x="2383518" y="1462455"/>
              <a:ext cx="349885" cy="349885"/>
            </a:xfrm>
            <a:custGeom>
              <a:avLst/>
              <a:gdLst/>
              <a:ahLst/>
              <a:cxnLst/>
              <a:rect l="l" t="t" r="r" b="b"/>
              <a:pathLst>
                <a:path w="349885" h="349885">
                  <a:moveTo>
                    <a:pt x="176411" y="0"/>
                  </a:moveTo>
                  <a:lnTo>
                    <a:pt x="108074" y="11583"/>
                  </a:lnTo>
                  <a:lnTo>
                    <a:pt x="53414" y="47287"/>
                  </a:lnTo>
                  <a:lnTo>
                    <a:pt x="16149" y="100128"/>
                  </a:lnTo>
                  <a:lnTo>
                    <a:pt x="0" y="163127"/>
                  </a:lnTo>
                  <a:lnTo>
                    <a:pt x="1004" y="196255"/>
                  </a:lnTo>
                  <a:lnTo>
                    <a:pt x="23498" y="261401"/>
                  </a:lnTo>
                  <a:lnTo>
                    <a:pt x="76403" y="319252"/>
                  </a:lnTo>
                  <a:lnTo>
                    <a:pt x="132242" y="345047"/>
                  </a:lnTo>
                  <a:lnTo>
                    <a:pt x="163145" y="349438"/>
                  </a:lnTo>
                  <a:lnTo>
                    <a:pt x="194301" y="348732"/>
                  </a:lnTo>
                  <a:lnTo>
                    <a:pt x="233999" y="340026"/>
                  </a:lnTo>
                  <a:lnTo>
                    <a:pt x="268298" y="323341"/>
                  </a:lnTo>
                  <a:lnTo>
                    <a:pt x="319616" y="271525"/>
                  </a:lnTo>
                  <a:lnTo>
                    <a:pt x="346086" y="204259"/>
                  </a:lnTo>
                  <a:lnTo>
                    <a:pt x="349325" y="168262"/>
                  </a:lnTo>
                  <a:lnTo>
                    <a:pt x="345538" y="132518"/>
                  </a:lnTo>
                  <a:lnTo>
                    <a:pt x="315801" y="67279"/>
                  </a:lnTo>
                  <a:lnTo>
                    <a:pt x="254707" y="19516"/>
                  </a:lnTo>
                  <a:lnTo>
                    <a:pt x="214546" y="5434"/>
                  </a:lnTo>
                  <a:lnTo>
                    <a:pt x="176411" y="0"/>
                  </a:lnTo>
                  <a:close/>
                </a:path>
              </a:pathLst>
            </a:custGeom>
            <a:solidFill>
              <a:srgbClr val="D5D5D5"/>
            </a:solidFill>
          </p:spPr>
          <p:txBody>
            <a:bodyPr wrap="square" lIns="0" tIns="0" rIns="0" bIns="0" rtlCol="0"/>
            <a:lstStyle/>
            <a:p>
              <a:endParaRPr kern="0">
                <a:solidFill>
                  <a:sysClr val="windowText" lastClr="000000"/>
                </a:solidFill>
              </a:endParaRPr>
            </a:p>
          </p:txBody>
        </p:sp>
        <p:sp>
          <p:nvSpPr>
            <p:cNvPr id="31" name="object 31"/>
            <p:cNvSpPr/>
            <p:nvPr/>
          </p:nvSpPr>
          <p:spPr>
            <a:xfrm>
              <a:off x="2398698" y="1471796"/>
              <a:ext cx="321310" cy="326390"/>
            </a:xfrm>
            <a:custGeom>
              <a:avLst/>
              <a:gdLst/>
              <a:ahLst/>
              <a:cxnLst/>
              <a:rect l="l" t="t" r="r" b="b"/>
              <a:pathLst>
                <a:path w="321310" h="326389">
                  <a:moveTo>
                    <a:pt x="164773" y="0"/>
                  </a:moveTo>
                  <a:lnTo>
                    <a:pt x="98357" y="12134"/>
                  </a:lnTo>
                  <a:lnTo>
                    <a:pt x="46127" y="50358"/>
                  </a:lnTo>
                  <a:lnTo>
                    <a:pt x="12027" y="105895"/>
                  </a:lnTo>
                  <a:lnTo>
                    <a:pt x="0" y="169970"/>
                  </a:lnTo>
                  <a:lnTo>
                    <a:pt x="3496" y="202465"/>
                  </a:lnTo>
                  <a:lnTo>
                    <a:pt x="31972" y="262890"/>
                  </a:lnTo>
                  <a:lnTo>
                    <a:pt x="92379" y="309911"/>
                  </a:lnTo>
                  <a:lnTo>
                    <a:pt x="129663" y="322705"/>
                  </a:lnTo>
                  <a:lnTo>
                    <a:pt x="165403" y="326074"/>
                  </a:lnTo>
                  <a:lnTo>
                    <a:pt x="198974" y="321109"/>
                  </a:lnTo>
                  <a:lnTo>
                    <a:pt x="257112" y="290547"/>
                  </a:lnTo>
                  <a:lnTo>
                    <a:pt x="299079" y="239755"/>
                  </a:lnTo>
                  <a:lnTo>
                    <a:pt x="319879" y="177467"/>
                  </a:lnTo>
                  <a:lnTo>
                    <a:pt x="320779" y="144743"/>
                  </a:lnTo>
                  <a:lnTo>
                    <a:pt x="314513" y="112420"/>
                  </a:lnTo>
                  <a:lnTo>
                    <a:pt x="300458" y="81591"/>
                  </a:lnTo>
                  <a:lnTo>
                    <a:pt x="277987" y="53348"/>
                  </a:lnTo>
                  <a:lnTo>
                    <a:pt x="246476" y="28783"/>
                  </a:lnTo>
                  <a:lnTo>
                    <a:pt x="241433" y="22730"/>
                  </a:lnTo>
                  <a:lnTo>
                    <a:pt x="202069" y="6458"/>
                  </a:lnTo>
                  <a:lnTo>
                    <a:pt x="164773" y="0"/>
                  </a:lnTo>
                  <a:close/>
                </a:path>
              </a:pathLst>
            </a:custGeom>
            <a:solidFill>
              <a:srgbClr val="3B3B3B"/>
            </a:solidFill>
          </p:spPr>
          <p:txBody>
            <a:bodyPr wrap="square" lIns="0" tIns="0" rIns="0" bIns="0" rtlCol="0"/>
            <a:lstStyle/>
            <a:p>
              <a:endParaRPr kern="0">
                <a:solidFill>
                  <a:sysClr val="windowText" lastClr="000000"/>
                </a:solidFill>
              </a:endParaRPr>
            </a:p>
          </p:txBody>
        </p:sp>
        <p:sp>
          <p:nvSpPr>
            <p:cNvPr id="32" name="object 32"/>
            <p:cNvSpPr/>
            <p:nvPr/>
          </p:nvSpPr>
          <p:spPr>
            <a:xfrm>
              <a:off x="2405118" y="1479506"/>
              <a:ext cx="307975" cy="310515"/>
            </a:xfrm>
            <a:custGeom>
              <a:avLst/>
              <a:gdLst/>
              <a:ahLst/>
              <a:cxnLst/>
              <a:rect l="l" t="t" r="r" b="b"/>
              <a:pathLst>
                <a:path w="307975" h="310514">
                  <a:moveTo>
                    <a:pt x="157250" y="33"/>
                  </a:moveTo>
                  <a:lnTo>
                    <a:pt x="146589" y="0"/>
                  </a:lnTo>
                  <a:lnTo>
                    <a:pt x="144908" y="1681"/>
                  </a:lnTo>
                  <a:lnTo>
                    <a:pt x="142442" y="2466"/>
                  </a:lnTo>
                  <a:lnTo>
                    <a:pt x="100061" y="9404"/>
                  </a:lnTo>
                  <a:lnTo>
                    <a:pt x="65873" y="26851"/>
                  </a:lnTo>
                  <a:lnTo>
                    <a:pt x="18184" y="81403"/>
                  </a:lnTo>
                  <a:lnTo>
                    <a:pt x="0" y="150793"/>
                  </a:lnTo>
                  <a:lnTo>
                    <a:pt x="2691" y="186787"/>
                  </a:lnTo>
                  <a:lnTo>
                    <a:pt x="33081" y="252845"/>
                  </a:lnTo>
                  <a:lnTo>
                    <a:pt x="61356" y="279497"/>
                  </a:lnTo>
                  <a:lnTo>
                    <a:pt x="98735" y="299623"/>
                  </a:lnTo>
                  <a:lnTo>
                    <a:pt x="145682" y="310200"/>
                  </a:lnTo>
                  <a:lnTo>
                    <a:pt x="190615" y="306372"/>
                  </a:lnTo>
                  <a:lnTo>
                    <a:pt x="231316" y="290002"/>
                  </a:lnTo>
                  <a:lnTo>
                    <a:pt x="265565" y="262949"/>
                  </a:lnTo>
                  <a:lnTo>
                    <a:pt x="291143" y="227075"/>
                  </a:lnTo>
                  <a:lnTo>
                    <a:pt x="305831" y="184239"/>
                  </a:lnTo>
                  <a:lnTo>
                    <a:pt x="307410" y="136304"/>
                  </a:lnTo>
                  <a:lnTo>
                    <a:pt x="296031" y="93119"/>
                  </a:lnTo>
                  <a:lnTo>
                    <a:pt x="273369" y="56480"/>
                  </a:lnTo>
                  <a:lnTo>
                    <a:pt x="240998" y="27555"/>
                  </a:lnTo>
                  <a:lnTo>
                    <a:pt x="200495" y="7510"/>
                  </a:lnTo>
                  <a:lnTo>
                    <a:pt x="192762" y="6613"/>
                  </a:lnTo>
                  <a:lnTo>
                    <a:pt x="189400" y="4147"/>
                  </a:lnTo>
                  <a:lnTo>
                    <a:pt x="167994" y="1106"/>
                  </a:lnTo>
                  <a:lnTo>
                    <a:pt x="157250" y="33"/>
                  </a:lnTo>
                  <a:close/>
                </a:path>
              </a:pathLst>
            </a:custGeom>
            <a:solidFill>
              <a:srgbClr val="F8F8F8"/>
            </a:solidFill>
          </p:spPr>
          <p:txBody>
            <a:bodyPr wrap="square" lIns="0" tIns="0" rIns="0" bIns="0" rtlCol="0"/>
            <a:lstStyle/>
            <a:p>
              <a:endParaRPr kern="0">
                <a:solidFill>
                  <a:sysClr val="windowText" lastClr="000000"/>
                </a:solidFill>
              </a:endParaRPr>
            </a:p>
          </p:txBody>
        </p:sp>
        <p:pic>
          <p:nvPicPr>
            <p:cNvPr id="33" name="object 33"/>
            <p:cNvPicPr/>
            <p:nvPr/>
          </p:nvPicPr>
          <p:blipFill>
            <a:blip r:embed="rId8" cstate="print"/>
            <a:stretch>
              <a:fillRect/>
            </a:stretch>
          </p:blipFill>
          <p:spPr>
            <a:xfrm>
              <a:off x="2485249" y="1556849"/>
              <a:ext cx="131234" cy="98529"/>
            </a:xfrm>
            <a:prstGeom prst="rect">
              <a:avLst/>
            </a:prstGeom>
          </p:spPr>
        </p:pic>
        <p:sp>
          <p:nvSpPr>
            <p:cNvPr id="34" name="object 34"/>
            <p:cNvSpPr/>
            <p:nvPr/>
          </p:nvSpPr>
          <p:spPr>
            <a:xfrm>
              <a:off x="2370823" y="1609204"/>
              <a:ext cx="382270" cy="223520"/>
            </a:xfrm>
            <a:custGeom>
              <a:avLst/>
              <a:gdLst/>
              <a:ahLst/>
              <a:cxnLst/>
              <a:rect l="l" t="t" r="r" b="b"/>
              <a:pathLst>
                <a:path w="382269" h="223519">
                  <a:moveTo>
                    <a:pt x="16700" y="88442"/>
                  </a:moveTo>
                  <a:lnTo>
                    <a:pt x="11760" y="82270"/>
                  </a:lnTo>
                  <a:lnTo>
                    <a:pt x="13335" y="73088"/>
                  </a:lnTo>
                  <a:lnTo>
                    <a:pt x="9182" y="66471"/>
                  </a:lnTo>
                  <a:lnTo>
                    <a:pt x="5829" y="69837"/>
                  </a:lnTo>
                  <a:lnTo>
                    <a:pt x="3352" y="76441"/>
                  </a:lnTo>
                  <a:lnTo>
                    <a:pt x="0" y="80708"/>
                  </a:lnTo>
                  <a:lnTo>
                    <a:pt x="889" y="87655"/>
                  </a:lnTo>
                  <a:lnTo>
                    <a:pt x="5829" y="100990"/>
                  </a:lnTo>
                  <a:lnTo>
                    <a:pt x="6718" y="94272"/>
                  </a:lnTo>
                  <a:lnTo>
                    <a:pt x="11760" y="90119"/>
                  </a:lnTo>
                  <a:lnTo>
                    <a:pt x="16700" y="88442"/>
                  </a:lnTo>
                  <a:close/>
                </a:path>
                <a:path w="382269" h="223519">
                  <a:moveTo>
                    <a:pt x="348310" y="138772"/>
                  </a:moveTo>
                  <a:lnTo>
                    <a:pt x="342480" y="137985"/>
                  </a:lnTo>
                  <a:lnTo>
                    <a:pt x="340017" y="132943"/>
                  </a:lnTo>
                  <a:lnTo>
                    <a:pt x="338340" y="128003"/>
                  </a:lnTo>
                  <a:lnTo>
                    <a:pt x="305892" y="165468"/>
                  </a:lnTo>
                  <a:lnTo>
                    <a:pt x="265950" y="191262"/>
                  </a:lnTo>
                  <a:lnTo>
                    <a:pt x="221068" y="205333"/>
                  </a:lnTo>
                  <a:lnTo>
                    <a:pt x="173812" y="207632"/>
                  </a:lnTo>
                  <a:lnTo>
                    <a:pt x="126720" y="198094"/>
                  </a:lnTo>
                  <a:lnTo>
                    <a:pt x="82372" y="176657"/>
                  </a:lnTo>
                  <a:lnTo>
                    <a:pt x="82372" y="180809"/>
                  </a:lnTo>
                  <a:lnTo>
                    <a:pt x="83261" y="187756"/>
                  </a:lnTo>
                  <a:lnTo>
                    <a:pt x="79006" y="190334"/>
                  </a:lnTo>
                  <a:lnTo>
                    <a:pt x="116789" y="211302"/>
                  </a:lnTo>
                  <a:lnTo>
                    <a:pt x="158648" y="222072"/>
                  </a:lnTo>
                  <a:lnTo>
                    <a:pt x="202285" y="223088"/>
                  </a:lnTo>
                  <a:lnTo>
                    <a:pt x="245376" y="214807"/>
                  </a:lnTo>
                  <a:lnTo>
                    <a:pt x="285623" y="197688"/>
                  </a:lnTo>
                  <a:lnTo>
                    <a:pt x="320700" y="172186"/>
                  </a:lnTo>
                  <a:lnTo>
                    <a:pt x="348310" y="138772"/>
                  </a:lnTo>
                  <a:close/>
                </a:path>
                <a:path w="382269" h="223519">
                  <a:moveTo>
                    <a:pt x="382041" y="9194"/>
                  </a:moveTo>
                  <a:lnTo>
                    <a:pt x="380365" y="1574"/>
                  </a:lnTo>
                  <a:lnTo>
                    <a:pt x="375323" y="3251"/>
                  </a:lnTo>
                  <a:lnTo>
                    <a:pt x="370052" y="2463"/>
                  </a:lnTo>
                  <a:lnTo>
                    <a:pt x="366687" y="0"/>
                  </a:lnTo>
                  <a:lnTo>
                    <a:pt x="368376" y="26898"/>
                  </a:lnTo>
                  <a:lnTo>
                    <a:pt x="372516" y="24434"/>
                  </a:lnTo>
                  <a:lnTo>
                    <a:pt x="376999" y="24434"/>
                  </a:lnTo>
                  <a:lnTo>
                    <a:pt x="382041" y="26111"/>
                  </a:lnTo>
                  <a:lnTo>
                    <a:pt x="382041" y="9194"/>
                  </a:lnTo>
                  <a:close/>
                </a:path>
              </a:pathLst>
            </a:custGeom>
            <a:solidFill>
              <a:srgbClr val="B8B8B8"/>
            </a:solidFill>
          </p:spPr>
          <p:txBody>
            <a:bodyPr wrap="square" lIns="0" tIns="0" rIns="0" bIns="0" rtlCol="0"/>
            <a:lstStyle/>
            <a:p>
              <a:endParaRPr kern="0">
                <a:solidFill>
                  <a:sysClr val="windowText" lastClr="000000"/>
                </a:solidFill>
              </a:endParaRPr>
            </a:p>
          </p:txBody>
        </p:sp>
        <p:pic>
          <p:nvPicPr>
            <p:cNvPr id="35" name="object 35"/>
            <p:cNvPicPr/>
            <p:nvPr/>
          </p:nvPicPr>
          <p:blipFill>
            <a:blip r:embed="rId9" cstate="print"/>
            <a:stretch>
              <a:fillRect/>
            </a:stretch>
          </p:blipFill>
          <p:spPr>
            <a:xfrm>
              <a:off x="2273996" y="1803677"/>
              <a:ext cx="220330" cy="379545"/>
            </a:xfrm>
            <a:prstGeom prst="rect">
              <a:avLst/>
            </a:prstGeom>
          </p:spPr>
        </p:pic>
        <p:sp>
          <p:nvSpPr>
            <p:cNvPr id="36" name="object 36"/>
            <p:cNvSpPr/>
            <p:nvPr/>
          </p:nvSpPr>
          <p:spPr>
            <a:xfrm>
              <a:off x="2200030" y="1692369"/>
              <a:ext cx="5363210" cy="2546985"/>
            </a:xfrm>
            <a:custGeom>
              <a:avLst/>
              <a:gdLst/>
              <a:ahLst/>
              <a:cxnLst/>
              <a:rect l="l" t="t" r="r" b="b"/>
              <a:pathLst>
                <a:path w="5363209" h="2546985">
                  <a:moveTo>
                    <a:pt x="5362798" y="0"/>
                  </a:moveTo>
                  <a:lnTo>
                    <a:pt x="5362798" y="1217436"/>
                  </a:lnTo>
                  <a:lnTo>
                    <a:pt x="4969991" y="1217436"/>
                  </a:lnTo>
                </a:path>
                <a:path w="5363209" h="2546985">
                  <a:moveTo>
                    <a:pt x="0" y="2546628"/>
                  </a:moveTo>
                  <a:lnTo>
                    <a:pt x="3117914" y="2546628"/>
                  </a:lnTo>
                  <a:lnTo>
                    <a:pt x="3117914" y="14459"/>
                  </a:lnTo>
                  <a:lnTo>
                    <a:pt x="0" y="14459"/>
                  </a:lnTo>
                </a:path>
              </a:pathLst>
            </a:custGeom>
            <a:ln w="21980">
              <a:solidFill>
                <a:srgbClr val="000000"/>
              </a:solidFill>
            </a:ln>
          </p:spPr>
          <p:txBody>
            <a:bodyPr wrap="square" lIns="0" tIns="0" rIns="0" bIns="0" rtlCol="0"/>
            <a:lstStyle/>
            <a:p>
              <a:endParaRPr kern="0">
                <a:solidFill>
                  <a:sysClr val="windowText" lastClr="000000"/>
                </a:solidFill>
              </a:endParaRPr>
            </a:p>
          </p:txBody>
        </p:sp>
        <p:sp>
          <p:nvSpPr>
            <p:cNvPr id="37" name="object 37"/>
            <p:cNvSpPr/>
            <p:nvPr/>
          </p:nvSpPr>
          <p:spPr>
            <a:xfrm>
              <a:off x="6558228" y="626594"/>
              <a:ext cx="1871345" cy="1068070"/>
            </a:xfrm>
            <a:custGeom>
              <a:avLst/>
              <a:gdLst/>
              <a:ahLst/>
              <a:cxnLst/>
              <a:rect l="l" t="t" r="r" b="b"/>
              <a:pathLst>
                <a:path w="1871345" h="1068070">
                  <a:moveTo>
                    <a:pt x="1123955" y="0"/>
                  </a:moveTo>
                  <a:lnTo>
                    <a:pt x="1070357" y="2657"/>
                  </a:lnTo>
                  <a:lnTo>
                    <a:pt x="1019165" y="10383"/>
                  </a:lnTo>
                  <a:lnTo>
                    <a:pt x="970933" y="22808"/>
                  </a:lnTo>
                  <a:lnTo>
                    <a:pt x="926215" y="39562"/>
                  </a:lnTo>
                  <a:lnTo>
                    <a:pt x="885566" y="60274"/>
                  </a:lnTo>
                  <a:lnTo>
                    <a:pt x="849540" y="84575"/>
                  </a:lnTo>
                  <a:lnTo>
                    <a:pt x="818691" y="112095"/>
                  </a:lnTo>
                  <a:lnTo>
                    <a:pt x="793574" y="142464"/>
                  </a:lnTo>
                  <a:lnTo>
                    <a:pt x="774743" y="175312"/>
                  </a:lnTo>
                  <a:lnTo>
                    <a:pt x="732920" y="158144"/>
                  </a:lnTo>
                  <a:lnTo>
                    <a:pt x="688197" y="145075"/>
                  </a:lnTo>
                  <a:lnTo>
                    <a:pt x="640910" y="136756"/>
                  </a:lnTo>
                  <a:lnTo>
                    <a:pt x="591396" y="133838"/>
                  </a:lnTo>
                  <a:lnTo>
                    <a:pt x="540121" y="136776"/>
                  </a:lnTo>
                  <a:lnTo>
                    <a:pt x="491145" y="145317"/>
                  </a:lnTo>
                  <a:lnTo>
                    <a:pt x="444996" y="159052"/>
                  </a:lnTo>
                  <a:lnTo>
                    <a:pt x="402206" y="177570"/>
                  </a:lnTo>
                  <a:lnTo>
                    <a:pt x="363304" y="200463"/>
                  </a:lnTo>
                  <a:lnTo>
                    <a:pt x="328820" y="227320"/>
                  </a:lnTo>
                  <a:lnTo>
                    <a:pt x="299283" y="257733"/>
                  </a:lnTo>
                  <a:lnTo>
                    <a:pt x="275224" y="291291"/>
                  </a:lnTo>
                  <a:lnTo>
                    <a:pt x="257172" y="327585"/>
                  </a:lnTo>
                  <a:lnTo>
                    <a:pt x="245658" y="366206"/>
                  </a:lnTo>
                  <a:lnTo>
                    <a:pt x="241399" y="366206"/>
                  </a:lnTo>
                  <a:lnTo>
                    <a:pt x="192865" y="370789"/>
                  </a:lnTo>
                  <a:lnTo>
                    <a:pt x="147607" y="383934"/>
                  </a:lnTo>
                  <a:lnTo>
                    <a:pt x="106609" y="404734"/>
                  </a:lnTo>
                  <a:lnTo>
                    <a:pt x="70856" y="432284"/>
                  </a:lnTo>
                  <a:lnTo>
                    <a:pt x="41334" y="465677"/>
                  </a:lnTo>
                  <a:lnTo>
                    <a:pt x="19027" y="504006"/>
                  </a:lnTo>
                  <a:lnTo>
                    <a:pt x="4921" y="546365"/>
                  </a:lnTo>
                  <a:lnTo>
                    <a:pt x="0" y="591848"/>
                  </a:lnTo>
                  <a:lnTo>
                    <a:pt x="5628" y="640615"/>
                  </a:lnTo>
                  <a:lnTo>
                    <a:pt x="21722" y="685750"/>
                  </a:lnTo>
                  <a:lnTo>
                    <a:pt x="47100" y="726102"/>
                  </a:lnTo>
                  <a:lnTo>
                    <a:pt x="80575" y="760522"/>
                  </a:lnTo>
                  <a:lnTo>
                    <a:pt x="120965" y="787862"/>
                  </a:lnTo>
                  <a:lnTo>
                    <a:pt x="167086" y="806973"/>
                  </a:lnTo>
                  <a:lnTo>
                    <a:pt x="217753" y="816705"/>
                  </a:lnTo>
                  <a:lnTo>
                    <a:pt x="228818" y="862981"/>
                  </a:lnTo>
                  <a:lnTo>
                    <a:pt x="249519" y="905183"/>
                  </a:lnTo>
                  <a:lnTo>
                    <a:pt x="278691" y="942200"/>
                  </a:lnTo>
                  <a:lnTo>
                    <a:pt x="315170" y="972924"/>
                  </a:lnTo>
                  <a:lnTo>
                    <a:pt x="357790" y="996243"/>
                  </a:lnTo>
                  <a:lnTo>
                    <a:pt x="405388" y="1011048"/>
                  </a:lnTo>
                  <a:lnTo>
                    <a:pt x="456799" y="1016230"/>
                  </a:lnTo>
                  <a:lnTo>
                    <a:pt x="502317" y="1012231"/>
                  </a:lnTo>
                  <a:lnTo>
                    <a:pt x="544914" y="1000719"/>
                  </a:lnTo>
                  <a:lnTo>
                    <a:pt x="583855" y="982418"/>
                  </a:lnTo>
                  <a:lnTo>
                    <a:pt x="618405" y="958054"/>
                  </a:lnTo>
                  <a:lnTo>
                    <a:pt x="652361" y="985044"/>
                  </a:lnTo>
                  <a:lnTo>
                    <a:pt x="691787" y="1008812"/>
                  </a:lnTo>
                  <a:lnTo>
                    <a:pt x="736100" y="1029019"/>
                  </a:lnTo>
                  <a:lnTo>
                    <a:pt x="784719" y="1045326"/>
                  </a:lnTo>
                  <a:lnTo>
                    <a:pt x="837060" y="1057395"/>
                  </a:lnTo>
                  <a:lnTo>
                    <a:pt x="892542" y="1064884"/>
                  </a:lnTo>
                  <a:lnTo>
                    <a:pt x="950582" y="1067456"/>
                  </a:lnTo>
                  <a:lnTo>
                    <a:pt x="1011228" y="1064653"/>
                  </a:lnTo>
                  <a:lnTo>
                    <a:pt x="1069009" y="1056510"/>
                  </a:lnTo>
                  <a:lnTo>
                    <a:pt x="1123275" y="1043421"/>
                  </a:lnTo>
                  <a:lnTo>
                    <a:pt x="1173378" y="1025786"/>
                  </a:lnTo>
                  <a:lnTo>
                    <a:pt x="1218669" y="1003999"/>
                  </a:lnTo>
                  <a:lnTo>
                    <a:pt x="1258499" y="978458"/>
                  </a:lnTo>
                  <a:lnTo>
                    <a:pt x="1292220" y="949560"/>
                  </a:lnTo>
                  <a:lnTo>
                    <a:pt x="1319182" y="917701"/>
                  </a:lnTo>
                  <a:lnTo>
                    <a:pt x="1340114" y="920879"/>
                  </a:lnTo>
                  <a:lnTo>
                    <a:pt x="1361152" y="922955"/>
                  </a:lnTo>
                  <a:lnTo>
                    <a:pt x="1382442" y="924085"/>
                  </a:lnTo>
                  <a:lnTo>
                    <a:pt x="1404131" y="924426"/>
                  </a:lnTo>
                  <a:lnTo>
                    <a:pt x="1461214" y="921141"/>
                  </a:lnTo>
                  <a:lnTo>
                    <a:pt x="1515361" y="911629"/>
                  </a:lnTo>
                  <a:lnTo>
                    <a:pt x="1565861" y="896407"/>
                  </a:lnTo>
                  <a:lnTo>
                    <a:pt x="1612003" y="875990"/>
                  </a:lnTo>
                  <a:lnTo>
                    <a:pt x="1653075" y="850893"/>
                  </a:lnTo>
                  <a:lnTo>
                    <a:pt x="1688367" y="821633"/>
                  </a:lnTo>
                  <a:lnTo>
                    <a:pt x="1717167" y="788725"/>
                  </a:lnTo>
                  <a:lnTo>
                    <a:pt x="1738764" y="752685"/>
                  </a:lnTo>
                  <a:lnTo>
                    <a:pt x="1752446" y="714028"/>
                  </a:lnTo>
                  <a:lnTo>
                    <a:pt x="1792989" y="683727"/>
                  </a:lnTo>
                  <a:lnTo>
                    <a:pt x="1825974" y="649035"/>
                  </a:lnTo>
                  <a:lnTo>
                    <a:pt x="1850566" y="610538"/>
                  </a:lnTo>
                  <a:lnTo>
                    <a:pt x="1865933" y="568825"/>
                  </a:lnTo>
                  <a:lnTo>
                    <a:pt x="1871241" y="524480"/>
                  </a:lnTo>
                  <a:lnTo>
                    <a:pt x="1866613" y="483476"/>
                  </a:lnTo>
                  <a:lnTo>
                    <a:pt x="1853218" y="444607"/>
                  </a:lnTo>
                  <a:lnTo>
                    <a:pt x="1831792" y="408386"/>
                  </a:lnTo>
                  <a:lnTo>
                    <a:pt x="1803070" y="375327"/>
                  </a:lnTo>
                  <a:lnTo>
                    <a:pt x="1767786" y="345945"/>
                  </a:lnTo>
                  <a:lnTo>
                    <a:pt x="1726675" y="320753"/>
                  </a:lnTo>
                  <a:lnTo>
                    <a:pt x="1680473" y="300264"/>
                  </a:lnTo>
                  <a:lnTo>
                    <a:pt x="1629915" y="284993"/>
                  </a:lnTo>
                  <a:lnTo>
                    <a:pt x="1575734" y="275454"/>
                  </a:lnTo>
                  <a:lnTo>
                    <a:pt x="1518667" y="272160"/>
                  </a:lnTo>
                  <a:lnTo>
                    <a:pt x="1502711" y="272258"/>
                  </a:lnTo>
                  <a:lnTo>
                    <a:pt x="1487512" y="272945"/>
                  </a:lnTo>
                  <a:lnTo>
                    <a:pt x="1489193" y="265210"/>
                  </a:lnTo>
                  <a:lnTo>
                    <a:pt x="1490089" y="257700"/>
                  </a:lnTo>
                  <a:lnTo>
                    <a:pt x="1490089" y="250190"/>
                  </a:lnTo>
                  <a:lnTo>
                    <a:pt x="1486114" y="213262"/>
                  </a:lnTo>
                  <a:lnTo>
                    <a:pt x="1456018" y="144798"/>
                  </a:lnTo>
                  <a:lnTo>
                    <a:pt x="1431037" y="114043"/>
                  </a:lnTo>
                  <a:lnTo>
                    <a:pt x="1400195" y="86124"/>
                  </a:lnTo>
                  <a:lnTo>
                    <a:pt x="1364061" y="61431"/>
                  </a:lnTo>
                  <a:lnTo>
                    <a:pt x="1323204" y="40355"/>
                  </a:lnTo>
                  <a:lnTo>
                    <a:pt x="1278196" y="23284"/>
                  </a:lnTo>
                  <a:lnTo>
                    <a:pt x="1229605" y="10608"/>
                  </a:lnTo>
                  <a:lnTo>
                    <a:pt x="1178001" y="2717"/>
                  </a:lnTo>
                  <a:lnTo>
                    <a:pt x="1123955" y="0"/>
                  </a:lnTo>
                  <a:close/>
                </a:path>
              </a:pathLst>
            </a:custGeom>
            <a:solidFill>
              <a:srgbClr val="BEEAF9"/>
            </a:solidFill>
          </p:spPr>
          <p:txBody>
            <a:bodyPr wrap="square" lIns="0" tIns="0" rIns="0" bIns="0" rtlCol="0"/>
            <a:lstStyle/>
            <a:p>
              <a:endParaRPr kern="0">
                <a:solidFill>
                  <a:sysClr val="windowText" lastClr="000000"/>
                </a:solidFill>
              </a:endParaRPr>
            </a:p>
          </p:txBody>
        </p:sp>
        <p:sp>
          <p:nvSpPr>
            <p:cNvPr id="38" name="object 38"/>
            <p:cNvSpPr/>
            <p:nvPr/>
          </p:nvSpPr>
          <p:spPr>
            <a:xfrm>
              <a:off x="6558228" y="626594"/>
              <a:ext cx="1871345" cy="1068070"/>
            </a:xfrm>
            <a:custGeom>
              <a:avLst/>
              <a:gdLst/>
              <a:ahLst/>
              <a:cxnLst/>
              <a:rect l="l" t="t" r="r" b="b"/>
              <a:pathLst>
                <a:path w="1871345" h="1068070">
                  <a:moveTo>
                    <a:pt x="618405" y="958054"/>
                  </a:moveTo>
                  <a:lnTo>
                    <a:pt x="583855" y="982418"/>
                  </a:lnTo>
                  <a:lnTo>
                    <a:pt x="544914" y="1000719"/>
                  </a:lnTo>
                  <a:lnTo>
                    <a:pt x="502317" y="1012231"/>
                  </a:lnTo>
                  <a:lnTo>
                    <a:pt x="456799" y="1016230"/>
                  </a:lnTo>
                  <a:lnTo>
                    <a:pt x="405388" y="1011048"/>
                  </a:lnTo>
                  <a:lnTo>
                    <a:pt x="357790" y="996243"/>
                  </a:lnTo>
                  <a:lnTo>
                    <a:pt x="315170" y="972924"/>
                  </a:lnTo>
                  <a:lnTo>
                    <a:pt x="278691" y="942200"/>
                  </a:lnTo>
                  <a:lnTo>
                    <a:pt x="249519" y="905183"/>
                  </a:lnTo>
                  <a:lnTo>
                    <a:pt x="228818" y="862981"/>
                  </a:lnTo>
                  <a:lnTo>
                    <a:pt x="217753" y="816705"/>
                  </a:lnTo>
                  <a:lnTo>
                    <a:pt x="167086" y="806973"/>
                  </a:lnTo>
                  <a:lnTo>
                    <a:pt x="120965" y="787862"/>
                  </a:lnTo>
                  <a:lnTo>
                    <a:pt x="80575" y="760522"/>
                  </a:lnTo>
                  <a:lnTo>
                    <a:pt x="47100" y="726102"/>
                  </a:lnTo>
                  <a:lnTo>
                    <a:pt x="21722" y="685750"/>
                  </a:lnTo>
                  <a:lnTo>
                    <a:pt x="5628" y="640615"/>
                  </a:lnTo>
                  <a:lnTo>
                    <a:pt x="0" y="591848"/>
                  </a:lnTo>
                  <a:lnTo>
                    <a:pt x="4921" y="546365"/>
                  </a:lnTo>
                  <a:lnTo>
                    <a:pt x="19027" y="504006"/>
                  </a:lnTo>
                  <a:lnTo>
                    <a:pt x="41334" y="465677"/>
                  </a:lnTo>
                  <a:lnTo>
                    <a:pt x="70856" y="432284"/>
                  </a:lnTo>
                  <a:lnTo>
                    <a:pt x="106609" y="404734"/>
                  </a:lnTo>
                  <a:lnTo>
                    <a:pt x="147607" y="383934"/>
                  </a:lnTo>
                  <a:lnTo>
                    <a:pt x="192865" y="370789"/>
                  </a:lnTo>
                  <a:lnTo>
                    <a:pt x="241399" y="366206"/>
                  </a:lnTo>
                  <a:lnTo>
                    <a:pt x="243080" y="366206"/>
                  </a:lnTo>
                  <a:lnTo>
                    <a:pt x="243977" y="366206"/>
                  </a:lnTo>
                  <a:lnTo>
                    <a:pt x="245658" y="366206"/>
                  </a:lnTo>
                  <a:lnTo>
                    <a:pt x="257172" y="327585"/>
                  </a:lnTo>
                  <a:lnTo>
                    <a:pt x="275224" y="291291"/>
                  </a:lnTo>
                  <a:lnTo>
                    <a:pt x="299283" y="257733"/>
                  </a:lnTo>
                  <a:lnTo>
                    <a:pt x="328820" y="227320"/>
                  </a:lnTo>
                  <a:lnTo>
                    <a:pt x="363304" y="200463"/>
                  </a:lnTo>
                  <a:lnTo>
                    <a:pt x="402206" y="177570"/>
                  </a:lnTo>
                  <a:lnTo>
                    <a:pt x="444996" y="159052"/>
                  </a:lnTo>
                  <a:lnTo>
                    <a:pt x="491145" y="145317"/>
                  </a:lnTo>
                  <a:lnTo>
                    <a:pt x="540121" y="136776"/>
                  </a:lnTo>
                  <a:lnTo>
                    <a:pt x="591396" y="133838"/>
                  </a:lnTo>
                  <a:lnTo>
                    <a:pt x="640910" y="136756"/>
                  </a:lnTo>
                  <a:lnTo>
                    <a:pt x="688197" y="145075"/>
                  </a:lnTo>
                  <a:lnTo>
                    <a:pt x="732920" y="158144"/>
                  </a:lnTo>
                  <a:lnTo>
                    <a:pt x="774743" y="175312"/>
                  </a:lnTo>
                  <a:lnTo>
                    <a:pt x="793574" y="142464"/>
                  </a:lnTo>
                  <a:lnTo>
                    <a:pt x="818691" y="112095"/>
                  </a:lnTo>
                  <a:lnTo>
                    <a:pt x="849540" y="84575"/>
                  </a:lnTo>
                  <a:lnTo>
                    <a:pt x="885566" y="60274"/>
                  </a:lnTo>
                  <a:lnTo>
                    <a:pt x="926215" y="39562"/>
                  </a:lnTo>
                  <a:lnTo>
                    <a:pt x="970933" y="22808"/>
                  </a:lnTo>
                  <a:lnTo>
                    <a:pt x="1019165" y="10383"/>
                  </a:lnTo>
                  <a:lnTo>
                    <a:pt x="1070357" y="2657"/>
                  </a:lnTo>
                  <a:lnTo>
                    <a:pt x="1123955" y="0"/>
                  </a:lnTo>
                  <a:lnTo>
                    <a:pt x="1178001" y="2717"/>
                  </a:lnTo>
                  <a:lnTo>
                    <a:pt x="1229605" y="10608"/>
                  </a:lnTo>
                  <a:lnTo>
                    <a:pt x="1278196" y="23284"/>
                  </a:lnTo>
                  <a:lnTo>
                    <a:pt x="1323204" y="40355"/>
                  </a:lnTo>
                  <a:lnTo>
                    <a:pt x="1364061" y="61431"/>
                  </a:lnTo>
                  <a:lnTo>
                    <a:pt x="1400195" y="86124"/>
                  </a:lnTo>
                  <a:lnTo>
                    <a:pt x="1431037" y="114043"/>
                  </a:lnTo>
                  <a:lnTo>
                    <a:pt x="1456018" y="144798"/>
                  </a:lnTo>
                  <a:lnTo>
                    <a:pt x="1486114" y="213262"/>
                  </a:lnTo>
                  <a:lnTo>
                    <a:pt x="1490089" y="257700"/>
                  </a:lnTo>
                  <a:lnTo>
                    <a:pt x="1489193" y="265210"/>
                  </a:lnTo>
                  <a:lnTo>
                    <a:pt x="1487512" y="272945"/>
                  </a:lnTo>
                  <a:lnTo>
                    <a:pt x="1495075" y="272491"/>
                  </a:lnTo>
                  <a:lnTo>
                    <a:pt x="1502711" y="272258"/>
                  </a:lnTo>
                  <a:lnTo>
                    <a:pt x="1510537" y="272172"/>
                  </a:lnTo>
                  <a:lnTo>
                    <a:pt x="1518667" y="272160"/>
                  </a:lnTo>
                  <a:lnTo>
                    <a:pt x="1575734" y="275454"/>
                  </a:lnTo>
                  <a:lnTo>
                    <a:pt x="1629915" y="284993"/>
                  </a:lnTo>
                  <a:lnTo>
                    <a:pt x="1680473" y="300264"/>
                  </a:lnTo>
                  <a:lnTo>
                    <a:pt x="1726675" y="320753"/>
                  </a:lnTo>
                  <a:lnTo>
                    <a:pt x="1767786" y="345945"/>
                  </a:lnTo>
                  <a:lnTo>
                    <a:pt x="1803070" y="375327"/>
                  </a:lnTo>
                  <a:lnTo>
                    <a:pt x="1831792" y="408386"/>
                  </a:lnTo>
                  <a:lnTo>
                    <a:pt x="1853218" y="444607"/>
                  </a:lnTo>
                  <a:lnTo>
                    <a:pt x="1866613" y="483476"/>
                  </a:lnTo>
                  <a:lnTo>
                    <a:pt x="1871241" y="524480"/>
                  </a:lnTo>
                  <a:lnTo>
                    <a:pt x="1865933" y="568825"/>
                  </a:lnTo>
                  <a:lnTo>
                    <a:pt x="1850566" y="610538"/>
                  </a:lnTo>
                  <a:lnTo>
                    <a:pt x="1825974" y="649035"/>
                  </a:lnTo>
                  <a:lnTo>
                    <a:pt x="1792989" y="683727"/>
                  </a:lnTo>
                  <a:lnTo>
                    <a:pt x="1752446" y="714028"/>
                  </a:lnTo>
                  <a:lnTo>
                    <a:pt x="1738764" y="752685"/>
                  </a:lnTo>
                  <a:lnTo>
                    <a:pt x="1717167" y="788725"/>
                  </a:lnTo>
                  <a:lnTo>
                    <a:pt x="1688367" y="821633"/>
                  </a:lnTo>
                  <a:lnTo>
                    <a:pt x="1653075" y="850893"/>
                  </a:lnTo>
                  <a:lnTo>
                    <a:pt x="1612003" y="875990"/>
                  </a:lnTo>
                  <a:lnTo>
                    <a:pt x="1565861" y="896407"/>
                  </a:lnTo>
                  <a:lnTo>
                    <a:pt x="1515361" y="911629"/>
                  </a:lnTo>
                  <a:lnTo>
                    <a:pt x="1461214" y="921141"/>
                  </a:lnTo>
                  <a:lnTo>
                    <a:pt x="1404131" y="924426"/>
                  </a:lnTo>
                  <a:lnTo>
                    <a:pt x="1382442" y="924085"/>
                  </a:lnTo>
                  <a:lnTo>
                    <a:pt x="1361152" y="922955"/>
                  </a:lnTo>
                  <a:lnTo>
                    <a:pt x="1340114" y="920879"/>
                  </a:lnTo>
                  <a:lnTo>
                    <a:pt x="1319182" y="917701"/>
                  </a:lnTo>
                  <a:lnTo>
                    <a:pt x="1292220" y="949560"/>
                  </a:lnTo>
                  <a:lnTo>
                    <a:pt x="1258499" y="978458"/>
                  </a:lnTo>
                  <a:lnTo>
                    <a:pt x="1218669" y="1003999"/>
                  </a:lnTo>
                  <a:lnTo>
                    <a:pt x="1173378" y="1025786"/>
                  </a:lnTo>
                  <a:lnTo>
                    <a:pt x="1123275" y="1043421"/>
                  </a:lnTo>
                  <a:lnTo>
                    <a:pt x="1069009" y="1056510"/>
                  </a:lnTo>
                  <a:lnTo>
                    <a:pt x="1011228" y="1064653"/>
                  </a:lnTo>
                  <a:lnTo>
                    <a:pt x="950582" y="1067456"/>
                  </a:lnTo>
                  <a:lnTo>
                    <a:pt x="892542" y="1064884"/>
                  </a:lnTo>
                  <a:lnTo>
                    <a:pt x="837060" y="1057395"/>
                  </a:lnTo>
                  <a:lnTo>
                    <a:pt x="784719" y="1045326"/>
                  </a:lnTo>
                  <a:lnTo>
                    <a:pt x="736100" y="1029019"/>
                  </a:lnTo>
                  <a:lnTo>
                    <a:pt x="691787" y="1008812"/>
                  </a:lnTo>
                  <a:lnTo>
                    <a:pt x="652361" y="985044"/>
                  </a:lnTo>
                  <a:lnTo>
                    <a:pt x="618405" y="958054"/>
                  </a:lnTo>
                  <a:close/>
                </a:path>
              </a:pathLst>
            </a:custGeom>
            <a:ln w="17808">
              <a:solidFill>
                <a:srgbClr val="000000"/>
              </a:solidFill>
            </a:ln>
          </p:spPr>
          <p:txBody>
            <a:bodyPr wrap="square" lIns="0" tIns="0" rIns="0" bIns="0" rtlCol="0"/>
            <a:lstStyle/>
            <a:p>
              <a:endParaRPr kern="0">
                <a:solidFill>
                  <a:sysClr val="windowText" lastClr="000000"/>
                </a:solidFill>
              </a:endParaRPr>
            </a:p>
          </p:txBody>
        </p:sp>
      </p:grpSp>
      <p:sp>
        <p:nvSpPr>
          <p:cNvPr id="39" name="object 39"/>
          <p:cNvSpPr txBox="1">
            <a:spLocks noGrp="1"/>
          </p:cNvSpPr>
          <p:nvPr>
            <p:ph type="title"/>
          </p:nvPr>
        </p:nvSpPr>
        <p:spPr>
          <a:xfrm>
            <a:off x="8626407" y="1012092"/>
            <a:ext cx="847090" cy="308610"/>
          </a:xfrm>
          <a:prstGeom prst="rect">
            <a:avLst/>
          </a:prstGeom>
        </p:spPr>
        <p:txBody>
          <a:bodyPr vert="horz" wrap="square" lIns="0" tIns="13335" rIns="0" bIns="0" rtlCol="0">
            <a:spAutoFit/>
          </a:bodyPr>
          <a:lstStyle/>
          <a:p>
            <a:pPr marL="12700">
              <a:spcBef>
                <a:spcPts val="105"/>
              </a:spcBef>
            </a:pPr>
            <a:r>
              <a:rPr sz="1850" b="1" spc="-10" dirty="0">
                <a:solidFill>
                  <a:srgbClr val="000000"/>
                </a:solidFill>
                <a:latin typeface="Times New Roman"/>
                <a:cs typeface="Times New Roman"/>
              </a:rPr>
              <a:t>Internet</a:t>
            </a:r>
            <a:endParaRPr sz="1850">
              <a:latin typeface="Times New Roman"/>
              <a:cs typeface="Times New Roman"/>
            </a:endParaRPr>
          </a:p>
        </p:txBody>
      </p:sp>
      <p:sp>
        <p:nvSpPr>
          <p:cNvPr id="40" name="object 40"/>
          <p:cNvSpPr txBox="1"/>
          <p:nvPr/>
        </p:nvSpPr>
        <p:spPr>
          <a:xfrm>
            <a:off x="2881716" y="3635280"/>
            <a:ext cx="823594" cy="380425"/>
          </a:xfrm>
          <a:prstGeom prst="rect">
            <a:avLst/>
          </a:prstGeom>
        </p:spPr>
        <p:txBody>
          <a:bodyPr vert="horz" wrap="square" lIns="0" tIns="11430" rIns="0" bIns="0" rtlCol="0">
            <a:spAutoFit/>
          </a:bodyPr>
          <a:lstStyle/>
          <a:p>
            <a:pPr marL="104139" marR="5080" indent="-92075">
              <a:lnSpc>
                <a:spcPct val="103000"/>
              </a:lnSpc>
              <a:spcBef>
                <a:spcPts val="90"/>
              </a:spcBef>
            </a:pPr>
            <a:r>
              <a:rPr sz="1200" b="1" kern="0" spc="-10" dirty="0">
                <a:solidFill>
                  <a:sysClr val="windowText" lastClr="000000"/>
                </a:solidFill>
                <a:latin typeface="Times New Roman"/>
                <a:cs typeface="Times New Roman"/>
              </a:rPr>
              <a:t>workstation networks</a:t>
            </a:r>
            <a:endParaRPr sz="1200" kern="0">
              <a:solidFill>
                <a:sysClr val="windowText" lastClr="000000"/>
              </a:solidFill>
              <a:latin typeface="Times New Roman"/>
              <a:cs typeface="Times New Roman"/>
            </a:endParaRPr>
          </a:p>
        </p:txBody>
      </p:sp>
      <p:sp>
        <p:nvSpPr>
          <p:cNvPr id="41" name="object 41"/>
          <p:cNvSpPr txBox="1"/>
          <p:nvPr/>
        </p:nvSpPr>
        <p:spPr>
          <a:xfrm>
            <a:off x="8263075" y="3104971"/>
            <a:ext cx="572135" cy="380425"/>
          </a:xfrm>
          <a:prstGeom prst="rect">
            <a:avLst/>
          </a:prstGeom>
        </p:spPr>
        <p:txBody>
          <a:bodyPr vert="horz" wrap="square" lIns="0" tIns="11430" rIns="0" bIns="0" rtlCol="0">
            <a:spAutoFit/>
          </a:bodyPr>
          <a:lstStyle/>
          <a:p>
            <a:pPr marL="29845" marR="5080" indent="-17780">
              <a:lnSpc>
                <a:spcPct val="103000"/>
              </a:lnSpc>
              <a:spcBef>
                <a:spcPts val="90"/>
              </a:spcBef>
            </a:pPr>
            <a:r>
              <a:rPr sz="1200" b="1" kern="0" spc="-10" dirty="0">
                <a:solidFill>
                  <a:sysClr val="windowText" lastClr="000000"/>
                </a:solidFill>
                <a:latin typeface="Times New Roman"/>
                <a:cs typeface="Times New Roman"/>
              </a:rPr>
              <a:t>external firewall</a:t>
            </a:r>
            <a:endParaRPr sz="1200" kern="0">
              <a:solidFill>
                <a:sysClr val="windowText" lastClr="000000"/>
              </a:solidFill>
              <a:latin typeface="Times New Roman"/>
              <a:cs typeface="Times New Roman"/>
            </a:endParaRPr>
          </a:p>
        </p:txBody>
      </p:sp>
      <p:sp>
        <p:nvSpPr>
          <p:cNvPr id="42" name="object 42"/>
          <p:cNvSpPr txBox="1"/>
          <p:nvPr/>
        </p:nvSpPr>
        <p:spPr>
          <a:xfrm>
            <a:off x="5714478" y="1955686"/>
            <a:ext cx="554990" cy="379784"/>
          </a:xfrm>
          <a:prstGeom prst="rect">
            <a:avLst/>
          </a:prstGeom>
        </p:spPr>
        <p:txBody>
          <a:bodyPr vert="horz" wrap="square" lIns="0" tIns="10795" rIns="0" bIns="0" rtlCol="0">
            <a:spAutoFit/>
          </a:bodyPr>
          <a:lstStyle/>
          <a:p>
            <a:pPr marL="20955" marR="5080" indent="-8890">
              <a:lnSpc>
                <a:spcPct val="103200"/>
              </a:lnSpc>
              <a:spcBef>
                <a:spcPts val="85"/>
              </a:spcBef>
            </a:pPr>
            <a:r>
              <a:rPr sz="1200" b="1" kern="0" spc="-10" dirty="0">
                <a:solidFill>
                  <a:sysClr val="windowText" lastClr="000000"/>
                </a:solidFill>
                <a:latin typeface="Times New Roman"/>
                <a:cs typeface="Times New Roman"/>
              </a:rPr>
              <a:t>internal firewall</a:t>
            </a:r>
            <a:endParaRPr sz="1200" kern="0">
              <a:solidFill>
                <a:sysClr val="windowText" lastClr="000000"/>
              </a:solidFill>
              <a:latin typeface="Times New Roman"/>
              <a:cs typeface="Times New Roman"/>
            </a:endParaRPr>
          </a:p>
        </p:txBody>
      </p:sp>
      <p:sp>
        <p:nvSpPr>
          <p:cNvPr id="43" name="object 43"/>
          <p:cNvSpPr txBox="1"/>
          <p:nvPr/>
        </p:nvSpPr>
        <p:spPr>
          <a:xfrm>
            <a:off x="5714478" y="4517335"/>
            <a:ext cx="554990" cy="379784"/>
          </a:xfrm>
          <a:prstGeom prst="rect">
            <a:avLst/>
          </a:prstGeom>
        </p:spPr>
        <p:txBody>
          <a:bodyPr vert="horz" wrap="square" lIns="0" tIns="10795" rIns="0" bIns="0" rtlCol="0">
            <a:spAutoFit/>
          </a:bodyPr>
          <a:lstStyle/>
          <a:p>
            <a:pPr marL="20955" marR="5080" indent="-8890">
              <a:lnSpc>
                <a:spcPct val="103200"/>
              </a:lnSpc>
              <a:spcBef>
                <a:spcPts val="85"/>
              </a:spcBef>
            </a:pPr>
            <a:r>
              <a:rPr sz="1200" b="1" kern="0" spc="-10" dirty="0">
                <a:solidFill>
                  <a:sysClr val="windowText" lastClr="000000"/>
                </a:solidFill>
                <a:latin typeface="Times New Roman"/>
                <a:cs typeface="Times New Roman"/>
              </a:rPr>
              <a:t>internal firewall</a:t>
            </a:r>
            <a:endParaRPr sz="1200" kern="0">
              <a:solidFill>
                <a:sysClr val="windowText" lastClr="000000"/>
              </a:solidFill>
              <a:latin typeface="Times New Roman"/>
              <a:cs typeface="Times New Roman"/>
            </a:endParaRPr>
          </a:p>
        </p:txBody>
      </p:sp>
      <p:sp>
        <p:nvSpPr>
          <p:cNvPr id="44" name="object 44"/>
          <p:cNvSpPr txBox="1"/>
          <p:nvPr/>
        </p:nvSpPr>
        <p:spPr>
          <a:xfrm>
            <a:off x="5842463" y="2912956"/>
            <a:ext cx="819150" cy="379784"/>
          </a:xfrm>
          <a:prstGeom prst="rect">
            <a:avLst/>
          </a:prstGeom>
        </p:spPr>
        <p:txBody>
          <a:bodyPr vert="horz" wrap="square" lIns="0" tIns="10795" rIns="0" bIns="0" rtlCol="0">
            <a:spAutoFit/>
          </a:bodyPr>
          <a:lstStyle/>
          <a:p>
            <a:pPr marL="104139" marR="5080" indent="-92075">
              <a:lnSpc>
                <a:spcPct val="103200"/>
              </a:lnSpc>
              <a:spcBef>
                <a:spcPts val="85"/>
              </a:spcBef>
            </a:pPr>
            <a:r>
              <a:rPr sz="1200" b="1" kern="0" dirty="0">
                <a:solidFill>
                  <a:sysClr val="windowText" lastClr="000000"/>
                </a:solidFill>
                <a:latin typeface="Times New Roman"/>
                <a:cs typeface="Times New Roman"/>
              </a:rPr>
              <a:t>LAN</a:t>
            </a:r>
            <a:r>
              <a:rPr sz="1200" b="1" kern="0" spc="60" dirty="0">
                <a:solidFill>
                  <a:sysClr val="windowText" lastClr="000000"/>
                </a:solidFill>
                <a:latin typeface="Times New Roman"/>
                <a:cs typeface="Times New Roman"/>
              </a:rPr>
              <a:t> </a:t>
            </a:r>
            <a:r>
              <a:rPr sz="1200" b="1" kern="0" spc="-10" dirty="0">
                <a:solidFill>
                  <a:sysClr val="windowText" lastClr="000000"/>
                </a:solidFill>
                <a:latin typeface="Times New Roman"/>
                <a:cs typeface="Times New Roman"/>
              </a:rPr>
              <a:t>switch </a:t>
            </a:r>
            <a:r>
              <a:rPr sz="1200" b="1" kern="0" dirty="0">
                <a:solidFill>
                  <a:sysClr val="windowText" lastClr="000000"/>
                </a:solidFill>
                <a:latin typeface="Times New Roman"/>
                <a:cs typeface="Times New Roman"/>
              </a:rPr>
              <a:t>or</a:t>
            </a:r>
            <a:r>
              <a:rPr sz="1200" b="1" kern="0" spc="15" dirty="0">
                <a:solidFill>
                  <a:sysClr val="windowText" lastClr="000000"/>
                </a:solidFill>
                <a:latin typeface="Times New Roman"/>
                <a:cs typeface="Times New Roman"/>
              </a:rPr>
              <a:t> </a:t>
            </a:r>
            <a:r>
              <a:rPr sz="1200" b="1" kern="0" spc="-10" dirty="0">
                <a:solidFill>
                  <a:sysClr val="windowText" lastClr="000000"/>
                </a:solidFill>
                <a:latin typeface="Times New Roman"/>
                <a:cs typeface="Times New Roman"/>
              </a:rPr>
              <a:t>router</a:t>
            </a:r>
            <a:endParaRPr sz="1200" kern="0">
              <a:solidFill>
                <a:sysClr val="windowText" lastClr="000000"/>
              </a:solidFill>
              <a:latin typeface="Times New Roman"/>
              <a:cs typeface="Times New Roman"/>
            </a:endParaRPr>
          </a:p>
        </p:txBody>
      </p:sp>
      <p:sp>
        <p:nvSpPr>
          <p:cNvPr id="45" name="object 45"/>
          <p:cNvSpPr txBox="1"/>
          <p:nvPr/>
        </p:nvSpPr>
        <p:spPr>
          <a:xfrm>
            <a:off x="4519022" y="1929793"/>
            <a:ext cx="819150" cy="380425"/>
          </a:xfrm>
          <a:prstGeom prst="rect">
            <a:avLst/>
          </a:prstGeom>
        </p:spPr>
        <p:txBody>
          <a:bodyPr vert="horz" wrap="square" lIns="0" tIns="11430" rIns="0" bIns="0" rtlCol="0">
            <a:spAutoFit/>
          </a:bodyPr>
          <a:lstStyle/>
          <a:p>
            <a:pPr marL="104139" marR="5080" indent="-92075">
              <a:lnSpc>
                <a:spcPct val="103000"/>
              </a:lnSpc>
              <a:spcBef>
                <a:spcPts val="90"/>
              </a:spcBef>
            </a:pPr>
            <a:r>
              <a:rPr sz="1200" b="1" kern="0" dirty="0">
                <a:solidFill>
                  <a:sysClr val="windowText" lastClr="000000"/>
                </a:solidFill>
                <a:latin typeface="Times New Roman"/>
                <a:cs typeface="Times New Roman"/>
              </a:rPr>
              <a:t>LAN</a:t>
            </a:r>
            <a:r>
              <a:rPr sz="1200" b="1" kern="0" spc="60" dirty="0">
                <a:solidFill>
                  <a:sysClr val="windowText" lastClr="000000"/>
                </a:solidFill>
                <a:latin typeface="Times New Roman"/>
                <a:cs typeface="Times New Roman"/>
              </a:rPr>
              <a:t> </a:t>
            </a:r>
            <a:r>
              <a:rPr sz="1200" b="1" kern="0" spc="-10" dirty="0">
                <a:solidFill>
                  <a:sysClr val="windowText" lastClr="000000"/>
                </a:solidFill>
                <a:latin typeface="Times New Roman"/>
                <a:cs typeface="Times New Roman"/>
              </a:rPr>
              <a:t>switch </a:t>
            </a:r>
            <a:r>
              <a:rPr sz="1200" b="1" kern="0" dirty="0">
                <a:solidFill>
                  <a:sysClr val="windowText" lastClr="000000"/>
                </a:solidFill>
                <a:latin typeface="Times New Roman"/>
                <a:cs typeface="Times New Roman"/>
              </a:rPr>
              <a:t>or</a:t>
            </a:r>
            <a:r>
              <a:rPr sz="1200" b="1" kern="0" spc="15" dirty="0">
                <a:solidFill>
                  <a:sysClr val="windowText" lastClr="000000"/>
                </a:solidFill>
                <a:latin typeface="Times New Roman"/>
                <a:cs typeface="Times New Roman"/>
              </a:rPr>
              <a:t> </a:t>
            </a:r>
            <a:r>
              <a:rPr sz="1200" b="1" kern="0" spc="-10" dirty="0">
                <a:solidFill>
                  <a:sysClr val="windowText" lastClr="000000"/>
                </a:solidFill>
                <a:latin typeface="Times New Roman"/>
                <a:cs typeface="Times New Roman"/>
              </a:rPr>
              <a:t>router</a:t>
            </a:r>
            <a:endParaRPr sz="1200" kern="0">
              <a:solidFill>
                <a:sysClr val="windowText" lastClr="000000"/>
              </a:solidFill>
              <a:latin typeface="Times New Roman"/>
              <a:cs typeface="Times New Roman"/>
            </a:endParaRPr>
          </a:p>
        </p:txBody>
      </p:sp>
      <p:sp>
        <p:nvSpPr>
          <p:cNvPr id="46" name="object 46"/>
          <p:cNvSpPr txBox="1"/>
          <p:nvPr/>
        </p:nvSpPr>
        <p:spPr>
          <a:xfrm>
            <a:off x="4519022" y="4476197"/>
            <a:ext cx="819150" cy="379784"/>
          </a:xfrm>
          <a:prstGeom prst="rect">
            <a:avLst/>
          </a:prstGeom>
        </p:spPr>
        <p:txBody>
          <a:bodyPr vert="horz" wrap="square" lIns="0" tIns="10795" rIns="0" bIns="0" rtlCol="0">
            <a:spAutoFit/>
          </a:bodyPr>
          <a:lstStyle/>
          <a:p>
            <a:pPr marL="104139" marR="5080" indent="-92075">
              <a:lnSpc>
                <a:spcPct val="103200"/>
              </a:lnSpc>
              <a:spcBef>
                <a:spcPts val="85"/>
              </a:spcBef>
            </a:pPr>
            <a:r>
              <a:rPr sz="1200" b="1" kern="0" dirty="0">
                <a:solidFill>
                  <a:sysClr val="windowText" lastClr="000000"/>
                </a:solidFill>
                <a:latin typeface="Times New Roman"/>
                <a:cs typeface="Times New Roman"/>
              </a:rPr>
              <a:t>LAN</a:t>
            </a:r>
            <a:r>
              <a:rPr sz="1200" b="1" kern="0" spc="60" dirty="0">
                <a:solidFill>
                  <a:sysClr val="windowText" lastClr="000000"/>
                </a:solidFill>
                <a:latin typeface="Times New Roman"/>
                <a:cs typeface="Times New Roman"/>
              </a:rPr>
              <a:t> </a:t>
            </a:r>
            <a:r>
              <a:rPr sz="1200" b="1" kern="0" spc="-10" dirty="0">
                <a:solidFill>
                  <a:sysClr val="windowText" lastClr="000000"/>
                </a:solidFill>
                <a:latin typeface="Times New Roman"/>
                <a:cs typeface="Times New Roman"/>
              </a:rPr>
              <a:t>switch </a:t>
            </a:r>
            <a:r>
              <a:rPr sz="1200" b="1" kern="0" dirty="0">
                <a:solidFill>
                  <a:sysClr val="windowText" lastClr="000000"/>
                </a:solidFill>
                <a:latin typeface="Times New Roman"/>
                <a:cs typeface="Times New Roman"/>
              </a:rPr>
              <a:t>or</a:t>
            </a:r>
            <a:r>
              <a:rPr sz="1200" b="1" kern="0" spc="15" dirty="0">
                <a:solidFill>
                  <a:sysClr val="windowText" lastClr="000000"/>
                </a:solidFill>
                <a:latin typeface="Times New Roman"/>
                <a:cs typeface="Times New Roman"/>
              </a:rPr>
              <a:t> </a:t>
            </a:r>
            <a:r>
              <a:rPr sz="1200" b="1" kern="0" spc="-10" dirty="0">
                <a:solidFill>
                  <a:sysClr val="windowText" lastClr="000000"/>
                </a:solidFill>
                <a:latin typeface="Times New Roman"/>
                <a:cs typeface="Times New Roman"/>
              </a:rPr>
              <a:t>router</a:t>
            </a:r>
            <a:endParaRPr sz="1200" kern="0">
              <a:solidFill>
                <a:sysClr val="windowText" lastClr="000000"/>
              </a:solidFill>
              <a:latin typeface="Times New Roman"/>
              <a:cs typeface="Times New Roman"/>
            </a:endParaRPr>
          </a:p>
        </p:txBody>
      </p:sp>
      <p:sp>
        <p:nvSpPr>
          <p:cNvPr id="47" name="object 47"/>
          <p:cNvSpPr txBox="1"/>
          <p:nvPr/>
        </p:nvSpPr>
        <p:spPr>
          <a:xfrm>
            <a:off x="3570009" y="5844140"/>
            <a:ext cx="895350" cy="267970"/>
          </a:xfrm>
          <a:prstGeom prst="rect">
            <a:avLst/>
          </a:prstGeom>
        </p:spPr>
        <p:txBody>
          <a:bodyPr vert="horz" wrap="square" lIns="0" tIns="11430" rIns="0" bIns="0" rtlCol="0">
            <a:spAutoFit/>
          </a:bodyPr>
          <a:lstStyle/>
          <a:p>
            <a:pPr marL="12700">
              <a:spcBef>
                <a:spcPts val="90"/>
              </a:spcBef>
            </a:pPr>
            <a:r>
              <a:rPr sz="1600" b="1" kern="0" dirty="0">
                <a:solidFill>
                  <a:sysClr val="windowText" lastClr="000000"/>
                </a:solidFill>
                <a:latin typeface="Times New Roman"/>
                <a:cs typeface="Times New Roman"/>
              </a:rPr>
              <a:t>Figure</a:t>
            </a:r>
            <a:r>
              <a:rPr sz="1600" b="1" kern="0" spc="-95" dirty="0">
                <a:solidFill>
                  <a:sysClr val="windowText" lastClr="000000"/>
                </a:solidFill>
                <a:latin typeface="Times New Roman"/>
                <a:cs typeface="Times New Roman"/>
              </a:rPr>
              <a:t> </a:t>
            </a:r>
            <a:r>
              <a:rPr sz="1600" b="1" kern="0" spc="-25" dirty="0">
                <a:solidFill>
                  <a:sysClr val="windowText" lastClr="000000"/>
                </a:solidFill>
                <a:latin typeface="Times New Roman"/>
                <a:cs typeface="Times New Roman"/>
              </a:rPr>
              <a:t>8.5</a:t>
            </a:r>
            <a:endParaRPr sz="1600" kern="0">
              <a:solidFill>
                <a:sysClr val="windowText" lastClr="000000"/>
              </a:solidFill>
              <a:latin typeface="Times New Roman"/>
              <a:cs typeface="Times New Roman"/>
            </a:endParaRPr>
          </a:p>
        </p:txBody>
      </p:sp>
      <p:sp>
        <p:nvSpPr>
          <p:cNvPr id="48" name="object 48"/>
          <p:cNvSpPr txBox="1"/>
          <p:nvPr/>
        </p:nvSpPr>
        <p:spPr>
          <a:xfrm>
            <a:off x="4587065" y="5844140"/>
            <a:ext cx="3249930" cy="267970"/>
          </a:xfrm>
          <a:prstGeom prst="rect">
            <a:avLst/>
          </a:prstGeom>
        </p:spPr>
        <p:txBody>
          <a:bodyPr vert="horz" wrap="square" lIns="0" tIns="11430" rIns="0" bIns="0" rtlCol="0">
            <a:spAutoFit/>
          </a:bodyPr>
          <a:lstStyle/>
          <a:p>
            <a:pPr marL="12700">
              <a:spcBef>
                <a:spcPts val="90"/>
              </a:spcBef>
            </a:pPr>
            <a:r>
              <a:rPr sz="1600" b="1" kern="0" spc="-10" dirty="0">
                <a:solidFill>
                  <a:sysClr val="windowText" lastClr="000000"/>
                </a:solidFill>
                <a:latin typeface="Times New Roman"/>
                <a:cs typeface="Times New Roman"/>
              </a:rPr>
              <a:t>Example</a:t>
            </a:r>
            <a:r>
              <a:rPr sz="1600" b="1" kern="0" spc="-6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of</a:t>
            </a:r>
            <a:r>
              <a:rPr sz="1600" b="1" kern="0" spc="-7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NIDS</a:t>
            </a:r>
            <a:r>
              <a:rPr sz="1600" b="1" kern="0" spc="-7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Sensor</a:t>
            </a:r>
            <a:r>
              <a:rPr sz="1600" b="1" kern="0" spc="-65" dirty="0">
                <a:solidFill>
                  <a:sysClr val="windowText" lastClr="000000"/>
                </a:solidFill>
                <a:latin typeface="Times New Roman"/>
                <a:cs typeface="Times New Roman"/>
              </a:rPr>
              <a:t> </a:t>
            </a:r>
            <a:r>
              <a:rPr sz="1600" b="1" kern="0" spc="-10" dirty="0">
                <a:solidFill>
                  <a:sysClr val="windowText" lastClr="000000"/>
                </a:solidFill>
                <a:latin typeface="Times New Roman"/>
                <a:cs typeface="Times New Roman"/>
              </a:rPr>
              <a:t>Deployment</a:t>
            </a:r>
            <a:endParaRPr sz="1600" kern="0">
              <a:solidFill>
                <a:sysClr val="windowText" lastClr="000000"/>
              </a:solidFill>
              <a:latin typeface="Times New Roman"/>
              <a:cs typeface="Times New Roman"/>
            </a:endParaRPr>
          </a:p>
        </p:txBody>
      </p:sp>
      <p:sp>
        <p:nvSpPr>
          <p:cNvPr id="49" name="object 49"/>
          <p:cNvSpPr txBox="1"/>
          <p:nvPr/>
        </p:nvSpPr>
        <p:spPr>
          <a:xfrm>
            <a:off x="2441594" y="963443"/>
            <a:ext cx="1221105" cy="590550"/>
          </a:xfrm>
          <a:prstGeom prst="rect">
            <a:avLst/>
          </a:prstGeom>
        </p:spPr>
        <p:txBody>
          <a:bodyPr vert="horz" wrap="square" lIns="0" tIns="10795" rIns="0" bIns="0" rtlCol="0">
            <a:spAutoFit/>
          </a:bodyPr>
          <a:lstStyle/>
          <a:p>
            <a:pPr marL="12700" marR="5080" algn="ctr">
              <a:lnSpc>
                <a:spcPct val="103099"/>
              </a:lnSpc>
              <a:spcBef>
                <a:spcPts val="85"/>
              </a:spcBef>
            </a:pPr>
            <a:r>
              <a:rPr sz="1200" b="1" kern="0" dirty="0">
                <a:solidFill>
                  <a:sysClr val="windowText" lastClr="000000"/>
                </a:solidFill>
                <a:latin typeface="Times New Roman"/>
                <a:cs typeface="Times New Roman"/>
              </a:rPr>
              <a:t>internal</a:t>
            </a:r>
            <a:r>
              <a:rPr sz="1200" b="1" kern="0" spc="50" dirty="0">
                <a:solidFill>
                  <a:sysClr val="windowText" lastClr="000000"/>
                </a:solidFill>
                <a:latin typeface="Times New Roman"/>
                <a:cs typeface="Times New Roman"/>
              </a:rPr>
              <a:t> </a:t>
            </a:r>
            <a:r>
              <a:rPr sz="1200" b="1" kern="0" spc="-10" dirty="0">
                <a:solidFill>
                  <a:sysClr val="windowText" lastClr="000000"/>
                </a:solidFill>
                <a:latin typeface="Times New Roman"/>
                <a:cs typeface="Times New Roman"/>
              </a:rPr>
              <a:t>server </a:t>
            </a:r>
            <a:r>
              <a:rPr sz="1200" b="1" kern="0" dirty="0">
                <a:solidFill>
                  <a:sysClr val="windowText" lastClr="000000"/>
                </a:solidFill>
                <a:latin typeface="Times New Roman"/>
                <a:cs typeface="Times New Roman"/>
              </a:rPr>
              <a:t>and</a:t>
            </a:r>
            <a:r>
              <a:rPr sz="1200" b="1" kern="0" spc="40" dirty="0">
                <a:solidFill>
                  <a:sysClr val="windowText" lastClr="000000"/>
                </a:solidFill>
                <a:latin typeface="Times New Roman"/>
                <a:cs typeface="Times New Roman"/>
              </a:rPr>
              <a:t> </a:t>
            </a:r>
            <a:r>
              <a:rPr sz="1200" b="1" kern="0" dirty="0">
                <a:solidFill>
                  <a:sysClr val="windowText" lastClr="000000"/>
                </a:solidFill>
                <a:latin typeface="Times New Roman"/>
                <a:cs typeface="Times New Roman"/>
              </a:rPr>
              <a:t>data</a:t>
            </a:r>
            <a:r>
              <a:rPr sz="1200" b="1" kern="0" spc="45" dirty="0">
                <a:solidFill>
                  <a:sysClr val="windowText" lastClr="000000"/>
                </a:solidFill>
                <a:latin typeface="Times New Roman"/>
                <a:cs typeface="Times New Roman"/>
              </a:rPr>
              <a:t> </a:t>
            </a:r>
            <a:r>
              <a:rPr sz="1200" b="1" kern="0" spc="-10" dirty="0">
                <a:solidFill>
                  <a:sysClr val="windowText" lastClr="000000"/>
                </a:solidFill>
                <a:latin typeface="Times New Roman"/>
                <a:cs typeface="Times New Roman"/>
              </a:rPr>
              <a:t>resource networks</a:t>
            </a:r>
            <a:endParaRPr sz="1200" kern="0">
              <a:solidFill>
                <a:sysClr val="windowText" lastClr="000000"/>
              </a:solidFill>
              <a:latin typeface="Times New Roman"/>
              <a:cs typeface="Times New Roman"/>
            </a:endParaRPr>
          </a:p>
        </p:txBody>
      </p:sp>
      <p:grpSp>
        <p:nvGrpSpPr>
          <p:cNvPr id="50" name="object 50"/>
          <p:cNvGrpSpPr/>
          <p:nvPr/>
        </p:nvGrpSpPr>
        <p:grpSpPr>
          <a:xfrm>
            <a:off x="2275971" y="967453"/>
            <a:ext cx="6597650" cy="4500245"/>
            <a:chOff x="751971" y="967452"/>
            <a:chExt cx="6597650" cy="4500245"/>
          </a:xfrm>
        </p:grpSpPr>
        <p:sp>
          <p:nvSpPr>
            <p:cNvPr id="51" name="object 51"/>
            <p:cNvSpPr/>
            <p:nvPr/>
          </p:nvSpPr>
          <p:spPr>
            <a:xfrm>
              <a:off x="4179756" y="1175623"/>
              <a:ext cx="751205" cy="779780"/>
            </a:xfrm>
            <a:custGeom>
              <a:avLst/>
              <a:gdLst/>
              <a:ahLst/>
              <a:cxnLst/>
              <a:rect l="l" t="t" r="r" b="b"/>
              <a:pathLst>
                <a:path w="751204" h="779780">
                  <a:moveTo>
                    <a:pt x="751208" y="0"/>
                  </a:moveTo>
                  <a:lnTo>
                    <a:pt x="0" y="419113"/>
                  </a:lnTo>
                  <a:lnTo>
                    <a:pt x="0" y="779378"/>
                  </a:lnTo>
                  <a:lnTo>
                    <a:pt x="751208" y="360377"/>
                  </a:lnTo>
                  <a:lnTo>
                    <a:pt x="751208" y="0"/>
                  </a:lnTo>
                  <a:close/>
                </a:path>
              </a:pathLst>
            </a:custGeom>
            <a:solidFill>
              <a:srgbClr val="63C8F1"/>
            </a:solidFill>
          </p:spPr>
          <p:txBody>
            <a:bodyPr wrap="square" lIns="0" tIns="0" rIns="0" bIns="0" rtlCol="0"/>
            <a:lstStyle/>
            <a:p>
              <a:endParaRPr kern="0">
                <a:solidFill>
                  <a:sysClr val="windowText" lastClr="000000"/>
                </a:solidFill>
              </a:endParaRPr>
            </a:p>
          </p:txBody>
        </p:sp>
        <p:sp>
          <p:nvSpPr>
            <p:cNvPr id="52" name="object 52"/>
            <p:cNvSpPr/>
            <p:nvPr/>
          </p:nvSpPr>
          <p:spPr>
            <a:xfrm>
              <a:off x="4179756" y="1175623"/>
              <a:ext cx="751205" cy="779780"/>
            </a:xfrm>
            <a:custGeom>
              <a:avLst/>
              <a:gdLst/>
              <a:ahLst/>
              <a:cxnLst/>
              <a:rect l="l" t="t" r="r" b="b"/>
              <a:pathLst>
                <a:path w="751204" h="779780">
                  <a:moveTo>
                    <a:pt x="0" y="779378"/>
                  </a:moveTo>
                  <a:lnTo>
                    <a:pt x="0" y="419113"/>
                  </a:lnTo>
                  <a:lnTo>
                    <a:pt x="751208" y="0"/>
                  </a:lnTo>
                  <a:lnTo>
                    <a:pt x="751208" y="360377"/>
                  </a:lnTo>
                  <a:lnTo>
                    <a:pt x="0" y="779378"/>
                  </a:lnTo>
                  <a:close/>
                </a:path>
              </a:pathLst>
            </a:custGeom>
            <a:ln w="10851">
              <a:solidFill>
                <a:srgbClr val="000000"/>
              </a:solidFill>
            </a:ln>
          </p:spPr>
          <p:txBody>
            <a:bodyPr wrap="square" lIns="0" tIns="0" rIns="0" bIns="0" rtlCol="0"/>
            <a:lstStyle/>
            <a:p>
              <a:endParaRPr kern="0">
                <a:solidFill>
                  <a:sysClr val="windowText" lastClr="000000"/>
                </a:solidFill>
              </a:endParaRPr>
            </a:p>
          </p:txBody>
        </p:sp>
        <p:sp>
          <p:nvSpPr>
            <p:cNvPr id="53" name="object 53"/>
            <p:cNvSpPr/>
            <p:nvPr/>
          </p:nvSpPr>
          <p:spPr>
            <a:xfrm>
              <a:off x="4133358" y="1565481"/>
              <a:ext cx="46990" cy="389255"/>
            </a:xfrm>
            <a:custGeom>
              <a:avLst/>
              <a:gdLst/>
              <a:ahLst/>
              <a:cxnLst/>
              <a:rect l="l" t="t" r="r" b="b"/>
              <a:pathLst>
                <a:path w="46989" h="389255">
                  <a:moveTo>
                    <a:pt x="0" y="0"/>
                  </a:moveTo>
                  <a:lnTo>
                    <a:pt x="0" y="360040"/>
                  </a:lnTo>
                  <a:lnTo>
                    <a:pt x="46397" y="388736"/>
                  </a:lnTo>
                  <a:lnTo>
                    <a:pt x="46397" y="29256"/>
                  </a:lnTo>
                  <a:lnTo>
                    <a:pt x="0" y="0"/>
                  </a:lnTo>
                  <a:close/>
                </a:path>
              </a:pathLst>
            </a:custGeom>
            <a:solidFill>
              <a:srgbClr val="00ACED"/>
            </a:solidFill>
          </p:spPr>
          <p:txBody>
            <a:bodyPr wrap="square" lIns="0" tIns="0" rIns="0" bIns="0" rtlCol="0"/>
            <a:lstStyle/>
            <a:p>
              <a:endParaRPr kern="0">
                <a:solidFill>
                  <a:sysClr val="windowText" lastClr="000000"/>
                </a:solidFill>
              </a:endParaRPr>
            </a:p>
          </p:txBody>
        </p:sp>
        <p:sp>
          <p:nvSpPr>
            <p:cNvPr id="54" name="object 54"/>
            <p:cNvSpPr/>
            <p:nvPr/>
          </p:nvSpPr>
          <p:spPr>
            <a:xfrm>
              <a:off x="4133358" y="1565481"/>
              <a:ext cx="46990" cy="389255"/>
            </a:xfrm>
            <a:custGeom>
              <a:avLst/>
              <a:gdLst/>
              <a:ahLst/>
              <a:cxnLst/>
              <a:rect l="l" t="t" r="r" b="b"/>
              <a:pathLst>
                <a:path w="46989" h="389255">
                  <a:moveTo>
                    <a:pt x="46397" y="388736"/>
                  </a:moveTo>
                  <a:lnTo>
                    <a:pt x="46397" y="29256"/>
                  </a:lnTo>
                  <a:lnTo>
                    <a:pt x="0" y="0"/>
                  </a:lnTo>
                  <a:lnTo>
                    <a:pt x="0" y="360040"/>
                  </a:lnTo>
                  <a:lnTo>
                    <a:pt x="46397" y="388736"/>
                  </a:lnTo>
                  <a:close/>
                </a:path>
              </a:pathLst>
            </a:custGeom>
            <a:ln w="10850">
              <a:solidFill>
                <a:srgbClr val="000000"/>
              </a:solidFill>
            </a:ln>
          </p:spPr>
          <p:txBody>
            <a:bodyPr wrap="square" lIns="0" tIns="0" rIns="0" bIns="0" rtlCol="0"/>
            <a:lstStyle/>
            <a:p>
              <a:endParaRPr kern="0">
                <a:solidFill>
                  <a:sysClr val="windowText" lastClr="000000"/>
                </a:solidFill>
              </a:endParaRPr>
            </a:p>
          </p:txBody>
        </p:sp>
        <p:sp>
          <p:nvSpPr>
            <p:cNvPr id="55" name="object 55"/>
            <p:cNvSpPr/>
            <p:nvPr/>
          </p:nvSpPr>
          <p:spPr>
            <a:xfrm>
              <a:off x="4133358" y="1146143"/>
              <a:ext cx="798195" cy="448945"/>
            </a:xfrm>
            <a:custGeom>
              <a:avLst/>
              <a:gdLst/>
              <a:ahLst/>
              <a:cxnLst/>
              <a:rect l="l" t="t" r="r" b="b"/>
              <a:pathLst>
                <a:path w="798195" h="448944">
                  <a:moveTo>
                    <a:pt x="751432" y="0"/>
                  </a:moveTo>
                  <a:lnTo>
                    <a:pt x="0" y="419337"/>
                  </a:lnTo>
                  <a:lnTo>
                    <a:pt x="46397" y="448594"/>
                  </a:lnTo>
                  <a:lnTo>
                    <a:pt x="797605" y="29480"/>
                  </a:lnTo>
                  <a:lnTo>
                    <a:pt x="751432" y="0"/>
                  </a:lnTo>
                  <a:close/>
                </a:path>
              </a:pathLst>
            </a:custGeom>
            <a:solidFill>
              <a:srgbClr val="BEE9F3"/>
            </a:solidFill>
          </p:spPr>
          <p:txBody>
            <a:bodyPr wrap="square" lIns="0" tIns="0" rIns="0" bIns="0" rtlCol="0"/>
            <a:lstStyle/>
            <a:p>
              <a:endParaRPr kern="0">
                <a:solidFill>
                  <a:sysClr val="windowText" lastClr="000000"/>
                </a:solidFill>
              </a:endParaRPr>
            </a:p>
          </p:txBody>
        </p:sp>
        <p:sp>
          <p:nvSpPr>
            <p:cNvPr id="56" name="object 56"/>
            <p:cNvSpPr/>
            <p:nvPr/>
          </p:nvSpPr>
          <p:spPr>
            <a:xfrm>
              <a:off x="4133358" y="1146143"/>
              <a:ext cx="798195" cy="448945"/>
            </a:xfrm>
            <a:custGeom>
              <a:avLst/>
              <a:gdLst/>
              <a:ahLst/>
              <a:cxnLst/>
              <a:rect l="l" t="t" r="r" b="b"/>
              <a:pathLst>
                <a:path w="798195" h="448944">
                  <a:moveTo>
                    <a:pt x="0" y="419337"/>
                  </a:moveTo>
                  <a:lnTo>
                    <a:pt x="46397" y="448594"/>
                  </a:lnTo>
                  <a:lnTo>
                    <a:pt x="797605" y="29480"/>
                  </a:lnTo>
                  <a:lnTo>
                    <a:pt x="751432" y="0"/>
                  </a:lnTo>
                  <a:lnTo>
                    <a:pt x="0" y="419337"/>
                  </a:lnTo>
                  <a:close/>
                </a:path>
              </a:pathLst>
            </a:custGeom>
            <a:ln w="10851">
              <a:solidFill>
                <a:srgbClr val="000000"/>
              </a:solidFill>
            </a:ln>
          </p:spPr>
          <p:txBody>
            <a:bodyPr wrap="square" lIns="0" tIns="0" rIns="0" bIns="0" rtlCol="0"/>
            <a:lstStyle/>
            <a:p>
              <a:endParaRPr kern="0">
                <a:solidFill>
                  <a:sysClr val="windowText" lastClr="000000"/>
                </a:solidFill>
              </a:endParaRPr>
            </a:p>
          </p:txBody>
        </p:sp>
        <p:sp>
          <p:nvSpPr>
            <p:cNvPr id="57" name="object 57"/>
            <p:cNvSpPr/>
            <p:nvPr/>
          </p:nvSpPr>
          <p:spPr>
            <a:xfrm>
              <a:off x="4133358" y="1200956"/>
              <a:ext cx="798830" cy="715010"/>
            </a:xfrm>
            <a:custGeom>
              <a:avLst/>
              <a:gdLst/>
              <a:ahLst/>
              <a:cxnLst/>
              <a:rect l="l" t="t" r="r" b="b"/>
              <a:pathLst>
                <a:path w="798829" h="715010">
                  <a:moveTo>
                    <a:pt x="652922" y="0"/>
                  </a:moveTo>
                  <a:lnTo>
                    <a:pt x="652922" y="0"/>
                  </a:lnTo>
                  <a:lnTo>
                    <a:pt x="700216" y="28359"/>
                  </a:lnTo>
                </a:path>
                <a:path w="798829" h="715010">
                  <a:moveTo>
                    <a:pt x="560576" y="50329"/>
                  </a:moveTo>
                  <a:lnTo>
                    <a:pt x="560576" y="50329"/>
                  </a:lnTo>
                  <a:lnTo>
                    <a:pt x="606749" y="79025"/>
                  </a:lnTo>
                </a:path>
                <a:path w="798829" h="715010">
                  <a:moveTo>
                    <a:pt x="465428" y="104358"/>
                  </a:moveTo>
                  <a:lnTo>
                    <a:pt x="465428" y="104358"/>
                  </a:lnTo>
                  <a:lnTo>
                    <a:pt x="511601" y="132941"/>
                  </a:lnTo>
                </a:path>
                <a:path w="798829" h="715010">
                  <a:moveTo>
                    <a:pt x="369384" y="158835"/>
                  </a:moveTo>
                  <a:lnTo>
                    <a:pt x="369384" y="158835"/>
                  </a:lnTo>
                  <a:lnTo>
                    <a:pt x="416454" y="186746"/>
                  </a:lnTo>
                </a:path>
                <a:path w="798829" h="715010">
                  <a:moveTo>
                    <a:pt x="273452" y="212863"/>
                  </a:moveTo>
                  <a:lnTo>
                    <a:pt x="273452" y="212863"/>
                  </a:lnTo>
                  <a:lnTo>
                    <a:pt x="319849" y="240662"/>
                  </a:lnTo>
                </a:path>
                <a:path w="798829" h="715010">
                  <a:moveTo>
                    <a:pt x="174942" y="266892"/>
                  </a:moveTo>
                  <a:lnTo>
                    <a:pt x="174942" y="266892"/>
                  </a:lnTo>
                  <a:lnTo>
                    <a:pt x="221451" y="295251"/>
                  </a:lnTo>
                </a:path>
                <a:path w="798829" h="715010">
                  <a:moveTo>
                    <a:pt x="80914" y="320584"/>
                  </a:moveTo>
                  <a:lnTo>
                    <a:pt x="80914" y="320584"/>
                  </a:lnTo>
                  <a:lnTo>
                    <a:pt x="127087" y="349168"/>
                  </a:lnTo>
                </a:path>
                <a:path w="798829" h="715010">
                  <a:moveTo>
                    <a:pt x="797605" y="14123"/>
                  </a:moveTo>
                  <a:lnTo>
                    <a:pt x="797605" y="14123"/>
                  </a:lnTo>
                  <a:lnTo>
                    <a:pt x="47293" y="434358"/>
                  </a:lnTo>
                </a:path>
                <a:path w="798829" h="715010">
                  <a:moveTo>
                    <a:pt x="798390" y="53692"/>
                  </a:moveTo>
                  <a:lnTo>
                    <a:pt x="798390" y="53692"/>
                  </a:lnTo>
                  <a:lnTo>
                    <a:pt x="47293" y="474711"/>
                  </a:lnTo>
                </a:path>
                <a:path w="798829" h="715010">
                  <a:moveTo>
                    <a:pt x="798390" y="93148"/>
                  </a:moveTo>
                  <a:lnTo>
                    <a:pt x="798390" y="93148"/>
                  </a:lnTo>
                  <a:lnTo>
                    <a:pt x="47293" y="514168"/>
                  </a:lnTo>
                </a:path>
                <a:path w="798829" h="715010">
                  <a:moveTo>
                    <a:pt x="798390" y="133838"/>
                  </a:moveTo>
                  <a:lnTo>
                    <a:pt x="798390" y="133838"/>
                  </a:lnTo>
                  <a:lnTo>
                    <a:pt x="47293" y="554521"/>
                  </a:lnTo>
                </a:path>
                <a:path w="798829" h="715010">
                  <a:moveTo>
                    <a:pt x="798390" y="173294"/>
                  </a:moveTo>
                  <a:lnTo>
                    <a:pt x="798390" y="173294"/>
                  </a:lnTo>
                  <a:lnTo>
                    <a:pt x="47293" y="594874"/>
                  </a:lnTo>
                </a:path>
                <a:path w="798829" h="715010">
                  <a:moveTo>
                    <a:pt x="798390" y="213648"/>
                  </a:moveTo>
                  <a:lnTo>
                    <a:pt x="798390" y="213648"/>
                  </a:lnTo>
                  <a:lnTo>
                    <a:pt x="47293" y="634667"/>
                  </a:lnTo>
                </a:path>
                <a:path w="798829" h="715010">
                  <a:moveTo>
                    <a:pt x="798390" y="254001"/>
                  </a:moveTo>
                  <a:lnTo>
                    <a:pt x="798390" y="254001"/>
                  </a:lnTo>
                  <a:lnTo>
                    <a:pt x="47293" y="675020"/>
                  </a:lnTo>
                </a:path>
                <a:path w="798829" h="715010">
                  <a:moveTo>
                    <a:pt x="798390" y="293570"/>
                  </a:moveTo>
                  <a:lnTo>
                    <a:pt x="798390" y="293570"/>
                  </a:lnTo>
                  <a:lnTo>
                    <a:pt x="47293" y="714589"/>
                  </a:lnTo>
                </a:path>
                <a:path w="798829" h="715010">
                  <a:moveTo>
                    <a:pt x="701001" y="29480"/>
                  </a:moveTo>
                  <a:lnTo>
                    <a:pt x="701001" y="29480"/>
                  </a:lnTo>
                  <a:lnTo>
                    <a:pt x="701001" y="68152"/>
                  </a:lnTo>
                </a:path>
                <a:path w="798829" h="715010">
                  <a:moveTo>
                    <a:pt x="609215" y="80706"/>
                  </a:moveTo>
                  <a:lnTo>
                    <a:pt x="609215" y="80706"/>
                  </a:lnTo>
                  <a:lnTo>
                    <a:pt x="609215" y="118481"/>
                  </a:lnTo>
                </a:path>
                <a:path w="798829" h="715010">
                  <a:moveTo>
                    <a:pt x="748070" y="42034"/>
                  </a:moveTo>
                  <a:lnTo>
                    <a:pt x="748070" y="42034"/>
                  </a:lnTo>
                  <a:lnTo>
                    <a:pt x="748070" y="82387"/>
                  </a:lnTo>
                </a:path>
                <a:path w="798829" h="715010">
                  <a:moveTo>
                    <a:pt x="651241" y="95951"/>
                  </a:moveTo>
                  <a:lnTo>
                    <a:pt x="651241" y="95951"/>
                  </a:lnTo>
                  <a:lnTo>
                    <a:pt x="651241" y="135519"/>
                  </a:lnTo>
                </a:path>
                <a:path w="798829" h="715010">
                  <a:moveTo>
                    <a:pt x="553628" y="150540"/>
                  </a:moveTo>
                  <a:lnTo>
                    <a:pt x="553628" y="150540"/>
                  </a:lnTo>
                  <a:lnTo>
                    <a:pt x="553628" y="190893"/>
                  </a:lnTo>
                </a:path>
                <a:path w="798829" h="715010">
                  <a:moveTo>
                    <a:pt x="458704" y="204456"/>
                  </a:moveTo>
                  <a:lnTo>
                    <a:pt x="458704" y="204456"/>
                  </a:lnTo>
                  <a:lnTo>
                    <a:pt x="458704" y="244809"/>
                  </a:lnTo>
                </a:path>
                <a:path w="798829" h="715010">
                  <a:moveTo>
                    <a:pt x="361091" y="258261"/>
                  </a:moveTo>
                  <a:lnTo>
                    <a:pt x="361091" y="258261"/>
                  </a:lnTo>
                  <a:lnTo>
                    <a:pt x="361091" y="298053"/>
                  </a:lnTo>
                </a:path>
                <a:path w="798829" h="715010">
                  <a:moveTo>
                    <a:pt x="512386" y="133838"/>
                  </a:moveTo>
                  <a:lnTo>
                    <a:pt x="512386" y="133838"/>
                  </a:lnTo>
                  <a:lnTo>
                    <a:pt x="512386" y="173294"/>
                  </a:lnTo>
                </a:path>
                <a:path w="798829" h="715010">
                  <a:moveTo>
                    <a:pt x="415557" y="186746"/>
                  </a:moveTo>
                  <a:lnTo>
                    <a:pt x="415557" y="186746"/>
                  </a:lnTo>
                  <a:lnTo>
                    <a:pt x="415557" y="227099"/>
                  </a:lnTo>
                </a:path>
                <a:path w="798829" h="715010">
                  <a:moveTo>
                    <a:pt x="319849" y="243240"/>
                  </a:moveTo>
                  <a:lnTo>
                    <a:pt x="319849" y="243240"/>
                  </a:lnTo>
                  <a:lnTo>
                    <a:pt x="319849" y="282697"/>
                  </a:lnTo>
                </a:path>
                <a:path w="798829" h="715010">
                  <a:moveTo>
                    <a:pt x="223132" y="296372"/>
                  </a:moveTo>
                  <a:lnTo>
                    <a:pt x="223132" y="296372"/>
                  </a:lnTo>
                  <a:lnTo>
                    <a:pt x="223132" y="335829"/>
                  </a:lnTo>
                </a:path>
                <a:path w="798829" h="715010">
                  <a:moveTo>
                    <a:pt x="512386" y="211966"/>
                  </a:moveTo>
                  <a:lnTo>
                    <a:pt x="512386" y="211966"/>
                  </a:lnTo>
                  <a:lnTo>
                    <a:pt x="512386" y="251535"/>
                  </a:lnTo>
                </a:path>
                <a:path w="798829" h="715010">
                  <a:moveTo>
                    <a:pt x="415557" y="265210"/>
                  </a:moveTo>
                  <a:lnTo>
                    <a:pt x="415557" y="265210"/>
                  </a:lnTo>
                  <a:lnTo>
                    <a:pt x="415557" y="305564"/>
                  </a:lnTo>
                </a:path>
                <a:path w="798829" h="715010">
                  <a:moveTo>
                    <a:pt x="319849" y="320584"/>
                  </a:moveTo>
                  <a:lnTo>
                    <a:pt x="319849" y="320584"/>
                  </a:lnTo>
                  <a:lnTo>
                    <a:pt x="319849" y="360937"/>
                  </a:lnTo>
                </a:path>
                <a:path w="798829" h="715010">
                  <a:moveTo>
                    <a:pt x="223132" y="374500"/>
                  </a:moveTo>
                  <a:lnTo>
                    <a:pt x="223132" y="374500"/>
                  </a:lnTo>
                  <a:lnTo>
                    <a:pt x="223132" y="414069"/>
                  </a:lnTo>
                </a:path>
                <a:path w="798829" h="715010">
                  <a:moveTo>
                    <a:pt x="265943" y="312177"/>
                  </a:moveTo>
                  <a:lnTo>
                    <a:pt x="265943" y="312177"/>
                  </a:lnTo>
                  <a:lnTo>
                    <a:pt x="265943" y="351746"/>
                  </a:lnTo>
                </a:path>
                <a:path w="798829" h="715010">
                  <a:moveTo>
                    <a:pt x="127087" y="350064"/>
                  </a:moveTo>
                  <a:lnTo>
                    <a:pt x="127087" y="350064"/>
                  </a:lnTo>
                  <a:lnTo>
                    <a:pt x="127087" y="390418"/>
                  </a:lnTo>
                </a:path>
                <a:path w="798829" h="715010">
                  <a:moveTo>
                    <a:pt x="127087" y="428193"/>
                  </a:moveTo>
                  <a:lnTo>
                    <a:pt x="127087" y="428193"/>
                  </a:lnTo>
                  <a:lnTo>
                    <a:pt x="127087" y="467986"/>
                  </a:lnTo>
                </a:path>
                <a:path w="798829" h="715010">
                  <a:moveTo>
                    <a:pt x="168217" y="365309"/>
                  </a:moveTo>
                  <a:lnTo>
                    <a:pt x="168217" y="365309"/>
                  </a:lnTo>
                  <a:lnTo>
                    <a:pt x="168217" y="404877"/>
                  </a:lnTo>
                </a:path>
                <a:path w="798829" h="715010">
                  <a:moveTo>
                    <a:pt x="72285" y="421579"/>
                  </a:moveTo>
                  <a:lnTo>
                    <a:pt x="72285" y="421579"/>
                  </a:lnTo>
                  <a:lnTo>
                    <a:pt x="72285" y="461036"/>
                  </a:lnTo>
                </a:path>
                <a:path w="798829" h="715010">
                  <a:moveTo>
                    <a:pt x="72285" y="501725"/>
                  </a:moveTo>
                  <a:lnTo>
                    <a:pt x="72285" y="501725"/>
                  </a:lnTo>
                  <a:lnTo>
                    <a:pt x="72285" y="541182"/>
                  </a:lnTo>
                </a:path>
                <a:path w="798829" h="715010">
                  <a:moveTo>
                    <a:pt x="72285" y="580751"/>
                  </a:moveTo>
                  <a:lnTo>
                    <a:pt x="72285" y="580751"/>
                  </a:lnTo>
                  <a:lnTo>
                    <a:pt x="72285" y="620207"/>
                  </a:lnTo>
                </a:path>
                <a:path w="798829" h="715010">
                  <a:moveTo>
                    <a:pt x="72285" y="659776"/>
                  </a:moveTo>
                  <a:lnTo>
                    <a:pt x="72285" y="659776"/>
                  </a:lnTo>
                  <a:lnTo>
                    <a:pt x="72285" y="699569"/>
                  </a:lnTo>
                </a:path>
                <a:path w="798829" h="715010">
                  <a:moveTo>
                    <a:pt x="748070" y="121844"/>
                  </a:moveTo>
                  <a:lnTo>
                    <a:pt x="748070" y="121844"/>
                  </a:lnTo>
                  <a:lnTo>
                    <a:pt x="748070" y="162197"/>
                  </a:lnTo>
                </a:path>
                <a:path w="798829" h="715010">
                  <a:moveTo>
                    <a:pt x="651241" y="175873"/>
                  </a:moveTo>
                  <a:lnTo>
                    <a:pt x="651241" y="175873"/>
                  </a:lnTo>
                  <a:lnTo>
                    <a:pt x="651241" y="215329"/>
                  </a:lnTo>
                </a:path>
                <a:path w="798829" h="715010">
                  <a:moveTo>
                    <a:pt x="553628" y="228668"/>
                  </a:moveTo>
                  <a:lnTo>
                    <a:pt x="553628" y="228668"/>
                  </a:lnTo>
                  <a:lnTo>
                    <a:pt x="553628" y="269358"/>
                  </a:lnTo>
                </a:path>
                <a:path w="798829" h="715010">
                  <a:moveTo>
                    <a:pt x="458704" y="284378"/>
                  </a:moveTo>
                  <a:lnTo>
                    <a:pt x="458704" y="284378"/>
                  </a:lnTo>
                  <a:lnTo>
                    <a:pt x="458704" y="324731"/>
                  </a:lnTo>
                </a:path>
                <a:path w="798829" h="715010">
                  <a:moveTo>
                    <a:pt x="361091" y="338407"/>
                  </a:moveTo>
                  <a:lnTo>
                    <a:pt x="361091" y="338407"/>
                  </a:lnTo>
                  <a:lnTo>
                    <a:pt x="361091" y="377863"/>
                  </a:lnTo>
                </a:path>
                <a:path w="798829" h="715010">
                  <a:moveTo>
                    <a:pt x="265943" y="392099"/>
                  </a:moveTo>
                  <a:lnTo>
                    <a:pt x="265943" y="392099"/>
                  </a:lnTo>
                  <a:lnTo>
                    <a:pt x="265943" y="431892"/>
                  </a:lnTo>
                </a:path>
                <a:path w="798829" h="715010">
                  <a:moveTo>
                    <a:pt x="168217" y="445231"/>
                  </a:moveTo>
                  <a:lnTo>
                    <a:pt x="168217" y="445231"/>
                  </a:lnTo>
                  <a:lnTo>
                    <a:pt x="168217" y="485584"/>
                  </a:lnTo>
                </a:path>
                <a:path w="798829" h="715010">
                  <a:moveTo>
                    <a:pt x="748070" y="201990"/>
                  </a:moveTo>
                  <a:lnTo>
                    <a:pt x="748070" y="201990"/>
                  </a:lnTo>
                  <a:lnTo>
                    <a:pt x="748070" y="242343"/>
                  </a:lnTo>
                </a:path>
                <a:path w="798829" h="715010">
                  <a:moveTo>
                    <a:pt x="651241" y="255682"/>
                  </a:moveTo>
                  <a:lnTo>
                    <a:pt x="651241" y="255682"/>
                  </a:lnTo>
                  <a:lnTo>
                    <a:pt x="651241" y="295251"/>
                  </a:lnTo>
                </a:path>
                <a:path w="798829" h="715010">
                  <a:moveTo>
                    <a:pt x="553628" y="308814"/>
                  </a:moveTo>
                  <a:lnTo>
                    <a:pt x="553628" y="308814"/>
                  </a:lnTo>
                  <a:lnTo>
                    <a:pt x="553628" y="349168"/>
                  </a:lnTo>
                </a:path>
                <a:path w="798829" h="715010">
                  <a:moveTo>
                    <a:pt x="458704" y="364524"/>
                  </a:moveTo>
                  <a:lnTo>
                    <a:pt x="458704" y="364524"/>
                  </a:lnTo>
                  <a:lnTo>
                    <a:pt x="458704" y="404877"/>
                  </a:lnTo>
                </a:path>
                <a:path w="798829" h="715010">
                  <a:moveTo>
                    <a:pt x="361091" y="418216"/>
                  </a:moveTo>
                  <a:lnTo>
                    <a:pt x="361091" y="418216"/>
                  </a:lnTo>
                  <a:lnTo>
                    <a:pt x="361091" y="457673"/>
                  </a:lnTo>
                </a:path>
                <a:path w="798829" h="715010">
                  <a:moveTo>
                    <a:pt x="265943" y="472245"/>
                  </a:moveTo>
                  <a:lnTo>
                    <a:pt x="265943" y="472245"/>
                  </a:lnTo>
                  <a:lnTo>
                    <a:pt x="265943" y="511702"/>
                  </a:lnTo>
                </a:path>
                <a:path w="798829" h="715010">
                  <a:moveTo>
                    <a:pt x="168217" y="525041"/>
                  </a:moveTo>
                  <a:lnTo>
                    <a:pt x="168217" y="525041"/>
                  </a:lnTo>
                  <a:lnTo>
                    <a:pt x="168217" y="565730"/>
                  </a:lnTo>
                </a:path>
                <a:path w="798829" h="715010">
                  <a:moveTo>
                    <a:pt x="748070" y="281912"/>
                  </a:moveTo>
                  <a:lnTo>
                    <a:pt x="748070" y="281912"/>
                  </a:lnTo>
                  <a:lnTo>
                    <a:pt x="748070" y="322265"/>
                  </a:lnTo>
                </a:path>
                <a:path w="798829" h="715010">
                  <a:moveTo>
                    <a:pt x="651241" y="335829"/>
                  </a:moveTo>
                  <a:lnTo>
                    <a:pt x="651241" y="335829"/>
                  </a:lnTo>
                  <a:lnTo>
                    <a:pt x="651241" y="375397"/>
                  </a:lnTo>
                </a:path>
                <a:path w="798829" h="715010">
                  <a:moveTo>
                    <a:pt x="553628" y="388736"/>
                  </a:moveTo>
                  <a:lnTo>
                    <a:pt x="553628" y="388736"/>
                  </a:lnTo>
                  <a:lnTo>
                    <a:pt x="553628" y="429314"/>
                  </a:lnTo>
                </a:path>
                <a:path w="798829" h="715010">
                  <a:moveTo>
                    <a:pt x="458704" y="444334"/>
                  </a:moveTo>
                  <a:lnTo>
                    <a:pt x="458704" y="444334"/>
                  </a:lnTo>
                  <a:lnTo>
                    <a:pt x="458704" y="484687"/>
                  </a:lnTo>
                </a:path>
                <a:path w="798829" h="715010">
                  <a:moveTo>
                    <a:pt x="361091" y="498363"/>
                  </a:moveTo>
                  <a:lnTo>
                    <a:pt x="361091" y="498363"/>
                  </a:lnTo>
                  <a:lnTo>
                    <a:pt x="361091" y="537819"/>
                  </a:lnTo>
                </a:path>
                <a:path w="798829" h="715010">
                  <a:moveTo>
                    <a:pt x="265943" y="552055"/>
                  </a:moveTo>
                  <a:lnTo>
                    <a:pt x="265943" y="552055"/>
                  </a:lnTo>
                  <a:lnTo>
                    <a:pt x="265943" y="591624"/>
                  </a:lnTo>
                </a:path>
                <a:path w="798829" h="715010">
                  <a:moveTo>
                    <a:pt x="168217" y="605187"/>
                  </a:moveTo>
                  <a:lnTo>
                    <a:pt x="168217" y="605187"/>
                  </a:lnTo>
                  <a:lnTo>
                    <a:pt x="168217" y="645540"/>
                  </a:lnTo>
                </a:path>
                <a:path w="798829" h="715010">
                  <a:moveTo>
                    <a:pt x="702682" y="187530"/>
                  </a:moveTo>
                  <a:lnTo>
                    <a:pt x="702682" y="187530"/>
                  </a:lnTo>
                  <a:lnTo>
                    <a:pt x="702682" y="227883"/>
                  </a:lnTo>
                </a:path>
                <a:path w="798829" h="715010">
                  <a:moveTo>
                    <a:pt x="605853" y="240662"/>
                  </a:moveTo>
                  <a:lnTo>
                    <a:pt x="605853" y="240662"/>
                  </a:lnTo>
                  <a:lnTo>
                    <a:pt x="605853" y="281015"/>
                  </a:lnTo>
                </a:path>
                <a:path w="798829" h="715010">
                  <a:moveTo>
                    <a:pt x="508239" y="294354"/>
                  </a:moveTo>
                  <a:lnTo>
                    <a:pt x="508239" y="294354"/>
                  </a:lnTo>
                  <a:lnTo>
                    <a:pt x="508239" y="334147"/>
                  </a:lnTo>
                </a:path>
                <a:path w="798829" h="715010">
                  <a:moveTo>
                    <a:pt x="413091" y="350064"/>
                  </a:moveTo>
                  <a:lnTo>
                    <a:pt x="413091" y="350064"/>
                  </a:lnTo>
                  <a:lnTo>
                    <a:pt x="413091" y="390418"/>
                  </a:lnTo>
                </a:path>
                <a:path w="798829" h="715010">
                  <a:moveTo>
                    <a:pt x="315478" y="403196"/>
                  </a:moveTo>
                  <a:lnTo>
                    <a:pt x="315478" y="403196"/>
                  </a:lnTo>
                  <a:lnTo>
                    <a:pt x="315478" y="443549"/>
                  </a:lnTo>
                </a:path>
                <a:path w="798829" h="715010">
                  <a:moveTo>
                    <a:pt x="220554" y="456888"/>
                  </a:moveTo>
                  <a:lnTo>
                    <a:pt x="220554" y="456888"/>
                  </a:lnTo>
                  <a:lnTo>
                    <a:pt x="220554" y="497466"/>
                  </a:lnTo>
                </a:path>
                <a:path w="798829" h="715010">
                  <a:moveTo>
                    <a:pt x="122941" y="510917"/>
                  </a:moveTo>
                  <a:lnTo>
                    <a:pt x="122941" y="510917"/>
                  </a:lnTo>
                  <a:lnTo>
                    <a:pt x="122941" y="550374"/>
                  </a:lnTo>
                </a:path>
                <a:path w="798829" h="715010">
                  <a:moveTo>
                    <a:pt x="702682" y="267676"/>
                  </a:moveTo>
                  <a:lnTo>
                    <a:pt x="702682" y="267676"/>
                  </a:lnTo>
                  <a:lnTo>
                    <a:pt x="702682" y="308030"/>
                  </a:lnTo>
                </a:path>
                <a:path w="798829" h="715010">
                  <a:moveTo>
                    <a:pt x="605853" y="320584"/>
                  </a:moveTo>
                  <a:lnTo>
                    <a:pt x="605853" y="320584"/>
                  </a:lnTo>
                  <a:lnTo>
                    <a:pt x="605853" y="360937"/>
                  </a:lnTo>
                </a:path>
                <a:path w="798829" h="715010">
                  <a:moveTo>
                    <a:pt x="508239" y="374500"/>
                  </a:moveTo>
                  <a:lnTo>
                    <a:pt x="508239" y="374500"/>
                  </a:lnTo>
                  <a:lnTo>
                    <a:pt x="508239" y="414069"/>
                  </a:lnTo>
                </a:path>
                <a:path w="798829" h="715010">
                  <a:moveTo>
                    <a:pt x="413091" y="430210"/>
                  </a:moveTo>
                  <a:lnTo>
                    <a:pt x="413091" y="430210"/>
                  </a:lnTo>
                  <a:lnTo>
                    <a:pt x="413091" y="470564"/>
                  </a:lnTo>
                </a:path>
                <a:path w="798829" h="715010">
                  <a:moveTo>
                    <a:pt x="315478" y="483006"/>
                  </a:moveTo>
                  <a:lnTo>
                    <a:pt x="315478" y="483006"/>
                  </a:lnTo>
                  <a:lnTo>
                    <a:pt x="315478" y="523359"/>
                  </a:lnTo>
                </a:path>
                <a:path w="798829" h="715010">
                  <a:moveTo>
                    <a:pt x="220554" y="537034"/>
                  </a:moveTo>
                  <a:lnTo>
                    <a:pt x="220554" y="537034"/>
                  </a:lnTo>
                  <a:lnTo>
                    <a:pt x="220554" y="577388"/>
                  </a:lnTo>
                </a:path>
                <a:path w="798829" h="715010">
                  <a:moveTo>
                    <a:pt x="122941" y="590727"/>
                  </a:moveTo>
                  <a:lnTo>
                    <a:pt x="122941" y="590727"/>
                  </a:lnTo>
                  <a:lnTo>
                    <a:pt x="122941" y="630520"/>
                  </a:lnTo>
                </a:path>
                <a:path w="798829" h="715010">
                  <a:moveTo>
                    <a:pt x="702682" y="347486"/>
                  </a:moveTo>
                  <a:lnTo>
                    <a:pt x="702682" y="347486"/>
                  </a:lnTo>
                  <a:lnTo>
                    <a:pt x="702682" y="387839"/>
                  </a:lnTo>
                </a:path>
                <a:path w="798829" h="715010">
                  <a:moveTo>
                    <a:pt x="605853" y="400730"/>
                  </a:moveTo>
                  <a:lnTo>
                    <a:pt x="605853" y="400730"/>
                  </a:lnTo>
                  <a:lnTo>
                    <a:pt x="605853" y="441083"/>
                  </a:lnTo>
                </a:path>
                <a:path w="798829" h="715010">
                  <a:moveTo>
                    <a:pt x="508239" y="454422"/>
                  </a:moveTo>
                  <a:lnTo>
                    <a:pt x="508239" y="454422"/>
                  </a:lnTo>
                  <a:lnTo>
                    <a:pt x="508239" y="493879"/>
                  </a:lnTo>
                </a:path>
                <a:path w="798829" h="715010">
                  <a:moveTo>
                    <a:pt x="413091" y="510020"/>
                  </a:moveTo>
                  <a:lnTo>
                    <a:pt x="413091" y="510020"/>
                  </a:lnTo>
                  <a:lnTo>
                    <a:pt x="413091" y="550374"/>
                  </a:lnTo>
                </a:path>
                <a:path w="798829" h="715010">
                  <a:moveTo>
                    <a:pt x="315478" y="563152"/>
                  </a:moveTo>
                  <a:lnTo>
                    <a:pt x="315478" y="563152"/>
                  </a:lnTo>
                  <a:lnTo>
                    <a:pt x="315478" y="603505"/>
                  </a:lnTo>
                </a:path>
                <a:path w="798829" h="715010">
                  <a:moveTo>
                    <a:pt x="220554" y="616844"/>
                  </a:moveTo>
                  <a:lnTo>
                    <a:pt x="220554" y="616844"/>
                  </a:lnTo>
                  <a:lnTo>
                    <a:pt x="220554" y="657198"/>
                  </a:lnTo>
                </a:path>
                <a:path w="798829" h="715010">
                  <a:moveTo>
                    <a:pt x="122941" y="670873"/>
                  </a:moveTo>
                  <a:lnTo>
                    <a:pt x="122941" y="670873"/>
                  </a:lnTo>
                  <a:lnTo>
                    <a:pt x="122941" y="710442"/>
                  </a:lnTo>
                </a:path>
                <a:path w="798829" h="715010">
                  <a:moveTo>
                    <a:pt x="699320" y="110971"/>
                  </a:moveTo>
                  <a:lnTo>
                    <a:pt x="699320" y="110971"/>
                  </a:lnTo>
                  <a:lnTo>
                    <a:pt x="699320" y="151324"/>
                  </a:lnTo>
                </a:path>
                <a:path w="798829" h="715010">
                  <a:moveTo>
                    <a:pt x="602603" y="165000"/>
                  </a:moveTo>
                  <a:lnTo>
                    <a:pt x="602603" y="165000"/>
                  </a:lnTo>
                  <a:lnTo>
                    <a:pt x="602603" y="204456"/>
                  </a:lnTo>
                </a:path>
                <a:path w="798829" h="715010">
                  <a:moveTo>
                    <a:pt x="46397" y="435142"/>
                  </a:moveTo>
                  <a:lnTo>
                    <a:pt x="46397" y="435142"/>
                  </a:lnTo>
                  <a:lnTo>
                    <a:pt x="0" y="406559"/>
                  </a:lnTo>
                </a:path>
                <a:path w="798829" h="715010">
                  <a:moveTo>
                    <a:pt x="46397" y="474711"/>
                  </a:moveTo>
                  <a:lnTo>
                    <a:pt x="46397" y="474711"/>
                  </a:lnTo>
                  <a:lnTo>
                    <a:pt x="0" y="446015"/>
                  </a:lnTo>
                </a:path>
                <a:path w="798829" h="715010">
                  <a:moveTo>
                    <a:pt x="46397" y="514168"/>
                  </a:moveTo>
                  <a:lnTo>
                    <a:pt x="46397" y="514168"/>
                  </a:lnTo>
                  <a:lnTo>
                    <a:pt x="0" y="485584"/>
                  </a:lnTo>
                </a:path>
                <a:path w="798829" h="715010">
                  <a:moveTo>
                    <a:pt x="46397" y="554521"/>
                  </a:moveTo>
                  <a:lnTo>
                    <a:pt x="46397" y="554521"/>
                  </a:lnTo>
                  <a:lnTo>
                    <a:pt x="0" y="526722"/>
                  </a:lnTo>
                </a:path>
                <a:path w="798829" h="715010">
                  <a:moveTo>
                    <a:pt x="46397" y="594874"/>
                  </a:moveTo>
                  <a:lnTo>
                    <a:pt x="46397" y="594874"/>
                  </a:lnTo>
                  <a:lnTo>
                    <a:pt x="0" y="566515"/>
                  </a:lnTo>
                </a:path>
                <a:path w="798829" h="715010">
                  <a:moveTo>
                    <a:pt x="46397" y="633882"/>
                  </a:moveTo>
                  <a:lnTo>
                    <a:pt x="46397" y="633882"/>
                  </a:lnTo>
                  <a:lnTo>
                    <a:pt x="0" y="605187"/>
                  </a:lnTo>
                </a:path>
                <a:path w="798829" h="715010">
                  <a:moveTo>
                    <a:pt x="46397" y="673339"/>
                  </a:moveTo>
                  <a:lnTo>
                    <a:pt x="46397" y="673339"/>
                  </a:lnTo>
                  <a:lnTo>
                    <a:pt x="0" y="645540"/>
                  </a:lnTo>
                </a:path>
                <a:path w="798829" h="715010">
                  <a:moveTo>
                    <a:pt x="46397" y="713692"/>
                  </a:moveTo>
                  <a:lnTo>
                    <a:pt x="46397" y="713692"/>
                  </a:lnTo>
                  <a:lnTo>
                    <a:pt x="0" y="685109"/>
                  </a:lnTo>
                </a:path>
              </a:pathLst>
            </a:custGeom>
            <a:ln w="5008">
              <a:solidFill>
                <a:srgbClr val="000000"/>
              </a:solidFill>
            </a:ln>
          </p:spPr>
          <p:txBody>
            <a:bodyPr wrap="square" lIns="0" tIns="0" rIns="0" bIns="0" rtlCol="0"/>
            <a:lstStyle/>
            <a:p>
              <a:endParaRPr kern="0">
                <a:solidFill>
                  <a:sysClr val="windowText" lastClr="000000"/>
                </a:solidFill>
              </a:endParaRPr>
            </a:p>
          </p:txBody>
        </p:sp>
        <p:sp>
          <p:nvSpPr>
            <p:cNvPr id="58" name="object 58"/>
            <p:cNvSpPr/>
            <p:nvPr/>
          </p:nvSpPr>
          <p:spPr>
            <a:xfrm>
              <a:off x="4670288" y="1443300"/>
              <a:ext cx="64135" cy="161290"/>
            </a:xfrm>
            <a:custGeom>
              <a:avLst/>
              <a:gdLst/>
              <a:ahLst/>
              <a:cxnLst/>
              <a:rect l="l" t="t" r="r" b="b"/>
              <a:pathLst>
                <a:path w="64135" h="161290">
                  <a:moveTo>
                    <a:pt x="58164" y="0"/>
                  </a:moveTo>
                  <a:lnTo>
                    <a:pt x="43595" y="44500"/>
                  </a:lnTo>
                  <a:lnTo>
                    <a:pt x="18379" y="69833"/>
                  </a:lnTo>
                  <a:lnTo>
                    <a:pt x="0" y="96063"/>
                  </a:lnTo>
                  <a:lnTo>
                    <a:pt x="4931" y="159955"/>
                  </a:lnTo>
                  <a:lnTo>
                    <a:pt x="34517" y="160852"/>
                  </a:lnTo>
                  <a:lnTo>
                    <a:pt x="38762" y="128934"/>
                  </a:lnTo>
                  <a:lnTo>
                    <a:pt x="41846" y="102876"/>
                  </a:lnTo>
                  <a:lnTo>
                    <a:pt x="43595" y="82387"/>
                  </a:lnTo>
                  <a:lnTo>
                    <a:pt x="46535" y="70245"/>
                  </a:lnTo>
                  <a:lnTo>
                    <a:pt x="62311" y="33627"/>
                  </a:lnTo>
                  <a:lnTo>
                    <a:pt x="63642" y="10508"/>
                  </a:lnTo>
                  <a:lnTo>
                    <a:pt x="61948" y="5254"/>
                  </a:lnTo>
                  <a:lnTo>
                    <a:pt x="58164" y="0"/>
                  </a:lnTo>
                  <a:close/>
                </a:path>
              </a:pathLst>
            </a:custGeom>
            <a:solidFill>
              <a:srgbClr val="AFAFAF"/>
            </a:solidFill>
          </p:spPr>
          <p:txBody>
            <a:bodyPr wrap="square" lIns="0" tIns="0" rIns="0" bIns="0" rtlCol="0"/>
            <a:lstStyle/>
            <a:p>
              <a:endParaRPr kern="0">
                <a:solidFill>
                  <a:sysClr val="windowText" lastClr="000000"/>
                </a:solidFill>
              </a:endParaRPr>
            </a:p>
          </p:txBody>
        </p:sp>
        <p:sp>
          <p:nvSpPr>
            <p:cNvPr id="59" name="object 59"/>
            <p:cNvSpPr/>
            <p:nvPr/>
          </p:nvSpPr>
          <p:spPr>
            <a:xfrm>
              <a:off x="4670288" y="1443300"/>
              <a:ext cx="64135" cy="161290"/>
            </a:xfrm>
            <a:custGeom>
              <a:avLst/>
              <a:gdLst/>
              <a:ahLst/>
              <a:cxnLst/>
              <a:rect l="l" t="t" r="r" b="b"/>
              <a:pathLst>
                <a:path w="64135" h="161290">
                  <a:moveTo>
                    <a:pt x="58164" y="0"/>
                  </a:moveTo>
                  <a:lnTo>
                    <a:pt x="61948" y="5254"/>
                  </a:lnTo>
                  <a:lnTo>
                    <a:pt x="63642" y="10508"/>
                  </a:lnTo>
                  <a:lnTo>
                    <a:pt x="58425" y="49238"/>
                  </a:lnTo>
                  <a:lnTo>
                    <a:pt x="46535" y="70245"/>
                  </a:lnTo>
                  <a:lnTo>
                    <a:pt x="43595" y="82387"/>
                  </a:lnTo>
                  <a:lnTo>
                    <a:pt x="41846" y="102876"/>
                  </a:lnTo>
                  <a:lnTo>
                    <a:pt x="38762" y="128934"/>
                  </a:lnTo>
                  <a:lnTo>
                    <a:pt x="35825" y="151335"/>
                  </a:lnTo>
                  <a:lnTo>
                    <a:pt x="34517" y="160852"/>
                  </a:lnTo>
                  <a:lnTo>
                    <a:pt x="4931" y="159955"/>
                  </a:lnTo>
                  <a:lnTo>
                    <a:pt x="0" y="96063"/>
                  </a:lnTo>
                  <a:lnTo>
                    <a:pt x="18379" y="69833"/>
                  </a:lnTo>
                  <a:lnTo>
                    <a:pt x="29679" y="62880"/>
                  </a:lnTo>
                  <a:lnTo>
                    <a:pt x="36072" y="57923"/>
                  </a:lnTo>
                  <a:lnTo>
                    <a:pt x="53107" y="17248"/>
                  </a:lnTo>
                  <a:lnTo>
                    <a:pt x="58164" y="0"/>
                  </a:lnTo>
                  <a:close/>
                </a:path>
              </a:pathLst>
            </a:custGeom>
            <a:ln w="5007">
              <a:solidFill>
                <a:srgbClr val="000000"/>
              </a:solidFill>
            </a:ln>
          </p:spPr>
          <p:txBody>
            <a:bodyPr wrap="square" lIns="0" tIns="0" rIns="0" bIns="0" rtlCol="0"/>
            <a:lstStyle/>
            <a:p>
              <a:endParaRPr kern="0">
                <a:solidFill>
                  <a:sysClr val="windowText" lastClr="000000"/>
                </a:solidFill>
              </a:endParaRPr>
            </a:p>
          </p:txBody>
        </p:sp>
        <p:sp>
          <p:nvSpPr>
            <p:cNvPr id="60" name="object 60"/>
            <p:cNvSpPr/>
            <p:nvPr/>
          </p:nvSpPr>
          <p:spPr>
            <a:xfrm>
              <a:off x="4537877" y="1460786"/>
              <a:ext cx="63500" cy="215265"/>
            </a:xfrm>
            <a:custGeom>
              <a:avLst/>
              <a:gdLst/>
              <a:ahLst/>
              <a:cxnLst/>
              <a:rect l="l" t="t" r="r" b="b"/>
              <a:pathLst>
                <a:path w="63500" h="215264">
                  <a:moveTo>
                    <a:pt x="43091" y="0"/>
                  </a:moveTo>
                  <a:lnTo>
                    <a:pt x="30416" y="37957"/>
                  </a:lnTo>
                  <a:lnTo>
                    <a:pt x="24235" y="41978"/>
                  </a:lnTo>
                  <a:lnTo>
                    <a:pt x="16751" y="47345"/>
                  </a:lnTo>
                  <a:lnTo>
                    <a:pt x="8573" y="56494"/>
                  </a:lnTo>
                  <a:lnTo>
                    <a:pt x="2406" y="65645"/>
                  </a:lnTo>
                  <a:lnTo>
                    <a:pt x="0" y="72117"/>
                  </a:lnTo>
                  <a:lnTo>
                    <a:pt x="1040" y="78988"/>
                  </a:lnTo>
                  <a:lnTo>
                    <a:pt x="5211" y="89337"/>
                  </a:lnTo>
                  <a:lnTo>
                    <a:pt x="12720" y="145047"/>
                  </a:lnTo>
                  <a:lnTo>
                    <a:pt x="10254" y="203223"/>
                  </a:lnTo>
                  <a:lnTo>
                    <a:pt x="43091" y="214881"/>
                  </a:lnTo>
                  <a:lnTo>
                    <a:pt x="63375" y="183719"/>
                  </a:lnTo>
                  <a:lnTo>
                    <a:pt x="63375" y="121396"/>
                  </a:lnTo>
                  <a:lnTo>
                    <a:pt x="49050" y="80538"/>
                  </a:lnTo>
                  <a:lnTo>
                    <a:pt x="43875" y="67367"/>
                  </a:lnTo>
                  <a:lnTo>
                    <a:pt x="42346" y="58386"/>
                  </a:lnTo>
                  <a:lnTo>
                    <a:pt x="43917" y="48143"/>
                  </a:lnTo>
                  <a:lnTo>
                    <a:pt x="46728" y="37228"/>
                  </a:lnTo>
                  <a:lnTo>
                    <a:pt x="48918" y="26229"/>
                  </a:lnTo>
                  <a:lnTo>
                    <a:pt x="49269" y="17370"/>
                  </a:lnTo>
                  <a:lnTo>
                    <a:pt x="48778" y="11685"/>
                  </a:lnTo>
                  <a:lnTo>
                    <a:pt x="46901" y="6715"/>
                  </a:lnTo>
                  <a:lnTo>
                    <a:pt x="43091" y="0"/>
                  </a:lnTo>
                  <a:close/>
                </a:path>
              </a:pathLst>
            </a:custGeom>
            <a:solidFill>
              <a:srgbClr val="AFAFAF"/>
            </a:solidFill>
          </p:spPr>
          <p:txBody>
            <a:bodyPr wrap="square" lIns="0" tIns="0" rIns="0" bIns="0" rtlCol="0"/>
            <a:lstStyle/>
            <a:p>
              <a:endParaRPr kern="0">
                <a:solidFill>
                  <a:sysClr val="windowText" lastClr="000000"/>
                </a:solidFill>
              </a:endParaRPr>
            </a:p>
          </p:txBody>
        </p:sp>
        <p:sp>
          <p:nvSpPr>
            <p:cNvPr id="61" name="object 61"/>
            <p:cNvSpPr/>
            <p:nvPr/>
          </p:nvSpPr>
          <p:spPr>
            <a:xfrm>
              <a:off x="4537877" y="1460786"/>
              <a:ext cx="63500" cy="215265"/>
            </a:xfrm>
            <a:custGeom>
              <a:avLst/>
              <a:gdLst/>
              <a:ahLst/>
              <a:cxnLst/>
              <a:rect l="l" t="t" r="r" b="b"/>
              <a:pathLst>
                <a:path w="63500" h="215264">
                  <a:moveTo>
                    <a:pt x="43091" y="0"/>
                  </a:moveTo>
                  <a:lnTo>
                    <a:pt x="46901" y="6715"/>
                  </a:lnTo>
                  <a:lnTo>
                    <a:pt x="48778" y="11685"/>
                  </a:lnTo>
                  <a:lnTo>
                    <a:pt x="49269" y="17370"/>
                  </a:lnTo>
                  <a:lnTo>
                    <a:pt x="48918" y="26229"/>
                  </a:lnTo>
                  <a:lnTo>
                    <a:pt x="46728" y="37228"/>
                  </a:lnTo>
                  <a:lnTo>
                    <a:pt x="43917" y="48143"/>
                  </a:lnTo>
                  <a:lnTo>
                    <a:pt x="42346" y="58386"/>
                  </a:lnTo>
                  <a:lnTo>
                    <a:pt x="43875" y="67367"/>
                  </a:lnTo>
                  <a:lnTo>
                    <a:pt x="49050" y="80538"/>
                  </a:lnTo>
                  <a:lnTo>
                    <a:pt x="55516" y="98585"/>
                  </a:lnTo>
                  <a:lnTo>
                    <a:pt x="61038" y="114530"/>
                  </a:lnTo>
                  <a:lnTo>
                    <a:pt x="63375" y="121396"/>
                  </a:lnTo>
                  <a:lnTo>
                    <a:pt x="63375" y="183719"/>
                  </a:lnTo>
                  <a:lnTo>
                    <a:pt x="43091" y="214881"/>
                  </a:lnTo>
                  <a:lnTo>
                    <a:pt x="10254" y="203223"/>
                  </a:lnTo>
                  <a:lnTo>
                    <a:pt x="12720" y="145047"/>
                  </a:lnTo>
                  <a:lnTo>
                    <a:pt x="5211" y="89337"/>
                  </a:lnTo>
                  <a:lnTo>
                    <a:pt x="1040" y="78988"/>
                  </a:lnTo>
                  <a:lnTo>
                    <a:pt x="0" y="72117"/>
                  </a:lnTo>
                  <a:lnTo>
                    <a:pt x="2406" y="65645"/>
                  </a:lnTo>
                  <a:lnTo>
                    <a:pt x="8573" y="56494"/>
                  </a:lnTo>
                  <a:lnTo>
                    <a:pt x="16751" y="47345"/>
                  </a:lnTo>
                  <a:lnTo>
                    <a:pt x="24235" y="41978"/>
                  </a:lnTo>
                  <a:lnTo>
                    <a:pt x="30416" y="37957"/>
                  </a:lnTo>
                  <a:lnTo>
                    <a:pt x="34685" y="32843"/>
                  </a:lnTo>
                  <a:lnTo>
                    <a:pt x="37417" y="24211"/>
                  </a:lnTo>
                  <a:lnTo>
                    <a:pt x="40149" y="13310"/>
                  </a:lnTo>
                  <a:lnTo>
                    <a:pt x="42250" y="3965"/>
                  </a:lnTo>
                  <a:lnTo>
                    <a:pt x="43091" y="0"/>
                  </a:lnTo>
                  <a:close/>
                </a:path>
              </a:pathLst>
            </a:custGeom>
            <a:ln w="5007">
              <a:solidFill>
                <a:srgbClr val="000000"/>
              </a:solidFill>
            </a:ln>
          </p:spPr>
          <p:txBody>
            <a:bodyPr wrap="square" lIns="0" tIns="0" rIns="0" bIns="0" rtlCol="0"/>
            <a:lstStyle/>
            <a:p>
              <a:endParaRPr kern="0">
                <a:solidFill>
                  <a:sysClr val="windowText" lastClr="000000"/>
                </a:solidFill>
              </a:endParaRPr>
            </a:p>
          </p:txBody>
        </p:sp>
        <p:sp>
          <p:nvSpPr>
            <p:cNvPr id="62" name="object 62"/>
            <p:cNvSpPr/>
            <p:nvPr/>
          </p:nvSpPr>
          <p:spPr>
            <a:xfrm>
              <a:off x="4481674" y="1555953"/>
              <a:ext cx="33655" cy="99695"/>
            </a:xfrm>
            <a:custGeom>
              <a:avLst/>
              <a:gdLst/>
              <a:ahLst/>
              <a:cxnLst/>
              <a:rect l="l" t="t" r="r" b="b"/>
              <a:pathLst>
                <a:path w="33654" h="99694">
                  <a:moveTo>
                    <a:pt x="25327" y="0"/>
                  </a:moveTo>
                  <a:lnTo>
                    <a:pt x="6051" y="42917"/>
                  </a:lnTo>
                  <a:lnTo>
                    <a:pt x="514" y="53546"/>
                  </a:lnTo>
                  <a:lnTo>
                    <a:pt x="10905" y="91409"/>
                  </a:lnTo>
                  <a:lnTo>
                    <a:pt x="21069" y="99426"/>
                  </a:lnTo>
                  <a:lnTo>
                    <a:pt x="25327" y="86087"/>
                  </a:lnTo>
                  <a:lnTo>
                    <a:pt x="30259" y="75998"/>
                  </a:lnTo>
                  <a:lnTo>
                    <a:pt x="31940" y="72411"/>
                  </a:lnTo>
                  <a:lnTo>
                    <a:pt x="25327" y="59072"/>
                  </a:lnTo>
                  <a:lnTo>
                    <a:pt x="22750" y="50665"/>
                  </a:lnTo>
                  <a:lnTo>
                    <a:pt x="23035" y="44576"/>
                  </a:lnTo>
                  <a:lnTo>
                    <a:pt x="26126" y="38265"/>
                  </a:lnTo>
                  <a:lnTo>
                    <a:pt x="29826" y="31009"/>
                  </a:lnTo>
                  <a:lnTo>
                    <a:pt x="31940" y="22082"/>
                  </a:lnTo>
                  <a:lnTo>
                    <a:pt x="33621" y="8631"/>
                  </a:lnTo>
                  <a:lnTo>
                    <a:pt x="25327" y="0"/>
                  </a:lnTo>
                  <a:close/>
                </a:path>
              </a:pathLst>
            </a:custGeom>
            <a:solidFill>
              <a:srgbClr val="A7A7A7"/>
            </a:solidFill>
          </p:spPr>
          <p:txBody>
            <a:bodyPr wrap="square" lIns="0" tIns="0" rIns="0" bIns="0" rtlCol="0"/>
            <a:lstStyle/>
            <a:p>
              <a:endParaRPr kern="0">
                <a:solidFill>
                  <a:sysClr val="windowText" lastClr="000000"/>
                </a:solidFill>
              </a:endParaRPr>
            </a:p>
          </p:txBody>
        </p:sp>
        <p:sp>
          <p:nvSpPr>
            <p:cNvPr id="63" name="object 63"/>
            <p:cNvSpPr/>
            <p:nvPr/>
          </p:nvSpPr>
          <p:spPr>
            <a:xfrm>
              <a:off x="4481674" y="1555953"/>
              <a:ext cx="33655" cy="99695"/>
            </a:xfrm>
            <a:custGeom>
              <a:avLst/>
              <a:gdLst/>
              <a:ahLst/>
              <a:cxnLst/>
              <a:rect l="l" t="t" r="r" b="b"/>
              <a:pathLst>
                <a:path w="33654" h="99694">
                  <a:moveTo>
                    <a:pt x="25327" y="0"/>
                  </a:moveTo>
                  <a:lnTo>
                    <a:pt x="33621" y="8631"/>
                  </a:lnTo>
                  <a:lnTo>
                    <a:pt x="31940" y="22082"/>
                  </a:lnTo>
                  <a:lnTo>
                    <a:pt x="29826" y="31009"/>
                  </a:lnTo>
                  <a:lnTo>
                    <a:pt x="26126" y="38265"/>
                  </a:lnTo>
                  <a:lnTo>
                    <a:pt x="23035" y="44576"/>
                  </a:lnTo>
                  <a:lnTo>
                    <a:pt x="22750" y="50665"/>
                  </a:lnTo>
                  <a:lnTo>
                    <a:pt x="25327" y="59072"/>
                  </a:lnTo>
                  <a:lnTo>
                    <a:pt x="31940" y="72411"/>
                  </a:lnTo>
                  <a:lnTo>
                    <a:pt x="30259" y="75998"/>
                  </a:lnTo>
                  <a:lnTo>
                    <a:pt x="27793" y="81042"/>
                  </a:lnTo>
                  <a:lnTo>
                    <a:pt x="25327" y="86087"/>
                  </a:lnTo>
                  <a:lnTo>
                    <a:pt x="21069" y="99426"/>
                  </a:lnTo>
                  <a:lnTo>
                    <a:pt x="10905" y="91409"/>
                  </a:lnTo>
                  <a:lnTo>
                    <a:pt x="5323" y="85316"/>
                  </a:lnTo>
                  <a:lnTo>
                    <a:pt x="2346" y="78067"/>
                  </a:lnTo>
                  <a:lnTo>
                    <a:pt x="0" y="66582"/>
                  </a:lnTo>
                  <a:lnTo>
                    <a:pt x="514" y="53546"/>
                  </a:lnTo>
                  <a:lnTo>
                    <a:pt x="6051" y="42917"/>
                  </a:lnTo>
                  <a:lnTo>
                    <a:pt x="13017" y="34032"/>
                  </a:lnTo>
                  <a:lnTo>
                    <a:pt x="17819" y="26229"/>
                  </a:lnTo>
                  <a:lnTo>
                    <a:pt x="20363" y="18253"/>
                  </a:lnTo>
                  <a:lnTo>
                    <a:pt x="22792" y="9667"/>
                  </a:lnTo>
                  <a:lnTo>
                    <a:pt x="24611" y="2805"/>
                  </a:lnTo>
                  <a:lnTo>
                    <a:pt x="25327" y="0"/>
                  </a:lnTo>
                  <a:close/>
                </a:path>
              </a:pathLst>
            </a:custGeom>
            <a:ln w="5007">
              <a:solidFill>
                <a:srgbClr val="000000"/>
              </a:solidFill>
            </a:ln>
          </p:spPr>
          <p:txBody>
            <a:bodyPr wrap="square" lIns="0" tIns="0" rIns="0" bIns="0" rtlCol="0"/>
            <a:lstStyle/>
            <a:p>
              <a:endParaRPr kern="0">
                <a:solidFill>
                  <a:sysClr val="windowText" lastClr="000000"/>
                </a:solidFill>
              </a:endParaRPr>
            </a:p>
          </p:txBody>
        </p:sp>
        <p:sp>
          <p:nvSpPr>
            <p:cNvPr id="64" name="object 64"/>
            <p:cNvSpPr/>
            <p:nvPr/>
          </p:nvSpPr>
          <p:spPr>
            <a:xfrm>
              <a:off x="4504026" y="1485334"/>
              <a:ext cx="22225" cy="57785"/>
            </a:xfrm>
            <a:custGeom>
              <a:avLst/>
              <a:gdLst/>
              <a:ahLst/>
              <a:cxnLst/>
              <a:rect l="l" t="t" r="r" b="b"/>
              <a:pathLst>
                <a:path w="22225" h="57784">
                  <a:moveTo>
                    <a:pt x="11268" y="0"/>
                  </a:moveTo>
                  <a:lnTo>
                    <a:pt x="4052" y="8944"/>
                  </a:lnTo>
                  <a:lnTo>
                    <a:pt x="607" y="14389"/>
                  </a:lnTo>
                  <a:lnTo>
                    <a:pt x="0" y="18553"/>
                  </a:lnTo>
                  <a:lnTo>
                    <a:pt x="1294" y="23651"/>
                  </a:lnTo>
                  <a:lnTo>
                    <a:pt x="3759" y="31946"/>
                  </a:lnTo>
                  <a:lnTo>
                    <a:pt x="7906" y="36205"/>
                  </a:lnTo>
                  <a:lnTo>
                    <a:pt x="8802" y="41137"/>
                  </a:lnTo>
                  <a:lnTo>
                    <a:pt x="9587" y="46406"/>
                  </a:lnTo>
                  <a:lnTo>
                    <a:pt x="7906" y="57279"/>
                  </a:lnTo>
                  <a:lnTo>
                    <a:pt x="16742" y="50366"/>
                  </a:lnTo>
                  <a:lnTo>
                    <a:pt x="21018" y="45691"/>
                  </a:lnTo>
                  <a:lnTo>
                    <a:pt x="21932" y="41122"/>
                  </a:lnTo>
                  <a:lnTo>
                    <a:pt x="20682" y="34524"/>
                  </a:lnTo>
                  <a:lnTo>
                    <a:pt x="19113" y="23651"/>
                  </a:lnTo>
                  <a:lnTo>
                    <a:pt x="16504" y="18553"/>
                  </a:lnTo>
                  <a:lnTo>
                    <a:pt x="14630" y="15244"/>
                  </a:lnTo>
                  <a:lnTo>
                    <a:pt x="13733" y="10872"/>
                  </a:lnTo>
                  <a:lnTo>
                    <a:pt x="11268" y="0"/>
                  </a:lnTo>
                  <a:close/>
                </a:path>
              </a:pathLst>
            </a:custGeom>
            <a:solidFill>
              <a:srgbClr val="E4E4E4"/>
            </a:solidFill>
          </p:spPr>
          <p:txBody>
            <a:bodyPr wrap="square" lIns="0" tIns="0" rIns="0" bIns="0" rtlCol="0"/>
            <a:lstStyle/>
            <a:p>
              <a:endParaRPr kern="0">
                <a:solidFill>
                  <a:sysClr val="windowText" lastClr="000000"/>
                </a:solidFill>
              </a:endParaRPr>
            </a:p>
          </p:txBody>
        </p:sp>
        <p:sp>
          <p:nvSpPr>
            <p:cNvPr id="65" name="object 65"/>
            <p:cNvSpPr/>
            <p:nvPr/>
          </p:nvSpPr>
          <p:spPr>
            <a:xfrm>
              <a:off x="4504026" y="1485335"/>
              <a:ext cx="22225" cy="57785"/>
            </a:xfrm>
            <a:custGeom>
              <a:avLst/>
              <a:gdLst/>
              <a:ahLst/>
              <a:cxnLst/>
              <a:rect l="l" t="t" r="r" b="b"/>
              <a:pathLst>
                <a:path w="22225" h="57784">
                  <a:moveTo>
                    <a:pt x="11268" y="0"/>
                  </a:moveTo>
                  <a:lnTo>
                    <a:pt x="4052" y="8944"/>
                  </a:lnTo>
                  <a:lnTo>
                    <a:pt x="607" y="14389"/>
                  </a:lnTo>
                  <a:lnTo>
                    <a:pt x="0" y="18553"/>
                  </a:lnTo>
                  <a:lnTo>
                    <a:pt x="1294" y="23651"/>
                  </a:lnTo>
                  <a:lnTo>
                    <a:pt x="3759" y="31946"/>
                  </a:lnTo>
                  <a:lnTo>
                    <a:pt x="7906" y="36205"/>
                  </a:lnTo>
                  <a:lnTo>
                    <a:pt x="8802" y="41137"/>
                  </a:lnTo>
                  <a:lnTo>
                    <a:pt x="9587" y="46406"/>
                  </a:lnTo>
                  <a:lnTo>
                    <a:pt x="7906" y="57279"/>
                  </a:lnTo>
                  <a:lnTo>
                    <a:pt x="16742" y="50366"/>
                  </a:lnTo>
                  <a:lnTo>
                    <a:pt x="21018" y="45691"/>
                  </a:lnTo>
                  <a:lnTo>
                    <a:pt x="21932" y="41122"/>
                  </a:lnTo>
                  <a:lnTo>
                    <a:pt x="20682" y="34524"/>
                  </a:lnTo>
                  <a:lnTo>
                    <a:pt x="19113" y="23651"/>
                  </a:lnTo>
                  <a:lnTo>
                    <a:pt x="16535" y="18607"/>
                  </a:lnTo>
                  <a:lnTo>
                    <a:pt x="14630" y="15244"/>
                  </a:lnTo>
                  <a:lnTo>
                    <a:pt x="13733" y="10872"/>
                  </a:lnTo>
                  <a:lnTo>
                    <a:pt x="11268" y="0"/>
                  </a:lnTo>
                  <a:close/>
                </a:path>
              </a:pathLst>
            </a:custGeom>
            <a:ln w="5007">
              <a:solidFill>
                <a:srgbClr val="000000"/>
              </a:solidFill>
            </a:ln>
          </p:spPr>
          <p:txBody>
            <a:bodyPr wrap="square" lIns="0" tIns="0" rIns="0" bIns="0" rtlCol="0"/>
            <a:lstStyle/>
            <a:p>
              <a:endParaRPr kern="0">
                <a:solidFill>
                  <a:sysClr val="windowText" lastClr="000000"/>
                </a:solidFill>
              </a:endParaRPr>
            </a:p>
          </p:txBody>
        </p:sp>
        <p:sp>
          <p:nvSpPr>
            <p:cNvPr id="66" name="object 66"/>
            <p:cNvSpPr/>
            <p:nvPr/>
          </p:nvSpPr>
          <p:spPr>
            <a:xfrm>
              <a:off x="4693935" y="1407094"/>
              <a:ext cx="22860" cy="50800"/>
            </a:xfrm>
            <a:custGeom>
              <a:avLst/>
              <a:gdLst/>
              <a:ahLst/>
              <a:cxnLst/>
              <a:rect l="l" t="t" r="r" b="b"/>
              <a:pathLst>
                <a:path w="22860" h="50800">
                  <a:moveTo>
                    <a:pt x="8293" y="0"/>
                  </a:moveTo>
                  <a:lnTo>
                    <a:pt x="0" y="10872"/>
                  </a:lnTo>
                  <a:lnTo>
                    <a:pt x="784" y="15020"/>
                  </a:lnTo>
                  <a:lnTo>
                    <a:pt x="1681" y="20064"/>
                  </a:lnTo>
                  <a:lnTo>
                    <a:pt x="12439" y="31161"/>
                  </a:lnTo>
                  <a:lnTo>
                    <a:pt x="14120" y="34524"/>
                  </a:lnTo>
                  <a:lnTo>
                    <a:pt x="15017" y="38671"/>
                  </a:lnTo>
                  <a:lnTo>
                    <a:pt x="15017" y="50441"/>
                  </a:lnTo>
                  <a:lnTo>
                    <a:pt x="22526" y="34524"/>
                  </a:lnTo>
                  <a:lnTo>
                    <a:pt x="20845" y="31161"/>
                  </a:lnTo>
                  <a:lnTo>
                    <a:pt x="19948" y="27911"/>
                  </a:lnTo>
                  <a:lnTo>
                    <a:pt x="15017" y="21745"/>
                  </a:lnTo>
                  <a:lnTo>
                    <a:pt x="11655" y="16701"/>
                  </a:lnTo>
                  <a:lnTo>
                    <a:pt x="8293" y="11769"/>
                  </a:lnTo>
                  <a:lnTo>
                    <a:pt x="8293" y="0"/>
                  </a:lnTo>
                  <a:close/>
                </a:path>
              </a:pathLst>
            </a:custGeom>
            <a:solidFill>
              <a:srgbClr val="E4E4E4"/>
            </a:solidFill>
          </p:spPr>
          <p:txBody>
            <a:bodyPr wrap="square" lIns="0" tIns="0" rIns="0" bIns="0" rtlCol="0"/>
            <a:lstStyle/>
            <a:p>
              <a:endParaRPr kern="0">
                <a:solidFill>
                  <a:sysClr val="windowText" lastClr="000000"/>
                </a:solidFill>
              </a:endParaRPr>
            </a:p>
          </p:txBody>
        </p:sp>
        <p:sp>
          <p:nvSpPr>
            <p:cNvPr id="67" name="object 67"/>
            <p:cNvSpPr/>
            <p:nvPr/>
          </p:nvSpPr>
          <p:spPr>
            <a:xfrm>
              <a:off x="4693935" y="1407094"/>
              <a:ext cx="22860" cy="50800"/>
            </a:xfrm>
            <a:custGeom>
              <a:avLst/>
              <a:gdLst/>
              <a:ahLst/>
              <a:cxnLst/>
              <a:rect l="l" t="t" r="r" b="b"/>
              <a:pathLst>
                <a:path w="22860" h="50800">
                  <a:moveTo>
                    <a:pt x="8293" y="0"/>
                  </a:moveTo>
                  <a:lnTo>
                    <a:pt x="0" y="10872"/>
                  </a:lnTo>
                  <a:lnTo>
                    <a:pt x="784" y="15020"/>
                  </a:lnTo>
                  <a:lnTo>
                    <a:pt x="1681" y="20064"/>
                  </a:lnTo>
                  <a:lnTo>
                    <a:pt x="12439" y="31161"/>
                  </a:lnTo>
                  <a:lnTo>
                    <a:pt x="14120" y="34524"/>
                  </a:lnTo>
                  <a:lnTo>
                    <a:pt x="15017" y="38671"/>
                  </a:lnTo>
                  <a:lnTo>
                    <a:pt x="15017" y="50441"/>
                  </a:lnTo>
                  <a:lnTo>
                    <a:pt x="22526" y="34524"/>
                  </a:lnTo>
                  <a:lnTo>
                    <a:pt x="20845" y="31161"/>
                  </a:lnTo>
                  <a:lnTo>
                    <a:pt x="19948" y="27911"/>
                  </a:lnTo>
                  <a:lnTo>
                    <a:pt x="15017" y="21745"/>
                  </a:lnTo>
                  <a:lnTo>
                    <a:pt x="11655" y="16701"/>
                  </a:lnTo>
                  <a:lnTo>
                    <a:pt x="8293" y="11769"/>
                  </a:lnTo>
                  <a:lnTo>
                    <a:pt x="8293" y="0"/>
                  </a:lnTo>
                  <a:close/>
                </a:path>
              </a:pathLst>
            </a:custGeom>
            <a:ln w="5007">
              <a:solidFill>
                <a:srgbClr val="000000"/>
              </a:solidFill>
            </a:ln>
          </p:spPr>
          <p:txBody>
            <a:bodyPr wrap="square" lIns="0" tIns="0" rIns="0" bIns="0" rtlCol="0"/>
            <a:lstStyle/>
            <a:p>
              <a:endParaRPr kern="0">
                <a:solidFill>
                  <a:sysClr val="windowText" lastClr="000000"/>
                </a:solidFill>
              </a:endParaRPr>
            </a:p>
          </p:txBody>
        </p:sp>
        <p:sp>
          <p:nvSpPr>
            <p:cNvPr id="68" name="object 68"/>
            <p:cNvSpPr/>
            <p:nvPr/>
          </p:nvSpPr>
          <p:spPr>
            <a:xfrm>
              <a:off x="4453207" y="1644506"/>
              <a:ext cx="53975" cy="97155"/>
            </a:xfrm>
            <a:custGeom>
              <a:avLst/>
              <a:gdLst/>
              <a:ahLst/>
              <a:cxnLst/>
              <a:rect l="l" t="t" r="r" b="b"/>
              <a:pathLst>
                <a:path w="53975" h="97155">
                  <a:moveTo>
                    <a:pt x="25888" y="0"/>
                  </a:moveTo>
                  <a:lnTo>
                    <a:pt x="10870" y="33627"/>
                  </a:lnTo>
                  <a:lnTo>
                    <a:pt x="7508" y="41137"/>
                  </a:lnTo>
                  <a:lnTo>
                    <a:pt x="0" y="61426"/>
                  </a:lnTo>
                  <a:lnTo>
                    <a:pt x="25888" y="96847"/>
                  </a:lnTo>
                  <a:lnTo>
                    <a:pt x="53793" y="88440"/>
                  </a:lnTo>
                  <a:lnTo>
                    <a:pt x="49906" y="84727"/>
                  </a:lnTo>
                  <a:lnTo>
                    <a:pt x="41101" y="75802"/>
                  </a:lnTo>
                  <a:lnTo>
                    <a:pt x="31666" y="64985"/>
                  </a:lnTo>
                  <a:lnTo>
                    <a:pt x="25888" y="55597"/>
                  </a:lnTo>
                  <a:lnTo>
                    <a:pt x="25487" y="48882"/>
                  </a:lnTo>
                  <a:lnTo>
                    <a:pt x="28648" y="42230"/>
                  </a:lnTo>
                  <a:lnTo>
                    <a:pt x="32586" y="34696"/>
                  </a:lnTo>
                  <a:lnTo>
                    <a:pt x="34517" y="25332"/>
                  </a:lnTo>
                  <a:lnTo>
                    <a:pt x="34382" y="16803"/>
                  </a:lnTo>
                  <a:lnTo>
                    <a:pt x="33439" y="11321"/>
                  </a:lnTo>
                  <a:lnTo>
                    <a:pt x="30877" y="6511"/>
                  </a:lnTo>
                  <a:lnTo>
                    <a:pt x="25888" y="0"/>
                  </a:lnTo>
                  <a:close/>
                </a:path>
              </a:pathLst>
            </a:custGeom>
            <a:solidFill>
              <a:srgbClr val="9E9E9E"/>
            </a:solidFill>
          </p:spPr>
          <p:txBody>
            <a:bodyPr wrap="square" lIns="0" tIns="0" rIns="0" bIns="0" rtlCol="0"/>
            <a:lstStyle/>
            <a:p>
              <a:endParaRPr kern="0">
                <a:solidFill>
                  <a:sysClr val="windowText" lastClr="000000"/>
                </a:solidFill>
              </a:endParaRPr>
            </a:p>
          </p:txBody>
        </p:sp>
        <p:sp>
          <p:nvSpPr>
            <p:cNvPr id="69" name="object 69"/>
            <p:cNvSpPr/>
            <p:nvPr/>
          </p:nvSpPr>
          <p:spPr>
            <a:xfrm>
              <a:off x="4453208" y="1644506"/>
              <a:ext cx="53975" cy="97155"/>
            </a:xfrm>
            <a:custGeom>
              <a:avLst/>
              <a:gdLst/>
              <a:ahLst/>
              <a:cxnLst/>
              <a:rect l="l" t="t" r="r" b="b"/>
              <a:pathLst>
                <a:path w="53975" h="97155">
                  <a:moveTo>
                    <a:pt x="25888" y="0"/>
                  </a:moveTo>
                  <a:lnTo>
                    <a:pt x="30877" y="6511"/>
                  </a:lnTo>
                  <a:lnTo>
                    <a:pt x="33439" y="11321"/>
                  </a:lnTo>
                  <a:lnTo>
                    <a:pt x="34382" y="16803"/>
                  </a:lnTo>
                  <a:lnTo>
                    <a:pt x="34517" y="25332"/>
                  </a:lnTo>
                  <a:lnTo>
                    <a:pt x="32586" y="34696"/>
                  </a:lnTo>
                  <a:lnTo>
                    <a:pt x="28648" y="42230"/>
                  </a:lnTo>
                  <a:lnTo>
                    <a:pt x="25487" y="48882"/>
                  </a:lnTo>
                  <a:lnTo>
                    <a:pt x="49906" y="84727"/>
                  </a:lnTo>
                  <a:lnTo>
                    <a:pt x="53793" y="88440"/>
                  </a:lnTo>
                  <a:lnTo>
                    <a:pt x="25888" y="96847"/>
                  </a:lnTo>
                  <a:lnTo>
                    <a:pt x="0" y="61426"/>
                  </a:lnTo>
                  <a:lnTo>
                    <a:pt x="7508" y="41137"/>
                  </a:lnTo>
                  <a:lnTo>
                    <a:pt x="10870" y="33627"/>
                  </a:lnTo>
                  <a:lnTo>
                    <a:pt x="25888" y="0"/>
                  </a:lnTo>
                  <a:close/>
                </a:path>
              </a:pathLst>
            </a:custGeom>
            <a:ln w="5007">
              <a:solidFill>
                <a:srgbClr val="000000"/>
              </a:solidFill>
            </a:ln>
          </p:spPr>
          <p:txBody>
            <a:bodyPr wrap="square" lIns="0" tIns="0" rIns="0" bIns="0" rtlCol="0"/>
            <a:lstStyle/>
            <a:p>
              <a:endParaRPr kern="0">
                <a:solidFill>
                  <a:sysClr val="windowText" lastClr="000000"/>
                </a:solidFill>
              </a:endParaRPr>
            </a:p>
          </p:txBody>
        </p:sp>
        <p:sp>
          <p:nvSpPr>
            <p:cNvPr id="70" name="object 70"/>
            <p:cNvSpPr/>
            <p:nvPr/>
          </p:nvSpPr>
          <p:spPr>
            <a:xfrm>
              <a:off x="4661267" y="1435789"/>
              <a:ext cx="4445" cy="13335"/>
            </a:xfrm>
            <a:custGeom>
              <a:avLst/>
              <a:gdLst/>
              <a:ahLst/>
              <a:cxnLst/>
              <a:rect l="l" t="t" r="r" b="b"/>
              <a:pathLst>
                <a:path w="4445" h="13334">
                  <a:moveTo>
                    <a:pt x="3977" y="0"/>
                  </a:moveTo>
                  <a:lnTo>
                    <a:pt x="2920" y="4683"/>
                  </a:lnTo>
                  <a:lnTo>
                    <a:pt x="0" y="12800"/>
                  </a:lnTo>
                  <a:lnTo>
                    <a:pt x="3931" y="12716"/>
                  </a:lnTo>
                  <a:lnTo>
                    <a:pt x="3977" y="0"/>
                  </a:lnTo>
                  <a:close/>
                </a:path>
              </a:pathLst>
            </a:custGeom>
            <a:solidFill>
              <a:srgbClr val="E3E3E3"/>
            </a:solidFill>
          </p:spPr>
          <p:txBody>
            <a:bodyPr wrap="square" lIns="0" tIns="0" rIns="0" bIns="0" rtlCol="0"/>
            <a:lstStyle/>
            <a:p>
              <a:endParaRPr kern="0">
                <a:solidFill>
                  <a:sysClr val="windowText" lastClr="000000"/>
                </a:solidFill>
              </a:endParaRPr>
            </a:p>
          </p:txBody>
        </p:sp>
        <p:sp>
          <p:nvSpPr>
            <p:cNvPr id="71" name="object 71"/>
            <p:cNvSpPr/>
            <p:nvPr/>
          </p:nvSpPr>
          <p:spPr>
            <a:xfrm>
              <a:off x="4520116" y="1816977"/>
              <a:ext cx="73025" cy="6350"/>
            </a:xfrm>
            <a:custGeom>
              <a:avLst/>
              <a:gdLst/>
              <a:ahLst/>
              <a:cxnLst/>
              <a:rect l="l" t="t" r="r" b="b"/>
              <a:pathLst>
                <a:path w="73025" h="6350">
                  <a:moveTo>
                    <a:pt x="65001" y="0"/>
                  </a:moveTo>
                  <a:lnTo>
                    <a:pt x="0" y="1233"/>
                  </a:lnTo>
                  <a:lnTo>
                    <a:pt x="6273" y="3401"/>
                  </a:lnTo>
                  <a:lnTo>
                    <a:pt x="39905" y="5305"/>
                  </a:lnTo>
                  <a:lnTo>
                    <a:pt x="58049" y="6022"/>
                  </a:lnTo>
                  <a:lnTo>
                    <a:pt x="66949" y="5624"/>
                  </a:lnTo>
                  <a:lnTo>
                    <a:pt x="72843" y="4186"/>
                  </a:lnTo>
                  <a:lnTo>
                    <a:pt x="65001" y="0"/>
                  </a:lnTo>
                  <a:close/>
                </a:path>
              </a:pathLst>
            </a:custGeom>
            <a:solidFill>
              <a:srgbClr val="686868"/>
            </a:solidFill>
          </p:spPr>
          <p:txBody>
            <a:bodyPr wrap="square" lIns="0" tIns="0" rIns="0" bIns="0" rtlCol="0"/>
            <a:lstStyle/>
            <a:p>
              <a:endParaRPr kern="0">
                <a:solidFill>
                  <a:sysClr val="windowText" lastClr="000000"/>
                </a:solidFill>
              </a:endParaRPr>
            </a:p>
          </p:txBody>
        </p:sp>
        <p:sp>
          <p:nvSpPr>
            <p:cNvPr id="72" name="object 72"/>
            <p:cNvSpPr/>
            <p:nvPr/>
          </p:nvSpPr>
          <p:spPr>
            <a:xfrm>
              <a:off x="4417004" y="1435790"/>
              <a:ext cx="375285" cy="386715"/>
            </a:xfrm>
            <a:custGeom>
              <a:avLst/>
              <a:gdLst/>
              <a:ahLst/>
              <a:cxnLst/>
              <a:rect l="l" t="t" r="r" b="b"/>
              <a:pathLst>
                <a:path w="375285" h="386714">
                  <a:moveTo>
                    <a:pt x="330613" y="311392"/>
                  </a:moveTo>
                  <a:lnTo>
                    <a:pt x="357268" y="292825"/>
                  </a:lnTo>
                  <a:lnTo>
                    <a:pt x="370706" y="279712"/>
                  </a:lnTo>
                  <a:lnTo>
                    <a:pt x="375024" y="265822"/>
                  </a:lnTo>
                  <a:lnTo>
                    <a:pt x="374320" y="244922"/>
                  </a:lnTo>
                  <a:lnTo>
                    <a:pt x="367687" y="218084"/>
                  </a:lnTo>
                  <a:lnTo>
                    <a:pt x="355549" y="192056"/>
                  </a:lnTo>
                  <a:lnTo>
                    <a:pt x="343746" y="168865"/>
                  </a:lnTo>
                  <a:lnTo>
                    <a:pt x="338122" y="150540"/>
                  </a:lnTo>
                  <a:lnTo>
                    <a:pt x="340650" y="131260"/>
                  </a:lnTo>
                  <a:lnTo>
                    <a:pt x="347087" y="108113"/>
                  </a:lnTo>
                  <a:lnTo>
                    <a:pt x="353692" y="86227"/>
                  </a:lnTo>
                  <a:lnTo>
                    <a:pt x="356725" y="70730"/>
                  </a:lnTo>
                  <a:lnTo>
                    <a:pt x="356340" y="59120"/>
                  </a:lnTo>
                  <a:lnTo>
                    <a:pt x="355492" y="48550"/>
                  </a:lnTo>
                  <a:lnTo>
                    <a:pt x="354645" y="40859"/>
                  </a:lnTo>
                  <a:lnTo>
                    <a:pt x="354260" y="37887"/>
                  </a:lnTo>
                  <a:lnTo>
                    <a:pt x="347728" y="53571"/>
                  </a:lnTo>
                  <a:lnTo>
                    <a:pt x="343613" y="62477"/>
                  </a:lnTo>
                  <a:lnTo>
                    <a:pt x="340170" y="67915"/>
                  </a:lnTo>
                  <a:lnTo>
                    <a:pt x="335656" y="73196"/>
                  </a:lnTo>
                  <a:lnTo>
                    <a:pt x="326202" y="80823"/>
                  </a:lnTo>
                  <a:lnTo>
                    <a:pt x="312219" y="90332"/>
                  </a:lnTo>
                  <a:lnTo>
                    <a:pt x="298384" y="100324"/>
                  </a:lnTo>
                  <a:lnTo>
                    <a:pt x="281806" y="140844"/>
                  </a:lnTo>
                  <a:lnTo>
                    <a:pt x="278612" y="164215"/>
                  </a:lnTo>
                  <a:lnTo>
                    <a:pt x="264992" y="153437"/>
                  </a:lnTo>
                  <a:lnTo>
                    <a:pt x="258327" y="144823"/>
                  </a:lnTo>
                  <a:lnTo>
                    <a:pt x="256706" y="133855"/>
                  </a:lnTo>
                  <a:lnTo>
                    <a:pt x="258215" y="116015"/>
                  </a:lnTo>
                  <a:lnTo>
                    <a:pt x="261735" y="98387"/>
                  </a:lnTo>
                  <a:lnTo>
                    <a:pt x="266200" y="88482"/>
                  </a:lnTo>
                  <a:lnTo>
                    <a:pt x="270035" y="82676"/>
                  </a:lnTo>
                  <a:lnTo>
                    <a:pt x="271664" y="77343"/>
                  </a:lnTo>
                  <a:lnTo>
                    <a:pt x="270736" y="69886"/>
                  </a:lnTo>
                  <a:lnTo>
                    <a:pt x="268694" y="61566"/>
                  </a:lnTo>
                  <a:lnTo>
                    <a:pt x="266652" y="54802"/>
                  </a:lnTo>
                  <a:lnTo>
                    <a:pt x="265724" y="52010"/>
                  </a:lnTo>
                  <a:lnTo>
                    <a:pt x="266111" y="63456"/>
                  </a:lnTo>
                  <a:lnTo>
                    <a:pt x="265458" y="70436"/>
                  </a:lnTo>
                  <a:lnTo>
                    <a:pt x="263061" y="75797"/>
                  </a:lnTo>
                  <a:lnTo>
                    <a:pt x="258215" y="82387"/>
                  </a:lnTo>
                  <a:lnTo>
                    <a:pt x="249398" y="92288"/>
                  </a:lnTo>
                  <a:lnTo>
                    <a:pt x="237776" y="104344"/>
                  </a:lnTo>
                  <a:lnTo>
                    <a:pt x="226932" y="116546"/>
                  </a:lnTo>
                  <a:lnTo>
                    <a:pt x="220447" y="126888"/>
                  </a:lnTo>
                  <a:lnTo>
                    <a:pt x="219029" y="144154"/>
                  </a:lnTo>
                  <a:lnTo>
                    <a:pt x="219187" y="169679"/>
                  </a:lnTo>
                  <a:lnTo>
                    <a:pt x="219975" y="192809"/>
                  </a:lnTo>
                  <a:lnTo>
                    <a:pt x="220447" y="202887"/>
                  </a:lnTo>
                  <a:lnTo>
                    <a:pt x="202877" y="196494"/>
                  </a:lnTo>
                  <a:lnTo>
                    <a:pt x="193775" y="190417"/>
                  </a:lnTo>
                  <a:lnTo>
                    <a:pt x="190220" y="181102"/>
                  </a:lnTo>
                  <a:lnTo>
                    <a:pt x="189292" y="165000"/>
                  </a:lnTo>
                  <a:lnTo>
                    <a:pt x="189010" y="146375"/>
                  </a:lnTo>
                  <a:lnTo>
                    <a:pt x="191491" y="130503"/>
                  </a:lnTo>
                  <a:lnTo>
                    <a:pt x="197944" y="114842"/>
                  </a:lnTo>
                  <a:lnTo>
                    <a:pt x="209577" y="96847"/>
                  </a:lnTo>
                  <a:lnTo>
                    <a:pt x="223454" y="78142"/>
                  </a:lnTo>
                  <a:lnTo>
                    <a:pt x="235367" y="61706"/>
                  </a:lnTo>
                  <a:lnTo>
                    <a:pt x="248143" y="15889"/>
                  </a:lnTo>
                  <a:lnTo>
                    <a:pt x="248241" y="0"/>
                  </a:lnTo>
                  <a:lnTo>
                    <a:pt x="245434" y="16411"/>
                  </a:lnTo>
                  <a:lnTo>
                    <a:pt x="241335" y="27042"/>
                  </a:lnTo>
                  <a:lnTo>
                    <a:pt x="233096" y="36538"/>
                  </a:lnTo>
                  <a:lnTo>
                    <a:pt x="217870" y="49544"/>
                  </a:lnTo>
                  <a:lnTo>
                    <a:pt x="198035" y="63777"/>
                  </a:lnTo>
                  <a:lnTo>
                    <a:pt x="179051" y="75382"/>
                  </a:lnTo>
                  <a:lnTo>
                    <a:pt x="164964" y="87155"/>
                  </a:lnTo>
                  <a:lnTo>
                    <a:pt x="159817" y="101892"/>
                  </a:lnTo>
                  <a:lnTo>
                    <a:pt x="161807" y="134612"/>
                  </a:lnTo>
                  <a:lnTo>
                    <a:pt x="163964" y="155248"/>
                  </a:lnTo>
                  <a:lnTo>
                    <a:pt x="166121" y="168317"/>
                  </a:lnTo>
                  <a:lnTo>
                    <a:pt x="168111" y="178339"/>
                  </a:lnTo>
                  <a:lnTo>
                    <a:pt x="169790" y="201915"/>
                  </a:lnTo>
                  <a:lnTo>
                    <a:pt x="165071" y="218482"/>
                  </a:lnTo>
                  <a:lnTo>
                    <a:pt x="158733" y="228260"/>
                  </a:lnTo>
                  <a:lnTo>
                    <a:pt x="155559" y="231470"/>
                  </a:lnTo>
                  <a:lnTo>
                    <a:pt x="150272" y="226008"/>
                  </a:lnTo>
                  <a:lnTo>
                    <a:pt x="147728" y="220135"/>
                  </a:lnTo>
                  <a:lnTo>
                    <a:pt x="147222" y="210206"/>
                  </a:lnTo>
                  <a:lnTo>
                    <a:pt x="148050" y="192574"/>
                  </a:lnTo>
                  <a:lnTo>
                    <a:pt x="148402" y="176239"/>
                  </a:lnTo>
                  <a:lnTo>
                    <a:pt x="148176" y="168320"/>
                  </a:lnTo>
                  <a:lnTo>
                    <a:pt x="147467" y="162861"/>
                  </a:lnTo>
                  <a:lnTo>
                    <a:pt x="146369" y="153902"/>
                  </a:lnTo>
                  <a:lnTo>
                    <a:pt x="144620" y="142453"/>
                  </a:lnTo>
                  <a:lnTo>
                    <a:pt x="141536" y="132675"/>
                  </a:lnTo>
                  <a:lnTo>
                    <a:pt x="138599" y="123842"/>
                  </a:lnTo>
                  <a:lnTo>
                    <a:pt x="137291" y="115231"/>
                  </a:lnTo>
                  <a:lnTo>
                    <a:pt x="137291" y="82387"/>
                  </a:lnTo>
                  <a:lnTo>
                    <a:pt x="131278" y="95122"/>
                  </a:lnTo>
                  <a:lnTo>
                    <a:pt x="127849" y="104820"/>
                  </a:lnTo>
                  <a:lnTo>
                    <a:pt x="125723" y="116388"/>
                  </a:lnTo>
                  <a:lnTo>
                    <a:pt x="123619" y="134735"/>
                  </a:lnTo>
                  <a:lnTo>
                    <a:pt x="116544" y="157621"/>
                  </a:lnTo>
                  <a:lnTo>
                    <a:pt x="104258" y="179530"/>
                  </a:lnTo>
                  <a:lnTo>
                    <a:pt x="92603" y="200451"/>
                  </a:lnTo>
                  <a:lnTo>
                    <a:pt x="87420" y="220373"/>
                  </a:lnTo>
                  <a:lnTo>
                    <a:pt x="91384" y="239278"/>
                  </a:lnTo>
                  <a:lnTo>
                    <a:pt x="120256" y="275187"/>
                  </a:lnTo>
                  <a:lnTo>
                    <a:pt x="139757" y="291104"/>
                  </a:lnTo>
                  <a:lnTo>
                    <a:pt x="93717" y="299521"/>
                  </a:lnTo>
                  <a:lnTo>
                    <a:pt x="68984" y="301276"/>
                  </a:lnTo>
                  <a:lnTo>
                    <a:pt x="57112" y="295423"/>
                  </a:lnTo>
                  <a:lnTo>
                    <a:pt x="49652" y="281015"/>
                  </a:lnTo>
                  <a:lnTo>
                    <a:pt x="43721" y="259345"/>
                  </a:lnTo>
                  <a:lnTo>
                    <a:pt x="41709" y="234091"/>
                  </a:lnTo>
                  <a:lnTo>
                    <a:pt x="42828" y="207891"/>
                  </a:lnTo>
                  <a:lnTo>
                    <a:pt x="46290" y="183383"/>
                  </a:lnTo>
                  <a:lnTo>
                    <a:pt x="45439" y="163089"/>
                  </a:lnTo>
                  <a:lnTo>
                    <a:pt x="37885" y="148060"/>
                  </a:lnTo>
                  <a:lnTo>
                    <a:pt x="29238" y="138726"/>
                  </a:lnTo>
                  <a:lnTo>
                    <a:pt x="25109" y="135519"/>
                  </a:lnTo>
                  <a:lnTo>
                    <a:pt x="31472" y="145002"/>
                  </a:lnTo>
                  <a:lnTo>
                    <a:pt x="34410" y="152109"/>
                  </a:lnTo>
                  <a:lnTo>
                    <a:pt x="34659" y="160393"/>
                  </a:lnTo>
                  <a:lnTo>
                    <a:pt x="32953" y="173407"/>
                  </a:lnTo>
                  <a:lnTo>
                    <a:pt x="24687" y="193986"/>
                  </a:lnTo>
                  <a:lnTo>
                    <a:pt x="10946" y="220429"/>
                  </a:lnTo>
                  <a:lnTo>
                    <a:pt x="0" y="249227"/>
                  </a:lnTo>
                  <a:lnTo>
                    <a:pt x="13597" y="307303"/>
                  </a:lnTo>
                  <a:lnTo>
                    <a:pt x="37016" y="341783"/>
                  </a:lnTo>
                  <a:lnTo>
                    <a:pt x="69303" y="370737"/>
                  </a:lnTo>
                  <a:lnTo>
                    <a:pt x="109386" y="384589"/>
                  </a:lnTo>
                  <a:lnTo>
                    <a:pt x="164398" y="386242"/>
                  </a:lnTo>
                  <a:lnTo>
                    <a:pt x="173702" y="385724"/>
                  </a:lnTo>
                  <a:lnTo>
                    <a:pt x="175955" y="385373"/>
                  </a:lnTo>
                  <a:lnTo>
                    <a:pt x="170070" y="381848"/>
                  </a:lnTo>
                  <a:lnTo>
                    <a:pt x="164594" y="379026"/>
                  </a:lnTo>
                  <a:lnTo>
                    <a:pt x="156366" y="375427"/>
                  </a:lnTo>
                  <a:lnTo>
                    <a:pt x="142222" y="369568"/>
                  </a:lnTo>
                  <a:lnTo>
                    <a:pt x="127257" y="362757"/>
                  </a:lnTo>
                  <a:lnTo>
                    <a:pt x="117903" y="356440"/>
                  </a:lnTo>
                  <a:lnTo>
                    <a:pt x="112499" y="350353"/>
                  </a:lnTo>
                  <a:lnTo>
                    <a:pt x="109386" y="344235"/>
                  </a:lnTo>
                  <a:lnTo>
                    <a:pt x="106136" y="335829"/>
                  </a:lnTo>
                  <a:lnTo>
                    <a:pt x="107705" y="322265"/>
                  </a:lnTo>
                  <a:lnTo>
                    <a:pt x="147349" y="344320"/>
                  </a:lnTo>
                  <a:lnTo>
                    <a:pt x="160255" y="344750"/>
                  </a:lnTo>
                  <a:lnTo>
                    <a:pt x="170576" y="345917"/>
                  </a:lnTo>
                  <a:lnTo>
                    <a:pt x="180697" y="350059"/>
                  </a:lnTo>
                  <a:lnTo>
                    <a:pt x="192038" y="357532"/>
                  </a:lnTo>
                  <a:lnTo>
                    <a:pt x="201276" y="364691"/>
                  </a:lnTo>
                  <a:lnTo>
                    <a:pt x="205094" y="367887"/>
                  </a:lnTo>
                  <a:lnTo>
                    <a:pt x="214916" y="354881"/>
                  </a:lnTo>
                  <a:lnTo>
                    <a:pt x="219789" y="346225"/>
                  </a:lnTo>
                  <a:lnTo>
                    <a:pt x="221153" y="338032"/>
                  </a:lnTo>
                  <a:lnTo>
                    <a:pt x="220447" y="326413"/>
                  </a:lnTo>
                  <a:lnTo>
                    <a:pt x="218633" y="312620"/>
                  </a:lnTo>
                  <a:lnTo>
                    <a:pt x="215516" y="300898"/>
                  </a:lnTo>
                  <a:lnTo>
                    <a:pt x="212568" y="290583"/>
                  </a:lnTo>
                  <a:lnTo>
                    <a:pt x="211258" y="281015"/>
                  </a:lnTo>
                  <a:lnTo>
                    <a:pt x="212168" y="272016"/>
                  </a:lnTo>
                  <a:lnTo>
                    <a:pt x="214172" y="263585"/>
                  </a:lnTo>
                  <a:lnTo>
                    <a:pt x="216175" y="257339"/>
                  </a:lnTo>
                  <a:lnTo>
                    <a:pt x="217085" y="254898"/>
                  </a:lnTo>
                  <a:lnTo>
                    <a:pt x="215247" y="265357"/>
                  </a:lnTo>
                  <a:lnTo>
                    <a:pt x="214984" y="271740"/>
                  </a:lnTo>
                  <a:lnTo>
                    <a:pt x="216613" y="276651"/>
                  </a:lnTo>
                  <a:lnTo>
                    <a:pt x="220447" y="282697"/>
                  </a:lnTo>
                  <a:lnTo>
                    <a:pt x="226680" y="289130"/>
                  </a:lnTo>
                  <a:lnTo>
                    <a:pt x="233406" y="295069"/>
                  </a:lnTo>
                  <a:lnTo>
                    <a:pt x="239564" y="301155"/>
                  </a:lnTo>
                  <a:lnTo>
                    <a:pt x="244094" y="308030"/>
                  </a:lnTo>
                  <a:lnTo>
                    <a:pt x="245898" y="318861"/>
                  </a:lnTo>
                  <a:lnTo>
                    <a:pt x="246588" y="333727"/>
                  </a:lnTo>
                  <a:lnTo>
                    <a:pt x="246647" y="346870"/>
                  </a:lnTo>
                  <a:lnTo>
                    <a:pt x="246560" y="352530"/>
                  </a:lnTo>
                  <a:lnTo>
                    <a:pt x="271039" y="345901"/>
                  </a:lnTo>
                  <a:lnTo>
                    <a:pt x="300242" y="319687"/>
                  </a:lnTo>
                  <a:lnTo>
                    <a:pt x="313575" y="271248"/>
                  </a:lnTo>
                  <a:lnTo>
                    <a:pt x="311449" y="254898"/>
                  </a:lnTo>
                  <a:lnTo>
                    <a:pt x="308069" y="238462"/>
                  </a:lnTo>
                  <a:lnTo>
                    <a:pt x="305005" y="222699"/>
                  </a:lnTo>
                  <a:lnTo>
                    <a:pt x="302781" y="208996"/>
                  </a:lnTo>
                  <a:lnTo>
                    <a:pt x="301923" y="198739"/>
                  </a:lnTo>
                  <a:lnTo>
                    <a:pt x="301923" y="187530"/>
                  </a:lnTo>
                  <a:lnTo>
                    <a:pt x="305285" y="179235"/>
                  </a:lnTo>
                  <a:lnTo>
                    <a:pt x="302086" y="192145"/>
                  </a:lnTo>
                  <a:lnTo>
                    <a:pt x="301545" y="200127"/>
                  </a:lnTo>
                  <a:lnTo>
                    <a:pt x="304134" y="206490"/>
                  </a:lnTo>
                  <a:lnTo>
                    <a:pt x="310328" y="214544"/>
                  </a:lnTo>
                  <a:lnTo>
                    <a:pt x="319364" y="224354"/>
                  </a:lnTo>
                  <a:lnTo>
                    <a:pt x="328483" y="233670"/>
                  </a:lnTo>
                  <a:lnTo>
                    <a:pt x="335670" y="243091"/>
                  </a:lnTo>
                  <a:lnTo>
                    <a:pt x="338906" y="253216"/>
                  </a:lnTo>
                  <a:lnTo>
                    <a:pt x="338319" y="268407"/>
                  </a:lnTo>
                  <a:lnTo>
                    <a:pt x="335390" y="287727"/>
                  </a:lnTo>
                  <a:lnTo>
                    <a:pt x="332145" y="304336"/>
                  </a:lnTo>
                  <a:lnTo>
                    <a:pt x="330613" y="311392"/>
                  </a:lnTo>
                  <a:close/>
                </a:path>
                <a:path w="375285" h="386714">
                  <a:moveTo>
                    <a:pt x="50436" y="313074"/>
                  </a:moveTo>
                  <a:lnTo>
                    <a:pt x="52902" y="331681"/>
                  </a:lnTo>
                  <a:lnTo>
                    <a:pt x="61307" y="335044"/>
                  </a:lnTo>
                  <a:lnTo>
                    <a:pt x="69040" y="339191"/>
                  </a:lnTo>
                  <a:lnTo>
                    <a:pt x="74868" y="339191"/>
                  </a:lnTo>
                  <a:lnTo>
                    <a:pt x="79911" y="341657"/>
                  </a:lnTo>
                  <a:lnTo>
                    <a:pt x="84058" y="344235"/>
                  </a:lnTo>
                  <a:lnTo>
                    <a:pt x="90782" y="352530"/>
                  </a:lnTo>
                  <a:lnTo>
                    <a:pt x="67135" y="321369"/>
                  </a:lnTo>
                  <a:lnTo>
                    <a:pt x="62988" y="319687"/>
                  </a:lnTo>
                  <a:lnTo>
                    <a:pt x="59626" y="318006"/>
                  </a:lnTo>
                  <a:lnTo>
                    <a:pt x="50436" y="313074"/>
                  </a:lnTo>
                  <a:close/>
                </a:path>
                <a:path w="375285" h="386714">
                  <a:moveTo>
                    <a:pt x="261577" y="202887"/>
                  </a:moveTo>
                  <a:lnTo>
                    <a:pt x="253284" y="213760"/>
                  </a:lnTo>
                  <a:lnTo>
                    <a:pt x="254965" y="217907"/>
                  </a:lnTo>
                  <a:lnTo>
                    <a:pt x="255750" y="222839"/>
                  </a:lnTo>
                  <a:lnTo>
                    <a:pt x="266621" y="234049"/>
                  </a:lnTo>
                  <a:lnTo>
                    <a:pt x="267405" y="237411"/>
                  </a:lnTo>
                  <a:lnTo>
                    <a:pt x="269086" y="241559"/>
                  </a:lnTo>
                  <a:lnTo>
                    <a:pt x="269086" y="253216"/>
                  </a:lnTo>
                  <a:lnTo>
                    <a:pt x="276931" y="237411"/>
                  </a:lnTo>
                  <a:lnTo>
                    <a:pt x="274914" y="234049"/>
                  </a:lnTo>
                  <a:lnTo>
                    <a:pt x="274129" y="230686"/>
                  </a:lnTo>
                  <a:lnTo>
                    <a:pt x="269086" y="224521"/>
                  </a:lnTo>
                  <a:lnTo>
                    <a:pt x="265724" y="219589"/>
                  </a:lnTo>
                  <a:lnTo>
                    <a:pt x="261577" y="214544"/>
                  </a:lnTo>
                  <a:lnTo>
                    <a:pt x="261577" y="202887"/>
                  </a:lnTo>
                  <a:close/>
                </a:path>
              </a:pathLst>
            </a:custGeom>
            <a:ln w="5008">
              <a:solidFill>
                <a:srgbClr val="000000"/>
              </a:solidFill>
            </a:ln>
          </p:spPr>
          <p:txBody>
            <a:bodyPr wrap="square" lIns="0" tIns="0" rIns="0" bIns="0" rtlCol="0"/>
            <a:lstStyle/>
            <a:p>
              <a:endParaRPr kern="0">
                <a:solidFill>
                  <a:sysClr val="windowText" lastClr="000000"/>
                </a:solidFill>
              </a:endParaRPr>
            </a:p>
          </p:txBody>
        </p:sp>
        <p:sp>
          <p:nvSpPr>
            <p:cNvPr id="73" name="object 73"/>
            <p:cNvSpPr/>
            <p:nvPr/>
          </p:nvSpPr>
          <p:spPr>
            <a:xfrm>
              <a:off x="4179756" y="3715302"/>
              <a:ext cx="751205" cy="780415"/>
            </a:xfrm>
            <a:custGeom>
              <a:avLst/>
              <a:gdLst/>
              <a:ahLst/>
              <a:cxnLst/>
              <a:rect l="l" t="t" r="r" b="b"/>
              <a:pathLst>
                <a:path w="751204" h="780414">
                  <a:moveTo>
                    <a:pt x="751208" y="0"/>
                  </a:moveTo>
                  <a:lnTo>
                    <a:pt x="0" y="420234"/>
                  </a:lnTo>
                  <a:lnTo>
                    <a:pt x="0" y="780275"/>
                  </a:lnTo>
                  <a:lnTo>
                    <a:pt x="751208" y="361161"/>
                  </a:lnTo>
                  <a:lnTo>
                    <a:pt x="751208" y="0"/>
                  </a:lnTo>
                  <a:close/>
                </a:path>
              </a:pathLst>
            </a:custGeom>
            <a:solidFill>
              <a:srgbClr val="63C8F1"/>
            </a:solidFill>
          </p:spPr>
          <p:txBody>
            <a:bodyPr wrap="square" lIns="0" tIns="0" rIns="0" bIns="0" rtlCol="0"/>
            <a:lstStyle/>
            <a:p>
              <a:endParaRPr kern="0">
                <a:solidFill>
                  <a:sysClr val="windowText" lastClr="000000"/>
                </a:solidFill>
              </a:endParaRPr>
            </a:p>
          </p:txBody>
        </p:sp>
        <p:sp>
          <p:nvSpPr>
            <p:cNvPr id="74" name="object 74"/>
            <p:cNvSpPr/>
            <p:nvPr/>
          </p:nvSpPr>
          <p:spPr>
            <a:xfrm>
              <a:off x="4179756" y="3715302"/>
              <a:ext cx="751205" cy="780415"/>
            </a:xfrm>
            <a:custGeom>
              <a:avLst/>
              <a:gdLst/>
              <a:ahLst/>
              <a:cxnLst/>
              <a:rect l="l" t="t" r="r" b="b"/>
              <a:pathLst>
                <a:path w="751204" h="780414">
                  <a:moveTo>
                    <a:pt x="0" y="780275"/>
                  </a:moveTo>
                  <a:lnTo>
                    <a:pt x="0" y="420234"/>
                  </a:lnTo>
                  <a:lnTo>
                    <a:pt x="751208" y="0"/>
                  </a:lnTo>
                  <a:lnTo>
                    <a:pt x="751208" y="361161"/>
                  </a:lnTo>
                  <a:lnTo>
                    <a:pt x="0" y="780275"/>
                  </a:lnTo>
                  <a:close/>
                </a:path>
              </a:pathLst>
            </a:custGeom>
            <a:ln w="10851">
              <a:solidFill>
                <a:srgbClr val="000000"/>
              </a:solidFill>
            </a:ln>
          </p:spPr>
          <p:txBody>
            <a:bodyPr wrap="square" lIns="0" tIns="0" rIns="0" bIns="0" rtlCol="0"/>
            <a:lstStyle/>
            <a:p>
              <a:endParaRPr kern="0">
                <a:solidFill>
                  <a:sysClr val="windowText" lastClr="000000"/>
                </a:solidFill>
              </a:endParaRPr>
            </a:p>
          </p:txBody>
        </p:sp>
        <p:sp>
          <p:nvSpPr>
            <p:cNvPr id="75" name="object 75"/>
            <p:cNvSpPr/>
            <p:nvPr/>
          </p:nvSpPr>
          <p:spPr>
            <a:xfrm>
              <a:off x="4133358" y="4106056"/>
              <a:ext cx="46990" cy="389255"/>
            </a:xfrm>
            <a:custGeom>
              <a:avLst/>
              <a:gdLst/>
              <a:ahLst/>
              <a:cxnLst/>
              <a:rect l="l" t="t" r="r" b="b"/>
              <a:pathLst>
                <a:path w="46989" h="389254">
                  <a:moveTo>
                    <a:pt x="0" y="0"/>
                  </a:moveTo>
                  <a:lnTo>
                    <a:pt x="0" y="360265"/>
                  </a:lnTo>
                  <a:lnTo>
                    <a:pt x="46397" y="388736"/>
                  </a:lnTo>
                  <a:lnTo>
                    <a:pt x="46397" y="29480"/>
                  </a:lnTo>
                  <a:lnTo>
                    <a:pt x="0" y="0"/>
                  </a:lnTo>
                  <a:close/>
                </a:path>
              </a:pathLst>
            </a:custGeom>
            <a:solidFill>
              <a:srgbClr val="00ACED"/>
            </a:solidFill>
          </p:spPr>
          <p:txBody>
            <a:bodyPr wrap="square" lIns="0" tIns="0" rIns="0" bIns="0" rtlCol="0"/>
            <a:lstStyle/>
            <a:p>
              <a:endParaRPr kern="0">
                <a:solidFill>
                  <a:sysClr val="windowText" lastClr="000000"/>
                </a:solidFill>
              </a:endParaRPr>
            </a:p>
          </p:txBody>
        </p:sp>
        <p:sp>
          <p:nvSpPr>
            <p:cNvPr id="76" name="object 76"/>
            <p:cNvSpPr/>
            <p:nvPr/>
          </p:nvSpPr>
          <p:spPr>
            <a:xfrm>
              <a:off x="4133358" y="4106056"/>
              <a:ext cx="46990" cy="389255"/>
            </a:xfrm>
            <a:custGeom>
              <a:avLst/>
              <a:gdLst/>
              <a:ahLst/>
              <a:cxnLst/>
              <a:rect l="l" t="t" r="r" b="b"/>
              <a:pathLst>
                <a:path w="46989" h="389254">
                  <a:moveTo>
                    <a:pt x="46397" y="388736"/>
                  </a:moveTo>
                  <a:lnTo>
                    <a:pt x="46397" y="29480"/>
                  </a:lnTo>
                  <a:lnTo>
                    <a:pt x="0" y="0"/>
                  </a:lnTo>
                  <a:lnTo>
                    <a:pt x="0" y="360265"/>
                  </a:lnTo>
                  <a:lnTo>
                    <a:pt x="46397" y="388736"/>
                  </a:lnTo>
                  <a:close/>
                </a:path>
              </a:pathLst>
            </a:custGeom>
            <a:ln w="10850">
              <a:solidFill>
                <a:srgbClr val="000000"/>
              </a:solidFill>
            </a:ln>
          </p:spPr>
          <p:txBody>
            <a:bodyPr wrap="square" lIns="0" tIns="0" rIns="0" bIns="0" rtlCol="0"/>
            <a:lstStyle/>
            <a:p>
              <a:endParaRPr kern="0">
                <a:solidFill>
                  <a:sysClr val="windowText" lastClr="000000"/>
                </a:solidFill>
              </a:endParaRPr>
            </a:p>
          </p:txBody>
        </p:sp>
        <p:sp>
          <p:nvSpPr>
            <p:cNvPr id="77" name="object 77"/>
            <p:cNvSpPr/>
            <p:nvPr/>
          </p:nvSpPr>
          <p:spPr>
            <a:xfrm>
              <a:off x="4133358" y="3686718"/>
              <a:ext cx="798195" cy="448945"/>
            </a:xfrm>
            <a:custGeom>
              <a:avLst/>
              <a:gdLst/>
              <a:ahLst/>
              <a:cxnLst/>
              <a:rect l="l" t="t" r="r" b="b"/>
              <a:pathLst>
                <a:path w="798195" h="448945">
                  <a:moveTo>
                    <a:pt x="751432" y="0"/>
                  </a:moveTo>
                  <a:lnTo>
                    <a:pt x="0" y="419337"/>
                  </a:lnTo>
                  <a:lnTo>
                    <a:pt x="46397" y="448818"/>
                  </a:lnTo>
                  <a:lnTo>
                    <a:pt x="797605" y="28583"/>
                  </a:lnTo>
                  <a:lnTo>
                    <a:pt x="751432" y="0"/>
                  </a:lnTo>
                  <a:close/>
                </a:path>
              </a:pathLst>
            </a:custGeom>
            <a:solidFill>
              <a:srgbClr val="BEE9F3"/>
            </a:solidFill>
          </p:spPr>
          <p:txBody>
            <a:bodyPr wrap="square" lIns="0" tIns="0" rIns="0" bIns="0" rtlCol="0"/>
            <a:lstStyle/>
            <a:p>
              <a:endParaRPr kern="0">
                <a:solidFill>
                  <a:sysClr val="windowText" lastClr="000000"/>
                </a:solidFill>
              </a:endParaRPr>
            </a:p>
          </p:txBody>
        </p:sp>
        <p:sp>
          <p:nvSpPr>
            <p:cNvPr id="78" name="object 78"/>
            <p:cNvSpPr/>
            <p:nvPr/>
          </p:nvSpPr>
          <p:spPr>
            <a:xfrm>
              <a:off x="4133358" y="3686718"/>
              <a:ext cx="798195" cy="448945"/>
            </a:xfrm>
            <a:custGeom>
              <a:avLst/>
              <a:gdLst/>
              <a:ahLst/>
              <a:cxnLst/>
              <a:rect l="l" t="t" r="r" b="b"/>
              <a:pathLst>
                <a:path w="798195" h="448945">
                  <a:moveTo>
                    <a:pt x="0" y="419337"/>
                  </a:moveTo>
                  <a:lnTo>
                    <a:pt x="46397" y="448818"/>
                  </a:lnTo>
                  <a:lnTo>
                    <a:pt x="797605" y="28583"/>
                  </a:lnTo>
                  <a:lnTo>
                    <a:pt x="751432" y="0"/>
                  </a:lnTo>
                  <a:lnTo>
                    <a:pt x="0" y="419337"/>
                  </a:lnTo>
                  <a:close/>
                </a:path>
              </a:pathLst>
            </a:custGeom>
            <a:ln w="10851">
              <a:solidFill>
                <a:srgbClr val="000000"/>
              </a:solidFill>
            </a:ln>
          </p:spPr>
          <p:txBody>
            <a:bodyPr wrap="square" lIns="0" tIns="0" rIns="0" bIns="0" rtlCol="0"/>
            <a:lstStyle/>
            <a:p>
              <a:endParaRPr kern="0">
                <a:solidFill>
                  <a:sysClr val="windowText" lastClr="000000"/>
                </a:solidFill>
              </a:endParaRPr>
            </a:p>
          </p:txBody>
        </p:sp>
        <p:sp>
          <p:nvSpPr>
            <p:cNvPr id="79" name="object 79"/>
            <p:cNvSpPr/>
            <p:nvPr/>
          </p:nvSpPr>
          <p:spPr>
            <a:xfrm>
              <a:off x="4180652" y="3741532"/>
              <a:ext cx="751205" cy="715010"/>
            </a:xfrm>
            <a:custGeom>
              <a:avLst/>
              <a:gdLst/>
              <a:ahLst/>
              <a:cxnLst/>
              <a:rect l="l" t="t" r="r" b="b"/>
              <a:pathLst>
                <a:path w="751204" h="715010">
                  <a:moveTo>
                    <a:pt x="605629" y="0"/>
                  </a:moveTo>
                  <a:lnTo>
                    <a:pt x="605629" y="0"/>
                  </a:lnTo>
                  <a:lnTo>
                    <a:pt x="652922" y="28583"/>
                  </a:lnTo>
                </a:path>
                <a:path w="751204" h="715010">
                  <a:moveTo>
                    <a:pt x="513283" y="50329"/>
                  </a:moveTo>
                  <a:lnTo>
                    <a:pt x="513283" y="50329"/>
                  </a:lnTo>
                  <a:lnTo>
                    <a:pt x="559456" y="78128"/>
                  </a:lnTo>
                </a:path>
                <a:path w="751204" h="715010">
                  <a:moveTo>
                    <a:pt x="418135" y="104358"/>
                  </a:moveTo>
                  <a:lnTo>
                    <a:pt x="418135" y="104358"/>
                  </a:lnTo>
                  <a:lnTo>
                    <a:pt x="464308" y="132941"/>
                  </a:lnTo>
                </a:path>
                <a:path w="751204" h="715010">
                  <a:moveTo>
                    <a:pt x="322090" y="159171"/>
                  </a:moveTo>
                  <a:lnTo>
                    <a:pt x="322090" y="159171"/>
                  </a:lnTo>
                  <a:lnTo>
                    <a:pt x="369160" y="186633"/>
                  </a:lnTo>
                </a:path>
                <a:path w="751204" h="715010">
                  <a:moveTo>
                    <a:pt x="226158" y="212863"/>
                  </a:moveTo>
                  <a:lnTo>
                    <a:pt x="226158" y="212863"/>
                  </a:lnTo>
                  <a:lnTo>
                    <a:pt x="272555" y="240662"/>
                  </a:lnTo>
                </a:path>
                <a:path w="751204" h="715010">
                  <a:moveTo>
                    <a:pt x="127648" y="266780"/>
                  </a:moveTo>
                  <a:lnTo>
                    <a:pt x="127648" y="266780"/>
                  </a:lnTo>
                  <a:lnTo>
                    <a:pt x="174157" y="295475"/>
                  </a:lnTo>
                </a:path>
                <a:path w="751204" h="715010">
                  <a:moveTo>
                    <a:pt x="33621" y="320472"/>
                  </a:moveTo>
                  <a:lnTo>
                    <a:pt x="33621" y="320472"/>
                  </a:lnTo>
                  <a:lnTo>
                    <a:pt x="79794" y="349168"/>
                  </a:lnTo>
                </a:path>
                <a:path w="751204" h="715010">
                  <a:moveTo>
                    <a:pt x="750312" y="14123"/>
                  </a:moveTo>
                  <a:lnTo>
                    <a:pt x="750312" y="14123"/>
                  </a:lnTo>
                  <a:lnTo>
                    <a:pt x="0" y="434358"/>
                  </a:lnTo>
                </a:path>
                <a:path w="751204" h="715010">
                  <a:moveTo>
                    <a:pt x="751096" y="53692"/>
                  </a:moveTo>
                  <a:lnTo>
                    <a:pt x="751096" y="53692"/>
                  </a:lnTo>
                  <a:lnTo>
                    <a:pt x="0" y="474711"/>
                  </a:lnTo>
                </a:path>
                <a:path w="751204" h="715010">
                  <a:moveTo>
                    <a:pt x="751096" y="93485"/>
                  </a:moveTo>
                  <a:lnTo>
                    <a:pt x="751096" y="93485"/>
                  </a:lnTo>
                  <a:lnTo>
                    <a:pt x="0" y="514168"/>
                  </a:lnTo>
                </a:path>
                <a:path w="751204" h="715010">
                  <a:moveTo>
                    <a:pt x="751096" y="133838"/>
                  </a:moveTo>
                  <a:lnTo>
                    <a:pt x="751096" y="133838"/>
                  </a:lnTo>
                  <a:lnTo>
                    <a:pt x="0" y="554857"/>
                  </a:lnTo>
                </a:path>
                <a:path w="751204" h="715010">
                  <a:moveTo>
                    <a:pt x="751096" y="173294"/>
                  </a:moveTo>
                  <a:lnTo>
                    <a:pt x="751096" y="173294"/>
                  </a:lnTo>
                  <a:lnTo>
                    <a:pt x="0" y="594314"/>
                  </a:lnTo>
                </a:path>
                <a:path w="751204" h="715010">
                  <a:moveTo>
                    <a:pt x="751096" y="213648"/>
                  </a:moveTo>
                  <a:lnTo>
                    <a:pt x="751096" y="213648"/>
                  </a:lnTo>
                  <a:lnTo>
                    <a:pt x="0" y="634667"/>
                  </a:lnTo>
                </a:path>
                <a:path w="751204" h="715010">
                  <a:moveTo>
                    <a:pt x="751096" y="253216"/>
                  </a:moveTo>
                  <a:lnTo>
                    <a:pt x="751096" y="253216"/>
                  </a:lnTo>
                  <a:lnTo>
                    <a:pt x="0" y="674236"/>
                  </a:lnTo>
                </a:path>
                <a:path w="751204" h="715010">
                  <a:moveTo>
                    <a:pt x="751096" y="293794"/>
                  </a:moveTo>
                  <a:lnTo>
                    <a:pt x="751096" y="293794"/>
                  </a:lnTo>
                  <a:lnTo>
                    <a:pt x="0" y="714589"/>
                  </a:lnTo>
                </a:path>
                <a:path w="751204" h="715010">
                  <a:moveTo>
                    <a:pt x="653707" y="29480"/>
                  </a:moveTo>
                  <a:lnTo>
                    <a:pt x="653707" y="29480"/>
                  </a:lnTo>
                  <a:lnTo>
                    <a:pt x="653707" y="68152"/>
                  </a:lnTo>
                </a:path>
                <a:path w="751204" h="715010">
                  <a:moveTo>
                    <a:pt x="561921" y="80706"/>
                  </a:moveTo>
                  <a:lnTo>
                    <a:pt x="561921" y="80706"/>
                  </a:lnTo>
                  <a:lnTo>
                    <a:pt x="561921" y="118481"/>
                  </a:lnTo>
                </a:path>
                <a:path w="751204" h="715010">
                  <a:moveTo>
                    <a:pt x="700777" y="41922"/>
                  </a:moveTo>
                  <a:lnTo>
                    <a:pt x="700777" y="41922"/>
                  </a:lnTo>
                  <a:lnTo>
                    <a:pt x="700777" y="82275"/>
                  </a:lnTo>
                </a:path>
                <a:path w="751204" h="715010">
                  <a:moveTo>
                    <a:pt x="603948" y="95166"/>
                  </a:moveTo>
                  <a:lnTo>
                    <a:pt x="603948" y="95166"/>
                  </a:lnTo>
                  <a:lnTo>
                    <a:pt x="603948" y="135519"/>
                  </a:lnTo>
                </a:path>
                <a:path w="751204" h="715010">
                  <a:moveTo>
                    <a:pt x="506334" y="150540"/>
                  </a:moveTo>
                  <a:lnTo>
                    <a:pt x="506334" y="150540"/>
                  </a:lnTo>
                  <a:lnTo>
                    <a:pt x="506334" y="190333"/>
                  </a:lnTo>
                </a:path>
                <a:path w="751204" h="715010">
                  <a:moveTo>
                    <a:pt x="411410" y="204456"/>
                  </a:moveTo>
                  <a:lnTo>
                    <a:pt x="411410" y="204456"/>
                  </a:lnTo>
                  <a:lnTo>
                    <a:pt x="411410" y="244809"/>
                  </a:lnTo>
                </a:path>
                <a:path w="751204" h="715010">
                  <a:moveTo>
                    <a:pt x="313797" y="257588"/>
                  </a:moveTo>
                  <a:lnTo>
                    <a:pt x="313797" y="257588"/>
                  </a:lnTo>
                  <a:lnTo>
                    <a:pt x="313797" y="297941"/>
                  </a:lnTo>
                </a:path>
                <a:path w="751204" h="715010">
                  <a:moveTo>
                    <a:pt x="465092" y="133838"/>
                  </a:moveTo>
                  <a:lnTo>
                    <a:pt x="465092" y="133838"/>
                  </a:lnTo>
                  <a:lnTo>
                    <a:pt x="465092" y="173294"/>
                  </a:lnTo>
                </a:path>
                <a:path w="751204" h="715010">
                  <a:moveTo>
                    <a:pt x="368263" y="186633"/>
                  </a:moveTo>
                  <a:lnTo>
                    <a:pt x="368263" y="186633"/>
                  </a:lnTo>
                  <a:lnTo>
                    <a:pt x="368263" y="227323"/>
                  </a:lnTo>
                </a:path>
                <a:path w="751204" h="715010">
                  <a:moveTo>
                    <a:pt x="272555" y="242343"/>
                  </a:moveTo>
                  <a:lnTo>
                    <a:pt x="272555" y="242343"/>
                  </a:lnTo>
                  <a:lnTo>
                    <a:pt x="272555" y="282697"/>
                  </a:lnTo>
                </a:path>
                <a:path w="751204" h="715010">
                  <a:moveTo>
                    <a:pt x="175838" y="296260"/>
                  </a:moveTo>
                  <a:lnTo>
                    <a:pt x="175838" y="296260"/>
                  </a:lnTo>
                  <a:lnTo>
                    <a:pt x="175838" y="335829"/>
                  </a:lnTo>
                </a:path>
                <a:path w="751204" h="715010">
                  <a:moveTo>
                    <a:pt x="465092" y="211966"/>
                  </a:moveTo>
                  <a:lnTo>
                    <a:pt x="465092" y="211966"/>
                  </a:lnTo>
                  <a:lnTo>
                    <a:pt x="465092" y="251535"/>
                  </a:lnTo>
                </a:path>
                <a:path w="751204" h="715010">
                  <a:moveTo>
                    <a:pt x="368263" y="265098"/>
                  </a:moveTo>
                  <a:lnTo>
                    <a:pt x="368263" y="265098"/>
                  </a:lnTo>
                  <a:lnTo>
                    <a:pt x="368263" y="305451"/>
                  </a:lnTo>
                </a:path>
                <a:path w="751204" h="715010">
                  <a:moveTo>
                    <a:pt x="272555" y="320472"/>
                  </a:moveTo>
                  <a:lnTo>
                    <a:pt x="272555" y="320472"/>
                  </a:lnTo>
                  <a:lnTo>
                    <a:pt x="272555" y="361161"/>
                  </a:lnTo>
                </a:path>
                <a:path w="751204" h="715010">
                  <a:moveTo>
                    <a:pt x="175838" y="374500"/>
                  </a:moveTo>
                  <a:lnTo>
                    <a:pt x="175838" y="374500"/>
                  </a:lnTo>
                  <a:lnTo>
                    <a:pt x="175838" y="413957"/>
                  </a:lnTo>
                </a:path>
                <a:path w="751204" h="715010">
                  <a:moveTo>
                    <a:pt x="218649" y="311280"/>
                  </a:moveTo>
                  <a:lnTo>
                    <a:pt x="218649" y="311280"/>
                  </a:lnTo>
                  <a:lnTo>
                    <a:pt x="218649" y="351634"/>
                  </a:lnTo>
                </a:path>
                <a:path w="751204" h="715010">
                  <a:moveTo>
                    <a:pt x="79794" y="350064"/>
                  </a:moveTo>
                  <a:lnTo>
                    <a:pt x="79794" y="350064"/>
                  </a:lnTo>
                  <a:lnTo>
                    <a:pt x="79794" y="389857"/>
                  </a:lnTo>
                </a:path>
                <a:path w="751204" h="715010">
                  <a:moveTo>
                    <a:pt x="79794" y="428529"/>
                  </a:moveTo>
                  <a:lnTo>
                    <a:pt x="79794" y="428529"/>
                  </a:lnTo>
                  <a:lnTo>
                    <a:pt x="79794" y="467986"/>
                  </a:lnTo>
                </a:path>
                <a:path w="751204" h="715010">
                  <a:moveTo>
                    <a:pt x="120924" y="365309"/>
                  </a:moveTo>
                  <a:lnTo>
                    <a:pt x="120924" y="365309"/>
                  </a:lnTo>
                  <a:lnTo>
                    <a:pt x="120924" y="404877"/>
                  </a:lnTo>
                </a:path>
                <a:path w="751204" h="715010">
                  <a:moveTo>
                    <a:pt x="24991" y="421803"/>
                  </a:moveTo>
                  <a:lnTo>
                    <a:pt x="24991" y="421803"/>
                  </a:lnTo>
                  <a:lnTo>
                    <a:pt x="24991" y="461372"/>
                  </a:lnTo>
                </a:path>
                <a:path w="751204" h="715010">
                  <a:moveTo>
                    <a:pt x="24991" y="501613"/>
                  </a:moveTo>
                  <a:lnTo>
                    <a:pt x="24991" y="501613"/>
                  </a:lnTo>
                  <a:lnTo>
                    <a:pt x="24991" y="541182"/>
                  </a:lnTo>
                </a:path>
                <a:path w="751204" h="715010">
                  <a:moveTo>
                    <a:pt x="24991" y="580638"/>
                  </a:moveTo>
                  <a:lnTo>
                    <a:pt x="24991" y="580638"/>
                  </a:lnTo>
                  <a:lnTo>
                    <a:pt x="24991" y="620207"/>
                  </a:lnTo>
                </a:path>
                <a:path w="751204" h="715010">
                  <a:moveTo>
                    <a:pt x="24991" y="659215"/>
                  </a:moveTo>
                  <a:lnTo>
                    <a:pt x="24991" y="659215"/>
                  </a:lnTo>
                  <a:lnTo>
                    <a:pt x="24991" y="699456"/>
                  </a:lnTo>
                </a:path>
                <a:path w="751204" h="715010">
                  <a:moveTo>
                    <a:pt x="700777" y="122068"/>
                  </a:moveTo>
                  <a:lnTo>
                    <a:pt x="700777" y="122068"/>
                  </a:lnTo>
                  <a:lnTo>
                    <a:pt x="700777" y="162421"/>
                  </a:lnTo>
                </a:path>
                <a:path w="751204" h="715010">
                  <a:moveTo>
                    <a:pt x="603948" y="174976"/>
                  </a:moveTo>
                  <a:lnTo>
                    <a:pt x="603948" y="174976"/>
                  </a:lnTo>
                  <a:lnTo>
                    <a:pt x="603948" y="215329"/>
                  </a:lnTo>
                </a:path>
                <a:path w="751204" h="715010">
                  <a:moveTo>
                    <a:pt x="506334" y="229004"/>
                  </a:moveTo>
                  <a:lnTo>
                    <a:pt x="506334" y="229004"/>
                  </a:lnTo>
                  <a:lnTo>
                    <a:pt x="506334" y="268461"/>
                  </a:lnTo>
                </a:path>
                <a:path w="751204" h="715010">
                  <a:moveTo>
                    <a:pt x="411410" y="284378"/>
                  </a:moveTo>
                  <a:lnTo>
                    <a:pt x="411410" y="284378"/>
                  </a:lnTo>
                  <a:lnTo>
                    <a:pt x="411410" y="324956"/>
                  </a:lnTo>
                </a:path>
                <a:path w="751204" h="715010">
                  <a:moveTo>
                    <a:pt x="313797" y="337510"/>
                  </a:moveTo>
                  <a:lnTo>
                    <a:pt x="313797" y="337510"/>
                  </a:lnTo>
                  <a:lnTo>
                    <a:pt x="313797" y="377863"/>
                  </a:lnTo>
                </a:path>
                <a:path w="751204" h="715010">
                  <a:moveTo>
                    <a:pt x="218649" y="392323"/>
                  </a:moveTo>
                  <a:lnTo>
                    <a:pt x="218649" y="392323"/>
                  </a:lnTo>
                  <a:lnTo>
                    <a:pt x="218649" y="431780"/>
                  </a:lnTo>
                </a:path>
                <a:path w="751204" h="715010">
                  <a:moveTo>
                    <a:pt x="120924" y="445231"/>
                  </a:moveTo>
                  <a:lnTo>
                    <a:pt x="120924" y="445231"/>
                  </a:lnTo>
                  <a:lnTo>
                    <a:pt x="120924" y="484687"/>
                  </a:lnTo>
                </a:path>
                <a:path w="751204" h="715010">
                  <a:moveTo>
                    <a:pt x="700777" y="201990"/>
                  </a:moveTo>
                  <a:lnTo>
                    <a:pt x="700777" y="201990"/>
                  </a:lnTo>
                  <a:lnTo>
                    <a:pt x="700777" y="242343"/>
                  </a:lnTo>
                </a:path>
                <a:path w="751204" h="715010">
                  <a:moveTo>
                    <a:pt x="603948" y="255907"/>
                  </a:moveTo>
                  <a:lnTo>
                    <a:pt x="603948" y="255907"/>
                  </a:lnTo>
                  <a:lnTo>
                    <a:pt x="603948" y="295475"/>
                  </a:lnTo>
                </a:path>
                <a:path w="751204" h="715010">
                  <a:moveTo>
                    <a:pt x="506334" y="308814"/>
                  </a:moveTo>
                  <a:lnTo>
                    <a:pt x="506334" y="308814"/>
                  </a:lnTo>
                  <a:lnTo>
                    <a:pt x="506334" y="348383"/>
                  </a:lnTo>
                </a:path>
                <a:path w="751204" h="715010">
                  <a:moveTo>
                    <a:pt x="411410" y="364524"/>
                  </a:moveTo>
                  <a:lnTo>
                    <a:pt x="411410" y="364524"/>
                  </a:lnTo>
                  <a:lnTo>
                    <a:pt x="411410" y="404877"/>
                  </a:lnTo>
                </a:path>
                <a:path w="751204" h="715010">
                  <a:moveTo>
                    <a:pt x="313797" y="417320"/>
                  </a:moveTo>
                  <a:lnTo>
                    <a:pt x="313797" y="417320"/>
                  </a:lnTo>
                  <a:lnTo>
                    <a:pt x="313797" y="458009"/>
                  </a:lnTo>
                </a:path>
                <a:path w="751204" h="715010">
                  <a:moveTo>
                    <a:pt x="218649" y="472133"/>
                  </a:moveTo>
                  <a:lnTo>
                    <a:pt x="218649" y="472133"/>
                  </a:lnTo>
                  <a:lnTo>
                    <a:pt x="218649" y="511702"/>
                  </a:lnTo>
                </a:path>
                <a:path w="751204" h="715010">
                  <a:moveTo>
                    <a:pt x="120924" y="525265"/>
                  </a:moveTo>
                  <a:lnTo>
                    <a:pt x="120924" y="525265"/>
                  </a:lnTo>
                  <a:lnTo>
                    <a:pt x="120924" y="564833"/>
                  </a:lnTo>
                </a:path>
                <a:path w="751204" h="715010">
                  <a:moveTo>
                    <a:pt x="700777" y="281800"/>
                  </a:moveTo>
                  <a:lnTo>
                    <a:pt x="700777" y="281800"/>
                  </a:lnTo>
                  <a:lnTo>
                    <a:pt x="700777" y="322490"/>
                  </a:lnTo>
                </a:path>
                <a:path w="751204" h="715010">
                  <a:moveTo>
                    <a:pt x="603948" y="335829"/>
                  </a:moveTo>
                  <a:lnTo>
                    <a:pt x="603948" y="335829"/>
                  </a:lnTo>
                  <a:lnTo>
                    <a:pt x="603948" y="375285"/>
                  </a:lnTo>
                </a:path>
                <a:path w="751204" h="715010">
                  <a:moveTo>
                    <a:pt x="506334" y="388960"/>
                  </a:moveTo>
                  <a:lnTo>
                    <a:pt x="506334" y="388960"/>
                  </a:lnTo>
                  <a:lnTo>
                    <a:pt x="506334" y="428529"/>
                  </a:lnTo>
                </a:path>
                <a:path w="751204" h="715010">
                  <a:moveTo>
                    <a:pt x="411410" y="444334"/>
                  </a:moveTo>
                  <a:lnTo>
                    <a:pt x="411410" y="444334"/>
                  </a:lnTo>
                  <a:lnTo>
                    <a:pt x="411410" y="484687"/>
                  </a:lnTo>
                </a:path>
              </a:pathLst>
            </a:custGeom>
            <a:ln w="5008">
              <a:solidFill>
                <a:srgbClr val="000000"/>
              </a:solidFill>
            </a:ln>
          </p:spPr>
          <p:txBody>
            <a:bodyPr wrap="square" lIns="0" tIns="0" rIns="0" bIns="0" rtlCol="0"/>
            <a:lstStyle/>
            <a:p>
              <a:endParaRPr kern="0">
                <a:solidFill>
                  <a:sysClr val="windowText" lastClr="000000"/>
                </a:solidFill>
              </a:endParaRPr>
            </a:p>
          </p:txBody>
        </p:sp>
        <p:pic>
          <p:nvPicPr>
            <p:cNvPr id="80" name="object 80"/>
            <p:cNvPicPr/>
            <p:nvPr/>
          </p:nvPicPr>
          <p:blipFill>
            <a:blip r:embed="rId10" cstate="print"/>
            <a:stretch>
              <a:fillRect/>
            </a:stretch>
          </p:blipFill>
          <p:spPr>
            <a:xfrm>
              <a:off x="4982022" y="2356135"/>
              <a:ext cx="2367582" cy="3111008"/>
            </a:xfrm>
            <a:prstGeom prst="rect">
              <a:avLst/>
            </a:prstGeom>
          </p:spPr>
        </p:pic>
        <p:sp>
          <p:nvSpPr>
            <p:cNvPr id="81" name="object 81"/>
            <p:cNvSpPr/>
            <p:nvPr/>
          </p:nvSpPr>
          <p:spPr>
            <a:xfrm>
              <a:off x="4133358" y="3852503"/>
              <a:ext cx="702945" cy="603250"/>
            </a:xfrm>
            <a:custGeom>
              <a:avLst/>
              <a:gdLst/>
              <a:ahLst/>
              <a:cxnLst/>
              <a:rect l="l" t="t" r="r" b="b"/>
              <a:pathLst>
                <a:path w="702945" h="603250">
                  <a:moveTo>
                    <a:pt x="361091" y="387391"/>
                  </a:moveTo>
                  <a:lnTo>
                    <a:pt x="361091" y="387391"/>
                  </a:lnTo>
                  <a:lnTo>
                    <a:pt x="361091" y="426848"/>
                  </a:lnTo>
                </a:path>
                <a:path w="702945" h="603250">
                  <a:moveTo>
                    <a:pt x="265943" y="441083"/>
                  </a:moveTo>
                  <a:lnTo>
                    <a:pt x="265943" y="441083"/>
                  </a:lnTo>
                  <a:lnTo>
                    <a:pt x="265943" y="480876"/>
                  </a:lnTo>
                </a:path>
                <a:path w="702945" h="603250">
                  <a:moveTo>
                    <a:pt x="168217" y="494215"/>
                  </a:moveTo>
                  <a:lnTo>
                    <a:pt x="168217" y="494215"/>
                  </a:lnTo>
                  <a:lnTo>
                    <a:pt x="168217" y="533672"/>
                  </a:lnTo>
                </a:path>
                <a:path w="702945" h="603250">
                  <a:moveTo>
                    <a:pt x="702682" y="76559"/>
                  </a:moveTo>
                  <a:lnTo>
                    <a:pt x="702682" y="76559"/>
                  </a:lnTo>
                  <a:lnTo>
                    <a:pt x="702682" y="116351"/>
                  </a:lnTo>
                </a:path>
                <a:path w="702945" h="603250">
                  <a:moveTo>
                    <a:pt x="605853" y="129690"/>
                  </a:moveTo>
                  <a:lnTo>
                    <a:pt x="605853" y="129690"/>
                  </a:lnTo>
                  <a:lnTo>
                    <a:pt x="605853" y="170044"/>
                  </a:lnTo>
                </a:path>
                <a:path w="702945" h="603250">
                  <a:moveTo>
                    <a:pt x="508239" y="183719"/>
                  </a:moveTo>
                  <a:lnTo>
                    <a:pt x="508239" y="183719"/>
                  </a:lnTo>
                  <a:lnTo>
                    <a:pt x="508239" y="223176"/>
                  </a:lnTo>
                </a:path>
                <a:path w="702945" h="603250">
                  <a:moveTo>
                    <a:pt x="413091" y="239093"/>
                  </a:moveTo>
                  <a:lnTo>
                    <a:pt x="413091" y="239093"/>
                  </a:lnTo>
                  <a:lnTo>
                    <a:pt x="413091" y="278886"/>
                  </a:lnTo>
                </a:path>
                <a:path w="702945" h="603250">
                  <a:moveTo>
                    <a:pt x="315478" y="292225"/>
                  </a:moveTo>
                  <a:lnTo>
                    <a:pt x="315478" y="292225"/>
                  </a:lnTo>
                  <a:lnTo>
                    <a:pt x="315478" y="332578"/>
                  </a:lnTo>
                </a:path>
                <a:path w="702945" h="603250">
                  <a:moveTo>
                    <a:pt x="220554" y="346141"/>
                  </a:moveTo>
                  <a:lnTo>
                    <a:pt x="220554" y="346141"/>
                  </a:lnTo>
                  <a:lnTo>
                    <a:pt x="220554" y="386494"/>
                  </a:lnTo>
                </a:path>
                <a:path w="702945" h="603250">
                  <a:moveTo>
                    <a:pt x="122941" y="399833"/>
                  </a:moveTo>
                  <a:lnTo>
                    <a:pt x="122941" y="399833"/>
                  </a:lnTo>
                  <a:lnTo>
                    <a:pt x="122941" y="439402"/>
                  </a:lnTo>
                </a:path>
                <a:path w="702945" h="603250">
                  <a:moveTo>
                    <a:pt x="702682" y="156705"/>
                  </a:moveTo>
                  <a:lnTo>
                    <a:pt x="702682" y="156705"/>
                  </a:lnTo>
                  <a:lnTo>
                    <a:pt x="702682" y="196161"/>
                  </a:lnTo>
                </a:path>
                <a:path w="702945" h="603250">
                  <a:moveTo>
                    <a:pt x="605853" y="209500"/>
                  </a:moveTo>
                  <a:lnTo>
                    <a:pt x="605853" y="209500"/>
                  </a:lnTo>
                  <a:lnTo>
                    <a:pt x="605853" y="250190"/>
                  </a:lnTo>
                </a:path>
                <a:path w="702945" h="603250">
                  <a:moveTo>
                    <a:pt x="508239" y="263529"/>
                  </a:moveTo>
                  <a:lnTo>
                    <a:pt x="508239" y="263529"/>
                  </a:lnTo>
                  <a:lnTo>
                    <a:pt x="508239" y="302985"/>
                  </a:lnTo>
                </a:path>
                <a:path w="702945" h="603250">
                  <a:moveTo>
                    <a:pt x="413091" y="319127"/>
                  </a:moveTo>
                  <a:lnTo>
                    <a:pt x="413091" y="319127"/>
                  </a:lnTo>
                  <a:lnTo>
                    <a:pt x="413091" y="358695"/>
                  </a:lnTo>
                </a:path>
                <a:path w="702945" h="603250">
                  <a:moveTo>
                    <a:pt x="315478" y="372034"/>
                  </a:moveTo>
                  <a:lnTo>
                    <a:pt x="315478" y="372034"/>
                  </a:lnTo>
                  <a:lnTo>
                    <a:pt x="315478" y="412724"/>
                  </a:lnTo>
                </a:path>
                <a:path w="702945" h="603250">
                  <a:moveTo>
                    <a:pt x="220554" y="426063"/>
                  </a:moveTo>
                  <a:lnTo>
                    <a:pt x="220554" y="426063"/>
                  </a:lnTo>
                  <a:lnTo>
                    <a:pt x="220554" y="466416"/>
                  </a:lnTo>
                </a:path>
                <a:path w="702945" h="603250">
                  <a:moveTo>
                    <a:pt x="122941" y="479979"/>
                  </a:moveTo>
                  <a:lnTo>
                    <a:pt x="122941" y="479979"/>
                  </a:lnTo>
                  <a:lnTo>
                    <a:pt x="122941" y="519548"/>
                  </a:lnTo>
                </a:path>
                <a:path w="702945" h="603250">
                  <a:moveTo>
                    <a:pt x="702682" y="236515"/>
                  </a:moveTo>
                  <a:lnTo>
                    <a:pt x="702682" y="236515"/>
                  </a:lnTo>
                  <a:lnTo>
                    <a:pt x="702682" y="276083"/>
                  </a:lnTo>
                </a:path>
                <a:path w="702945" h="603250">
                  <a:moveTo>
                    <a:pt x="605853" y="289646"/>
                  </a:moveTo>
                  <a:lnTo>
                    <a:pt x="605853" y="289646"/>
                  </a:lnTo>
                  <a:lnTo>
                    <a:pt x="605853" y="330000"/>
                  </a:lnTo>
                </a:path>
                <a:path w="702945" h="603250">
                  <a:moveTo>
                    <a:pt x="508239" y="343339"/>
                  </a:moveTo>
                  <a:lnTo>
                    <a:pt x="508239" y="343339"/>
                  </a:lnTo>
                  <a:lnTo>
                    <a:pt x="508239" y="383132"/>
                  </a:lnTo>
                </a:path>
                <a:path w="702945" h="603250">
                  <a:moveTo>
                    <a:pt x="413091" y="399049"/>
                  </a:moveTo>
                  <a:lnTo>
                    <a:pt x="413091" y="399049"/>
                  </a:lnTo>
                  <a:lnTo>
                    <a:pt x="413091" y="438505"/>
                  </a:lnTo>
                </a:path>
                <a:path w="702945" h="603250">
                  <a:moveTo>
                    <a:pt x="315478" y="452181"/>
                  </a:moveTo>
                  <a:lnTo>
                    <a:pt x="315478" y="452181"/>
                  </a:lnTo>
                  <a:lnTo>
                    <a:pt x="315478" y="492534"/>
                  </a:lnTo>
                </a:path>
                <a:path w="702945" h="603250">
                  <a:moveTo>
                    <a:pt x="220554" y="505873"/>
                  </a:moveTo>
                  <a:lnTo>
                    <a:pt x="220554" y="505873"/>
                  </a:lnTo>
                  <a:lnTo>
                    <a:pt x="220554" y="546562"/>
                  </a:lnTo>
                </a:path>
                <a:path w="702945" h="603250">
                  <a:moveTo>
                    <a:pt x="122941" y="559901"/>
                  </a:moveTo>
                  <a:lnTo>
                    <a:pt x="122941" y="559901"/>
                  </a:lnTo>
                  <a:lnTo>
                    <a:pt x="122941" y="599358"/>
                  </a:lnTo>
                </a:path>
                <a:path w="702945" h="603250">
                  <a:moveTo>
                    <a:pt x="699320" y="0"/>
                  </a:moveTo>
                  <a:lnTo>
                    <a:pt x="699320" y="0"/>
                  </a:lnTo>
                  <a:lnTo>
                    <a:pt x="699320" y="40353"/>
                  </a:lnTo>
                </a:path>
                <a:path w="702945" h="603250">
                  <a:moveTo>
                    <a:pt x="602603" y="54028"/>
                  </a:moveTo>
                  <a:lnTo>
                    <a:pt x="602603" y="54028"/>
                  </a:lnTo>
                  <a:lnTo>
                    <a:pt x="602603" y="93485"/>
                  </a:lnTo>
                </a:path>
                <a:path w="702945" h="603250">
                  <a:moveTo>
                    <a:pt x="46397" y="324171"/>
                  </a:moveTo>
                  <a:lnTo>
                    <a:pt x="46397" y="324171"/>
                  </a:lnTo>
                  <a:lnTo>
                    <a:pt x="0" y="295475"/>
                  </a:lnTo>
                </a:path>
                <a:path w="702945" h="603250">
                  <a:moveTo>
                    <a:pt x="46397" y="363740"/>
                  </a:moveTo>
                  <a:lnTo>
                    <a:pt x="46397" y="363740"/>
                  </a:lnTo>
                  <a:lnTo>
                    <a:pt x="0" y="335044"/>
                  </a:lnTo>
                </a:path>
                <a:path w="702945" h="603250">
                  <a:moveTo>
                    <a:pt x="46397" y="403196"/>
                  </a:moveTo>
                  <a:lnTo>
                    <a:pt x="46397" y="403196"/>
                  </a:lnTo>
                  <a:lnTo>
                    <a:pt x="0" y="374500"/>
                  </a:lnTo>
                </a:path>
                <a:path w="702945" h="603250">
                  <a:moveTo>
                    <a:pt x="46397" y="443886"/>
                  </a:moveTo>
                  <a:lnTo>
                    <a:pt x="46397" y="443886"/>
                  </a:lnTo>
                  <a:lnTo>
                    <a:pt x="0" y="415190"/>
                  </a:lnTo>
                </a:path>
                <a:path w="702945" h="603250">
                  <a:moveTo>
                    <a:pt x="46397" y="483342"/>
                  </a:moveTo>
                  <a:lnTo>
                    <a:pt x="46397" y="483342"/>
                  </a:lnTo>
                  <a:lnTo>
                    <a:pt x="0" y="455543"/>
                  </a:lnTo>
                </a:path>
                <a:path w="702945" h="603250">
                  <a:moveTo>
                    <a:pt x="46397" y="522911"/>
                  </a:moveTo>
                  <a:lnTo>
                    <a:pt x="46397" y="522911"/>
                  </a:lnTo>
                  <a:lnTo>
                    <a:pt x="0" y="494215"/>
                  </a:lnTo>
                </a:path>
                <a:path w="702945" h="603250">
                  <a:moveTo>
                    <a:pt x="46397" y="562367"/>
                  </a:moveTo>
                  <a:lnTo>
                    <a:pt x="46397" y="562367"/>
                  </a:lnTo>
                  <a:lnTo>
                    <a:pt x="0" y="533672"/>
                  </a:lnTo>
                </a:path>
                <a:path w="702945" h="603250">
                  <a:moveTo>
                    <a:pt x="46397" y="602721"/>
                  </a:moveTo>
                  <a:lnTo>
                    <a:pt x="46397" y="602721"/>
                  </a:lnTo>
                  <a:lnTo>
                    <a:pt x="0" y="574025"/>
                  </a:lnTo>
                </a:path>
              </a:pathLst>
            </a:custGeom>
            <a:ln w="5008">
              <a:solidFill>
                <a:srgbClr val="000000"/>
              </a:solidFill>
            </a:ln>
          </p:spPr>
          <p:txBody>
            <a:bodyPr wrap="square" lIns="0" tIns="0" rIns="0" bIns="0" rtlCol="0"/>
            <a:lstStyle/>
            <a:p>
              <a:endParaRPr kern="0">
                <a:solidFill>
                  <a:sysClr val="windowText" lastClr="000000"/>
                </a:solidFill>
              </a:endParaRPr>
            </a:p>
          </p:txBody>
        </p:sp>
        <p:sp>
          <p:nvSpPr>
            <p:cNvPr id="82" name="object 82"/>
            <p:cNvSpPr/>
            <p:nvPr/>
          </p:nvSpPr>
          <p:spPr>
            <a:xfrm>
              <a:off x="4670288" y="3983876"/>
              <a:ext cx="64135" cy="161290"/>
            </a:xfrm>
            <a:custGeom>
              <a:avLst/>
              <a:gdLst/>
              <a:ahLst/>
              <a:cxnLst/>
              <a:rect l="l" t="t" r="r" b="b"/>
              <a:pathLst>
                <a:path w="64135" h="161289">
                  <a:moveTo>
                    <a:pt x="58164" y="0"/>
                  </a:moveTo>
                  <a:lnTo>
                    <a:pt x="43595" y="44500"/>
                  </a:lnTo>
                  <a:lnTo>
                    <a:pt x="18379" y="69833"/>
                  </a:lnTo>
                  <a:lnTo>
                    <a:pt x="0" y="95166"/>
                  </a:lnTo>
                  <a:lnTo>
                    <a:pt x="4931" y="159955"/>
                  </a:lnTo>
                  <a:lnTo>
                    <a:pt x="34517" y="160852"/>
                  </a:lnTo>
                  <a:lnTo>
                    <a:pt x="38762" y="128920"/>
                  </a:lnTo>
                  <a:lnTo>
                    <a:pt x="41846" y="102923"/>
                  </a:lnTo>
                  <a:lnTo>
                    <a:pt x="43595" y="82612"/>
                  </a:lnTo>
                  <a:lnTo>
                    <a:pt x="46535" y="70292"/>
                  </a:lnTo>
                  <a:lnTo>
                    <a:pt x="62311" y="33627"/>
                  </a:lnTo>
                  <a:lnTo>
                    <a:pt x="63642" y="10424"/>
                  </a:lnTo>
                  <a:lnTo>
                    <a:pt x="61948" y="5191"/>
                  </a:lnTo>
                  <a:lnTo>
                    <a:pt x="58164" y="0"/>
                  </a:lnTo>
                  <a:close/>
                </a:path>
              </a:pathLst>
            </a:custGeom>
            <a:solidFill>
              <a:srgbClr val="AFAFAF"/>
            </a:solidFill>
          </p:spPr>
          <p:txBody>
            <a:bodyPr wrap="square" lIns="0" tIns="0" rIns="0" bIns="0" rtlCol="0"/>
            <a:lstStyle/>
            <a:p>
              <a:endParaRPr kern="0">
                <a:solidFill>
                  <a:sysClr val="windowText" lastClr="000000"/>
                </a:solidFill>
              </a:endParaRPr>
            </a:p>
          </p:txBody>
        </p:sp>
        <p:sp>
          <p:nvSpPr>
            <p:cNvPr id="83" name="object 83"/>
            <p:cNvSpPr/>
            <p:nvPr/>
          </p:nvSpPr>
          <p:spPr>
            <a:xfrm>
              <a:off x="4670288" y="3983876"/>
              <a:ext cx="64135" cy="161290"/>
            </a:xfrm>
            <a:custGeom>
              <a:avLst/>
              <a:gdLst/>
              <a:ahLst/>
              <a:cxnLst/>
              <a:rect l="l" t="t" r="r" b="b"/>
              <a:pathLst>
                <a:path w="64135" h="161289">
                  <a:moveTo>
                    <a:pt x="58164" y="0"/>
                  </a:moveTo>
                  <a:lnTo>
                    <a:pt x="61948" y="5191"/>
                  </a:lnTo>
                  <a:lnTo>
                    <a:pt x="63642" y="10424"/>
                  </a:lnTo>
                  <a:lnTo>
                    <a:pt x="58425" y="49226"/>
                  </a:lnTo>
                  <a:lnTo>
                    <a:pt x="46535" y="70292"/>
                  </a:lnTo>
                  <a:lnTo>
                    <a:pt x="43595" y="82612"/>
                  </a:lnTo>
                  <a:lnTo>
                    <a:pt x="41846" y="102923"/>
                  </a:lnTo>
                  <a:lnTo>
                    <a:pt x="38762" y="128920"/>
                  </a:lnTo>
                  <a:lnTo>
                    <a:pt x="35825" y="151323"/>
                  </a:lnTo>
                  <a:lnTo>
                    <a:pt x="34517" y="160852"/>
                  </a:lnTo>
                  <a:lnTo>
                    <a:pt x="4931" y="159955"/>
                  </a:lnTo>
                  <a:lnTo>
                    <a:pt x="0" y="95166"/>
                  </a:lnTo>
                  <a:lnTo>
                    <a:pt x="18379" y="69833"/>
                  </a:lnTo>
                  <a:lnTo>
                    <a:pt x="29679" y="62880"/>
                  </a:lnTo>
                  <a:lnTo>
                    <a:pt x="36072" y="57923"/>
                  </a:lnTo>
                  <a:lnTo>
                    <a:pt x="53107" y="17248"/>
                  </a:lnTo>
                  <a:lnTo>
                    <a:pt x="58164" y="0"/>
                  </a:lnTo>
                  <a:close/>
                </a:path>
              </a:pathLst>
            </a:custGeom>
            <a:ln w="5007">
              <a:solidFill>
                <a:srgbClr val="000000"/>
              </a:solidFill>
            </a:ln>
          </p:spPr>
          <p:txBody>
            <a:bodyPr wrap="square" lIns="0" tIns="0" rIns="0" bIns="0" rtlCol="0"/>
            <a:lstStyle/>
            <a:p>
              <a:endParaRPr kern="0">
                <a:solidFill>
                  <a:sysClr val="windowText" lastClr="000000"/>
                </a:solidFill>
              </a:endParaRPr>
            </a:p>
          </p:txBody>
        </p:sp>
        <p:sp>
          <p:nvSpPr>
            <p:cNvPr id="84" name="object 84"/>
            <p:cNvSpPr/>
            <p:nvPr/>
          </p:nvSpPr>
          <p:spPr>
            <a:xfrm>
              <a:off x="4537877" y="4001698"/>
              <a:ext cx="63500" cy="214629"/>
            </a:xfrm>
            <a:custGeom>
              <a:avLst/>
              <a:gdLst/>
              <a:ahLst/>
              <a:cxnLst/>
              <a:rect l="l" t="t" r="r" b="b"/>
              <a:pathLst>
                <a:path w="63500" h="214629">
                  <a:moveTo>
                    <a:pt x="43091" y="0"/>
                  </a:moveTo>
                  <a:lnTo>
                    <a:pt x="30416" y="37762"/>
                  </a:lnTo>
                  <a:lnTo>
                    <a:pt x="24235" y="41684"/>
                  </a:lnTo>
                  <a:lnTo>
                    <a:pt x="16751" y="47014"/>
                  </a:lnTo>
                  <a:lnTo>
                    <a:pt x="8573" y="56158"/>
                  </a:lnTo>
                  <a:lnTo>
                    <a:pt x="2406" y="65297"/>
                  </a:lnTo>
                  <a:lnTo>
                    <a:pt x="0" y="71683"/>
                  </a:lnTo>
                  <a:lnTo>
                    <a:pt x="1040" y="78321"/>
                  </a:lnTo>
                  <a:lnTo>
                    <a:pt x="5211" y="88216"/>
                  </a:lnTo>
                  <a:lnTo>
                    <a:pt x="12720" y="144711"/>
                  </a:lnTo>
                  <a:lnTo>
                    <a:pt x="10254" y="202775"/>
                  </a:lnTo>
                  <a:lnTo>
                    <a:pt x="43091" y="214544"/>
                  </a:lnTo>
                  <a:lnTo>
                    <a:pt x="63375" y="183383"/>
                  </a:lnTo>
                  <a:lnTo>
                    <a:pt x="63375" y="121059"/>
                  </a:lnTo>
                  <a:lnTo>
                    <a:pt x="49050" y="79587"/>
                  </a:lnTo>
                  <a:lnTo>
                    <a:pt x="43875" y="66470"/>
                  </a:lnTo>
                  <a:lnTo>
                    <a:pt x="42346" y="57813"/>
                  </a:lnTo>
                  <a:lnTo>
                    <a:pt x="43917" y="47737"/>
                  </a:lnTo>
                  <a:lnTo>
                    <a:pt x="46728" y="36883"/>
                  </a:lnTo>
                  <a:lnTo>
                    <a:pt x="48918" y="25893"/>
                  </a:lnTo>
                  <a:lnTo>
                    <a:pt x="49269" y="17039"/>
                  </a:lnTo>
                  <a:lnTo>
                    <a:pt x="48778" y="11391"/>
                  </a:lnTo>
                  <a:lnTo>
                    <a:pt x="46901" y="6520"/>
                  </a:lnTo>
                  <a:lnTo>
                    <a:pt x="43091" y="0"/>
                  </a:lnTo>
                  <a:close/>
                </a:path>
              </a:pathLst>
            </a:custGeom>
            <a:solidFill>
              <a:srgbClr val="AFAFAF"/>
            </a:solidFill>
          </p:spPr>
          <p:txBody>
            <a:bodyPr wrap="square" lIns="0" tIns="0" rIns="0" bIns="0" rtlCol="0"/>
            <a:lstStyle/>
            <a:p>
              <a:endParaRPr kern="0">
                <a:solidFill>
                  <a:sysClr val="windowText" lastClr="000000"/>
                </a:solidFill>
              </a:endParaRPr>
            </a:p>
          </p:txBody>
        </p:sp>
        <p:sp>
          <p:nvSpPr>
            <p:cNvPr id="85" name="object 85"/>
            <p:cNvSpPr/>
            <p:nvPr/>
          </p:nvSpPr>
          <p:spPr>
            <a:xfrm>
              <a:off x="4537877" y="4001698"/>
              <a:ext cx="63500" cy="214629"/>
            </a:xfrm>
            <a:custGeom>
              <a:avLst/>
              <a:gdLst/>
              <a:ahLst/>
              <a:cxnLst/>
              <a:rect l="l" t="t" r="r" b="b"/>
              <a:pathLst>
                <a:path w="63500" h="214629">
                  <a:moveTo>
                    <a:pt x="43091" y="0"/>
                  </a:moveTo>
                  <a:lnTo>
                    <a:pt x="46901" y="6520"/>
                  </a:lnTo>
                  <a:lnTo>
                    <a:pt x="48778" y="11391"/>
                  </a:lnTo>
                  <a:lnTo>
                    <a:pt x="49269" y="17039"/>
                  </a:lnTo>
                  <a:lnTo>
                    <a:pt x="48918" y="25893"/>
                  </a:lnTo>
                  <a:lnTo>
                    <a:pt x="46728" y="36883"/>
                  </a:lnTo>
                  <a:lnTo>
                    <a:pt x="43917" y="47737"/>
                  </a:lnTo>
                  <a:lnTo>
                    <a:pt x="42346" y="57813"/>
                  </a:lnTo>
                  <a:lnTo>
                    <a:pt x="43875" y="66470"/>
                  </a:lnTo>
                  <a:lnTo>
                    <a:pt x="49050" y="79587"/>
                  </a:lnTo>
                  <a:lnTo>
                    <a:pt x="55516" y="97842"/>
                  </a:lnTo>
                  <a:lnTo>
                    <a:pt x="61038" y="114059"/>
                  </a:lnTo>
                  <a:lnTo>
                    <a:pt x="63375" y="121059"/>
                  </a:lnTo>
                  <a:lnTo>
                    <a:pt x="63375" y="183383"/>
                  </a:lnTo>
                  <a:lnTo>
                    <a:pt x="43091" y="214544"/>
                  </a:lnTo>
                  <a:lnTo>
                    <a:pt x="10254" y="202775"/>
                  </a:lnTo>
                  <a:lnTo>
                    <a:pt x="12720" y="144711"/>
                  </a:lnTo>
                  <a:lnTo>
                    <a:pt x="5211" y="88216"/>
                  </a:lnTo>
                  <a:lnTo>
                    <a:pt x="1040" y="78321"/>
                  </a:lnTo>
                  <a:lnTo>
                    <a:pt x="0" y="71683"/>
                  </a:lnTo>
                  <a:lnTo>
                    <a:pt x="2406" y="65297"/>
                  </a:lnTo>
                  <a:lnTo>
                    <a:pt x="8573" y="56158"/>
                  </a:lnTo>
                  <a:lnTo>
                    <a:pt x="16751" y="47014"/>
                  </a:lnTo>
                  <a:lnTo>
                    <a:pt x="24235" y="41684"/>
                  </a:lnTo>
                  <a:lnTo>
                    <a:pt x="30416" y="37762"/>
                  </a:lnTo>
                  <a:lnTo>
                    <a:pt x="34685" y="32843"/>
                  </a:lnTo>
                  <a:lnTo>
                    <a:pt x="37417" y="24070"/>
                  </a:lnTo>
                  <a:lnTo>
                    <a:pt x="40149" y="13184"/>
                  </a:lnTo>
                  <a:lnTo>
                    <a:pt x="42250" y="3917"/>
                  </a:lnTo>
                  <a:lnTo>
                    <a:pt x="43091" y="0"/>
                  </a:lnTo>
                  <a:close/>
                </a:path>
              </a:pathLst>
            </a:custGeom>
            <a:ln w="5007">
              <a:solidFill>
                <a:srgbClr val="000000"/>
              </a:solidFill>
            </a:ln>
          </p:spPr>
          <p:txBody>
            <a:bodyPr wrap="square" lIns="0" tIns="0" rIns="0" bIns="0" rtlCol="0"/>
            <a:lstStyle/>
            <a:p>
              <a:endParaRPr kern="0">
                <a:solidFill>
                  <a:sysClr val="windowText" lastClr="000000"/>
                </a:solidFill>
              </a:endParaRPr>
            </a:p>
          </p:txBody>
        </p:sp>
        <p:sp>
          <p:nvSpPr>
            <p:cNvPr id="86" name="object 86"/>
            <p:cNvSpPr/>
            <p:nvPr/>
          </p:nvSpPr>
          <p:spPr>
            <a:xfrm>
              <a:off x="4481674" y="4096865"/>
              <a:ext cx="33655" cy="99060"/>
            </a:xfrm>
            <a:custGeom>
              <a:avLst/>
              <a:gdLst/>
              <a:ahLst/>
              <a:cxnLst/>
              <a:rect l="l" t="t" r="r" b="b"/>
              <a:pathLst>
                <a:path w="33654" h="99060">
                  <a:moveTo>
                    <a:pt x="25327" y="0"/>
                  </a:moveTo>
                  <a:lnTo>
                    <a:pt x="6051" y="42693"/>
                  </a:lnTo>
                  <a:lnTo>
                    <a:pt x="514" y="53336"/>
                  </a:lnTo>
                  <a:lnTo>
                    <a:pt x="10905" y="90966"/>
                  </a:lnTo>
                  <a:lnTo>
                    <a:pt x="21069" y="98977"/>
                  </a:lnTo>
                  <a:lnTo>
                    <a:pt x="25327" y="85638"/>
                  </a:lnTo>
                  <a:lnTo>
                    <a:pt x="27793" y="80706"/>
                  </a:lnTo>
                  <a:lnTo>
                    <a:pt x="30259" y="75662"/>
                  </a:lnTo>
                  <a:lnTo>
                    <a:pt x="31940" y="72299"/>
                  </a:lnTo>
                  <a:lnTo>
                    <a:pt x="25327" y="58624"/>
                  </a:lnTo>
                  <a:lnTo>
                    <a:pt x="22750" y="50329"/>
                  </a:lnTo>
                  <a:lnTo>
                    <a:pt x="23035" y="44159"/>
                  </a:lnTo>
                  <a:lnTo>
                    <a:pt x="26126" y="37705"/>
                  </a:lnTo>
                  <a:lnTo>
                    <a:pt x="29826" y="30389"/>
                  </a:lnTo>
                  <a:lnTo>
                    <a:pt x="31940" y="21633"/>
                  </a:lnTo>
                  <a:lnTo>
                    <a:pt x="33621" y="8294"/>
                  </a:lnTo>
                  <a:lnTo>
                    <a:pt x="25327" y="0"/>
                  </a:lnTo>
                  <a:close/>
                </a:path>
              </a:pathLst>
            </a:custGeom>
            <a:solidFill>
              <a:srgbClr val="A7A7A7"/>
            </a:solidFill>
          </p:spPr>
          <p:txBody>
            <a:bodyPr wrap="square" lIns="0" tIns="0" rIns="0" bIns="0" rtlCol="0"/>
            <a:lstStyle/>
            <a:p>
              <a:endParaRPr kern="0">
                <a:solidFill>
                  <a:sysClr val="windowText" lastClr="000000"/>
                </a:solidFill>
              </a:endParaRPr>
            </a:p>
          </p:txBody>
        </p:sp>
        <p:sp>
          <p:nvSpPr>
            <p:cNvPr id="87" name="object 87"/>
            <p:cNvSpPr/>
            <p:nvPr/>
          </p:nvSpPr>
          <p:spPr>
            <a:xfrm>
              <a:off x="4481674" y="4096865"/>
              <a:ext cx="33655" cy="99060"/>
            </a:xfrm>
            <a:custGeom>
              <a:avLst/>
              <a:gdLst/>
              <a:ahLst/>
              <a:cxnLst/>
              <a:rect l="l" t="t" r="r" b="b"/>
              <a:pathLst>
                <a:path w="33654" h="99060">
                  <a:moveTo>
                    <a:pt x="25327" y="0"/>
                  </a:moveTo>
                  <a:lnTo>
                    <a:pt x="33621" y="8294"/>
                  </a:lnTo>
                  <a:lnTo>
                    <a:pt x="31940" y="21633"/>
                  </a:lnTo>
                  <a:lnTo>
                    <a:pt x="29826" y="30389"/>
                  </a:lnTo>
                  <a:lnTo>
                    <a:pt x="26126" y="37705"/>
                  </a:lnTo>
                  <a:lnTo>
                    <a:pt x="23035" y="44159"/>
                  </a:lnTo>
                  <a:lnTo>
                    <a:pt x="22750" y="50329"/>
                  </a:lnTo>
                  <a:lnTo>
                    <a:pt x="25327" y="58624"/>
                  </a:lnTo>
                  <a:lnTo>
                    <a:pt x="31940" y="72299"/>
                  </a:lnTo>
                  <a:lnTo>
                    <a:pt x="30259" y="75662"/>
                  </a:lnTo>
                  <a:lnTo>
                    <a:pt x="27793" y="80706"/>
                  </a:lnTo>
                  <a:lnTo>
                    <a:pt x="25327" y="85638"/>
                  </a:lnTo>
                  <a:lnTo>
                    <a:pt x="21069" y="98977"/>
                  </a:lnTo>
                  <a:lnTo>
                    <a:pt x="10905" y="90966"/>
                  </a:lnTo>
                  <a:lnTo>
                    <a:pt x="5323" y="84910"/>
                  </a:lnTo>
                  <a:lnTo>
                    <a:pt x="2346" y="77760"/>
                  </a:lnTo>
                  <a:lnTo>
                    <a:pt x="0" y="66470"/>
                  </a:lnTo>
                  <a:lnTo>
                    <a:pt x="514" y="53336"/>
                  </a:lnTo>
                  <a:lnTo>
                    <a:pt x="6051" y="42693"/>
                  </a:lnTo>
                  <a:lnTo>
                    <a:pt x="13017" y="33794"/>
                  </a:lnTo>
                  <a:lnTo>
                    <a:pt x="17819" y="25893"/>
                  </a:lnTo>
                  <a:lnTo>
                    <a:pt x="20363" y="17969"/>
                  </a:lnTo>
                  <a:lnTo>
                    <a:pt x="22792" y="9499"/>
                  </a:lnTo>
                  <a:lnTo>
                    <a:pt x="24611" y="2753"/>
                  </a:lnTo>
                  <a:lnTo>
                    <a:pt x="25327" y="0"/>
                  </a:lnTo>
                  <a:close/>
                </a:path>
              </a:pathLst>
            </a:custGeom>
            <a:ln w="5007">
              <a:solidFill>
                <a:srgbClr val="000000"/>
              </a:solidFill>
            </a:ln>
          </p:spPr>
          <p:txBody>
            <a:bodyPr wrap="square" lIns="0" tIns="0" rIns="0" bIns="0" rtlCol="0"/>
            <a:lstStyle/>
            <a:p>
              <a:endParaRPr kern="0">
                <a:solidFill>
                  <a:sysClr val="windowText" lastClr="000000"/>
                </a:solidFill>
              </a:endParaRPr>
            </a:p>
          </p:txBody>
        </p:sp>
        <p:sp>
          <p:nvSpPr>
            <p:cNvPr id="88" name="object 88"/>
            <p:cNvSpPr/>
            <p:nvPr/>
          </p:nvSpPr>
          <p:spPr>
            <a:xfrm>
              <a:off x="4504026" y="4025910"/>
              <a:ext cx="22225" cy="57785"/>
            </a:xfrm>
            <a:custGeom>
              <a:avLst/>
              <a:gdLst/>
              <a:ahLst/>
              <a:cxnLst/>
              <a:rect l="l" t="t" r="r" b="b"/>
              <a:pathLst>
                <a:path w="22225" h="57785">
                  <a:moveTo>
                    <a:pt x="11268" y="0"/>
                  </a:moveTo>
                  <a:lnTo>
                    <a:pt x="4052" y="8489"/>
                  </a:lnTo>
                  <a:lnTo>
                    <a:pt x="607" y="13689"/>
                  </a:lnTo>
                  <a:lnTo>
                    <a:pt x="0" y="17733"/>
                  </a:lnTo>
                  <a:lnTo>
                    <a:pt x="1294" y="22754"/>
                  </a:lnTo>
                  <a:lnTo>
                    <a:pt x="3759" y="31946"/>
                  </a:lnTo>
                  <a:lnTo>
                    <a:pt x="7906" y="36093"/>
                  </a:lnTo>
                  <a:lnTo>
                    <a:pt x="8802" y="41474"/>
                  </a:lnTo>
                  <a:lnTo>
                    <a:pt x="9587" y="46406"/>
                  </a:lnTo>
                  <a:lnTo>
                    <a:pt x="7906" y="57279"/>
                  </a:lnTo>
                  <a:lnTo>
                    <a:pt x="16742" y="49847"/>
                  </a:lnTo>
                  <a:lnTo>
                    <a:pt x="21018" y="44907"/>
                  </a:lnTo>
                  <a:lnTo>
                    <a:pt x="21932" y="40239"/>
                  </a:lnTo>
                  <a:lnTo>
                    <a:pt x="20682" y="33627"/>
                  </a:lnTo>
                  <a:lnTo>
                    <a:pt x="19113" y="22754"/>
                  </a:lnTo>
                  <a:lnTo>
                    <a:pt x="16535" y="18607"/>
                  </a:lnTo>
                  <a:lnTo>
                    <a:pt x="14630" y="14459"/>
                  </a:lnTo>
                  <a:lnTo>
                    <a:pt x="13733" y="11097"/>
                  </a:lnTo>
                  <a:lnTo>
                    <a:pt x="11268" y="0"/>
                  </a:lnTo>
                  <a:close/>
                </a:path>
              </a:pathLst>
            </a:custGeom>
            <a:solidFill>
              <a:srgbClr val="E4E4E4"/>
            </a:solidFill>
          </p:spPr>
          <p:txBody>
            <a:bodyPr wrap="square" lIns="0" tIns="0" rIns="0" bIns="0" rtlCol="0"/>
            <a:lstStyle/>
            <a:p>
              <a:endParaRPr kern="0">
                <a:solidFill>
                  <a:sysClr val="windowText" lastClr="000000"/>
                </a:solidFill>
              </a:endParaRPr>
            </a:p>
          </p:txBody>
        </p:sp>
        <p:sp>
          <p:nvSpPr>
            <p:cNvPr id="89" name="object 89"/>
            <p:cNvSpPr/>
            <p:nvPr/>
          </p:nvSpPr>
          <p:spPr>
            <a:xfrm>
              <a:off x="4504026" y="4025910"/>
              <a:ext cx="22225" cy="57785"/>
            </a:xfrm>
            <a:custGeom>
              <a:avLst/>
              <a:gdLst/>
              <a:ahLst/>
              <a:cxnLst/>
              <a:rect l="l" t="t" r="r" b="b"/>
              <a:pathLst>
                <a:path w="22225" h="57785">
                  <a:moveTo>
                    <a:pt x="11268" y="0"/>
                  </a:moveTo>
                  <a:lnTo>
                    <a:pt x="4052" y="8489"/>
                  </a:lnTo>
                  <a:lnTo>
                    <a:pt x="607" y="13689"/>
                  </a:lnTo>
                  <a:lnTo>
                    <a:pt x="0" y="17733"/>
                  </a:lnTo>
                  <a:lnTo>
                    <a:pt x="1294" y="22754"/>
                  </a:lnTo>
                  <a:lnTo>
                    <a:pt x="3759" y="31946"/>
                  </a:lnTo>
                  <a:lnTo>
                    <a:pt x="7906" y="36093"/>
                  </a:lnTo>
                  <a:lnTo>
                    <a:pt x="8802" y="41474"/>
                  </a:lnTo>
                  <a:lnTo>
                    <a:pt x="9587" y="46406"/>
                  </a:lnTo>
                  <a:lnTo>
                    <a:pt x="7906" y="57279"/>
                  </a:lnTo>
                  <a:lnTo>
                    <a:pt x="16742" y="49847"/>
                  </a:lnTo>
                  <a:lnTo>
                    <a:pt x="21018" y="44907"/>
                  </a:lnTo>
                  <a:lnTo>
                    <a:pt x="21932" y="40239"/>
                  </a:lnTo>
                  <a:lnTo>
                    <a:pt x="20682" y="33627"/>
                  </a:lnTo>
                  <a:lnTo>
                    <a:pt x="19113" y="22754"/>
                  </a:lnTo>
                  <a:lnTo>
                    <a:pt x="16535" y="18607"/>
                  </a:lnTo>
                  <a:lnTo>
                    <a:pt x="14630" y="14459"/>
                  </a:lnTo>
                  <a:lnTo>
                    <a:pt x="13733" y="11097"/>
                  </a:lnTo>
                  <a:lnTo>
                    <a:pt x="11268" y="0"/>
                  </a:lnTo>
                  <a:close/>
                </a:path>
              </a:pathLst>
            </a:custGeom>
            <a:ln w="5007">
              <a:solidFill>
                <a:srgbClr val="000000"/>
              </a:solidFill>
            </a:ln>
          </p:spPr>
          <p:txBody>
            <a:bodyPr wrap="square" lIns="0" tIns="0" rIns="0" bIns="0" rtlCol="0"/>
            <a:lstStyle/>
            <a:p>
              <a:endParaRPr kern="0">
                <a:solidFill>
                  <a:sysClr val="windowText" lastClr="000000"/>
                </a:solidFill>
              </a:endParaRPr>
            </a:p>
          </p:txBody>
        </p:sp>
        <p:sp>
          <p:nvSpPr>
            <p:cNvPr id="90" name="object 90"/>
            <p:cNvSpPr/>
            <p:nvPr/>
          </p:nvSpPr>
          <p:spPr>
            <a:xfrm>
              <a:off x="4693935" y="3946885"/>
              <a:ext cx="22860" cy="52069"/>
            </a:xfrm>
            <a:custGeom>
              <a:avLst/>
              <a:gdLst/>
              <a:ahLst/>
              <a:cxnLst/>
              <a:rect l="l" t="t" r="r" b="b"/>
              <a:pathLst>
                <a:path w="22860" h="52070">
                  <a:moveTo>
                    <a:pt x="8293" y="0"/>
                  </a:moveTo>
                  <a:lnTo>
                    <a:pt x="0" y="10760"/>
                  </a:lnTo>
                  <a:lnTo>
                    <a:pt x="784" y="16141"/>
                  </a:lnTo>
                  <a:lnTo>
                    <a:pt x="1681" y="21073"/>
                  </a:lnTo>
                  <a:lnTo>
                    <a:pt x="12439" y="31946"/>
                  </a:lnTo>
                  <a:lnTo>
                    <a:pt x="14120" y="35309"/>
                  </a:lnTo>
                  <a:lnTo>
                    <a:pt x="15017" y="39456"/>
                  </a:lnTo>
                  <a:lnTo>
                    <a:pt x="15017" y="51450"/>
                  </a:lnTo>
                  <a:lnTo>
                    <a:pt x="22526" y="35309"/>
                  </a:lnTo>
                  <a:lnTo>
                    <a:pt x="20845" y="31946"/>
                  </a:lnTo>
                  <a:lnTo>
                    <a:pt x="19948" y="28583"/>
                  </a:lnTo>
                  <a:lnTo>
                    <a:pt x="15017" y="21970"/>
                  </a:lnTo>
                  <a:lnTo>
                    <a:pt x="11655" y="17822"/>
                  </a:lnTo>
                  <a:lnTo>
                    <a:pt x="8293" y="12442"/>
                  </a:lnTo>
                  <a:lnTo>
                    <a:pt x="8293" y="0"/>
                  </a:lnTo>
                  <a:close/>
                </a:path>
              </a:pathLst>
            </a:custGeom>
            <a:solidFill>
              <a:srgbClr val="E4E4E4"/>
            </a:solidFill>
          </p:spPr>
          <p:txBody>
            <a:bodyPr wrap="square" lIns="0" tIns="0" rIns="0" bIns="0" rtlCol="0"/>
            <a:lstStyle/>
            <a:p>
              <a:endParaRPr kern="0">
                <a:solidFill>
                  <a:sysClr val="windowText" lastClr="000000"/>
                </a:solidFill>
              </a:endParaRPr>
            </a:p>
          </p:txBody>
        </p:sp>
        <p:sp>
          <p:nvSpPr>
            <p:cNvPr id="91" name="object 91"/>
            <p:cNvSpPr/>
            <p:nvPr/>
          </p:nvSpPr>
          <p:spPr>
            <a:xfrm>
              <a:off x="4693935" y="3946885"/>
              <a:ext cx="22860" cy="52069"/>
            </a:xfrm>
            <a:custGeom>
              <a:avLst/>
              <a:gdLst/>
              <a:ahLst/>
              <a:cxnLst/>
              <a:rect l="l" t="t" r="r" b="b"/>
              <a:pathLst>
                <a:path w="22860" h="52070">
                  <a:moveTo>
                    <a:pt x="8293" y="0"/>
                  </a:moveTo>
                  <a:lnTo>
                    <a:pt x="0" y="10760"/>
                  </a:lnTo>
                  <a:lnTo>
                    <a:pt x="784" y="16141"/>
                  </a:lnTo>
                  <a:lnTo>
                    <a:pt x="1681" y="21073"/>
                  </a:lnTo>
                  <a:lnTo>
                    <a:pt x="12439" y="31946"/>
                  </a:lnTo>
                  <a:lnTo>
                    <a:pt x="14120" y="35309"/>
                  </a:lnTo>
                  <a:lnTo>
                    <a:pt x="15017" y="39456"/>
                  </a:lnTo>
                  <a:lnTo>
                    <a:pt x="15017" y="51450"/>
                  </a:lnTo>
                  <a:lnTo>
                    <a:pt x="22526" y="35309"/>
                  </a:lnTo>
                  <a:lnTo>
                    <a:pt x="20845" y="31946"/>
                  </a:lnTo>
                  <a:lnTo>
                    <a:pt x="19948" y="28583"/>
                  </a:lnTo>
                  <a:lnTo>
                    <a:pt x="15017" y="21970"/>
                  </a:lnTo>
                  <a:lnTo>
                    <a:pt x="11655" y="17822"/>
                  </a:lnTo>
                  <a:lnTo>
                    <a:pt x="8293" y="12442"/>
                  </a:lnTo>
                  <a:lnTo>
                    <a:pt x="8293" y="0"/>
                  </a:lnTo>
                  <a:close/>
                </a:path>
              </a:pathLst>
            </a:custGeom>
            <a:ln w="5007">
              <a:solidFill>
                <a:srgbClr val="000000"/>
              </a:solidFill>
            </a:ln>
          </p:spPr>
          <p:txBody>
            <a:bodyPr wrap="square" lIns="0" tIns="0" rIns="0" bIns="0" rtlCol="0"/>
            <a:lstStyle/>
            <a:p>
              <a:endParaRPr kern="0">
                <a:solidFill>
                  <a:sysClr val="windowText" lastClr="000000"/>
                </a:solidFill>
              </a:endParaRPr>
            </a:p>
          </p:txBody>
        </p:sp>
        <p:sp>
          <p:nvSpPr>
            <p:cNvPr id="92" name="object 92"/>
            <p:cNvSpPr/>
            <p:nvPr/>
          </p:nvSpPr>
          <p:spPr>
            <a:xfrm>
              <a:off x="4453207" y="4185082"/>
              <a:ext cx="53975" cy="97155"/>
            </a:xfrm>
            <a:custGeom>
              <a:avLst/>
              <a:gdLst/>
              <a:ahLst/>
              <a:cxnLst/>
              <a:rect l="l" t="t" r="r" b="b"/>
              <a:pathLst>
                <a:path w="53975" h="97154">
                  <a:moveTo>
                    <a:pt x="25888" y="0"/>
                  </a:moveTo>
                  <a:lnTo>
                    <a:pt x="10870" y="33627"/>
                  </a:lnTo>
                  <a:lnTo>
                    <a:pt x="7508" y="41137"/>
                  </a:lnTo>
                  <a:lnTo>
                    <a:pt x="0" y="61426"/>
                  </a:lnTo>
                  <a:lnTo>
                    <a:pt x="25888" y="96847"/>
                  </a:lnTo>
                  <a:lnTo>
                    <a:pt x="53793" y="88440"/>
                  </a:lnTo>
                  <a:lnTo>
                    <a:pt x="49906" y="84601"/>
                  </a:lnTo>
                  <a:lnTo>
                    <a:pt x="41101" y="75466"/>
                  </a:lnTo>
                  <a:lnTo>
                    <a:pt x="31666" y="64607"/>
                  </a:lnTo>
                  <a:lnTo>
                    <a:pt x="25888" y="55597"/>
                  </a:lnTo>
                  <a:lnTo>
                    <a:pt x="25487" y="48646"/>
                  </a:lnTo>
                  <a:lnTo>
                    <a:pt x="28648" y="42020"/>
                  </a:lnTo>
                  <a:lnTo>
                    <a:pt x="32586" y="34617"/>
                  </a:lnTo>
                  <a:lnTo>
                    <a:pt x="34517" y="25332"/>
                  </a:lnTo>
                  <a:lnTo>
                    <a:pt x="34382" y="16740"/>
                  </a:lnTo>
                  <a:lnTo>
                    <a:pt x="33439" y="11237"/>
                  </a:lnTo>
                  <a:lnTo>
                    <a:pt x="30877" y="6448"/>
                  </a:lnTo>
                  <a:lnTo>
                    <a:pt x="25888" y="0"/>
                  </a:lnTo>
                  <a:close/>
                </a:path>
              </a:pathLst>
            </a:custGeom>
            <a:solidFill>
              <a:srgbClr val="9E9E9E"/>
            </a:solidFill>
          </p:spPr>
          <p:txBody>
            <a:bodyPr wrap="square" lIns="0" tIns="0" rIns="0" bIns="0" rtlCol="0"/>
            <a:lstStyle/>
            <a:p>
              <a:endParaRPr kern="0">
                <a:solidFill>
                  <a:sysClr val="windowText" lastClr="000000"/>
                </a:solidFill>
              </a:endParaRPr>
            </a:p>
          </p:txBody>
        </p:sp>
        <p:sp>
          <p:nvSpPr>
            <p:cNvPr id="93" name="object 93"/>
            <p:cNvSpPr/>
            <p:nvPr/>
          </p:nvSpPr>
          <p:spPr>
            <a:xfrm>
              <a:off x="4453208" y="4185082"/>
              <a:ext cx="53975" cy="97155"/>
            </a:xfrm>
            <a:custGeom>
              <a:avLst/>
              <a:gdLst/>
              <a:ahLst/>
              <a:cxnLst/>
              <a:rect l="l" t="t" r="r" b="b"/>
              <a:pathLst>
                <a:path w="53975" h="97154">
                  <a:moveTo>
                    <a:pt x="25888" y="0"/>
                  </a:moveTo>
                  <a:lnTo>
                    <a:pt x="30877" y="6448"/>
                  </a:lnTo>
                  <a:lnTo>
                    <a:pt x="33439" y="11237"/>
                  </a:lnTo>
                  <a:lnTo>
                    <a:pt x="34382" y="16740"/>
                  </a:lnTo>
                  <a:lnTo>
                    <a:pt x="34517" y="25332"/>
                  </a:lnTo>
                  <a:lnTo>
                    <a:pt x="32586" y="34617"/>
                  </a:lnTo>
                  <a:lnTo>
                    <a:pt x="28648" y="42020"/>
                  </a:lnTo>
                  <a:lnTo>
                    <a:pt x="25487" y="48646"/>
                  </a:lnTo>
                  <a:lnTo>
                    <a:pt x="49906" y="84601"/>
                  </a:lnTo>
                  <a:lnTo>
                    <a:pt x="53793" y="88440"/>
                  </a:lnTo>
                  <a:lnTo>
                    <a:pt x="25888" y="96847"/>
                  </a:lnTo>
                  <a:lnTo>
                    <a:pt x="0" y="61426"/>
                  </a:lnTo>
                  <a:lnTo>
                    <a:pt x="7508" y="41137"/>
                  </a:lnTo>
                  <a:lnTo>
                    <a:pt x="10870" y="33627"/>
                  </a:lnTo>
                  <a:lnTo>
                    <a:pt x="25888" y="0"/>
                  </a:lnTo>
                  <a:close/>
                </a:path>
              </a:pathLst>
            </a:custGeom>
            <a:ln w="5007">
              <a:solidFill>
                <a:srgbClr val="000000"/>
              </a:solidFill>
            </a:ln>
          </p:spPr>
          <p:txBody>
            <a:bodyPr wrap="square" lIns="0" tIns="0" rIns="0" bIns="0" rtlCol="0"/>
            <a:lstStyle/>
            <a:p>
              <a:endParaRPr kern="0">
                <a:solidFill>
                  <a:sysClr val="windowText" lastClr="000000"/>
                </a:solidFill>
              </a:endParaRPr>
            </a:p>
          </p:txBody>
        </p:sp>
        <p:sp>
          <p:nvSpPr>
            <p:cNvPr id="94" name="object 94"/>
            <p:cNvSpPr/>
            <p:nvPr/>
          </p:nvSpPr>
          <p:spPr>
            <a:xfrm>
              <a:off x="4661376" y="3976365"/>
              <a:ext cx="4445" cy="12700"/>
            </a:xfrm>
            <a:custGeom>
              <a:avLst/>
              <a:gdLst/>
              <a:ahLst/>
              <a:cxnLst/>
              <a:rect l="l" t="t" r="r" b="b"/>
              <a:pathLst>
                <a:path w="4445" h="12700">
                  <a:moveTo>
                    <a:pt x="3868" y="0"/>
                  </a:moveTo>
                  <a:lnTo>
                    <a:pt x="2811" y="4683"/>
                  </a:lnTo>
                  <a:lnTo>
                    <a:pt x="0" y="12497"/>
                  </a:lnTo>
                  <a:lnTo>
                    <a:pt x="3823" y="12424"/>
                  </a:lnTo>
                  <a:lnTo>
                    <a:pt x="3868" y="0"/>
                  </a:lnTo>
                  <a:close/>
                </a:path>
              </a:pathLst>
            </a:custGeom>
            <a:solidFill>
              <a:srgbClr val="E3E3E3"/>
            </a:solidFill>
          </p:spPr>
          <p:txBody>
            <a:bodyPr wrap="square" lIns="0" tIns="0" rIns="0" bIns="0" rtlCol="0"/>
            <a:lstStyle/>
            <a:p>
              <a:endParaRPr kern="0">
                <a:solidFill>
                  <a:sysClr val="windowText" lastClr="000000"/>
                </a:solidFill>
              </a:endParaRPr>
            </a:p>
          </p:txBody>
        </p:sp>
        <p:sp>
          <p:nvSpPr>
            <p:cNvPr id="95" name="object 95"/>
            <p:cNvSpPr/>
            <p:nvPr/>
          </p:nvSpPr>
          <p:spPr>
            <a:xfrm>
              <a:off x="4520142" y="4357552"/>
              <a:ext cx="73025" cy="6350"/>
            </a:xfrm>
            <a:custGeom>
              <a:avLst/>
              <a:gdLst/>
              <a:ahLst/>
              <a:cxnLst/>
              <a:rect l="l" t="t" r="r" b="b"/>
              <a:pathLst>
                <a:path w="73025" h="6350">
                  <a:moveTo>
                    <a:pt x="65003" y="0"/>
                  </a:moveTo>
                  <a:lnTo>
                    <a:pt x="0" y="1234"/>
                  </a:lnTo>
                  <a:lnTo>
                    <a:pt x="6247" y="3402"/>
                  </a:lnTo>
                  <a:lnTo>
                    <a:pt x="39878" y="5432"/>
                  </a:lnTo>
                  <a:lnTo>
                    <a:pt x="58023" y="6190"/>
                  </a:lnTo>
                  <a:lnTo>
                    <a:pt x="66922" y="5751"/>
                  </a:lnTo>
                  <a:lnTo>
                    <a:pt x="72817" y="4187"/>
                  </a:lnTo>
                  <a:lnTo>
                    <a:pt x="65003" y="0"/>
                  </a:lnTo>
                  <a:close/>
                </a:path>
              </a:pathLst>
            </a:custGeom>
            <a:solidFill>
              <a:srgbClr val="686868"/>
            </a:solidFill>
          </p:spPr>
          <p:txBody>
            <a:bodyPr wrap="square" lIns="0" tIns="0" rIns="0" bIns="0" rtlCol="0"/>
            <a:lstStyle/>
            <a:p>
              <a:endParaRPr kern="0">
                <a:solidFill>
                  <a:sysClr val="windowText" lastClr="000000"/>
                </a:solidFill>
              </a:endParaRPr>
            </a:p>
          </p:txBody>
        </p:sp>
        <p:sp>
          <p:nvSpPr>
            <p:cNvPr id="96" name="object 96"/>
            <p:cNvSpPr/>
            <p:nvPr/>
          </p:nvSpPr>
          <p:spPr>
            <a:xfrm>
              <a:off x="4417004" y="3976365"/>
              <a:ext cx="375285" cy="386715"/>
            </a:xfrm>
            <a:custGeom>
              <a:avLst/>
              <a:gdLst/>
              <a:ahLst/>
              <a:cxnLst/>
              <a:rect l="l" t="t" r="r" b="b"/>
              <a:pathLst>
                <a:path w="375285" h="386714">
                  <a:moveTo>
                    <a:pt x="330613" y="311392"/>
                  </a:moveTo>
                  <a:lnTo>
                    <a:pt x="357268" y="292824"/>
                  </a:lnTo>
                  <a:lnTo>
                    <a:pt x="370706" y="279698"/>
                  </a:lnTo>
                  <a:lnTo>
                    <a:pt x="375024" y="265774"/>
                  </a:lnTo>
                  <a:lnTo>
                    <a:pt x="374320" y="244809"/>
                  </a:lnTo>
                  <a:lnTo>
                    <a:pt x="367687" y="218037"/>
                  </a:lnTo>
                  <a:lnTo>
                    <a:pt x="355549" y="192042"/>
                  </a:lnTo>
                  <a:lnTo>
                    <a:pt x="343746" y="168863"/>
                  </a:lnTo>
                  <a:lnTo>
                    <a:pt x="338122" y="150540"/>
                  </a:lnTo>
                  <a:lnTo>
                    <a:pt x="340650" y="131258"/>
                  </a:lnTo>
                  <a:lnTo>
                    <a:pt x="347087" y="108099"/>
                  </a:lnTo>
                  <a:lnTo>
                    <a:pt x="353692" y="86179"/>
                  </a:lnTo>
                  <a:lnTo>
                    <a:pt x="356725" y="70618"/>
                  </a:lnTo>
                  <a:lnTo>
                    <a:pt x="356340" y="59149"/>
                  </a:lnTo>
                  <a:lnTo>
                    <a:pt x="355492" y="48564"/>
                  </a:lnTo>
                  <a:lnTo>
                    <a:pt x="354645" y="40794"/>
                  </a:lnTo>
                  <a:lnTo>
                    <a:pt x="354260" y="37775"/>
                  </a:lnTo>
                  <a:lnTo>
                    <a:pt x="347728" y="53068"/>
                  </a:lnTo>
                  <a:lnTo>
                    <a:pt x="343613" y="61762"/>
                  </a:lnTo>
                  <a:lnTo>
                    <a:pt x="340170" y="67094"/>
                  </a:lnTo>
                  <a:lnTo>
                    <a:pt x="335656" y="72299"/>
                  </a:lnTo>
                  <a:lnTo>
                    <a:pt x="326202" y="80443"/>
                  </a:lnTo>
                  <a:lnTo>
                    <a:pt x="312219" y="90206"/>
                  </a:lnTo>
                  <a:lnTo>
                    <a:pt x="298384" y="100263"/>
                  </a:lnTo>
                  <a:lnTo>
                    <a:pt x="281806" y="140507"/>
                  </a:lnTo>
                  <a:lnTo>
                    <a:pt x="278612" y="163318"/>
                  </a:lnTo>
                  <a:lnTo>
                    <a:pt x="264992" y="153058"/>
                  </a:lnTo>
                  <a:lnTo>
                    <a:pt x="258327" y="144711"/>
                  </a:lnTo>
                  <a:lnTo>
                    <a:pt x="256706" y="133841"/>
                  </a:lnTo>
                  <a:lnTo>
                    <a:pt x="258215" y="116015"/>
                  </a:lnTo>
                  <a:lnTo>
                    <a:pt x="261735" y="98324"/>
                  </a:lnTo>
                  <a:lnTo>
                    <a:pt x="266200" y="88398"/>
                  </a:lnTo>
                  <a:lnTo>
                    <a:pt x="270035" y="82613"/>
                  </a:lnTo>
                  <a:lnTo>
                    <a:pt x="271664" y="77343"/>
                  </a:lnTo>
                  <a:lnTo>
                    <a:pt x="270736" y="69838"/>
                  </a:lnTo>
                  <a:lnTo>
                    <a:pt x="268694" y="61524"/>
                  </a:lnTo>
                  <a:lnTo>
                    <a:pt x="266652" y="54786"/>
                  </a:lnTo>
                  <a:lnTo>
                    <a:pt x="265724" y="52010"/>
                  </a:lnTo>
                  <a:lnTo>
                    <a:pt x="266111" y="63456"/>
                  </a:lnTo>
                  <a:lnTo>
                    <a:pt x="265458" y="70436"/>
                  </a:lnTo>
                  <a:lnTo>
                    <a:pt x="263061" y="75797"/>
                  </a:lnTo>
                  <a:lnTo>
                    <a:pt x="258215" y="82387"/>
                  </a:lnTo>
                  <a:lnTo>
                    <a:pt x="249398" y="92386"/>
                  </a:lnTo>
                  <a:lnTo>
                    <a:pt x="237776" y="104456"/>
                  </a:lnTo>
                  <a:lnTo>
                    <a:pt x="226932" y="116672"/>
                  </a:lnTo>
                  <a:lnTo>
                    <a:pt x="220447" y="127112"/>
                  </a:lnTo>
                  <a:lnTo>
                    <a:pt x="219029" y="144231"/>
                  </a:lnTo>
                  <a:lnTo>
                    <a:pt x="219187" y="169651"/>
                  </a:lnTo>
                  <a:lnTo>
                    <a:pt x="219975" y="192718"/>
                  </a:lnTo>
                  <a:lnTo>
                    <a:pt x="220447" y="202775"/>
                  </a:lnTo>
                  <a:lnTo>
                    <a:pt x="202877" y="196573"/>
                  </a:lnTo>
                  <a:lnTo>
                    <a:pt x="193775" y="190571"/>
                  </a:lnTo>
                  <a:lnTo>
                    <a:pt x="190220" y="181227"/>
                  </a:lnTo>
                  <a:lnTo>
                    <a:pt x="189292" y="165000"/>
                  </a:lnTo>
                  <a:lnTo>
                    <a:pt x="189010" y="146406"/>
                  </a:lnTo>
                  <a:lnTo>
                    <a:pt x="191491" y="130587"/>
                  </a:lnTo>
                  <a:lnTo>
                    <a:pt x="197944" y="114936"/>
                  </a:lnTo>
                  <a:lnTo>
                    <a:pt x="209577" y="96847"/>
                  </a:lnTo>
                  <a:lnTo>
                    <a:pt x="223454" y="78095"/>
                  </a:lnTo>
                  <a:lnTo>
                    <a:pt x="235367" y="61664"/>
                  </a:lnTo>
                  <a:lnTo>
                    <a:pt x="248143" y="15889"/>
                  </a:lnTo>
                  <a:lnTo>
                    <a:pt x="248241" y="0"/>
                  </a:lnTo>
                  <a:lnTo>
                    <a:pt x="245434" y="16411"/>
                  </a:lnTo>
                  <a:lnTo>
                    <a:pt x="241335" y="27042"/>
                  </a:lnTo>
                  <a:lnTo>
                    <a:pt x="233096" y="36538"/>
                  </a:lnTo>
                  <a:lnTo>
                    <a:pt x="217870" y="49544"/>
                  </a:lnTo>
                  <a:lnTo>
                    <a:pt x="198035" y="63775"/>
                  </a:lnTo>
                  <a:lnTo>
                    <a:pt x="179051" y="75368"/>
                  </a:lnTo>
                  <a:lnTo>
                    <a:pt x="164964" y="87108"/>
                  </a:lnTo>
                  <a:lnTo>
                    <a:pt x="159817" y="101779"/>
                  </a:lnTo>
                  <a:lnTo>
                    <a:pt x="161807" y="134328"/>
                  </a:lnTo>
                  <a:lnTo>
                    <a:pt x="163964" y="155023"/>
                  </a:lnTo>
                  <a:lnTo>
                    <a:pt x="166121" y="168236"/>
                  </a:lnTo>
                  <a:lnTo>
                    <a:pt x="168111" y="178339"/>
                  </a:lnTo>
                  <a:lnTo>
                    <a:pt x="169790" y="201915"/>
                  </a:lnTo>
                  <a:lnTo>
                    <a:pt x="165071" y="218482"/>
                  </a:lnTo>
                  <a:lnTo>
                    <a:pt x="158733" y="228260"/>
                  </a:lnTo>
                  <a:lnTo>
                    <a:pt x="155559" y="231470"/>
                  </a:lnTo>
                  <a:lnTo>
                    <a:pt x="150272" y="226200"/>
                  </a:lnTo>
                  <a:lnTo>
                    <a:pt x="147728" y="220415"/>
                  </a:lnTo>
                  <a:lnTo>
                    <a:pt x="147222" y="210490"/>
                  </a:lnTo>
                  <a:lnTo>
                    <a:pt x="148050" y="192799"/>
                  </a:lnTo>
                  <a:lnTo>
                    <a:pt x="148402" y="176337"/>
                  </a:lnTo>
                  <a:lnTo>
                    <a:pt x="148176" y="168376"/>
                  </a:lnTo>
                  <a:lnTo>
                    <a:pt x="147467" y="162959"/>
                  </a:lnTo>
                  <a:lnTo>
                    <a:pt x="146369" y="154127"/>
                  </a:lnTo>
                  <a:lnTo>
                    <a:pt x="144620" y="142579"/>
                  </a:lnTo>
                  <a:lnTo>
                    <a:pt x="141536" y="132787"/>
                  </a:lnTo>
                  <a:lnTo>
                    <a:pt x="138599" y="123940"/>
                  </a:lnTo>
                  <a:lnTo>
                    <a:pt x="137291" y="115231"/>
                  </a:lnTo>
                  <a:lnTo>
                    <a:pt x="137291" y="82387"/>
                  </a:lnTo>
                  <a:lnTo>
                    <a:pt x="131278" y="94616"/>
                  </a:lnTo>
                  <a:lnTo>
                    <a:pt x="127849" y="104133"/>
                  </a:lnTo>
                  <a:lnTo>
                    <a:pt x="125723" y="115837"/>
                  </a:lnTo>
                  <a:lnTo>
                    <a:pt x="123619" y="134623"/>
                  </a:lnTo>
                  <a:lnTo>
                    <a:pt x="116544" y="157419"/>
                  </a:lnTo>
                  <a:lnTo>
                    <a:pt x="104258" y="179207"/>
                  </a:lnTo>
                  <a:lnTo>
                    <a:pt x="92603" y="200197"/>
                  </a:lnTo>
                  <a:lnTo>
                    <a:pt x="87420" y="220597"/>
                  </a:lnTo>
                  <a:lnTo>
                    <a:pt x="91384" y="239373"/>
                  </a:lnTo>
                  <a:lnTo>
                    <a:pt x="120256" y="275187"/>
                  </a:lnTo>
                  <a:lnTo>
                    <a:pt x="139757" y="291328"/>
                  </a:lnTo>
                  <a:lnTo>
                    <a:pt x="93717" y="299616"/>
                  </a:lnTo>
                  <a:lnTo>
                    <a:pt x="68984" y="301304"/>
                  </a:lnTo>
                  <a:lnTo>
                    <a:pt x="57112" y="295426"/>
                  </a:lnTo>
                  <a:lnTo>
                    <a:pt x="49652" y="281015"/>
                  </a:lnTo>
                  <a:lnTo>
                    <a:pt x="43721" y="259346"/>
                  </a:lnTo>
                  <a:lnTo>
                    <a:pt x="41709" y="233768"/>
                  </a:lnTo>
                  <a:lnTo>
                    <a:pt x="42828" y="207181"/>
                  </a:lnTo>
                  <a:lnTo>
                    <a:pt x="46290" y="182486"/>
                  </a:lnTo>
                  <a:lnTo>
                    <a:pt x="45439" y="162379"/>
                  </a:lnTo>
                  <a:lnTo>
                    <a:pt x="37885" y="147653"/>
                  </a:lnTo>
                  <a:lnTo>
                    <a:pt x="29238" y="138602"/>
                  </a:lnTo>
                  <a:lnTo>
                    <a:pt x="25109" y="135519"/>
                  </a:lnTo>
                  <a:lnTo>
                    <a:pt x="31472" y="145000"/>
                  </a:lnTo>
                  <a:lnTo>
                    <a:pt x="34410" y="152095"/>
                  </a:lnTo>
                  <a:lnTo>
                    <a:pt x="34659" y="160346"/>
                  </a:lnTo>
                  <a:lnTo>
                    <a:pt x="32953" y="173294"/>
                  </a:lnTo>
                  <a:lnTo>
                    <a:pt x="24687" y="193877"/>
                  </a:lnTo>
                  <a:lnTo>
                    <a:pt x="10946" y="220261"/>
                  </a:lnTo>
                  <a:lnTo>
                    <a:pt x="0" y="248831"/>
                  </a:lnTo>
                  <a:lnTo>
                    <a:pt x="13597" y="306909"/>
                  </a:lnTo>
                  <a:lnTo>
                    <a:pt x="37016" y="341629"/>
                  </a:lnTo>
                  <a:lnTo>
                    <a:pt x="69303" y="370675"/>
                  </a:lnTo>
                  <a:lnTo>
                    <a:pt x="109386" y="384589"/>
                  </a:lnTo>
                  <a:lnTo>
                    <a:pt x="164398" y="386326"/>
                  </a:lnTo>
                  <a:lnTo>
                    <a:pt x="173702" y="385755"/>
                  </a:lnTo>
                  <a:lnTo>
                    <a:pt x="175955" y="385373"/>
                  </a:lnTo>
                  <a:lnTo>
                    <a:pt x="170070" y="381846"/>
                  </a:lnTo>
                  <a:lnTo>
                    <a:pt x="164594" y="379012"/>
                  </a:lnTo>
                  <a:lnTo>
                    <a:pt x="156366" y="375380"/>
                  </a:lnTo>
                  <a:lnTo>
                    <a:pt x="142222" y="369456"/>
                  </a:lnTo>
                  <a:lnTo>
                    <a:pt x="127257" y="362852"/>
                  </a:lnTo>
                  <a:lnTo>
                    <a:pt x="117903" y="356552"/>
                  </a:lnTo>
                  <a:lnTo>
                    <a:pt x="112499" y="350399"/>
                  </a:lnTo>
                  <a:lnTo>
                    <a:pt x="109386" y="344235"/>
                  </a:lnTo>
                  <a:lnTo>
                    <a:pt x="106136" y="335829"/>
                  </a:lnTo>
                  <a:lnTo>
                    <a:pt x="107705" y="322490"/>
                  </a:lnTo>
                  <a:lnTo>
                    <a:pt x="147349" y="343871"/>
                  </a:lnTo>
                  <a:lnTo>
                    <a:pt x="160255" y="344246"/>
                  </a:lnTo>
                  <a:lnTo>
                    <a:pt x="170576" y="345020"/>
                  </a:lnTo>
                  <a:lnTo>
                    <a:pt x="180697" y="349493"/>
                  </a:lnTo>
                  <a:lnTo>
                    <a:pt x="192038" y="356930"/>
                  </a:lnTo>
                  <a:lnTo>
                    <a:pt x="201276" y="363904"/>
                  </a:lnTo>
                  <a:lnTo>
                    <a:pt x="205094" y="366990"/>
                  </a:lnTo>
                  <a:lnTo>
                    <a:pt x="214916" y="353989"/>
                  </a:lnTo>
                  <a:lnTo>
                    <a:pt x="219789" y="345370"/>
                  </a:lnTo>
                  <a:lnTo>
                    <a:pt x="221153" y="337277"/>
                  </a:lnTo>
                  <a:lnTo>
                    <a:pt x="220447" y="325852"/>
                  </a:lnTo>
                  <a:lnTo>
                    <a:pt x="218633" y="312415"/>
                  </a:lnTo>
                  <a:lnTo>
                    <a:pt x="215516" y="300912"/>
                  </a:lnTo>
                  <a:lnTo>
                    <a:pt x="212568" y="290669"/>
                  </a:lnTo>
                  <a:lnTo>
                    <a:pt x="211258" y="281015"/>
                  </a:lnTo>
                  <a:lnTo>
                    <a:pt x="212168" y="271929"/>
                  </a:lnTo>
                  <a:lnTo>
                    <a:pt x="214172" y="263305"/>
                  </a:lnTo>
                  <a:lnTo>
                    <a:pt x="216175" y="256866"/>
                  </a:lnTo>
                  <a:lnTo>
                    <a:pt x="217085" y="254337"/>
                  </a:lnTo>
                  <a:lnTo>
                    <a:pt x="215247" y="265121"/>
                  </a:lnTo>
                  <a:lnTo>
                    <a:pt x="214984" y="271670"/>
                  </a:lnTo>
                  <a:lnTo>
                    <a:pt x="216613" y="276642"/>
                  </a:lnTo>
                  <a:lnTo>
                    <a:pt x="220447" y="282697"/>
                  </a:lnTo>
                  <a:lnTo>
                    <a:pt x="226680" y="289209"/>
                  </a:lnTo>
                  <a:lnTo>
                    <a:pt x="233406" y="295111"/>
                  </a:lnTo>
                  <a:lnTo>
                    <a:pt x="239564" y="301139"/>
                  </a:lnTo>
                  <a:lnTo>
                    <a:pt x="244094" y="308030"/>
                  </a:lnTo>
                  <a:lnTo>
                    <a:pt x="245898" y="318861"/>
                  </a:lnTo>
                  <a:lnTo>
                    <a:pt x="246588" y="333727"/>
                  </a:lnTo>
                  <a:lnTo>
                    <a:pt x="246647" y="346870"/>
                  </a:lnTo>
                  <a:lnTo>
                    <a:pt x="246560" y="352530"/>
                  </a:lnTo>
                  <a:lnTo>
                    <a:pt x="271039" y="345906"/>
                  </a:lnTo>
                  <a:lnTo>
                    <a:pt x="300242" y="320023"/>
                  </a:lnTo>
                  <a:lnTo>
                    <a:pt x="313575" y="270622"/>
                  </a:lnTo>
                  <a:lnTo>
                    <a:pt x="311449" y="254337"/>
                  </a:lnTo>
                  <a:lnTo>
                    <a:pt x="308069" y="238224"/>
                  </a:lnTo>
                  <a:lnTo>
                    <a:pt x="305005" y="222615"/>
                  </a:lnTo>
                  <a:lnTo>
                    <a:pt x="302781" y="208940"/>
                  </a:lnTo>
                  <a:lnTo>
                    <a:pt x="301923" y="198627"/>
                  </a:lnTo>
                  <a:lnTo>
                    <a:pt x="301923" y="187754"/>
                  </a:lnTo>
                  <a:lnTo>
                    <a:pt x="305285" y="179123"/>
                  </a:lnTo>
                  <a:lnTo>
                    <a:pt x="302086" y="192098"/>
                  </a:lnTo>
                  <a:lnTo>
                    <a:pt x="301545" y="200113"/>
                  </a:lnTo>
                  <a:lnTo>
                    <a:pt x="304134" y="206488"/>
                  </a:lnTo>
                  <a:lnTo>
                    <a:pt x="310328" y="214544"/>
                  </a:lnTo>
                  <a:lnTo>
                    <a:pt x="319364" y="224311"/>
                  </a:lnTo>
                  <a:lnTo>
                    <a:pt x="328483" y="233656"/>
                  </a:lnTo>
                  <a:lnTo>
                    <a:pt x="335670" y="243170"/>
                  </a:lnTo>
                  <a:lnTo>
                    <a:pt x="338906" y="253441"/>
                  </a:lnTo>
                  <a:lnTo>
                    <a:pt x="338319" y="268501"/>
                  </a:lnTo>
                  <a:lnTo>
                    <a:pt x="335390" y="287755"/>
                  </a:lnTo>
                  <a:lnTo>
                    <a:pt x="332145" y="304339"/>
                  </a:lnTo>
                  <a:lnTo>
                    <a:pt x="330613" y="311392"/>
                  </a:lnTo>
                  <a:close/>
                </a:path>
                <a:path w="375285" h="386714">
                  <a:moveTo>
                    <a:pt x="50436" y="313074"/>
                  </a:moveTo>
                  <a:lnTo>
                    <a:pt x="52902" y="331681"/>
                  </a:lnTo>
                  <a:lnTo>
                    <a:pt x="61307" y="335044"/>
                  </a:lnTo>
                  <a:lnTo>
                    <a:pt x="69040" y="339191"/>
                  </a:lnTo>
                  <a:lnTo>
                    <a:pt x="74868" y="339191"/>
                  </a:lnTo>
                  <a:lnTo>
                    <a:pt x="79911" y="341657"/>
                  </a:lnTo>
                  <a:lnTo>
                    <a:pt x="84058" y="344235"/>
                  </a:lnTo>
                  <a:lnTo>
                    <a:pt x="90782" y="352530"/>
                  </a:lnTo>
                  <a:lnTo>
                    <a:pt x="67135" y="320808"/>
                  </a:lnTo>
                  <a:lnTo>
                    <a:pt x="62988" y="320023"/>
                  </a:lnTo>
                  <a:lnTo>
                    <a:pt x="59626" y="318006"/>
                  </a:lnTo>
                  <a:lnTo>
                    <a:pt x="50436" y="313074"/>
                  </a:lnTo>
                  <a:close/>
                </a:path>
                <a:path w="375285" h="386714">
                  <a:moveTo>
                    <a:pt x="261577" y="202775"/>
                  </a:moveTo>
                  <a:lnTo>
                    <a:pt x="253284" y="212863"/>
                  </a:lnTo>
                  <a:lnTo>
                    <a:pt x="254965" y="217907"/>
                  </a:lnTo>
                  <a:lnTo>
                    <a:pt x="255750" y="223176"/>
                  </a:lnTo>
                  <a:lnTo>
                    <a:pt x="266621" y="234049"/>
                  </a:lnTo>
                  <a:lnTo>
                    <a:pt x="267405" y="237299"/>
                  </a:lnTo>
                  <a:lnTo>
                    <a:pt x="269086" y="241559"/>
                  </a:lnTo>
                  <a:lnTo>
                    <a:pt x="269086" y="253441"/>
                  </a:lnTo>
                  <a:lnTo>
                    <a:pt x="276931" y="237299"/>
                  </a:lnTo>
                  <a:lnTo>
                    <a:pt x="274914" y="234049"/>
                  </a:lnTo>
                  <a:lnTo>
                    <a:pt x="274129" y="230686"/>
                  </a:lnTo>
                  <a:lnTo>
                    <a:pt x="269086" y="223960"/>
                  </a:lnTo>
                  <a:lnTo>
                    <a:pt x="265724" y="219477"/>
                  </a:lnTo>
                  <a:lnTo>
                    <a:pt x="261577" y="214544"/>
                  </a:lnTo>
                  <a:lnTo>
                    <a:pt x="261577" y="202775"/>
                  </a:lnTo>
                  <a:close/>
                </a:path>
              </a:pathLst>
            </a:custGeom>
            <a:ln w="5008">
              <a:solidFill>
                <a:srgbClr val="000000"/>
              </a:solidFill>
            </a:ln>
          </p:spPr>
          <p:txBody>
            <a:bodyPr wrap="square" lIns="0" tIns="0" rIns="0" bIns="0" rtlCol="0"/>
            <a:lstStyle/>
            <a:p>
              <a:endParaRPr kern="0">
                <a:solidFill>
                  <a:sysClr val="windowText" lastClr="000000"/>
                </a:solidFill>
              </a:endParaRPr>
            </a:p>
          </p:txBody>
        </p:sp>
        <p:sp>
          <p:nvSpPr>
            <p:cNvPr id="97" name="object 97"/>
            <p:cNvSpPr/>
            <p:nvPr/>
          </p:nvSpPr>
          <p:spPr>
            <a:xfrm>
              <a:off x="3385512" y="1528154"/>
              <a:ext cx="287020" cy="400050"/>
            </a:xfrm>
            <a:custGeom>
              <a:avLst/>
              <a:gdLst/>
              <a:ahLst/>
              <a:cxnLst/>
              <a:rect l="l" t="t" r="r" b="b"/>
              <a:pathLst>
                <a:path w="287020" h="400050">
                  <a:moveTo>
                    <a:pt x="286788" y="0"/>
                  </a:moveTo>
                  <a:lnTo>
                    <a:pt x="0" y="164215"/>
                  </a:lnTo>
                  <a:lnTo>
                    <a:pt x="0" y="399833"/>
                  </a:lnTo>
                  <a:lnTo>
                    <a:pt x="286788" y="235954"/>
                  </a:lnTo>
                  <a:lnTo>
                    <a:pt x="286788" y="0"/>
                  </a:lnTo>
                  <a:close/>
                </a:path>
              </a:pathLst>
            </a:custGeom>
            <a:solidFill>
              <a:srgbClr val="66CEF4"/>
            </a:solidFill>
          </p:spPr>
          <p:txBody>
            <a:bodyPr wrap="square" lIns="0" tIns="0" rIns="0" bIns="0" rtlCol="0"/>
            <a:lstStyle/>
            <a:p>
              <a:endParaRPr kern="0">
                <a:solidFill>
                  <a:sysClr val="windowText" lastClr="000000"/>
                </a:solidFill>
              </a:endParaRPr>
            </a:p>
          </p:txBody>
        </p:sp>
        <p:sp>
          <p:nvSpPr>
            <p:cNvPr id="98" name="object 98"/>
            <p:cNvSpPr/>
            <p:nvPr/>
          </p:nvSpPr>
          <p:spPr>
            <a:xfrm>
              <a:off x="3385512" y="1528154"/>
              <a:ext cx="287020" cy="400050"/>
            </a:xfrm>
            <a:custGeom>
              <a:avLst/>
              <a:gdLst/>
              <a:ahLst/>
              <a:cxnLst/>
              <a:rect l="l" t="t" r="r" b="b"/>
              <a:pathLst>
                <a:path w="287020" h="400050">
                  <a:moveTo>
                    <a:pt x="286788" y="235954"/>
                  </a:moveTo>
                  <a:lnTo>
                    <a:pt x="286788" y="0"/>
                  </a:lnTo>
                  <a:lnTo>
                    <a:pt x="0" y="164215"/>
                  </a:lnTo>
                  <a:lnTo>
                    <a:pt x="0" y="399833"/>
                  </a:lnTo>
                  <a:lnTo>
                    <a:pt x="286788" y="235954"/>
                  </a:lnTo>
                  <a:close/>
                </a:path>
              </a:pathLst>
            </a:custGeom>
            <a:ln w="10850">
              <a:solidFill>
                <a:srgbClr val="000000"/>
              </a:solidFill>
            </a:ln>
          </p:spPr>
          <p:txBody>
            <a:bodyPr wrap="square" lIns="0" tIns="0" rIns="0" bIns="0" rtlCol="0"/>
            <a:lstStyle/>
            <a:p>
              <a:endParaRPr kern="0">
                <a:solidFill>
                  <a:sysClr val="windowText" lastClr="000000"/>
                </a:solidFill>
              </a:endParaRPr>
            </a:p>
          </p:txBody>
        </p:sp>
        <p:sp>
          <p:nvSpPr>
            <p:cNvPr id="99" name="object 99"/>
            <p:cNvSpPr/>
            <p:nvPr/>
          </p:nvSpPr>
          <p:spPr>
            <a:xfrm>
              <a:off x="2888367" y="1405413"/>
              <a:ext cx="497205" cy="522605"/>
            </a:xfrm>
            <a:custGeom>
              <a:avLst/>
              <a:gdLst/>
              <a:ahLst/>
              <a:cxnLst/>
              <a:rect l="l" t="t" r="r" b="b"/>
              <a:pathLst>
                <a:path w="497204" h="522605">
                  <a:moveTo>
                    <a:pt x="0" y="0"/>
                  </a:moveTo>
                  <a:lnTo>
                    <a:pt x="0" y="235730"/>
                  </a:lnTo>
                  <a:lnTo>
                    <a:pt x="497144" y="522575"/>
                  </a:lnTo>
                  <a:lnTo>
                    <a:pt x="497144" y="286956"/>
                  </a:lnTo>
                  <a:lnTo>
                    <a:pt x="0" y="0"/>
                  </a:lnTo>
                  <a:close/>
                </a:path>
              </a:pathLst>
            </a:custGeom>
            <a:solidFill>
              <a:srgbClr val="97DEF8"/>
            </a:solidFill>
          </p:spPr>
          <p:txBody>
            <a:bodyPr wrap="square" lIns="0" tIns="0" rIns="0" bIns="0" rtlCol="0"/>
            <a:lstStyle/>
            <a:p>
              <a:endParaRPr kern="0">
                <a:solidFill>
                  <a:sysClr val="windowText" lastClr="000000"/>
                </a:solidFill>
              </a:endParaRPr>
            </a:p>
          </p:txBody>
        </p:sp>
        <p:sp>
          <p:nvSpPr>
            <p:cNvPr id="100" name="object 100"/>
            <p:cNvSpPr/>
            <p:nvPr/>
          </p:nvSpPr>
          <p:spPr>
            <a:xfrm>
              <a:off x="2888367" y="1405413"/>
              <a:ext cx="497205" cy="522605"/>
            </a:xfrm>
            <a:custGeom>
              <a:avLst/>
              <a:gdLst/>
              <a:ahLst/>
              <a:cxnLst/>
              <a:rect l="l" t="t" r="r" b="b"/>
              <a:pathLst>
                <a:path w="497204" h="522605">
                  <a:moveTo>
                    <a:pt x="0" y="235730"/>
                  </a:moveTo>
                  <a:lnTo>
                    <a:pt x="0" y="0"/>
                  </a:lnTo>
                  <a:lnTo>
                    <a:pt x="497144" y="286956"/>
                  </a:lnTo>
                  <a:lnTo>
                    <a:pt x="497144" y="522575"/>
                  </a:lnTo>
                  <a:lnTo>
                    <a:pt x="0" y="235730"/>
                  </a:lnTo>
                  <a:close/>
                </a:path>
              </a:pathLst>
            </a:custGeom>
            <a:ln w="10851">
              <a:solidFill>
                <a:srgbClr val="000000"/>
              </a:solidFill>
            </a:ln>
          </p:spPr>
          <p:txBody>
            <a:bodyPr wrap="square" lIns="0" tIns="0" rIns="0" bIns="0" rtlCol="0"/>
            <a:lstStyle/>
            <a:p>
              <a:endParaRPr kern="0">
                <a:solidFill>
                  <a:sysClr val="windowText" lastClr="000000"/>
                </a:solidFill>
              </a:endParaRPr>
            </a:p>
          </p:txBody>
        </p:sp>
        <p:sp>
          <p:nvSpPr>
            <p:cNvPr id="101" name="object 101"/>
            <p:cNvSpPr/>
            <p:nvPr/>
          </p:nvSpPr>
          <p:spPr>
            <a:xfrm>
              <a:off x="2888367" y="1241309"/>
              <a:ext cx="783590" cy="451484"/>
            </a:xfrm>
            <a:custGeom>
              <a:avLst/>
              <a:gdLst/>
              <a:ahLst/>
              <a:cxnLst/>
              <a:rect l="l" t="t" r="r" b="b"/>
              <a:pathLst>
                <a:path w="783589" h="451485">
                  <a:moveTo>
                    <a:pt x="286788" y="0"/>
                  </a:moveTo>
                  <a:lnTo>
                    <a:pt x="0" y="164103"/>
                  </a:lnTo>
                  <a:lnTo>
                    <a:pt x="497144" y="451060"/>
                  </a:lnTo>
                  <a:lnTo>
                    <a:pt x="783148" y="286844"/>
                  </a:lnTo>
                  <a:lnTo>
                    <a:pt x="286788" y="0"/>
                  </a:lnTo>
                  <a:close/>
                </a:path>
              </a:pathLst>
            </a:custGeom>
            <a:solidFill>
              <a:srgbClr val="CAEDFA"/>
            </a:solidFill>
          </p:spPr>
          <p:txBody>
            <a:bodyPr wrap="square" lIns="0" tIns="0" rIns="0" bIns="0" rtlCol="0"/>
            <a:lstStyle/>
            <a:p>
              <a:endParaRPr kern="0">
                <a:solidFill>
                  <a:sysClr val="windowText" lastClr="000000"/>
                </a:solidFill>
              </a:endParaRPr>
            </a:p>
          </p:txBody>
        </p:sp>
        <p:sp>
          <p:nvSpPr>
            <p:cNvPr id="102" name="object 102"/>
            <p:cNvSpPr/>
            <p:nvPr/>
          </p:nvSpPr>
          <p:spPr>
            <a:xfrm>
              <a:off x="2888367" y="1241309"/>
              <a:ext cx="783590" cy="451484"/>
            </a:xfrm>
            <a:custGeom>
              <a:avLst/>
              <a:gdLst/>
              <a:ahLst/>
              <a:cxnLst/>
              <a:rect l="l" t="t" r="r" b="b"/>
              <a:pathLst>
                <a:path w="783589" h="451485">
                  <a:moveTo>
                    <a:pt x="286788" y="0"/>
                  </a:moveTo>
                  <a:lnTo>
                    <a:pt x="0" y="164103"/>
                  </a:lnTo>
                  <a:lnTo>
                    <a:pt x="497144" y="451060"/>
                  </a:lnTo>
                  <a:lnTo>
                    <a:pt x="783148" y="286844"/>
                  </a:lnTo>
                  <a:lnTo>
                    <a:pt x="286788" y="0"/>
                  </a:lnTo>
                  <a:close/>
                </a:path>
              </a:pathLst>
            </a:custGeom>
            <a:ln w="10851">
              <a:solidFill>
                <a:srgbClr val="000000"/>
              </a:solidFill>
            </a:ln>
          </p:spPr>
          <p:txBody>
            <a:bodyPr wrap="square" lIns="0" tIns="0" rIns="0" bIns="0" rtlCol="0"/>
            <a:lstStyle/>
            <a:p>
              <a:endParaRPr kern="0">
                <a:solidFill>
                  <a:sysClr val="windowText" lastClr="000000"/>
                </a:solidFill>
              </a:endParaRPr>
            </a:p>
          </p:txBody>
        </p:sp>
        <p:sp>
          <p:nvSpPr>
            <p:cNvPr id="103" name="object 103"/>
            <p:cNvSpPr/>
            <p:nvPr/>
          </p:nvSpPr>
          <p:spPr>
            <a:xfrm>
              <a:off x="2970627" y="1324916"/>
              <a:ext cx="236220" cy="161290"/>
            </a:xfrm>
            <a:custGeom>
              <a:avLst/>
              <a:gdLst/>
              <a:ahLst/>
              <a:cxnLst/>
              <a:rect l="l" t="t" r="r" b="b"/>
              <a:pathLst>
                <a:path w="236219" h="161290">
                  <a:moveTo>
                    <a:pt x="131977" y="0"/>
                  </a:moveTo>
                  <a:lnTo>
                    <a:pt x="88033" y="20055"/>
                  </a:lnTo>
                  <a:lnTo>
                    <a:pt x="18715" y="71080"/>
                  </a:lnTo>
                  <a:lnTo>
                    <a:pt x="896" y="60207"/>
                  </a:lnTo>
                  <a:lnTo>
                    <a:pt x="0" y="100560"/>
                  </a:lnTo>
                  <a:lnTo>
                    <a:pt x="63992" y="100560"/>
                  </a:lnTo>
                  <a:lnTo>
                    <a:pt x="45388" y="88006"/>
                  </a:lnTo>
                  <a:lnTo>
                    <a:pt x="58663" y="78121"/>
                  </a:lnTo>
                  <a:lnTo>
                    <a:pt x="92079" y="58778"/>
                  </a:lnTo>
                  <a:lnTo>
                    <a:pt x="136023" y="45446"/>
                  </a:lnTo>
                  <a:lnTo>
                    <a:pt x="180881" y="53594"/>
                  </a:lnTo>
                  <a:lnTo>
                    <a:pt x="212734" y="73329"/>
                  </a:lnTo>
                  <a:lnTo>
                    <a:pt x="217584" y="88314"/>
                  </a:lnTo>
                  <a:lnTo>
                    <a:pt x="190243" y="106116"/>
                  </a:lnTo>
                  <a:lnTo>
                    <a:pt x="125518" y="134300"/>
                  </a:lnTo>
                  <a:lnTo>
                    <a:pt x="102656" y="122531"/>
                  </a:lnTo>
                  <a:lnTo>
                    <a:pt x="102656" y="161202"/>
                  </a:lnTo>
                  <a:lnTo>
                    <a:pt x="166648" y="161202"/>
                  </a:lnTo>
                  <a:lnTo>
                    <a:pt x="150510" y="148760"/>
                  </a:lnTo>
                  <a:lnTo>
                    <a:pt x="170520" y="138908"/>
                  </a:lnTo>
                  <a:lnTo>
                    <a:pt x="209557" y="113577"/>
                  </a:lnTo>
                  <a:lnTo>
                    <a:pt x="236134" y="79104"/>
                  </a:lnTo>
                  <a:lnTo>
                    <a:pt x="218761" y="41824"/>
                  </a:lnTo>
                  <a:lnTo>
                    <a:pt x="169301" y="8170"/>
                  </a:lnTo>
                  <a:lnTo>
                    <a:pt x="131977" y="0"/>
                  </a:lnTo>
                  <a:close/>
                </a:path>
              </a:pathLst>
            </a:custGeom>
            <a:solidFill>
              <a:srgbClr val="00ACED"/>
            </a:solidFill>
          </p:spPr>
          <p:txBody>
            <a:bodyPr wrap="square" lIns="0" tIns="0" rIns="0" bIns="0" rtlCol="0"/>
            <a:lstStyle/>
            <a:p>
              <a:endParaRPr kern="0">
                <a:solidFill>
                  <a:sysClr val="windowText" lastClr="000000"/>
                </a:solidFill>
              </a:endParaRPr>
            </a:p>
          </p:txBody>
        </p:sp>
        <p:sp>
          <p:nvSpPr>
            <p:cNvPr id="104" name="object 104"/>
            <p:cNvSpPr/>
            <p:nvPr/>
          </p:nvSpPr>
          <p:spPr>
            <a:xfrm>
              <a:off x="2970627" y="1324916"/>
              <a:ext cx="236220" cy="161290"/>
            </a:xfrm>
            <a:custGeom>
              <a:avLst/>
              <a:gdLst/>
              <a:ahLst/>
              <a:cxnLst/>
              <a:rect l="l" t="t" r="r" b="b"/>
              <a:pathLst>
                <a:path w="236219" h="161290">
                  <a:moveTo>
                    <a:pt x="63992" y="100560"/>
                  </a:moveTo>
                  <a:lnTo>
                    <a:pt x="0" y="100560"/>
                  </a:lnTo>
                  <a:lnTo>
                    <a:pt x="896" y="60207"/>
                  </a:lnTo>
                  <a:lnTo>
                    <a:pt x="18715" y="71080"/>
                  </a:lnTo>
                  <a:lnTo>
                    <a:pt x="88033" y="20055"/>
                  </a:lnTo>
                  <a:lnTo>
                    <a:pt x="131977" y="0"/>
                  </a:lnTo>
                  <a:lnTo>
                    <a:pt x="169301" y="8170"/>
                  </a:lnTo>
                  <a:lnTo>
                    <a:pt x="218761" y="41824"/>
                  </a:lnTo>
                  <a:lnTo>
                    <a:pt x="236134" y="79104"/>
                  </a:lnTo>
                  <a:lnTo>
                    <a:pt x="209557" y="113577"/>
                  </a:lnTo>
                  <a:lnTo>
                    <a:pt x="170520" y="138908"/>
                  </a:lnTo>
                  <a:lnTo>
                    <a:pt x="150510" y="148760"/>
                  </a:lnTo>
                  <a:lnTo>
                    <a:pt x="166648" y="161202"/>
                  </a:lnTo>
                  <a:lnTo>
                    <a:pt x="102656" y="161202"/>
                  </a:lnTo>
                  <a:lnTo>
                    <a:pt x="102656" y="122531"/>
                  </a:lnTo>
                  <a:lnTo>
                    <a:pt x="125518" y="134300"/>
                  </a:lnTo>
                  <a:lnTo>
                    <a:pt x="190243" y="106116"/>
                  </a:lnTo>
                  <a:lnTo>
                    <a:pt x="217584" y="88314"/>
                  </a:lnTo>
                  <a:lnTo>
                    <a:pt x="212734" y="73329"/>
                  </a:lnTo>
                  <a:lnTo>
                    <a:pt x="180881" y="53594"/>
                  </a:lnTo>
                  <a:lnTo>
                    <a:pt x="136023" y="45446"/>
                  </a:lnTo>
                  <a:lnTo>
                    <a:pt x="92079" y="58778"/>
                  </a:lnTo>
                  <a:lnTo>
                    <a:pt x="58663" y="78121"/>
                  </a:lnTo>
                  <a:lnTo>
                    <a:pt x="45388" y="88006"/>
                  </a:lnTo>
                  <a:lnTo>
                    <a:pt x="63992" y="100560"/>
                  </a:lnTo>
                  <a:close/>
                </a:path>
              </a:pathLst>
            </a:custGeom>
            <a:ln w="3338">
              <a:solidFill>
                <a:srgbClr val="000000"/>
              </a:solidFill>
            </a:ln>
          </p:spPr>
          <p:txBody>
            <a:bodyPr wrap="square" lIns="0" tIns="0" rIns="0" bIns="0" rtlCol="0"/>
            <a:lstStyle/>
            <a:p>
              <a:endParaRPr kern="0">
                <a:solidFill>
                  <a:sysClr val="windowText" lastClr="000000"/>
                </a:solidFill>
              </a:endParaRPr>
            </a:p>
          </p:txBody>
        </p:sp>
        <p:sp>
          <p:nvSpPr>
            <p:cNvPr id="105" name="object 105"/>
            <p:cNvSpPr/>
            <p:nvPr/>
          </p:nvSpPr>
          <p:spPr>
            <a:xfrm>
              <a:off x="3250018" y="1485741"/>
              <a:ext cx="236220" cy="161290"/>
            </a:xfrm>
            <a:custGeom>
              <a:avLst/>
              <a:gdLst/>
              <a:ahLst/>
              <a:cxnLst/>
              <a:rect l="l" t="t" r="r" b="b"/>
              <a:pathLst>
                <a:path w="236220" h="161289">
                  <a:moveTo>
                    <a:pt x="131864" y="0"/>
                  </a:moveTo>
                  <a:lnTo>
                    <a:pt x="87921" y="20080"/>
                  </a:lnTo>
                  <a:lnTo>
                    <a:pt x="18603" y="71108"/>
                  </a:lnTo>
                  <a:lnTo>
                    <a:pt x="784" y="60235"/>
                  </a:lnTo>
                  <a:lnTo>
                    <a:pt x="0" y="100588"/>
                  </a:lnTo>
                  <a:lnTo>
                    <a:pt x="63992" y="100588"/>
                  </a:lnTo>
                  <a:lnTo>
                    <a:pt x="45276" y="88034"/>
                  </a:lnTo>
                  <a:lnTo>
                    <a:pt x="58551" y="78149"/>
                  </a:lnTo>
                  <a:lnTo>
                    <a:pt x="91967" y="58806"/>
                  </a:lnTo>
                  <a:lnTo>
                    <a:pt x="135911" y="45474"/>
                  </a:lnTo>
                  <a:lnTo>
                    <a:pt x="180769" y="53622"/>
                  </a:lnTo>
                  <a:lnTo>
                    <a:pt x="212622" y="73292"/>
                  </a:lnTo>
                  <a:lnTo>
                    <a:pt x="217472" y="88244"/>
                  </a:lnTo>
                  <a:lnTo>
                    <a:pt x="190131" y="106034"/>
                  </a:lnTo>
                  <a:lnTo>
                    <a:pt x="125406" y="134216"/>
                  </a:lnTo>
                  <a:lnTo>
                    <a:pt x="103441" y="122559"/>
                  </a:lnTo>
                  <a:lnTo>
                    <a:pt x="103441" y="161230"/>
                  </a:lnTo>
                  <a:lnTo>
                    <a:pt x="166648" y="161230"/>
                  </a:lnTo>
                  <a:lnTo>
                    <a:pt x="151295" y="148788"/>
                  </a:lnTo>
                  <a:lnTo>
                    <a:pt x="171164" y="138933"/>
                  </a:lnTo>
                  <a:lnTo>
                    <a:pt x="209894" y="113577"/>
                  </a:lnTo>
                  <a:lnTo>
                    <a:pt x="236162" y="79037"/>
                  </a:lnTo>
                  <a:lnTo>
                    <a:pt x="218649" y="41628"/>
                  </a:lnTo>
                  <a:lnTo>
                    <a:pt x="169189" y="8103"/>
                  </a:lnTo>
                  <a:lnTo>
                    <a:pt x="131864" y="0"/>
                  </a:lnTo>
                  <a:close/>
                </a:path>
              </a:pathLst>
            </a:custGeom>
            <a:solidFill>
              <a:srgbClr val="00ACED"/>
            </a:solidFill>
          </p:spPr>
          <p:txBody>
            <a:bodyPr wrap="square" lIns="0" tIns="0" rIns="0" bIns="0" rtlCol="0"/>
            <a:lstStyle/>
            <a:p>
              <a:endParaRPr kern="0">
                <a:solidFill>
                  <a:sysClr val="windowText" lastClr="000000"/>
                </a:solidFill>
              </a:endParaRPr>
            </a:p>
          </p:txBody>
        </p:sp>
        <p:sp>
          <p:nvSpPr>
            <p:cNvPr id="106" name="object 106"/>
            <p:cNvSpPr/>
            <p:nvPr/>
          </p:nvSpPr>
          <p:spPr>
            <a:xfrm>
              <a:off x="3250018" y="1485741"/>
              <a:ext cx="236220" cy="161290"/>
            </a:xfrm>
            <a:custGeom>
              <a:avLst/>
              <a:gdLst/>
              <a:ahLst/>
              <a:cxnLst/>
              <a:rect l="l" t="t" r="r" b="b"/>
              <a:pathLst>
                <a:path w="236220" h="161289">
                  <a:moveTo>
                    <a:pt x="63992" y="100588"/>
                  </a:moveTo>
                  <a:lnTo>
                    <a:pt x="0" y="100588"/>
                  </a:lnTo>
                  <a:lnTo>
                    <a:pt x="784" y="60235"/>
                  </a:lnTo>
                  <a:lnTo>
                    <a:pt x="18603" y="71108"/>
                  </a:lnTo>
                  <a:lnTo>
                    <a:pt x="87921" y="20080"/>
                  </a:lnTo>
                  <a:lnTo>
                    <a:pt x="131864" y="0"/>
                  </a:lnTo>
                  <a:lnTo>
                    <a:pt x="169189" y="8103"/>
                  </a:lnTo>
                  <a:lnTo>
                    <a:pt x="218649" y="41628"/>
                  </a:lnTo>
                  <a:lnTo>
                    <a:pt x="236162" y="79037"/>
                  </a:lnTo>
                  <a:lnTo>
                    <a:pt x="209894" y="113577"/>
                  </a:lnTo>
                  <a:lnTo>
                    <a:pt x="171164" y="138933"/>
                  </a:lnTo>
                  <a:lnTo>
                    <a:pt x="151295" y="148788"/>
                  </a:lnTo>
                  <a:lnTo>
                    <a:pt x="166648" y="161230"/>
                  </a:lnTo>
                  <a:lnTo>
                    <a:pt x="103441" y="161230"/>
                  </a:lnTo>
                  <a:lnTo>
                    <a:pt x="103441" y="122559"/>
                  </a:lnTo>
                  <a:lnTo>
                    <a:pt x="125406" y="134216"/>
                  </a:lnTo>
                  <a:lnTo>
                    <a:pt x="190131" y="106034"/>
                  </a:lnTo>
                  <a:lnTo>
                    <a:pt x="217472" y="88244"/>
                  </a:lnTo>
                  <a:lnTo>
                    <a:pt x="212622" y="73292"/>
                  </a:lnTo>
                  <a:lnTo>
                    <a:pt x="180769" y="53622"/>
                  </a:lnTo>
                  <a:lnTo>
                    <a:pt x="135911" y="45474"/>
                  </a:lnTo>
                  <a:lnTo>
                    <a:pt x="91967" y="58806"/>
                  </a:lnTo>
                  <a:lnTo>
                    <a:pt x="58551" y="78149"/>
                  </a:lnTo>
                  <a:lnTo>
                    <a:pt x="45276" y="88034"/>
                  </a:lnTo>
                  <a:lnTo>
                    <a:pt x="63992" y="100588"/>
                  </a:lnTo>
                  <a:close/>
                </a:path>
              </a:pathLst>
            </a:custGeom>
            <a:ln w="3338">
              <a:solidFill>
                <a:srgbClr val="000000"/>
              </a:solidFill>
            </a:ln>
          </p:spPr>
          <p:txBody>
            <a:bodyPr wrap="square" lIns="0" tIns="0" rIns="0" bIns="0" rtlCol="0"/>
            <a:lstStyle/>
            <a:p>
              <a:endParaRPr kern="0">
                <a:solidFill>
                  <a:sysClr val="windowText" lastClr="000000"/>
                </a:solidFill>
              </a:endParaRPr>
            </a:p>
          </p:txBody>
        </p:sp>
        <p:sp>
          <p:nvSpPr>
            <p:cNvPr id="107" name="object 107"/>
            <p:cNvSpPr/>
            <p:nvPr/>
          </p:nvSpPr>
          <p:spPr>
            <a:xfrm>
              <a:off x="3218866" y="1359791"/>
              <a:ext cx="235585" cy="161925"/>
            </a:xfrm>
            <a:custGeom>
              <a:avLst/>
              <a:gdLst/>
              <a:ahLst/>
              <a:cxnLst/>
              <a:rect l="l" t="t" r="r" b="b"/>
              <a:pathLst>
                <a:path w="235585" h="161925">
                  <a:moveTo>
                    <a:pt x="70600" y="0"/>
                  </a:moveTo>
                  <a:lnTo>
                    <a:pt x="85954" y="11993"/>
                  </a:lnTo>
                  <a:lnTo>
                    <a:pt x="65932" y="21686"/>
                  </a:lnTo>
                  <a:lnTo>
                    <a:pt x="26809" y="46742"/>
                  </a:lnTo>
                  <a:lnTo>
                    <a:pt x="0" y="81130"/>
                  </a:lnTo>
                  <a:lnTo>
                    <a:pt x="16919" y="118818"/>
                  </a:lnTo>
                  <a:lnTo>
                    <a:pt x="65447" y="153013"/>
                  </a:lnTo>
                  <a:lnTo>
                    <a:pt x="102555" y="161609"/>
                  </a:lnTo>
                  <a:lnTo>
                    <a:pt x="147080" y="142084"/>
                  </a:lnTo>
                  <a:lnTo>
                    <a:pt x="217861" y="91915"/>
                  </a:lnTo>
                  <a:lnTo>
                    <a:pt x="234784" y="102676"/>
                  </a:lnTo>
                  <a:lnTo>
                    <a:pt x="235568" y="63220"/>
                  </a:lnTo>
                  <a:lnTo>
                    <a:pt x="171576" y="62323"/>
                  </a:lnTo>
                  <a:lnTo>
                    <a:pt x="191076" y="75214"/>
                  </a:lnTo>
                  <a:lnTo>
                    <a:pt x="177679" y="84824"/>
                  </a:lnTo>
                  <a:lnTo>
                    <a:pt x="143993" y="103503"/>
                  </a:lnTo>
                  <a:lnTo>
                    <a:pt x="99779" y="116024"/>
                  </a:lnTo>
                  <a:lnTo>
                    <a:pt x="54798" y="107160"/>
                  </a:lnTo>
                  <a:lnTo>
                    <a:pt x="23413" y="86992"/>
                  </a:lnTo>
                  <a:lnTo>
                    <a:pt x="18894" y="71921"/>
                  </a:lnTo>
                  <a:lnTo>
                    <a:pt x="46588" y="54433"/>
                  </a:lnTo>
                  <a:lnTo>
                    <a:pt x="111842" y="27014"/>
                  </a:lnTo>
                  <a:lnTo>
                    <a:pt x="133808" y="39792"/>
                  </a:lnTo>
                  <a:lnTo>
                    <a:pt x="133808" y="896"/>
                  </a:lnTo>
                  <a:lnTo>
                    <a:pt x="70600" y="0"/>
                  </a:lnTo>
                  <a:close/>
                </a:path>
              </a:pathLst>
            </a:custGeom>
            <a:solidFill>
              <a:srgbClr val="00ACED"/>
            </a:solidFill>
          </p:spPr>
          <p:txBody>
            <a:bodyPr wrap="square" lIns="0" tIns="0" rIns="0" bIns="0" rtlCol="0"/>
            <a:lstStyle/>
            <a:p>
              <a:endParaRPr kern="0">
                <a:solidFill>
                  <a:sysClr val="windowText" lastClr="000000"/>
                </a:solidFill>
              </a:endParaRPr>
            </a:p>
          </p:txBody>
        </p:sp>
        <p:sp>
          <p:nvSpPr>
            <p:cNvPr id="108" name="object 108"/>
            <p:cNvSpPr/>
            <p:nvPr/>
          </p:nvSpPr>
          <p:spPr>
            <a:xfrm>
              <a:off x="3218866" y="1359791"/>
              <a:ext cx="235585" cy="161925"/>
            </a:xfrm>
            <a:custGeom>
              <a:avLst/>
              <a:gdLst/>
              <a:ahLst/>
              <a:cxnLst/>
              <a:rect l="l" t="t" r="r" b="b"/>
              <a:pathLst>
                <a:path w="235585" h="161925">
                  <a:moveTo>
                    <a:pt x="171576" y="62323"/>
                  </a:moveTo>
                  <a:lnTo>
                    <a:pt x="235568" y="63220"/>
                  </a:lnTo>
                  <a:lnTo>
                    <a:pt x="234784" y="102676"/>
                  </a:lnTo>
                  <a:lnTo>
                    <a:pt x="217861" y="91915"/>
                  </a:lnTo>
                  <a:lnTo>
                    <a:pt x="147080" y="142084"/>
                  </a:lnTo>
                  <a:lnTo>
                    <a:pt x="102555" y="161609"/>
                  </a:lnTo>
                  <a:lnTo>
                    <a:pt x="65447" y="153013"/>
                  </a:lnTo>
                  <a:lnTo>
                    <a:pt x="16919" y="118818"/>
                  </a:lnTo>
                  <a:lnTo>
                    <a:pt x="0" y="81130"/>
                  </a:lnTo>
                  <a:lnTo>
                    <a:pt x="26809" y="46742"/>
                  </a:lnTo>
                  <a:lnTo>
                    <a:pt x="65932" y="21686"/>
                  </a:lnTo>
                  <a:lnTo>
                    <a:pt x="85954" y="11993"/>
                  </a:lnTo>
                  <a:lnTo>
                    <a:pt x="70600" y="0"/>
                  </a:lnTo>
                  <a:lnTo>
                    <a:pt x="133808" y="896"/>
                  </a:lnTo>
                  <a:lnTo>
                    <a:pt x="133808" y="39792"/>
                  </a:lnTo>
                  <a:lnTo>
                    <a:pt x="111842" y="27014"/>
                  </a:lnTo>
                  <a:lnTo>
                    <a:pt x="46588" y="54433"/>
                  </a:lnTo>
                  <a:lnTo>
                    <a:pt x="18894" y="71921"/>
                  </a:lnTo>
                  <a:lnTo>
                    <a:pt x="23413" y="86992"/>
                  </a:lnTo>
                  <a:lnTo>
                    <a:pt x="54798" y="107160"/>
                  </a:lnTo>
                  <a:lnTo>
                    <a:pt x="99779" y="116024"/>
                  </a:lnTo>
                  <a:lnTo>
                    <a:pt x="143993" y="103503"/>
                  </a:lnTo>
                  <a:lnTo>
                    <a:pt x="177679" y="84824"/>
                  </a:lnTo>
                  <a:lnTo>
                    <a:pt x="191076" y="75214"/>
                  </a:lnTo>
                  <a:lnTo>
                    <a:pt x="171576" y="62323"/>
                  </a:lnTo>
                  <a:close/>
                </a:path>
              </a:pathLst>
            </a:custGeom>
            <a:ln w="3338">
              <a:solidFill>
                <a:srgbClr val="000000"/>
              </a:solidFill>
            </a:ln>
          </p:spPr>
          <p:txBody>
            <a:bodyPr wrap="square" lIns="0" tIns="0" rIns="0" bIns="0" rtlCol="0"/>
            <a:lstStyle/>
            <a:p>
              <a:endParaRPr kern="0">
                <a:solidFill>
                  <a:sysClr val="windowText" lastClr="000000"/>
                </a:solidFill>
              </a:endParaRPr>
            </a:p>
          </p:txBody>
        </p:sp>
        <p:sp>
          <p:nvSpPr>
            <p:cNvPr id="109" name="object 109"/>
            <p:cNvSpPr/>
            <p:nvPr/>
          </p:nvSpPr>
          <p:spPr>
            <a:xfrm>
              <a:off x="3385512" y="4079827"/>
              <a:ext cx="287020" cy="401320"/>
            </a:xfrm>
            <a:custGeom>
              <a:avLst/>
              <a:gdLst/>
              <a:ahLst/>
              <a:cxnLst/>
              <a:rect l="l" t="t" r="r" b="b"/>
              <a:pathLst>
                <a:path w="287020" h="401320">
                  <a:moveTo>
                    <a:pt x="286788" y="0"/>
                  </a:moveTo>
                  <a:lnTo>
                    <a:pt x="0" y="165000"/>
                  </a:lnTo>
                  <a:lnTo>
                    <a:pt x="0" y="400730"/>
                  </a:lnTo>
                  <a:lnTo>
                    <a:pt x="286788" y="236515"/>
                  </a:lnTo>
                  <a:lnTo>
                    <a:pt x="286788" y="0"/>
                  </a:lnTo>
                  <a:close/>
                </a:path>
              </a:pathLst>
            </a:custGeom>
            <a:solidFill>
              <a:srgbClr val="66CEF4"/>
            </a:solidFill>
          </p:spPr>
          <p:txBody>
            <a:bodyPr wrap="square" lIns="0" tIns="0" rIns="0" bIns="0" rtlCol="0"/>
            <a:lstStyle/>
            <a:p>
              <a:endParaRPr kern="0">
                <a:solidFill>
                  <a:sysClr val="windowText" lastClr="000000"/>
                </a:solidFill>
              </a:endParaRPr>
            </a:p>
          </p:txBody>
        </p:sp>
        <p:sp>
          <p:nvSpPr>
            <p:cNvPr id="110" name="object 110"/>
            <p:cNvSpPr/>
            <p:nvPr/>
          </p:nvSpPr>
          <p:spPr>
            <a:xfrm>
              <a:off x="3385512" y="4079827"/>
              <a:ext cx="287020" cy="401320"/>
            </a:xfrm>
            <a:custGeom>
              <a:avLst/>
              <a:gdLst/>
              <a:ahLst/>
              <a:cxnLst/>
              <a:rect l="l" t="t" r="r" b="b"/>
              <a:pathLst>
                <a:path w="287020" h="401320">
                  <a:moveTo>
                    <a:pt x="286788" y="236515"/>
                  </a:moveTo>
                  <a:lnTo>
                    <a:pt x="286788" y="0"/>
                  </a:lnTo>
                  <a:lnTo>
                    <a:pt x="0" y="165000"/>
                  </a:lnTo>
                  <a:lnTo>
                    <a:pt x="0" y="400730"/>
                  </a:lnTo>
                  <a:lnTo>
                    <a:pt x="286788" y="236515"/>
                  </a:lnTo>
                  <a:close/>
                </a:path>
              </a:pathLst>
            </a:custGeom>
            <a:ln w="10850">
              <a:solidFill>
                <a:srgbClr val="000000"/>
              </a:solidFill>
            </a:ln>
          </p:spPr>
          <p:txBody>
            <a:bodyPr wrap="square" lIns="0" tIns="0" rIns="0" bIns="0" rtlCol="0"/>
            <a:lstStyle/>
            <a:p>
              <a:endParaRPr kern="0">
                <a:solidFill>
                  <a:sysClr val="windowText" lastClr="000000"/>
                </a:solidFill>
              </a:endParaRPr>
            </a:p>
          </p:txBody>
        </p:sp>
        <p:sp>
          <p:nvSpPr>
            <p:cNvPr id="111" name="object 111"/>
            <p:cNvSpPr/>
            <p:nvPr/>
          </p:nvSpPr>
          <p:spPr>
            <a:xfrm>
              <a:off x="2888367" y="3957646"/>
              <a:ext cx="497205" cy="523240"/>
            </a:xfrm>
            <a:custGeom>
              <a:avLst/>
              <a:gdLst/>
              <a:ahLst/>
              <a:cxnLst/>
              <a:rect l="l" t="t" r="r" b="b"/>
              <a:pathLst>
                <a:path w="497204" h="523239">
                  <a:moveTo>
                    <a:pt x="0" y="0"/>
                  </a:moveTo>
                  <a:lnTo>
                    <a:pt x="0" y="235730"/>
                  </a:lnTo>
                  <a:lnTo>
                    <a:pt x="497144" y="522911"/>
                  </a:lnTo>
                  <a:lnTo>
                    <a:pt x="497144" y="287180"/>
                  </a:lnTo>
                  <a:lnTo>
                    <a:pt x="0" y="0"/>
                  </a:lnTo>
                  <a:close/>
                </a:path>
              </a:pathLst>
            </a:custGeom>
            <a:solidFill>
              <a:srgbClr val="97DEF8"/>
            </a:solidFill>
          </p:spPr>
          <p:txBody>
            <a:bodyPr wrap="square" lIns="0" tIns="0" rIns="0" bIns="0" rtlCol="0"/>
            <a:lstStyle/>
            <a:p>
              <a:endParaRPr kern="0">
                <a:solidFill>
                  <a:sysClr val="windowText" lastClr="000000"/>
                </a:solidFill>
              </a:endParaRPr>
            </a:p>
          </p:txBody>
        </p:sp>
        <p:sp>
          <p:nvSpPr>
            <p:cNvPr id="112" name="object 112"/>
            <p:cNvSpPr/>
            <p:nvPr/>
          </p:nvSpPr>
          <p:spPr>
            <a:xfrm>
              <a:off x="2888367" y="3957646"/>
              <a:ext cx="497205" cy="523240"/>
            </a:xfrm>
            <a:custGeom>
              <a:avLst/>
              <a:gdLst/>
              <a:ahLst/>
              <a:cxnLst/>
              <a:rect l="l" t="t" r="r" b="b"/>
              <a:pathLst>
                <a:path w="497204" h="523239">
                  <a:moveTo>
                    <a:pt x="0" y="235730"/>
                  </a:moveTo>
                  <a:lnTo>
                    <a:pt x="0" y="0"/>
                  </a:lnTo>
                  <a:lnTo>
                    <a:pt x="497144" y="287180"/>
                  </a:lnTo>
                  <a:lnTo>
                    <a:pt x="497144" y="522911"/>
                  </a:lnTo>
                  <a:lnTo>
                    <a:pt x="0" y="235730"/>
                  </a:lnTo>
                  <a:close/>
                </a:path>
              </a:pathLst>
            </a:custGeom>
            <a:ln w="10851">
              <a:solidFill>
                <a:srgbClr val="000000"/>
              </a:solidFill>
            </a:ln>
          </p:spPr>
          <p:txBody>
            <a:bodyPr wrap="square" lIns="0" tIns="0" rIns="0" bIns="0" rtlCol="0"/>
            <a:lstStyle/>
            <a:p>
              <a:endParaRPr kern="0">
                <a:solidFill>
                  <a:sysClr val="windowText" lastClr="000000"/>
                </a:solidFill>
              </a:endParaRPr>
            </a:p>
          </p:txBody>
        </p:sp>
        <p:sp>
          <p:nvSpPr>
            <p:cNvPr id="113" name="object 113"/>
            <p:cNvSpPr/>
            <p:nvPr/>
          </p:nvSpPr>
          <p:spPr>
            <a:xfrm>
              <a:off x="2888367" y="3793542"/>
              <a:ext cx="783590" cy="451484"/>
            </a:xfrm>
            <a:custGeom>
              <a:avLst/>
              <a:gdLst/>
              <a:ahLst/>
              <a:cxnLst/>
              <a:rect l="l" t="t" r="r" b="b"/>
              <a:pathLst>
                <a:path w="783589" h="451485">
                  <a:moveTo>
                    <a:pt x="286788" y="0"/>
                  </a:moveTo>
                  <a:lnTo>
                    <a:pt x="0" y="164103"/>
                  </a:lnTo>
                  <a:lnTo>
                    <a:pt x="497144" y="451284"/>
                  </a:lnTo>
                  <a:lnTo>
                    <a:pt x="783148" y="286284"/>
                  </a:lnTo>
                  <a:lnTo>
                    <a:pt x="286788" y="0"/>
                  </a:lnTo>
                  <a:close/>
                </a:path>
              </a:pathLst>
            </a:custGeom>
            <a:solidFill>
              <a:srgbClr val="CAEDFA"/>
            </a:solidFill>
          </p:spPr>
          <p:txBody>
            <a:bodyPr wrap="square" lIns="0" tIns="0" rIns="0" bIns="0" rtlCol="0"/>
            <a:lstStyle/>
            <a:p>
              <a:endParaRPr kern="0">
                <a:solidFill>
                  <a:sysClr val="windowText" lastClr="000000"/>
                </a:solidFill>
              </a:endParaRPr>
            </a:p>
          </p:txBody>
        </p:sp>
        <p:sp>
          <p:nvSpPr>
            <p:cNvPr id="114" name="object 114"/>
            <p:cNvSpPr/>
            <p:nvPr/>
          </p:nvSpPr>
          <p:spPr>
            <a:xfrm>
              <a:off x="2888367" y="3793542"/>
              <a:ext cx="783590" cy="451484"/>
            </a:xfrm>
            <a:custGeom>
              <a:avLst/>
              <a:gdLst/>
              <a:ahLst/>
              <a:cxnLst/>
              <a:rect l="l" t="t" r="r" b="b"/>
              <a:pathLst>
                <a:path w="783589" h="451485">
                  <a:moveTo>
                    <a:pt x="286788" y="0"/>
                  </a:moveTo>
                  <a:lnTo>
                    <a:pt x="0" y="164103"/>
                  </a:lnTo>
                  <a:lnTo>
                    <a:pt x="497144" y="451284"/>
                  </a:lnTo>
                  <a:lnTo>
                    <a:pt x="783148" y="286284"/>
                  </a:lnTo>
                  <a:lnTo>
                    <a:pt x="286788" y="0"/>
                  </a:lnTo>
                  <a:close/>
                </a:path>
              </a:pathLst>
            </a:custGeom>
            <a:ln w="10851">
              <a:solidFill>
                <a:srgbClr val="000000"/>
              </a:solidFill>
            </a:ln>
          </p:spPr>
          <p:txBody>
            <a:bodyPr wrap="square" lIns="0" tIns="0" rIns="0" bIns="0" rtlCol="0"/>
            <a:lstStyle/>
            <a:p>
              <a:endParaRPr kern="0">
                <a:solidFill>
                  <a:sysClr val="windowText" lastClr="000000"/>
                </a:solidFill>
              </a:endParaRPr>
            </a:p>
          </p:txBody>
        </p:sp>
        <p:sp>
          <p:nvSpPr>
            <p:cNvPr id="115" name="object 115"/>
            <p:cNvSpPr/>
            <p:nvPr/>
          </p:nvSpPr>
          <p:spPr>
            <a:xfrm>
              <a:off x="2970627" y="3877192"/>
              <a:ext cx="236220" cy="161925"/>
            </a:xfrm>
            <a:custGeom>
              <a:avLst/>
              <a:gdLst/>
              <a:ahLst/>
              <a:cxnLst/>
              <a:rect l="l" t="t" r="r" b="b"/>
              <a:pathLst>
                <a:path w="236219" h="161925">
                  <a:moveTo>
                    <a:pt x="131977" y="0"/>
                  </a:moveTo>
                  <a:lnTo>
                    <a:pt x="88033" y="20155"/>
                  </a:lnTo>
                  <a:lnTo>
                    <a:pt x="18715" y="71374"/>
                  </a:lnTo>
                  <a:lnTo>
                    <a:pt x="896" y="60501"/>
                  </a:lnTo>
                  <a:lnTo>
                    <a:pt x="0" y="100855"/>
                  </a:lnTo>
                  <a:lnTo>
                    <a:pt x="63992" y="100855"/>
                  </a:lnTo>
                  <a:lnTo>
                    <a:pt x="45388" y="88300"/>
                  </a:lnTo>
                  <a:lnTo>
                    <a:pt x="58663" y="78413"/>
                  </a:lnTo>
                  <a:lnTo>
                    <a:pt x="92079" y="59058"/>
                  </a:lnTo>
                  <a:lnTo>
                    <a:pt x="136023" y="45693"/>
                  </a:lnTo>
                  <a:lnTo>
                    <a:pt x="180881" y="53776"/>
                  </a:lnTo>
                  <a:lnTo>
                    <a:pt x="212734" y="73511"/>
                  </a:lnTo>
                  <a:lnTo>
                    <a:pt x="217584" y="88497"/>
                  </a:lnTo>
                  <a:lnTo>
                    <a:pt x="190243" y="106298"/>
                  </a:lnTo>
                  <a:lnTo>
                    <a:pt x="125518" y="134482"/>
                  </a:lnTo>
                  <a:lnTo>
                    <a:pt x="102656" y="122825"/>
                  </a:lnTo>
                  <a:lnTo>
                    <a:pt x="102656" y="161497"/>
                  </a:lnTo>
                  <a:lnTo>
                    <a:pt x="166648" y="161497"/>
                  </a:lnTo>
                  <a:lnTo>
                    <a:pt x="150510" y="148718"/>
                  </a:lnTo>
                  <a:lnTo>
                    <a:pt x="170520" y="138898"/>
                  </a:lnTo>
                  <a:lnTo>
                    <a:pt x="209557" y="113619"/>
                  </a:lnTo>
                  <a:lnTo>
                    <a:pt x="236134" y="79156"/>
                  </a:lnTo>
                  <a:lnTo>
                    <a:pt x="218761" y="41782"/>
                  </a:lnTo>
                  <a:lnTo>
                    <a:pt x="169301" y="8133"/>
                  </a:lnTo>
                  <a:lnTo>
                    <a:pt x="131977" y="0"/>
                  </a:lnTo>
                  <a:close/>
                </a:path>
              </a:pathLst>
            </a:custGeom>
            <a:solidFill>
              <a:srgbClr val="00ACED"/>
            </a:solidFill>
          </p:spPr>
          <p:txBody>
            <a:bodyPr wrap="square" lIns="0" tIns="0" rIns="0" bIns="0" rtlCol="0"/>
            <a:lstStyle/>
            <a:p>
              <a:endParaRPr kern="0">
                <a:solidFill>
                  <a:sysClr val="windowText" lastClr="000000"/>
                </a:solidFill>
              </a:endParaRPr>
            </a:p>
          </p:txBody>
        </p:sp>
        <p:sp>
          <p:nvSpPr>
            <p:cNvPr id="116" name="object 116"/>
            <p:cNvSpPr/>
            <p:nvPr/>
          </p:nvSpPr>
          <p:spPr>
            <a:xfrm>
              <a:off x="2970627" y="3877192"/>
              <a:ext cx="236220" cy="161925"/>
            </a:xfrm>
            <a:custGeom>
              <a:avLst/>
              <a:gdLst/>
              <a:ahLst/>
              <a:cxnLst/>
              <a:rect l="l" t="t" r="r" b="b"/>
              <a:pathLst>
                <a:path w="236219" h="161925">
                  <a:moveTo>
                    <a:pt x="63992" y="100855"/>
                  </a:moveTo>
                  <a:lnTo>
                    <a:pt x="0" y="100855"/>
                  </a:lnTo>
                  <a:lnTo>
                    <a:pt x="896" y="60501"/>
                  </a:lnTo>
                  <a:lnTo>
                    <a:pt x="18715" y="71374"/>
                  </a:lnTo>
                  <a:lnTo>
                    <a:pt x="88033" y="20155"/>
                  </a:lnTo>
                  <a:lnTo>
                    <a:pt x="131977" y="0"/>
                  </a:lnTo>
                  <a:lnTo>
                    <a:pt x="169301" y="8133"/>
                  </a:lnTo>
                  <a:lnTo>
                    <a:pt x="218761" y="41782"/>
                  </a:lnTo>
                  <a:lnTo>
                    <a:pt x="236134" y="79156"/>
                  </a:lnTo>
                  <a:lnTo>
                    <a:pt x="209557" y="113619"/>
                  </a:lnTo>
                  <a:lnTo>
                    <a:pt x="170520" y="138898"/>
                  </a:lnTo>
                  <a:lnTo>
                    <a:pt x="150510" y="148718"/>
                  </a:lnTo>
                  <a:lnTo>
                    <a:pt x="166648" y="161497"/>
                  </a:lnTo>
                  <a:lnTo>
                    <a:pt x="102656" y="161497"/>
                  </a:lnTo>
                  <a:lnTo>
                    <a:pt x="102656" y="122825"/>
                  </a:lnTo>
                  <a:lnTo>
                    <a:pt x="125518" y="134482"/>
                  </a:lnTo>
                  <a:lnTo>
                    <a:pt x="190243" y="106298"/>
                  </a:lnTo>
                  <a:lnTo>
                    <a:pt x="217584" y="88497"/>
                  </a:lnTo>
                  <a:lnTo>
                    <a:pt x="212734" y="73511"/>
                  </a:lnTo>
                  <a:lnTo>
                    <a:pt x="180881" y="53776"/>
                  </a:lnTo>
                  <a:lnTo>
                    <a:pt x="136023" y="45693"/>
                  </a:lnTo>
                  <a:lnTo>
                    <a:pt x="92079" y="59058"/>
                  </a:lnTo>
                  <a:lnTo>
                    <a:pt x="58663" y="78413"/>
                  </a:lnTo>
                  <a:lnTo>
                    <a:pt x="45388" y="88300"/>
                  </a:lnTo>
                  <a:lnTo>
                    <a:pt x="63992" y="100855"/>
                  </a:lnTo>
                  <a:close/>
                </a:path>
              </a:pathLst>
            </a:custGeom>
            <a:ln w="3338">
              <a:solidFill>
                <a:srgbClr val="000000"/>
              </a:solidFill>
            </a:ln>
          </p:spPr>
          <p:txBody>
            <a:bodyPr wrap="square" lIns="0" tIns="0" rIns="0" bIns="0" rtlCol="0"/>
            <a:lstStyle/>
            <a:p>
              <a:endParaRPr kern="0">
                <a:solidFill>
                  <a:sysClr val="windowText" lastClr="000000"/>
                </a:solidFill>
              </a:endParaRPr>
            </a:p>
          </p:txBody>
        </p:sp>
        <p:sp>
          <p:nvSpPr>
            <p:cNvPr id="117" name="object 117"/>
            <p:cNvSpPr/>
            <p:nvPr/>
          </p:nvSpPr>
          <p:spPr>
            <a:xfrm>
              <a:off x="3250018" y="4038030"/>
              <a:ext cx="236220" cy="161925"/>
            </a:xfrm>
            <a:custGeom>
              <a:avLst/>
              <a:gdLst/>
              <a:ahLst/>
              <a:cxnLst/>
              <a:rect l="l" t="t" r="r" b="b"/>
              <a:pathLst>
                <a:path w="236220" h="161925">
                  <a:moveTo>
                    <a:pt x="131864" y="0"/>
                  </a:moveTo>
                  <a:lnTo>
                    <a:pt x="87921" y="20122"/>
                  </a:lnTo>
                  <a:lnTo>
                    <a:pt x="18603" y="71276"/>
                  </a:lnTo>
                  <a:lnTo>
                    <a:pt x="784" y="60515"/>
                  </a:lnTo>
                  <a:lnTo>
                    <a:pt x="0" y="100869"/>
                  </a:lnTo>
                  <a:lnTo>
                    <a:pt x="63992" y="100869"/>
                  </a:lnTo>
                  <a:lnTo>
                    <a:pt x="45276" y="87978"/>
                  </a:lnTo>
                  <a:lnTo>
                    <a:pt x="58551" y="78093"/>
                  </a:lnTo>
                  <a:lnTo>
                    <a:pt x="91967" y="58750"/>
                  </a:lnTo>
                  <a:lnTo>
                    <a:pt x="135911" y="45418"/>
                  </a:lnTo>
                  <a:lnTo>
                    <a:pt x="180769" y="53566"/>
                  </a:lnTo>
                  <a:lnTo>
                    <a:pt x="212622" y="73241"/>
                  </a:lnTo>
                  <a:lnTo>
                    <a:pt x="217472" y="88230"/>
                  </a:lnTo>
                  <a:lnTo>
                    <a:pt x="190131" y="106120"/>
                  </a:lnTo>
                  <a:lnTo>
                    <a:pt x="125406" y="134496"/>
                  </a:lnTo>
                  <a:lnTo>
                    <a:pt x="103441" y="122503"/>
                  </a:lnTo>
                  <a:lnTo>
                    <a:pt x="103441" y="161511"/>
                  </a:lnTo>
                  <a:lnTo>
                    <a:pt x="166648" y="161511"/>
                  </a:lnTo>
                  <a:lnTo>
                    <a:pt x="151295" y="148732"/>
                  </a:lnTo>
                  <a:lnTo>
                    <a:pt x="171164" y="138880"/>
                  </a:lnTo>
                  <a:lnTo>
                    <a:pt x="209894" y="113549"/>
                  </a:lnTo>
                  <a:lnTo>
                    <a:pt x="236162" y="79075"/>
                  </a:lnTo>
                  <a:lnTo>
                    <a:pt x="218649" y="41796"/>
                  </a:lnTo>
                  <a:lnTo>
                    <a:pt x="169189" y="8145"/>
                  </a:lnTo>
                  <a:lnTo>
                    <a:pt x="131864" y="0"/>
                  </a:lnTo>
                  <a:close/>
                </a:path>
              </a:pathLst>
            </a:custGeom>
            <a:solidFill>
              <a:srgbClr val="00ACED"/>
            </a:solidFill>
          </p:spPr>
          <p:txBody>
            <a:bodyPr wrap="square" lIns="0" tIns="0" rIns="0" bIns="0" rtlCol="0"/>
            <a:lstStyle/>
            <a:p>
              <a:endParaRPr kern="0">
                <a:solidFill>
                  <a:sysClr val="windowText" lastClr="000000"/>
                </a:solidFill>
              </a:endParaRPr>
            </a:p>
          </p:txBody>
        </p:sp>
        <p:sp>
          <p:nvSpPr>
            <p:cNvPr id="118" name="object 118"/>
            <p:cNvSpPr/>
            <p:nvPr/>
          </p:nvSpPr>
          <p:spPr>
            <a:xfrm>
              <a:off x="3250018" y="4038030"/>
              <a:ext cx="236220" cy="161925"/>
            </a:xfrm>
            <a:custGeom>
              <a:avLst/>
              <a:gdLst/>
              <a:ahLst/>
              <a:cxnLst/>
              <a:rect l="l" t="t" r="r" b="b"/>
              <a:pathLst>
                <a:path w="236220" h="161925">
                  <a:moveTo>
                    <a:pt x="63992" y="100869"/>
                  </a:moveTo>
                  <a:lnTo>
                    <a:pt x="0" y="100869"/>
                  </a:lnTo>
                  <a:lnTo>
                    <a:pt x="784" y="60515"/>
                  </a:lnTo>
                  <a:lnTo>
                    <a:pt x="18603" y="71276"/>
                  </a:lnTo>
                  <a:lnTo>
                    <a:pt x="87921" y="20122"/>
                  </a:lnTo>
                  <a:lnTo>
                    <a:pt x="131864" y="0"/>
                  </a:lnTo>
                  <a:lnTo>
                    <a:pt x="169189" y="8145"/>
                  </a:lnTo>
                  <a:lnTo>
                    <a:pt x="218649" y="41796"/>
                  </a:lnTo>
                  <a:lnTo>
                    <a:pt x="236162" y="79075"/>
                  </a:lnTo>
                  <a:lnTo>
                    <a:pt x="209894" y="113549"/>
                  </a:lnTo>
                  <a:lnTo>
                    <a:pt x="171164" y="138880"/>
                  </a:lnTo>
                  <a:lnTo>
                    <a:pt x="151295" y="148732"/>
                  </a:lnTo>
                  <a:lnTo>
                    <a:pt x="166648" y="161511"/>
                  </a:lnTo>
                  <a:lnTo>
                    <a:pt x="103441" y="161511"/>
                  </a:lnTo>
                  <a:lnTo>
                    <a:pt x="103441" y="122503"/>
                  </a:lnTo>
                  <a:lnTo>
                    <a:pt x="125406" y="134496"/>
                  </a:lnTo>
                  <a:lnTo>
                    <a:pt x="190131" y="106120"/>
                  </a:lnTo>
                  <a:lnTo>
                    <a:pt x="217472" y="88230"/>
                  </a:lnTo>
                  <a:lnTo>
                    <a:pt x="212622" y="73241"/>
                  </a:lnTo>
                  <a:lnTo>
                    <a:pt x="180769" y="53566"/>
                  </a:lnTo>
                  <a:lnTo>
                    <a:pt x="135911" y="45418"/>
                  </a:lnTo>
                  <a:lnTo>
                    <a:pt x="91967" y="58750"/>
                  </a:lnTo>
                  <a:lnTo>
                    <a:pt x="58551" y="78093"/>
                  </a:lnTo>
                  <a:lnTo>
                    <a:pt x="45276" y="87978"/>
                  </a:lnTo>
                  <a:lnTo>
                    <a:pt x="63992" y="100869"/>
                  </a:lnTo>
                  <a:close/>
                </a:path>
              </a:pathLst>
            </a:custGeom>
            <a:ln w="3338">
              <a:solidFill>
                <a:srgbClr val="000000"/>
              </a:solidFill>
            </a:ln>
          </p:spPr>
          <p:txBody>
            <a:bodyPr wrap="square" lIns="0" tIns="0" rIns="0" bIns="0" rtlCol="0"/>
            <a:lstStyle/>
            <a:p>
              <a:endParaRPr kern="0">
                <a:solidFill>
                  <a:sysClr val="windowText" lastClr="000000"/>
                </a:solidFill>
              </a:endParaRPr>
            </a:p>
          </p:txBody>
        </p:sp>
        <p:sp>
          <p:nvSpPr>
            <p:cNvPr id="119" name="object 119"/>
            <p:cNvSpPr/>
            <p:nvPr/>
          </p:nvSpPr>
          <p:spPr>
            <a:xfrm>
              <a:off x="3218866" y="3912361"/>
              <a:ext cx="235585" cy="161925"/>
            </a:xfrm>
            <a:custGeom>
              <a:avLst/>
              <a:gdLst/>
              <a:ahLst/>
              <a:cxnLst/>
              <a:rect l="l" t="t" r="r" b="b"/>
              <a:pathLst>
                <a:path w="235585" h="161925">
                  <a:moveTo>
                    <a:pt x="70600" y="0"/>
                  </a:moveTo>
                  <a:lnTo>
                    <a:pt x="85954" y="11657"/>
                  </a:lnTo>
                  <a:lnTo>
                    <a:pt x="65932" y="21276"/>
                  </a:lnTo>
                  <a:lnTo>
                    <a:pt x="26809" y="46238"/>
                  </a:lnTo>
                  <a:lnTo>
                    <a:pt x="0" y="80699"/>
                  </a:lnTo>
                  <a:lnTo>
                    <a:pt x="16919" y="118818"/>
                  </a:lnTo>
                  <a:lnTo>
                    <a:pt x="65447" y="152822"/>
                  </a:lnTo>
                  <a:lnTo>
                    <a:pt x="102555" y="161343"/>
                  </a:lnTo>
                  <a:lnTo>
                    <a:pt x="147080" y="141847"/>
                  </a:lnTo>
                  <a:lnTo>
                    <a:pt x="217861" y="91803"/>
                  </a:lnTo>
                  <a:lnTo>
                    <a:pt x="234784" y="102676"/>
                  </a:lnTo>
                  <a:lnTo>
                    <a:pt x="235568" y="63108"/>
                  </a:lnTo>
                  <a:lnTo>
                    <a:pt x="171576" y="62323"/>
                  </a:lnTo>
                  <a:lnTo>
                    <a:pt x="191076" y="74877"/>
                  </a:lnTo>
                  <a:lnTo>
                    <a:pt x="177679" y="84487"/>
                  </a:lnTo>
                  <a:lnTo>
                    <a:pt x="143993" y="103167"/>
                  </a:lnTo>
                  <a:lnTo>
                    <a:pt x="99779" y="115688"/>
                  </a:lnTo>
                  <a:lnTo>
                    <a:pt x="54798" y="106824"/>
                  </a:lnTo>
                  <a:lnTo>
                    <a:pt x="23413" y="86661"/>
                  </a:lnTo>
                  <a:lnTo>
                    <a:pt x="18894" y="71627"/>
                  </a:lnTo>
                  <a:lnTo>
                    <a:pt x="46588" y="54238"/>
                  </a:lnTo>
                  <a:lnTo>
                    <a:pt x="111842" y="27014"/>
                  </a:lnTo>
                  <a:lnTo>
                    <a:pt x="133808" y="39456"/>
                  </a:lnTo>
                  <a:lnTo>
                    <a:pt x="133808" y="784"/>
                  </a:lnTo>
                  <a:lnTo>
                    <a:pt x="70600" y="0"/>
                  </a:lnTo>
                  <a:close/>
                </a:path>
              </a:pathLst>
            </a:custGeom>
            <a:solidFill>
              <a:srgbClr val="00ACED"/>
            </a:solidFill>
          </p:spPr>
          <p:txBody>
            <a:bodyPr wrap="square" lIns="0" tIns="0" rIns="0" bIns="0" rtlCol="0"/>
            <a:lstStyle/>
            <a:p>
              <a:endParaRPr kern="0">
                <a:solidFill>
                  <a:sysClr val="windowText" lastClr="000000"/>
                </a:solidFill>
              </a:endParaRPr>
            </a:p>
          </p:txBody>
        </p:sp>
        <p:sp>
          <p:nvSpPr>
            <p:cNvPr id="120" name="object 120"/>
            <p:cNvSpPr/>
            <p:nvPr/>
          </p:nvSpPr>
          <p:spPr>
            <a:xfrm>
              <a:off x="3218866" y="3912361"/>
              <a:ext cx="235585" cy="161925"/>
            </a:xfrm>
            <a:custGeom>
              <a:avLst/>
              <a:gdLst/>
              <a:ahLst/>
              <a:cxnLst/>
              <a:rect l="l" t="t" r="r" b="b"/>
              <a:pathLst>
                <a:path w="235585" h="161925">
                  <a:moveTo>
                    <a:pt x="171576" y="62323"/>
                  </a:moveTo>
                  <a:lnTo>
                    <a:pt x="235568" y="63108"/>
                  </a:lnTo>
                  <a:lnTo>
                    <a:pt x="234784" y="102676"/>
                  </a:lnTo>
                  <a:lnTo>
                    <a:pt x="217861" y="91803"/>
                  </a:lnTo>
                  <a:lnTo>
                    <a:pt x="147080" y="141847"/>
                  </a:lnTo>
                  <a:lnTo>
                    <a:pt x="102555" y="161343"/>
                  </a:lnTo>
                  <a:lnTo>
                    <a:pt x="65447" y="152822"/>
                  </a:lnTo>
                  <a:lnTo>
                    <a:pt x="16919" y="118818"/>
                  </a:lnTo>
                  <a:lnTo>
                    <a:pt x="0" y="80699"/>
                  </a:lnTo>
                  <a:lnTo>
                    <a:pt x="26809" y="46238"/>
                  </a:lnTo>
                  <a:lnTo>
                    <a:pt x="65932" y="21276"/>
                  </a:lnTo>
                  <a:lnTo>
                    <a:pt x="85954" y="11657"/>
                  </a:lnTo>
                  <a:lnTo>
                    <a:pt x="70600" y="0"/>
                  </a:lnTo>
                  <a:lnTo>
                    <a:pt x="133808" y="784"/>
                  </a:lnTo>
                  <a:lnTo>
                    <a:pt x="133808" y="39456"/>
                  </a:lnTo>
                  <a:lnTo>
                    <a:pt x="111842" y="27014"/>
                  </a:lnTo>
                  <a:lnTo>
                    <a:pt x="46588" y="54238"/>
                  </a:lnTo>
                  <a:lnTo>
                    <a:pt x="18894" y="71627"/>
                  </a:lnTo>
                  <a:lnTo>
                    <a:pt x="23413" y="86661"/>
                  </a:lnTo>
                  <a:lnTo>
                    <a:pt x="54798" y="106824"/>
                  </a:lnTo>
                  <a:lnTo>
                    <a:pt x="99779" y="115688"/>
                  </a:lnTo>
                  <a:lnTo>
                    <a:pt x="143993" y="103167"/>
                  </a:lnTo>
                  <a:lnTo>
                    <a:pt x="177679" y="84487"/>
                  </a:lnTo>
                  <a:lnTo>
                    <a:pt x="191076" y="74877"/>
                  </a:lnTo>
                  <a:lnTo>
                    <a:pt x="171576" y="62323"/>
                  </a:lnTo>
                  <a:close/>
                </a:path>
              </a:pathLst>
            </a:custGeom>
            <a:ln w="3338">
              <a:solidFill>
                <a:srgbClr val="000000"/>
              </a:solidFill>
            </a:ln>
          </p:spPr>
          <p:txBody>
            <a:bodyPr wrap="square" lIns="0" tIns="0" rIns="0" bIns="0" rtlCol="0"/>
            <a:lstStyle/>
            <a:p>
              <a:endParaRPr kern="0">
                <a:solidFill>
                  <a:sysClr val="windowText" lastClr="000000"/>
                </a:solidFill>
              </a:endParaRPr>
            </a:p>
          </p:txBody>
        </p:sp>
        <p:sp>
          <p:nvSpPr>
            <p:cNvPr id="121" name="object 121"/>
            <p:cNvSpPr/>
            <p:nvPr/>
          </p:nvSpPr>
          <p:spPr>
            <a:xfrm>
              <a:off x="763084" y="978564"/>
              <a:ext cx="1437005" cy="1568450"/>
            </a:xfrm>
            <a:custGeom>
              <a:avLst/>
              <a:gdLst/>
              <a:ahLst/>
              <a:cxnLst/>
              <a:rect l="l" t="t" r="r" b="b"/>
              <a:pathLst>
                <a:path w="1437005" h="1568450">
                  <a:moveTo>
                    <a:pt x="1436945" y="1568285"/>
                  </a:moveTo>
                  <a:lnTo>
                    <a:pt x="0" y="1568285"/>
                  </a:lnTo>
                  <a:lnTo>
                    <a:pt x="0" y="0"/>
                  </a:lnTo>
                  <a:lnTo>
                    <a:pt x="1436945" y="0"/>
                  </a:lnTo>
                  <a:lnTo>
                    <a:pt x="1436945" y="1568285"/>
                  </a:lnTo>
                  <a:close/>
                </a:path>
              </a:pathLst>
            </a:custGeom>
            <a:ln w="21980">
              <a:solidFill>
                <a:srgbClr val="000000"/>
              </a:solidFill>
            </a:ln>
          </p:spPr>
          <p:txBody>
            <a:bodyPr wrap="square" lIns="0" tIns="0" rIns="0" bIns="0" rtlCol="0"/>
            <a:lstStyle/>
            <a:p>
              <a:endParaRPr kern="0">
                <a:solidFill>
                  <a:sysClr val="windowText" lastClr="000000"/>
                </a:solidFill>
              </a:endParaRPr>
            </a:p>
          </p:txBody>
        </p:sp>
        <p:pic>
          <p:nvPicPr>
            <p:cNvPr id="122" name="object 122"/>
            <p:cNvPicPr/>
            <p:nvPr/>
          </p:nvPicPr>
          <p:blipFill>
            <a:blip r:embed="rId11" cstate="print"/>
            <a:stretch>
              <a:fillRect/>
            </a:stretch>
          </p:blipFill>
          <p:spPr>
            <a:xfrm>
              <a:off x="752093" y="3616655"/>
              <a:ext cx="1458926" cy="1136740"/>
            </a:xfrm>
            <a:prstGeom prst="rect">
              <a:avLst/>
            </a:prstGeom>
          </p:spPr>
        </p:pic>
      </p:grpSp>
      <p:sp>
        <p:nvSpPr>
          <p:cNvPr id="123" name="object 123"/>
          <p:cNvSpPr txBox="1"/>
          <p:nvPr/>
        </p:nvSpPr>
        <p:spPr>
          <a:xfrm>
            <a:off x="7108524" y="4076363"/>
            <a:ext cx="1527810" cy="379784"/>
          </a:xfrm>
          <a:prstGeom prst="rect">
            <a:avLst/>
          </a:prstGeom>
        </p:spPr>
        <p:txBody>
          <a:bodyPr vert="horz" wrap="square" lIns="0" tIns="10795" rIns="0" bIns="0" rtlCol="0">
            <a:spAutoFit/>
          </a:bodyPr>
          <a:lstStyle/>
          <a:p>
            <a:pPr marL="12700" marR="5080" indent="226695">
              <a:lnSpc>
                <a:spcPct val="103200"/>
              </a:lnSpc>
              <a:spcBef>
                <a:spcPts val="85"/>
              </a:spcBef>
            </a:pPr>
            <a:r>
              <a:rPr sz="1200" b="1" kern="0" dirty="0">
                <a:solidFill>
                  <a:sysClr val="windowText" lastClr="000000"/>
                </a:solidFill>
                <a:latin typeface="Times New Roman"/>
                <a:cs typeface="Times New Roman"/>
              </a:rPr>
              <a:t>service</a:t>
            </a:r>
            <a:r>
              <a:rPr sz="1200" b="1" kern="0" spc="15" dirty="0">
                <a:solidFill>
                  <a:sysClr val="windowText" lastClr="000000"/>
                </a:solidFill>
                <a:latin typeface="Times New Roman"/>
                <a:cs typeface="Times New Roman"/>
              </a:rPr>
              <a:t> </a:t>
            </a:r>
            <a:r>
              <a:rPr sz="1200" b="1" kern="0" spc="-10" dirty="0">
                <a:solidFill>
                  <a:sysClr val="windowText" lastClr="000000"/>
                </a:solidFill>
                <a:latin typeface="Times New Roman"/>
                <a:cs typeface="Times New Roman"/>
              </a:rPr>
              <a:t>network </a:t>
            </a:r>
            <a:r>
              <a:rPr sz="1200" b="1" kern="0" dirty="0">
                <a:solidFill>
                  <a:sysClr val="windowText" lastClr="000000"/>
                </a:solidFill>
                <a:latin typeface="Times New Roman"/>
                <a:cs typeface="Times New Roman"/>
              </a:rPr>
              <a:t>(Web,</a:t>
            </a:r>
            <a:r>
              <a:rPr sz="1200" b="1" kern="0" spc="45" dirty="0">
                <a:solidFill>
                  <a:sysClr val="windowText" lastClr="000000"/>
                </a:solidFill>
                <a:latin typeface="Times New Roman"/>
                <a:cs typeface="Times New Roman"/>
              </a:rPr>
              <a:t> </a:t>
            </a:r>
            <a:r>
              <a:rPr sz="1200" b="1" kern="0" dirty="0">
                <a:solidFill>
                  <a:sysClr val="windowText" lastClr="000000"/>
                </a:solidFill>
                <a:latin typeface="Times New Roman"/>
                <a:cs typeface="Times New Roman"/>
              </a:rPr>
              <a:t>Mail,</a:t>
            </a:r>
            <a:r>
              <a:rPr sz="1200" b="1" kern="0" spc="50" dirty="0">
                <a:solidFill>
                  <a:sysClr val="windowText" lastClr="000000"/>
                </a:solidFill>
                <a:latin typeface="Times New Roman"/>
                <a:cs typeface="Times New Roman"/>
              </a:rPr>
              <a:t> </a:t>
            </a:r>
            <a:r>
              <a:rPr sz="1200" b="1" kern="0" dirty="0">
                <a:solidFill>
                  <a:sysClr val="windowText" lastClr="000000"/>
                </a:solidFill>
                <a:latin typeface="Times New Roman"/>
                <a:cs typeface="Times New Roman"/>
              </a:rPr>
              <a:t>DNS,</a:t>
            </a:r>
            <a:r>
              <a:rPr sz="1200" b="1" kern="0" spc="40" dirty="0">
                <a:solidFill>
                  <a:sysClr val="windowText" lastClr="000000"/>
                </a:solidFill>
                <a:latin typeface="Times New Roman"/>
                <a:cs typeface="Times New Roman"/>
              </a:rPr>
              <a:t> </a:t>
            </a:r>
            <a:r>
              <a:rPr sz="1200" b="1" kern="0" spc="-20" dirty="0">
                <a:solidFill>
                  <a:sysClr val="windowText" lastClr="000000"/>
                </a:solidFill>
                <a:latin typeface="Times New Roman"/>
                <a:cs typeface="Times New Roman"/>
              </a:rPr>
              <a:t>etc.)</a:t>
            </a:r>
            <a:endParaRPr sz="1200" kern="0">
              <a:solidFill>
                <a:sysClr val="windowText" lastClr="000000"/>
              </a:solidFill>
              <a:latin typeface="Times New Roman"/>
              <a:cs typeface="Times New Roman"/>
            </a:endParaRPr>
          </a:p>
        </p:txBody>
      </p:sp>
      <p:grpSp>
        <p:nvGrpSpPr>
          <p:cNvPr id="124" name="object 124"/>
          <p:cNvGrpSpPr/>
          <p:nvPr/>
        </p:nvGrpSpPr>
        <p:grpSpPr>
          <a:xfrm>
            <a:off x="2593119" y="1579419"/>
            <a:ext cx="513080" cy="886460"/>
            <a:chOff x="1069119" y="1579419"/>
            <a:chExt cx="513080" cy="886460"/>
          </a:xfrm>
        </p:grpSpPr>
        <p:sp>
          <p:nvSpPr>
            <p:cNvPr id="125" name="object 125"/>
            <p:cNvSpPr/>
            <p:nvPr/>
          </p:nvSpPr>
          <p:spPr>
            <a:xfrm>
              <a:off x="1311434" y="1724316"/>
              <a:ext cx="257175" cy="734695"/>
            </a:xfrm>
            <a:custGeom>
              <a:avLst/>
              <a:gdLst/>
              <a:ahLst/>
              <a:cxnLst/>
              <a:rect l="l" t="t" r="r" b="b"/>
              <a:pathLst>
                <a:path w="257175" h="734694">
                  <a:moveTo>
                    <a:pt x="256742" y="0"/>
                  </a:moveTo>
                  <a:lnTo>
                    <a:pt x="0" y="149979"/>
                  </a:lnTo>
                  <a:lnTo>
                    <a:pt x="0" y="734093"/>
                  </a:lnTo>
                  <a:lnTo>
                    <a:pt x="5355" y="731692"/>
                  </a:lnTo>
                  <a:lnTo>
                    <a:pt x="54813" y="700465"/>
                  </a:lnTo>
                  <a:lnTo>
                    <a:pt x="80086" y="671272"/>
                  </a:lnTo>
                  <a:lnTo>
                    <a:pt x="84265" y="659215"/>
                  </a:lnTo>
                  <a:lnTo>
                    <a:pt x="256742" y="586916"/>
                  </a:lnTo>
                  <a:lnTo>
                    <a:pt x="256742" y="0"/>
                  </a:lnTo>
                  <a:close/>
                </a:path>
              </a:pathLst>
            </a:custGeom>
            <a:solidFill>
              <a:srgbClr val="808080"/>
            </a:solidFill>
          </p:spPr>
          <p:txBody>
            <a:bodyPr wrap="square" lIns="0" tIns="0" rIns="0" bIns="0" rtlCol="0"/>
            <a:lstStyle/>
            <a:p>
              <a:endParaRPr kern="0">
                <a:solidFill>
                  <a:sysClr val="windowText" lastClr="000000"/>
                </a:solidFill>
              </a:endParaRPr>
            </a:p>
          </p:txBody>
        </p:sp>
        <p:sp>
          <p:nvSpPr>
            <p:cNvPr id="126" name="object 126"/>
            <p:cNvSpPr/>
            <p:nvPr/>
          </p:nvSpPr>
          <p:spPr>
            <a:xfrm>
              <a:off x="1311434" y="1724316"/>
              <a:ext cx="257175" cy="734695"/>
            </a:xfrm>
            <a:custGeom>
              <a:avLst/>
              <a:gdLst/>
              <a:ahLst/>
              <a:cxnLst/>
              <a:rect l="l" t="t" r="r" b="b"/>
              <a:pathLst>
                <a:path w="257175" h="734694">
                  <a:moveTo>
                    <a:pt x="0" y="734093"/>
                  </a:moveTo>
                  <a:lnTo>
                    <a:pt x="0" y="149979"/>
                  </a:lnTo>
                  <a:lnTo>
                    <a:pt x="256742" y="0"/>
                  </a:lnTo>
                  <a:lnTo>
                    <a:pt x="256742" y="586916"/>
                  </a:lnTo>
                  <a:lnTo>
                    <a:pt x="84265" y="659215"/>
                  </a:lnTo>
                  <a:lnTo>
                    <a:pt x="80086" y="671272"/>
                  </a:lnTo>
                  <a:lnTo>
                    <a:pt x="54813" y="700465"/>
                  </a:lnTo>
                  <a:lnTo>
                    <a:pt x="18850" y="724887"/>
                  </a:lnTo>
                  <a:lnTo>
                    <a:pt x="0" y="734093"/>
                  </a:lnTo>
                  <a:close/>
                </a:path>
              </a:pathLst>
            </a:custGeom>
            <a:ln w="4173">
              <a:solidFill>
                <a:srgbClr val="000000"/>
              </a:solidFill>
            </a:ln>
          </p:spPr>
          <p:txBody>
            <a:bodyPr wrap="square" lIns="0" tIns="0" rIns="0" bIns="0" rtlCol="0"/>
            <a:lstStyle/>
            <a:p>
              <a:endParaRPr kern="0">
                <a:solidFill>
                  <a:sysClr val="windowText" lastClr="000000"/>
                </a:solidFill>
              </a:endParaRPr>
            </a:p>
          </p:txBody>
        </p:sp>
        <p:sp>
          <p:nvSpPr>
            <p:cNvPr id="127" name="object 127"/>
            <p:cNvSpPr/>
            <p:nvPr/>
          </p:nvSpPr>
          <p:spPr>
            <a:xfrm>
              <a:off x="1073564" y="1736310"/>
              <a:ext cx="222250" cy="715645"/>
            </a:xfrm>
            <a:custGeom>
              <a:avLst/>
              <a:gdLst/>
              <a:ahLst/>
              <a:cxnLst/>
              <a:rect l="l" t="t" r="r" b="b"/>
              <a:pathLst>
                <a:path w="222250" h="715644">
                  <a:moveTo>
                    <a:pt x="0" y="0"/>
                  </a:moveTo>
                  <a:lnTo>
                    <a:pt x="0" y="584113"/>
                  </a:lnTo>
                  <a:lnTo>
                    <a:pt x="222011" y="715374"/>
                  </a:lnTo>
                  <a:lnTo>
                    <a:pt x="222011" y="131372"/>
                  </a:lnTo>
                  <a:lnTo>
                    <a:pt x="0" y="0"/>
                  </a:lnTo>
                  <a:close/>
                </a:path>
              </a:pathLst>
            </a:custGeom>
            <a:solidFill>
              <a:srgbClr val="B7B7B7"/>
            </a:solidFill>
          </p:spPr>
          <p:txBody>
            <a:bodyPr wrap="square" lIns="0" tIns="0" rIns="0" bIns="0" rtlCol="0"/>
            <a:lstStyle/>
            <a:p>
              <a:endParaRPr kern="0">
                <a:solidFill>
                  <a:sysClr val="windowText" lastClr="000000"/>
                </a:solidFill>
              </a:endParaRPr>
            </a:p>
          </p:txBody>
        </p:sp>
        <p:sp>
          <p:nvSpPr>
            <p:cNvPr id="128" name="object 128"/>
            <p:cNvSpPr/>
            <p:nvPr/>
          </p:nvSpPr>
          <p:spPr>
            <a:xfrm>
              <a:off x="1073564" y="1736310"/>
              <a:ext cx="222250" cy="715645"/>
            </a:xfrm>
            <a:custGeom>
              <a:avLst/>
              <a:gdLst/>
              <a:ahLst/>
              <a:cxnLst/>
              <a:rect l="l" t="t" r="r" b="b"/>
              <a:pathLst>
                <a:path w="222250" h="715644">
                  <a:moveTo>
                    <a:pt x="222011" y="715374"/>
                  </a:moveTo>
                  <a:lnTo>
                    <a:pt x="222011" y="131372"/>
                  </a:lnTo>
                  <a:lnTo>
                    <a:pt x="0" y="0"/>
                  </a:lnTo>
                  <a:lnTo>
                    <a:pt x="0" y="584113"/>
                  </a:lnTo>
                  <a:lnTo>
                    <a:pt x="222011" y="715374"/>
                  </a:lnTo>
                  <a:close/>
                </a:path>
              </a:pathLst>
            </a:custGeom>
            <a:ln w="8346">
              <a:solidFill>
                <a:srgbClr val="000000"/>
              </a:solidFill>
            </a:ln>
          </p:spPr>
          <p:txBody>
            <a:bodyPr wrap="square" lIns="0" tIns="0" rIns="0" bIns="0" rtlCol="0"/>
            <a:lstStyle/>
            <a:p>
              <a:endParaRPr kern="0">
                <a:solidFill>
                  <a:sysClr val="windowText" lastClr="000000"/>
                </a:solidFill>
              </a:endParaRPr>
            </a:p>
          </p:txBody>
        </p:sp>
        <p:sp>
          <p:nvSpPr>
            <p:cNvPr id="129" name="object 129"/>
            <p:cNvSpPr/>
            <p:nvPr/>
          </p:nvSpPr>
          <p:spPr>
            <a:xfrm>
              <a:off x="1295576" y="1867682"/>
              <a:ext cx="15875" cy="593725"/>
            </a:xfrm>
            <a:custGeom>
              <a:avLst/>
              <a:gdLst/>
              <a:ahLst/>
              <a:cxnLst/>
              <a:rect l="l" t="t" r="r" b="b"/>
              <a:pathLst>
                <a:path w="15875" h="593725">
                  <a:moveTo>
                    <a:pt x="0" y="0"/>
                  </a:moveTo>
                  <a:lnTo>
                    <a:pt x="0" y="584001"/>
                  </a:lnTo>
                  <a:lnTo>
                    <a:pt x="15857" y="593193"/>
                  </a:lnTo>
                  <a:lnTo>
                    <a:pt x="15857" y="9191"/>
                  </a:lnTo>
                  <a:lnTo>
                    <a:pt x="0" y="0"/>
                  </a:lnTo>
                  <a:close/>
                </a:path>
              </a:pathLst>
            </a:custGeom>
            <a:solidFill>
              <a:srgbClr val="B7B7B7"/>
            </a:solidFill>
          </p:spPr>
          <p:txBody>
            <a:bodyPr wrap="square" lIns="0" tIns="0" rIns="0" bIns="0" rtlCol="0"/>
            <a:lstStyle/>
            <a:p>
              <a:endParaRPr kern="0">
                <a:solidFill>
                  <a:sysClr val="windowText" lastClr="000000"/>
                </a:solidFill>
              </a:endParaRPr>
            </a:p>
          </p:txBody>
        </p:sp>
        <p:sp>
          <p:nvSpPr>
            <p:cNvPr id="130" name="object 130"/>
            <p:cNvSpPr/>
            <p:nvPr/>
          </p:nvSpPr>
          <p:spPr>
            <a:xfrm>
              <a:off x="1295576" y="1867682"/>
              <a:ext cx="15875" cy="593725"/>
            </a:xfrm>
            <a:custGeom>
              <a:avLst/>
              <a:gdLst/>
              <a:ahLst/>
              <a:cxnLst/>
              <a:rect l="l" t="t" r="r" b="b"/>
              <a:pathLst>
                <a:path w="15875" h="593725">
                  <a:moveTo>
                    <a:pt x="0" y="584001"/>
                  </a:moveTo>
                  <a:lnTo>
                    <a:pt x="0" y="0"/>
                  </a:lnTo>
                  <a:lnTo>
                    <a:pt x="15857" y="9191"/>
                  </a:lnTo>
                  <a:lnTo>
                    <a:pt x="15857" y="593193"/>
                  </a:lnTo>
                  <a:lnTo>
                    <a:pt x="0" y="584001"/>
                  </a:lnTo>
                  <a:close/>
                </a:path>
              </a:pathLst>
            </a:custGeom>
            <a:ln w="8346">
              <a:solidFill>
                <a:srgbClr val="000000"/>
              </a:solidFill>
            </a:ln>
          </p:spPr>
          <p:txBody>
            <a:bodyPr wrap="square" lIns="0" tIns="0" rIns="0" bIns="0" rtlCol="0"/>
            <a:lstStyle/>
            <a:p>
              <a:endParaRPr kern="0">
                <a:solidFill>
                  <a:sysClr val="windowText" lastClr="000000"/>
                </a:solidFill>
              </a:endParaRPr>
            </a:p>
          </p:txBody>
        </p:sp>
        <p:sp>
          <p:nvSpPr>
            <p:cNvPr id="131" name="object 131"/>
            <p:cNvSpPr/>
            <p:nvPr/>
          </p:nvSpPr>
          <p:spPr>
            <a:xfrm>
              <a:off x="1073564" y="1583864"/>
              <a:ext cx="478790" cy="283845"/>
            </a:xfrm>
            <a:custGeom>
              <a:avLst/>
              <a:gdLst/>
              <a:ahLst/>
              <a:cxnLst/>
              <a:rect l="l" t="t" r="r" b="b"/>
              <a:pathLst>
                <a:path w="478790" h="283844">
                  <a:moveTo>
                    <a:pt x="256518" y="0"/>
                  </a:moveTo>
                  <a:lnTo>
                    <a:pt x="0" y="152445"/>
                  </a:lnTo>
                  <a:lnTo>
                    <a:pt x="222011" y="283818"/>
                  </a:lnTo>
                  <a:lnTo>
                    <a:pt x="478473" y="131260"/>
                  </a:lnTo>
                  <a:lnTo>
                    <a:pt x="256518" y="0"/>
                  </a:lnTo>
                  <a:close/>
                </a:path>
              </a:pathLst>
            </a:custGeom>
            <a:solidFill>
              <a:srgbClr val="CECECE"/>
            </a:solidFill>
          </p:spPr>
          <p:txBody>
            <a:bodyPr wrap="square" lIns="0" tIns="0" rIns="0" bIns="0" rtlCol="0"/>
            <a:lstStyle/>
            <a:p>
              <a:endParaRPr kern="0">
                <a:solidFill>
                  <a:sysClr val="windowText" lastClr="000000"/>
                </a:solidFill>
              </a:endParaRPr>
            </a:p>
          </p:txBody>
        </p:sp>
        <p:sp>
          <p:nvSpPr>
            <p:cNvPr id="132" name="object 132"/>
            <p:cNvSpPr/>
            <p:nvPr/>
          </p:nvSpPr>
          <p:spPr>
            <a:xfrm>
              <a:off x="1073564" y="1583864"/>
              <a:ext cx="478790" cy="283845"/>
            </a:xfrm>
            <a:custGeom>
              <a:avLst/>
              <a:gdLst/>
              <a:ahLst/>
              <a:cxnLst/>
              <a:rect l="l" t="t" r="r" b="b"/>
              <a:pathLst>
                <a:path w="478790" h="283844">
                  <a:moveTo>
                    <a:pt x="478473" y="131260"/>
                  </a:moveTo>
                  <a:lnTo>
                    <a:pt x="222011" y="283818"/>
                  </a:lnTo>
                  <a:lnTo>
                    <a:pt x="0" y="152445"/>
                  </a:lnTo>
                  <a:lnTo>
                    <a:pt x="256518" y="0"/>
                  </a:lnTo>
                  <a:lnTo>
                    <a:pt x="478473" y="131260"/>
                  </a:lnTo>
                  <a:close/>
                </a:path>
              </a:pathLst>
            </a:custGeom>
            <a:ln w="8347">
              <a:solidFill>
                <a:srgbClr val="000000"/>
              </a:solidFill>
            </a:ln>
          </p:spPr>
          <p:txBody>
            <a:bodyPr wrap="square" lIns="0" tIns="0" rIns="0" bIns="0" rtlCol="0"/>
            <a:lstStyle/>
            <a:p>
              <a:endParaRPr kern="0">
                <a:solidFill>
                  <a:sysClr val="windowText" lastClr="000000"/>
                </a:solidFill>
              </a:endParaRPr>
            </a:p>
          </p:txBody>
        </p:sp>
        <p:sp>
          <p:nvSpPr>
            <p:cNvPr id="133" name="object 133"/>
            <p:cNvSpPr/>
            <p:nvPr/>
          </p:nvSpPr>
          <p:spPr>
            <a:xfrm>
              <a:off x="1295576" y="1715124"/>
              <a:ext cx="273050" cy="159385"/>
            </a:xfrm>
            <a:custGeom>
              <a:avLst/>
              <a:gdLst/>
              <a:ahLst/>
              <a:cxnLst/>
              <a:rect l="l" t="t" r="r" b="b"/>
              <a:pathLst>
                <a:path w="273050" h="159385">
                  <a:moveTo>
                    <a:pt x="256462" y="0"/>
                  </a:moveTo>
                  <a:lnTo>
                    <a:pt x="0" y="152557"/>
                  </a:lnTo>
                  <a:lnTo>
                    <a:pt x="15857" y="159171"/>
                  </a:lnTo>
                  <a:lnTo>
                    <a:pt x="272600" y="9191"/>
                  </a:lnTo>
                  <a:lnTo>
                    <a:pt x="256462" y="0"/>
                  </a:lnTo>
                  <a:close/>
                </a:path>
              </a:pathLst>
            </a:custGeom>
            <a:solidFill>
              <a:srgbClr val="CECECE"/>
            </a:solidFill>
          </p:spPr>
          <p:txBody>
            <a:bodyPr wrap="square" lIns="0" tIns="0" rIns="0" bIns="0" rtlCol="0"/>
            <a:lstStyle/>
            <a:p>
              <a:endParaRPr kern="0">
                <a:solidFill>
                  <a:sysClr val="windowText" lastClr="000000"/>
                </a:solidFill>
              </a:endParaRPr>
            </a:p>
          </p:txBody>
        </p:sp>
        <p:sp>
          <p:nvSpPr>
            <p:cNvPr id="134" name="object 134"/>
            <p:cNvSpPr/>
            <p:nvPr/>
          </p:nvSpPr>
          <p:spPr>
            <a:xfrm>
              <a:off x="1295576" y="1715124"/>
              <a:ext cx="273050" cy="159385"/>
            </a:xfrm>
            <a:custGeom>
              <a:avLst/>
              <a:gdLst/>
              <a:ahLst/>
              <a:cxnLst/>
              <a:rect l="l" t="t" r="r" b="b"/>
              <a:pathLst>
                <a:path w="273050" h="159385">
                  <a:moveTo>
                    <a:pt x="256462" y="0"/>
                  </a:moveTo>
                  <a:lnTo>
                    <a:pt x="0" y="152557"/>
                  </a:lnTo>
                  <a:lnTo>
                    <a:pt x="15857" y="159171"/>
                  </a:lnTo>
                  <a:lnTo>
                    <a:pt x="272600" y="9191"/>
                  </a:lnTo>
                  <a:lnTo>
                    <a:pt x="256462" y="0"/>
                  </a:lnTo>
                  <a:close/>
                </a:path>
              </a:pathLst>
            </a:custGeom>
            <a:ln w="8347">
              <a:solidFill>
                <a:srgbClr val="000000"/>
              </a:solidFill>
            </a:ln>
          </p:spPr>
          <p:txBody>
            <a:bodyPr wrap="square" lIns="0" tIns="0" rIns="0" bIns="0" rtlCol="0"/>
            <a:lstStyle/>
            <a:p>
              <a:endParaRPr kern="0">
                <a:solidFill>
                  <a:sysClr val="windowText" lastClr="000000"/>
                </a:solidFill>
              </a:endParaRPr>
            </a:p>
          </p:txBody>
        </p:sp>
        <p:sp>
          <p:nvSpPr>
            <p:cNvPr id="135" name="object 135"/>
            <p:cNvSpPr/>
            <p:nvPr/>
          </p:nvSpPr>
          <p:spPr>
            <a:xfrm>
              <a:off x="1430217" y="1772515"/>
              <a:ext cx="149860" cy="627380"/>
            </a:xfrm>
            <a:custGeom>
              <a:avLst/>
              <a:gdLst/>
              <a:ahLst/>
              <a:cxnLst/>
              <a:rect l="l" t="t" r="r" b="b"/>
              <a:pathLst>
                <a:path w="149859" h="627380">
                  <a:moveTo>
                    <a:pt x="149726" y="0"/>
                  </a:moveTo>
                  <a:lnTo>
                    <a:pt x="0" y="81491"/>
                  </a:lnTo>
                  <a:lnTo>
                    <a:pt x="0" y="627157"/>
                  </a:lnTo>
                  <a:lnTo>
                    <a:pt x="149726" y="545329"/>
                  </a:lnTo>
                  <a:lnTo>
                    <a:pt x="149726" y="0"/>
                  </a:lnTo>
                  <a:close/>
                </a:path>
              </a:pathLst>
            </a:custGeom>
            <a:solidFill>
              <a:srgbClr val="858585"/>
            </a:solidFill>
          </p:spPr>
          <p:txBody>
            <a:bodyPr wrap="square" lIns="0" tIns="0" rIns="0" bIns="0" rtlCol="0"/>
            <a:lstStyle/>
            <a:p>
              <a:endParaRPr kern="0">
                <a:solidFill>
                  <a:sysClr val="windowText" lastClr="000000"/>
                </a:solidFill>
              </a:endParaRPr>
            </a:p>
          </p:txBody>
        </p:sp>
        <p:sp>
          <p:nvSpPr>
            <p:cNvPr id="136" name="object 136"/>
            <p:cNvSpPr/>
            <p:nvPr/>
          </p:nvSpPr>
          <p:spPr>
            <a:xfrm>
              <a:off x="1430217" y="1772515"/>
              <a:ext cx="149860" cy="627380"/>
            </a:xfrm>
            <a:custGeom>
              <a:avLst/>
              <a:gdLst/>
              <a:ahLst/>
              <a:cxnLst/>
              <a:rect l="l" t="t" r="r" b="b"/>
              <a:pathLst>
                <a:path w="149859" h="627380">
                  <a:moveTo>
                    <a:pt x="149726" y="545329"/>
                  </a:moveTo>
                  <a:lnTo>
                    <a:pt x="149726" y="0"/>
                  </a:lnTo>
                  <a:lnTo>
                    <a:pt x="0" y="81491"/>
                  </a:lnTo>
                  <a:lnTo>
                    <a:pt x="0" y="627157"/>
                  </a:lnTo>
                  <a:lnTo>
                    <a:pt x="149726" y="545329"/>
                  </a:lnTo>
                  <a:close/>
                </a:path>
              </a:pathLst>
            </a:custGeom>
            <a:ln w="4173">
              <a:solidFill>
                <a:srgbClr val="000000"/>
              </a:solidFill>
            </a:ln>
          </p:spPr>
          <p:txBody>
            <a:bodyPr wrap="square" lIns="0" tIns="0" rIns="0" bIns="0" rtlCol="0"/>
            <a:lstStyle/>
            <a:p>
              <a:endParaRPr kern="0">
                <a:solidFill>
                  <a:sysClr val="windowText" lastClr="000000"/>
                </a:solidFill>
              </a:endParaRPr>
            </a:p>
          </p:txBody>
        </p:sp>
        <p:sp>
          <p:nvSpPr>
            <p:cNvPr id="137" name="object 137"/>
            <p:cNvSpPr/>
            <p:nvPr/>
          </p:nvSpPr>
          <p:spPr>
            <a:xfrm>
              <a:off x="1415760" y="1846496"/>
              <a:ext cx="14604" cy="553720"/>
            </a:xfrm>
            <a:custGeom>
              <a:avLst/>
              <a:gdLst/>
              <a:ahLst/>
              <a:cxnLst/>
              <a:rect l="l" t="t" r="r" b="b"/>
              <a:pathLst>
                <a:path w="14605" h="553719">
                  <a:moveTo>
                    <a:pt x="0" y="0"/>
                  </a:moveTo>
                  <a:lnTo>
                    <a:pt x="0" y="548804"/>
                  </a:lnTo>
                  <a:lnTo>
                    <a:pt x="14457" y="553176"/>
                  </a:lnTo>
                  <a:lnTo>
                    <a:pt x="14457" y="7510"/>
                  </a:lnTo>
                  <a:lnTo>
                    <a:pt x="0" y="0"/>
                  </a:lnTo>
                  <a:close/>
                </a:path>
              </a:pathLst>
            </a:custGeom>
            <a:solidFill>
              <a:srgbClr val="9E9E9E"/>
            </a:solidFill>
          </p:spPr>
          <p:txBody>
            <a:bodyPr wrap="square" lIns="0" tIns="0" rIns="0" bIns="0" rtlCol="0"/>
            <a:lstStyle/>
            <a:p>
              <a:endParaRPr kern="0">
                <a:solidFill>
                  <a:sysClr val="windowText" lastClr="000000"/>
                </a:solidFill>
              </a:endParaRPr>
            </a:p>
          </p:txBody>
        </p:sp>
        <p:sp>
          <p:nvSpPr>
            <p:cNvPr id="138" name="object 138"/>
            <p:cNvSpPr/>
            <p:nvPr/>
          </p:nvSpPr>
          <p:spPr>
            <a:xfrm>
              <a:off x="1415760" y="1846496"/>
              <a:ext cx="14604" cy="553720"/>
            </a:xfrm>
            <a:custGeom>
              <a:avLst/>
              <a:gdLst/>
              <a:ahLst/>
              <a:cxnLst/>
              <a:rect l="l" t="t" r="r" b="b"/>
              <a:pathLst>
                <a:path w="14605" h="553719">
                  <a:moveTo>
                    <a:pt x="0" y="548804"/>
                  </a:moveTo>
                  <a:lnTo>
                    <a:pt x="0" y="0"/>
                  </a:lnTo>
                  <a:lnTo>
                    <a:pt x="14457" y="7510"/>
                  </a:lnTo>
                  <a:lnTo>
                    <a:pt x="14457" y="553176"/>
                  </a:lnTo>
                  <a:lnTo>
                    <a:pt x="0" y="548804"/>
                  </a:lnTo>
                  <a:close/>
                </a:path>
              </a:pathLst>
            </a:custGeom>
            <a:ln w="4173">
              <a:solidFill>
                <a:srgbClr val="000000"/>
              </a:solidFill>
            </a:ln>
          </p:spPr>
          <p:txBody>
            <a:bodyPr wrap="square" lIns="0" tIns="0" rIns="0" bIns="0" rtlCol="0"/>
            <a:lstStyle/>
            <a:p>
              <a:endParaRPr kern="0">
                <a:solidFill>
                  <a:sysClr val="windowText" lastClr="000000"/>
                </a:solidFill>
              </a:endParaRPr>
            </a:p>
          </p:txBody>
        </p:sp>
        <p:sp>
          <p:nvSpPr>
            <p:cNvPr id="139" name="object 139"/>
            <p:cNvSpPr/>
            <p:nvPr/>
          </p:nvSpPr>
          <p:spPr>
            <a:xfrm>
              <a:off x="1395700" y="1846496"/>
              <a:ext cx="20320" cy="549275"/>
            </a:xfrm>
            <a:custGeom>
              <a:avLst/>
              <a:gdLst/>
              <a:ahLst/>
              <a:cxnLst/>
              <a:rect l="l" t="t" r="r" b="b"/>
              <a:pathLst>
                <a:path w="20319" h="549275">
                  <a:moveTo>
                    <a:pt x="20060" y="0"/>
                  </a:moveTo>
                  <a:lnTo>
                    <a:pt x="0" y="14235"/>
                  </a:lnTo>
                  <a:lnTo>
                    <a:pt x="0" y="542079"/>
                  </a:lnTo>
                  <a:lnTo>
                    <a:pt x="20060" y="548804"/>
                  </a:lnTo>
                  <a:lnTo>
                    <a:pt x="20060" y="0"/>
                  </a:lnTo>
                  <a:close/>
                </a:path>
              </a:pathLst>
            </a:custGeom>
            <a:solidFill>
              <a:srgbClr val="9E9E9E"/>
            </a:solidFill>
          </p:spPr>
          <p:txBody>
            <a:bodyPr wrap="square" lIns="0" tIns="0" rIns="0" bIns="0" rtlCol="0"/>
            <a:lstStyle/>
            <a:p>
              <a:endParaRPr kern="0">
                <a:solidFill>
                  <a:sysClr val="windowText" lastClr="000000"/>
                </a:solidFill>
              </a:endParaRPr>
            </a:p>
          </p:txBody>
        </p:sp>
        <p:sp>
          <p:nvSpPr>
            <p:cNvPr id="140" name="object 140"/>
            <p:cNvSpPr/>
            <p:nvPr/>
          </p:nvSpPr>
          <p:spPr>
            <a:xfrm>
              <a:off x="1395700" y="1846496"/>
              <a:ext cx="20320" cy="549275"/>
            </a:xfrm>
            <a:custGeom>
              <a:avLst/>
              <a:gdLst/>
              <a:ahLst/>
              <a:cxnLst/>
              <a:rect l="l" t="t" r="r" b="b"/>
              <a:pathLst>
                <a:path w="20319" h="549275">
                  <a:moveTo>
                    <a:pt x="20060" y="548804"/>
                  </a:moveTo>
                  <a:lnTo>
                    <a:pt x="20060" y="0"/>
                  </a:lnTo>
                  <a:lnTo>
                    <a:pt x="0" y="14235"/>
                  </a:lnTo>
                  <a:lnTo>
                    <a:pt x="0" y="542079"/>
                  </a:lnTo>
                  <a:lnTo>
                    <a:pt x="20060" y="548804"/>
                  </a:lnTo>
                  <a:close/>
                </a:path>
              </a:pathLst>
            </a:custGeom>
            <a:ln w="4173">
              <a:solidFill>
                <a:srgbClr val="000000"/>
              </a:solidFill>
            </a:ln>
          </p:spPr>
          <p:txBody>
            <a:bodyPr wrap="square" lIns="0" tIns="0" rIns="0" bIns="0" rtlCol="0"/>
            <a:lstStyle/>
            <a:p>
              <a:endParaRPr kern="0">
                <a:solidFill>
                  <a:sysClr val="windowText" lastClr="000000"/>
                </a:solidFill>
              </a:endParaRPr>
            </a:p>
          </p:txBody>
        </p:sp>
        <p:sp>
          <p:nvSpPr>
            <p:cNvPr id="141" name="object 141"/>
            <p:cNvSpPr/>
            <p:nvPr/>
          </p:nvSpPr>
          <p:spPr>
            <a:xfrm>
              <a:off x="1415760" y="1762988"/>
              <a:ext cx="164465" cy="91440"/>
            </a:xfrm>
            <a:custGeom>
              <a:avLst/>
              <a:gdLst/>
              <a:ahLst/>
              <a:cxnLst/>
              <a:rect l="l" t="t" r="r" b="b"/>
              <a:pathLst>
                <a:path w="164465" h="91439">
                  <a:moveTo>
                    <a:pt x="148269" y="0"/>
                  </a:moveTo>
                  <a:lnTo>
                    <a:pt x="0" y="83508"/>
                  </a:lnTo>
                  <a:lnTo>
                    <a:pt x="14457" y="91019"/>
                  </a:lnTo>
                  <a:lnTo>
                    <a:pt x="164183" y="9527"/>
                  </a:lnTo>
                  <a:lnTo>
                    <a:pt x="148269" y="0"/>
                  </a:lnTo>
                  <a:close/>
                </a:path>
              </a:pathLst>
            </a:custGeom>
            <a:solidFill>
              <a:srgbClr val="B1B1B1"/>
            </a:solidFill>
          </p:spPr>
          <p:txBody>
            <a:bodyPr wrap="square" lIns="0" tIns="0" rIns="0" bIns="0" rtlCol="0"/>
            <a:lstStyle/>
            <a:p>
              <a:endParaRPr kern="0">
                <a:solidFill>
                  <a:sysClr val="windowText" lastClr="000000"/>
                </a:solidFill>
              </a:endParaRPr>
            </a:p>
          </p:txBody>
        </p:sp>
        <p:sp>
          <p:nvSpPr>
            <p:cNvPr id="142" name="object 142"/>
            <p:cNvSpPr/>
            <p:nvPr/>
          </p:nvSpPr>
          <p:spPr>
            <a:xfrm>
              <a:off x="1295576" y="1762988"/>
              <a:ext cx="284480" cy="480695"/>
            </a:xfrm>
            <a:custGeom>
              <a:avLst/>
              <a:gdLst/>
              <a:ahLst/>
              <a:cxnLst/>
              <a:rect l="l" t="t" r="r" b="b"/>
              <a:pathLst>
                <a:path w="284480" h="480694">
                  <a:moveTo>
                    <a:pt x="268453" y="0"/>
                  </a:moveTo>
                  <a:lnTo>
                    <a:pt x="284367" y="9527"/>
                  </a:lnTo>
                  <a:lnTo>
                    <a:pt x="134641" y="91019"/>
                  </a:lnTo>
                  <a:lnTo>
                    <a:pt x="120184" y="83508"/>
                  </a:lnTo>
                  <a:lnTo>
                    <a:pt x="268453" y="0"/>
                  </a:lnTo>
                  <a:close/>
                </a:path>
                <a:path w="284480" h="480694">
                  <a:moveTo>
                    <a:pt x="0" y="468322"/>
                  </a:moveTo>
                  <a:lnTo>
                    <a:pt x="13358" y="480092"/>
                  </a:lnTo>
                  <a:lnTo>
                    <a:pt x="35030" y="470550"/>
                  </a:lnTo>
                  <a:lnTo>
                    <a:pt x="68161" y="450499"/>
                  </a:lnTo>
                  <a:lnTo>
                    <a:pt x="92332" y="419379"/>
                  </a:lnTo>
                  <a:lnTo>
                    <a:pt x="99892" y="404550"/>
                  </a:lnTo>
                  <a:lnTo>
                    <a:pt x="102701" y="398264"/>
                  </a:lnTo>
                </a:path>
              </a:pathLst>
            </a:custGeom>
            <a:ln w="4173">
              <a:solidFill>
                <a:srgbClr val="000000"/>
              </a:solidFill>
            </a:ln>
          </p:spPr>
          <p:txBody>
            <a:bodyPr wrap="square" lIns="0" tIns="0" rIns="0" bIns="0" rtlCol="0"/>
            <a:lstStyle/>
            <a:p>
              <a:endParaRPr kern="0">
                <a:solidFill>
                  <a:sysClr val="windowText" lastClr="000000"/>
                </a:solidFill>
              </a:endParaRPr>
            </a:p>
          </p:txBody>
        </p:sp>
        <p:sp>
          <p:nvSpPr>
            <p:cNvPr id="143" name="object 143"/>
            <p:cNvSpPr/>
            <p:nvPr/>
          </p:nvSpPr>
          <p:spPr>
            <a:xfrm>
              <a:off x="1475606" y="2147913"/>
              <a:ext cx="68580" cy="55244"/>
            </a:xfrm>
            <a:custGeom>
              <a:avLst/>
              <a:gdLst/>
              <a:ahLst/>
              <a:cxnLst/>
              <a:rect l="l" t="t" r="r" b="b"/>
              <a:pathLst>
                <a:path w="68580" h="55244">
                  <a:moveTo>
                    <a:pt x="68138" y="0"/>
                  </a:moveTo>
                  <a:lnTo>
                    <a:pt x="0" y="40353"/>
                  </a:lnTo>
                  <a:lnTo>
                    <a:pt x="0" y="54813"/>
                  </a:lnTo>
                  <a:lnTo>
                    <a:pt x="68138" y="14123"/>
                  </a:lnTo>
                  <a:lnTo>
                    <a:pt x="68138" y="0"/>
                  </a:lnTo>
                  <a:close/>
                </a:path>
              </a:pathLst>
            </a:custGeom>
            <a:solidFill>
              <a:srgbClr val="C7C7C7"/>
            </a:solidFill>
          </p:spPr>
          <p:txBody>
            <a:bodyPr wrap="square" lIns="0" tIns="0" rIns="0" bIns="0" rtlCol="0"/>
            <a:lstStyle/>
            <a:p>
              <a:endParaRPr kern="0">
                <a:solidFill>
                  <a:sysClr val="windowText" lastClr="000000"/>
                </a:solidFill>
              </a:endParaRPr>
            </a:p>
          </p:txBody>
        </p:sp>
        <p:sp>
          <p:nvSpPr>
            <p:cNvPr id="144" name="object 144"/>
            <p:cNvSpPr/>
            <p:nvPr/>
          </p:nvSpPr>
          <p:spPr>
            <a:xfrm>
              <a:off x="1475606" y="2147913"/>
              <a:ext cx="68580" cy="55244"/>
            </a:xfrm>
            <a:custGeom>
              <a:avLst/>
              <a:gdLst/>
              <a:ahLst/>
              <a:cxnLst/>
              <a:rect l="l" t="t" r="r" b="b"/>
              <a:pathLst>
                <a:path w="68580" h="55244">
                  <a:moveTo>
                    <a:pt x="68138" y="14123"/>
                  </a:moveTo>
                  <a:lnTo>
                    <a:pt x="68138" y="0"/>
                  </a:lnTo>
                  <a:lnTo>
                    <a:pt x="0" y="40353"/>
                  </a:lnTo>
                  <a:lnTo>
                    <a:pt x="0" y="54813"/>
                  </a:lnTo>
                  <a:lnTo>
                    <a:pt x="68138" y="14123"/>
                  </a:lnTo>
                  <a:close/>
                </a:path>
              </a:pathLst>
            </a:custGeom>
            <a:ln w="4173">
              <a:solidFill>
                <a:srgbClr val="000000"/>
              </a:solidFill>
            </a:ln>
          </p:spPr>
          <p:txBody>
            <a:bodyPr wrap="square" lIns="0" tIns="0" rIns="0" bIns="0" rtlCol="0"/>
            <a:lstStyle/>
            <a:p>
              <a:endParaRPr kern="0">
                <a:solidFill>
                  <a:sysClr val="windowText" lastClr="000000"/>
                </a:solidFill>
              </a:endParaRPr>
            </a:p>
          </p:txBody>
        </p:sp>
        <p:sp>
          <p:nvSpPr>
            <p:cNvPr id="145" name="object 145"/>
            <p:cNvSpPr/>
            <p:nvPr/>
          </p:nvSpPr>
          <p:spPr>
            <a:xfrm>
              <a:off x="1475606" y="2178178"/>
              <a:ext cx="68580" cy="55244"/>
            </a:xfrm>
            <a:custGeom>
              <a:avLst/>
              <a:gdLst/>
              <a:ahLst/>
              <a:cxnLst/>
              <a:rect l="l" t="t" r="r" b="b"/>
              <a:pathLst>
                <a:path w="68580" h="55244">
                  <a:moveTo>
                    <a:pt x="68138" y="0"/>
                  </a:moveTo>
                  <a:lnTo>
                    <a:pt x="0" y="40353"/>
                  </a:lnTo>
                  <a:lnTo>
                    <a:pt x="0" y="54813"/>
                  </a:lnTo>
                  <a:lnTo>
                    <a:pt x="68138" y="14235"/>
                  </a:lnTo>
                  <a:lnTo>
                    <a:pt x="68138" y="0"/>
                  </a:lnTo>
                  <a:close/>
                </a:path>
              </a:pathLst>
            </a:custGeom>
            <a:solidFill>
              <a:srgbClr val="C7C7C7"/>
            </a:solidFill>
          </p:spPr>
          <p:txBody>
            <a:bodyPr wrap="square" lIns="0" tIns="0" rIns="0" bIns="0" rtlCol="0"/>
            <a:lstStyle/>
            <a:p>
              <a:endParaRPr kern="0">
                <a:solidFill>
                  <a:sysClr val="windowText" lastClr="000000"/>
                </a:solidFill>
              </a:endParaRPr>
            </a:p>
          </p:txBody>
        </p:sp>
        <p:sp>
          <p:nvSpPr>
            <p:cNvPr id="146" name="object 146"/>
            <p:cNvSpPr/>
            <p:nvPr/>
          </p:nvSpPr>
          <p:spPr>
            <a:xfrm>
              <a:off x="1475606" y="2178178"/>
              <a:ext cx="68580" cy="55244"/>
            </a:xfrm>
            <a:custGeom>
              <a:avLst/>
              <a:gdLst/>
              <a:ahLst/>
              <a:cxnLst/>
              <a:rect l="l" t="t" r="r" b="b"/>
              <a:pathLst>
                <a:path w="68580" h="55244">
                  <a:moveTo>
                    <a:pt x="68138" y="14235"/>
                  </a:moveTo>
                  <a:lnTo>
                    <a:pt x="68138" y="0"/>
                  </a:lnTo>
                  <a:lnTo>
                    <a:pt x="0" y="40353"/>
                  </a:lnTo>
                  <a:lnTo>
                    <a:pt x="0" y="54813"/>
                  </a:lnTo>
                  <a:lnTo>
                    <a:pt x="68138" y="14235"/>
                  </a:lnTo>
                  <a:close/>
                </a:path>
              </a:pathLst>
            </a:custGeom>
            <a:ln w="4173">
              <a:solidFill>
                <a:srgbClr val="000000"/>
              </a:solidFill>
            </a:ln>
          </p:spPr>
          <p:txBody>
            <a:bodyPr wrap="square" lIns="0" tIns="0" rIns="0" bIns="0" rtlCol="0"/>
            <a:lstStyle/>
            <a:p>
              <a:endParaRPr kern="0">
                <a:solidFill>
                  <a:sysClr val="windowText" lastClr="000000"/>
                </a:solidFill>
              </a:endParaRPr>
            </a:p>
          </p:txBody>
        </p:sp>
        <p:sp>
          <p:nvSpPr>
            <p:cNvPr id="147" name="object 147"/>
            <p:cNvSpPr/>
            <p:nvPr/>
          </p:nvSpPr>
          <p:spPr>
            <a:xfrm>
              <a:off x="1475606" y="2208555"/>
              <a:ext cx="68580" cy="55244"/>
            </a:xfrm>
            <a:custGeom>
              <a:avLst/>
              <a:gdLst/>
              <a:ahLst/>
              <a:cxnLst/>
              <a:rect l="l" t="t" r="r" b="b"/>
              <a:pathLst>
                <a:path w="68580" h="55244">
                  <a:moveTo>
                    <a:pt x="68138" y="0"/>
                  </a:moveTo>
                  <a:lnTo>
                    <a:pt x="0" y="40353"/>
                  </a:lnTo>
                  <a:lnTo>
                    <a:pt x="0" y="54813"/>
                  </a:lnTo>
                  <a:lnTo>
                    <a:pt x="68138" y="14123"/>
                  </a:lnTo>
                  <a:lnTo>
                    <a:pt x="68138" y="0"/>
                  </a:lnTo>
                  <a:close/>
                </a:path>
              </a:pathLst>
            </a:custGeom>
            <a:solidFill>
              <a:srgbClr val="C7C7C7"/>
            </a:solidFill>
          </p:spPr>
          <p:txBody>
            <a:bodyPr wrap="square" lIns="0" tIns="0" rIns="0" bIns="0" rtlCol="0"/>
            <a:lstStyle/>
            <a:p>
              <a:endParaRPr kern="0">
                <a:solidFill>
                  <a:sysClr val="windowText" lastClr="000000"/>
                </a:solidFill>
              </a:endParaRPr>
            </a:p>
          </p:txBody>
        </p:sp>
        <p:sp>
          <p:nvSpPr>
            <p:cNvPr id="148" name="object 148"/>
            <p:cNvSpPr/>
            <p:nvPr/>
          </p:nvSpPr>
          <p:spPr>
            <a:xfrm>
              <a:off x="1475606" y="2208555"/>
              <a:ext cx="68580" cy="55244"/>
            </a:xfrm>
            <a:custGeom>
              <a:avLst/>
              <a:gdLst/>
              <a:ahLst/>
              <a:cxnLst/>
              <a:rect l="l" t="t" r="r" b="b"/>
              <a:pathLst>
                <a:path w="68580" h="55244">
                  <a:moveTo>
                    <a:pt x="68138" y="14123"/>
                  </a:moveTo>
                  <a:lnTo>
                    <a:pt x="68138" y="0"/>
                  </a:lnTo>
                  <a:lnTo>
                    <a:pt x="0" y="40353"/>
                  </a:lnTo>
                  <a:lnTo>
                    <a:pt x="0" y="54813"/>
                  </a:lnTo>
                  <a:lnTo>
                    <a:pt x="68138" y="14123"/>
                  </a:lnTo>
                  <a:close/>
                </a:path>
              </a:pathLst>
            </a:custGeom>
            <a:ln w="4173">
              <a:solidFill>
                <a:srgbClr val="000000"/>
              </a:solidFill>
            </a:ln>
          </p:spPr>
          <p:txBody>
            <a:bodyPr wrap="square" lIns="0" tIns="0" rIns="0" bIns="0" rtlCol="0"/>
            <a:lstStyle/>
            <a:p>
              <a:endParaRPr kern="0">
                <a:solidFill>
                  <a:sysClr val="windowText" lastClr="000000"/>
                </a:solidFill>
              </a:endParaRPr>
            </a:p>
          </p:txBody>
        </p:sp>
        <p:sp>
          <p:nvSpPr>
            <p:cNvPr id="149" name="object 149"/>
            <p:cNvSpPr/>
            <p:nvPr/>
          </p:nvSpPr>
          <p:spPr>
            <a:xfrm>
              <a:off x="1475606" y="2238820"/>
              <a:ext cx="68580" cy="54610"/>
            </a:xfrm>
            <a:custGeom>
              <a:avLst/>
              <a:gdLst/>
              <a:ahLst/>
              <a:cxnLst/>
              <a:rect l="l" t="t" r="r" b="b"/>
              <a:pathLst>
                <a:path w="68580" h="54610">
                  <a:moveTo>
                    <a:pt x="68138" y="0"/>
                  </a:moveTo>
                  <a:lnTo>
                    <a:pt x="0" y="40353"/>
                  </a:lnTo>
                  <a:lnTo>
                    <a:pt x="0" y="54589"/>
                  </a:lnTo>
                  <a:lnTo>
                    <a:pt x="68138" y="14235"/>
                  </a:lnTo>
                  <a:lnTo>
                    <a:pt x="68138" y="0"/>
                  </a:lnTo>
                  <a:close/>
                </a:path>
              </a:pathLst>
            </a:custGeom>
            <a:solidFill>
              <a:srgbClr val="C7C7C7"/>
            </a:solidFill>
          </p:spPr>
          <p:txBody>
            <a:bodyPr wrap="square" lIns="0" tIns="0" rIns="0" bIns="0" rtlCol="0"/>
            <a:lstStyle/>
            <a:p>
              <a:endParaRPr kern="0">
                <a:solidFill>
                  <a:sysClr val="windowText" lastClr="000000"/>
                </a:solidFill>
              </a:endParaRPr>
            </a:p>
          </p:txBody>
        </p:sp>
        <p:sp>
          <p:nvSpPr>
            <p:cNvPr id="150" name="object 150"/>
            <p:cNvSpPr/>
            <p:nvPr/>
          </p:nvSpPr>
          <p:spPr>
            <a:xfrm>
              <a:off x="1475606" y="2238820"/>
              <a:ext cx="68580" cy="54610"/>
            </a:xfrm>
            <a:custGeom>
              <a:avLst/>
              <a:gdLst/>
              <a:ahLst/>
              <a:cxnLst/>
              <a:rect l="l" t="t" r="r" b="b"/>
              <a:pathLst>
                <a:path w="68580" h="54610">
                  <a:moveTo>
                    <a:pt x="68138" y="14235"/>
                  </a:moveTo>
                  <a:lnTo>
                    <a:pt x="68138" y="0"/>
                  </a:lnTo>
                  <a:lnTo>
                    <a:pt x="0" y="40353"/>
                  </a:lnTo>
                  <a:lnTo>
                    <a:pt x="0" y="54589"/>
                  </a:lnTo>
                  <a:lnTo>
                    <a:pt x="68138" y="14235"/>
                  </a:lnTo>
                  <a:close/>
                </a:path>
              </a:pathLst>
            </a:custGeom>
            <a:ln w="4173">
              <a:solidFill>
                <a:srgbClr val="000000"/>
              </a:solidFill>
            </a:ln>
          </p:spPr>
          <p:txBody>
            <a:bodyPr wrap="square" lIns="0" tIns="0" rIns="0" bIns="0" rtlCol="0"/>
            <a:lstStyle/>
            <a:p>
              <a:endParaRPr kern="0">
                <a:solidFill>
                  <a:sysClr val="windowText" lastClr="000000"/>
                </a:solidFill>
              </a:endParaRPr>
            </a:p>
          </p:txBody>
        </p:sp>
        <p:sp>
          <p:nvSpPr>
            <p:cNvPr id="151" name="object 151"/>
            <p:cNvSpPr/>
            <p:nvPr/>
          </p:nvSpPr>
          <p:spPr>
            <a:xfrm>
              <a:off x="1475606" y="2269197"/>
              <a:ext cx="68580" cy="54610"/>
            </a:xfrm>
            <a:custGeom>
              <a:avLst/>
              <a:gdLst/>
              <a:ahLst/>
              <a:cxnLst/>
              <a:rect l="l" t="t" r="r" b="b"/>
              <a:pathLst>
                <a:path w="68580" h="54610">
                  <a:moveTo>
                    <a:pt x="68138" y="0"/>
                  </a:moveTo>
                  <a:lnTo>
                    <a:pt x="0" y="40353"/>
                  </a:lnTo>
                  <a:lnTo>
                    <a:pt x="0" y="54589"/>
                  </a:lnTo>
                  <a:lnTo>
                    <a:pt x="68138" y="14235"/>
                  </a:lnTo>
                  <a:lnTo>
                    <a:pt x="68138" y="0"/>
                  </a:lnTo>
                  <a:close/>
                </a:path>
              </a:pathLst>
            </a:custGeom>
            <a:solidFill>
              <a:srgbClr val="C7C7C7"/>
            </a:solidFill>
          </p:spPr>
          <p:txBody>
            <a:bodyPr wrap="square" lIns="0" tIns="0" rIns="0" bIns="0" rtlCol="0"/>
            <a:lstStyle/>
            <a:p>
              <a:endParaRPr kern="0">
                <a:solidFill>
                  <a:sysClr val="windowText" lastClr="000000"/>
                </a:solidFill>
              </a:endParaRPr>
            </a:p>
          </p:txBody>
        </p:sp>
        <p:sp>
          <p:nvSpPr>
            <p:cNvPr id="152" name="object 152"/>
            <p:cNvSpPr/>
            <p:nvPr/>
          </p:nvSpPr>
          <p:spPr>
            <a:xfrm>
              <a:off x="1475606" y="2269197"/>
              <a:ext cx="68580" cy="54610"/>
            </a:xfrm>
            <a:custGeom>
              <a:avLst/>
              <a:gdLst/>
              <a:ahLst/>
              <a:cxnLst/>
              <a:rect l="l" t="t" r="r" b="b"/>
              <a:pathLst>
                <a:path w="68580" h="54610">
                  <a:moveTo>
                    <a:pt x="68138" y="14235"/>
                  </a:moveTo>
                  <a:lnTo>
                    <a:pt x="68138" y="0"/>
                  </a:lnTo>
                  <a:lnTo>
                    <a:pt x="0" y="40353"/>
                  </a:lnTo>
                  <a:lnTo>
                    <a:pt x="0" y="54589"/>
                  </a:lnTo>
                  <a:lnTo>
                    <a:pt x="68138" y="14235"/>
                  </a:lnTo>
                  <a:close/>
                </a:path>
              </a:pathLst>
            </a:custGeom>
            <a:ln w="4173">
              <a:solidFill>
                <a:srgbClr val="000000"/>
              </a:solidFill>
            </a:ln>
          </p:spPr>
          <p:txBody>
            <a:bodyPr wrap="square" lIns="0" tIns="0" rIns="0" bIns="0" rtlCol="0"/>
            <a:lstStyle/>
            <a:p>
              <a:endParaRPr kern="0">
                <a:solidFill>
                  <a:sysClr val="windowText" lastClr="000000"/>
                </a:solidFill>
              </a:endParaRPr>
            </a:p>
          </p:txBody>
        </p:sp>
        <p:sp>
          <p:nvSpPr>
            <p:cNvPr id="153" name="object 153"/>
            <p:cNvSpPr/>
            <p:nvPr/>
          </p:nvSpPr>
          <p:spPr>
            <a:xfrm>
              <a:off x="1475606" y="2299574"/>
              <a:ext cx="68580" cy="54610"/>
            </a:xfrm>
            <a:custGeom>
              <a:avLst/>
              <a:gdLst/>
              <a:ahLst/>
              <a:cxnLst/>
              <a:rect l="l" t="t" r="r" b="b"/>
              <a:pathLst>
                <a:path w="68580" h="54610">
                  <a:moveTo>
                    <a:pt x="68138" y="0"/>
                  </a:moveTo>
                  <a:lnTo>
                    <a:pt x="0" y="40353"/>
                  </a:lnTo>
                  <a:lnTo>
                    <a:pt x="0" y="54476"/>
                  </a:lnTo>
                  <a:lnTo>
                    <a:pt x="68138" y="14123"/>
                  </a:lnTo>
                  <a:lnTo>
                    <a:pt x="68138" y="0"/>
                  </a:lnTo>
                  <a:close/>
                </a:path>
              </a:pathLst>
            </a:custGeom>
            <a:solidFill>
              <a:srgbClr val="C7C7C7"/>
            </a:solidFill>
          </p:spPr>
          <p:txBody>
            <a:bodyPr wrap="square" lIns="0" tIns="0" rIns="0" bIns="0" rtlCol="0"/>
            <a:lstStyle/>
            <a:p>
              <a:endParaRPr kern="0">
                <a:solidFill>
                  <a:sysClr val="windowText" lastClr="000000"/>
                </a:solidFill>
              </a:endParaRPr>
            </a:p>
          </p:txBody>
        </p:sp>
        <p:sp>
          <p:nvSpPr>
            <p:cNvPr id="154" name="object 154"/>
            <p:cNvSpPr/>
            <p:nvPr/>
          </p:nvSpPr>
          <p:spPr>
            <a:xfrm>
              <a:off x="1475606" y="2299574"/>
              <a:ext cx="68580" cy="54610"/>
            </a:xfrm>
            <a:custGeom>
              <a:avLst/>
              <a:gdLst/>
              <a:ahLst/>
              <a:cxnLst/>
              <a:rect l="l" t="t" r="r" b="b"/>
              <a:pathLst>
                <a:path w="68580" h="54610">
                  <a:moveTo>
                    <a:pt x="68138" y="14123"/>
                  </a:moveTo>
                  <a:lnTo>
                    <a:pt x="68138" y="0"/>
                  </a:lnTo>
                  <a:lnTo>
                    <a:pt x="0" y="40353"/>
                  </a:lnTo>
                  <a:lnTo>
                    <a:pt x="0" y="54476"/>
                  </a:lnTo>
                  <a:lnTo>
                    <a:pt x="68138" y="14123"/>
                  </a:lnTo>
                  <a:close/>
                </a:path>
              </a:pathLst>
            </a:custGeom>
            <a:ln w="4173">
              <a:solidFill>
                <a:srgbClr val="000000"/>
              </a:solidFill>
            </a:ln>
          </p:spPr>
          <p:txBody>
            <a:bodyPr wrap="square" lIns="0" tIns="0" rIns="0" bIns="0" rtlCol="0"/>
            <a:lstStyle/>
            <a:p>
              <a:endParaRPr kern="0">
                <a:solidFill>
                  <a:sysClr val="windowText" lastClr="000000"/>
                </a:solidFill>
              </a:endParaRPr>
            </a:p>
          </p:txBody>
        </p:sp>
        <p:sp>
          <p:nvSpPr>
            <p:cNvPr id="155" name="object 155"/>
            <p:cNvSpPr/>
            <p:nvPr/>
          </p:nvSpPr>
          <p:spPr>
            <a:xfrm>
              <a:off x="1434364" y="1958365"/>
              <a:ext cx="138430" cy="212725"/>
            </a:xfrm>
            <a:custGeom>
              <a:avLst/>
              <a:gdLst/>
              <a:ahLst/>
              <a:cxnLst/>
              <a:rect l="l" t="t" r="r" b="b"/>
              <a:pathLst>
                <a:path w="138430" h="212725">
                  <a:moveTo>
                    <a:pt x="138070" y="0"/>
                  </a:moveTo>
                  <a:lnTo>
                    <a:pt x="0" y="78464"/>
                  </a:lnTo>
                  <a:lnTo>
                    <a:pt x="0" y="212303"/>
                  </a:lnTo>
                  <a:lnTo>
                    <a:pt x="138070" y="134735"/>
                  </a:lnTo>
                  <a:lnTo>
                    <a:pt x="138070" y="0"/>
                  </a:lnTo>
                  <a:close/>
                </a:path>
              </a:pathLst>
            </a:custGeom>
            <a:solidFill>
              <a:srgbClr val="C7C7C7"/>
            </a:solidFill>
          </p:spPr>
          <p:txBody>
            <a:bodyPr wrap="square" lIns="0" tIns="0" rIns="0" bIns="0" rtlCol="0"/>
            <a:lstStyle/>
            <a:p>
              <a:endParaRPr kern="0">
                <a:solidFill>
                  <a:sysClr val="windowText" lastClr="000000"/>
                </a:solidFill>
              </a:endParaRPr>
            </a:p>
          </p:txBody>
        </p:sp>
        <p:sp>
          <p:nvSpPr>
            <p:cNvPr id="156" name="object 156"/>
            <p:cNvSpPr/>
            <p:nvPr/>
          </p:nvSpPr>
          <p:spPr>
            <a:xfrm>
              <a:off x="1073564" y="1762988"/>
              <a:ext cx="506730" cy="641350"/>
            </a:xfrm>
            <a:custGeom>
              <a:avLst/>
              <a:gdLst/>
              <a:ahLst/>
              <a:cxnLst/>
              <a:rect l="l" t="t" r="r" b="b"/>
              <a:pathLst>
                <a:path w="506730" h="641350">
                  <a:moveTo>
                    <a:pt x="498870" y="330112"/>
                  </a:moveTo>
                  <a:lnTo>
                    <a:pt x="498870" y="195377"/>
                  </a:lnTo>
                  <a:lnTo>
                    <a:pt x="360799" y="273841"/>
                  </a:lnTo>
                  <a:lnTo>
                    <a:pt x="360799" y="407680"/>
                  </a:lnTo>
                  <a:lnTo>
                    <a:pt x="498870" y="330112"/>
                  </a:lnTo>
                  <a:close/>
                </a:path>
                <a:path w="506730" h="641350">
                  <a:moveTo>
                    <a:pt x="0" y="0"/>
                  </a:moveTo>
                  <a:lnTo>
                    <a:pt x="0" y="0"/>
                  </a:lnTo>
                  <a:lnTo>
                    <a:pt x="217842" y="125543"/>
                  </a:lnTo>
                </a:path>
                <a:path w="506730" h="641350">
                  <a:moveTo>
                    <a:pt x="323032" y="410258"/>
                  </a:moveTo>
                  <a:lnTo>
                    <a:pt x="359118" y="428529"/>
                  </a:lnTo>
                  <a:lnTo>
                    <a:pt x="506379" y="341994"/>
                  </a:lnTo>
                </a:path>
                <a:path w="506730" h="641350">
                  <a:moveTo>
                    <a:pt x="362480" y="302537"/>
                  </a:moveTo>
                  <a:lnTo>
                    <a:pt x="362480" y="302537"/>
                  </a:lnTo>
                  <a:lnTo>
                    <a:pt x="497189" y="229901"/>
                  </a:lnTo>
                </a:path>
                <a:path w="506730" h="641350">
                  <a:moveTo>
                    <a:pt x="380075" y="277204"/>
                  </a:moveTo>
                  <a:lnTo>
                    <a:pt x="380075" y="277204"/>
                  </a:lnTo>
                  <a:lnTo>
                    <a:pt x="481836" y="224072"/>
                  </a:lnTo>
                </a:path>
                <a:path w="506730" h="641350">
                  <a:moveTo>
                    <a:pt x="362480" y="340312"/>
                  </a:moveTo>
                  <a:lnTo>
                    <a:pt x="362480" y="340312"/>
                  </a:lnTo>
                  <a:lnTo>
                    <a:pt x="497189" y="266107"/>
                  </a:lnTo>
                </a:path>
                <a:path w="506730" h="641350">
                  <a:moveTo>
                    <a:pt x="362480" y="376518"/>
                  </a:moveTo>
                  <a:lnTo>
                    <a:pt x="362480" y="376518"/>
                  </a:lnTo>
                  <a:lnTo>
                    <a:pt x="498870" y="300856"/>
                  </a:lnTo>
                </a:path>
                <a:path w="506730" h="641350">
                  <a:moveTo>
                    <a:pt x="321351" y="99426"/>
                  </a:moveTo>
                  <a:lnTo>
                    <a:pt x="321351" y="99426"/>
                  </a:lnTo>
                  <a:lnTo>
                    <a:pt x="285163" y="118818"/>
                  </a:lnTo>
                </a:path>
                <a:path w="506730" h="641350">
                  <a:moveTo>
                    <a:pt x="281834" y="134174"/>
                  </a:moveTo>
                  <a:lnTo>
                    <a:pt x="286833" y="131372"/>
                  </a:lnTo>
                  <a:lnTo>
                    <a:pt x="296023" y="123862"/>
                  </a:lnTo>
                  <a:lnTo>
                    <a:pt x="301850" y="118033"/>
                  </a:lnTo>
                  <a:lnTo>
                    <a:pt x="302747" y="109626"/>
                  </a:lnTo>
                </a:path>
                <a:path w="506730" h="641350">
                  <a:moveTo>
                    <a:pt x="282664" y="163430"/>
                  </a:moveTo>
                  <a:lnTo>
                    <a:pt x="291922" y="156482"/>
                  </a:lnTo>
                  <a:lnTo>
                    <a:pt x="297264" y="151983"/>
                  </a:lnTo>
                  <a:lnTo>
                    <a:pt x="300718" y="147967"/>
                  </a:lnTo>
                  <a:lnTo>
                    <a:pt x="304316" y="142469"/>
                  </a:lnTo>
                  <a:lnTo>
                    <a:pt x="311259" y="131939"/>
                  </a:lnTo>
                  <a:lnTo>
                    <a:pt x="317246" y="120359"/>
                  </a:lnTo>
                  <a:lnTo>
                    <a:pt x="321447" y="111006"/>
                  </a:lnTo>
                  <a:lnTo>
                    <a:pt x="323032" y="107160"/>
                  </a:lnTo>
                </a:path>
                <a:path w="506730" h="641350">
                  <a:moveTo>
                    <a:pt x="282664" y="197843"/>
                  </a:moveTo>
                  <a:lnTo>
                    <a:pt x="291922" y="190518"/>
                  </a:lnTo>
                  <a:lnTo>
                    <a:pt x="297264" y="185905"/>
                  </a:lnTo>
                  <a:lnTo>
                    <a:pt x="321447" y="144742"/>
                  </a:lnTo>
                  <a:lnTo>
                    <a:pt x="323032" y="140900"/>
                  </a:lnTo>
                </a:path>
                <a:path w="506730" h="641350">
                  <a:moveTo>
                    <a:pt x="282664" y="232367"/>
                  </a:moveTo>
                  <a:lnTo>
                    <a:pt x="291922" y="225030"/>
                  </a:lnTo>
                  <a:lnTo>
                    <a:pt x="297264" y="220331"/>
                  </a:lnTo>
                  <a:lnTo>
                    <a:pt x="300718" y="216242"/>
                  </a:lnTo>
                  <a:lnTo>
                    <a:pt x="304316" y="210733"/>
                  </a:lnTo>
                  <a:lnTo>
                    <a:pt x="311259" y="200139"/>
                  </a:lnTo>
                  <a:lnTo>
                    <a:pt x="317246" y="188525"/>
                  </a:lnTo>
                  <a:lnTo>
                    <a:pt x="321447" y="179160"/>
                  </a:lnTo>
                  <a:lnTo>
                    <a:pt x="323032" y="175312"/>
                  </a:lnTo>
                </a:path>
                <a:path w="506730" h="641350">
                  <a:moveTo>
                    <a:pt x="282664" y="266107"/>
                  </a:moveTo>
                  <a:lnTo>
                    <a:pt x="291922" y="258718"/>
                  </a:lnTo>
                  <a:lnTo>
                    <a:pt x="297264" y="254071"/>
                  </a:lnTo>
                  <a:lnTo>
                    <a:pt x="321447" y="213557"/>
                  </a:lnTo>
                  <a:lnTo>
                    <a:pt x="323032" y="209837"/>
                  </a:lnTo>
                </a:path>
                <a:path w="506730" h="641350">
                  <a:moveTo>
                    <a:pt x="282664" y="300856"/>
                  </a:moveTo>
                  <a:lnTo>
                    <a:pt x="291922" y="293324"/>
                  </a:lnTo>
                  <a:lnTo>
                    <a:pt x="297264" y="288526"/>
                  </a:lnTo>
                  <a:lnTo>
                    <a:pt x="300718" y="284399"/>
                  </a:lnTo>
                  <a:lnTo>
                    <a:pt x="304316" y="278886"/>
                  </a:lnTo>
                  <a:lnTo>
                    <a:pt x="311259" y="268450"/>
                  </a:lnTo>
                  <a:lnTo>
                    <a:pt x="317246" y="256859"/>
                  </a:lnTo>
                  <a:lnTo>
                    <a:pt x="321447" y="247454"/>
                  </a:lnTo>
                  <a:lnTo>
                    <a:pt x="323032" y="243576"/>
                  </a:lnTo>
                </a:path>
                <a:path w="506730" h="641350">
                  <a:moveTo>
                    <a:pt x="282664" y="334483"/>
                  </a:moveTo>
                  <a:lnTo>
                    <a:pt x="291922" y="326966"/>
                  </a:lnTo>
                  <a:lnTo>
                    <a:pt x="297264" y="322265"/>
                  </a:lnTo>
                  <a:lnTo>
                    <a:pt x="321447" y="281758"/>
                  </a:lnTo>
                  <a:lnTo>
                    <a:pt x="323032" y="277989"/>
                  </a:lnTo>
                </a:path>
                <a:path w="506730" h="641350">
                  <a:moveTo>
                    <a:pt x="282664" y="368223"/>
                  </a:moveTo>
                  <a:lnTo>
                    <a:pt x="291922" y="361146"/>
                  </a:lnTo>
                  <a:lnTo>
                    <a:pt x="297264" y="356580"/>
                  </a:lnTo>
                  <a:lnTo>
                    <a:pt x="300718" y="352539"/>
                  </a:lnTo>
                  <a:lnTo>
                    <a:pt x="304316" y="347038"/>
                  </a:lnTo>
                  <a:lnTo>
                    <a:pt x="311259" y="336603"/>
                  </a:lnTo>
                  <a:lnTo>
                    <a:pt x="317246" y="325012"/>
                  </a:lnTo>
                  <a:lnTo>
                    <a:pt x="321447" y="315606"/>
                  </a:lnTo>
                  <a:lnTo>
                    <a:pt x="323032" y="311729"/>
                  </a:lnTo>
                </a:path>
                <a:path w="506730" h="641350">
                  <a:moveTo>
                    <a:pt x="282664" y="402636"/>
                  </a:moveTo>
                  <a:lnTo>
                    <a:pt x="291922" y="395118"/>
                  </a:lnTo>
                  <a:lnTo>
                    <a:pt x="297264" y="390418"/>
                  </a:lnTo>
                  <a:lnTo>
                    <a:pt x="321447" y="349248"/>
                  </a:lnTo>
                  <a:lnTo>
                    <a:pt x="323032" y="345356"/>
                  </a:lnTo>
                </a:path>
                <a:path w="506730" h="641350">
                  <a:moveTo>
                    <a:pt x="282664" y="436375"/>
                  </a:moveTo>
                  <a:lnTo>
                    <a:pt x="291922" y="429298"/>
                  </a:lnTo>
                  <a:lnTo>
                    <a:pt x="297264" y="424732"/>
                  </a:lnTo>
                  <a:lnTo>
                    <a:pt x="300718" y="420691"/>
                  </a:lnTo>
                  <a:lnTo>
                    <a:pt x="304316" y="415190"/>
                  </a:lnTo>
                  <a:lnTo>
                    <a:pt x="311259" y="404755"/>
                  </a:lnTo>
                  <a:lnTo>
                    <a:pt x="317246" y="393164"/>
                  </a:lnTo>
                  <a:lnTo>
                    <a:pt x="321447" y="383759"/>
                  </a:lnTo>
                  <a:lnTo>
                    <a:pt x="323032" y="379881"/>
                  </a:lnTo>
                </a:path>
                <a:path w="506730" h="641350">
                  <a:moveTo>
                    <a:pt x="282664" y="470900"/>
                  </a:moveTo>
                  <a:lnTo>
                    <a:pt x="291922" y="463381"/>
                  </a:lnTo>
                  <a:lnTo>
                    <a:pt x="297264" y="458668"/>
                  </a:lnTo>
                  <a:lnTo>
                    <a:pt x="321447" y="418157"/>
                  </a:lnTo>
                  <a:lnTo>
                    <a:pt x="323032" y="414405"/>
                  </a:lnTo>
                </a:path>
                <a:path w="506730" h="641350">
                  <a:moveTo>
                    <a:pt x="282664" y="504528"/>
                  </a:moveTo>
                  <a:lnTo>
                    <a:pt x="291922" y="497450"/>
                  </a:lnTo>
                  <a:lnTo>
                    <a:pt x="297264" y="492884"/>
                  </a:lnTo>
                  <a:lnTo>
                    <a:pt x="300718" y="488843"/>
                  </a:lnTo>
                  <a:lnTo>
                    <a:pt x="304316" y="483342"/>
                  </a:lnTo>
                  <a:lnTo>
                    <a:pt x="311259" y="472907"/>
                  </a:lnTo>
                  <a:lnTo>
                    <a:pt x="317246" y="461316"/>
                  </a:lnTo>
                  <a:lnTo>
                    <a:pt x="321447" y="451911"/>
                  </a:lnTo>
                  <a:lnTo>
                    <a:pt x="323032" y="448033"/>
                  </a:lnTo>
                </a:path>
                <a:path w="506730" h="641350">
                  <a:moveTo>
                    <a:pt x="282664" y="539052"/>
                  </a:moveTo>
                  <a:lnTo>
                    <a:pt x="291922" y="531533"/>
                  </a:lnTo>
                  <a:lnTo>
                    <a:pt x="297264" y="526820"/>
                  </a:lnTo>
                  <a:lnTo>
                    <a:pt x="321447" y="485663"/>
                  </a:lnTo>
                  <a:lnTo>
                    <a:pt x="323032" y="481773"/>
                  </a:lnTo>
                </a:path>
                <a:path w="506730" h="641350">
                  <a:moveTo>
                    <a:pt x="282664" y="572680"/>
                  </a:moveTo>
                  <a:lnTo>
                    <a:pt x="291922" y="565667"/>
                  </a:lnTo>
                  <a:lnTo>
                    <a:pt x="297264" y="561134"/>
                  </a:lnTo>
                  <a:lnTo>
                    <a:pt x="300718" y="557106"/>
                  </a:lnTo>
                  <a:lnTo>
                    <a:pt x="304316" y="551607"/>
                  </a:lnTo>
                  <a:lnTo>
                    <a:pt x="311259" y="541107"/>
                  </a:lnTo>
                  <a:lnTo>
                    <a:pt x="317246" y="529482"/>
                  </a:lnTo>
                  <a:lnTo>
                    <a:pt x="321447" y="520065"/>
                  </a:lnTo>
                  <a:lnTo>
                    <a:pt x="323032" y="516185"/>
                  </a:lnTo>
                </a:path>
                <a:path w="506730" h="641350">
                  <a:moveTo>
                    <a:pt x="282664" y="607204"/>
                  </a:moveTo>
                  <a:lnTo>
                    <a:pt x="291922" y="599685"/>
                  </a:lnTo>
                  <a:lnTo>
                    <a:pt x="297264" y="594972"/>
                  </a:lnTo>
                  <a:lnTo>
                    <a:pt x="321447" y="554477"/>
                  </a:lnTo>
                  <a:lnTo>
                    <a:pt x="323032" y="550710"/>
                  </a:lnTo>
                </a:path>
                <a:path w="506730" h="641350">
                  <a:moveTo>
                    <a:pt x="282664" y="640832"/>
                  </a:moveTo>
                  <a:lnTo>
                    <a:pt x="291922" y="633819"/>
                  </a:lnTo>
                  <a:lnTo>
                    <a:pt x="297264" y="629287"/>
                  </a:lnTo>
                  <a:lnTo>
                    <a:pt x="300718" y="625258"/>
                  </a:lnTo>
                  <a:lnTo>
                    <a:pt x="304316" y="619759"/>
                  </a:lnTo>
                  <a:lnTo>
                    <a:pt x="311259" y="609324"/>
                  </a:lnTo>
                  <a:lnTo>
                    <a:pt x="317246" y="597733"/>
                  </a:lnTo>
                  <a:lnTo>
                    <a:pt x="321447" y="588327"/>
                  </a:lnTo>
                  <a:lnTo>
                    <a:pt x="323032" y="584450"/>
                  </a:lnTo>
                </a:path>
                <a:path w="506730" h="641350">
                  <a:moveTo>
                    <a:pt x="390386" y="161749"/>
                  </a:moveTo>
                  <a:lnTo>
                    <a:pt x="391955" y="161749"/>
                  </a:lnTo>
                  <a:lnTo>
                    <a:pt x="393636" y="160068"/>
                  </a:lnTo>
                  <a:lnTo>
                    <a:pt x="393636" y="158386"/>
                  </a:lnTo>
                  <a:lnTo>
                    <a:pt x="393636" y="157489"/>
                  </a:lnTo>
                  <a:lnTo>
                    <a:pt x="391955" y="155920"/>
                  </a:lnTo>
                  <a:lnTo>
                    <a:pt x="390386" y="155920"/>
                  </a:lnTo>
                  <a:lnTo>
                    <a:pt x="387808" y="155920"/>
                  </a:lnTo>
                  <a:lnTo>
                    <a:pt x="386127" y="157489"/>
                  </a:lnTo>
                  <a:lnTo>
                    <a:pt x="386127" y="158386"/>
                  </a:lnTo>
                  <a:lnTo>
                    <a:pt x="386127" y="160068"/>
                  </a:lnTo>
                  <a:lnTo>
                    <a:pt x="387808" y="161749"/>
                  </a:lnTo>
                  <a:lnTo>
                    <a:pt x="390386" y="161749"/>
                  </a:lnTo>
                  <a:close/>
                </a:path>
              </a:pathLst>
            </a:custGeom>
            <a:ln w="4173">
              <a:solidFill>
                <a:srgbClr val="000000"/>
              </a:solidFill>
            </a:ln>
          </p:spPr>
          <p:txBody>
            <a:bodyPr wrap="square" lIns="0" tIns="0" rIns="0" bIns="0" rtlCol="0"/>
            <a:lstStyle/>
            <a:p>
              <a:endParaRPr kern="0">
                <a:solidFill>
                  <a:sysClr val="windowText" lastClr="000000"/>
                </a:solidFill>
              </a:endParaRPr>
            </a:p>
          </p:txBody>
        </p:sp>
        <p:sp>
          <p:nvSpPr>
            <p:cNvPr id="157" name="object 157"/>
            <p:cNvSpPr/>
            <p:nvPr/>
          </p:nvSpPr>
          <p:spPr>
            <a:xfrm>
              <a:off x="1449381" y="1802780"/>
              <a:ext cx="114300" cy="137795"/>
            </a:xfrm>
            <a:custGeom>
              <a:avLst/>
              <a:gdLst/>
              <a:ahLst/>
              <a:cxnLst/>
              <a:rect l="l" t="t" r="r" b="b"/>
              <a:pathLst>
                <a:path w="114300" h="137794">
                  <a:moveTo>
                    <a:pt x="113863" y="0"/>
                  </a:moveTo>
                  <a:lnTo>
                    <a:pt x="0" y="62323"/>
                  </a:lnTo>
                  <a:lnTo>
                    <a:pt x="0" y="137201"/>
                  </a:lnTo>
                  <a:lnTo>
                    <a:pt x="113863" y="74877"/>
                  </a:lnTo>
                  <a:lnTo>
                    <a:pt x="113863" y="0"/>
                  </a:lnTo>
                  <a:close/>
                </a:path>
              </a:pathLst>
            </a:custGeom>
            <a:solidFill>
              <a:srgbClr val="C7C7C7"/>
            </a:solidFill>
          </p:spPr>
          <p:txBody>
            <a:bodyPr wrap="square" lIns="0" tIns="0" rIns="0" bIns="0" rtlCol="0"/>
            <a:lstStyle/>
            <a:p>
              <a:endParaRPr kern="0">
                <a:solidFill>
                  <a:sysClr val="windowText" lastClr="000000"/>
                </a:solidFill>
              </a:endParaRPr>
            </a:p>
          </p:txBody>
        </p:sp>
        <p:sp>
          <p:nvSpPr>
            <p:cNvPr id="158" name="object 158"/>
            <p:cNvSpPr/>
            <p:nvPr/>
          </p:nvSpPr>
          <p:spPr>
            <a:xfrm>
              <a:off x="1449381" y="1802780"/>
              <a:ext cx="114300" cy="257810"/>
            </a:xfrm>
            <a:custGeom>
              <a:avLst/>
              <a:gdLst/>
              <a:ahLst/>
              <a:cxnLst/>
              <a:rect l="l" t="t" r="r" b="b"/>
              <a:pathLst>
                <a:path w="114300" h="257810">
                  <a:moveTo>
                    <a:pt x="113863" y="74877"/>
                  </a:moveTo>
                  <a:lnTo>
                    <a:pt x="113863" y="0"/>
                  </a:lnTo>
                  <a:lnTo>
                    <a:pt x="0" y="62323"/>
                  </a:lnTo>
                  <a:lnTo>
                    <a:pt x="0" y="137201"/>
                  </a:lnTo>
                  <a:lnTo>
                    <a:pt x="113863" y="74877"/>
                  </a:lnTo>
                  <a:close/>
                </a:path>
                <a:path w="114300" h="257810">
                  <a:moveTo>
                    <a:pt x="108596" y="219589"/>
                  </a:moveTo>
                  <a:lnTo>
                    <a:pt x="108596" y="205353"/>
                  </a:lnTo>
                  <a:lnTo>
                    <a:pt x="41466" y="243240"/>
                  </a:lnTo>
                  <a:lnTo>
                    <a:pt x="41466" y="257476"/>
                  </a:lnTo>
                  <a:lnTo>
                    <a:pt x="108596" y="219589"/>
                  </a:lnTo>
                  <a:close/>
                </a:path>
              </a:pathLst>
            </a:custGeom>
            <a:ln w="4173">
              <a:solidFill>
                <a:srgbClr val="000000"/>
              </a:solidFill>
            </a:ln>
          </p:spPr>
          <p:txBody>
            <a:bodyPr wrap="square" lIns="0" tIns="0" rIns="0" bIns="0" rtlCol="0"/>
            <a:lstStyle/>
            <a:p>
              <a:endParaRPr kern="0">
                <a:solidFill>
                  <a:sysClr val="windowText" lastClr="000000"/>
                </a:solidFill>
              </a:endParaRPr>
            </a:p>
          </p:txBody>
        </p:sp>
        <p:sp>
          <p:nvSpPr>
            <p:cNvPr id="159" name="object 159"/>
            <p:cNvSpPr/>
            <p:nvPr/>
          </p:nvSpPr>
          <p:spPr>
            <a:xfrm>
              <a:off x="1491744" y="1920477"/>
              <a:ext cx="43180" cy="52069"/>
            </a:xfrm>
            <a:custGeom>
              <a:avLst/>
              <a:gdLst/>
              <a:ahLst/>
              <a:cxnLst/>
              <a:rect l="l" t="t" r="r" b="b"/>
              <a:pathLst>
                <a:path w="43180" h="52069">
                  <a:moveTo>
                    <a:pt x="42810" y="0"/>
                  </a:moveTo>
                  <a:lnTo>
                    <a:pt x="0" y="23651"/>
                  </a:lnTo>
                  <a:lnTo>
                    <a:pt x="0" y="51562"/>
                  </a:lnTo>
                  <a:lnTo>
                    <a:pt x="42810" y="28695"/>
                  </a:lnTo>
                  <a:lnTo>
                    <a:pt x="42810" y="0"/>
                  </a:lnTo>
                  <a:close/>
                </a:path>
              </a:pathLst>
            </a:custGeom>
            <a:solidFill>
              <a:srgbClr val="C3C3C3"/>
            </a:solidFill>
          </p:spPr>
          <p:txBody>
            <a:bodyPr wrap="square" lIns="0" tIns="0" rIns="0" bIns="0" rtlCol="0"/>
            <a:lstStyle/>
            <a:p>
              <a:endParaRPr kern="0">
                <a:solidFill>
                  <a:sysClr val="windowText" lastClr="000000"/>
                </a:solidFill>
              </a:endParaRPr>
            </a:p>
          </p:txBody>
        </p:sp>
        <p:sp>
          <p:nvSpPr>
            <p:cNvPr id="160" name="object 160"/>
            <p:cNvSpPr/>
            <p:nvPr/>
          </p:nvSpPr>
          <p:spPr>
            <a:xfrm>
              <a:off x="1446916" y="1817801"/>
              <a:ext cx="109855" cy="388620"/>
            </a:xfrm>
            <a:custGeom>
              <a:avLst/>
              <a:gdLst/>
              <a:ahLst/>
              <a:cxnLst/>
              <a:rect l="l" t="t" r="r" b="b"/>
              <a:pathLst>
                <a:path w="109855" h="388619">
                  <a:moveTo>
                    <a:pt x="87639" y="131372"/>
                  </a:moveTo>
                  <a:lnTo>
                    <a:pt x="87639" y="102676"/>
                  </a:lnTo>
                  <a:lnTo>
                    <a:pt x="44828" y="126328"/>
                  </a:lnTo>
                  <a:lnTo>
                    <a:pt x="44828" y="154239"/>
                  </a:lnTo>
                  <a:lnTo>
                    <a:pt x="87639" y="131372"/>
                  </a:lnTo>
                  <a:close/>
                </a:path>
                <a:path w="109855" h="388619">
                  <a:moveTo>
                    <a:pt x="47293" y="91019"/>
                  </a:moveTo>
                  <a:lnTo>
                    <a:pt x="48974" y="91019"/>
                  </a:lnTo>
                  <a:lnTo>
                    <a:pt x="50655" y="89337"/>
                  </a:lnTo>
                  <a:lnTo>
                    <a:pt x="50655" y="88553"/>
                  </a:lnTo>
                  <a:lnTo>
                    <a:pt x="50655" y="86871"/>
                  </a:lnTo>
                  <a:lnTo>
                    <a:pt x="48974" y="85190"/>
                  </a:lnTo>
                  <a:lnTo>
                    <a:pt x="47293" y="85190"/>
                  </a:lnTo>
                  <a:lnTo>
                    <a:pt x="44828" y="85190"/>
                  </a:lnTo>
                  <a:lnTo>
                    <a:pt x="42810" y="86871"/>
                  </a:lnTo>
                  <a:lnTo>
                    <a:pt x="42810" y="88553"/>
                  </a:lnTo>
                  <a:lnTo>
                    <a:pt x="42810" y="89337"/>
                  </a:lnTo>
                  <a:lnTo>
                    <a:pt x="44828" y="91019"/>
                  </a:lnTo>
                  <a:lnTo>
                    <a:pt x="47293" y="91019"/>
                  </a:lnTo>
                  <a:close/>
                </a:path>
                <a:path w="109855" h="388619">
                  <a:moveTo>
                    <a:pt x="59845" y="85190"/>
                  </a:moveTo>
                  <a:lnTo>
                    <a:pt x="61526" y="85190"/>
                  </a:lnTo>
                  <a:lnTo>
                    <a:pt x="63207" y="84405"/>
                  </a:lnTo>
                  <a:lnTo>
                    <a:pt x="63207" y="82724"/>
                  </a:lnTo>
                  <a:lnTo>
                    <a:pt x="63207" y="81042"/>
                  </a:lnTo>
                  <a:lnTo>
                    <a:pt x="61526" y="79361"/>
                  </a:lnTo>
                  <a:lnTo>
                    <a:pt x="59845" y="79361"/>
                  </a:lnTo>
                  <a:lnTo>
                    <a:pt x="57268" y="79361"/>
                  </a:lnTo>
                  <a:lnTo>
                    <a:pt x="55699" y="81042"/>
                  </a:lnTo>
                  <a:lnTo>
                    <a:pt x="55699" y="82724"/>
                  </a:lnTo>
                  <a:lnTo>
                    <a:pt x="55699" y="84405"/>
                  </a:lnTo>
                  <a:lnTo>
                    <a:pt x="57268" y="85190"/>
                  </a:lnTo>
                  <a:lnTo>
                    <a:pt x="59845" y="85190"/>
                  </a:lnTo>
                  <a:close/>
                </a:path>
                <a:path w="109855" h="388619">
                  <a:moveTo>
                    <a:pt x="71500" y="79361"/>
                  </a:moveTo>
                  <a:lnTo>
                    <a:pt x="73966" y="79361"/>
                  </a:lnTo>
                  <a:lnTo>
                    <a:pt x="75647" y="78240"/>
                  </a:lnTo>
                  <a:lnTo>
                    <a:pt x="75647" y="76559"/>
                  </a:lnTo>
                  <a:lnTo>
                    <a:pt x="75647" y="74877"/>
                  </a:lnTo>
                  <a:lnTo>
                    <a:pt x="73966" y="74093"/>
                  </a:lnTo>
                  <a:lnTo>
                    <a:pt x="71500" y="74093"/>
                  </a:lnTo>
                  <a:lnTo>
                    <a:pt x="69819" y="74093"/>
                  </a:lnTo>
                  <a:lnTo>
                    <a:pt x="68138" y="74877"/>
                  </a:lnTo>
                  <a:lnTo>
                    <a:pt x="68138" y="76559"/>
                  </a:lnTo>
                  <a:lnTo>
                    <a:pt x="68138" y="78240"/>
                  </a:lnTo>
                  <a:lnTo>
                    <a:pt x="69819" y="79361"/>
                  </a:lnTo>
                  <a:lnTo>
                    <a:pt x="71500" y="79361"/>
                  </a:lnTo>
                  <a:close/>
                </a:path>
                <a:path w="109855" h="388619">
                  <a:moveTo>
                    <a:pt x="102656" y="60754"/>
                  </a:moveTo>
                  <a:lnTo>
                    <a:pt x="105122" y="60754"/>
                  </a:lnTo>
                  <a:lnTo>
                    <a:pt x="106803" y="59072"/>
                  </a:lnTo>
                  <a:lnTo>
                    <a:pt x="106803" y="57391"/>
                  </a:lnTo>
                  <a:lnTo>
                    <a:pt x="106803" y="56494"/>
                  </a:lnTo>
                  <a:lnTo>
                    <a:pt x="105122" y="54813"/>
                  </a:lnTo>
                  <a:lnTo>
                    <a:pt x="102656" y="54813"/>
                  </a:lnTo>
                  <a:lnTo>
                    <a:pt x="100975" y="54813"/>
                  </a:lnTo>
                  <a:lnTo>
                    <a:pt x="99294" y="56494"/>
                  </a:lnTo>
                  <a:lnTo>
                    <a:pt x="99294" y="57391"/>
                  </a:lnTo>
                  <a:lnTo>
                    <a:pt x="99294" y="59072"/>
                  </a:lnTo>
                  <a:lnTo>
                    <a:pt x="100975" y="60754"/>
                  </a:lnTo>
                  <a:lnTo>
                    <a:pt x="102656" y="60754"/>
                  </a:lnTo>
                  <a:close/>
                </a:path>
                <a:path w="109855" h="388619">
                  <a:moveTo>
                    <a:pt x="33621" y="48199"/>
                  </a:moveTo>
                  <a:lnTo>
                    <a:pt x="33621" y="42931"/>
                  </a:lnTo>
                  <a:lnTo>
                    <a:pt x="11094" y="54813"/>
                  </a:lnTo>
                  <a:lnTo>
                    <a:pt x="11094" y="60754"/>
                  </a:lnTo>
                  <a:lnTo>
                    <a:pt x="33621" y="48199"/>
                  </a:lnTo>
                  <a:close/>
                </a:path>
                <a:path w="109855" h="388619">
                  <a:moveTo>
                    <a:pt x="109380" y="5044"/>
                  </a:moveTo>
                  <a:lnTo>
                    <a:pt x="109380" y="0"/>
                  </a:lnTo>
                  <a:lnTo>
                    <a:pt x="86854" y="11769"/>
                  </a:lnTo>
                  <a:lnTo>
                    <a:pt x="86854" y="17822"/>
                  </a:lnTo>
                  <a:lnTo>
                    <a:pt x="109380" y="5044"/>
                  </a:lnTo>
                  <a:close/>
                </a:path>
                <a:path w="109855" h="388619">
                  <a:moveTo>
                    <a:pt x="74863" y="36205"/>
                  </a:moveTo>
                  <a:lnTo>
                    <a:pt x="78449" y="36205"/>
                  </a:lnTo>
                  <a:lnTo>
                    <a:pt x="81811" y="32843"/>
                  </a:lnTo>
                  <a:lnTo>
                    <a:pt x="81811" y="28695"/>
                  </a:lnTo>
                  <a:lnTo>
                    <a:pt x="81811" y="25332"/>
                  </a:lnTo>
                  <a:lnTo>
                    <a:pt x="78449" y="22082"/>
                  </a:lnTo>
                  <a:lnTo>
                    <a:pt x="74863" y="22082"/>
                  </a:lnTo>
                  <a:lnTo>
                    <a:pt x="71500" y="22082"/>
                  </a:lnTo>
                  <a:lnTo>
                    <a:pt x="68138" y="25332"/>
                  </a:lnTo>
                  <a:lnTo>
                    <a:pt x="68138" y="28695"/>
                  </a:lnTo>
                  <a:lnTo>
                    <a:pt x="68138" y="32843"/>
                  </a:lnTo>
                  <a:lnTo>
                    <a:pt x="71500" y="36205"/>
                  </a:lnTo>
                  <a:lnTo>
                    <a:pt x="74863" y="36205"/>
                  </a:lnTo>
                  <a:close/>
                </a:path>
                <a:path w="109855" h="388619">
                  <a:moveTo>
                    <a:pt x="52336" y="48984"/>
                  </a:moveTo>
                  <a:lnTo>
                    <a:pt x="55699" y="48984"/>
                  </a:lnTo>
                  <a:lnTo>
                    <a:pt x="58949" y="45733"/>
                  </a:lnTo>
                  <a:lnTo>
                    <a:pt x="58949" y="41250"/>
                  </a:lnTo>
                  <a:lnTo>
                    <a:pt x="58949" y="37102"/>
                  </a:lnTo>
                  <a:lnTo>
                    <a:pt x="55699" y="34524"/>
                  </a:lnTo>
                  <a:lnTo>
                    <a:pt x="52336" y="34524"/>
                  </a:lnTo>
                  <a:lnTo>
                    <a:pt x="48974" y="34524"/>
                  </a:lnTo>
                  <a:lnTo>
                    <a:pt x="45612" y="37102"/>
                  </a:lnTo>
                  <a:lnTo>
                    <a:pt x="45612" y="41250"/>
                  </a:lnTo>
                  <a:lnTo>
                    <a:pt x="45612" y="45733"/>
                  </a:lnTo>
                  <a:lnTo>
                    <a:pt x="48974" y="48984"/>
                  </a:lnTo>
                  <a:lnTo>
                    <a:pt x="52336" y="48984"/>
                  </a:lnTo>
                  <a:close/>
                </a:path>
                <a:path w="109855" h="388619">
                  <a:moveTo>
                    <a:pt x="6724" y="388176"/>
                  </a:moveTo>
                  <a:lnTo>
                    <a:pt x="10310" y="388176"/>
                  </a:lnTo>
                  <a:lnTo>
                    <a:pt x="13672" y="384925"/>
                  </a:lnTo>
                  <a:lnTo>
                    <a:pt x="13672" y="380666"/>
                  </a:lnTo>
                  <a:lnTo>
                    <a:pt x="13672" y="377079"/>
                  </a:lnTo>
                  <a:lnTo>
                    <a:pt x="10310" y="373716"/>
                  </a:lnTo>
                  <a:lnTo>
                    <a:pt x="6724" y="373716"/>
                  </a:lnTo>
                  <a:lnTo>
                    <a:pt x="3362" y="373716"/>
                  </a:lnTo>
                  <a:lnTo>
                    <a:pt x="0" y="377079"/>
                  </a:lnTo>
                  <a:lnTo>
                    <a:pt x="0" y="380666"/>
                  </a:lnTo>
                  <a:lnTo>
                    <a:pt x="0" y="384925"/>
                  </a:lnTo>
                  <a:lnTo>
                    <a:pt x="3362" y="388176"/>
                  </a:lnTo>
                  <a:lnTo>
                    <a:pt x="6724" y="388176"/>
                  </a:lnTo>
                  <a:close/>
                </a:path>
              </a:pathLst>
            </a:custGeom>
            <a:ln w="4173">
              <a:solidFill>
                <a:srgbClr val="000000"/>
              </a:solidFill>
            </a:ln>
          </p:spPr>
          <p:txBody>
            <a:bodyPr wrap="square" lIns="0" tIns="0" rIns="0" bIns="0" rtlCol="0"/>
            <a:lstStyle/>
            <a:p>
              <a:endParaRPr kern="0">
                <a:solidFill>
                  <a:sysClr val="windowText" lastClr="000000"/>
                </a:solidFill>
              </a:endParaRPr>
            </a:p>
          </p:txBody>
        </p:sp>
      </p:grpSp>
      <p:sp>
        <p:nvSpPr>
          <p:cNvPr id="161" name="object 161"/>
          <p:cNvSpPr txBox="1"/>
          <p:nvPr/>
        </p:nvSpPr>
        <p:spPr>
          <a:xfrm>
            <a:off x="9508963" y="2204196"/>
            <a:ext cx="104139" cy="201337"/>
          </a:xfrm>
          <a:prstGeom prst="rect">
            <a:avLst/>
          </a:prstGeom>
        </p:spPr>
        <p:txBody>
          <a:bodyPr vert="horz" wrap="square" lIns="0" tIns="16510" rIns="0" bIns="0" rtlCol="0">
            <a:spAutoFit/>
          </a:bodyPr>
          <a:lstStyle/>
          <a:p>
            <a:pPr marL="12700">
              <a:spcBef>
                <a:spcPts val="130"/>
              </a:spcBef>
            </a:pPr>
            <a:r>
              <a:rPr sz="1200" b="1" kern="0" spc="-50" dirty="0">
                <a:solidFill>
                  <a:sysClr val="windowText" lastClr="000000"/>
                </a:solidFill>
                <a:latin typeface="Times New Roman"/>
                <a:cs typeface="Times New Roman"/>
              </a:rPr>
              <a:t>2</a:t>
            </a:r>
            <a:endParaRPr sz="1200" kern="0">
              <a:solidFill>
                <a:sysClr val="windowText" lastClr="000000"/>
              </a:solidFill>
              <a:latin typeface="Times New Roman"/>
              <a:cs typeface="Times New Roman"/>
            </a:endParaRPr>
          </a:p>
        </p:txBody>
      </p:sp>
      <p:sp>
        <p:nvSpPr>
          <p:cNvPr id="162" name="object 162"/>
          <p:cNvSpPr/>
          <p:nvPr/>
        </p:nvSpPr>
        <p:spPr>
          <a:xfrm>
            <a:off x="9465404" y="2225258"/>
            <a:ext cx="202565" cy="202565"/>
          </a:xfrm>
          <a:custGeom>
            <a:avLst/>
            <a:gdLst/>
            <a:ahLst/>
            <a:cxnLst/>
            <a:rect l="l" t="t" r="r" b="b"/>
            <a:pathLst>
              <a:path w="202565" h="202564">
                <a:moveTo>
                  <a:pt x="202063" y="201990"/>
                </a:moveTo>
                <a:lnTo>
                  <a:pt x="0" y="201990"/>
                </a:lnTo>
                <a:lnTo>
                  <a:pt x="0" y="0"/>
                </a:lnTo>
                <a:lnTo>
                  <a:pt x="202063" y="0"/>
                </a:lnTo>
                <a:lnTo>
                  <a:pt x="202063" y="201990"/>
                </a:lnTo>
                <a:close/>
              </a:path>
            </a:pathLst>
          </a:custGeom>
          <a:ln w="10016">
            <a:solidFill>
              <a:srgbClr val="000000"/>
            </a:solidFill>
          </a:ln>
        </p:spPr>
        <p:txBody>
          <a:bodyPr wrap="square" lIns="0" tIns="0" rIns="0" bIns="0" rtlCol="0"/>
          <a:lstStyle/>
          <a:p>
            <a:endParaRPr kern="0">
              <a:solidFill>
                <a:sysClr val="windowText" lastClr="000000"/>
              </a:solidFill>
            </a:endParaRPr>
          </a:p>
        </p:txBody>
      </p:sp>
      <p:sp>
        <p:nvSpPr>
          <p:cNvPr id="163" name="object 163"/>
          <p:cNvSpPr txBox="1"/>
          <p:nvPr/>
        </p:nvSpPr>
        <p:spPr>
          <a:xfrm>
            <a:off x="7350043" y="3438334"/>
            <a:ext cx="104139" cy="201337"/>
          </a:xfrm>
          <a:prstGeom prst="rect">
            <a:avLst/>
          </a:prstGeom>
        </p:spPr>
        <p:txBody>
          <a:bodyPr vert="horz" wrap="square" lIns="0" tIns="16510" rIns="0" bIns="0" rtlCol="0">
            <a:spAutoFit/>
          </a:bodyPr>
          <a:lstStyle/>
          <a:p>
            <a:pPr marL="12700">
              <a:spcBef>
                <a:spcPts val="130"/>
              </a:spcBef>
            </a:pPr>
            <a:r>
              <a:rPr sz="1200" b="1" kern="0" spc="-50" dirty="0">
                <a:solidFill>
                  <a:sysClr val="windowText" lastClr="000000"/>
                </a:solidFill>
                <a:latin typeface="Times New Roman"/>
                <a:cs typeface="Times New Roman"/>
              </a:rPr>
              <a:t>1</a:t>
            </a:r>
            <a:endParaRPr sz="1200" kern="0">
              <a:solidFill>
                <a:sysClr val="windowText" lastClr="000000"/>
              </a:solidFill>
              <a:latin typeface="Times New Roman"/>
              <a:cs typeface="Times New Roman"/>
            </a:endParaRPr>
          </a:p>
        </p:txBody>
      </p:sp>
      <p:sp>
        <p:nvSpPr>
          <p:cNvPr id="164" name="object 164"/>
          <p:cNvSpPr txBox="1"/>
          <p:nvPr/>
        </p:nvSpPr>
        <p:spPr>
          <a:xfrm>
            <a:off x="4142018" y="1951539"/>
            <a:ext cx="104139" cy="201337"/>
          </a:xfrm>
          <a:prstGeom prst="rect">
            <a:avLst/>
          </a:prstGeom>
        </p:spPr>
        <p:txBody>
          <a:bodyPr vert="horz" wrap="square" lIns="0" tIns="16510" rIns="0" bIns="0" rtlCol="0">
            <a:spAutoFit/>
          </a:bodyPr>
          <a:lstStyle/>
          <a:p>
            <a:pPr marL="12700">
              <a:spcBef>
                <a:spcPts val="130"/>
              </a:spcBef>
            </a:pPr>
            <a:r>
              <a:rPr sz="1200" b="1" kern="0" spc="-50" dirty="0">
                <a:solidFill>
                  <a:sysClr val="windowText" lastClr="000000"/>
                </a:solidFill>
                <a:latin typeface="Times New Roman"/>
                <a:cs typeface="Times New Roman"/>
              </a:rPr>
              <a:t>3</a:t>
            </a:r>
            <a:endParaRPr sz="1200" kern="0">
              <a:solidFill>
                <a:sysClr val="windowText" lastClr="000000"/>
              </a:solidFill>
              <a:latin typeface="Times New Roman"/>
              <a:cs typeface="Times New Roman"/>
            </a:endParaRPr>
          </a:p>
        </p:txBody>
      </p:sp>
      <p:sp>
        <p:nvSpPr>
          <p:cNvPr id="165" name="object 165"/>
          <p:cNvSpPr/>
          <p:nvPr/>
        </p:nvSpPr>
        <p:spPr>
          <a:xfrm>
            <a:off x="4098457" y="1973722"/>
            <a:ext cx="201930" cy="202565"/>
          </a:xfrm>
          <a:custGeom>
            <a:avLst/>
            <a:gdLst/>
            <a:ahLst/>
            <a:cxnLst/>
            <a:rect l="l" t="t" r="r" b="b"/>
            <a:pathLst>
              <a:path w="201930" h="202564">
                <a:moveTo>
                  <a:pt x="201726" y="201990"/>
                </a:moveTo>
                <a:lnTo>
                  <a:pt x="0" y="201990"/>
                </a:lnTo>
                <a:lnTo>
                  <a:pt x="0" y="0"/>
                </a:lnTo>
                <a:lnTo>
                  <a:pt x="201726" y="0"/>
                </a:lnTo>
                <a:lnTo>
                  <a:pt x="201726" y="201990"/>
                </a:lnTo>
                <a:close/>
              </a:path>
            </a:pathLst>
          </a:custGeom>
          <a:ln w="10016">
            <a:solidFill>
              <a:srgbClr val="000000"/>
            </a:solidFill>
          </a:ln>
        </p:spPr>
        <p:txBody>
          <a:bodyPr wrap="square" lIns="0" tIns="0" rIns="0" bIns="0" rtlCol="0"/>
          <a:lstStyle/>
          <a:p>
            <a:endParaRPr kern="0">
              <a:solidFill>
                <a:sysClr val="windowText" lastClr="000000"/>
              </a:solidFill>
            </a:endParaRPr>
          </a:p>
        </p:txBody>
      </p:sp>
      <p:sp>
        <p:nvSpPr>
          <p:cNvPr id="166" name="object 166"/>
          <p:cNvSpPr txBox="1"/>
          <p:nvPr/>
        </p:nvSpPr>
        <p:spPr>
          <a:xfrm>
            <a:off x="4163984" y="4537737"/>
            <a:ext cx="104139" cy="201337"/>
          </a:xfrm>
          <a:prstGeom prst="rect">
            <a:avLst/>
          </a:prstGeom>
        </p:spPr>
        <p:txBody>
          <a:bodyPr vert="horz" wrap="square" lIns="0" tIns="16510" rIns="0" bIns="0" rtlCol="0">
            <a:spAutoFit/>
          </a:bodyPr>
          <a:lstStyle/>
          <a:p>
            <a:pPr marL="12700">
              <a:spcBef>
                <a:spcPts val="130"/>
              </a:spcBef>
            </a:pPr>
            <a:r>
              <a:rPr sz="1200" b="1" kern="0" spc="-50" dirty="0">
                <a:solidFill>
                  <a:sysClr val="windowText" lastClr="000000"/>
                </a:solidFill>
                <a:latin typeface="Times New Roman"/>
                <a:cs typeface="Times New Roman"/>
              </a:rPr>
              <a:t>4</a:t>
            </a:r>
            <a:endParaRPr sz="1200" kern="0">
              <a:solidFill>
                <a:sysClr val="windowText" lastClr="000000"/>
              </a:solidFill>
              <a:latin typeface="Times New Roman"/>
              <a:cs typeface="Times New Roman"/>
            </a:endParaRPr>
          </a:p>
        </p:txBody>
      </p:sp>
      <p:sp>
        <p:nvSpPr>
          <p:cNvPr id="167" name="object 167"/>
          <p:cNvSpPr/>
          <p:nvPr/>
        </p:nvSpPr>
        <p:spPr>
          <a:xfrm>
            <a:off x="4120200" y="4558799"/>
            <a:ext cx="202565" cy="202565"/>
          </a:xfrm>
          <a:custGeom>
            <a:avLst/>
            <a:gdLst/>
            <a:ahLst/>
            <a:cxnLst/>
            <a:rect l="l" t="t" r="r" b="b"/>
            <a:pathLst>
              <a:path w="202564" h="202564">
                <a:moveTo>
                  <a:pt x="201951" y="201990"/>
                </a:moveTo>
                <a:lnTo>
                  <a:pt x="0" y="201990"/>
                </a:lnTo>
                <a:lnTo>
                  <a:pt x="0" y="0"/>
                </a:lnTo>
                <a:lnTo>
                  <a:pt x="201951" y="0"/>
                </a:lnTo>
                <a:lnTo>
                  <a:pt x="201951" y="201990"/>
                </a:lnTo>
                <a:close/>
              </a:path>
            </a:pathLst>
          </a:custGeom>
          <a:ln w="10016">
            <a:solidFill>
              <a:srgbClr val="000000"/>
            </a:solidFill>
          </a:ln>
        </p:spPr>
        <p:txBody>
          <a:bodyPr wrap="square" lIns="0" tIns="0" rIns="0" bIns="0" rtlCol="0"/>
          <a:lstStyle/>
          <a:p>
            <a:endParaRPr kern="0">
              <a:solidFill>
                <a:sysClr val="windowText" lastClr="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5.pdf"/>
          <p:cNvPicPr>
            <a:picLocks noChangeAspect="1"/>
          </p:cNvPicPr>
          <p:nvPr/>
        </p:nvPicPr>
        <p:blipFill rotWithShape="1">
          <a:blip r:embed="rId3">
            <a:extLst>
              <a:ext uri="{28A0092B-C50C-407E-A947-70E740481C1C}">
                <a14:useLocalDpi xmlns:a14="http://schemas.microsoft.com/office/drawing/2010/main" val="0"/>
              </a:ext>
            </a:extLst>
          </a:blip>
          <a:srcRect l="1916" t="4629" r="1731" b="7560"/>
          <a:stretch/>
        </p:blipFill>
        <p:spPr>
          <a:xfrm>
            <a:off x="6324738" y="2077788"/>
            <a:ext cx="5546751" cy="434112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122E3DF4-BA35-0BC0-C0F4-C68731D6B729}"/>
              </a:ext>
            </a:extLst>
          </p:cNvPr>
          <p:cNvSpPr txBox="1"/>
          <p:nvPr/>
        </p:nvSpPr>
        <p:spPr>
          <a:xfrm>
            <a:off x="7620000" y="1692865"/>
            <a:ext cx="4572000" cy="300082"/>
          </a:xfrm>
          <a:prstGeom prst="rect">
            <a:avLst/>
          </a:prstGeom>
          <a:noFill/>
        </p:spPr>
        <p:txBody>
          <a:bodyPr wrap="square">
            <a:spAutoFit/>
          </a:bodyPr>
          <a:lstStyle/>
          <a:p>
            <a:r>
              <a:rPr lang="en-US" sz="1350" kern="0" dirty="0">
                <a:solidFill>
                  <a:prstClr val="white"/>
                </a:solidFill>
                <a:latin typeface="TimesTenLTStd-Roman"/>
              </a:rPr>
              <a:t>Figure 8.5 illustrates a number of possibilities</a:t>
            </a:r>
            <a:endParaRPr lang="en-PK" kern="0" dirty="0">
              <a:solidFill>
                <a:prstClr val="white"/>
              </a:solidFill>
            </a:endParaRPr>
          </a:p>
        </p:txBody>
      </p:sp>
      <p:sp>
        <p:nvSpPr>
          <p:cNvPr id="6" name="TextBox 5">
            <a:extLst>
              <a:ext uri="{FF2B5EF4-FFF2-40B4-BE49-F238E27FC236}">
                <a16:creationId xmlns:a16="http://schemas.microsoft.com/office/drawing/2014/main" id="{26C3EF2C-5216-B489-26FF-6CF0511A495A}"/>
              </a:ext>
            </a:extLst>
          </p:cNvPr>
          <p:cNvSpPr txBox="1"/>
          <p:nvPr/>
        </p:nvSpPr>
        <p:spPr>
          <a:xfrm>
            <a:off x="270234" y="1004322"/>
            <a:ext cx="5775489" cy="5632311"/>
          </a:xfrm>
          <a:prstGeom prst="rect">
            <a:avLst/>
          </a:prstGeom>
          <a:noFill/>
        </p:spPr>
        <p:txBody>
          <a:bodyPr wrap="square">
            <a:spAutoFit/>
          </a:bodyPr>
          <a:lstStyle/>
          <a:p>
            <a:pPr algn="just"/>
            <a:r>
              <a:rPr lang="en-US" sz="2400" kern="0" dirty="0">
                <a:solidFill>
                  <a:prstClr val="white"/>
                </a:solidFill>
                <a:latin typeface="Times New Roman" panose="02020603050405020304" pitchFamily="18" charset="0"/>
                <a:cs typeface="Times New Roman" panose="02020603050405020304" pitchFamily="18" charset="0"/>
              </a:rPr>
              <a:t>A common location for a NIDS sensor is just inside the </a:t>
            </a:r>
            <a:r>
              <a:rPr lang="en-US" sz="2400" b="1" kern="0" dirty="0">
                <a:solidFill>
                  <a:prstClr val="white"/>
                </a:solidFill>
                <a:latin typeface="Times New Roman" panose="02020603050405020304" pitchFamily="18" charset="0"/>
                <a:cs typeface="Times New Roman" panose="02020603050405020304" pitchFamily="18" charset="0"/>
              </a:rPr>
              <a:t>external firewall </a:t>
            </a:r>
            <a:r>
              <a:rPr lang="en-PK" sz="2400" b="1" kern="0" dirty="0">
                <a:solidFill>
                  <a:prstClr val="white"/>
                </a:solidFill>
                <a:latin typeface="Times New Roman" panose="02020603050405020304" pitchFamily="18" charset="0"/>
                <a:cs typeface="Times New Roman" panose="02020603050405020304" pitchFamily="18" charset="0"/>
              </a:rPr>
              <a:t>(</a:t>
            </a:r>
            <a:r>
              <a:rPr lang="en-US" sz="2400" b="1" kern="0" dirty="0">
                <a:solidFill>
                  <a:prstClr val="white"/>
                </a:solidFill>
                <a:latin typeface="Times New Roman" panose="02020603050405020304" pitchFamily="18" charset="0"/>
                <a:cs typeface="Times New Roman" panose="02020603050405020304" pitchFamily="18" charset="0"/>
              </a:rPr>
              <a:t>location 1 in the figure). </a:t>
            </a:r>
          </a:p>
          <a:p>
            <a:pPr algn="just"/>
            <a:r>
              <a:rPr lang="en-US" sz="2400" kern="0" dirty="0">
                <a:solidFill>
                  <a:prstClr val="white"/>
                </a:solidFill>
                <a:latin typeface="Times New Roman" panose="02020603050405020304" pitchFamily="18" charset="0"/>
                <a:cs typeface="Times New Roman" panose="02020603050405020304" pitchFamily="18" charset="0"/>
              </a:rPr>
              <a:t>This position has a number of advantages:</a:t>
            </a:r>
          </a:p>
          <a:p>
            <a:pPr marL="342900" indent="-342900" algn="just">
              <a:buFont typeface="Arial" panose="020B0604020202020204" pitchFamily="34" charset="0"/>
              <a:buChar char="•"/>
            </a:pPr>
            <a:r>
              <a:rPr lang="en-US" sz="2400" kern="0" dirty="0">
                <a:solidFill>
                  <a:prstClr val="white"/>
                </a:solidFill>
                <a:latin typeface="Times New Roman" panose="02020603050405020304" pitchFamily="18" charset="0"/>
                <a:cs typeface="Times New Roman" panose="02020603050405020304" pitchFamily="18" charset="0"/>
              </a:rPr>
              <a:t>Sees attacks, originating from the outside world, that penetrate the network’s perimeter defenses (external firewall).</a:t>
            </a:r>
          </a:p>
          <a:p>
            <a:pPr marL="342900" indent="-342900" algn="just">
              <a:buFont typeface="Arial" panose="020B0604020202020204" pitchFamily="34" charset="0"/>
              <a:buChar char="•"/>
            </a:pPr>
            <a:r>
              <a:rPr lang="en-US" sz="2400" kern="0" dirty="0">
                <a:solidFill>
                  <a:prstClr val="white"/>
                </a:solidFill>
                <a:latin typeface="Times New Roman" panose="02020603050405020304" pitchFamily="18" charset="0"/>
                <a:cs typeface="Times New Roman" panose="02020603050405020304" pitchFamily="18" charset="0"/>
              </a:rPr>
              <a:t>Highlights problems with the network firewall policy or performance.</a:t>
            </a:r>
          </a:p>
          <a:p>
            <a:pPr marL="342900" indent="-342900" algn="just">
              <a:buFont typeface="Arial" panose="020B0604020202020204" pitchFamily="34" charset="0"/>
              <a:buChar char="•"/>
            </a:pPr>
            <a:r>
              <a:rPr lang="en-US" sz="2400" kern="0" dirty="0">
                <a:solidFill>
                  <a:prstClr val="white"/>
                </a:solidFill>
                <a:latin typeface="Times New Roman" panose="02020603050405020304" pitchFamily="18" charset="0"/>
                <a:cs typeface="Times New Roman" panose="02020603050405020304" pitchFamily="18" charset="0"/>
              </a:rPr>
              <a:t>Sees attacks that might target the Web server or ftp server.</a:t>
            </a:r>
          </a:p>
          <a:p>
            <a:pPr marL="342900" indent="-342900" algn="just">
              <a:buFont typeface="Arial" panose="020B0604020202020204" pitchFamily="34" charset="0"/>
              <a:buChar char="•"/>
            </a:pPr>
            <a:r>
              <a:rPr lang="en-US" sz="2400" kern="0" dirty="0">
                <a:solidFill>
                  <a:prstClr val="white"/>
                </a:solidFill>
                <a:latin typeface="Times New Roman" panose="02020603050405020304" pitchFamily="18" charset="0"/>
                <a:cs typeface="Times New Roman" panose="02020603050405020304" pitchFamily="18" charset="0"/>
              </a:rPr>
              <a:t>Even if the incoming attack is not recognized, the IDS can sometimes recognize the outgoing traffic that results from the compromised server</a:t>
            </a:r>
            <a:r>
              <a:rPr lang="en-US" sz="1600" kern="0" dirty="0">
                <a:solidFill>
                  <a:prstClr val="white"/>
                </a:solidFill>
                <a:latin typeface="TimesTenLTStd-Roman"/>
              </a:rPr>
              <a:t>.</a:t>
            </a:r>
            <a:endParaRPr lang="en-PK" sz="1600" kern="0" dirty="0">
              <a:solidFill>
                <a:prstClr val="white"/>
              </a:solidFill>
            </a:endParaRPr>
          </a:p>
        </p:txBody>
      </p:sp>
      <p:sp>
        <p:nvSpPr>
          <p:cNvPr id="7" name="Oval 6">
            <a:extLst>
              <a:ext uri="{FF2B5EF4-FFF2-40B4-BE49-F238E27FC236}">
                <a16:creationId xmlns:a16="http://schemas.microsoft.com/office/drawing/2014/main" id="{56B4DC26-F072-E7C7-AEC8-B20DCEBCC7B7}"/>
              </a:ext>
            </a:extLst>
          </p:cNvPr>
          <p:cNvSpPr/>
          <p:nvPr/>
        </p:nvSpPr>
        <p:spPr>
          <a:xfrm>
            <a:off x="9345615" y="4220754"/>
            <a:ext cx="275665" cy="352985"/>
          </a:xfrm>
          <a:prstGeom prst="ellipse">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PK" kern="0" dirty="0">
              <a:solidFill>
                <a:srgbClr val="4F81BD"/>
              </a:solidFill>
              <a:latin typeface="Calibri"/>
            </a:endParaRPr>
          </a:p>
        </p:txBody>
      </p:sp>
      <p:sp>
        <p:nvSpPr>
          <p:cNvPr id="8" name="Title 1">
            <a:extLst>
              <a:ext uri="{FF2B5EF4-FFF2-40B4-BE49-F238E27FC236}">
                <a16:creationId xmlns:a16="http://schemas.microsoft.com/office/drawing/2014/main" id="{CE91540A-325B-F86F-08CF-1374F0D7414A}"/>
              </a:ext>
            </a:extLst>
          </p:cNvPr>
          <p:cNvSpPr txBox="1">
            <a:spLocks/>
          </p:cNvSpPr>
          <p:nvPr/>
        </p:nvSpPr>
        <p:spPr>
          <a:xfrm>
            <a:off x="1676400" y="236261"/>
            <a:ext cx="7543800" cy="476026"/>
          </a:xfrm>
          <a:prstGeom prst="rect">
            <a:avLst/>
          </a:prstGeom>
        </p:spPr>
        <p:txBody>
          <a:bodyPr>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b="1" dirty="0">
                <a:solidFill>
                  <a:prstClr val="white"/>
                </a:solidFill>
                <a:latin typeface="Times New Roman" panose="02020603050405020304" pitchFamily="18" charset="0"/>
                <a:cs typeface="Times New Roman" panose="02020603050405020304" pitchFamily="18" charset="0"/>
              </a:rPr>
              <a:t>NIDS Sensor Deployment</a:t>
            </a:r>
            <a:endParaRPr lang="en-PK" sz="3600" dirty="0">
              <a:solidFill>
                <a:prstClr val="white"/>
              </a:solidFill>
              <a:latin typeface="Times New Roman" panose="02020603050405020304" pitchFamily="18" charset="0"/>
              <a:cs typeface="Times New Roman" panose="02020603050405020304" pitchFamily="18" charset="0"/>
            </a:endParaRPr>
          </a:p>
        </p:txBody>
      </p:sp>
    </p:spTree>
  </p:cSld>
  <p:clrMapOvr>
    <a:masterClrMapping/>
  </p:clrMapOvr>
  <p:transition spd="slow">
    <p:wheel spokes="2"/>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8297" y="-62661"/>
            <a:ext cx="5914390" cy="1585595"/>
          </a:xfrm>
          <a:prstGeom prst="rect">
            <a:avLst/>
          </a:prstGeom>
        </p:spPr>
        <p:txBody>
          <a:bodyPr vert="horz" wrap="square" lIns="0" tIns="109220" rIns="0" bIns="0" rtlCol="0">
            <a:spAutoFit/>
          </a:bodyPr>
          <a:lstStyle/>
          <a:p>
            <a:pPr marL="1247140" marR="5080" indent="-1235075">
              <a:lnSpc>
                <a:spcPts val="5800"/>
              </a:lnSpc>
              <a:spcBef>
                <a:spcPts val="860"/>
              </a:spcBef>
            </a:pPr>
            <a:r>
              <a:rPr spc="-20" dirty="0"/>
              <a:t>Intrusion</a:t>
            </a:r>
            <a:r>
              <a:rPr spc="-265" dirty="0"/>
              <a:t> </a:t>
            </a:r>
            <a:r>
              <a:rPr spc="-25" dirty="0"/>
              <a:t>Detection </a:t>
            </a:r>
            <a:r>
              <a:rPr spc="-10" dirty="0"/>
              <a:t>Techniques</a:t>
            </a:r>
          </a:p>
        </p:txBody>
      </p:sp>
      <p:sp>
        <p:nvSpPr>
          <p:cNvPr id="3" name="object 3"/>
          <p:cNvSpPr txBox="1">
            <a:spLocks noGrp="1"/>
          </p:cNvSpPr>
          <p:nvPr>
            <p:ph sz="half" idx="2"/>
          </p:nvPr>
        </p:nvSpPr>
        <p:spPr>
          <a:xfrm>
            <a:off x="2156493" y="1714882"/>
            <a:ext cx="5130800" cy="4448910"/>
          </a:xfrm>
          <a:prstGeom prst="rect">
            <a:avLst/>
          </a:prstGeom>
        </p:spPr>
        <p:txBody>
          <a:bodyPr vert="horz" wrap="square" lIns="0" tIns="12700" rIns="0" bIns="0" rtlCol="0">
            <a:spAutoFit/>
          </a:bodyPr>
          <a:lstStyle/>
          <a:p>
            <a:pPr marL="629920" marR="585470">
              <a:lnSpc>
                <a:spcPct val="120000"/>
              </a:lnSpc>
              <a:spcBef>
                <a:spcPts val="100"/>
              </a:spcBef>
            </a:pPr>
            <a:r>
              <a:rPr dirty="0"/>
              <a:t>Attacks</a:t>
            </a:r>
            <a:r>
              <a:rPr spc="55" dirty="0"/>
              <a:t> </a:t>
            </a:r>
            <a:r>
              <a:rPr dirty="0"/>
              <a:t>suitable</a:t>
            </a:r>
            <a:r>
              <a:rPr spc="55" dirty="0"/>
              <a:t> </a:t>
            </a:r>
            <a:r>
              <a:rPr spc="-25" dirty="0"/>
              <a:t>for </a:t>
            </a:r>
            <a:r>
              <a:rPr dirty="0"/>
              <a:t>Signature</a:t>
            </a:r>
            <a:r>
              <a:rPr spc="-45" dirty="0"/>
              <a:t> </a:t>
            </a:r>
            <a:r>
              <a:rPr spc="-10" dirty="0"/>
              <a:t>detection</a:t>
            </a:r>
          </a:p>
          <a:p>
            <a:pPr>
              <a:spcBef>
                <a:spcPts val="1160"/>
              </a:spcBef>
            </a:pPr>
            <a:endParaRPr spc="-10" dirty="0"/>
          </a:p>
          <a:p>
            <a:pPr marL="355600" marR="450215" indent="-342900">
              <a:buClr>
                <a:srgbClr val="E2BB92"/>
              </a:buClr>
              <a:buSzPct val="140000"/>
              <a:buFont typeface="Arial"/>
              <a:buChar char="•"/>
              <a:tabLst>
                <a:tab pos="355600" algn="l"/>
              </a:tabLst>
            </a:pPr>
            <a:r>
              <a:rPr sz="2000" dirty="0"/>
              <a:t>Application</a:t>
            </a:r>
            <a:r>
              <a:rPr sz="2000" spc="170" dirty="0"/>
              <a:t> </a:t>
            </a:r>
            <a:r>
              <a:rPr sz="2000" spc="-10" dirty="0"/>
              <a:t>layer </a:t>
            </a:r>
            <a:r>
              <a:rPr sz="2000" spc="-20" dirty="0"/>
              <a:t>reconnaissance</a:t>
            </a:r>
            <a:r>
              <a:rPr sz="2000" spc="-5" dirty="0"/>
              <a:t> </a:t>
            </a:r>
            <a:r>
              <a:rPr sz="2000" dirty="0"/>
              <a:t>and</a:t>
            </a:r>
            <a:r>
              <a:rPr sz="2000" spc="30" dirty="0"/>
              <a:t> </a:t>
            </a:r>
            <a:r>
              <a:rPr sz="2000" spc="-10" dirty="0"/>
              <a:t>attacks</a:t>
            </a:r>
            <a:endParaRPr sz="2000"/>
          </a:p>
          <a:p>
            <a:pPr marL="354965" indent="-342265">
              <a:spcBef>
                <a:spcPts val="480"/>
              </a:spcBef>
              <a:buClr>
                <a:srgbClr val="E2BB92"/>
              </a:buClr>
              <a:buSzPct val="140000"/>
              <a:buFont typeface="Arial"/>
              <a:buChar char="•"/>
              <a:tabLst>
                <a:tab pos="354965" algn="l"/>
              </a:tabLst>
            </a:pPr>
            <a:r>
              <a:rPr sz="2000" spc="-25" dirty="0"/>
              <a:t>Transport</a:t>
            </a:r>
            <a:r>
              <a:rPr sz="2000" spc="-15" dirty="0"/>
              <a:t> </a:t>
            </a:r>
            <a:r>
              <a:rPr sz="2000" dirty="0"/>
              <a:t>layer</a:t>
            </a:r>
            <a:r>
              <a:rPr sz="2000" spc="5" dirty="0"/>
              <a:t> </a:t>
            </a:r>
            <a:r>
              <a:rPr sz="2000" spc="-10" dirty="0"/>
              <a:t>reconnaissance</a:t>
            </a:r>
            <a:endParaRPr sz="2000"/>
          </a:p>
          <a:p>
            <a:pPr marL="355600"/>
            <a:r>
              <a:rPr sz="2000" dirty="0"/>
              <a:t>and</a:t>
            </a:r>
            <a:r>
              <a:rPr sz="2000" spc="45" dirty="0"/>
              <a:t> </a:t>
            </a:r>
            <a:r>
              <a:rPr sz="2000" spc="-10" dirty="0"/>
              <a:t>attacks</a:t>
            </a:r>
            <a:endParaRPr sz="2000"/>
          </a:p>
          <a:p>
            <a:pPr marL="355600" marR="95885" indent="-342900">
              <a:spcBef>
                <a:spcPts val="480"/>
              </a:spcBef>
              <a:buClr>
                <a:srgbClr val="E2BB92"/>
              </a:buClr>
              <a:buSzPct val="140000"/>
              <a:buFont typeface="Arial"/>
              <a:buChar char="•"/>
              <a:tabLst>
                <a:tab pos="355600" algn="l"/>
              </a:tabLst>
            </a:pPr>
            <a:r>
              <a:rPr sz="2000" dirty="0"/>
              <a:t>Network</a:t>
            </a:r>
            <a:r>
              <a:rPr sz="2000" spc="114" dirty="0"/>
              <a:t> </a:t>
            </a:r>
            <a:r>
              <a:rPr sz="2000" dirty="0"/>
              <a:t>layer</a:t>
            </a:r>
            <a:r>
              <a:rPr sz="2000" spc="130" dirty="0"/>
              <a:t> </a:t>
            </a:r>
            <a:r>
              <a:rPr sz="2000" spc="-10" dirty="0"/>
              <a:t>reconnaissance </a:t>
            </a:r>
            <a:r>
              <a:rPr sz="2000" dirty="0"/>
              <a:t>and</a:t>
            </a:r>
            <a:r>
              <a:rPr sz="2000" spc="45" dirty="0"/>
              <a:t> </a:t>
            </a:r>
            <a:r>
              <a:rPr sz="2000" spc="-10" dirty="0"/>
              <a:t>attacks</a:t>
            </a:r>
            <a:endParaRPr sz="2000"/>
          </a:p>
          <a:p>
            <a:pPr marL="354965" indent="-342265">
              <a:spcBef>
                <a:spcPts val="480"/>
              </a:spcBef>
              <a:buClr>
                <a:srgbClr val="E2BB92"/>
              </a:buClr>
              <a:buSzPct val="140000"/>
              <a:buFont typeface="Arial"/>
              <a:buChar char="•"/>
              <a:tabLst>
                <a:tab pos="354965" algn="l"/>
              </a:tabLst>
            </a:pPr>
            <a:r>
              <a:rPr sz="2000" dirty="0"/>
              <a:t>Unexpected</a:t>
            </a:r>
            <a:r>
              <a:rPr sz="2000" spc="5" dirty="0"/>
              <a:t> </a:t>
            </a:r>
            <a:r>
              <a:rPr sz="2000" spc="-10" dirty="0"/>
              <a:t>application</a:t>
            </a:r>
            <a:endParaRPr sz="2000"/>
          </a:p>
          <a:p>
            <a:pPr marL="355600"/>
            <a:r>
              <a:rPr sz="2000" spc="-10" dirty="0"/>
              <a:t>services</a:t>
            </a:r>
            <a:endParaRPr sz="2000"/>
          </a:p>
          <a:p>
            <a:pPr marL="354965" indent="-342265">
              <a:spcBef>
                <a:spcPts val="484"/>
              </a:spcBef>
              <a:buClr>
                <a:srgbClr val="E2BB92"/>
              </a:buClr>
              <a:buSzPct val="140000"/>
              <a:buFont typeface="Arial"/>
              <a:buChar char="•"/>
              <a:tabLst>
                <a:tab pos="354965" algn="l"/>
              </a:tabLst>
            </a:pPr>
            <a:r>
              <a:rPr sz="2000" dirty="0"/>
              <a:t>Policy</a:t>
            </a:r>
            <a:r>
              <a:rPr sz="2000" spc="40" dirty="0"/>
              <a:t> </a:t>
            </a:r>
            <a:r>
              <a:rPr sz="2000" spc="-10" dirty="0"/>
              <a:t>violations</a:t>
            </a:r>
            <a:endParaRPr sz="2000"/>
          </a:p>
        </p:txBody>
      </p:sp>
      <p:sp>
        <p:nvSpPr>
          <p:cNvPr id="4" name="object 4"/>
          <p:cNvSpPr txBox="1"/>
          <p:nvPr/>
        </p:nvSpPr>
        <p:spPr>
          <a:xfrm>
            <a:off x="6535674" y="1714882"/>
            <a:ext cx="3048635" cy="2902585"/>
          </a:xfrm>
          <a:prstGeom prst="rect">
            <a:avLst/>
          </a:prstGeom>
        </p:spPr>
        <p:txBody>
          <a:bodyPr vert="horz" wrap="square" lIns="0" tIns="12700" rIns="0" bIns="0" rtlCol="0">
            <a:spAutoFit/>
          </a:bodyPr>
          <a:lstStyle/>
          <a:p>
            <a:pPr marL="433705" marR="5080" indent="-20320">
              <a:lnSpc>
                <a:spcPct val="120000"/>
              </a:lnSpc>
              <a:spcBef>
                <a:spcPts val="100"/>
              </a:spcBef>
            </a:pPr>
            <a:r>
              <a:rPr sz="2400" kern="0" dirty="0">
                <a:solidFill>
                  <a:srgbClr val="FFFFFF"/>
                </a:solidFill>
                <a:latin typeface="Georgia"/>
                <a:cs typeface="Georgia"/>
              </a:rPr>
              <a:t>Attacks</a:t>
            </a:r>
            <a:r>
              <a:rPr sz="2400" kern="0" spc="60" dirty="0">
                <a:solidFill>
                  <a:srgbClr val="FFFFFF"/>
                </a:solidFill>
                <a:latin typeface="Georgia"/>
                <a:cs typeface="Georgia"/>
              </a:rPr>
              <a:t> </a:t>
            </a:r>
            <a:r>
              <a:rPr sz="2400" kern="0" dirty="0">
                <a:solidFill>
                  <a:srgbClr val="FFFFFF"/>
                </a:solidFill>
                <a:latin typeface="Georgia"/>
                <a:cs typeface="Georgia"/>
              </a:rPr>
              <a:t>suitable</a:t>
            </a:r>
            <a:r>
              <a:rPr sz="2400" kern="0" spc="65" dirty="0">
                <a:solidFill>
                  <a:srgbClr val="FFFFFF"/>
                </a:solidFill>
                <a:latin typeface="Georgia"/>
                <a:cs typeface="Georgia"/>
              </a:rPr>
              <a:t> </a:t>
            </a:r>
            <a:r>
              <a:rPr sz="2400" kern="0" spc="-25" dirty="0">
                <a:solidFill>
                  <a:srgbClr val="FFFFFF"/>
                </a:solidFill>
                <a:latin typeface="Georgia"/>
                <a:cs typeface="Georgia"/>
              </a:rPr>
              <a:t>for </a:t>
            </a:r>
            <a:r>
              <a:rPr sz="2400" kern="0" spc="50" dirty="0">
                <a:solidFill>
                  <a:srgbClr val="FFFFFF"/>
                </a:solidFill>
                <a:latin typeface="Georgia"/>
                <a:cs typeface="Georgia"/>
              </a:rPr>
              <a:t>Anomaly</a:t>
            </a:r>
            <a:r>
              <a:rPr sz="2400" kern="0" spc="25" dirty="0">
                <a:solidFill>
                  <a:srgbClr val="FFFFFF"/>
                </a:solidFill>
                <a:latin typeface="Georgia"/>
                <a:cs typeface="Georgia"/>
              </a:rPr>
              <a:t> </a:t>
            </a:r>
            <a:r>
              <a:rPr sz="2400" kern="0" spc="-10" dirty="0">
                <a:solidFill>
                  <a:srgbClr val="FFFFFF"/>
                </a:solidFill>
                <a:latin typeface="Georgia"/>
                <a:cs typeface="Georgia"/>
              </a:rPr>
              <a:t>detection</a:t>
            </a:r>
            <a:endParaRPr sz="2400" kern="0">
              <a:solidFill>
                <a:sysClr val="windowText" lastClr="000000"/>
              </a:solidFill>
              <a:latin typeface="Georgia"/>
              <a:cs typeface="Georgia"/>
            </a:endParaRPr>
          </a:p>
          <a:p>
            <a:pPr>
              <a:spcBef>
                <a:spcPts val="2295"/>
              </a:spcBef>
            </a:pPr>
            <a:endParaRPr sz="2400" kern="0">
              <a:solidFill>
                <a:sysClr val="windowText" lastClr="000000"/>
              </a:solidFill>
              <a:latin typeface="Georgia"/>
              <a:cs typeface="Georgia"/>
            </a:endParaRPr>
          </a:p>
          <a:p>
            <a:pPr marL="355600" marR="65405" indent="-342900">
              <a:buClr>
                <a:srgbClr val="E2BB92"/>
              </a:buClr>
              <a:buSzPct val="140000"/>
              <a:buFont typeface="Arial"/>
              <a:buChar char="•"/>
              <a:tabLst>
                <a:tab pos="355600" algn="l"/>
              </a:tabLst>
            </a:pPr>
            <a:r>
              <a:rPr sz="2000" kern="0" spc="-20" dirty="0">
                <a:solidFill>
                  <a:srgbClr val="FFFFFF"/>
                </a:solidFill>
                <a:latin typeface="Georgia"/>
                <a:cs typeface="Georgia"/>
              </a:rPr>
              <a:t>Denial-</a:t>
            </a:r>
            <a:r>
              <a:rPr sz="2000" kern="0" spc="-30" dirty="0">
                <a:solidFill>
                  <a:srgbClr val="FFFFFF"/>
                </a:solidFill>
                <a:latin typeface="Georgia"/>
                <a:cs typeface="Georgia"/>
              </a:rPr>
              <a:t>of-</a:t>
            </a:r>
            <a:r>
              <a:rPr sz="2000" kern="0" dirty="0">
                <a:solidFill>
                  <a:srgbClr val="FFFFFF"/>
                </a:solidFill>
                <a:latin typeface="Georgia"/>
                <a:cs typeface="Georgia"/>
              </a:rPr>
              <a:t>service</a:t>
            </a:r>
            <a:r>
              <a:rPr sz="2000" kern="0" spc="95" dirty="0">
                <a:solidFill>
                  <a:srgbClr val="FFFFFF"/>
                </a:solidFill>
                <a:latin typeface="Georgia"/>
                <a:cs typeface="Georgia"/>
              </a:rPr>
              <a:t> </a:t>
            </a:r>
            <a:r>
              <a:rPr sz="2000" kern="0" spc="-30" dirty="0">
                <a:solidFill>
                  <a:srgbClr val="FFFFFF"/>
                </a:solidFill>
                <a:latin typeface="Georgia"/>
                <a:cs typeface="Georgia"/>
              </a:rPr>
              <a:t>(DoS) </a:t>
            </a:r>
            <a:r>
              <a:rPr sz="2000" kern="0" spc="-10" dirty="0">
                <a:solidFill>
                  <a:srgbClr val="FFFFFF"/>
                </a:solidFill>
                <a:latin typeface="Georgia"/>
                <a:cs typeface="Georgia"/>
              </a:rPr>
              <a:t>attacks</a:t>
            </a:r>
            <a:endParaRPr sz="2000" kern="0">
              <a:solidFill>
                <a:sysClr val="windowText" lastClr="000000"/>
              </a:solidFill>
              <a:latin typeface="Georgia"/>
              <a:cs typeface="Georgia"/>
            </a:endParaRPr>
          </a:p>
          <a:p>
            <a:pPr marL="354965" indent="-342265">
              <a:spcBef>
                <a:spcPts val="480"/>
              </a:spcBef>
              <a:buClr>
                <a:srgbClr val="E2BB92"/>
              </a:buClr>
              <a:buSzPct val="140000"/>
              <a:buFont typeface="Arial"/>
              <a:buChar char="•"/>
              <a:tabLst>
                <a:tab pos="354965" algn="l"/>
              </a:tabLst>
            </a:pPr>
            <a:r>
              <a:rPr sz="2000" kern="0" spc="-10" dirty="0">
                <a:solidFill>
                  <a:srgbClr val="FFFFFF"/>
                </a:solidFill>
                <a:latin typeface="Georgia"/>
                <a:cs typeface="Georgia"/>
              </a:rPr>
              <a:t>Scanning</a:t>
            </a:r>
            <a:endParaRPr sz="2000" kern="0">
              <a:solidFill>
                <a:sysClr val="windowText" lastClr="000000"/>
              </a:solidFill>
              <a:latin typeface="Georgia"/>
              <a:cs typeface="Georgia"/>
            </a:endParaRPr>
          </a:p>
          <a:p>
            <a:pPr marL="354965" indent="-342265">
              <a:spcBef>
                <a:spcPts val="480"/>
              </a:spcBef>
              <a:buClr>
                <a:srgbClr val="E2BB92"/>
              </a:buClr>
              <a:buSzPct val="140000"/>
              <a:buFont typeface="Arial"/>
              <a:buChar char="•"/>
              <a:tabLst>
                <a:tab pos="354965" algn="l"/>
              </a:tabLst>
            </a:pPr>
            <a:r>
              <a:rPr sz="2000" kern="0" spc="-10" dirty="0">
                <a:solidFill>
                  <a:srgbClr val="FFFFFF"/>
                </a:solidFill>
                <a:latin typeface="Georgia"/>
                <a:cs typeface="Georgia"/>
              </a:rPr>
              <a:t>Worms</a:t>
            </a:r>
            <a:endParaRPr sz="2000" kern="0">
              <a:solidFill>
                <a:sysClr val="windowText" lastClr="000000"/>
              </a:solidFill>
              <a:latin typeface="Georgia"/>
              <a:cs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9D13-F017-F3F0-31D2-7C67F29E583C}"/>
              </a:ext>
            </a:extLst>
          </p:cNvPr>
          <p:cNvSpPr>
            <a:spLocks noGrp="1"/>
          </p:cNvSpPr>
          <p:nvPr>
            <p:ph type="title"/>
          </p:nvPr>
        </p:nvSpPr>
        <p:spPr/>
        <p:txBody>
          <a:bodyPr/>
          <a:lstStyle/>
          <a:p>
            <a:r>
              <a:rPr lang="en-US" dirty="0"/>
              <a:t>Basic principle</a:t>
            </a:r>
            <a:endParaRPr lang="en-PK" dirty="0"/>
          </a:p>
        </p:txBody>
      </p:sp>
      <p:sp>
        <p:nvSpPr>
          <p:cNvPr id="4" name="Rectangle 1">
            <a:extLst>
              <a:ext uri="{FF2B5EF4-FFF2-40B4-BE49-F238E27FC236}">
                <a16:creationId xmlns:a16="http://schemas.microsoft.com/office/drawing/2014/main" id="{7D5DDE50-87DE-126D-15D6-FBA7F0F478B9}"/>
              </a:ext>
            </a:extLst>
          </p:cNvPr>
          <p:cNvSpPr>
            <a:spLocks noGrp="1" noChangeArrowheads="1"/>
          </p:cNvSpPr>
          <p:nvPr>
            <p:ph idx="1"/>
          </p:nvPr>
        </p:nvSpPr>
        <p:spPr bwMode="auto">
          <a:xfrm>
            <a:off x="838200" y="2181735"/>
            <a:ext cx="10367682"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PK" altLang="en-PK"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Quick Detection and Response:</a:t>
            </a:r>
            <a:r>
              <a:rPr lang="en-US" altLang="en-PK" sz="2000" dirty="0">
                <a:latin typeface="Times New Roman" panose="02020603050405020304" pitchFamily="18" charset="0"/>
                <a:cs typeface="Times New Roman" panose="02020603050405020304" pitchFamily="18" charset="0"/>
              </a:rPr>
              <a:t> </a:t>
            </a: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Rapid detection of intrusions can help identify and remove intruders before any significant damage occurs.</a:t>
            </a:r>
          </a:p>
          <a:p>
            <a:pPr lvl="1" eaLnBrk="0" fontAlgn="base" hangingPunct="0">
              <a:lnSpc>
                <a:spcPct val="100000"/>
              </a:lnSpc>
              <a:spcBef>
                <a:spcPct val="0"/>
              </a:spcBef>
              <a:spcAft>
                <a:spcPct val="0"/>
              </a:spcAft>
            </a:pP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 if immediate prevention isn’t possible, early detection minimizes damage and accelerates recovery efforts.</a:t>
            </a:r>
          </a:p>
          <a:p>
            <a:pPr eaLnBrk="0" fontAlgn="base" hangingPunct="0">
              <a:lnSpc>
                <a:spcPct val="100000"/>
              </a:lnSpc>
              <a:spcBef>
                <a:spcPct val="0"/>
              </a:spcBef>
              <a:spcAft>
                <a:spcPct val="0"/>
              </a:spcAft>
            </a:pPr>
            <a:r>
              <a:rPr kumimoji="0" lang="en-PK" altLang="en-PK"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Deterrence:</a:t>
            </a:r>
            <a:r>
              <a:rPr lang="en-US" altLang="en-PK" sz="2000" dirty="0">
                <a:latin typeface="Times New Roman" panose="02020603050405020304" pitchFamily="18" charset="0"/>
                <a:cs typeface="Times New Roman" panose="02020603050405020304" pitchFamily="18" charset="0"/>
              </a:rPr>
              <a:t> </a:t>
            </a: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well-functioning IDS can deter potential intruders from attempting attacks due to the risk of detection.</a:t>
            </a:r>
          </a:p>
          <a:p>
            <a:pPr eaLnBrk="0" fontAlgn="base" hangingPunct="0">
              <a:lnSpc>
                <a:spcPct val="100000"/>
              </a:lnSpc>
              <a:spcBef>
                <a:spcPct val="0"/>
              </a:spcBef>
              <a:spcAft>
                <a:spcPct val="0"/>
              </a:spcAft>
            </a:pPr>
            <a:r>
              <a:rPr kumimoji="0" lang="en-PK" altLang="en-PK"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Information Gathering:</a:t>
            </a:r>
            <a:r>
              <a:rPr lang="en-US" altLang="en-PK" sz="2000" dirty="0">
                <a:latin typeface="Times New Roman" panose="02020603050405020304" pitchFamily="18" charset="0"/>
                <a:cs typeface="Times New Roman" panose="02020603050405020304" pitchFamily="18" charset="0"/>
              </a:rPr>
              <a:t> I</a:t>
            </a:r>
            <a:r>
              <a:rPr kumimoji="0" lang="en-PK" altLang="en-PK"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ntrusion</a:t>
            </a: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detection systems collect data on intrusion techniques, which can inform and enhance preventive measures.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073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a:xfrm>
            <a:off x="1828800" y="228600"/>
            <a:ext cx="7772400" cy="731838"/>
          </a:xfrm>
        </p:spPr>
        <p:txBody>
          <a:bodyPr>
            <a:normAutofit fontScale="90000"/>
          </a:bodyPr>
          <a:lstStyle/>
          <a:p>
            <a:r>
              <a:rPr lang="en-US" altLang="zh-CN" dirty="0">
                <a:solidFill>
                  <a:schemeClr val="tx1"/>
                </a:solidFill>
                <a:latin typeface="Times New Roman" pitchFamily="18" charset="0"/>
                <a:cs typeface="Times New Roman" pitchFamily="18" charset="0"/>
              </a:rPr>
              <a:t>Example: Snort</a:t>
            </a:r>
          </a:p>
        </p:txBody>
      </p:sp>
      <p:graphicFrame>
        <p:nvGraphicFramePr>
          <p:cNvPr id="12293" name="Object 5"/>
          <p:cNvGraphicFramePr>
            <a:graphicFrameLocks noGrp="1" noChangeAspect="1"/>
          </p:cNvGraphicFramePr>
          <p:nvPr>
            <p:ph idx="1"/>
            <p:extLst>
              <p:ext uri="{D42A27DB-BD31-4B8C-83A1-F6EECF244321}">
                <p14:modId xmlns:p14="http://schemas.microsoft.com/office/powerpoint/2010/main" val="404567716"/>
              </p:ext>
            </p:extLst>
          </p:nvPr>
        </p:nvGraphicFramePr>
        <p:xfrm>
          <a:off x="2133600" y="1371600"/>
          <a:ext cx="7925237" cy="3926264"/>
        </p:xfrm>
        <a:graphic>
          <a:graphicData uri="http://schemas.openxmlformats.org/presentationml/2006/ole">
            <mc:AlternateContent xmlns:mc="http://schemas.openxmlformats.org/markup-compatibility/2006">
              <mc:Choice xmlns:v="urn:schemas-microsoft-com:vml" Requires="v">
                <p:oleObj name="Bitmap Image" r:id="rId3" imgW="7714286" imgH="4877481" progId="PBrush">
                  <p:embed/>
                </p:oleObj>
              </mc:Choice>
              <mc:Fallback>
                <p:oleObj name="Bitmap Image" r:id="rId3" imgW="7714286" imgH="4877481" progId="PBrush">
                  <p:embed/>
                  <p:pic>
                    <p:nvPicPr>
                      <p:cNvPr id="12293"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371600"/>
                        <a:ext cx="7925237" cy="3926264"/>
                      </a:xfrm>
                      <a:prstGeom prst="rect">
                        <a:avLst/>
                      </a:prstGeom>
                      <a:noFill/>
                    </p:spPr>
                  </p:pic>
                </p:oleObj>
              </mc:Fallback>
            </mc:AlternateContent>
          </a:graphicData>
        </a:graphic>
      </p:graphicFrame>
      <p:sp>
        <p:nvSpPr>
          <p:cNvPr id="12294" name="Text Box 6"/>
          <p:cNvSpPr txBox="1">
            <a:spLocks noChangeArrowheads="1"/>
          </p:cNvSpPr>
          <p:nvPr/>
        </p:nvSpPr>
        <p:spPr bwMode="auto">
          <a:xfrm>
            <a:off x="1981200" y="5410201"/>
            <a:ext cx="8458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dirty="0">
                <a:solidFill>
                  <a:prstClr val="black"/>
                </a:solidFill>
                <a:latin typeface="Times New Roman" pitchFamily="18" charset="0"/>
                <a:ea typeface="宋体" panose="02010600030101010101" pitchFamily="2" charset="-122"/>
                <a:cs typeface="Times New Roman" pitchFamily="18" charset="0"/>
              </a:rPr>
              <a:t>From: </a:t>
            </a:r>
            <a:r>
              <a:rPr lang="en-US" altLang="zh-CN" sz="1600" dirty="0" err="1">
                <a:solidFill>
                  <a:prstClr val="black"/>
                </a:solidFill>
                <a:latin typeface="Times New Roman" pitchFamily="18" charset="0"/>
                <a:ea typeface="宋体" panose="02010600030101010101" pitchFamily="2" charset="-122"/>
                <a:cs typeface="Times New Roman" pitchFamily="18" charset="0"/>
              </a:rPr>
              <a:t>Rafeeq</a:t>
            </a:r>
            <a:r>
              <a:rPr lang="en-US" altLang="zh-CN" sz="1600" dirty="0">
                <a:solidFill>
                  <a:prstClr val="black"/>
                </a:solidFill>
                <a:latin typeface="Times New Roman" pitchFamily="18" charset="0"/>
                <a:ea typeface="宋体" panose="02010600030101010101" pitchFamily="2" charset="-122"/>
                <a:cs typeface="Times New Roman" pitchFamily="18" charset="0"/>
              </a:rPr>
              <a:t> Ur </a:t>
            </a:r>
            <a:r>
              <a:rPr lang="en-US" altLang="zh-CN" sz="1600" dirty="0" err="1">
                <a:solidFill>
                  <a:prstClr val="black"/>
                </a:solidFill>
                <a:latin typeface="Times New Roman" pitchFamily="18" charset="0"/>
                <a:ea typeface="宋体" panose="02010600030101010101" pitchFamily="2" charset="-122"/>
                <a:cs typeface="Times New Roman" pitchFamily="18" charset="0"/>
              </a:rPr>
              <a:t>Rehman</a:t>
            </a:r>
            <a:r>
              <a:rPr lang="en-US" altLang="zh-CN" sz="1600" dirty="0">
                <a:solidFill>
                  <a:prstClr val="black"/>
                </a:solidFill>
                <a:latin typeface="Times New Roman" pitchFamily="18" charset="0"/>
                <a:ea typeface="宋体" panose="02010600030101010101" pitchFamily="2" charset="-122"/>
                <a:cs typeface="Times New Roman" pitchFamily="18" charset="0"/>
              </a:rPr>
              <a:t>, </a:t>
            </a:r>
            <a:r>
              <a:rPr lang="en-US" altLang="zh-CN" sz="1600" i="1" dirty="0">
                <a:solidFill>
                  <a:prstClr val="black"/>
                </a:solidFill>
                <a:latin typeface="Times New Roman" pitchFamily="18" charset="0"/>
                <a:ea typeface="宋体" panose="02010600030101010101" pitchFamily="2" charset="-122"/>
                <a:cs typeface="Times New Roman" pitchFamily="18" charset="0"/>
              </a:rPr>
              <a:t>Intrusion Detection Systems with Snort: Advanced IDS Techniques with Snort, Apache, MySQL, PHP, and ACID. </a:t>
            </a:r>
            <a:endParaRPr lang="en-US" altLang="zh-CN" sz="1600" dirty="0">
              <a:solidFill>
                <a:prstClr val="black"/>
              </a:solidFill>
              <a:latin typeface="Times New Roman" pitchFamily="18" charset="0"/>
              <a:ea typeface="宋体" panose="02010600030101010101" pitchFamily="2" charset="-122"/>
              <a:cs typeface="Times New Roman" pitchFamily="18" charset="0"/>
            </a:endParaRPr>
          </a:p>
        </p:txBody>
      </p:sp>
      <p:sp>
        <p:nvSpPr>
          <p:cNvPr id="6" name="Text Box 5"/>
          <p:cNvSpPr txBox="1">
            <a:spLocks noChangeArrowheads="1"/>
          </p:cNvSpPr>
          <p:nvPr/>
        </p:nvSpPr>
        <p:spPr bwMode="auto">
          <a:xfrm>
            <a:off x="8071975" y="914400"/>
            <a:ext cx="2229777" cy="369332"/>
          </a:xfrm>
          <a:prstGeom prst="rect">
            <a:avLst/>
          </a:prstGeom>
          <a:noFill/>
          <a:ln w="9525">
            <a:noFill/>
            <a:miter lim="800000"/>
            <a:headEnd/>
            <a:tailEnd/>
          </a:ln>
        </p:spPr>
        <p:txBody>
          <a:bodyPr wrap="none">
            <a:spAutoFit/>
          </a:bodyPr>
          <a:lstStyle/>
          <a:p>
            <a:pPr algn="ctr" eaLnBrk="0" hangingPunct="0">
              <a:spcBef>
                <a:spcPct val="20000"/>
              </a:spcBef>
              <a:buClr>
                <a:srgbClr val="696464"/>
              </a:buClr>
            </a:pPr>
            <a:r>
              <a:rPr kumimoji="1" lang="en-US" dirty="0">
                <a:solidFill>
                  <a:prstClr val="black"/>
                </a:solidFill>
                <a:latin typeface="Perpetua"/>
              </a:rPr>
              <a:t>http://www.snort.org/</a:t>
            </a:r>
            <a:endParaRPr lang="en-US" dirty="0">
              <a:solidFill>
                <a:prstClr val="black"/>
              </a:solidFill>
              <a:latin typeface="Perpetua"/>
            </a:endParaRPr>
          </a:p>
        </p:txBody>
      </p:sp>
    </p:spTree>
    <p:extLst>
      <p:ext uri="{BB962C8B-B14F-4D97-AF65-F5344CB8AC3E}">
        <p14:creationId xmlns:p14="http://schemas.microsoft.com/office/powerpoint/2010/main" val="2394641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8101" y="323337"/>
            <a:ext cx="10462157" cy="854080"/>
          </a:xfrm>
          <a:prstGeom prst="rect">
            <a:avLst/>
          </a:prstGeom>
        </p:spPr>
        <p:txBody>
          <a:bodyPr vert="horz" wrap="square" lIns="0" tIns="109220" rIns="0" bIns="0" rtlCol="0">
            <a:spAutoFit/>
          </a:bodyPr>
          <a:lstStyle/>
          <a:p>
            <a:pPr marL="3062605" marR="5080" indent="-3048635">
              <a:lnSpc>
                <a:spcPts val="5800"/>
              </a:lnSpc>
              <a:spcBef>
                <a:spcPts val="860"/>
              </a:spcBef>
            </a:pPr>
            <a:r>
              <a:rPr spc="-10" dirty="0"/>
              <a:t>Stateful</a:t>
            </a:r>
            <a:r>
              <a:rPr spc="-260" dirty="0"/>
              <a:t> </a:t>
            </a:r>
            <a:r>
              <a:rPr spc="-10" dirty="0"/>
              <a:t>Protocol</a:t>
            </a:r>
            <a:r>
              <a:rPr spc="-315" dirty="0"/>
              <a:t> </a:t>
            </a:r>
            <a:r>
              <a:rPr spc="65" dirty="0"/>
              <a:t>Analysis </a:t>
            </a:r>
            <a:r>
              <a:rPr spc="-10" dirty="0"/>
              <a:t>(SPA)</a:t>
            </a:r>
          </a:p>
        </p:txBody>
      </p:sp>
      <p:sp>
        <p:nvSpPr>
          <p:cNvPr id="3" name="object 3"/>
          <p:cNvSpPr txBox="1"/>
          <p:nvPr/>
        </p:nvSpPr>
        <p:spPr>
          <a:xfrm>
            <a:off x="1300899" y="1489435"/>
            <a:ext cx="8993171" cy="3306033"/>
          </a:xfrm>
          <a:prstGeom prst="rect">
            <a:avLst/>
          </a:prstGeom>
        </p:spPr>
        <p:txBody>
          <a:bodyPr vert="horz" wrap="square" lIns="0" tIns="12700" rIns="0" bIns="0" rtlCol="0">
            <a:spAutoFit/>
          </a:bodyPr>
          <a:lstStyle/>
          <a:p>
            <a:pPr marL="355600" marR="5080" indent="-342900">
              <a:spcBef>
                <a:spcPts val="100"/>
              </a:spcBef>
              <a:buClr>
                <a:srgbClr val="E2BB92"/>
              </a:buClr>
              <a:buSzPct val="139583"/>
              <a:buFont typeface="Arial"/>
              <a:buChar char="•"/>
              <a:tabLst>
                <a:tab pos="355600" algn="l"/>
              </a:tabLst>
            </a:pPr>
            <a:r>
              <a:rPr sz="2400" kern="0" dirty="0">
                <a:solidFill>
                  <a:srgbClr val="FFFFFF"/>
                </a:solidFill>
                <a:latin typeface="Georgia"/>
                <a:cs typeface="Georgia"/>
              </a:rPr>
              <a:t>Subset</a:t>
            </a:r>
            <a:r>
              <a:rPr sz="2400" kern="0" spc="-65" dirty="0">
                <a:solidFill>
                  <a:srgbClr val="FFFFFF"/>
                </a:solidFill>
                <a:latin typeface="Georgia"/>
                <a:cs typeface="Georgia"/>
              </a:rPr>
              <a:t> </a:t>
            </a:r>
            <a:r>
              <a:rPr sz="2400" kern="0" dirty="0">
                <a:solidFill>
                  <a:srgbClr val="FFFFFF"/>
                </a:solidFill>
                <a:latin typeface="Georgia"/>
                <a:cs typeface="Georgia"/>
              </a:rPr>
              <a:t>of</a:t>
            </a:r>
            <a:r>
              <a:rPr sz="2400" kern="0" spc="-55" dirty="0">
                <a:solidFill>
                  <a:srgbClr val="FFFFFF"/>
                </a:solidFill>
                <a:latin typeface="Georgia"/>
                <a:cs typeface="Georgia"/>
              </a:rPr>
              <a:t> </a:t>
            </a:r>
            <a:r>
              <a:rPr sz="2400" kern="0" dirty="0">
                <a:solidFill>
                  <a:srgbClr val="FFFFFF"/>
                </a:solidFill>
                <a:latin typeface="Georgia"/>
                <a:cs typeface="Georgia"/>
              </a:rPr>
              <a:t>anomaly</a:t>
            </a:r>
            <a:r>
              <a:rPr sz="2400" kern="0" spc="-45" dirty="0">
                <a:solidFill>
                  <a:srgbClr val="FFFFFF"/>
                </a:solidFill>
                <a:latin typeface="Georgia"/>
                <a:cs typeface="Georgia"/>
              </a:rPr>
              <a:t> </a:t>
            </a:r>
            <a:r>
              <a:rPr sz="2400" kern="0" dirty="0">
                <a:solidFill>
                  <a:srgbClr val="FFFFFF"/>
                </a:solidFill>
                <a:latin typeface="Georgia"/>
                <a:cs typeface="Georgia"/>
              </a:rPr>
              <a:t>detection</a:t>
            </a:r>
            <a:r>
              <a:rPr sz="2400" kern="0" spc="-45" dirty="0">
                <a:solidFill>
                  <a:srgbClr val="FFFFFF"/>
                </a:solidFill>
                <a:latin typeface="Georgia"/>
                <a:cs typeface="Georgia"/>
              </a:rPr>
              <a:t> </a:t>
            </a:r>
            <a:r>
              <a:rPr sz="2400" kern="0" dirty="0">
                <a:solidFill>
                  <a:srgbClr val="FFFFFF"/>
                </a:solidFill>
                <a:latin typeface="Georgia"/>
                <a:cs typeface="Georgia"/>
              </a:rPr>
              <a:t>that</a:t>
            </a:r>
            <a:r>
              <a:rPr sz="2400" kern="0" spc="-40" dirty="0">
                <a:solidFill>
                  <a:srgbClr val="FFFFFF"/>
                </a:solidFill>
                <a:latin typeface="Georgia"/>
                <a:cs typeface="Georgia"/>
              </a:rPr>
              <a:t> </a:t>
            </a:r>
            <a:r>
              <a:rPr sz="2400" kern="0" dirty="0">
                <a:solidFill>
                  <a:srgbClr val="FFFFFF"/>
                </a:solidFill>
                <a:latin typeface="Georgia"/>
                <a:cs typeface="Georgia"/>
              </a:rPr>
              <a:t>compares</a:t>
            </a:r>
            <a:r>
              <a:rPr sz="2400" kern="0" spc="-65" dirty="0">
                <a:solidFill>
                  <a:srgbClr val="FFFFFF"/>
                </a:solidFill>
                <a:latin typeface="Georgia"/>
                <a:cs typeface="Georgia"/>
              </a:rPr>
              <a:t> </a:t>
            </a:r>
            <a:r>
              <a:rPr sz="2400" kern="0" spc="-10" dirty="0">
                <a:solidFill>
                  <a:srgbClr val="FFFFFF"/>
                </a:solidFill>
                <a:latin typeface="Georgia"/>
                <a:cs typeface="Georgia"/>
              </a:rPr>
              <a:t>observed </a:t>
            </a:r>
            <a:r>
              <a:rPr sz="2400" kern="0" dirty="0">
                <a:solidFill>
                  <a:srgbClr val="FFFFFF"/>
                </a:solidFill>
                <a:latin typeface="Georgia"/>
                <a:cs typeface="Georgia"/>
              </a:rPr>
              <a:t>network</a:t>
            </a:r>
            <a:r>
              <a:rPr sz="2400" kern="0" spc="25" dirty="0">
                <a:solidFill>
                  <a:srgbClr val="FFFFFF"/>
                </a:solidFill>
                <a:latin typeface="Georgia"/>
                <a:cs typeface="Georgia"/>
              </a:rPr>
              <a:t> </a:t>
            </a:r>
            <a:r>
              <a:rPr sz="2400" kern="0" dirty="0">
                <a:solidFill>
                  <a:srgbClr val="FFFFFF"/>
                </a:solidFill>
                <a:latin typeface="Georgia"/>
                <a:cs typeface="Georgia"/>
              </a:rPr>
              <a:t>traffic</a:t>
            </a:r>
            <a:r>
              <a:rPr sz="2400" kern="0" spc="25" dirty="0">
                <a:solidFill>
                  <a:srgbClr val="FFFFFF"/>
                </a:solidFill>
                <a:latin typeface="Georgia"/>
                <a:cs typeface="Georgia"/>
              </a:rPr>
              <a:t> </a:t>
            </a:r>
            <a:r>
              <a:rPr sz="2400" kern="0" dirty="0">
                <a:solidFill>
                  <a:srgbClr val="FFFFFF"/>
                </a:solidFill>
                <a:latin typeface="Georgia"/>
                <a:cs typeface="Georgia"/>
              </a:rPr>
              <a:t>against</a:t>
            </a:r>
            <a:r>
              <a:rPr sz="2400" kern="0" spc="45" dirty="0">
                <a:solidFill>
                  <a:srgbClr val="FFFFFF"/>
                </a:solidFill>
                <a:latin typeface="Georgia"/>
                <a:cs typeface="Georgia"/>
              </a:rPr>
              <a:t> </a:t>
            </a:r>
            <a:r>
              <a:rPr sz="2400" kern="0" dirty="0">
                <a:solidFill>
                  <a:srgbClr val="FFFFFF"/>
                </a:solidFill>
                <a:latin typeface="Georgia"/>
                <a:cs typeface="Georgia"/>
              </a:rPr>
              <a:t>predetermined</a:t>
            </a:r>
            <a:r>
              <a:rPr sz="2400" kern="0" spc="25" dirty="0">
                <a:solidFill>
                  <a:srgbClr val="FFFFFF"/>
                </a:solidFill>
                <a:latin typeface="Georgia"/>
                <a:cs typeface="Georgia"/>
              </a:rPr>
              <a:t> </a:t>
            </a:r>
            <a:r>
              <a:rPr sz="2400" kern="0" dirty="0">
                <a:solidFill>
                  <a:srgbClr val="FFFFFF"/>
                </a:solidFill>
                <a:latin typeface="Georgia"/>
                <a:cs typeface="Georgia"/>
              </a:rPr>
              <a:t>universal</a:t>
            </a:r>
            <a:r>
              <a:rPr sz="2400" kern="0" spc="15" dirty="0">
                <a:solidFill>
                  <a:srgbClr val="FFFFFF"/>
                </a:solidFill>
                <a:latin typeface="Georgia"/>
                <a:cs typeface="Georgia"/>
              </a:rPr>
              <a:t> </a:t>
            </a:r>
            <a:r>
              <a:rPr sz="2400" kern="0" spc="-10" dirty="0">
                <a:solidFill>
                  <a:srgbClr val="FFFFFF"/>
                </a:solidFill>
                <a:latin typeface="Georgia"/>
                <a:cs typeface="Georgia"/>
              </a:rPr>
              <a:t>vendor </a:t>
            </a:r>
            <a:r>
              <a:rPr sz="2400" kern="0" dirty="0">
                <a:solidFill>
                  <a:srgbClr val="FFFFFF"/>
                </a:solidFill>
                <a:latin typeface="Georgia"/>
                <a:cs typeface="Georgia"/>
              </a:rPr>
              <a:t>supplied</a:t>
            </a:r>
            <a:r>
              <a:rPr sz="2400" kern="0" spc="40" dirty="0">
                <a:solidFill>
                  <a:srgbClr val="FFFFFF"/>
                </a:solidFill>
                <a:latin typeface="Georgia"/>
                <a:cs typeface="Georgia"/>
              </a:rPr>
              <a:t> </a:t>
            </a:r>
            <a:r>
              <a:rPr sz="2400" kern="0" dirty="0">
                <a:solidFill>
                  <a:srgbClr val="FFFFFF"/>
                </a:solidFill>
                <a:latin typeface="Georgia"/>
                <a:cs typeface="Georgia"/>
              </a:rPr>
              <a:t>profiles</a:t>
            </a:r>
            <a:r>
              <a:rPr sz="2400" kern="0" spc="55" dirty="0">
                <a:solidFill>
                  <a:srgbClr val="FFFFFF"/>
                </a:solidFill>
                <a:latin typeface="Georgia"/>
                <a:cs typeface="Georgia"/>
              </a:rPr>
              <a:t> </a:t>
            </a:r>
            <a:r>
              <a:rPr sz="2400" kern="0" dirty="0">
                <a:solidFill>
                  <a:srgbClr val="FFFFFF"/>
                </a:solidFill>
                <a:latin typeface="Georgia"/>
                <a:cs typeface="Georgia"/>
              </a:rPr>
              <a:t>of</a:t>
            </a:r>
            <a:r>
              <a:rPr sz="2400" kern="0" spc="55" dirty="0">
                <a:solidFill>
                  <a:srgbClr val="FFFFFF"/>
                </a:solidFill>
                <a:latin typeface="Georgia"/>
                <a:cs typeface="Georgia"/>
              </a:rPr>
              <a:t> </a:t>
            </a:r>
            <a:r>
              <a:rPr sz="2400" kern="0" dirty="0">
                <a:solidFill>
                  <a:srgbClr val="FFFFFF"/>
                </a:solidFill>
                <a:latin typeface="Georgia"/>
                <a:cs typeface="Georgia"/>
              </a:rPr>
              <a:t>benign</a:t>
            </a:r>
            <a:r>
              <a:rPr sz="2400" kern="0" spc="60" dirty="0">
                <a:solidFill>
                  <a:srgbClr val="FFFFFF"/>
                </a:solidFill>
                <a:latin typeface="Georgia"/>
                <a:cs typeface="Georgia"/>
              </a:rPr>
              <a:t> </a:t>
            </a:r>
            <a:r>
              <a:rPr sz="2400" kern="0" dirty="0">
                <a:solidFill>
                  <a:srgbClr val="FFFFFF"/>
                </a:solidFill>
                <a:latin typeface="Georgia"/>
                <a:cs typeface="Georgia"/>
              </a:rPr>
              <a:t>protocol</a:t>
            </a:r>
            <a:r>
              <a:rPr sz="2400" kern="0" spc="70" dirty="0">
                <a:solidFill>
                  <a:srgbClr val="FFFFFF"/>
                </a:solidFill>
                <a:latin typeface="Georgia"/>
                <a:cs typeface="Georgia"/>
              </a:rPr>
              <a:t> </a:t>
            </a:r>
            <a:r>
              <a:rPr sz="2400" kern="0" spc="-10" dirty="0">
                <a:solidFill>
                  <a:srgbClr val="FFFFFF"/>
                </a:solidFill>
                <a:latin typeface="Georgia"/>
                <a:cs typeface="Georgia"/>
              </a:rPr>
              <a:t>traffic</a:t>
            </a:r>
            <a:endParaRPr sz="2400" kern="0" dirty="0">
              <a:solidFill>
                <a:sysClr val="windowText" lastClr="000000"/>
              </a:solidFill>
              <a:latin typeface="Georgia"/>
              <a:cs typeface="Georgia"/>
            </a:endParaRPr>
          </a:p>
          <a:p>
            <a:pPr marL="756285" lvl="1" indent="-286385">
              <a:spcBef>
                <a:spcPts val="1225"/>
              </a:spcBef>
              <a:buClr>
                <a:srgbClr val="E2BB92"/>
              </a:buClr>
              <a:buSzPct val="140000"/>
              <a:buFont typeface="Arial"/>
              <a:buChar char="•"/>
              <a:tabLst>
                <a:tab pos="756285" algn="l"/>
              </a:tabLst>
            </a:pPr>
            <a:r>
              <a:rPr sz="2000" kern="0" dirty="0">
                <a:solidFill>
                  <a:srgbClr val="FFFFFF"/>
                </a:solidFill>
                <a:latin typeface="Georgia"/>
                <a:cs typeface="Georgia"/>
              </a:rPr>
              <a:t>This</a:t>
            </a:r>
            <a:r>
              <a:rPr sz="2000" kern="0" spc="10" dirty="0">
                <a:solidFill>
                  <a:srgbClr val="FFFFFF"/>
                </a:solidFill>
                <a:latin typeface="Georgia"/>
                <a:cs typeface="Georgia"/>
              </a:rPr>
              <a:t> </a:t>
            </a:r>
            <a:r>
              <a:rPr sz="2000" kern="0" dirty="0">
                <a:solidFill>
                  <a:srgbClr val="FFFFFF"/>
                </a:solidFill>
                <a:latin typeface="Georgia"/>
                <a:cs typeface="Georgia"/>
              </a:rPr>
              <a:t>distinguishes</a:t>
            </a:r>
            <a:r>
              <a:rPr sz="2000" kern="0" spc="-5" dirty="0">
                <a:solidFill>
                  <a:srgbClr val="FFFFFF"/>
                </a:solidFill>
                <a:latin typeface="Georgia"/>
                <a:cs typeface="Georgia"/>
              </a:rPr>
              <a:t> </a:t>
            </a:r>
            <a:r>
              <a:rPr sz="2000" kern="0" dirty="0">
                <a:solidFill>
                  <a:srgbClr val="FFFFFF"/>
                </a:solidFill>
                <a:latin typeface="Georgia"/>
                <a:cs typeface="Georgia"/>
              </a:rPr>
              <a:t>it</a:t>
            </a:r>
            <a:r>
              <a:rPr sz="2000" kern="0" spc="10" dirty="0">
                <a:solidFill>
                  <a:srgbClr val="FFFFFF"/>
                </a:solidFill>
                <a:latin typeface="Georgia"/>
                <a:cs typeface="Georgia"/>
              </a:rPr>
              <a:t> </a:t>
            </a:r>
            <a:r>
              <a:rPr sz="2000" kern="0" dirty="0">
                <a:solidFill>
                  <a:srgbClr val="FFFFFF"/>
                </a:solidFill>
                <a:latin typeface="Georgia"/>
                <a:cs typeface="Georgia"/>
              </a:rPr>
              <a:t>from</a:t>
            </a:r>
            <a:r>
              <a:rPr sz="2000" kern="0" spc="-15" dirty="0">
                <a:solidFill>
                  <a:srgbClr val="FFFFFF"/>
                </a:solidFill>
                <a:latin typeface="Georgia"/>
                <a:cs typeface="Georgia"/>
              </a:rPr>
              <a:t> </a:t>
            </a:r>
            <a:r>
              <a:rPr sz="2000" kern="0" dirty="0">
                <a:solidFill>
                  <a:srgbClr val="FFFFFF"/>
                </a:solidFill>
                <a:latin typeface="Georgia"/>
                <a:cs typeface="Georgia"/>
              </a:rPr>
              <a:t>anomaly</a:t>
            </a:r>
            <a:r>
              <a:rPr sz="2000" kern="0" spc="-10" dirty="0">
                <a:solidFill>
                  <a:srgbClr val="FFFFFF"/>
                </a:solidFill>
                <a:latin typeface="Georgia"/>
                <a:cs typeface="Georgia"/>
              </a:rPr>
              <a:t> techniques</a:t>
            </a:r>
            <a:r>
              <a:rPr sz="2000" kern="0" spc="-5" dirty="0">
                <a:solidFill>
                  <a:srgbClr val="FFFFFF"/>
                </a:solidFill>
                <a:latin typeface="Georgia"/>
                <a:cs typeface="Georgia"/>
              </a:rPr>
              <a:t> </a:t>
            </a:r>
            <a:r>
              <a:rPr sz="2000" kern="0" dirty="0">
                <a:solidFill>
                  <a:srgbClr val="FFFFFF"/>
                </a:solidFill>
                <a:latin typeface="Georgia"/>
                <a:cs typeface="Georgia"/>
              </a:rPr>
              <a:t>trained </a:t>
            </a:r>
            <a:r>
              <a:rPr sz="2000" kern="0" spc="-20" dirty="0">
                <a:solidFill>
                  <a:srgbClr val="FFFFFF"/>
                </a:solidFill>
                <a:latin typeface="Georgia"/>
                <a:cs typeface="Georgia"/>
              </a:rPr>
              <a:t>with</a:t>
            </a:r>
            <a:endParaRPr sz="2000" kern="0" dirty="0">
              <a:solidFill>
                <a:sysClr val="windowText" lastClr="000000"/>
              </a:solidFill>
              <a:latin typeface="Georgia"/>
              <a:cs typeface="Georgia"/>
            </a:endParaRPr>
          </a:p>
          <a:p>
            <a:pPr marL="756285">
              <a:spcBef>
                <a:spcPts val="5"/>
              </a:spcBef>
            </a:pPr>
            <a:r>
              <a:rPr sz="2000" kern="0" dirty="0">
                <a:solidFill>
                  <a:srgbClr val="FFFFFF"/>
                </a:solidFill>
                <a:latin typeface="Georgia"/>
                <a:cs typeface="Georgia"/>
              </a:rPr>
              <a:t>organization</a:t>
            </a:r>
            <a:r>
              <a:rPr sz="2000" kern="0" spc="-65" dirty="0">
                <a:solidFill>
                  <a:srgbClr val="FFFFFF"/>
                </a:solidFill>
                <a:latin typeface="Georgia"/>
                <a:cs typeface="Georgia"/>
              </a:rPr>
              <a:t> </a:t>
            </a:r>
            <a:r>
              <a:rPr sz="2000" kern="0" dirty="0">
                <a:solidFill>
                  <a:srgbClr val="FFFFFF"/>
                </a:solidFill>
                <a:latin typeface="Georgia"/>
                <a:cs typeface="Georgia"/>
              </a:rPr>
              <a:t>specific</a:t>
            </a:r>
            <a:r>
              <a:rPr sz="2000" kern="0" spc="-30" dirty="0">
                <a:solidFill>
                  <a:srgbClr val="FFFFFF"/>
                </a:solidFill>
                <a:latin typeface="Georgia"/>
                <a:cs typeface="Georgia"/>
              </a:rPr>
              <a:t> </a:t>
            </a:r>
            <a:r>
              <a:rPr sz="2000" kern="0" dirty="0">
                <a:solidFill>
                  <a:srgbClr val="FFFFFF"/>
                </a:solidFill>
                <a:latin typeface="Georgia"/>
                <a:cs typeface="Georgia"/>
              </a:rPr>
              <a:t>traffic</a:t>
            </a:r>
            <a:r>
              <a:rPr sz="2000" kern="0" spc="-55" dirty="0">
                <a:solidFill>
                  <a:srgbClr val="FFFFFF"/>
                </a:solidFill>
                <a:latin typeface="Georgia"/>
                <a:cs typeface="Georgia"/>
              </a:rPr>
              <a:t> </a:t>
            </a:r>
            <a:r>
              <a:rPr sz="2000" kern="0" spc="-10" dirty="0">
                <a:solidFill>
                  <a:srgbClr val="FFFFFF"/>
                </a:solidFill>
                <a:latin typeface="Georgia"/>
                <a:cs typeface="Georgia"/>
              </a:rPr>
              <a:t>protocols</a:t>
            </a:r>
            <a:endParaRPr sz="2000" kern="0" dirty="0">
              <a:solidFill>
                <a:sysClr val="windowText" lastClr="000000"/>
              </a:solidFill>
              <a:latin typeface="Georgia"/>
              <a:cs typeface="Georgia"/>
            </a:endParaRPr>
          </a:p>
          <a:p>
            <a:pPr marL="355600" marR="376555" indent="-342900">
              <a:spcBef>
                <a:spcPts val="1170"/>
              </a:spcBef>
              <a:buClr>
                <a:srgbClr val="E2BB92"/>
              </a:buClr>
              <a:buSzPct val="139583"/>
              <a:buFont typeface="Arial"/>
              <a:buChar char="•"/>
              <a:tabLst>
                <a:tab pos="355600" algn="l"/>
              </a:tabLst>
            </a:pPr>
            <a:r>
              <a:rPr sz="2400" kern="0" dirty="0">
                <a:solidFill>
                  <a:srgbClr val="FFFFFF"/>
                </a:solidFill>
                <a:latin typeface="Georgia"/>
                <a:cs typeface="Georgia"/>
              </a:rPr>
              <a:t>Understands</a:t>
            </a:r>
            <a:r>
              <a:rPr sz="2400" kern="0" spc="-5" dirty="0">
                <a:solidFill>
                  <a:srgbClr val="FFFFFF"/>
                </a:solidFill>
                <a:latin typeface="Georgia"/>
                <a:cs typeface="Georgia"/>
              </a:rPr>
              <a:t> </a:t>
            </a:r>
            <a:r>
              <a:rPr sz="2400" kern="0" dirty="0">
                <a:solidFill>
                  <a:srgbClr val="FFFFFF"/>
                </a:solidFill>
                <a:latin typeface="Georgia"/>
                <a:cs typeface="Georgia"/>
              </a:rPr>
              <a:t>and</a:t>
            </a:r>
            <a:r>
              <a:rPr sz="2400" kern="0" spc="-5" dirty="0">
                <a:solidFill>
                  <a:srgbClr val="FFFFFF"/>
                </a:solidFill>
                <a:latin typeface="Georgia"/>
                <a:cs typeface="Georgia"/>
              </a:rPr>
              <a:t> </a:t>
            </a:r>
            <a:r>
              <a:rPr sz="2400" kern="0" dirty="0">
                <a:solidFill>
                  <a:srgbClr val="FFFFFF"/>
                </a:solidFill>
                <a:latin typeface="Georgia"/>
                <a:cs typeface="Georgia"/>
              </a:rPr>
              <a:t>tracks network,</a:t>
            </a:r>
            <a:r>
              <a:rPr sz="2400" kern="0" spc="10" dirty="0">
                <a:solidFill>
                  <a:srgbClr val="FFFFFF"/>
                </a:solidFill>
                <a:latin typeface="Georgia"/>
                <a:cs typeface="Georgia"/>
              </a:rPr>
              <a:t> </a:t>
            </a:r>
            <a:r>
              <a:rPr sz="2400" kern="0" spc="-20" dirty="0">
                <a:solidFill>
                  <a:srgbClr val="FFFFFF"/>
                </a:solidFill>
                <a:latin typeface="Georgia"/>
                <a:cs typeface="Georgia"/>
              </a:rPr>
              <a:t>transport,</a:t>
            </a:r>
            <a:r>
              <a:rPr sz="2400" kern="0" spc="15" dirty="0">
                <a:solidFill>
                  <a:srgbClr val="FFFFFF"/>
                </a:solidFill>
                <a:latin typeface="Georgia"/>
                <a:cs typeface="Georgia"/>
              </a:rPr>
              <a:t> </a:t>
            </a:r>
            <a:r>
              <a:rPr sz="2400" kern="0" spc="-25" dirty="0">
                <a:solidFill>
                  <a:srgbClr val="FFFFFF"/>
                </a:solidFill>
                <a:latin typeface="Georgia"/>
                <a:cs typeface="Georgia"/>
              </a:rPr>
              <a:t>and </a:t>
            </a:r>
            <a:r>
              <a:rPr sz="2400" kern="0" dirty="0">
                <a:solidFill>
                  <a:srgbClr val="FFFFFF"/>
                </a:solidFill>
                <a:latin typeface="Georgia"/>
                <a:cs typeface="Georgia"/>
              </a:rPr>
              <a:t>application</a:t>
            </a:r>
            <a:r>
              <a:rPr sz="2400" kern="0" spc="-15" dirty="0">
                <a:solidFill>
                  <a:srgbClr val="FFFFFF"/>
                </a:solidFill>
                <a:latin typeface="Georgia"/>
                <a:cs typeface="Georgia"/>
              </a:rPr>
              <a:t> </a:t>
            </a:r>
            <a:r>
              <a:rPr sz="2400" kern="0" dirty="0">
                <a:solidFill>
                  <a:srgbClr val="FFFFFF"/>
                </a:solidFill>
                <a:latin typeface="Georgia"/>
                <a:cs typeface="Georgia"/>
              </a:rPr>
              <a:t>protocol</a:t>
            </a:r>
            <a:r>
              <a:rPr sz="2400" kern="0" spc="-30" dirty="0">
                <a:solidFill>
                  <a:srgbClr val="FFFFFF"/>
                </a:solidFill>
                <a:latin typeface="Georgia"/>
                <a:cs typeface="Georgia"/>
              </a:rPr>
              <a:t> </a:t>
            </a:r>
            <a:r>
              <a:rPr sz="2400" kern="0" spc="-10" dirty="0">
                <a:solidFill>
                  <a:srgbClr val="FFFFFF"/>
                </a:solidFill>
                <a:latin typeface="Georgia"/>
                <a:cs typeface="Georgia"/>
              </a:rPr>
              <a:t>states</a:t>
            </a:r>
            <a:r>
              <a:rPr sz="2400" kern="0" spc="-25" dirty="0">
                <a:solidFill>
                  <a:srgbClr val="FFFFFF"/>
                </a:solidFill>
                <a:latin typeface="Georgia"/>
                <a:cs typeface="Georgia"/>
              </a:rPr>
              <a:t> </a:t>
            </a:r>
            <a:r>
              <a:rPr sz="2400" kern="0" dirty="0">
                <a:solidFill>
                  <a:srgbClr val="FFFFFF"/>
                </a:solidFill>
                <a:latin typeface="Georgia"/>
                <a:cs typeface="Georgia"/>
              </a:rPr>
              <a:t>to</a:t>
            </a:r>
            <a:r>
              <a:rPr sz="2400" kern="0" spc="-25" dirty="0">
                <a:solidFill>
                  <a:srgbClr val="FFFFFF"/>
                </a:solidFill>
                <a:latin typeface="Georgia"/>
                <a:cs typeface="Georgia"/>
              </a:rPr>
              <a:t> </a:t>
            </a:r>
            <a:r>
              <a:rPr sz="2400" kern="0" dirty="0">
                <a:solidFill>
                  <a:srgbClr val="FFFFFF"/>
                </a:solidFill>
                <a:latin typeface="Georgia"/>
                <a:cs typeface="Georgia"/>
              </a:rPr>
              <a:t>ensure</a:t>
            </a:r>
            <a:r>
              <a:rPr sz="2400" kern="0" spc="-30" dirty="0">
                <a:solidFill>
                  <a:srgbClr val="FFFFFF"/>
                </a:solidFill>
                <a:latin typeface="Georgia"/>
                <a:cs typeface="Georgia"/>
              </a:rPr>
              <a:t> </a:t>
            </a:r>
            <a:r>
              <a:rPr sz="2400" kern="0" dirty="0">
                <a:solidFill>
                  <a:srgbClr val="FFFFFF"/>
                </a:solidFill>
                <a:latin typeface="Georgia"/>
                <a:cs typeface="Georgia"/>
              </a:rPr>
              <a:t>they</a:t>
            </a:r>
            <a:r>
              <a:rPr sz="2400" kern="0" spc="-5" dirty="0">
                <a:solidFill>
                  <a:srgbClr val="FFFFFF"/>
                </a:solidFill>
                <a:latin typeface="Georgia"/>
                <a:cs typeface="Georgia"/>
              </a:rPr>
              <a:t> </a:t>
            </a:r>
            <a:r>
              <a:rPr sz="2400" kern="0" dirty="0">
                <a:solidFill>
                  <a:srgbClr val="FFFFFF"/>
                </a:solidFill>
                <a:latin typeface="Georgia"/>
                <a:cs typeface="Georgia"/>
              </a:rPr>
              <a:t>progress</a:t>
            </a:r>
            <a:r>
              <a:rPr sz="2400" kern="0" spc="-30" dirty="0">
                <a:solidFill>
                  <a:srgbClr val="FFFFFF"/>
                </a:solidFill>
                <a:latin typeface="Georgia"/>
                <a:cs typeface="Georgia"/>
              </a:rPr>
              <a:t> </a:t>
            </a:r>
            <a:r>
              <a:rPr sz="2400" kern="0" spc="-25" dirty="0">
                <a:solidFill>
                  <a:srgbClr val="FFFFFF"/>
                </a:solidFill>
                <a:latin typeface="Georgia"/>
                <a:cs typeface="Georgia"/>
              </a:rPr>
              <a:t>as </a:t>
            </a:r>
            <a:r>
              <a:rPr sz="2400" kern="0" spc="-10" dirty="0">
                <a:solidFill>
                  <a:srgbClr val="FFFFFF"/>
                </a:solidFill>
                <a:latin typeface="Georgia"/>
                <a:cs typeface="Georgia"/>
              </a:rPr>
              <a:t>expected</a:t>
            </a:r>
            <a:endParaRPr sz="2400" kern="0" dirty="0">
              <a:solidFill>
                <a:sysClr val="windowText" lastClr="000000"/>
              </a:solidFill>
              <a:latin typeface="Georgia"/>
              <a:cs typeface="Georgia"/>
            </a:endParaRPr>
          </a:p>
          <a:p>
            <a:pPr marL="354965" indent="-342265">
              <a:spcBef>
                <a:spcPts val="1205"/>
              </a:spcBef>
              <a:buClr>
                <a:srgbClr val="E2BB92"/>
              </a:buClr>
              <a:buSzPct val="139583"/>
              <a:buFont typeface="Arial"/>
              <a:buChar char="•"/>
              <a:tabLst>
                <a:tab pos="354965" algn="l"/>
              </a:tabLst>
            </a:pPr>
            <a:r>
              <a:rPr sz="2400" kern="0" spc="240" dirty="0">
                <a:solidFill>
                  <a:srgbClr val="FFFFFF"/>
                </a:solidFill>
                <a:latin typeface="Georgia"/>
                <a:cs typeface="Georgia"/>
              </a:rPr>
              <a:t>A</a:t>
            </a:r>
            <a:r>
              <a:rPr sz="2400" kern="0" spc="-114" dirty="0">
                <a:solidFill>
                  <a:srgbClr val="FFFFFF"/>
                </a:solidFill>
                <a:latin typeface="Georgia"/>
                <a:cs typeface="Georgia"/>
              </a:rPr>
              <a:t> </a:t>
            </a:r>
            <a:r>
              <a:rPr sz="2400" kern="0" dirty="0">
                <a:solidFill>
                  <a:srgbClr val="FFFFFF"/>
                </a:solidFill>
                <a:latin typeface="Georgia"/>
                <a:cs typeface="Georgia"/>
              </a:rPr>
              <a:t>key</a:t>
            </a:r>
            <a:r>
              <a:rPr sz="2400" kern="0" spc="35" dirty="0">
                <a:solidFill>
                  <a:srgbClr val="FFFFFF"/>
                </a:solidFill>
                <a:latin typeface="Georgia"/>
                <a:cs typeface="Georgia"/>
              </a:rPr>
              <a:t> </a:t>
            </a:r>
            <a:r>
              <a:rPr sz="2400" kern="0" dirty="0">
                <a:solidFill>
                  <a:srgbClr val="FFFFFF"/>
                </a:solidFill>
                <a:latin typeface="Georgia"/>
                <a:cs typeface="Georgia"/>
              </a:rPr>
              <a:t>disadvantage</a:t>
            </a:r>
            <a:r>
              <a:rPr sz="2400" kern="0" spc="30" dirty="0">
                <a:solidFill>
                  <a:srgbClr val="FFFFFF"/>
                </a:solidFill>
                <a:latin typeface="Georgia"/>
                <a:cs typeface="Georgia"/>
              </a:rPr>
              <a:t> </a:t>
            </a:r>
            <a:r>
              <a:rPr sz="2400" kern="0" dirty="0">
                <a:solidFill>
                  <a:srgbClr val="FFFFFF"/>
                </a:solidFill>
                <a:latin typeface="Georgia"/>
                <a:cs typeface="Georgia"/>
              </a:rPr>
              <a:t>is</a:t>
            </a:r>
            <a:r>
              <a:rPr sz="2400" kern="0" spc="30" dirty="0">
                <a:solidFill>
                  <a:srgbClr val="FFFFFF"/>
                </a:solidFill>
                <a:latin typeface="Georgia"/>
                <a:cs typeface="Georgia"/>
              </a:rPr>
              <a:t> </a:t>
            </a:r>
            <a:r>
              <a:rPr sz="2400" kern="0" dirty="0">
                <a:solidFill>
                  <a:srgbClr val="FFFFFF"/>
                </a:solidFill>
                <a:latin typeface="Georgia"/>
                <a:cs typeface="Georgia"/>
              </a:rPr>
              <a:t>the</a:t>
            </a:r>
            <a:r>
              <a:rPr sz="2400" kern="0" spc="40" dirty="0">
                <a:solidFill>
                  <a:srgbClr val="FFFFFF"/>
                </a:solidFill>
                <a:latin typeface="Georgia"/>
                <a:cs typeface="Georgia"/>
              </a:rPr>
              <a:t> </a:t>
            </a:r>
            <a:r>
              <a:rPr sz="2400" kern="0" dirty="0">
                <a:solidFill>
                  <a:srgbClr val="FFFFFF"/>
                </a:solidFill>
                <a:latin typeface="Georgia"/>
                <a:cs typeface="Georgia"/>
              </a:rPr>
              <a:t>high</a:t>
            </a:r>
            <a:r>
              <a:rPr sz="2400" kern="0" spc="45" dirty="0">
                <a:solidFill>
                  <a:srgbClr val="FFFFFF"/>
                </a:solidFill>
                <a:latin typeface="Georgia"/>
                <a:cs typeface="Georgia"/>
              </a:rPr>
              <a:t> </a:t>
            </a:r>
            <a:r>
              <a:rPr sz="2400" kern="0" dirty="0">
                <a:solidFill>
                  <a:srgbClr val="FFFFFF"/>
                </a:solidFill>
                <a:latin typeface="Georgia"/>
                <a:cs typeface="Georgia"/>
              </a:rPr>
              <a:t>resource</a:t>
            </a:r>
            <a:r>
              <a:rPr sz="2400" kern="0" spc="20" dirty="0">
                <a:solidFill>
                  <a:srgbClr val="FFFFFF"/>
                </a:solidFill>
                <a:latin typeface="Georgia"/>
                <a:cs typeface="Georgia"/>
              </a:rPr>
              <a:t> </a:t>
            </a:r>
            <a:r>
              <a:rPr sz="2400" kern="0" dirty="0">
                <a:solidFill>
                  <a:srgbClr val="FFFFFF"/>
                </a:solidFill>
                <a:latin typeface="Georgia"/>
                <a:cs typeface="Georgia"/>
              </a:rPr>
              <a:t>use</a:t>
            </a:r>
            <a:r>
              <a:rPr sz="2400" kern="0" spc="20" dirty="0">
                <a:solidFill>
                  <a:srgbClr val="FFFFFF"/>
                </a:solidFill>
                <a:latin typeface="Georgia"/>
                <a:cs typeface="Georgia"/>
              </a:rPr>
              <a:t> </a:t>
            </a:r>
            <a:r>
              <a:rPr sz="2400" kern="0" dirty="0">
                <a:solidFill>
                  <a:srgbClr val="FFFFFF"/>
                </a:solidFill>
                <a:latin typeface="Georgia"/>
                <a:cs typeface="Georgia"/>
              </a:rPr>
              <a:t>it</a:t>
            </a:r>
            <a:r>
              <a:rPr sz="2400" kern="0" spc="35" dirty="0">
                <a:solidFill>
                  <a:srgbClr val="FFFFFF"/>
                </a:solidFill>
                <a:latin typeface="Georgia"/>
                <a:cs typeface="Georgia"/>
              </a:rPr>
              <a:t> </a:t>
            </a:r>
            <a:r>
              <a:rPr sz="2400" kern="0" spc="-10" dirty="0">
                <a:solidFill>
                  <a:srgbClr val="FFFFFF"/>
                </a:solidFill>
                <a:latin typeface="Georgia"/>
                <a:cs typeface="Georgia"/>
              </a:rPr>
              <a:t>requires</a:t>
            </a:r>
            <a:endParaRPr sz="2400" kern="0" dirty="0">
              <a:solidFill>
                <a:sysClr val="windowText" lastClr="000000"/>
              </a:solidFill>
              <a:latin typeface="Georgia"/>
              <a:cs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0904" y="414909"/>
            <a:ext cx="5328920" cy="848360"/>
          </a:xfrm>
          <a:prstGeom prst="rect">
            <a:avLst/>
          </a:prstGeom>
        </p:spPr>
        <p:txBody>
          <a:bodyPr vert="horz" wrap="square" lIns="0" tIns="12700" rIns="0" bIns="0" rtlCol="0">
            <a:spAutoFit/>
          </a:bodyPr>
          <a:lstStyle/>
          <a:p>
            <a:pPr marL="12700">
              <a:spcBef>
                <a:spcPts val="100"/>
              </a:spcBef>
            </a:pPr>
            <a:r>
              <a:rPr spc="105" dirty="0"/>
              <a:t>Logging</a:t>
            </a:r>
            <a:r>
              <a:rPr spc="70" dirty="0"/>
              <a:t> </a:t>
            </a:r>
            <a:r>
              <a:rPr dirty="0"/>
              <a:t>of</a:t>
            </a:r>
            <a:r>
              <a:rPr spc="-135" dirty="0"/>
              <a:t> </a:t>
            </a:r>
            <a:r>
              <a:rPr spc="-10" dirty="0"/>
              <a:t>Alerts</a:t>
            </a:r>
          </a:p>
        </p:txBody>
      </p:sp>
      <p:sp>
        <p:nvSpPr>
          <p:cNvPr id="3" name="object 3"/>
          <p:cNvSpPr txBox="1"/>
          <p:nvPr/>
        </p:nvSpPr>
        <p:spPr>
          <a:xfrm>
            <a:off x="2059941" y="1550888"/>
            <a:ext cx="7762875" cy="4745355"/>
          </a:xfrm>
          <a:prstGeom prst="rect">
            <a:avLst/>
          </a:prstGeom>
        </p:spPr>
        <p:txBody>
          <a:bodyPr vert="horz" wrap="square" lIns="0" tIns="75565" rIns="0" bIns="0" rtlCol="0">
            <a:spAutoFit/>
          </a:bodyPr>
          <a:lstStyle/>
          <a:p>
            <a:pPr marL="354965" indent="-342265">
              <a:spcBef>
                <a:spcPts val="595"/>
              </a:spcBef>
              <a:buClr>
                <a:srgbClr val="E2BB92"/>
              </a:buClr>
              <a:buSzPct val="139583"/>
              <a:buFont typeface="Arial"/>
              <a:buChar char="•"/>
              <a:tabLst>
                <a:tab pos="354965" algn="l"/>
              </a:tabLst>
            </a:pPr>
            <a:r>
              <a:rPr sz="2400" kern="0" dirty="0">
                <a:solidFill>
                  <a:srgbClr val="FFFFFF"/>
                </a:solidFill>
                <a:latin typeface="Georgia"/>
                <a:cs typeface="Georgia"/>
              </a:rPr>
              <a:t>Typical</a:t>
            </a:r>
            <a:r>
              <a:rPr sz="2400" kern="0" spc="10" dirty="0">
                <a:solidFill>
                  <a:srgbClr val="FFFFFF"/>
                </a:solidFill>
                <a:latin typeface="Georgia"/>
                <a:cs typeface="Georgia"/>
              </a:rPr>
              <a:t> </a:t>
            </a:r>
            <a:r>
              <a:rPr sz="2400" kern="0" dirty="0">
                <a:solidFill>
                  <a:srgbClr val="FFFFFF"/>
                </a:solidFill>
                <a:latin typeface="Georgia"/>
                <a:cs typeface="Georgia"/>
              </a:rPr>
              <a:t>information</a:t>
            </a:r>
            <a:r>
              <a:rPr sz="2400" kern="0" spc="45" dirty="0">
                <a:solidFill>
                  <a:srgbClr val="FFFFFF"/>
                </a:solidFill>
                <a:latin typeface="Georgia"/>
                <a:cs typeface="Georgia"/>
              </a:rPr>
              <a:t> </a:t>
            </a:r>
            <a:r>
              <a:rPr sz="2400" kern="0" dirty="0">
                <a:solidFill>
                  <a:srgbClr val="FFFFFF"/>
                </a:solidFill>
                <a:latin typeface="Georgia"/>
                <a:cs typeface="Georgia"/>
              </a:rPr>
              <a:t>logged</a:t>
            </a:r>
            <a:r>
              <a:rPr sz="2400" kern="0" spc="20" dirty="0">
                <a:solidFill>
                  <a:srgbClr val="FFFFFF"/>
                </a:solidFill>
                <a:latin typeface="Georgia"/>
                <a:cs typeface="Georgia"/>
              </a:rPr>
              <a:t> </a:t>
            </a:r>
            <a:r>
              <a:rPr sz="2400" kern="0" spc="55" dirty="0">
                <a:solidFill>
                  <a:srgbClr val="FFFFFF"/>
                </a:solidFill>
                <a:latin typeface="Georgia"/>
                <a:cs typeface="Georgia"/>
              </a:rPr>
              <a:t>by</a:t>
            </a:r>
            <a:r>
              <a:rPr sz="2400" kern="0" spc="10" dirty="0">
                <a:solidFill>
                  <a:srgbClr val="FFFFFF"/>
                </a:solidFill>
                <a:latin typeface="Georgia"/>
                <a:cs typeface="Georgia"/>
              </a:rPr>
              <a:t> </a:t>
            </a:r>
            <a:r>
              <a:rPr sz="2400" kern="0" dirty="0">
                <a:solidFill>
                  <a:srgbClr val="FFFFFF"/>
                </a:solidFill>
                <a:latin typeface="Georgia"/>
                <a:cs typeface="Georgia"/>
              </a:rPr>
              <a:t>a</a:t>
            </a:r>
            <a:r>
              <a:rPr sz="2400" kern="0" spc="10" dirty="0">
                <a:solidFill>
                  <a:srgbClr val="FFFFFF"/>
                </a:solidFill>
                <a:latin typeface="Georgia"/>
                <a:cs typeface="Georgia"/>
              </a:rPr>
              <a:t> </a:t>
            </a:r>
            <a:r>
              <a:rPr sz="2400" kern="0" dirty="0">
                <a:solidFill>
                  <a:srgbClr val="FFFFFF"/>
                </a:solidFill>
                <a:latin typeface="Georgia"/>
                <a:cs typeface="Georgia"/>
              </a:rPr>
              <a:t>NIDS</a:t>
            </a:r>
            <a:r>
              <a:rPr sz="2400" kern="0" spc="35" dirty="0">
                <a:solidFill>
                  <a:srgbClr val="FFFFFF"/>
                </a:solidFill>
                <a:latin typeface="Georgia"/>
                <a:cs typeface="Georgia"/>
              </a:rPr>
              <a:t> </a:t>
            </a:r>
            <a:r>
              <a:rPr sz="2400" kern="0" dirty="0">
                <a:solidFill>
                  <a:srgbClr val="FFFFFF"/>
                </a:solidFill>
                <a:latin typeface="Georgia"/>
                <a:cs typeface="Georgia"/>
              </a:rPr>
              <a:t>sensor</a:t>
            </a:r>
            <a:r>
              <a:rPr sz="2400" kern="0" spc="10" dirty="0">
                <a:solidFill>
                  <a:srgbClr val="FFFFFF"/>
                </a:solidFill>
                <a:latin typeface="Georgia"/>
                <a:cs typeface="Georgia"/>
              </a:rPr>
              <a:t> </a:t>
            </a:r>
            <a:r>
              <a:rPr sz="2400" kern="0" spc="-10" dirty="0">
                <a:solidFill>
                  <a:srgbClr val="FFFFFF"/>
                </a:solidFill>
                <a:latin typeface="Georgia"/>
                <a:cs typeface="Georgia"/>
              </a:rPr>
              <a:t>includes:</a:t>
            </a:r>
            <a:endParaRPr sz="2400" kern="0">
              <a:solidFill>
                <a:sysClr val="windowText" lastClr="000000"/>
              </a:solidFill>
              <a:latin typeface="Georgia"/>
              <a:cs typeface="Georgia"/>
            </a:endParaRPr>
          </a:p>
          <a:p>
            <a:pPr marL="756285" lvl="1" indent="-286385">
              <a:spcBef>
                <a:spcPts val="1235"/>
              </a:spcBef>
              <a:buClr>
                <a:srgbClr val="E2BB92"/>
              </a:buClr>
              <a:buSzPct val="138888"/>
              <a:buFont typeface="Arial"/>
              <a:buChar char="•"/>
              <a:tabLst>
                <a:tab pos="756285" algn="l"/>
              </a:tabLst>
            </a:pPr>
            <a:r>
              <a:rPr kern="0" spc="-10" dirty="0">
                <a:solidFill>
                  <a:srgbClr val="FFFFFF"/>
                </a:solidFill>
                <a:latin typeface="Georgia"/>
                <a:cs typeface="Georgia"/>
              </a:rPr>
              <a:t>Timestamp</a:t>
            </a:r>
            <a:endParaRPr kern="0">
              <a:solidFill>
                <a:sysClr val="windowText" lastClr="000000"/>
              </a:solidFill>
              <a:latin typeface="Georgia"/>
              <a:cs typeface="Georgia"/>
            </a:endParaRPr>
          </a:p>
          <a:p>
            <a:pPr marL="756285" lvl="1" indent="-286385">
              <a:spcBef>
                <a:spcPts val="1200"/>
              </a:spcBef>
              <a:buClr>
                <a:srgbClr val="E2BB92"/>
              </a:buClr>
              <a:buSzPct val="138888"/>
              <a:buFont typeface="Arial"/>
              <a:buChar char="•"/>
              <a:tabLst>
                <a:tab pos="756285" algn="l"/>
              </a:tabLst>
            </a:pPr>
            <a:r>
              <a:rPr kern="0" dirty="0">
                <a:solidFill>
                  <a:srgbClr val="FFFFFF"/>
                </a:solidFill>
                <a:latin typeface="Georgia"/>
                <a:cs typeface="Georgia"/>
              </a:rPr>
              <a:t>Connection</a:t>
            </a:r>
            <a:r>
              <a:rPr kern="0" spc="-35" dirty="0">
                <a:solidFill>
                  <a:srgbClr val="FFFFFF"/>
                </a:solidFill>
                <a:latin typeface="Georgia"/>
                <a:cs typeface="Georgia"/>
              </a:rPr>
              <a:t> </a:t>
            </a:r>
            <a:r>
              <a:rPr kern="0" dirty="0">
                <a:solidFill>
                  <a:srgbClr val="FFFFFF"/>
                </a:solidFill>
                <a:latin typeface="Georgia"/>
                <a:cs typeface="Georgia"/>
              </a:rPr>
              <a:t>or</a:t>
            </a:r>
            <a:r>
              <a:rPr kern="0" spc="-45" dirty="0">
                <a:solidFill>
                  <a:srgbClr val="FFFFFF"/>
                </a:solidFill>
                <a:latin typeface="Georgia"/>
                <a:cs typeface="Georgia"/>
              </a:rPr>
              <a:t> </a:t>
            </a:r>
            <a:r>
              <a:rPr kern="0" dirty="0">
                <a:solidFill>
                  <a:srgbClr val="FFFFFF"/>
                </a:solidFill>
                <a:latin typeface="Georgia"/>
                <a:cs typeface="Georgia"/>
              </a:rPr>
              <a:t>session</a:t>
            </a:r>
            <a:r>
              <a:rPr kern="0" spc="-55" dirty="0">
                <a:solidFill>
                  <a:srgbClr val="FFFFFF"/>
                </a:solidFill>
                <a:latin typeface="Georgia"/>
                <a:cs typeface="Georgia"/>
              </a:rPr>
              <a:t> </a:t>
            </a:r>
            <a:r>
              <a:rPr kern="0" spc="-25" dirty="0">
                <a:solidFill>
                  <a:srgbClr val="FFFFFF"/>
                </a:solidFill>
                <a:latin typeface="Georgia"/>
                <a:cs typeface="Georgia"/>
              </a:rPr>
              <a:t>ID</a:t>
            </a:r>
            <a:endParaRPr kern="0">
              <a:solidFill>
                <a:sysClr val="windowText" lastClr="000000"/>
              </a:solidFill>
              <a:latin typeface="Georgia"/>
              <a:cs typeface="Georgia"/>
            </a:endParaRPr>
          </a:p>
          <a:p>
            <a:pPr marL="756285" lvl="1" indent="-286385">
              <a:spcBef>
                <a:spcPts val="1200"/>
              </a:spcBef>
              <a:buClr>
                <a:srgbClr val="E2BB92"/>
              </a:buClr>
              <a:buSzPct val="138888"/>
              <a:buFont typeface="Arial"/>
              <a:buChar char="•"/>
              <a:tabLst>
                <a:tab pos="756285" algn="l"/>
              </a:tabLst>
            </a:pPr>
            <a:r>
              <a:rPr kern="0" dirty="0">
                <a:solidFill>
                  <a:srgbClr val="FFFFFF"/>
                </a:solidFill>
                <a:latin typeface="Georgia"/>
                <a:cs typeface="Georgia"/>
              </a:rPr>
              <a:t>Event</a:t>
            </a:r>
            <a:r>
              <a:rPr kern="0" spc="-75" dirty="0">
                <a:solidFill>
                  <a:srgbClr val="FFFFFF"/>
                </a:solidFill>
                <a:latin typeface="Georgia"/>
                <a:cs typeface="Georgia"/>
              </a:rPr>
              <a:t> </a:t>
            </a:r>
            <a:r>
              <a:rPr kern="0" dirty="0">
                <a:solidFill>
                  <a:srgbClr val="FFFFFF"/>
                </a:solidFill>
                <a:latin typeface="Georgia"/>
                <a:cs typeface="Georgia"/>
              </a:rPr>
              <a:t>or</a:t>
            </a:r>
            <a:r>
              <a:rPr kern="0" spc="-65" dirty="0">
                <a:solidFill>
                  <a:srgbClr val="FFFFFF"/>
                </a:solidFill>
                <a:latin typeface="Georgia"/>
                <a:cs typeface="Georgia"/>
              </a:rPr>
              <a:t> </a:t>
            </a:r>
            <a:r>
              <a:rPr kern="0" dirty="0">
                <a:solidFill>
                  <a:srgbClr val="FFFFFF"/>
                </a:solidFill>
                <a:latin typeface="Georgia"/>
                <a:cs typeface="Georgia"/>
              </a:rPr>
              <a:t>alert</a:t>
            </a:r>
            <a:r>
              <a:rPr kern="0" spc="-65" dirty="0">
                <a:solidFill>
                  <a:srgbClr val="FFFFFF"/>
                </a:solidFill>
                <a:latin typeface="Georgia"/>
                <a:cs typeface="Georgia"/>
              </a:rPr>
              <a:t> </a:t>
            </a:r>
            <a:r>
              <a:rPr kern="0" spc="-20" dirty="0">
                <a:solidFill>
                  <a:srgbClr val="FFFFFF"/>
                </a:solidFill>
                <a:latin typeface="Georgia"/>
                <a:cs typeface="Georgia"/>
              </a:rPr>
              <a:t>type</a:t>
            </a:r>
            <a:endParaRPr kern="0">
              <a:solidFill>
                <a:sysClr val="windowText" lastClr="000000"/>
              </a:solidFill>
              <a:latin typeface="Georgia"/>
              <a:cs typeface="Georgia"/>
            </a:endParaRPr>
          </a:p>
          <a:p>
            <a:pPr marL="756285" lvl="1" indent="-286385">
              <a:spcBef>
                <a:spcPts val="1200"/>
              </a:spcBef>
              <a:buClr>
                <a:srgbClr val="E2BB92"/>
              </a:buClr>
              <a:buSzPct val="138888"/>
              <a:buFont typeface="Arial"/>
              <a:buChar char="•"/>
              <a:tabLst>
                <a:tab pos="756285" algn="l"/>
              </a:tabLst>
            </a:pPr>
            <a:r>
              <a:rPr kern="0" spc="-10" dirty="0">
                <a:solidFill>
                  <a:srgbClr val="FFFFFF"/>
                </a:solidFill>
                <a:latin typeface="Georgia"/>
                <a:cs typeface="Georgia"/>
              </a:rPr>
              <a:t>Rating</a:t>
            </a:r>
            <a:endParaRPr kern="0">
              <a:solidFill>
                <a:sysClr val="windowText" lastClr="000000"/>
              </a:solidFill>
              <a:latin typeface="Georgia"/>
              <a:cs typeface="Georgia"/>
            </a:endParaRPr>
          </a:p>
          <a:p>
            <a:pPr marL="756285" lvl="1" indent="-286385">
              <a:spcBef>
                <a:spcPts val="1205"/>
              </a:spcBef>
              <a:buClr>
                <a:srgbClr val="E2BB92"/>
              </a:buClr>
              <a:buSzPct val="138888"/>
              <a:buFont typeface="Arial"/>
              <a:buChar char="•"/>
              <a:tabLst>
                <a:tab pos="756285" algn="l"/>
              </a:tabLst>
            </a:pPr>
            <a:r>
              <a:rPr kern="0" dirty="0">
                <a:solidFill>
                  <a:srgbClr val="FFFFFF"/>
                </a:solidFill>
                <a:latin typeface="Georgia"/>
                <a:cs typeface="Georgia"/>
              </a:rPr>
              <a:t>Network,</a:t>
            </a:r>
            <a:r>
              <a:rPr kern="0" spc="30" dirty="0">
                <a:solidFill>
                  <a:srgbClr val="FFFFFF"/>
                </a:solidFill>
                <a:latin typeface="Georgia"/>
                <a:cs typeface="Georgia"/>
              </a:rPr>
              <a:t> </a:t>
            </a:r>
            <a:r>
              <a:rPr kern="0" spc="-10" dirty="0">
                <a:solidFill>
                  <a:srgbClr val="FFFFFF"/>
                </a:solidFill>
                <a:latin typeface="Georgia"/>
                <a:cs typeface="Georgia"/>
              </a:rPr>
              <a:t>transport,</a:t>
            </a:r>
            <a:r>
              <a:rPr kern="0" spc="45" dirty="0">
                <a:solidFill>
                  <a:srgbClr val="FFFFFF"/>
                </a:solidFill>
                <a:latin typeface="Georgia"/>
                <a:cs typeface="Georgia"/>
              </a:rPr>
              <a:t> </a:t>
            </a:r>
            <a:r>
              <a:rPr kern="0" dirty="0">
                <a:solidFill>
                  <a:srgbClr val="FFFFFF"/>
                </a:solidFill>
                <a:latin typeface="Georgia"/>
                <a:cs typeface="Georgia"/>
              </a:rPr>
              <a:t>and</a:t>
            </a:r>
            <a:r>
              <a:rPr kern="0" spc="35" dirty="0">
                <a:solidFill>
                  <a:srgbClr val="FFFFFF"/>
                </a:solidFill>
                <a:latin typeface="Georgia"/>
                <a:cs typeface="Georgia"/>
              </a:rPr>
              <a:t> </a:t>
            </a:r>
            <a:r>
              <a:rPr kern="0" dirty="0">
                <a:solidFill>
                  <a:srgbClr val="FFFFFF"/>
                </a:solidFill>
                <a:latin typeface="Georgia"/>
                <a:cs typeface="Georgia"/>
              </a:rPr>
              <a:t>application</a:t>
            </a:r>
            <a:r>
              <a:rPr kern="0" spc="25" dirty="0">
                <a:solidFill>
                  <a:srgbClr val="FFFFFF"/>
                </a:solidFill>
                <a:latin typeface="Georgia"/>
                <a:cs typeface="Georgia"/>
              </a:rPr>
              <a:t> </a:t>
            </a:r>
            <a:r>
              <a:rPr kern="0" dirty="0">
                <a:solidFill>
                  <a:srgbClr val="FFFFFF"/>
                </a:solidFill>
                <a:latin typeface="Georgia"/>
                <a:cs typeface="Georgia"/>
              </a:rPr>
              <a:t>layer</a:t>
            </a:r>
            <a:r>
              <a:rPr kern="0" spc="30" dirty="0">
                <a:solidFill>
                  <a:srgbClr val="FFFFFF"/>
                </a:solidFill>
                <a:latin typeface="Georgia"/>
                <a:cs typeface="Georgia"/>
              </a:rPr>
              <a:t> </a:t>
            </a:r>
            <a:r>
              <a:rPr kern="0" spc="-10" dirty="0">
                <a:solidFill>
                  <a:srgbClr val="FFFFFF"/>
                </a:solidFill>
                <a:latin typeface="Georgia"/>
                <a:cs typeface="Georgia"/>
              </a:rPr>
              <a:t>protocols</a:t>
            </a:r>
            <a:endParaRPr kern="0">
              <a:solidFill>
                <a:sysClr val="windowText" lastClr="000000"/>
              </a:solidFill>
              <a:latin typeface="Georgia"/>
              <a:cs typeface="Georgia"/>
            </a:endParaRPr>
          </a:p>
          <a:p>
            <a:pPr marL="756285" lvl="1" indent="-286385">
              <a:spcBef>
                <a:spcPts val="1200"/>
              </a:spcBef>
              <a:buClr>
                <a:srgbClr val="E2BB92"/>
              </a:buClr>
              <a:buSzPct val="138888"/>
              <a:buFont typeface="Arial"/>
              <a:buChar char="•"/>
              <a:tabLst>
                <a:tab pos="756285" algn="l"/>
              </a:tabLst>
            </a:pPr>
            <a:r>
              <a:rPr kern="0" dirty="0">
                <a:solidFill>
                  <a:srgbClr val="FFFFFF"/>
                </a:solidFill>
                <a:latin typeface="Georgia"/>
                <a:cs typeface="Georgia"/>
              </a:rPr>
              <a:t>Source</a:t>
            </a:r>
            <a:r>
              <a:rPr kern="0" spc="-25" dirty="0">
                <a:solidFill>
                  <a:srgbClr val="FFFFFF"/>
                </a:solidFill>
                <a:latin typeface="Georgia"/>
                <a:cs typeface="Georgia"/>
              </a:rPr>
              <a:t> </a:t>
            </a:r>
            <a:r>
              <a:rPr kern="0" dirty="0">
                <a:solidFill>
                  <a:srgbClr val="FFFFFF"/>
                </a:solidFill>
                <a:latin typeface="Georgia"/>
                <a:cs typeface="Georgia"/>
              </a:rPr>
              <a:t>and</a:t>
            </a:r>
            <a:r>
              <a:rPr kern="0" spc="-20" dirty="0">
                <a:solidFill>
                  <a:srgbClr val="FFFFFF"/>
                </a:solidFill>
                <a:latin typeface="Georgia"/>
                <a:cs typeface="Georgia"/>
              </a:rPr>
              <a:t> </a:t>
            </a:r>
            <a:r>
              <a:rPr kern="0" spc="-10" dirty="0">
                <a:solidFill>
                  <a:srgbClr val="FFFFFF"/>
                </a:solidFill>
                <a:latin typeface="Georgia"/>
                <a:cs typeface="Georgia"/>
              </a:rPr>
              <a:t>destination</a:t>
            </a:r>
            <a:r>
              <a:rPr kern="0" spc="-35" dirty="0">
                <a:solidFill>
                  <a:srgbClr val="FFFFFF"/>
                </a:solidFill>
                <a:latin typeface="Georgia"/>
                <a:cs typeface="Georgia"/>
              </a:rPr>
              <a:t> </a:t>
            </a:r>
            <a:r>
              <a:rPr kern="0" spc="-20" dirty="0">
                <a:solidFill>
                  <a:srgbClr val="FFFFFF"/>
                </a:solidFill>
                <a:latin typeface="Georgia"/>
                <a:cs typeface="Georgia"/>
              </a:rPr>
              <a:t>IP</a:t>
            </a:r>
            <a:r>
              <a:rPr kern="0" spc="-50" dirty="0">
                <a:solidFill>
                  <a:srgbClr val="FFFFFF"/>
                </a:solidFill>
                <a:latin typeface="Georgia"/>
                <a:cs typeface="Georgia"/>
              </a:rPr>
              <a:t> </a:t>
            </a:r>
            <a:r>
              <a:rPr kern="0" spc="-10" dirty="0">
                <a:solidFill>
                  <a:srgbClr val="FFFFFF"/>
                </a:solidFill>
                <a:latin typeface="Georgia"/>
                <a:cs typeface="Georgia"/>
              </a:rPr>
              <a:t>addresses</a:t>
            </a:r>
            <a:endParaRPr kern="0">
              <a:solidFill>
                <a:sysClr val="windowText" lastClr="000000"/>
              </a:solidFill>
              <a:latin typeface="Georgia"/>
              <a:cs typeface="Georgia"/>
            </a:endParaRPr>
          </a:p>
          <a:p>
            <a:pPr marL="756285" lvl="1" indent="-286385">
              <a:spcBef>
                <a:spcPts val="1200"/>
              </a:spcBef>
              <a:buClr>
                <a:srgbClr val="E2BB92"/>
              </a:buClr>
              <a:buSzPct val="138888"/>
              <a:buFont typeface="Arial"/>
              <a:buChar char="•"/>
              <a:tabLst>
                <a:tab pos="756285" algn="l"/>
              </a:tabLst>
            </a:pPr>
            <a:r>
              <a:rPr kern="0" dirty="0">
                <a:solidFill>
                  <a:srgbClr val="FFFFFF"/>
                </a:solidFill>
                <a:latin typeface="Georgia"/>
                <a:cs typeface="Georgia"/>
              </a:rPr>
              <a:t>Source</a:t>
            </a:r>
            <a:r>
              <a:rPr kern="0" spc="20" dirty="0">
                <a:solidFill>
                  <a:srgbClr val="FFFFFF"/>
                </a:solidFill>
                <a:latin typeface="Georgia"/>
                <a:cs typeface="Georgia"/>
              </a:rPr>
              <a:t> </a:t>
            </a:r>
            <a:r>
              <a:rPr kern="0" dirty="0">
                <a:solidFill>
                  <a:srgbClr val="FFFFFF"/>
                </a:solidFill>
                <a:latin typeface="Georgia"/>
                <a:cs typeface="Georgia"/>
              </a:rPr>
              <a:t>and</a:t>
            </a:r>
            <a:r>
              <a:rPr kern="0" spc="25" dirty="0">
                <a:solidFill>
                  <a:srgbClr val="FFFFFF"/>
                </a:solidFill>
                <a:latin typeface="Georgia"/>
                <a:cs typeface="Georgia"/>
              </a:rPr>
              <a:t> </a:t>
            </a:r>
            <a:r>
              <a:rPr kern="0" spc="-10" dirty="0">
                <a:solidFill>
                  <a:srgbClr val="FFFFFF"/>
                </a:solidFill>
                <a:latin typeface="Georgia"/>
                <a:cs typeface="Georgia"/>
              </a:rPr>
              <a:t>destination</a:t>
            </a:r>
            <a:r>
              <a:rPr kern="0" spc="5" dirty="0">
                <a:solidFill>
                  <a:srgbClr val="FFFFFF"/>
                </a:solidFill>
                <a:latin typeface="Georgia"/>
                <a:cs typeface="Georgia"/>
              </a:rPr>
              <a:t> </a:t>
            </a:r>
            <a:r>
              <a:rPr kern="0" dirty="0">
                <a:solidFill>
                  <a:srgbClr val="FFFFFF"/>
                </a:solidFill>
                <a:latin typeface="Georgia"/>
                <a:cs typeface="Georgia"/>
              </a:rPr>
              <a:t>TCP</a:t>
            </a:r>
            <a:r>
              <a:rPr kern="0" spc="-20" dirty="0">
                <a:solidFill>
                  <a:srgbClr val="FFFFFF"/>
                </a:solidFill>
                <a:latin typeface="Georgia"/>
                <a:cs typeface="Georgia"/>
              </a:rPr>
              <a:t> </a:t>
            </a:r>
            <a:r>
              <a:rPr kern="0" dirty="0">
                <a:solidFill>
                  <a:srgbClr val="FFFFFF"/>
                </a:solidFill>
                <a:latin typeface="Georgia"/>
                <a:cs typeface="Georgia"/>
              </a:rPr>
              <a:t>or</a:t>
            </a:r>
            <a:r>
              <a:rPr kern="0" spc="20" dirty="0">
                <a:solidFill>
                  <a:srgbClr val="FFFFFF"/>
                </a:solidFill>
                <a:latin typeface="Georgia"/>
                <a:cs typeface="Georgia"/>
              </a:rPr>
              <a:t> </a:t>
            </a:r>
            <a:r>
              <a:rPr kern="0" dirty="0">
                <a:solidFill>
                  <a:srgbClr val="FFFFFF"/>
                </a:solidFill>
                <a:latin typeface="Georgia"/>
                <a:cs typeface="Georgia"/>
              </a:rPr>
              <a:t>UDP</a:t>
            </a:r>
            <a:r>
              <a:rPr kern="0" spc="-25" dirty="0">
                <a:solidFill>
                  <a:srgbClr val="FFFFFF"/>
                </a:solidFill>
                <a:latin typeface="Georgia"/>
                <a:cs typeface="Georgia"/>
              </a:rPr>
              <a:t> </a:t>
            </a:r>
            <a:r>
              <a:rPr kern="0" dirty="0">
                <a:solidFill>
                  <a:srgbClr val="FFFFFF"/>
                </a:solidFill>
                <a:latin typeface="Georgia"/>
                <a:cs typeface="Georgia"/>
              </a:rPr>
              <a:t>ports,</a:t>
            </a:r>
            <a:r>
              <a:rPr kern="0" spc="20" dirty="0">
                <a:solidFill>
                  <a:srgbClr val="FFFFFF"/>
                </a:solidFill>
                <a:latin typeface="Georgia"/>
                <a:cs typeface="Georgia"/>
              </a:rPr>
              <a:t> </a:t>
            </a:r>
            <a:r>
              <a:rPr kern="0" dirty="0">
                <a:solidFill>
                  <a:srgbClr val="FFFFFF"/>
                </a:solidFill>
                <a:latin typeface="Georgia"/>
                <a:cs typeface="Georgia"/>
              </a:rPr>
              <a:t>or</a:t>
            </a:r>
            <a:r>
              <a:rPr kern="0" spc="20" dirty="0">
                <a:solidFill>
                  <a:srgbClr val="FFFFFF"/>
                </a:solidFill>
                <a:latin typeface="Georgia"/>
                <a:cs typeface="Georgia"/>
              </a:rPr>
              <a:t> </a:t>
            </a:r>
            <a:r>
              <a:rPr kern="0" dirty="0">
                <a:solidFill>
                  <a:srgbClr val="FFFFFF"/>
                </a:solidFill>
                <a:latin typeface="Georgia"/>
                <a:cs typeface="Georgia"/>
              </a:rPr>
              <a:t>ICMP</a:t>
            </a:r>
            <a:r>
              <a:rPr kern="0" spc="-25" dirty="0">
                <a:solidFill>
                  <a:srgbClr val="FFFFFF"/>
                </a:solidFill>
                <a:latin typeface="Georgia"/>
                <a:cs typeface="Georgia"/>
              </a:rPr>
              <a:t> </a:t>
            </a:r>
            <a:r>
              <a:rPr kern="0" dirty="0">
                <a:solidFill>
                  <a:srgbClr val="FFFFFF"/>
                </a:solidFill>
                <a:latin typeface="Georgia"/>
                <a:cs typeface="Georgia"/>
              </a:rPr>
              <a:t>types</a:t>
            </a:r>
            <a:r>
              <a:rPr kern="0" spc="30" dirty="0">
                <a:solidFill>
                  <a:srgbClr val="FFFFFF"/>
                </a:solidFill>
                <a:latin typeface="Georgia"/>
                <a:cs typeface="Georgia"/>
              </a:rPr>
              <a:t> </a:t>
            </a:r>
            <a:r>
              <a:rPr kern="0" dirty="0">
                <a:solidFill>
                  <a:srgbClr val="FFFFFF"/>
                </a:solidFill>
                <a:latin typeface="Georgia"/>
                <a:cs typeface="Georgia"/>
              </a:rPr>
              <a:t>and</a:t>
            </a:r>
            <a:r>
              <a:rPr kern="0" spc="25" dirty="0">
                <a:solidFill>
                  <a:srgbClr val="FFFFFF"/>
                </a:solidFill>
                <a:latin typeface="Georgia"/>
                <a:cs typeface="Georgia"/>
              </a:rPr>
              <a:t> </a:t>
            </a:r>
            <a:r>
              <a:rPr kern="0" spc="-10" dirty="0">
                <a:solidFill>
                  <a:srgbClr val="FFFFFF"/>
                </a:solidFill>
                <a:latin typeface="Georgia"/>
                <a:cs typeface="Georgia"/>
              </a:rPr>
              <a:t>codes</a:t>
            </a:r>
            <a:endParaRPr kern="0">
              <a:solidFill>
                <a:sysClr val="windowText" lastClr="000000"/>
              </a:solidFill>
              <a:latin typeface="Georgia"/>
              <a:cs typeface="Georgia"/>
            </a:endParaRPr>
          </a:p>
          <a:p>
            <a:pPr marL="756285" lvl="1" indent="-286385">
              <a:spcBef>
                <a:spcPts val="1200"/>
              </a:spcBef>
              <a:buClr>
                <a:srgbClr val="E2BB92"/>
              </a:buClr>
              <a:buSzPct val="138888"/>
              <a:buFont typeface="Arial"/>
              <a:buChar char="•"/>
              <a:tabLst>
                <a:tab pos="756285" algn="l"/>
              </a:tabLst>
            </a:pPr>
            <a:r>
              <a:rPr kern="0" dirty="0">
                <a:solidFill>
                  <a:srgbClr val="FFFFFF"/>
                </a:solidFill>
                <a:latin typeface="Georgia"/>
                <a:cs typeface="Georgia"/>
              </a:rPr>
              <a:t>Number</a:t>
            </a:r>
            <a:r>
              <a:rPr kern="0" spc="20" dirty="0">
                <a:solidFill>
                  <a:srgbClr val="FFFFFF"/>
                </a:solidFill>
                <a:latin typeface="Georgia"/>
                <a:cs typeface="Georgia"/>
              </a:rPr>
              <a:t> </a:t>
            </a:r>
            <a:r>
              <a:rPr kern="0" dirty="0">
                <a:solidFill>
                  <a:srgbClr val="FFFFFF"/>
                </a:solidFill>
                <a:latin typeface="Georgia"/>
                <a:cs typeface="Georgia"/>
              </a:rPr>
              <a:t>of</a:t>
            </a:r>
            <a:r>
              <a:rPr kern="0" spc="10" dirty="0">
                <a:solidFill>
                  <a:srgbClr val="FFFFFF"/>
                </a:solidFill>
                <a:latin typeface="Georgia"/>
                <a:cs typeface="Georgia"/>
              </a:rPr>
              <a:t> </a:t>
            </a:r>
            <a:r>
              <a:rPr kern="0" dirty="0">
                <a:solidFill>
                  <a:srgbClr val="FFFFFF"/>
                </a:solidFill>
                <a:latin typeface="Georgia"/>
                <a:cs typeface="Georgia"/>
              </a:rPr>
              <a:t>bytes</a:t>
            </a:r>
            <a:r>
              <a:rPr kern="0" spc="459" dirty="0">
                <a:solidFill>
                  <a:srgbClr val="FFFFFF"/>
                </a:solidFill>
                <a:latin typeface="Georgia"/>
                <a:cs typeface="Georgia"/>
              </a:rPr>
              <a:t> </a:t>
            </a:r>
            <a:r>
              <a:rPr kern="0" spc="-10" dirty="0">
                <a:solidFill>
                  <a:srgbClr val="FFFFFF"/>
                </a:solidFill>
                <a:latin typeface="Georgia"/>
                <a:cs typeface="Georgia"/>
              </a:rPr>
              <a:t>transmitted</a:t>
            </a:r>
            <a:r>
              <a:rPr kern="0" spc="15" dirty="0">
                <a:solidFill>
                  <a:srgbClr val="FFFFFF"/>
                </a:solidFill>
                <a:latin typeface="Georgia"/>
                <a:cs typeface="Georgia"/>
              </a:rPr>
              <a:t> </a:t>
            </a:r>
            <a:r>
              <a:rPr kern="0" dirty="0">
                <a:solidFill>
                  <a:srgbClr val="FFFFFF"/>
                </a:solidFill>
                <a:latin typeface="Georgia"/>
                <a:cs typeface="Georgia"/>
              </a:rPr>
              <a:t>over</a:t>
            </a:r>
            <a:r>
              <a:rPr kern="0" spc="10" dirty="0">
                <a:solidFill>
                  <a:srgbClr val="FFFFFF"/>
                </a:solidFill>
                <a:latin typeface="Georgia"/>
                <a:cs typeface="Georgia"/>
              </a:rPr>
              <a:t> </a:t>
            </a:r>
            <a:r>
              <a:rPr kern="0" dirty="0">
                <a:solidFill>
                  <a:srgbClr val="FFFFFF"/>
                </a:solidFill>
                <a:latin typeface="Georgia"/>
                <a:cs typeface="Georgia"/>
              </a:rPr>
              <a:t>the</a:t>
            </a:r>
            <a:r>
              <a:rPr kern="0" spc="10" dirty="0">
                <a:solidFill>
                  <a:srgbClr val="FFFFFF"/>
                </a:solidFill>
                <a:latin typeface="Georgia"/>
                <a:cs typeface="Georgia"/>
              </a:rPr>
              <a:t> </a:t>
            </a:r>
            <a:r>
              <a:rPr kern="0" spc="-10" dirty="0">
                <a:solidFill>
                  <a:srgbClr val="FFFFFF"/>
                </a:solidFill>
                <a:latin typeface="Georgia"/>
                <a:cs typeface="Georgia"/>
              </a:rPr>
              <a:t>connection</a:t>
            </a:r>
            <a:endParaRPr kern="0">
              <a:solidFill>
                <a:sysClr val="windowText" lastClr="000000"/>
              </a:solidFill>
              <a:latin typeface="Georgia"/>
              <a:cs typeface="Georgia"/>
            </a:endParaRPr>
          </a:p>
          <a:p>
            <a:pPr marL="756285" lvl="1" indent="-286385">
              <a:spcBef>
                <a:spcPts val="1200"/>
              </a:spcBef>
              <a:buClr>
                <a:srgbClr val="E2BB92"/>
              </a:buClr>
              <a:buSzPct val="138888"/>
              <a:buFont typeface="Arial"/>
              <a:buChar char="•"/>
              <a:tabLst>
                <a:tab pos="756285" algn="l"/>
              </a:tabLst>
            </a:pPr>
            <a:r>
              <a:rPr kern="0" dirty="0">
                <a:solidFill>
                  <a:srgbClr val="FFFFFF"/>
                </a:solidFill>
                <a:latin typeface="Georgia"/>
                <a:cs typeface="Georgia"/>
              </a:rPr>
              <a:t>Decoded</a:t>
            </a:r>
            <a:r>
              <a:rPr kern="0" spc="5" dirty="0">
                <a:solidFill>
                  <a:srgbClr val="FFFFFF"/>
                </a:solidFill>
                <a:latin typeface="Georgia"/>
                <a:cs typeface="Georgia"/>
              </a:rPr>
              <a:t> </a:t>
            </a:r>
            <a:r>
              <a:rPr kern="0" dirty="0">
                <a:solidFill>
                  <a:srgbClr val="FFFFFF"/>
                </a:solidFill>
                <a:latin typeface="Georgia"/>
                <a:cs typeface="Georgia"/>
              </a:rPr>
              <a:t>payload</a:t>
            </a:r>
            <a:r>
              <a:rPr kern="0" spc="35" dirty="0">
                <a:solidFill>
                  <a:srgbClr val="FFFFFF"/>
                </a:solidFill>
                <a:latin typeface="Georgia"/>
                <a:cs typeface="Georgia"/>
              </a:rPr>
              <a:t> </a:t>
            </a:r>
            <a:r>
              <a:rPr kern="0" dirty="0">
                <a:solidFill>
                  <a:srgbClr val="FFFFFF"/>
                </a:solidFill>
                <a:latin typeface="Georgia"/>
                <a:cs typeface="Georgia"/>
              </a:rPr>
              <a:t>data,</a:t>
            </a:r>
            <a:r>
              <a:rPr kern="0" spc="20" dirty="0">
                <a:solidFill>
                  <a:srgbClr val="FFFFFF"/>
                </a:solidFill>
                <a:latin typeface="Georgia"/>
                <a:cs typeface="Georgia"/>
              </a:rPr>
              <a:t> </a:t>
            </a:r>
            <a:r>
              <a:rPr kern="0" dirty="0">
                <a:solidFill>
                  <a:srgbClr val="FFFFFF"/>
                </a:solidFill>
                <a:latin typeface="Georgia"/>
                <a:cs typeface="Georgia"/>
              </a:rPr>
              <a:t>such</a:t>
            </a:r>
            <a:r>
              <a:rPr kern="0" spc="25" dirty="0">
                <a:solidFill>
                  <a:srgbClr val="FFFFFF"/>
                </a:solidFill>
                <a:latin typeface="Georgia"/>
                <a:cs typeface="Georgia"/>
              </a:rPr>
              <a:t> </a:t>
            </a:r>
            <a:r>
              <a:rPr kern="0" dirty="0">
                <a:solidFill>
                  <a:srgbClr val="FFFFFF"/>
                </a:solidFill>
                <a:latin typeface="Georgia"/>
                <a:cs typeface="Georgia"/>
              </a:rPr>
              <a:t>as</a:t>
            </a:r>
            <a:r>
              <a:rPr kern="0" spc="25" dirty="0">
                <a:solidFill>
                  <a:srgbClr val="FFFFFF"/>
                </a:solidFill>
                <a:latin typeface="Georgia"/>
                <a:cs typeface="Georgia"/>
              </a:rPr>
              <a:t> </a:t>
            </a:r>
            <a:r>
              <a:rPr kern="0" dirty="0">
                <a:solidFill>
                  <a:srgbClr val="FFFFFF"/>
                </a:solidFill>
                <a:latin typeface="Georgia"/>
                <a:cs typeface="Georgia"/>
              </a:rPr>
              <a:t>application</a:t>
            </a:r>
            <a:r>
              <a:rPr kern="0" spc="25" dirty="0">
                <a:solidFill>
                  <a:srgbClr val="FFFFFF"/>
                </a:solidFill>
                <a:latin typeface="Georgia"/>
                <a:cs typeface="Georgia"/>
              </a:rPr>
              <a:t> </a:t>
            </a:r>
            <a:r>
              <a:rPr kern="0" dirty="0">
                <a:solidFill>
                  <a:srgbClr val="FFFFFF"/>
                </a:solidFill>
                <a:latin typeface="Georgia"/>
                <a:cs typeface="Georgia"/>
              </a:rPr>
              <a:t>requests</a:t>
            </a:r>
            <a:r>
              <a:rPr kern="0" spc="35" dirty="0">
                <a:solidFill>
                  <a:srgbClr val="FFFFFF"/>
                </a:solidFill>
                <a:latin typeface="Georgia"/>
                <a:cs typeface="Georgia"/>
              </a:rPr>
              <a:t> </a:t>
            </a:r>
            <a:r>
              <a:rPr kern="0" dirty="0">
                <a:solidFill>
                  <a:srgbClr val="FFFFFF"/>
                </a:solidFill>
                <a:latin typeface="Georgia"/>
                <a:cs typeface="Georgia"/>
              </a:rPr>
              <a:t>and</a:t>
            </a:r>
            <a:r>
              <a:rPr kern="0" spc="25" dirty="0">
                <a:solidFill>
                  <a:srgbClr val="FFFFFF"/>
                </a:solidFill>
                <a:latin typeface="Georgia"/>
                <a:cs typeface="Georgia"/>
              </a:rPr>
              <a:t> </a:t>
            </a:r>
            <a:r>
              <a:rPr kern="0" spc="-10" dirty="0">
                <a:solidFill>
                  <a:srgbClr val="FFFFFF"/>
                </a:solidFill>
                <a:latin typeface="Georgia"/>
                <a:cs typeface="Georgia"/>
              </a:rPr>
              <a:t>responses</a:t>
            </a:r>
            <a:endParaRPr kern="0">
              <a:solidFill>
                <a:sysClr val="windowText" lastClr="000000"/>
              </a:solidFill>
              <a:latin typeface="Georgia"/>
              <a:cs typeface="Georgia"/>
            </a:endParaRPr>
          </a:p>
          <a:p>
            <a:pPr marL="756285" lvl="1" indent="-286385">
              <a:spcBef>
                <a:spcPts val="1200"/>
              </a:spcBef>
              <a:buClr>
                <a:srgbClr val="E2BB92"/>
              </a:buClr>
              <a:buSzPct val="138888"/>
              <a:buFont typeface="Arial"/>
              <a:buChar char="•"/>
              <a:tabLst>
                <a:tab pos="756285" algn="l"/>
              </a:tabLst>
            </a:pPr>
            <a:r>
              <a:rPr kern="0" spc="-55" dirty="0">
                <a:solidFill>
                  <a:srgbClr val="FFFFFF"/>
                </a:solidFill>
                <a:latin typeface="Georgia"/>
                <a:cs typeface="Georgia"/>
              </a:rPr>
              <a:t>State-</a:t>
            </a:r>
            <a:r>
              <a:rPr kern="0" dirty="0">
                <a:solidFill>
                  <a:srgbClr val="FFFFFF"/>
                </a:solidFill>
                <a:latin typeface="Georgia"/>
                <a:cs typeface="Georgia"/>
              </a:rPr>
              <a:t>related</a:t>
            </a:r>
            <a:r>
              <a:rPr kern="0" spc="-20" dirty="0">
                <a:solidFill>
                  <a:srgbClr val="FFFFFF"/>
                </a:solidFill>
                <a:latin typeface="Georgia"/>
                <a:cs typeface="Georgia"/>
              </a:rPr>
              <a:t> </a:t>
            </a:r>
            <a:r>
              <a:rPr kern="0" spc="-10" dirty="0">
                <a:solidFill>
                  <a:srgbClr val="FFFFFF"/>
                </a:solidFill>
                <a:latin typeface="Georgia"/>
                <a:cs typeface="Georgia"/>
              </a:rPr>
              <a:t>information</a:t>
            </a:r>
            <a:endParaRPr kern="0">
              <a:solidFill>
                <a:sysClr val="windowText" lastClr="000000"/>
              </a:solidFill>
              <a:latin typeface="Georgia"/>
              <a:cs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51533" y="260604"/>
            <a:ext cx="7077709" cy="6431280"/>
            <a:chOff x="827532" y="260604"/>
            <a:chExt cx="7077709" cy="6431280"/>
          </a:xfrm>
        </p:grpSpPr>
        <p:sp>
          <p:nvSpPr>
            <p:cNvPr id="3" name="object 3"/>
            <p:cNvSpPr/>
            <p:nvPr/>
          </p:nvSpPr>
          <p:spPr>
            <a:xfrm>
              <a:off x="827532" y="260604"/>
              <a:ext cx="7077709" cy="6431280"/>
            </a:xfrm>
            <a:custGeom>
              <a:avLst/>
              <a:gdLst/>
              <a:ahLst/>
              <a:cxnLst/>
              <a:rect l="l" t="t" r="r" b="b"/>
              <a:pathLst>
                <a:path w="7077709" h="6431280">
                  <a:moveTo>
                    <a:pt x="7077456" y="0"/>
                  </a:moveTo>
                  <a:lnTo>
                    <a:pt x="0" y="0"/>
                  </a:lnTo>
                  <a:lnTo>
                    <a:pt x="0" y="6431280"/>
                  </a:lnTo>
                  <a:lnTo>
                    <a:pt x="7077456" y="6431280"/>
                  </a:lnTo>
                  <a:lnTo>
                    <a:pt x="7077456" y="0"/>
                  </a:lnTo>
                  <a:close/>
                </a:path>
              </a:pathLst>
            </a:custGeom>
            <a:solidFill>
              <a:srgbClr val="FFFFFF"/>
            </a:solidFill>
          </p:spPr>
          <p:txBody>
            <a:bodyPr wrap="square" lIns="0" tIns="0" rIns="0" bIns="0" rtlCol="0"/>
            <a:lstStyle/>
            <a:p>
              <a:endParaRPr kern="0">
                <a:solidFill>
                  <a:sysClr val="windowText" lastClr="000000"/>
                </a:solidFill>
              </a:endParaRPr>
            </a:p>
          </p:txBody>
        </p:sp>
        <p:pic>
          <p:nvPicPr>
            <p:cNvPr id="4" name="object 4"/>
            <p:cNvPicPr/>
            <p:nvPr/>
          </p:nvPicPr>
          <p:blipFill>
            <a:blip r:embed="rId2" cstate="print"/>
            <a:stretch>
              <a:fillRect/>
            </a:stretch>
          </p:blipFill>
          <p:spPr>
            <a:xfrm>
              <a:off x="1401270" y="759340"/>
              <a:ext cx="5580810" cy="4326370"/>
            </a:xfrm>
            <a:prstGeom prst="rect">
              <a:avLst/>
            </a:prstGeom>
          </p:spPr>
        </p:pic>
      </p:grpSp>
      <p:sp>
        <p:nvSpPr>
          <p:cNvPr id="5" name="object 5"/>
          <p:cNvSpPr txBox="1"/>
          <p:nvPr/>
        </p:nvSpPr>
        <p:spPr>
          <a:xfrm>
            <a:off x="4966657" y="3163014"/>
            <a:ext cx="1271905" cy="358775"/>
          </a:xfrm>
          <a:prstGeom prst="rect">
            <a:avLst/>
          </a:prstGeom>
        </p:spPr>
        <p:txBody>
          <a:bodyPr vert="horz" wrap="square" lIns="0" tIns="12065" rIns="0" bIns="0" rtlCol="0">
            <a:spAutoFit/>
          </a:bodyPr>
          <a:lstStyle/>
          <a:p>
            <a:pPr marL="237490" marR="5080" indent="-225425">
              <a:spcBef>
                <a:spcPts val="95"/>
              </a:spcBef>
            </a:pPr>
            <a:r>
              <a:rPr sz="1100" b="1" kern="0" spc="-10" dirty="0">
                <a:solidFill>
                  <a:sysClr val="windowText" lastClr="000000"/>
                </a:solidFill>
                <a:latin typeface="Times New Roman"/>
                <a:cs typeface="Times New Roman"/>
              </a:rPr>
              <a:t>Distributed</a:t>
            </a:r>
            <a:r>
              <a:rPr sz="1100" b="1" kern="0" dirty="0">
                <a:solidFill>
                  <a:sysClr val="windowText" lastClr="000000"/>
                </a:solidFill>
                <a:latin typeface="Times New Roman"/>
                <a:cs typeface="Times New Roman"/>
              </a:rPr>
              <a:t> </a:t>
            </a:r>
            <a:r>
              <a:rPr sz="1100" b="1" kern="0" spc="-10" dirty="0">
                <a:solidFill>
                  <a:sysClr val="windowText" lastClr="000000"/>
                </a:solidFill>
                <a:latin typeface="Times New Roman"/>
                <a:cs typeface="Times New Roman"/>
              </a:rPr>
              <a:t>detection </a:t>
            </a:r>
            <a:r>
              <a:rPr sz="1100" b="1" kern="0" dirty="0">
                <a:solidFill>
                  <a:sysClr val="windowText" lastClr="000000"/>
                </a:solidFill>
                <a:latin typeface="Times New Roman"/>
                <a:cs typeface="Times New Roman"/>
              </a:rPr>
              <a:t>and</a:t>
            </a:r>
            <a:r>
              <a:rPr sz="1100" b="1" kern="0" spc="-55" dirty="0">
                <a:solidFill>
                  <a:sysClr val="windowText" lastClr="000000"/>
                </a:solidFill>
                <a:latin typeface="Times New Roman"/>
                <a:cs typeface="Times New Roman"/>
              </a:rPr>
              <a:t> </a:t>
            </a:r>
            <a:r>
              <a:rPr sz="1100" b="1" kern="0" spc="-10" dirty="0">
                <a:solidFill>
                  <a:sysClr val="windowText" lastClr="000000"/>
                </a:solidFill>
                <a:latin typeface="Times New Roman"/>
                <a:cs typeface="Times New Roman"/>
              </a:rPr>
              <a:t>inference</a:t>
            </a:r>
            <a:endParaRPr sz="1100" kern="0">
              <a:solidFill>
                <a:sysClr val="windowText" lastClr="000000"/>
              </a:solidFill>
              <a:latin typeface="Times New Roman"/>
              <a:cs typeface="Times New Roman"/>
            </a:endParaRPr>
          </a:p>
        </p:txBody>
      </p:sp>
      <p:sp>
        <p:nvSpPr>
          <p:cNvPr id="6" name="object 6"/>
          <p:cNvSpPr txBox="1"/>
          <p:nvPr/>
        </p:nvSpPr>
        <p:spPr>
          <a:xfrm>
            <a:off x="2939555" y="2735817"/>
            <a:ext cx="554355" cy="358775"/>
          </a:xfrm>
          <a:prstGeom prst="rect">
            <a:avLst/>
          </a:prstGeom>
        </p:spPr>
        <p:txBody>
          <a:bodyPr vert="horz" wrap="square" lIns="0" tIns="12065" rIns="0" bIns="0" rtlCol="0">
            <a:spAutoFit/>
          </a:bodyPr>
          <a:lstStyle/>
          <a:p>
            <a:pPr marL="59055" marR="5080" indent="-46990">
              <a:spcBef>
                <a:spcPts val="95"/>
              </a:spcBef>
            </a:pPr>
            <a:r>
              <a:rPr sz="1100" b="1" kern="0" spc="-10" dirty="0">
                <a:solidFill>
                  <a:sysClr val="windowText" lastClr="000000"/>
                </a:solidFill>
                <a:latin typeface="Times New Roman"/>
                <a:cs typeface="Times New Roman"/>
              </a:rPr>
              <a:t>Platform policies</a:t>
            </a:r>
            <a:endParaRPr sz="1100" kern="0">
              <a:solidFill>
                <a:sysClr val="windowText" lastClr="000000"/>
              </a:solidFill>
              <a:latin typeface="Times New Roman"/>
              <a:cs typeface="Times New Roman"/>
            </a:endParaRPr>
          </a:p>
        </p:txBody>
      </p:sp>
      <p:sp>
        <p:nvSpPr>
          <p:cNvPr id="7" name="object 7"/>
          <p:cNvSpPr txBox="1"/>
          <p:nvPr/>
        </p:nvSpPr>
        <p:spPr>
          <a:xfrm>
            <a:off x="3047234" y="6316402"/>
            <a:ext cx="6099175" cy="236603"/>
          </a:xfrm>
          <a:prstGeom prst="rect">
            <a:avLst/>
          </a:prstGeom>
        </p:spPr>
        <p:txBody>
          <a:bodyPr vert="horz" wrap="square" lIns="0" tIns="13335" rIns="0" bIns="0" rtlCol="0">
            <a:spAutoFit/>
          </a:bodyPr>
          <a:lstStyle/>
          <a:p>
            <a:pPr marL="12700">
              <a:spcBef>
                <a:spcPts val="105"/>
              </a:spcBef>
            </a:pPr>
            <a:r>
              <a:rPr sz="1450" b="1" kern="0" dirty="0">
                <a:solidFill>
                  <a:sysClr val="windowText" lastClr="000000"/>
                </a:solidFill>
                <a:latin typeface="Times New Roman"/>
                <a:cs typeface="Times New Roman"/>
              </a:rPr>
              <a:t>Figure</a:t>
            </a:r>
            <a:r>
              <a:rPr sz="1450" b="1" kern="0" spc="-25" dirty="0">
                <a:solidFill>
                  <a:sysClr val="windowText" lastClr="000000"/>
                </a:solidFill>
                <a:latin typeface="Times New Roman"/>
                <a:cs typeface="Times New Roman"/>
              </a:rPr>
              <a:t> </a:t>
            </a:r>
            <a:r>
              <a:rPr sz="1450" b="1" kern="0" dirty="0">
                <a:solidFill>
                  <a:sysClr val="windowText" lastClr="000000"/>
                </a:solidFill>
                <a:latin typeface="Times New Roman"/>
                <a:cs typeface="Times New Roman"/>
              </a:rPr>
              <a:t>8.6</a:t>
            </a:r>
            <a:r>
              <a:rPr sz="1450" b="1" kern="0" spc="310" dirty="0">
                <a:solidFill>
                  <a:sysClr val="windowText" lastClr="000000"/>
                </a:solidFill>
                <a:latin typeface="Times New Roman"/>
                <a:cs typeface="Times New Roman"/>
              </a:rPr>
              <a:t> </a:t>
            </a:r>
            <a:r>
              <a:rPr sz="1450" b="1" kern="0" dirty="0">
                <a:solidFill>
                  <a:sysClr val="windowText" lastClr="000000"/>
                </a:solidFill>
                <a:latin typeface="Times New Roman"/>
                <a:cs typeface="Times New Roman"/>
              </a:rPr>
              <a:t>Overall</a:t>
            </a:r>
            <a:r>
              <a:rPr sz="1450" b="1" kern="0" spc="-50" dirty="0">
                <a:solidFill>
                  <a:sysClr val="windowText" lastClr="000000"/>
                </a:solidFill>
                <a:latin typeface="Times New Roman"/>
                <a:cs typeface="Times New Roman"/>
              </a:rPr>
              <a:t> </a:t>
            </a:r>
            <a:r>
              <a:rPr sz="1450" b="1" kern="0" dirty="0">
                <a:solidFill>
                  <a:sysClr val="windowText" lastClr="000000"/>
                </a:solidFill>
                <a:latin typeface="Times New Roman"/>
                <a:cs typeface="Times New Roman"/>
              </a:rPr>
              <a:t>Architecture</a:t>
            </a:r>
            <a:r>
              <a:rPr sz="1450" b="1" kern="0" spc="-25" dirty="0">
                <a:solidFill>
                  <a:sysClr val="windowText" lastClr="000000"/>
                </a:solidFill>
                <a:latin typeface="Times New Roman"/>
                <a:cs typeface="Times New Roman"/>
              </a:rPr>
              <a:t> </a:t>
            </a:r>
            <a:r>
              <a:rPr sz="1450" b="1" kern="0" dirty="0">
                <a:solidFill>
                  <a:sysClr val="windowText" lastClr="000000"/>
                </a:solidFill>
                <a:latin typeface="Times New Roman"/>
                <a:cs typeface="Times New Roman"/>
              </a:rPr>
              <a:t>of</a:t>
            </a:r>
            <a:r>
              <a:rPr sz="1450" b="1" kern="0" spc="-20" dirty="0">
                <a:solidFill>
                  <a:sysClr val="windowText" lastClr="000000"/>
                </a:solidFill>
                <a:latin typeface="Times New Roman"/>
                <a:cs typeface="Times New Roman"/>
              </a:rPr>
              <a:t> </a:t>
            </a:r>
            <a:r>
              <a:rPr sz="1450" b="1" kern="0" dirty="0">
                <a:solidFill>
                  <a:sysClr val="windowText" lastClr="000000"/>
                </a:solidFill>
                <a:latin typeface="Times New Roman"/>
                <a:cs typeface="Times New Roman"/>
              </a:rPr>
              <a:t>an</a:t>
            </a:r>
            <a:r>
              <a:rPr sz="1450" b="1" kern="0" spc="-75" dirty="0">
                <a:solidFill>
                  <a:sysClr val="windowText" lastClr="000000"/>
                </a:solidFill>
                <a:latin typeface="Times New Roman"/>
                <a:cs typeface="Times New Roman"/>
              </a:rPr>
              <a:t> </a:t>
            </a:r>
            <a:r>
              <a:rPr sz="1450" b="1" kern="0" dirty="0">
                <a:solidFill>
                  <a:sysClr val="windowText" lastClr="000000"/>
                </a:solidFill>
                <a:latin typeface="Times New Roman"/>
                <a:cs typeface="Times New Roman"/>
              </a:rPr>
              <a:t>Autonomic</a:t>
            </a:r>
            <a:r>
              <a:rPr sz="1450" b="1" kern="0" spc="-25" dirty="0">
                <a:solidFill>
                  <a:sysClr val="windowText" lastClr="000000"/>
                </a:solidFill>
                <a:latin typeface="Times New Roman"/>
                <a:cs typeface="Times New Roman"/>
              </a:rPr>
              <a:t> </a:t>
            </a:r>
            <a:r>
              <a:rPr sz="1450" b="1" kern="0" dirty="0">
                <a:solidFill>
                  <a:sysClr val="windowText" lastClr="000000"/>
                </a:solidFill>
                <a:latin typeface="Times New Roman"/>
                <a:cs typeface="Times New Roman"/>
              </a:rPr>
              <a:t>Enterprise</a:t>
            </a:r>
            <a:r>
              <a:rPr sz="1450" b="1" kern="0" spc="-25" dirty="0">
                <a:solidFill>
                  <a:sysClr val="windowText" lastClr="000000"/>
                </a:solidFill>
                <a:latin typeface="Times New Roman"/>
                <a:cs typeface="Times New Roman"/>
              </a:rPr>
              <a:t> </a:t>
            </a:r>
            <a:r>
              <a:rPr sz="1450" b="1" kern="0" dirty="0">
                <a:solidFill>
                  <a:sysClr val="windowText" lastClr="000000"/>
                </a:solidFill>
                <a:latin typeface="Times New Roman"/>
                <a:cs typeface="Times New Roman"/>
              </a:rPr>
              <a:t>Security</a:t>
            </a:r>
            <a:r>
              <a:rPr sz="1450" b="1" kern="0" spc="-20" dirty="0">
                <a:solidFill>
                  <a:sysClr val="windowText" lastClr="000000"/>
                </a:solidFill>
                <a:latin typeface="Times New Roman"/>
                <a:cs typeface="Times New Roman"/>
              </a:rPr>
              <a:t> </a:t>
            </a:r>
            <a:r>
              <a:rPr sz="1450" b="1" kern="0" spc="-10" dirty="0">
                <a:solidFill>
                  <a:sysClr val="windowText" lastClr="000000"/>
                </a:solidFill>
                <a:latin typeface="Times New Roman"/>
                <a:cs typeface="Times New Roman"/>
              </a:rPr>
              <a:t>System</a:t>
            </a:r>
            <a:endParaRPr sz="1450" kern="0">
              <a:solidFill>
                <a:sysClr val="windowText" lastClr="000000"/>
              </a:solidFill>
              <a:latin typeface="Times New Roman"/>
              <a:cs typeface="Times New Roman"/>
            </a:endParaRPr>
          </a:p>
        </p:txBody>
      </p:sp>
      <p:sp>
        <p:nvSpPr>
          <p:cNvPr id="8" name="object 8"/>
          <p:cNvSpPr txBox="1"/>
          <p:nvPr/>
        </p:nvSpPr>
        <p:spPr>
          <a:xfrm>
            <a:off x="3491981" y="2253802"/>
            <a:ext cx="554355" cy="359410"/>
          </a:xfrm>
          <a:prstGeom prst="rect">
            <a:avLst/>
          </a:prstGeom>
        </p:spPr>
        <p:txBody>
          <a:bodyPr vert="horz" wrap="square" lIns="0" tIns="12065" rIns="0" bIns="0" rtlCol="0">
            <a:spAutoFit/>
          </a:bodyPr>
          <a:lstStyle/>
          <a:p>
            <a:pPr marL="58419" marR="5080" indent="-46355">
              <a:spcBef>
                <a:spcPts val="95"/>
              </a:spcBef>
            </a:pPr>
            <a:r>
              <a:rPr sz="1100" b="1" kern="0" spc="-10" dirty="0">
                <a:solidFill>
                  <a:sysClr val="windowText" lastClr="000000"/>
                </a:solidFill>
                <a:latin typeface="Times New Roman"/>
                <a:cs typeface="Times New Roman"/>
              </a:rPr>
              <a:t>Platform policies</a:t>
            </a:r>
            <a:endParaRPr sz="1100" kern="0">
              <a:solidFill>
                <a:sysClr val="windowText" lastClr="000000"/>
              </a:solidFill>
              <a:latin typeface="Times New Roman"/>
              <a:cs typeface="Times New Roman"/>
            </a:endParaRPr>
          </a:p>
        </p:txBody>
      </p:sp>
      <p:sp>
        <p:nvSpPr>
          <p:cNvPr id="9" name="object 9"/>
          <p:cNvSpPr txBox="1"/>
          <p:nvPr/>
        </p:nvSpPr>
        <p:spPr>
          <a:xfrm>
            <a:off x="4518475" y="799781"/>
            <a:ext cx="554355" cy="358775"/>
          </a:xfrm>
          <a:prstGeom prst="rect">
            <a:avLst/>
          </a:prstGeom>
        </p:spPr>
        <p:txBody>
          <a:bodyPr vert="horz" wrap="square" lIns="0" tIns="12065" rIns="0" bIns="0" rtlCol="0">
            <a:spAutoFit/>
          </a:bodyPr>
          <a:lstStyle/>
          <a:p>
            <a:pPr marL="58419" marR="5080" indent="-46355">
              <a:spcBef>
                <a:spcPts val="95"/>
              </a:spcBef>
            </a:pPr>
            <a:r>
              <a:rPr sz="1100" b="1" kern="0" spc="-10" dirty="0">
                <a:solidFill>
                  <a:sysClr val="windowText" lastClr="000000"/>
                </a:solidFill>
                <a:latin typeface="Times New Roman"/>
                <a:cs typeface="Times New Roman"/>
              </a:rPr>
              <a:t>Platform policies</a:t>
            </a:r>
            <a:endParaRPr sz="1100" kern="0">
              <a:solidFill>
                <a:sysClr val="windowText" lastClr="000000"/>
              </a:solidFill>
              <a:latin typeface="Times New Roman"/>
              <a:cs typeface="Times New Roman"/>
            </a:endParaRPr>
          </a:p>
        </p:txBody>
      </p:sp>
      <p:sp>
        <p:nvSpPr>
          <p:cNvPr id="10" name="object 10"/>
          <p:cNvSpPr txBox="1"/>
          <p:nvPr/>
        </p:nvSpPr>
        <p:spPr>
          <a:xfrm>
            <a:off x="5273271" y="418493"/>
            <a:ext cx="1125220" cy="359410"/>
          </a:xfrm>
          <a:prstGeom prst="rect">
            <a:avLst/>
          </a:prstGeom>
        </p:spPr>
        <p:txBody>
          <a:bodyPr vert="horz" wrap="square" lIns="0" tIns="12065" rIns="0" bIns="0" rtlCol="0">
            <a:spAutoFit/>
          </a:bodyPr>
          <a:lstStyle/>
          <a:p>
            <a:pPr marL="158750" marR="5080" indent="-146685">
              <a:spcBef>
                <a:spcPts val="95"/>
              </a:spcBef>
            </a:pPr>
            <a:r>
              <a:rPr sz="1100" b="1" kern="0" spc="-10" dirty="0">
                <a:solidFill>
                  <a:sysClr val="windowText" lastClr="000000"/>
                </a:solidFill>
                <a:latin typeface="Times New Roman"/>
                <a:cs typeface="Times New Roman"/>
              </a:rPr>
              <a:t>Adaptive</a:t>
            </a:r>
            <a:r>
              <a:rPr sz="1100" b="1" kern="0" spc="-25" dirty="0">
                <a:solidFill>
                  <a:sysClr val="windowText" lastClr="000000"/>
                </a:solidFill>
                <a:latin typeface="Times New Roman"/>
                <a:cs typeface="Times New Roman"/>
              </a:rPr>
              <a:t> </a:t>
            </a:r>
            <a:r>
              <a:rPr sz="1100" b="1" kern="0" spc="-10" dirty="0">
                <a:solidFill>
                  <a:sysClr val="windowText" lastClr="000000"/>
                </a:solidFill>
                <a:latin typeface="Times New Roman"/>
                <a:cs typeface="Times New Roman"/>
              </a:rPr>
              <a:t>feedback based</a:t>
            </a:r>
            <a:r>
              <a:rPr sz="1100" b="1" kern="0" spc="-30" dirty="0">
                <a:solidFill>
                  <a:sysClr val="windowText" lastClr="000000"/>
                </a:solidFill>
                <a:latin typeface="Times New Roman"/>
                <a:cs typeface="Times New Roman"/>
              </a:rPr>
              <a:t> </a:t>
            </a:r>
            <a:r>
              <a:rPr sz="1100" b="1" kern="0" spc="-10" dirty="0">
                <a:solidFill>
                  <a:sysClr val="windowText" lastClr="000000"/>
                </a:solidFill>
                <a:latin typeface="Times New Roman"/>
                <a:cs typeface="Times New Roman"/>
              </a:rPr>
              <a:t>policies</a:t>
            </a:r>
            <a:endParaRPr sz="1100" kern="0">
              <a:solidFill>
                <a:sysClr val="windowText" lastClr="000000"/>
              </a:solidFill>
              <a:latin typeface="Times New Roman"/>
              <a:cs typeface="Times New Roman"/>
            </a:endParaRPr>
          </a:p>
        </p:txBody>
      </p:sp>
      <p:sp>
        <p:nvSpPr>
          <p:cNvPr id="11" name="object 11"/>
          <p:cNvSpPr txBox="1"/>
          <p:nvPr/>
        </p:nvSpPr>
        <p:spPr>
          <a:xfrm>
            <a:off x="6278472" y="1888360"/>
            <a:ext cx="394335" cy="345607"/>
          </a:xfrm>
          <a:prstGeom prst="rect">
            <a:avLst/>
          </a:prstGeom>
        </p:spPr>
        <p:txBody>
          <a:bodyPr vert="horz" wrap="square" lIns="0" tIns="12065" rIns="0" bIns="0" rtlCol="0">
            <a:spAutoFit/>
          </a:bodyPr>
          <a:lstStyle/>
          <a:p>
            <a:pPr marL="70485">
              <a:lnSpc>
                <a:spcPts val="1315"/>
              </a:lnSpc>
              <a:spcBef>
                <a:spcPts val="95"/>
              </a:spcBef>
            </a:pPr>
            <a:r>
              <a:rPr sz="1100" b="1" kern="0" spc="-25" dirty="0">
                <a:solidFill>
                  <a:sysClr val="windowText" lastClr="000000"/>
                </a:solidFill>
                <a:latin typeface="Times New Roman"/>
                <a:cs typeface="Times New Roman"/>
              </a:rPr>
              <a:t>PEP</a:t>
            </a:r>
            <a:endParaRPr sz="1100" kern="0">
              <a:solidFill>
                <a:sysClr val="windowText" lastClr="000000"/>
              </a:solidFill>
              <a:latin typeface="Times New Roman"/>
              <a:cs typeface="Times New Roman"/>
            </a:endParaRPr>
          </a:p>
          <a:p>
            <a:pPr marL="12700">
              <a:lnSpc>
                <a:spcPts val="1315"/>
              </a:lnSpc>
            </a:pPr>
            <a:r>
              <a:rPr sz="1100" b="1" kern="0" spc="-10" dirty="0">
                <a:solidFill>
                  <a:sysClr val="windowText" lastClr="000000"/>
                </a:solidFill>
                <a:latin typeface="Times New Roman"/>
                <a:cs typeface="Times New Roman"/>
              </a:rPr>
              <a:t>events</a:t>
            </a:r>
            <a:endParaRPr sz="1100" kern="0">
              <a:solidFill>
                <a:sysClr val="windowText" lastClr="000000"/>
              </a:solidFill>
              <a:latin typeface="Times New Roman"/>
              <a:cs typeface="Times New Roman"/>
            </a:endParaRPr>
          </a:p>
        </p:txBody>
      </p:sp>
      <p:sp>
        <p:nvSpPr>
          <p:cNvPr id="12" name="object 12"/>
          <p:cNvSpPr txBox="1"/>
          <p:nvPr/>
        </p:nvSpPr>
        <p:spPr>
          <a:xfrm>
            <a:off x="3926065" y="5542704"/>
            <a:ext cx="2498725" cy="358775"/>
          </a:xfrm>
          <a:prstGeom prst="rect">
            <a:avLst/>
          </a:prstGeom>
        </p:spPr>
        <p:txBody>
          <a:bodyPr vert="horz" wrap="square" lIns="0" tIns="12065" rIns="0" bIns="0" rtlCol="0">
            <a:spAutoFit/>
          </a:bodyPr>
          <a:lstStyle/>
          <a:p>
            <a:pPr marL="12700">
              <a:lnSpc>
                <a:spcPts val="1315"/>
              </a:lnSpc>
              <a:spcBef>
                <a:spcPts val="95"/>
              </a:spcBef>
            </a:pPr>
            <a:r>
              <a:rPr sz="1100" b="1" kern="0" spc="-20" dirty="0">
                <a:solidFill>
                  <a:sysClr val="windowText" lastClr="000000"/>
                </a:solidFill>
                <a:latin typeface="Times New Roman"/>
                <a:cs typeface="Times New Roman"/>
              </a:rPr>
              <a:t>PEP</a:t>
            </a:r>
            <a:r>
              <a:rPr sz="1100" b="1" kern="0" spc="-60" dirty="0">
                <a:solidFill>
                  <a:sysClr val="windowText" lastClr="000000"/>
                </a:solidFill>
                <a:latin typeface="Times New Roman"/>
                <a:cs typeface="Times New Roman"/>
              </a:rPr>
              <a:t> </a:t>
            </a:r>
            <a:r>
              <a:rPr sz="1100" b="1" kern="0" dirty="0">
                <a:solidFill>
                  <a:sysClr val="windowText" lastClr="000000"/>
                </a:solidFill>
                <a:latin typeface="Times New Roman"/>
                <a:cs typeface="Times New Roman"/>
              </a:rPr>
              <a:t>=</a:t>
            </a:r>
            <a:r>
              <a:rPr sz="1100" b="1" kern="0" spc="-10" dirty="0">
                <a:solidFill>
                  <a:sysClr val="windowText" lastClr="000000"/>
                </a:solidFill>
                <a:latin typeface="Times New Roman"/>
                <a:cs typeface="Times New Roman"/>
              </a:rPr>
              <a:t> </a:t>
            </a:r>
            <a:r>
              <a:rPr sz="1100" b="1" kern="0" dirty="0">
                <a:solidFill>
                  <a:sysClr val="windowText" lastClr="000000"/>
                </a:solidFill>
                <a:latin typeface="Times New Roman"/>
                <a:cs typeface="Times New Roman"/>
              </a:rPr>
              <a:t>policy</a:t>
            </a:r>
            <a:r>
              <a:rPr sz="1100" b="1" kern="0" spc="-10" dirty="0">
                <a:solidFill>
                  <a:sysClr val="windowText" lastClr="000000"/>
                </a:solidFill>
                <a:latin typeface="Times New Roman"/>
                <a:cs typeface="Times New Roman"/>
              </a:rPr>
              <a:t> enforcement</a:t>
            </a:r>
            <a:r>
              <a:rPr sz="1100" b="1" kern="0" spc="-15" dirty="0">
                <a:solidFill>
                  <a:sysClr val="windowText" lastClr="000000"/>
                </a:solidFill>
                <a:latin typeface="Times New Roman"/>
                <a:cs typeface="Times New Roman"/>
              </a:rPr>
              <a:t> </a:t>
            </a:r>
            <a:r>
              <a:rPr sz="1100" b="1" kern="0" spc="-10" dirty="0">
                <a:solidFill>
                  <a:sysClr val="windowText" lastClr="000000"/>
                </a:solidFill>
                <a:latin typeface="Times New Roman"/>
                <a:cs typeface="Times New Roman"/>
              </a:rPr>
              <a:t>point</a:t>
            </a:r>
            <a:endParaRPr sz="1100" kern="0">
              <a:solidFill>
                <a:sysClr val="windowText" lastClr="000000"/>
              </a:solidFill>
              <a:latin typeface="Times New Roman"/>
              <a:cs typeface="Times New Roman"/>
            </a:endParaRPr>
          </a:p>
          <a:p>
            <a:pPr marL="12700">
              <a:lnSpc>
                <a:spcPts val="1315"/>
              </a:lnSpc>
            </a:pPr>
            <a:r>
              <a:rPr sz="1100" b="1" kern="0" dirty="0">
                <a:solidFill>
                  <a:sysClr val="windowText" lastClr="000000"/>
                </a:solidFill>
                <a:latin typeface="Times New Roman"/>
                <a:cs typeface="Times New Roman"/>
              </a:rPr>
              <a:t>DDI</a:t>
            </a:r>
            <a:r>
              <a:rPr sz="1100" b="1" kern="0" spc="-20" dirty="0">
                <a:solidFill>
                  <a:sysClr val="windowText" lastClr="000000"/>
                </a:solidFill>
                <a:latin typeface="Times New Roman"/>
                <a:cs typeface="Times New Roman"/>
              </a:rPr>
              <a:t> </a:t>
            </a:r>
            <a:r>
              <a:rPr sz="1100" b="1" kern="0" dirty="0">
                <a:solidFill>
                  <a:sysClr val="windowText" lastClr="000000"/>
                </a:solidFill>
                <a:latin typeface="Times New Roman"/>
                <a:cs typeface="Times New Roman"/>
              </a:rPr>
              <a:t>=</a:t>
            </a:r>
            <a:r>
              <a:rPr sz="1100" b="1" kern="0" spc="-15" dirty="0">
                <a:solidFill>
                  <a:sysClr val="windowText" lastClr="000000"/>
                </a:solidFill>
                <a:latin typeface="Times New Roman"/>
                <a:cs typeface="Times New Roman"/>
              </a:rPr>
              <a:t> </a:t>
            </a:r>
            <a:r>
              <a:rPr sz="1100" b="1" kern="0" spc="-10" dirty="0">
                <a:solidFill>
                  <a:sysClr val="windowText" lastClr="000000"/>
                </a:solidFill>
                <a:latin typeface="Times New Roman"/>
                <a:cs typeface="Times New Roman"/>
              </a:rPr>
              <a:t>distributed</a:t>
            </a:r>
            <a:r>
              <a:rPr sz="1100" b="1" kern="0" spc="-25" dirty="0">
                <a:solidFill>
                  <a:sysClr val="windowText" lastClr="000000"/>
                </a:solidFill>
                <a:latin typeface="Times New Roman"/>
                <a:cs typeface="Times New Roman"/>
              </a:rPr>
              <a:t> </a:t>
            </a:r>
            <a:r>
              <a:rPr sz="1100" b="1" kern="0" spc="-10" dirty="0">
                <a:solidFill>
                  <a:sysClr val="windowText" lastClr="000000"/>
                </a:solidFill>
                <a:latin typeface="Times New Roman"/>
                <a:cs typeface="Times New Roman"/>
              </a:rPr>
              <a:t>detection</a:t>
            </a:r>
            <a:r>
              <a:rPr sz="1100" b="1" kern="0" spc="-15" dirty="0">
                <a:solidFill>
                  <a:sysClr val="windowText" lastClr="000000"/>
                </a:solidFill>
                <a:latin typeface="Times New Roman"/>
                <a:cs typeface="Times New Roman"/>
              </a:rPr>
              <a:t> </a:t>
            </a:r>
            <a:r>
              <a:rPr sz="1100" b="1" kern="0" dirty="0">
                <a:solidFill>
                  <a:sysClr val="windowText" lastClr="000000"/>
                </a:solidFill>
                <a:latin typeface="Times New Roman"/>
                <a:cs typeface="Times New Roman"/>
              </a:rPr>
              <a:t>and</a:t>
            </a:r>
            <a:r>
              <a:rPr sz="1100" b="1" kern="0" spc="-20" dirty="0">
                <a:solidFill>
                  <a:sysClr val="windowText" lastClr="000000"/>
                </a:solidFill>
                <a:latin typeface="Times New Roman"/>
                <a:cs typeface="Times New Roman"/>
              </a:rPr>
              <a:t> </a:t>
            </a:r>
            <a:r>
              <a:rPr sz="1100" b="1" kern="0" spc="-10" dirty="0">
                <a:solidFill>
                  <a:sysClr val="windowText" lastClr="000000"/>
                </a:solidFill>
                <a:latin typeface="Times New Roman"/>
                <a:cs typeface="Times New Roman"/>
              </a:rPr>
              <a:t>infer</a:t>
            </a:r>
            <a:r>
              <a:rPr sz="1100" b="1" kern="0" spc="-155" dirty="0">
                <a:solidFill>
                  <a:sysClr val="windowText" lastClr="000000"/>
                </a:solidFill>
                <a:latin typeface="Times New Roman"/>
                <a:cs typeface="Times New Roman"/>
              </a:rPr>
              <a:t> </a:t>
            </a:r>
            <a:r>
              <a:rPr sz="1100" b="1" kern="0" spc="-20" dirty="0">
                <a:solidFill>
                  <a:sysClr val="windowText" lastClr="000000"/>
                </a:solidFill>
                <a:latin typeface="Times New Roman"/>
                <a:cs typeface="Times New Roman"/>
              </a:rPr>
              <a:t>ence</a:t>
            </a:r>
            <a:endParaRPr sz="1100" kern="0">
              <a:solidFill>
                <a:sysClr val="windowText" lastClr="000000"/>
              </a:solidFill>
              <a:latin typeface="Times New Roman"/>
              <a:cs typeface="Times New Roman"/>
            </a:endParaRPr>
          </a:p>
        </p:txBody>
      </p:sp>
      <p:sp>
        <p:nvSpPr>
          <p:cNvPr id="13" name="object 13"/>
          <p:cNvSpPr txBox="1"/>
          <p:nvPr/>
        </p:nvSpPr>
        <p:spPr>
          <a:xfrm>
            <a:off x="7049693" y="1785897"/>
            <a:ext cx="394335" cy="345607"/>
          </a:xfrm>
          <a:prstGeom prst="rect">
            <a:avLst/>
          </a:prstGeom>
        </p:spPr>
        <p:txBody>
          <a:bodyPr vert="horz" wrap="square" lIns="0" tIns="12065" rIns="0" bIns="0" rtlCol="0">
            <a:spAutoFit/>
          </a:bodyPr>
          <a:lstStyle/>
          <a:p>
            <a:pPr marL="69850">
              <a:lnSpc>
                <a:spcPts val="1315"/>
              </a:lnSpc>
              <a:spcBef>
                <a:spcPts val="95"/>
              </a:spcBef>
            </a:pPr>
            <a:r>
              <a:rPr sz="1100" b="1" kern="0" spc="-25" dirty="0">
                <a:solidFill>
                  <a:sysClr val="windowText" lastClr="000000"/>
                </a:solidFill>
                <a:latin typeface="Times New Roman"/>
                <a:cs typeface="Times New Roman"/>
              </a:rPr>
              <a:t>DDI</a:t>
            </a:r>
            <a:endParaRPr sz="1100" kern="0">
              <a:solidFill>
                <a:sysClr val="windowText" lastClr="000000"/>
              </a:solidFill>
              <a:latin typeface="Times New Roman"/>
              <a:cs typeface="Times New Roman"/>
            </a:endParaRPr>
          </a:p>
          <a:p>
            <a:pPr marL="12700">
              <a:lnSpc>
                <a:spcPts val="1315"/>
              </a:lnSpc>
            </a:pPr>
            <a:r>
              <a:rPr sz="1100" b="1" kern="0" spc="-10" dirty="0">
                <a:solidFill>
                  <a:sysClr val="windowText" lastClr="000000"/>
                </a:solidFill>
                <a:latin typeface="Times New Roman"/>
                <a:cs typeface="Times New Roman"/>
              </a:rPr>
              <a:t>events</a:t>
            </a:r>
            <a:endParaRPr sz="1100" kern="0">
              <a:solidFill>
                <a:sysClr val="windowText" lastClr="000000"/>
              </a:solidFill>
              <a:latin typeface="Times New Roman"/>
              <a:cs typeface="Times New Roman"/>
            </a:endParaRPr>
          </a:p>
        </p:txBody>
      </p:sp>
      <p:sp>
        <p:nvSpPr>
          <p:cNvPr id="14" name="object 14"/>
          <p:cNvSpPr txBox="1"/>
          <p:nvPr/>
        </p:nvSpPr>
        <p:spPr>
          <a:xfrm>
            <a:off x="6829129" y="751786"/>
            <a:ext cx="608965" cy="359410"/>
          </a:xfrm>
          <a:prstGeom prst="rect">
            <a:avLst/>
          </a:prstGeom>
        </p:spPr>
        <p:txBody>
          <a:bodyPr vert="horz" wrap="square" lIns="0" tIns="12065" rIns="0" bIns="0" rtlCol="0">
            <a:spAutoFit/>
          </a:bodyPr>
          <a:lstStyle/>
          <a:p>
            <a:pPr marL="120014" marR="5080" indent="-107950">
              <a:spcBef>
                <a:spcPts val="95"/>
              </a:spcBef>
            </a:pPr>
            <a:r>
              <a:rPr sz="1100" b="1" kern="0" spc="-20" dirty="0">
                <a:solidFill>
                  <a:sysClr val="windowText" lastClr="000000"/>
                </a:solidFill>
                <a:latin typeface="Times New Roman"/>
                <a:cs typeface="Times New Roman"/>
              </a:rPr>
              <a:t>Summary </a:t>
            </a:r>
            <a:r>
              <a:rPr sz="1100" b="1" kern="0" spc="-10" dirty="0">
                <a:solidFill>
                  <a:sysClr val="windowText" lastClr="000000"/>
                </a:solidFill>
                <a:latin typeface="Times New Roman"/>
                <a:cs typeface="Times New Roman"/>
              </a:rPr>
              <a:t>events</a:t>
            </a:r>
            <a:endParaRPr sz="1100" kern="0">
              <a:solidFill>
                <a:sysClr val="windowText" lastClr="000000"/>
              </a:solidFill>
              <a:latin typeface="Times New Roman"/>
              <a:cs typeface="Times New Roman"/>
            </a:endParaRPr>
          </a:p>
        </p:txBody>
      </p:sp>
      <p:sp>
        <p:nvSpPr>
          <p:cNvPr id="15" name="object 15"/>
          <p:cNvSpPr txBox="1"/>
          <p:nvPr/>
        </p:nvSpPr>
        <p:spPr>
          <a:xfrm>
            <a:off x="7937498" y="3465081"/>
            <a:ext cx="554355" cy="359410"/>
          </a:xfrm>
          <a:prstGeom prst="rect">
            <a:avLst/>
          </a:prstGeom>
        </p:spPr>
        <p:txBody>
          <a:bodyPr vert="horz" wrap="square" lIns="0" tIns="12065" rIns="0" bIns="0" rtlCol="0">
            <a:spAutoFit/>
          </a:bodyPr>
          <a:lstStyle/>
          <a:p>
            <a:pPr marL="92710" marR="5080" indent="-80645">
              <a:spcBef>
                <a:spcPts val="95"/>
              </a:spcBef>
            </a:pPr>
            <a:r>
              <a:rPr sz="1100" b="1" kern="0" spc="-10" dirty="0">
                <a:solidFill>
                  <a:sysClr val="windowText" lastClr="000000"/>
                </a:solidFill>
                <a:latin typeface="Times New Roman"/>
                <a:cs typeface="Times New Roman"/>
              </a:rPr>
              <a:t>Platform events</a:t>
            </a:r>
            <a:endParaRPr sz="1100" kern="0">
              <a:solidFill>
                <a:sysClr val="windowText" lastClr="000000"/>
              </a:solidFill>
              <a:latin typeface="Times New Roman"/>
              <a:cs typeface="Times New Roman"/>
            </a:endParaRPr>
          </a:p>
        </p:txBody>
      </p:sp>
      <p:sp>
        <p:nvSpPr>
          <p:cNvPr id="16" name="object 16"/>
          <p:cNvSpPr txBox="1"/>
          <p:nvPr/>
        </p:nvSpPr>
        <p:spPr>
          <a:xfrm>
            <a:off x="7719479" y="2361468"/>
            <a:ext cx="554355" cy="359410"/>
          </a:xfrm>
          <a:prstGeom prst="rect">
            <a:avLst/>
          </a:prstGeom>
        </p:spPr>
        <p:txBody>
          <a:bodyPr vert="horz" wrap="square" lIns="0" tIns="12065" rIns="0" bIns="0" rtlCol="0">
            <a:spAutoFit/>
          </a:bodyPr>
          <a:lstStyle/>
          <a:p>
            <a:pPr marL="93345" marR="5080" indent="-81280">
              <a:spcBef>
                <a:spcPts val="95"/>
              </a:spcBef>
            </a:pPr>
            <a:r>
              <a:rPr sz="1100" b="1" kern="0" spc="-10" dirty="0">
                <a:solidFill>
                  <a:sysClr val="windowText" lastClr="000000"/>
                </a:solidFill>
                <a:latin typeface="Times New Roman"/>
                <a:cs typeface="Times New Roman"/>
              </a:rPr>
              <a:t>Platform events</a:t>
            </a:r>
            <a:endParaRPr sz="1100" kern="0">
              <a:solidFill>
                <a:sysClr val="windowText" lastClr="000000"/>
              </a:solidFill>
              <a:latin typeface="Times New Roman"/>
              <a:cs typeface="Times New Roman"/>
            </a:endParaRPr>
          </a:p>
        </p:txBody>
      </p:sp>
      <p:sp>
        <p:nvSpPr>
          <p:cNvPr id="17" name="object 17"/>
          <p:cNvSpPr txBox="1"/>
          <p:nvPr/>
        </p:nvSpPr>
        <p:spPr>
          <a:xfrm>
            <a:off x="4231059" y="1694073"/>
            <a:ext cx="1296670" cy="755650"/>
          </a:xfrm>
          <a:prstGeom prst="rect">
            <a:avLst/>
          </a:prstGeom>
        </p:spPr>
        <p:txBody>
          <a:bodyPr vert="horz" wrap="square" lIns="0" tIns="12065" rIns="0" bIns="0" rtlCol="0">
            <a:spAutoFit/>
          </a:bodyPr>
          <a:lstStyle/>
          <a:p>
            <a:pPr marL="664845" marR="5080" indent="-185420">
              <a:spcBef>
                <a:spcPts val="95"/>
              </a:spcBef>
            </a:pPr>
            <a:r>
              <a:rPr sz="1100" b="1" kern="0" spc="-10" dirty="0">
                <a:solidFill>
                  <a:sysClr val="windowText" lastClr="000000"/>
                </a:solidFill>
                <a:latin typeface="Times New Roman"/>
                <a:cs typeface="Times New Roman"/>
              </a:rPr>
              <a:t>Collaborative policies</a:t>
            </a:r>
            <a:endParaRPr sz="1100" kern="0">
              <a:solidFill>
                <a:sysClr val="windowText" lastClr="000000"/>
              </a:solidFill>
              <a:latin typeface="Times New Roman"/>
              <a:cs typeface="Times New Roman"/>
            </a:endParaRPr>
          </a:p>
          <a:p>
            <a:pPr marL="50800" marR="760730" indent="-38735">
              <a:spcBef>
                <a:spcPts val="480"/>
              </a:spcBef>
            </a:pPr>
            <a:r>
              <a:rPr sz="1100" b="1" kern="0" spc="-20" dirty="0">
                <a:solidFill>
                  <a:sysClr val="windowText" lastClr="000000"/>
                </a:solidFill>
                <a:latin typeface="Times New Roman"/>
                <a:cs typeface="Times New Roman"/>
              </a:rPr>
              <a:t>Network </a:t>
            </a:r>
            <a:r>
              <a:rPr sz="1100" b="1" kern="0" spc="-10" dirty="0">
                <a:solidFill>
                  <a:sysClr val="windowText" lastClr="000000"/>
                </a:solidFill>
                <a:latin typeface="Times New Roman"/>
                <a:cs typeface="Times New Roman"/>
              </a:rPr>
              <a:t>policies</a:t>
            </a:r>
            <a:endParaRPr sz="1100" kern="0">
              <a:solidFill>
                <a:sysClr val="windowText" lastClr="000000"/>
              </a:solidFill>
              <a:latin typeface="Times New Roman"/>
              <a:cs typeface="Times New Roman"/>
            </a:endParaRPr>
          </a:p>
        </p:txBody>
      </p:sp>
      <p:sp>
        <p:nvSpPr>
          <p:cNvPr id="18" name="object 18"/>
          <p:cNvSpPr txBox="1"/>
          <p:nvPr/>
        </p:nvSpPr>
        <p:spPr>
          <a:xfrm rot="19980000">
            <a:off x="5625727" y="3664444"/>
            <a:ext cx="390485" cy="141064"/>
          </a:xfrm>
          <a:prstGeom prst="rect">
            <a:avLst/>
          </a:prstGeom>
        </p:spPr>
        <p:txBody>
          <a:bodyPr vert="horz" wrap="square" lIns="0" tIns="0" rIns="0" bIns="0" rtlCol="0">
            <a:spAutoFit/>
          </a:bodyPr>
          <a:lstStyle/>
          <a:p>
            <a:pPr>
              <a:lnSpc>
                <a:spcPts val="1085"/>
              </a:lnSpc>
            </a:pPr>
            <a:r>
              <a:rPr sz="1050" b="1" kern="0" spc="-10" dirty="0">
                <a:solidFill>
                  <a:sysClr val="windowText" lastClr="000000"/>
                </a:solidFill>
                <a:latin typeface="Times New Roman"/>
                <a:cs typeface="Times New Roman"/>
              </a:rPr>
              <a:t>go</a:t>
            </a:r>
            <a:r>
              <a:rPr sz="1575" b="1" kern="0" spc="-15" baseline="2645" dirty="0">
                <a:solidFill>
                  <a:sysClr val="windowText" lastClr="000000"/>
                </a:solidFill>
                <a:latin typeface="Times New Roman"/>
                <a:cs typeface="Times New Roman"/>
              </a:rPr>
              <a:t>ssip</a:t>
            </a:r>
            <a:endParaRPr sz="1575" kern="0" baseline="2645">
              <a:solidFill>
                <a:sysClr val="windowText" lastClr="000000"/>
              </a:solidFill>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59051" y="548640"/>
            <a:ext cx="9108948" cy="57607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4351" y="126872"/>
            <a:ext cx="3004820" cy="848360"/>
          </a:xfrm>
          <a:prstGeom prst="rect">
            <a:avLst/>
          </a:prstGeom>
        </p:spPr>
        <p:txBody>
          <a:bodyPr vert="horz" wrap="square" lIns="0" tIns="12700" rIns="0" bIns="0" rtlCol="0">
            <a:spAutoFit/>
          </a:bodyPr>
          <a:lstStyle/>
          <a:p>
            <a:pPr marL="12700">
              <a:spcBef>
                <a:spcPts val="100"/>
              </a:spcBef>
            </a:pPr>
            <a:r>
              <a:rPr spc="-10" dirty="0">
                <a:solidFill>
                  <a:srgbClr val="E2BB92"/>
                </a:solidFill>
              </a:rPr>
              <a:t>Summary</a:t>
            </a:r>
          </a:p>
        </p:txBody>
      </p:sp>
      <p:sp>
        <p:nvSpPr>
          <p:cNvPr id="3" name="object 3"/>
          <p:cNvSpPr txBox="1"/>
          <p:nvPr/>
        </p:nvSpPr>
        <p:spPr>
          <a:xfrm>
            <a:off x="6679439" y="1060451"/>
            <a:ext cx="3573779" cy="5151755"/>
          </a:xfrm>
          <a:prstGeom prst="rect">
            <a:avLst/>
          </a:prstGeom>
        </p:spPr>
        <p:txBody>
          <a:bodyPr vert="horz" wrap="square" lIns="0" tIns="92075" rIns="0" bIns="0" rtlCol="0">
            <a:spAutoFit/>
          </a:bodyPr>
          <a:lstStyle/>
          <a:p>
            <a:pPr marL="469900" marR="15875" indent="-457200">
              <a:lnSpc>
                <a:spcPct val="80000"/>
              </a:lnSpc>
              <a:spcBef>
                <a:spcPts val="725"/>
              </a:spcBef>
              <a:buClr>
                <a:srgbClr val="E2BB92"/>
              </a:buClr>
              <a:buSzPct val="138461"/>
              <a:buFont typeface="Arial"/>
              <a:buChar char="•"/>
              <a:tabLst>
                <a:tab pos="469900" algn="l"/>
              </a:tabLst>
            </a:pPr>
            <a:r>
              <a:rPr sz="2600" kern="0" spc="-40" dirty="0">
                <a:solidFill>
                  <a:srgbClr val="FFFFFF"/>
                </a:solidFill>
                <a:latin typeface="Georgia"/>
                <a:cs typeface="Georgia"/>
              </a:rPr>
              <a:t>Host-</a:t>
            </a:r>
            <a:r>
              <a:rPr sz="2600" kern="0" dirty="0">
                <a:solidFill>
                  <a:srgbClr val="FFFFFF"/>
                </a:solidFill>
                <a:latin typeface="Georgia"/>
                <a:cs typeface="Georgia"/>
              </a:rPr>
              <a:t>based</a:t>
            </a:r>
            <a:r>
              <a:rPr sz="2600" kern="0" spc="30" dirty="0">
                <a:solidFill>
                  <a:srgbClr val="FFFFFF"/>
                </a:solidFill>
                <a:latin typeface="Georgia"/>
                <a:cs typeface="Georgia"/>
              </a:rPr>
              <a:t> </a:t>
            </a:r>
            <a:r>
              <a:rPr sz="2600" kern="0" spc="-10" dirty="0">
                <a:solidFill>
                  <a:srgbClr val="FFFFFF"/>
                </a:solidFill>
                <a:latin typeface="Georgia"/>
                <a:cs typeface="Georgia"/>
              </a:rPr>
              <a:t>intrusion detection</a:t>
            </a:r>
            <a:endParaRPr sz="2600" kern="0">
              <a:solidFill>
                <a:sysClr val="windowText" lastClr="000000"/>
              </a:solidFill>
              <a:latin typeface="Georgia"/>
              <a:cs typeface="Georgia"/>
            </a:endParaRPr>
          </a:p>
          <a:p>
            <a:pPr marL="756285" lvl="1" indent="-286385">
              <a:spcBef>
                <a:spcPts val="35"/>
              </a:spcBef>
              <a:buClr>
                <a:srgbClr val="E2BB92"/>
              </a:buClr>
              <a:buSzPct val="138888"/>
              <a:buFont typeface="Arial"/>
              <a:buChar char="•"/>
              <a:tabLst>
                <a:tab pos="756285" algn="l"/>
              </a:tabLst>
            </a:pPr>
            <a:r>
              <a:rPr kern="0" dirty="0">
                <a:solidFill>
                  <a:srgbClr val="FFFFFF"/>
                </a:solidFill>
                <a:latin typeface="Georgia"/>
                <a:cs typeface="Georgia"/>
              </a:rPr>
              <a:t>Data</a:t>
            </a:r>
            <a:r>
              <a:rPr kern="0" spc="-15" dirty="0">
                <a:solidFill>
                  <a:srgbClr val="FFFFFF"/>
                </a:solidFill>
                <a:latin typeface="Georgia"/>
                <a:cs typeface="Georgia"/>
              </a:rPr>
              <a:t> </a:t>
            </a:r>
            <a:r>
              <a:rPr kern="0" dirty="0">
                <a:solidFill>
                  <a:srgbClr val="FFFFFF"/>
                </a:solidFill>
                <a:latin typeface="Georgia"/>
                <a:cs typeface="Georgia"/>
              </a:rPr>
              <a:t>sources</a:t>
            </a:r>
            <a:r>
              <a:rPr kern="0" spc="-5" dirty="0">
                <a:solidFill>
                  <a:srgbClr val="FFFFFF"/>
                </a:solidFill>
                <a:latin typeface="Georgia"/>
                <a:cs typeface="Georgia"/>
              </a:rPr>
              <a:t> </a:t>
            </a:r>
            <a:r>
              <a:rPr kern="0" dirty="0">
                <a:solidFill>
                  <a:srgbClr val="FFFFFF"/>
                </a:solidFill>
                <a:latin typeface="Georgia"/>
                <a:cs typeface="Georgia"/>
              </a:rPr>
              <a:t>and</a:t>
            </a:r>
            <a:r>
              <a:rPr kern="0" spc="-5" dirty="0">
                <a:solidFill>
                  <a:srgbClr val="FFFFFF"/>
                </a:solidFill>
                <a:latin typeface="Georgia"/>
                <a:cs typeface="Georgia"/>
              </a:rPr>
              <a:t> </a:t>
            </a:r>
            <a:r>
              <a:rPr kern="0" spc="-10" dirty="0">
                <a:solidFill>
                  <a:srgbClr val="FFFFFF"/>
                </a:solidFill>
                <a:latin typeface="Georgia"/>
                <a:cs typeface="Georgia"/>
              </a:rPr>
              <a:t>sensors</a:t>
            </a:r>
            <a:endParaRPr kern="0">
              <a:solidFill>
                <a:sysClr val="windowText" lastClr="000000"/>
              </a:solidFill>
              <a:latin typeface="Georgia"/>
              <a:cs typeface="Georgia"/>
            </a:endParaRPr>
          </a:p>
          <a:p>
            <a:pPr marL="756285" lvl="1" indent="-286385">
              <a:buClr>
                <a:srgbClr val="E2BB92"/>
              </a:buClr>
              <a:buSzPct val="138888"/>
              <a:buFont typeface="Arial"/>
              <a:buChar char="•"/>
              <a:tabLst>
                <a:tab pos="756285" algn="l"/>
              </a:tabLst>
            </a:pPr>
            <a:r>
              <a:rPr kern="0" dirty="0">
                <a:solidFill>
                  <a:srgbClr val="FFFFFF"/>
                </a:solidFill>
                <a:latin typeface="Georgia"/>
                <a:cs typeface="Georgia"/>
              </a:rPr>
              <a:t>Anomaly</a:t>
            </a:r>
            <a:r>
              <a:rPr kern="0" spc="270" dirty="0">
                <a:solidFill>
                  <a:srgbClr val="FFFFFF"/>
                </a:solidFill>
                <a:latin typeface="Georgia"/>
                <a:cs typeface="Georgia"/>
              </a:rPr>
              <a:t> </a:t>
            </a:r>
            <a:r>
              <a:rPr kern="0" spc="-20" dirty="0">
                <a:solidFill>
                  <a:srgbClr val="FFFFFF"/>
                </a:solidFill>
                <a:latin typeface="Georgia"/>
                <a:cs typeface="Georgia"/>
              </a:rPr>
              <a:t>HIDS</a:t>
            </a:r>
            <a:endParaRPr kern="0">
              <a:solidFill>
                <a:sysClr val="windowText" lastClr="000000"/>
              </a:solidFill>
              <a:latin typeface="Georgia"/>
              <a:cs typeface="Georgia"/>
            </a:endParaRPr>
          </a:p>
          <a:p>
            <a:pPr marL="756285" lvl="1" indent="-286385">
              <a:buClr>
                <a:srgbClr val="E2BB92"/>
              </a:buClr>
              <a:buSzPct val="138888"/>
              <a:buFont typeface="Arial"/>
              <a:buChar char="•"/>
              <a:tabLst>
                <a:tab pos="756285" algn="l"/>
              </a:tabLst>
            </a:pPr>
            <a:r>
              <a:rPr kern="0" dirty="0">
                <a:solidFill>
                  <a:srgbClr val="FFFFFF"/>
                </a:solidFill>
                <a:latin typeface="Georgia"/>
                <a:cs typeface="Georgia"/>
              </a:rPr>
              <a:t>Signature</a:t>
            </a:r>
            <a:r>
              <a:rPr kern="0" spc="-45" dirty="0">
                <a:solidFill>
                  <a:srgbClr val="FFFFFF"/>
                </a:solidFill>
                <a:latin typeface="Georgia"/>
                <a:cs typeface="Georgia"/>
              </a:rPr>
              <a:t> </a:t>
            </a:r>
            <a:r>
              <a:rPr kern="0" dirty="0">
                <a:solidFill>
                  <a:srgbClr val="FFFFFF"/>
                </a:solidFill>
                <a:latin typeface="Georgia"/>
                <a:cs typeface="Georgia"/>
              </a:rPr>
              <a:t>or</a:t>
            </a:r>
            <a:r>
              <a:rPr kern="0" spc="-55" dirty="0">
                <a:solidFill>
                  <a:srgbClr val="FFFFFF"/>
                </a:solidFill>
                <a:latin typeface="Georgia"/>
                <a:cs typeface="Georgia"/>
              </a:rPr>
              <a:t> </a:t>
            </a:r>
            <a:r>
              <a:rPr kern="0" dirty="0">
                <a:solidFill>
                  <a:srgbClr val="FFFFFF"/>
                </a:solidFill>
                <a:latin typeface="Georgia"/>
                <a:cs typeface="Georgia"/>
              </a:rPr>
              <a:t>heuristic</a:t>
            </a:r>
            <a:r>
              <a:rPr kern="0" spc="-50" dirty="0">
                <a:solidFill>
                  <a:srgbClr val="FFFFFF"/>
                </a:solidFill>
                <a:latin typeface="Georgia"/>
                <a:cs typeface="Georgia"/>
              </a:rPr>
              <a:t> </a:t>
            </a:r>
            <a:r>
              <a:rPr kern="0" spc="-20" dirty="0">
                <a:solidFill>
                  <a:srgbClr val="FFFFFF"/>
                </a:solidFill>
                <a:latin typeface="Georgia"/>
                <a:cs typeface="Georgia"/>
              </a:rPr>
              <a:t>HIDS</a:t>
            </a:r>
            <a:endParaRPr kern="0">
              <a:solidFill>
                <a:sysClr val="windowText" lastClr="000000"/>
              </a:solidFill>
              <a:latin typeface="Georgia"/>
              <a:cs typeface="Georgia"/>
            </a:endParaRPr>
          </a:p>
          <a:p>
            <a:pPr marL="756285" lvl="1" indent="-286385">
              <a:lnSpc>
                <a:spcPts val="2145"/>
              </a:lnSpc>
              <a:buClr>
                <a:srgbClr val="E2BB92"/>
              </a:buClr>
              <a:buSzPct val="138888"/>
              <a:buFont typeface="Arial"/>
              <a:buChar char="•"/>
              <a:tabLst>
                <a:tab pos="756285" algn="l"/>
              </a:tabLst>
            </a:pPr>
            <a:r>
              <a:rPr kern="0" dirty="0">
                <a:solidFill>
                  <a:srgbClr val="FFFFFF"/>
                </a:solidFill>
                <a:latin typeface="Georgia"/>
                <a:cs typeface="Georgia"/>
              </a:rPr>
              <a:t>Distributed</a:t>
            </a:r>
            <a:r>
              <a:rPr kern="0" spc="-20" dirty="0">
                <a:solidFill>
                  <a:srgbClr val="FFFFFF"/>
                </a:solidFill>
                <a:latin typeface="Georgia"/>
                <a:cs typeface="Georgia"/>
              </a:rPr>
              <a:t> HIDS</a:t>
            </a:r>
            <a:endParaRPr kern="0">
              <a:solidFill>
                <a:sysClr val="windowText" lastClr="000000"/>
              </a:solidFill>
              <a:latin typeface="Georgia"/>
              <a:cs typeface="Georgia"/>
            </a:endParaRPr>
          </a:p>
          <a:p>
            <a:pPr marL="469900" marR="323850" indent="-457200">
              <a:lnSpc>
                <a:spcPct val="80000"/>
              </a:lnSpc>
              <a:spcBef>
                <a:spcPts val="610"/>
              </a:spcBef>
              <a:buClr>
                <a:srgbClr val="E2BB92"/>
              </a:buClr>
              <a:buSzPct val="138461"/>
              <a:buFont typeface="Arial"/>
              <a:buChar char="•"/>
              <a:tabLst>
                <a:tab pos="469900" algn="l"/>
              </a:tabLst>
            </a:pPr>
            <a:r>
              <a:rPr sz="2600" kern="0" dirty="0">
                <a:solidFill>
                  <a:srgbClr val="FFFFFF"/>
                </a:solidFill>
                <a:latin typeface="Georgia"/>
                <a:cs typeface="Georgia"/>
              </a:rPr>
              <a:t>Network-</a:t>
            </a:r>
            <a:r>
              <a:rPr sz="2600" kern="0" spc="-10" dirty="0">
                <a:solidFill>
                  <a:srgbClr val="FFFFFF"/>
                </a:solidFill>
                <a:latin typeface="Georgia"/>
                <a:cs typeface="Georgia"/>
              </a:rPr>
              <a:t>based </a:t>
            </a:r>
            <a:r>
              <a:rPr sz="2600" kern="0" dirty="0">
                <a:solidFill>
                  <a:srgbClr val="FFFFFF"/>
                </a:solidFill>
                <a:latin typeface="Georgia"/>
                <a:cs typeface="Georgia"/>
              </a:rPr>
              <a:t>intrusion</a:t>
            </a:r>
            <a:r>
              <a:rPr sz="2600" kern="0" spc="-140" dirty="0">
                <a:solidFill>
                  <a:srgbClr val="FFFFFF"/>
                </a:solidFill>
                <a:latin typeface="Georgia"/>
                <a:cs typeface="Georgia"/>
              </a:rPr>
              <a:t> </a:t>
            </a:r>
            <a:r>
              <a:rPr sz="2600" kern="0" spc="-10" dirty="0">
                <a:solidFill>
                  <a:srgbClr val="FFFFFF"/>
                </a:solidFill>
                <a:latin typeface="Georgia"/>
                <a:cs typeface="Georgia"/>
              </a:rPr>
              <a:t>detection</a:t>
            </a:r>
            <a:endParaRPr sz="2600" kern="0">
              <a:solidFill>
                <a:sysClr val="windowText" lastClr="000000"/>
              </a:solidFill>
              <a:latin typeface="Georgia"/>
              <a:cs typeface="Georgia"/>
            </a:endParaRPr>
          </a:p>
          <a:p>
            <a:pPr marL="756285" lvl="1" indent="-286385">
              <a:spcBef>
                <a:spcPts val="30"/>
              </a:spcBef>
              <a:buClr>
                <a:srgbClr val="E2BB92"/>
              </a:buClr>
              <a:buSzPct val="138888"/>
              <a:buFont typeface="Arial"/>
              <a:buChar char="•"/>
              <a:tabLst>
                <a:tab pos="756285" algn="l"/>
              </a:tabLst>
            </a:pPr>
            <a:r>
              <a:rPr kern="0" dirty="0">
                <a:solidFill>
                  <a:srgbClr val="FFFFFF"/>
                </a:solidFill>
                <a:latin typeface="Georgia"/>
                <a:cs typeface="Georgia"/>
              </a:rPr>
              <a:t>Types</a:t>
            </a:r>
            <a:r>
              <a:rPr kern="0" spc="30" dirty="0">
                <a:solidFill>
                  <a:srgbClr val="FFFFFF"/>
                </a:solidFill>
                <a:latin typeface="Georgia"/>
                <a:cs typeface="Georgia"/>
              </a:rPr>
              <a:t> </a:t>
            </a:r>
            <a:r>
              <a:rPr kern="0" dirty="0">
                <a:solidFill>
                  <a:srgbClr val="FFFFFF"/>
                </a:solidFill>
                <a:latin typeface="Georgia"/>
                <a:cs typeface="Georgia"/>
              </a:rPr>
              <a:t>of</a:t>
            </a:r>
            <a:r>
              <a:rPr kern="0" spc="25" dirty="0">
                <a:solidFill>
                  <a:srgbClr val="FFFFFF"/>
                </a:solidFill>
                <a:latin typeface="Georgia"/>
                <a:cs typeface="Georgia"/>
              </a:rPr>
              <a:t> </a:t>
            </a:r>
            <a:r>
              <a:rPr kern="0" dirty="0">
                <a:solidFill>
                  <a:srgbClr val="FFFFFF"/>
                </a:solidFill>
                <a:latin typeface="Georgia"/>
                <a:cs typeface="Georgia"/>
              </a:rPr>
              <a:t>network</a:t>
            </a:r>
            <a:r>
              <a:rPr kern="0" spc="25" dirty="0">
                <a:solidFill>
                  <a:srgbClr val="FFFFFF"/>
                </a:solidFill>
                <a:latin typeface="Georgia"/>
                <a:cs typeface="Georgia"/>
              </a:rPr>
              <a:t> </a:t>
            </a:r>
            <a:r>
              <a:rPr kern="0" spc="-10" dirty="0">
                <a:solidFill>
                  <a:srgbClr val="FFFFFF"/>
                </a:solidFill>
                <a:latin typeface="Georgia"/>
                <a:cs typeface="Georgia"/>
              </a:rPr>
              <a:t>sensors</a:t>
            </a:r>
            <a:endParaRPr kern="0">
              <a:solidFill>
                <a:sysClr val="windowText" lastClr="000000"/>
              </a:solidFill>
              <a:latin typeface="Georgia"/>
              <a:cs typeface="Georgia"/>
            </a:endParaRPr>
          </a:p>
          <a:p>
            <a:pPr marL="756285" lvl="1" indent="-286385">
              <a:buClr>
                <a:srgbClr val="E2BB92"/>
              </a:buClr>
              <a:buSzPct val="138888"/>
              <a:buFont typeface="Arial"/>
              <a:buChar char="•"/>
              <a:tabLst>
                <a:tab pos="756285" algn="l"/>
              </a:tabLst>
            </a:pPr>
            <a:r>
              <a:rPr kern="0" dirty="0">
                <a:solidFill>
                  <a:srgbClr val="FFFFFF"/>
                </a:solidFill>
                <a:latin typeface="Georgia"/>
                <a:cs typeface="Georgia"/>
              </a:rPr>
              <a:t>NIDS</a:t>
            </a:r>
            <a:r>
              <a:rPr kern="0" spc="-50" dirty="0">
                <a:solidFill>
                  <a:srgbClr val="FFFFFF"/>
                </a:solidFill>
                <a:latin typeface="Georgia"/>
                <a:cs typeface="Georgia"/>
              </a:rPr>
              <a:t> </a:t>
            </a:r>
            <a:r>
              <a:rPr kern="0" dirty="0">
                <a:solidFill>
                  <a:srgbClr val="FFFFFF"/>
                </a:solidFill>
                <a:latin typeface="Georgia"/>
                <a:cs typeface="Georgia"/>
              </a:rPr>
              <a:t>sensor</a:t>
            </a:r>
            <a:r>
              <a:rPr kern="0" spc="-45" dirty="0">
                <a:solidFill>
                  <a:srgbClr val="FFFFFF"/>
                </a:solidFill>
                <a:latin typeface="Georgia"/>
                <a:cs typeface="Georgia"/>
              </a:rPr>
              <a:t> </a:t>
            </a:r>
            <a:r>
              <a:rPr kern="0" spc="-10" dirty="0">
                <a:solidFill>
                  <a:srgbClr val="FFFFFF"/>
                </a:solidFill>
                <a:latin typeface="Georgia"/>
                <a:cs typeface="Georgia"/>
              </a:rPr>
              <a:t>deployment</a:t>
            </a:r>
            <a:endParaRPr kern="0">
              <a:solidFill>
                <a:sysClr val="windowText" lastClr="000000"/>
              </a:solidFill>
              <a:latin typeface="Georgia"/>
              <a:cs typeface="Georgia"/>
            </a:endParaRPr>
          </a:p>
          <a:p>
            <a:pPr marL="756285" marR="880110" lvl="1" indent="-287020">
              <a:lnSpc>
                <a:spcPct val="80000"/>
              </a:lnSpc>
              <a:spcBef>
                <a:spcPts val="434"/>
              </a:spcBef>
              <a:buClr>
                <a:srgbClr val="E2BB92"/>
              </a:buClr>
              <a:buSzPct val="138888"/>
              <a:buFont typeface="Arial"/>
              <a:buChar char="•"/>
              <a:tabLst>
                <a:tab pos="756285" algn="l"/>
              </a:tabLst>
            </a:pPr>
            <a:r>
              <a:rPr kern="0" spc="-10" dirty="0">
                <a:solidFill>
                  <a:srgbClr val="FFFFFF"/>
                </a:solidFill>
                <a:latin typeface="Georgia"/>
                <a:cs typeface="Georgia"/>
              </a:rPr>
              <a:t>Intrusion</a:t>
            </a:r>
            <a:r>
              <a:rPr kern="0" spc="-65" dirty="0">
                <a:solidFill>
                  <a:srgbClr val="FFFFFF"/>
                </a:solidFill>
                <a:latin typeface="Georgia"/>
                <a:cs typeface="Georgia"/>
              </a:rPr>
              <a:t> </a:t>
            </a:r>
            <a:r>
              <a:rPr kern="0" spc="-10" dirty="0">
                <a:solidFill>
                  <a:srgbClr val="FFFFFF"/>
                </a:solidFill>
                <a:latin typeface="Georgia"/>
                <a:cs typeface="Georgia"/>
              </a:rPr>
              <a:t>detection techniques</a:t>
            </a:r>
            <a:endParaRPr kern="0">
              <a:solidFill>
                <a:sysClr val="windowText" lastClr="000000"/>
              </a:solidFill>
              <a:latin typeface="Georgia"/>
              <a:cs typeface="Georgia"/>
            </a:endParaRPr>
          </a:p>
          <a:p>
            <a:pPr marL="756285" lvl="1" indent="-286385">
              <a:lnSpc>
                <a:spcPts val="2145"/>
              </a:lnSpc>
              <a:buClr>
                <a:srgbClr val="E2BB92"/>
              </a:buClr>
              <a:buSzPct val="138888"/>
              <a:buFont typeface="Arial"/>
              <a:buChar char="•"/>
              <a:tabLst>
                <a:tab pos="756285" algn="l"/>
              </a:tabLst>
            </a:pPr>
            <a:r>
              <a:rPr kern="0" dirty="0">
                <a:solidFill>
                  <a:srgbClr val="FFFFFF"/>
                </a:solidFill>
                <a:latin typeface="Georgia"/>
                <a:cs typeface="Georgia"/>
              </a:rPr>
              <a:t>Logging</a:t>
            </a:r>
            <a:r>
              <a:rPr kern="0" spc="125" dirty="0">
                <a:solidFill>
                  <a:srgbClr val="FFFFFF"/>
                </a:solidFill>
                <a:latin typeface="Georgia"/>
                <a:cs typeface="Georgia"/>
              </a:rPr>
              <a:t> </a:t>
            </a:r>
            <a:r>
              <a:rPr kern="0" dirty="0">
                <a:solidFill>
                  <a:srgbClr val="FFFFFF"/>
                </a:solidFill>
                <a:latin typeface="Georgia"/>
                <a:cs typeface="Georgia"/>
              </a:rPr>
              <a:t>of</a:t>
            </a:r>
            <a:r>
              <a:rPr kern="0" spc="110" dirty="0">
                <a:solidFill>
                  <a:srgbClr val="FFFFFF"/>
                </a:solidFill>
                <a:latin typeface="Georgia"/>
                <a:cs typeface="Georgia"/>
              </a:rPr>
              <a:t> </a:t>
            </a:r>
            <a:r>
              <a:rPr kern="0" spc="-10" dirty="0">
                <a:solidFill>
                  <a:srgbClr val="FFFFFF"/>
                </a:solidFill>
                <a:latin typeface="Georgia"/>
                <a:cs typeface="Georgia"/>
              </a:rPr>
              <a:t>alerts</a:t>
            </a:r>
            <a:endParaRPr kern="0">
              <a:solidFill>
                <a:sysClr val="windowText" lastClr="000000"/>
              </a:solidFill>
              <a:latin typeface="Georgia"/>
              <a:cs typeface="Georgia"/>
            </a:endParaRPr>
          </a:p>
          <a:p>
            <a:pPr marL="469900" marR="622300" indent="-457200">
              <a:lnSpc>
                <a:spcPct val="80000"/>
              </a:lnSpc>
              <a:spcBef>
                <a:spcPts val="610"/>
              </a:spcBef>
              <a:buClr>
                <a:srgbClr val="E2BB92"/>
              </a:buClr>
              <a:buSzPct val="138461"/>
              <a:buFont typeface="Arial"/>
              <a:buChar char="•"/>
              <a:tabLst>
                <a:tab pos="469900" algn="l"/>
              </a:tabLst>
            </a:pPr>
            <a:r>
              <a:rPr sz="2600" kern="0" dirty="0">
                <a:solidFill>
                  <a:srgbClr val="FFFFFF"/>
                </a:solidFill>
                <a:latin typeface="Georgia"/>
                <a:cs typeface="Georgia"/>
              </a:rPr>
              <a:t>Example</a:t>
            </a:r>
            <a:r>
              <a:rPr sz="2600" kern="0" spc="-30" dirty="0">
                <a:solidFill>
                  <a:srgbClr val="FFFFFF"/>
                </a:solidFill>
                <a:latin typeface="Georgia"/>
                <a:cs typeface="Georgia"/>
              </a:rPr>
              <a:t> </a:t>
            </a:r>
            <a:r>
              <a:rPr sz="2600" kern="0" spc="-10" dirty="0">
                <a:solidFill>
                  <a:srgbClr val="FFFFFF"/>
                </a:solidFill>
                <a:latin typeface="Georgia"/>
                <a:cs typeface="Georgia"/>
              </a:rPr>
              <a:t>system: Snort</a:t>
            </a:r>
            <a:endParaRPr sz="2600" kern="0">
              <a:solidFill>
                <a:sysClr val="windowText" lastClr="000000"/>
              </a:solidFill>
              <a:latin typeface="Georgia"/>
              <a:cs typeface="Georgia"/>
            </a:endParaRPr>
          </a:p>
          <a:p>
            <a:pPr marL="756285" lvl="1" indent="-286385">
              <a:spcBef>
                <a:spcPts val="30"/>
              </a:spcBef>
              <a:buClr>
                <a:srgbClr val="E2BB92"/>
              </a:buClr>
              <a:buSzPct val="138888"/>
              <a:buFont typeface="Arial"/>
              <a:buChar char="•"/>
              <a:tabLst>
                <a:tab pos="756285" algn="l"/>
              </a:tabLst>
            </a:pPr>
            <a:r>
              <a:rPr kern="0" spc="-10" dirty="0">
                <a:solidFill>
                  <a:srgbClr val="FFFFFF"/>
                </a:solidFill>
                <a:latin typeface="Georgia"/>
                <a:cs typeface="Georgia"/>
              </a:rPr>
              <a:t>Snort</a:t>
            </a:r>
            <a:r>
              <a:rPr kern="0" spc="-85" dirty="0">
                <a:solidFill>
                  <a:srgbClr val="FFFFFF"/>
                </a:solidFill>
                <a:latin typeface="Georgia"/>
                <a:cs typeface="Georgia"/>
              </a:rPr>
              <a:t> </a:t>
            </a:r>
            <a:r>
              <a:rPr kern="0" spc="-10" dirty="0">
                <a:solidFill>
                  <a:srgbClr val="FFFFFF"/>
                </a:solidFill>
                <a:latin typeface="Georgia"/>
                <a:cs typeface="Georgia"/>
              </a:rPr>
              <a:t>architecture</a:t>
            </a:r>
            <a:endParaRPr kern="0">
              <a:solidFill>
                <a:sysClr val="windowText" lastClr="000000"/>
              </a:solidFill>
              <a:latin typeface="Georgia"/>
              <a:cs typeface="Georgia"/>
            </a:endParaRPr>
          </a:p>
          <a:p>
            <a:pPr marL="756285" lvl="1" indent="-286385">
              <a:spcBef>
                <a:spcPts val="5"/>
              </a:spcBef>
              <a:buClr>
                <a:srgbClr val="E2BB92"/>
              </a:buClr>
              <a:buSzPct val="138888"/>
              <a:buFont typeface="Arial"/>
              <a:buChar char="•"/>
              <a:tabLst>
                <a:tab pos="756285" algn="l"/>
              </a:tabLst>
            </a:pPr>
            <a:r>
              <a:rPr kern="0" spc="-20" dirty="0">
                <a:solidFill>
                  <a:srgbClr val="FFFFFF"/>
                </a:solidFill>
                <a:latin typeface="Georgia"/>
                <a:cs typeface="Georgia"/>
              </a:rPr>
              <a:t>Snort</a:t>
            </a:r>
            <a:r>
              <a:rPr kern="0" spc="-75" dirty="0">
                <a:solidFill>
                  <a:srgbClr val="FFFFFF"/>
                </a:solidFill>
                <a:latin typeface="Georgia"/>
                <a:cs typeface="Georgia"/>
              </a:rPr>
              <a:t> </a:t>
            </a:r>
            <a:r>
              <a:rPr kern="0" spc="-10" dirty="0">
                <a:solidFill>
                  <a:srgbClr val="FFFFFF"/>
                </a:solidFill>
                <a:latin typeface="Georgia"/>
                <a:cs typeface="Georgia"/>
              </a:rPr>
              <a:t>rules</a:t>
            </a:r>
            <a:endParaRPr kern="0">
              <a:solidFill>
                <a:sysClr val="windowText" lastClr="000000"/>
              </a:solidFill>
              <a:latin typeface="Georgia"/>
              <a:cs typeface="Georgia"/>
            </a:endParaRPr>
          </a:p>
        </p:txBody>
      </p:sp>
      <p:sp>
        <p:nvSpPr>
          <p:cNvPr id="4" name="object 4"/>
          <p:cNvSpPr txBox="1"/>
          <p:nvPr/>
        </p:nvSpPr>
        <p:spPr>
          <a:xfrm>
            <a:off x="245096" y="1205611"/>
            <a:ext cx="6598763" cy="4580741"/>
          </a:xfrm>
          <a:prstGeom prst="rect">
            <a:avLst/>
          </a:prstGeom>
        </p:spPr>
        <p:txBody>
          <a:bodyPr vert="horz" wrap="square" lIns="0" tIns="12700" rIns="0" bIns="0" rtlCol="0">
            <a:spAutoFit/>
          </a:bodyPr>
          <a:lstStyle/>
          <a:p>
            <a:pPr marL="354965" indent="-342265">
              <a:spcBef>
                <a:spcPts val="100"/>
              </a:spcBef>
              <a:buClr>
                <a:srgbClr val="E2BB92"/>
              </a:buClr>
              <a:buSzPct val="139583"/>
              <a:buFont typeface="Arial"/>
              <a:buChar char="•"/>
              <a:tabLst>
                <a:tab pos="354965" algn="l"/>
              </a:tabLst>
            </a:pPr>
            <a:r>
              <a:rPr sz="2400" kern="0" spc="-10" dirty="0">
                <a:solidFill>
                  <a:srgbClr val="FFFFFF"/>
                </a:solidFill>
                <a:latin typeface="Georgia"/>
                <a:cs typeface="Georgia"/>
              </a:rPr>
              <a:t>Intruders</a:t>
            </a:r>
            <a:endParaRPr sz="2400" kern="0" dirty="0">
              <a:solidFill>
                <a:sysClr val="windowText" lastClr="000000"/>
              </a:solidFill>
              <a:latin typeface="Georgia"/>
              <a:cs typeface="Georgia"/>
            </a:endParaRPr>
          </a:p>
          <a:p>
            <a:pPr marL="756285" lvl="1" indent="-287020">
              <a:spcBef>
                <a:spcPts val="440"/>
              </a:spcBef>
              <a:buClr>
                <a:srgbClr val="E2BB92"/>
              </a:buClr>
              <a:buSzPct val="140625"/>
              <a:buFont typeface="Arial"/>
              <a:buChar char="•"/>
              <a:tabLst>
                <a:tab pos="756285" algn="l"/>
              </a:tabLst>
            </a:pPr>
            <a:r>
              <a:rPr sz="1600" kern="0" spc="-10" dirty="0">
                <a:solidFill>
                  <a:srgbClr val="FFFFFF"/>
                </a:solidFill>
                <a:latin typeface="Georgia"/>
                <a:cs typeface="Georgia"/>
              </a:rPr>
              <a:t>Intruder</a:t>
            </a:r>
            <a:r>
              <a:rPr sz="1600" kern="0" spc="-50" dirty="0">
                <a:solidFill>
                  <a:srgbClr val="FFFFFF"/>
                </a:solidFill>
                <a:latin typeface="Georgia"/>
                <a:cs typeface="Georgia"/>
              </a:rPr>
              <a:t> </a:t>
            </a:r>
            <a:r>
              <a:rPr sz="1600" kern="0" spc="-10" dirty="0">
                <a:solidFill>
                  <a:srgbClr val="FFFFFF"/>
                </a:solidFill>
                <a:latin typeface="Georgia"/>
                <a:cs typeface="Georgia"/>
              </a:rPr>
              <a:t>behavior</a:t>
            </a:r>
            <a:endParaRPr sz="1600" kern="0" dirty="0">
              <a:solidFill>
                <a:sysClr val="windowText" lastClr="000000"/>
              </a:solidFill>
              <a:latin typeface="Georgia"/>
              <a:cs typeface="Georgia"/>
            </a:endParaRPr>
          </a:p>
          <a:p>
            <a:pPr marL="354965" indent="-342265">
              <a:spcBef>
                <a:spcPts val="520"/>
              </a:spcBef>
              <a:buClr>
                <a:srgbClr val="E2BB92"/>
              </a:buClr>
              <a:buSzPct val="139583"/>
              <a:buFont typeface="Arial"/>
              <a:buChar char="•"/>
              <a:tabLst>
                <a:tab pos="354965" algn="l"/>
              </a:tabLst>
            </a:pPr>
            <a:r>
              <a:rPr sz="2400" kern="0" spc="-20" dirty="0">
                <a:solidFill>
                  <a:srgbClr val="FFFFFF"/>
                </a:solidFill>
                <a:latin typeface="Georgia"/>
                <a:cs typeface="Georgia"/>
              </a:rPr>
              <a:t>Intrusion</a:t>
            </a:r>
            <a:r>
              <a:rPr sz="2400" kern="0" spc="-75" dirty="0">
                <a:solidFill>
                  <a:srgbClr val="FFFFFF"/>
                </a:solidFill>
                <a:latin typeface="Georgia"/>
                <a:cs typeface="Georgia"/>
              </a:rPr>
              <a:t> </a:t>
            </a:r>
            <a:r>
              <a:rPr sz="2400" kern="0" spc="-10" dirty="0">
                <a:solidFill>
                  <a:srgbClr val="FFFFFF"/>
                </a:solidFill>
                <a:latin typeface="Georgia"/>
                <a:cs typeface="Georgia"/>
              </a:rPr>
              <a:t>detection</a:t>
            </a:r>
            <a:endParaRPr sz="2400" kern="0" dirty="0">
              <a:solidFill>
                <a:sysClr val="windowText" lastClr="000000"/>
              </a:solidFill>
              <a:latin typeface="Georgia"/>
              <a:cs typeface="Georgia"/>
            </a:endParaRPr>
          </a:p>
          <a:p>
            <a:pPr marL="756285" lvl="1" indent="-287020">
              <a:spcBef>
                <a:spcPts val="440"/>
              </a:spcBef>
              <a:buClr>
                <a:srgbClr val="E2BB92"/>
              </a:buClr>
              <a:buSzPct val="140625"/>
              <a:buFont typeface="Arial"/>
              <a:buChar char="•"/>
              <a:tabLst>
                <a:tab pos="756285" algn="l"/>
              </a:tabLst>
            </a:pPr>
            <a:r>
              <a:rPr sz="1600" kern="0" spc="-20" dirty="0">
                <a:solidFill>
                  <a:srgbClr val="FFFFFF"/>
                </a:solidFill>
                <a:latin typeface="Georgia"/>
                <a:cs typeface="Georgia"/>
              </a:rPr>
              <a:t>Basic</a:t>
            </a:r>
            <a:r>
              <a:rPr sz="1600" kern="0" spc="-40" dirty="0">
                <a:solidFill>
                  <a:srgbClr val="FFFFFF"/>
                </a:solidFill>
                <a:latin typeface="Georgia"/>
                <a:cs typeface="Georgia"/>
              </a:rPr>
              <a:t> </a:t>
            </a:r>
            <a:r>
              <a:rPr sz="1600" kern="0" spc="-10" dirty="0">
                <a:solidFill>
                  <a:srgbClr val="FFFFFF"/>
                </a:solidFill>
                <a:latin typeface="Georgia"/>
                <a:cs typeface="Georgia"/>
              </a:rPr>
              <a:t>principles</a:t>
            </a:r>
            <a:endParaRPr sz="1600" kern="0" dirty="0">
              <a:solidFill>
                <a:sysClr val="windowText" lastClr="000000"/>
              </a:solidFill>
              <a:latin typeface="Georgia"/>
              <a:cs typeface="Georgia"/>
            </a:endParaRPr>
          </a:p>
          <a:p>
            <a:pPr marL="756285" lvl="1" indent="-287020">
              <a:spcBef>
                <a:spcPts val="385"/>
              </a:spcBef>
              <a:buClr>
                <a:srgbClr val="E2BB92"/>
              </a:buClr>
              <a:buSzPct val="140625"/>
              <a:buFont typeface="Arial"/>
              <a:buChar char="•"/>
              <a:tabLst>
                <a:tab pos="756285" algn="l"/>
              </a:tabLst>
            </a:pPr>
            <a:r>
              <a:rPr sz="1600" kern="0" dirty="0">
                <a:solidFill>
                  <a:srgbClr val="FFFFFF"/>
                </a:solidFill>
                <a:latin typeface="Georgia"/>
                <a:cs typeface="Georgia"/>
              </a:rPr>
              <a:t>The</a:t>
            </a:r>
            <a:r>
              <a:rPr sz="1600" kern="0" spc="-40" dirty="0">
                <a:solidFill>
                  <a:srgbClr val="FFFFFF"/>
                </a:solidFill>
                <a:latin typeface="Georgia"/>
                <a:cs typeface="Georgia"/>
              </a:rPr>
              <a:t> </a:t>
            </a:r>
            <a:r>
              <a:rPr sz="1600" kern="0" spc="-35" dirty="0">
                <a:solidFill>
                  <a:srgbClr val="FFFFFF"/>
                </a:solidFill>
                <a:latin typeface="Georgia"/>
                <a:cs typeface="Georgia"/>
              </a:rPr>
              <a:t>base-</a:t>
            </a:r>
            <a:r>
              <a:rPr sz="1600" kern="0" dirty="0">
                <a:solidFill>
                  <a:srgbClr val="FFFFFF"/>
                </a:solidFill>
                <a:latin typeface="Georgia"/>
                <a:cs typeface="Georgia"/>
              </a:rPr>
              <a:t>rate</a:t>
            </a:r>
            <a:r>
              <a:rPr sz="1600" kern="0" spc="-35" dirty="0">
                <a:solidFill>
                  <a:srgbClr val="FFFFFF"/>
                </a:solidFill>
                <a:latin typeface="Georgia"/>
                <a:cs typeface="Georgia"/>
              </a:rPr>
              <a:t> </a:t>
            </a:r>
            <a:r>
              <a:rPr sz="1600" kern="0" spc="-10" dirty="0">
                <a:solidFill>
                  <a:srgbClr val="FFFFFF"/>
                </a:solidFill>
                <a:latin typeface="Georgia"/>
                <a:cs typeface="Georgia"/>
              </a:rPr>
              <a:t>fallacy</a:t>
            </a:r>
            <a:endParaRPr sz="1600" kern="0" dirty="0">
              <a:solidFill>
                <a:sysClr val="windowText" lastClr="000000"/>
              </a:solidFill>
              <a:latin typeface="Georgia"/>
              <a:cs typeface="Georgia"/>
            </a:endParaRPr>
          </a:p>
          <a:p>
            <a:pPr marL="756285" lvl="1" indent="-287020">
              <a:spcBef>
                <a:spcPts val="384"/>
              </a:spcBef>
              <a:buClr>
                <a:srgbClr val="E2BB92"/>
              </a:buClr>
              <a:buSzPct val="140625"/>
              <a:buFont typeface="Arial"/>
              <a:buChar char="•"/>
              <a:tabLst>
                <a:tab pos="756285" algn="l"/>
              </a:tabLst>
            </a:pPr>
            <a:r>
              <a:rPr sz="1600" kern="0" spc="-10" dirty="0">
                <a:solidFill>
                  <a:srgbClr val="FFFFFF"/>
                </a:solidFill>
                <a:latin typeface="Georgia"/>
                <a:cs typeface="Georgia"/>
              </a:rPr>
              <a:t>Requirements</a:t>
            </a:r>
            <a:endParaRPr sz="1600" kern="0" dirty="0">
              <a:solidFill>
                <a:sysClr val="windowText" lastClr="000000"/>
              </a:solidFill>
              <a:latin typeface="Georgia"/>
              <a:cs typeface="Georgia"/>
            </a:endParaRPr>
          </a:p>
          <a:p>
            <a:pPr marL="354965" indent="-342265">
              <a:spcBef>
                <a:spcPts val="520"/>
              </a:spcBef>
              <a:buClr>
                <a:srgbClr val="E2BB92"/>
              </a:buClr>
              <a:buSzPct val="139583"/>
              <a:buFont typeface="Arial"/>
              <a:buChar char="•"/>
              <a:tabLst>
                <a:tab pos="354965" algn="l"/>
              </a:tabLst>
            </a:pPr>
            <a:r>
              <a:rPr sz="2400" kern="0" dirty="0">
                <a:solidFill>
                  <a:srgbClr val="FFFFFF"/>
                </a:solidFill>
                <a:latin typeface="Georgia"/>
                <a:cs typeface="Georgia"/>
              </a:rPr>
              <a:t>Analysis</a:t>
            </a:r>
            <a:r>
              <a:rPr sz="2400" kern="0" spc="285" dirty="0">
                <a:solidFill>
                  <a:srgbClr val="FFFFFF"/>
                </a:solidFill>
                <a:latin typeface="Georgia"/>
                <a:cs typeface="Georgia"/>
              </a:rPr>
              <a:t> </a:t>
            </a:r>
            <a:r>
              <a:rPr sz="2400" kern="0" spc="-10" dirty="0">
                <a:solidFill>
                  <a:srgbClr val="FFFFFF"/>
                </a:solidFill>
                <a:latin typeface="Georgia"/>
                <a:cs typeface="Georgia"/>
              </a:rPr>
              <a:t>approaches</a:t>
            </a:r>
            <a:endParaRPr sz="2400" kern="0" dirty="0">
              <a:solidFill>
                <a:sysClr val="windowText" lastClr="000000"/>
              </a:solidFill>
              <a:latin typeface="Georgia"/>
              <a:cs typeface="Georgia"/>
            </a:endParaRPr>
          </a:p>
          <a:p>
            <a:pPr marL="756285" lvl="1" indent="-287020">
              <a:spcBef>
                <a:spcPts val="440"/>
              </a:spcBef>
              <a:buClr>
                <a:srgbClr val="E2BB92"/>
              </a:buClr>
              <a:buSzPct val="140625"/>
              <a:buFont typeface="Arial"/>
              <a:buChar char="•"/>
              <a:tabLst>
                <a:tab pos="756285" algn="l"/>
              </a:tabLst>
            </a:pPr>
            <a:r>
              <a:rPr sz="1600" kern="0" dirty="0">
                <a:solidFill>
                  <a:srgbClr val="FFFFFF"/>
                </a:solidFill>
                <a:latin typeface="Georgia"/>
                <a:cs typeface="Georgia"/>
              </a:rPr>
              <a:t>Anomaly</a:t>
            </a:r>
            <a:r>
              <a:rPr sz="1600" kern="0" spc="210" dirty="0">
                <a:solidFill>
                  <a:srgbClr val="FFFFFF"/>
                </a:solidFill>
                <a:latin typeface="Georgia"/>
                <a:cs typeface="Georgia"/>
              </a:rPr>
              <a:t> </a:t>
            </a:r>
            <a:r>
              <a:rPr sz="1600" kern="0" spc="-10" dirty="0">
                <a:solidFill>
                  <a:srgbClr val="FFFFFF"/>
                </a:solidFill>
                <a:latin typeface="Georgia"/>
                <a:cs typeface="Georgia"/>
              </a:rPr>
              <a:t>detection</a:t>
            </a:r>
            <a:endParaRPr sz="1600" kern="0" dirty="0">
              <a:solidFill>
                <a:sysClr val="windowText" lastClr="000000"/>
              </a:solidFill>
              <a:latin typeface="Georgia"/>
              <a:cs typeface="Georgia"/>
            </a:endParaRPr>
          </a:p>
          <a:p>
            <a:pPr marL="756285" lvl="1" indent="-287020">
              <a:spcBef>
                <a:spcPts val="385"/>
              </a:spcBef>
              <a:buClr>
                <a:srgbClr val="E2BB92"/>
              </a:buClr>
              <a:buSzPct val="140625"/>
              <a:buFont typeface="Arial"/>
              <a:buChar char="•"/>
              <a:tabLst>
                <a:tab pos="756285" algn="l"/>
              </a:tabLst>
            </a:pPr>
            <a:r>
              <a:rPr sz="1600" kern="0" dirty="0">
                <a:solidFill>
                  <a:srgbClr val="FFFFFF"/>
                </a:solidFill>
                <a:latin typeface="Georgia"/>
                <a:cs typeface="Georgia"/>
              </a:rPr>
              <a:t>Signature</a:t>
            </a:r>
            <a:r>
              <a:rPr sz="1600" kern="0" spc="-60" dirty="0">
                <a:solidFill>
                  <a:srgbClr val="FFFFFF"/>
                </a:solidFill>
                <a:latin typeface="Georgia"/>
                <a:cs typeface="Georgia"/>
              </a:rPr>
              <a:t> </a:t>
            </a:r>
            <a:r>
              <a:rPr sz="1600" kern="0" dirty="0">
                <a:solidFill>
                  <a:srgbClr val="FFFFFF"/>
                </a:solidFill>
                <a:latin typeface="Georgia"/>
                <a:cs typeface="Georgia"/>
              </a:rPr>
              <a:t>or</a:t>
            </a:r>
            <a:r>
              <a:rPr sz="1600" kern="0" spc="-55" dirty="0">
                <a:solidFill>
                  <a:srgbClr val="FFFFFF"/>
                </a:solidFill>
                <a:latin typeface="Georgia"/>
                <a:cs typeface="Georgia"/>
              </a:rPr>
              <a:t> </a:t>
            </a:r>
            <a:r>
              <a:rPr sz="1600" kern="0" dirty="0">
                <a:solidFill>
                  <a:srgbClr val="FFFFFF"/>
                </a:solidFill>
                <a:latin typeface="Georgia"/>
                <a:cs typeface="Georgia"/>
              </a:rPr>
              <a:t>heuristic</a:t>
            </a:r>
            <a:r>
              <a:rPr sz="1600" kern="0" spc="-45" dirty="0">
                <a:solidFill>
                  <a:srgbClr val="FFFFFF"/>
                </a:solidFill>
                <a:latin typeface="Georgia"/>
                <a:cs typeface="Georgia"/>
              </a:rPr>
              <a:t> </a:t>
            </a:r>
            <a:r>
              <a:rPr sz="1600" kern="0" spc="-10" dirty="0">
                <a:solidFill>
                  <a:srgbClr val="FFFFFF"/>
                </a:solidFill>
                <a:latin typeface="Georgia"/>
                <a:cs typeface="Georgia"/>
              </a:rPr>
              <a:t>detection</a:t>
            </a:r>
            <a:endParaRPr sz="1600" kern="0" dirty="0">
              <a:solidFill>
                <a:sysClr val="windowText" lastClr="000000"/>
              </a:solidFill>
              <a:latin typeface="Georgia"/>
              <a:cs typeface="Georgia"/>
            </a:endParaRPr>
          </a:p>
          <a:p>
            <a:pPr marL="354965" marR="925194" indent="-342900">
              <a:spcBef>
                <a:spcPts val="480"/>
              </a:spcBef>
              <a:buClr>
                <a:srgbClr val="E2BB92"/>
              </a:buClr>
              <a:buSzPct val="138636"/>
              <a:buFont typeface="Arial"/>
              <a:buChar char="•"/>
              <a:tabLst>
                <a:tab pos="354965" algn="l"/>
              </a:tabLst>
            </a:pPr>
            <a:r>
              <a:rPr sz="2200" kern="0" dirty="0">
                <a:solidFill>
                  <a:srgbClr val="FFFFFF"/>
                </a:solidFill>
                <a:latin typeface="Georgia"/>
                <a:cs typeface="Georgia"/>
              </a:rPr>
              <a:t>Distributed</a:t>
            </a:r>
            <a:r>
              <a:rPr sz="2200" kern="0" spc="-55" dirty="0">
                <a:solidFill>
                  <a:srgbClr val="FFFFFF"/>
                </a:solidFill>
                <a:latin typeface="Georgia"/>
                <a:cs typeface="Georgia"/>
              </a:rPr>
              <a:t> </a:t>
            </a:r>
            <a:r>
              <a:rPr sz="2200" kern="0" dirty="0">
                <a:solidFill>
                  <a:srgbClr val="FFFFFF"/>
                </a:solidFill>
                <a:latin typeface="Georgia"/>
                <a:cs typeface="Georgia"/>
              </a:rPr>
              <a:t>or</a:t>
            </a:r>
            <a:r>
              <a:rPr sz="2200" kern="0" spc="-50" dirty="0">
                <a:solidFill>
                  <a:srgbClr val="FFFFFF"/>
                </a:solidFill>
                <a:latin typeface="Georgia"/>
                <a:cs typeface="Georgia"/>
              </a:rPr>
              <a:t> </a:t>
            </a:r>
            <a:r>
              <a:rPr sz="2200" kern="0" spc="-10" dirty="0">
                <a:solidFill>
                  <a:srgbClr val="FFFFFF"/>
                </a:solidFill>
                <a:latin typeface="Georgia"/>
                <a:cs typeface="Georgia"/>
              </a:rPr>
              <a:t>hybrid </a:t>
            </a:r>
            <a:r>
              <a:rPr sz="2200" kern="0" dirty="0">
                <a:solidFill>
                  <a:srgbClr val="FFFFFF"/>
                </a:solidFill>
                <a:latin typeface="Georgia"/>
                <a:cs typeface="Georgia"/>
              </a:rPr>
              <a:t>intrusion</a:t>
            </a:r>
            <a:r>
              <a:rPr sz="2200" kern="0" spc="-130" dirty="0">
                <a:solidFill>
                  <a:srgbClr val="FFFFFF"/>
                </a:solidFill>
                <a:latin typeface="Georgia"/>
                <a:cs typeface="Georgia"/>
              </a:rPr>
              <a:t> </a:t>
            </a:r>
            <a:r>
              <a:rPr sz="2200" kern="0" spc="-10" dirty="0">
                <a:solidFill>
                  <a:srgbClr val="FFFFFF"/>
                </a:solidFill>
                <a:latin typeface="Georgia"/>
                <a:cs typeface="Georgia"/>
              </a:rPr>
              <a:t>detection</a:t>
            </a:r>
            <a:endParaRPr sz="2200" kern="0" dirty="0">
              <a:solidFill>
                <a:sysClr val="windowText" lastClr="000000"/>
              </a:solidFill>
              <a:latin typeface="Georgia"/>
              <a:cs typeface="Georgia"/>
            </a:endParaRPr>
          </a:p>
          <a:p>
            <a:pPr marL="354965" indent="-342265">
              <a:spcBef>
                <a:spcPts val="530"/>
              </a:spcBef>
              <a:buClr>
                <a:srgbClr val="E2BB92"/>
              </a:buClr>
              <a:buSzPct val="138636"/>
              <a:buFont typeface="Arial"/>
              <a:buChar char="•"/>
              <a:tabLst>
                <a:tab pos="354965" algn="l"/>
              </a:tabLst>
            </a:pPr>
            <a:r>
              <a:rPr sz="2200" kern="0" spc="-20" dirty="0">
                <a:solidFill>
                  <a:srgbClr val="FFFFFF"/>
                </a:solidFill>
                <a:latin typeface="Georgia"/>
                <a:cs typeface="Georgia"/>
              </a:rPr>
              <a:t>Intrusion</a:t>
            </a:r>
            <a:r>
              <a:rPr sz="2200" kern="0" spc="-50" dirty="0">
                <a:solidFill>
                  <a:srgbClr val="FFFFFF"/>
                </a:solidFill>
                <a:latin typeface="Georgia"/>
                <a:cs typeface="Georgia"/>
              </a:rPr>
              <a:t> </a:t>
            </a:r>
            <a:r>
              <a:rPr sz="2200" kern="0" spc="-10" dirty="0">
                <a:solidFill>
                  <a:srgbClr val="FFFFFF"/>
                </a:solidFill>
                <a:latin typeface="Georgia"/>
                <a:cs typeface="Georgia"/>
              </a:rPr>
              <a:t>detection</a:t>
            </a:r>
            <a:r>
              <a:rPr sz="2200" kern="0" spc="-70" dirty="0">
                <a:solidFill>
                  <a:srgbClr val="FFFFFF"/>
                </a:solidFill>
                <a:latin typeface="Georgia"/>
                <a:cs typeface="Georgia"/>
              </a:rPr>
              <a:t> </a:t>
            </a:r>
            <a:r>
              <a:rPr sz="2200" kern="0" spc="-10" dirty="0">
                <a:solidFill>
                  <a:srgbClr val="FFFFFF"/>
                </a:solidFill>
                <a:latin typeface="Georgia"/>
                <a:cs typeface="Georgia"/>
              </a:rPr>
              <a:t>exchange</a:t>
            </a:r>
            <a:endParaRPr sz="2200" kern="0" dirty="0">
              <a:solidFill>
                <a:sysClr val="windowText" lastClr="000000"/>
              </a:solidFill>
              <a:latin typeface="Georgia"/>
              <a:cs typeface="Georgia"/>
            </a:endParaRPr>
          </a:p>
          <a:p>
            <a:pPr marL="354965"/>
            <a:r>
              <a:rPr sz="2200" kern="0" spc="-10" dirty="0">
                <a:solidFill>
                  <a:srgbClr val="FFFFFF"/>
                </a:solidFill>
                <a:latin typeface="Georgia"/>
                <a:cs typeface="Georgia"/>
              </a:rPr>
              <a:t>format</a:t>
            </a:r>
            <a:endParaRPr sz="2200" kern="0" dirty="0">
              <a:solidFill>
                <a:sysClr val="windowText" lastClr="000000"/>
              </a:solidFill>
              <a:latin typeface="Georgia"/>
              <a:cs typeface="Georgia"/>
            </a:endParaRPr>
          </a:p>
          <a:p>
            <a:pPr marL="354965" indent="-342265">
              <a:spcBef>
                <a:spcPts val="530"/>
              </a:spcBef>
              <a:buClr>
                <a:srgbClr val="E2BB92"/>
              </a:buClr>
              <a:buSzPct val="138636"/>
              <a:buFont typeface="Arial"/>
              <a:buChar char="•"/>
              <a:tabLst>
                <a:tab pos="354965" algn="l"/>
              </a:tabLst>
            </a:pPr>
            <a:r>
              <a:rPr sz="2200" kern="0" spc="-10" dirty="0">
                <a:solidFill>
                  <a:srgbClr val="FFFFFF"/>
                </a:solidFill>
                <a:latin typeface="Georgia"/>
                <a:cs typeface="Georgia"/>
              </a:rPr>
              <a:t>Honeypots</a:t>
            </a:r>
            <a:endParaRPr sz="2200" kern="0" dirty="0">
              <a:solidFill>
                <a:sysClr val="windowText" lastClr="000000"/>
              </a:solidFill>
              <a:latin typeface="Georgia"/>
              <a:cs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F90392-E5FB-B7BA-4650-22F8090E1172}"/>
              </a:ext>
            </a:extLst>
          </p:cNvPr>
          <p:cNvSpPr txBox="1"/>
          <p:nvPr/>
        </p:nvSpPr>
        <p:spPr>
          <a:xfrm>
            <a:off x="1512233" y="857250"/>
            <a:ext cx="4350124" cy="300082"/>
          </a:xfrm>
          <a:prstGeom prst="rect">
            <a:avLst/>
          </a:prstGeom>
          <a:noFill/>
        </p:spPr>
        <p:txBody>
          <a:bodyPr wrap="square">
            <a:spAutoFit/>
          </a:bodyPr>
          <a:lstStyle/>
          <a:p>
            <a:pPr defTabSz="342900"/>
            <a:r>
              <a:rPr lang="en-PK" sz="1350" dirty="0">
                <a:solidFill>
                  <a:prstClr val="black"/>
                </a:solidFill>
                <a:latin typeface="Calibri" panose="020F0502020204030204"/>
              </a:rPr>
              <a:t>.</a:t>
            </a:r>
          </a:p>
        </p:txBody>
      </p:sp>
      <p:grpSp>
        <p:nvGrpSpPr>
          <p:cNvPr id="14" name="object 2">
            <a:extLst>
              <a:ext uri="{FF2B5EF4-FFF2-40B4-BE49-F238E27FC236}">
                <a16:creationId xmlns:a16="http://schemas.microsoft.com/office/drawing/2014/main" id="{EFF6E705-013A-A240-75D4-035B4F6F45A3}"/>
              </a:ext>
            </a:extLst>
          </p:cNvPr>
          <p:cNvGrpSpPr/>
          <p:nvPr/>
        </p:nvGrpSpPr>
        <p:grpSpPr>
          <a:xfrm>
            <a:off x="1528482" y="747800"/>
            <a:ext cx="7636902" cy="6110200"/>
            <a:chOff x="702314" y="368352"/>
            <a:chExt cx="7636902" cy="6110200"/>
          </a:xfrm>
        </p:grpSpPr>
        <p:sp>
          <p:nvSpPr>
            <p:cNvPr id="15" name="object 3">
              <a:extLst>
                <a:ext uri="{FF2B5EF4-FFF2-40B4-BE49-F238E27FC236}">
                  <a16:creationId xmlns:a16="http://schemas.microsoft.com/office/drawing/2014/main" id="{3AE3D87E-5158-C1DB-DF4A-9583267B83B1}"/>
                </a:ext>
              </a:extLst>
            </p:cNvPr>
            <p:cNvSpPr/>
            <p:nvPr/>
          </p:nvSpPr>
          <p:spPr>
            <a:xfrm>
              <a:off x="702314" y="368352"/>
              <a:ext cx="7636902" cy="6110200"/>
            </a:xfrm>
            <a:custGeom>
              <a:avLst/>
              <a:gdLst/>
              <a:ahLst/>
              <a:cxnLst/>
              <a:rect l="l" t="t" r="r" b="b"/>
              <a:pathLst>
                <a:path w="8350250" h="6337300">
                  <a:moveTo>
                    <a:pt x="8349996" y="0"/>
                  </a:moveTo>
                  <a:lnTo>
                    <a:pt x="0" y="0"/>
                  </a:lnTo>
                  <a:lnTo>
                    <a:pt x="0" y="6336792"/>
                  </a:lnTo>
                  <a:lnTo>
                    <a:pt x="8349996" y="6336792"/>
                  </a:lnTo>
                  <a:lnTo>
                    <a:pt x="8349996" y="0"/>
                  </a:lnTo>
                  <a:close/>
                </a:path>
              </a:pathLst>
            </a:custGeom>
            <a:solidFill>
              <a:srgbClr val="FFFFFF"/>
            </a:solidFill>
          </p:spPr>
          <p:txBody>
            <a:bodyPr wrap="square" lIns="0" tIns="0" rIns="0" bIns="0" rtlCol="0"/>
            <a:lstStyle/>
            <a:p>
              <a:endParaRPr dirty="0"/>
            </a:p>
          </p:txBody>
        </p:sp>
        <p:sp>
          <p:nvSpPr>
            <p:cNvPr id="18" name="object 4">
              <a:extLst>
                <a:ext uri="{FF2B5EF4-FFF2-40B4-BE49-F238E27FC236}">
                  <a16:creationId xmlns:a16="http://schemas.microsoft.com/office/drawing/2014/main" id="{613C485B-3CBE-9D11-B298-EA58E3E1C90A}"/>
                </a:ext>
              </a:extLst>
            </p:cNvPr>
            <p:cNvSpPr/>
            <p:nvPr/>
          </p:nvSpPr>
          <p:spPr>
            <a:xfrm>
              <a:off x="1059205" y="983204"/>
              <a:ext cx="6823709" cy="4192270"/>
            </a:xfrm>
            <a:custGeom>
              <a:avLst/>
              <a:gdLst/>
              <a:ahLst/>
              <a:cxnLst/>
              <a:rect l="l" t="t" r="r" b="b"/>
              <a:pathLst>
                <a:path w="6823709" h="4192270">
                  <a:moveTo>
                    <a:pt x="0" y="0"/>
                  </a:moveTo>
                  <a:lnTo>
                    <a:pt x="0" y="4191812"/>
                  </a:lnTo>
                  <a:lnTo>
                    <a:pt x="6823411" y="4191812"/>
                  </a:lnTo>
                </a:path>
              </a:pathLst>
            </a:custGeom>
            <a:ln w="22695">
              <a:solidFill>
                <a:srgbClr val="080909"/>
              </a:solidFill>
            </a:ln>
          </p:spPr>
          <p:txBody>
            <a:bodyPr wrap="square" lIns="0" tIns="0" rIns="0" bIns="0" rtlCol="0"/>
            <a:lstStyle/>
            <a:p>
              <a:endParaRPr/>
            </a:p>
          </p:txBody>
        </p:sp>
        <p:sp>
          <p:nvSpPr>
            <p:cNvPr id="19" name="object 5">
              <a:extLst>
                <a:ext uri="{FF2B5EF4-FFF2-40B4-BE49-F238E27FC236}">
                  <a16:creationId xmlns:a16="http://schemas.microsoft.com/office/drawing/2014/main" id="{2E0E2391-CA62-1F68-30AF-C0044424D8E0}"/>
                </a:ext>
              </a:extLst>
            </p:cNvPr>
            <p:cNvSpPr/>
            <p:nvPr/>
          </p:nvSpPr>
          <p:spPr>
            <a:xfrm>
              <a:off x="978230" y="866685"/>
              <a:ext cx="7021830" cy="4378325"/>
            </a:xfrm>
            <a:custGeom>
              <a:avLst/>
              <a:gdLst/>
              <a:ahLst/>
              <a:cxnLst/>
              <a:rect l="l" t="t" r="r" b="b"/>
              <a:pathLst>
                <a:path w="7021830" h="4378325">
                  <a:moveTo>
                    <a:pt x="161937" y="140271"/>
                  </a:moveTo>
                  <a:lnTo>
                    <a:pt x="80975" y="0"/>
                  </a:lnTo>
                  <a:lnTo>
                    <a:pt x="0" y="140271"/>
                  </a:lnTo>
                  <a:lnTo>
                    <a:pt x="161937" y="140271"/>
                  </a:lnTo>
                  <a:close/>
                </a:path>
                <a:path w="7021830" h="4378325">
                  <a:moveTo>
                    <a:pt x="7021335" y="4297146"/>
                  </a:moveTo>
                  <a:lnTo>
                    <a:pt x="6881050" y="4215142"/>
                  </a:lnTo>
                  <a:lnTo>
                    <a:pt x="6881050" y="4378134"/>
                  </a:lnTo>
                  <a:lnTo>
                    <a:pt x="7021335" y="4297146"/>
                  </a:lnTo>
                  <a:close/>
                </a:path>
              </a:pathLst>
            </a:custGeom>
            <a:solidFill>
              <a:srgbClr val="080909"/>
            </a:solidFill>
          </p:spPr>
          <p:txBody>
            <a:bodyPr wrap="square" lIns="0" tIns="0" rIns="0" bIns="0" rtlCol="0"/>
            <a:lstStyle/>
            <a:p>
              <a:endParaRPr/>
            </a:p>
          </p:txBody>
        </p:sp>
      </p:grpSp>
      <p:sp>
        <p:nvSpPr>
          <p:cNvPr id="20" name="object 6">
            <a:extLst>
              <a:ext uri="{FF2B5EF4-FFF2-40B4-BE49-F238E27FC236}">
                <a16:creationId xmlns:a16="http://schemas.microsoft.com/office/drawing/2014/main" id="{E8CD2A72-DBFA-3987-779F-A5B4A3A44B3A}"/>
              </a:ext>
            </a:extLst>
          </p:cNvPr>
          <p:cNvSpPr txBox="1"/>
          <p:nvPr/>
        </p:nvSpPr>
        <p:spPr>
          <a:xfrm>
            <a:off x="2355418" y="6592872"/>
            <a:ext cx="5909310" cy="276225"/>
          </a:xfrm>
          <a:prstGeom prst="rect">
            <a:avLst/>
          </a:prstGeom>
        </p:spPr>
        <p:txBody>
          <a:bodyPr vert="horz" wrap="square" lIns="0" tIns="12065" rIns="0" bIns="0" rtlCol="0">
            <a:spAutoFit/>
          </a:bodyPr>
          <a:lstStyle/>
          <a:p>
            <a:pPr marL="12700">
              <a:spcBef>
                <a:spcPts val="95"/>
              </a:spcBef>
            </a:pPr>
            <a:r>
              <a:rPr sz="1650" b="1" dirty="0">
                <a:solidFill>
                  <a:srgbClr val="080909"/>
                </a:solidFill>
                <a:latin typeface="Times New Roman"/>
                <a:cs typeface="Times New Roman"/>
              </a:rPr>
              <a:t>Figure</a:t>
            </a:r>
            <a:r>
              <a:rPr sz="1650" b="1" spc="-60" dirty="0">
                <a:solidFill>
                  <a:srgbClr val="080909"/>
                </a:solidFill>
                <a:latin typeface="Times New Roman"/>
                <a:cs typeface="Times New Roman"/>
              </a:rPr>
              <a:t> </a:t>
            </a:r>
            <a:r>
              <a:rPr sz="1650" b="1" dirty="0">
                <a:solidFill>
                  <a:srgbClr val="080909"/>
                </a:solidFill>
                <a:latin typeface="Times New Roman"/>
                <a:cs typeface="Times New Roman"/>
              </a:rPr>
              <a:t>8.1</a:t>
            </a:r>
            <a:r>
              <a:rPr sz="1650" b="1" spc="300" dirty="0">
                <a:solidFill>
                  <a:srgbClr val="080909"/>
                </a:solidFill>
                <a:latin typeface="Times New Roman"/>
                <a:cs typeface="Times New Roman"/>
              </a:rPr>
              <a:t> </a:t>
            </a:r>
            <a:r>
              <a:rPr sz="1650" b="1" spc="-10" dirty="0">
                <a:solidFill>
                  <a:srgbClr val="080909"/>
                </a:solidFill>
                <a:latin typeface="Times New Roman"/>
                <a:cs typeface="Times New Roman"/>
              </a:rPr>
              <a:t>Profiles</a:t>
            </a:r>
            <a:r>
              <a:rPr sz="1650" b="1" spc="-55" dirty="0">
                <a:solidFill>
                  <a:srgbClr val="080909"/>
                </a:solidFill>
                <a:latin typeface="Times New Roman"/>
                <a:cs typeface="Times New Roman"/>
              </a:rPr>
              <a:t> </a:t>
            </a:r>
            <a:r>
              <a:rPr sz="1650" b="1" dirty="0">
                <a:solidFill>
                  <a:srgbClr val="080909"/>
                </a:solidFill>
                <a:latin typeface="Times New Roman"/>
                <a:cs typeface="Times New Roman"/>
              </a:rPr>
              <a:t>of</a:t>
            </a:r>
            <a:r>
              <a:rPr sz="1650" b="1" spc="-65" dirty="0">
                <a:solidFill>
                  <a:srgbClr val="080909"/>
                </a:solidFill>
                <a:latin typeface="Times New Roman"/>
                <a:cs typeface="Times New Roman"/>
              </a:rPr>
              <a:t> </a:t>
            </a:r>
            <a:r>
              <a:rPr sz="1650" b="1" spc="-10" dirty="0">
                <a:solidFill>
                  <a:srgbClr val="080909"/>
                </a:solidFill>
                <a:latin typeface="Times New Roman"/>
                <a:cs typeface="Times New Roman"/>
              </a:rPr>
              <a:t>Behavior</a:t>
            </a:r>
            <a:r>
              <a:rPr sz="1650" b="1" spc="-55" dirty="0">
                <a:solidFill>
                  <a:srgbClr val="080909"/>
                </a:solidFill>
                <a:latin typeface="Times New Roman"/>
                <a:cs typeface="Times New Roman"/>
              </a:rPr>
              <a:t> </a:t>
            </a:r>
            <a:r>
              <a:rPr sz="1650" b="1" dirty="0">
                <a:solidFill>
                  <a:srgbClr val="080909"/>
                </a:solidFill>
                <a:latin typeface="Times New Roman"/>
                <a:cs typeface="Times New Roman"/>
              </a:rPr>
              <a:t>of</a:t>
            </a:r>
            <a:r>
              <a:rPr sz="1650" b="1" spc="-60" dirty="0">
                <a:solidFill>
                  <a:srgbClr val="080909"/>
                </a:solidFill>
                <a:latin typeface="Times New Roman"/>
                <a:cs typeface="Times New Roman"/>
              </a:rPr>
              <a:t> </a:t>
            </a:r>
            <a:r>
              <a:rPr sz="1650" b="1" dirty="0">
                <a:solidFill>
                  <a:srgbClr val="080909"/>
                </a:solidFill>
                <a:latin typeface="Times New Roman"/>
                <a:cs typeface="Times New Roman"/>
              </a:rPr>
              <a:t>Intruders</a:t>
            </a:r>
            <a:r>
              <a:rPr sz="1650" b="1" spc="-55" dirty="0">
                <a:solidFill>
                  <a:srgbClr val="080909"/>
                </a:solidFill>
                <a:latin typeface="Times New Roman"/>
                <a:cs typeface="Times New Roman"/>
              </a:rPr>
              <a:t> </a:t>
            </a:r>
            <a:r>
              <a:rPr sz="1650" b="1" dirty="0">
                <a:solidFill>
                  <a:srgbClr val="080909"/>
                </a:solidFill>
                <a:latin typeface="Times New Roman"/>
                <a:cs typeface="Times New Roman"/>
              </a:rPr>
              <a:t>and</a:t>
            </a:r>
            <a:r>
              <a:rPr sz="1650" b="1" spc="-55" dirty="0">
                <a:solidFill>
                  <a:srgbClr val="080909"/>
                </a:solidFill>
                <a:latin typeface="Times New Roman"/>
                <a:cs typeface="Times New Roman"/>
              </a:rPr>
              <a:t> </a:t>
            </a:r>
            <a:r>
              <a:rPr sz="1650" b="1" dirty="0">
                <a:solidFill>
                  <a:srgbClr val="080909"/>
                </a:solidFill>
                <a:latin typeface="Times New Roman"/>
                <a:cs typeface="Times New Roman"/>
              </a:rPr>
              <a:t>Authorized</a:t>
            </a:r>
            <a:r>
              <a:rPr sz="1650" b="1" spc="-60" dirty="0">
                <a:solidFill>
                  <a:srgbClr val="080909"/>
                </a:solidFill>
                <a:latin typeface="Times New Roman"/>
                <a:cs typeface="Times New Roman"/>
              </a:rPr>
              <a:t> </a:t>
            </a:r>
            <a:r>
              <a:rPr sz="1650" b="1" spc="-10" dirty="0">
                <a:solidFill>
                  <a:srgbClr val="080909"/>
                </a:solidFill>
                <a:latin typeface="Times New Roman"/>
                <a:cs typeface="Times New Roman"/>
              </a:rPr>
              <a:t>Users</a:t>
            </a:r>
            <a:endParaRPr sz="1650" dirty="0">
              <a:latin typeface="Times New Roman"/>
              <a:cs typeface="Times New Roman"/>
            </a:endParaRPr>
          </a:p>
        </p:txBody>
      </p:sp>
      <p:sp>
        <p:nvSpPr>
          <p:cNvPr id="21" name="object 7">
            <a:extLst>
              <a:ext uri="{FF2B5EF4-FFF2-40B4-BE49-F238E27FC236}">
                <a16:creationId xmlns:a16="http://schemas.microsoft.com/office/drawing/2014/main" id="{9B03AF3D-DB85-1B85-E1F3-CECADF74C079}"/>
              </a:ext>
            </a:extLst>
          </p:cNvPr>
          <p:cNvSpPr txBox="1"/>
          <p:nvPr/>
        </p:nvSpPr>
        <p:spPr>
          <a:xfrm>
            <a:off x="8215073" y="2944403"/>
            <a:ext cx="1472565" cy="381635"/>
          </a:xfrm>
          <a:prstGeom prst="rect">
            <a:avLst/>
          </a:prstGeom>
        </p:spPr>
        <p:txBody>
          <a:bodyPr vert="horz" wrap="square" lIns="0" tIns="45085" rIns="0" bIns="0" rtlCol="0">
            <a:spAutoFit/>
          </a:bodyPr>
          <a:lstStyle/>
          <a:p>
            <a:pPr marL="12700" marR="5080" indent="89535">
              <a:lnSpc>
                <a:spcPts val="1270"/>
              </a:lnSpc>
              <a:spcBef>
                <a:spcPts val="355"/>
              </a:spcBef>
            </a:pPr>
            <a:r>
              <a:rPr sz="1250" b="1" dirty="0">
                <a:solidFill>
                  <a:srgbClr val="080909"/>
                </a:solidFill>
                <a:latin typeface="Times New Roman"/>
                <a:cs typeface="Times New Roman"/>
              </a:rPr>
              <a:t>overlap</a:t>
            </a:r>
            <a:r>
              <a:rPr sz="1250" b="1" spc="25" dirty="0">
                <a:solidFill>
                  <a:srgbClr val="080909"/>
                </a:solidFill>
                <a:latin typeface="Times New Roman"/>
                <a:cs typeface="Times New Roman"/>
              </a:rPr>
              <a:t> </a:t>
            </a:r>
            <a:r>
              <a:rPr sz="1250" b="1" dirty="0">
                <a:solidFill>
                  <a:srgbClr val="080909"/>
                </a:solidFill>
                <a:latin typeface="Times New Roman"/>
                <a:cs typeface="Times New Roman"/>
              </a:rPr>
              <a:t>in</a:t>
            </a:r>
            <a:r>
              <a:rPr sz="1250" b="1" spc="35" dirty="0">
                <a:solidFill>
                  <a:srgbClr val="080909"/>
                </a:solidFill>
                <a:latin typeface="Times New Roman"/>
                <a:cs typeface="Times New Roman"/>
              </a:rPr>
              <a:t> </a:t>
            </a:r>
            <a:r>
              <a:rPr sz="1250" b="1" spc="-10" dirty="0">
                <a:solidFill>
                  <a:srgbClr val="080909"/>
                </a:solidFill>
                <a:latin typeface="Times New Roman"/>
                <a:cs typeface="Times New Roman"/>
              </a:rPr>
              <a:t>observed </a:t>
            </a:r>
            <a:r>
              <a:rPr sz="1250" b="1" dirty="0">
                <a:solidFill>
                  <a:srgbClr val="080909"/>
                </a:solidFill>
                <a:latin typeface="Times New Roman"/>
                <a:cs typeface="Times New Roman"/>
              </a:rPr>
              <a:t>or</a:t>
            </a:r>
            <a:r>
              <a:rPr sz="1250" b="1" spc="50" dirty="0">
                <a:solidFill>
                  <a:srgbClr val="080909"/>
                </a:solidFill>
                <a:latin typeface="Times New Roman"/>
                <a:cs typeface="Times New Roman"/>
              </a:rPr>
              <a:t> </a:t>
            </a:r>
            <a:r>
              <a:rPr sz="1250" b="1" dirty="0">
                <a:solidFill>
                  <a:srgbClr val="080909"/>
                </a:solidFill>
                <a:latin typeface="Times New Roman"/>
                <a:cs typeface="Times New Roman"/>
              </a:rPr>
              <a:t>expected</a:t>
            </a:r>
            <a:r>
              <a:rPr sz="1250" b="1" spc="50" dirty="0">
                <a:solidFill>
                  <a:srgbClr val="080909"/>
                </a:solidFill>
                <a:latin typeface="Times New Roman"/>
                <a:cs typeface="Times New Roman"/>
              </a:rPr>
              <a:t> </a:t>
            </a:r>
            <a:r>
              <a:rPr sz="1250" b="1" spc="-10" dirty="0">
                <a:solidFill>
                  <a:srgbClr val="080909"/>
                </a:solidFill>
                <a:latin typeface="Times New Roman"/>
                <a:cs typeface="Times New Roman"/>
              </a:rPr>
              <a:t>behavior</a:t>
            </a:r>
            <a:endParaRPr sz="1250" dirty="0">
              <a:latin typeface="Times New Roman"/>
              <a:cs typeface="Times New Roman"/>
            </a:endParaRPr>
          </a:p>
        </p:txBody>
      </p:sp>
      <p:pic>
        <p:nvPicPr>
          <p:cNvPr id="22" name="object 8">
            <a:extLst>
              <a:ext uri="{FF2B5EF4-FFF2-40B4-BE49-F238E27FC236}">
                <a16:creationId xmlns:a16="http://schemas.microsoft.com/office/drawing/2014/main" id="{E1C9617A-E0E9-6C8B-F9DF-1F21DC49EDC6}"/>
              </a:ext>
            </a:extLst>
          </p:cNvPr>
          <p:cNvPicPr/>
          <p:nvPr/>
        </p:nvPicPr>
        <p:blipFill>
          <a:blip r:embed="rId3" cstate="print"/>
          <a:stretch>
            <a:fillRect/>
          </a:stretch>
        </p:blipFill>
        <p:spPr>
          <a:xfrm>
            <a:off x="2344571" y="1663917"/>
            <a:ext cx="5320005" cy="4087367"/>
          </a:xfrm>
          <a:prstGeom prst="rect">
            <a:avLst/>
          </a:prstGeom>
        </p:spPr>
      </p:pic>
      <p:sp>
        <p:nvSpPr>
          <p:cNvPr id="23" name="object 9">
            <a:extLst>
              <a:ext uri="{FF2B5EF4-FFF2-40B4-BE49-F238E27FC236}">
                <a16:creationId xmlns:a16="http://schemas.microsoft.com/office/drawing/2014/main" id="{AFFF0440-B5E1-3C46-3C3B-05F164ACAF8A}"/>
              </a:ext>
            </a:extLst>
          </p:cNvPr>
          <p:cNvSpPr txBox="1"/>
          <p:nvPr/>
        </p:nvSpPr>
        <p:spPr>
          <a:xfrm>
            <a:off x="2118612" y="1310981"/>
            <a:ext cx="1264285" cy="382270"/>
          </a:xfrm>
          <a:prstGeom prst="rect">
            <a:avLst/>
          </a:prstGeom>
        </p:spPr>
        <p:txBody>
          <a:bodyPr vert="horz" wrap="square" lIns="0" tIns="44450" rIns="0" bIns="0" rtlCol="0">
            <a:spAutoFit/>
          </a:bodyPr>
          <a:lstStyle/>
          <a:p>
            <a:pPr marL="12700" marR="5080" indent="605155">
              <a:lnSpc>
                <a:spcPts val="1280"/>
              </a:lnSpc>
              <a:spcBef>
                <a:spcPts val="350"/>
              </a:spcBef>
            </a:pPr>
            <a:r>
              <a:rPr sz="1250" b="1" dirty="0">
                <a:solidFill>
                  <a:srgbClr val="080909"/>
                </a:solidFill>
                <a:latin typeface="Times New Roman"/>
                <a:cs typeface="Times New Roman"/>
              </a:rPr>
              <a:t>profile</a:t>
            </a:r>
            <a:r>
              <a:rPr sz="1250" b="1" spc="45" dirty="0">
                <a:solidFill>
                  <a:srgbClr val="080909"/>
                </a:solidFill>
                <a:latin typeface="Times New Roman"/>
                <a:cs typeface="Times New Roman"/>
              </a:rPr>
              <a:t> </a:t>
            </a:r>
            <a:r>
              <a:rPr sz="1250" b="1" spc="-25" dirty="0">
                <a:solidFill>
                  <a:srgbClr val="080909"/>
                </a:solidFill>
                <a:latin typeface="Times New Roman"/>
                <a:cs typeface="Times New Roman"/>
              </a:rPr>
              <a:t>of </a:t>
            </a:r>
            <a:r>
              <a:rPr sz="1250" b="1" dirty="0">
                <a:solidFill>
                  <a:srgbClr val="080909"/>
                </a:solidFill>
                <a:latin typeface="Times New Roman"/>
                <a:cs typeface="Times New Roman"/>
              </a:rPr>
              <a:t>intruder</a:t>
            </a:r>
            <a:r>
              <a:rPr sz="1250" b="1" spc="65" dirty="0">
                <a:solidFill>
                  <a:srgbClr val="080909"/>
                </a:solidFill>
                <a:latin typeface="Times New Roman"/>
                <a:cs typeface="Times New Roman"/>
              </a:rPr>
              <a:t> </a:t>
            </a:r>
            <a:r>
              <a:rPr sz="1250" b="1" spc="-10" dirty="0">
                <a:solidFill>
                  <a:srgbClr val="080909"/>
                </a:solidFill>
                <a:latin typeface="Times New Roman"/>
                <a:cs typeface="Times New Roman"/>
              </a:rPr>
              <a:t>behavior</a:t>
            </a:r>
            <a:endParaRPr sz="1250" dirty="0">
              <a:latin typeface="Times New Roman"/>
              <a:cs typeface="Times New Roman"/>
            </a:endParaRPr>
          </a:p>
        </p:txBody>
      </p:sp>
      <p:sp>
        <p:nvSpPr>
          <p:cNvPr id="24" name="object 10">
            <a:extLst>
              <a:ext uri="{FF2B5EF4-FFF2-40B4-BE49-F238E27FC236}">
                <a16:creationId xmlns:a16="http://schemas.microsoft.com/office/drawing/2014/main" id="{4BDE3180-F613-2ED8-7BEF-5DFFBD7B4635}"/>
              </a:ext>
            </a:extLst>
          </p:cNvPr>
          <p:cNvSpPr txBox="1"/>
          <p:nvPr/>
        </p:nvSpPr>
        <p:spPr>
          <a:xfrm>
            <a:off x="4156987" y="1101937"/>
            <a:ext cx="1112520" cy="544830"/>
          </a:xfrm>
          <a:prstGeom prst="rect">
            <a:avLst/>
          </a:prstGeom>
        </p:spPr>
        <p:txBody>
          <a:bodyPr vert="horz" wrap="square" lIns="0" tIns="44450" rIns="0" bIns="0" rtlCol="0">
            <a:spAutoFit/>
          </a:bodyPr>
          <a:lstStyle/>
          <a:p>
            <a:pPr marL="12700" marR="6350" indent="452120">
              <a:lnSpc>
                <a:spcPts val="1280"/>
              </a:lnSpc>
              <a:spcBef>
                <a:spcPts val="350"/>
              </a:spcBef>
            </a:pPr>
            <a:r>
              <a:rPr sz="1250" b="1" dirty="0">
                <a:solidFill>
                  <a:srgbClr val="080909"/>
                </a:solidFill>
                <a:latin typeface="Times New Roman"/>
                <a:cs typeface="Times New Roman"/>
              </a:rPr>
              <a:t>profile</a:t>
            </a:r>
            <a:r>
              <a:rPr sz="1250" b="1" spc="45" dirty="0">
                <a:solidFill>
                  <a:srgbClr val="080909"/>
                </a:solidFill>
                <a:latin typeface="Times New Roman"/>
                <a:cs typeface="Times New Roman"/>
              </a:rPr>
              <a:t> </a:t>
            </a:r>
            <a:r>
              <a:rPr sz="1250" b="1" spc="-25" dirty="0">
                <a:solidFill>
                  <a:srgbClr val="080909"/>
                </a:solidFill>
                <a:latin typeface="Times New Roman"/>
                <a:cs typeface="Times New Roman"/>
              </a:rPr>
              <a:t>of </a:t>
            </a:r>
            <a:r>
              <a:rPr sz="1250" b="1" dirty="0">
                <a:solidFill>
                  <a:srgbClr val="080909"/>
                </a:solidFill>
                <a:latin typeface="Times New Roman"/>
                <a:cs typeface="Times New Roman"/>
              </a:rPr>
              <a:t>authorized</a:t>
            </a:r>
            <a:r>
              <a:rPr sz="1250" b="1" spc="55" dirty="0">
                <a:solidFill>
                  <a:srgbClr val="080909"/>
                </a:solidFill>
                <a:latin typeface="Times New Roman"/>
                <a:cs typeface="Times New Roman"/>
              </a:rPr>
              <a:t> </a:t>
            </a:r>
            <a:r>
              <a:rPr sz="1250" b="1" spc="-20" dirty="0">
                <a:solidFill>
                  <a:srgbClr val="080909"/>
                </a:solidFill>
                <a:latin typeface="Times New Roman"/>
                <a:cs typeface="Times New Roman"/>
              </a:rPr>
              <a:t>user</a:t>
            </a:r>
            <a:endParaRPr sz="1250">
              <a:latin typeface="Times New Roman"/>
              <a:cs typeface="Times New Roman"/>
            </a:endParaRPr>
          </a:p>
          <a:p>
            <a:pPr marL="487045">
              <a:lnSpc>
                <a:spcPts val="1270"/>
              </a:lnSpc>
            </a:pPr>
            <a:r>
              <a:rPr sz="1250" b="1" spc="-10" dirty="0">
                <a:solidFill>
                  <a:srgbClr val="080909"/>
                </a:solidFill>
                <a:latin typeface="Times New Roman"/>
                <a:cs typeface="Times New Roman"/>
              </a:rPr>
              <a:t>behavior</a:t>
            </a:r>
            <a:endParaRPr sz="1250">
              <a:latin typeface="Times New Roman"/>
              <a:cs typeface="Times New Roman"/>
            </a:endParaRPr>
          </a:p>
        </p:txBody>
      </p:sp>
      <p:sp>
        <p:nvSpPr>
          <p:cNvPr id="25" name="object 11">
            <a:extLst>
              <a:ext uri="{FF2B5EF4-FFF2-40B4-BE49-F238E27FC236}">
                <a16:creationId xmlns:a16="http://schemas.microsoft.com/office/drawing/2014/main" id="{E1ECBF63-DFC2-0D9B-50DA-49CB448CF194}"/>
              </a:ext>
            </a:extLst>
          </p:cNvPr>
          <p:cNvSpPr txBox="1"/>
          <p:nvPr/>
        </p:nvSpPr>
        <p:spPr>
          <a:xfrm>
            <a:off x="7669323" y="5705726"/>
            <a:ext cx="1496060" cy="392480"/>
          </a:xfrm>
          <a:prstGeom prst="rect">
            <a:avLst/>
          </a:prstGeom>
        </p:spPr>
        <p:txBody>
          <a:bodyPr vert="horz" wrap="square" lIns="0" tIns="11430" rIns="0" bIns="0" rtlCol="0">
            <a:spAutoFit/>
          </a:bodyPr>
          <a:lstStyle/>
          <a:p>
            <a:pPr marL="385445" marR="5080" indent="-373380">
              <a:lnSpc>
                <a:spcPct val="102099"/>
              </a:lnSpc>
              <a:spcBef>
                <a:spcPts val="90"/>
              </a:spcBef>
            </a:pPr>
            <a:r>
              <a:rPr sz="1250" b="1" dirty="0">
                <a:solidFill>
                  <a:srgbClr val="080909"/>
                </a:solidFill>
                <a:latin typeface="Times New Roman"/>
                <a:cs typeface="Times New Roman"/>
              </a:rPr>
              <a:t>Measurable</a:t>
            </a:r>
            <a:r>
              <a:rPr sz="1250" b="1" spc="120" dirty="0">
                <a:solidFill>
                  <a:srgbClr val="080909"/>
                </a:solidFill>
                <a:latin typeface="Times New Roman"/>
                <a:cs typeface="Times New Roman"/>
              </a:rPr>
              <a:t> </a:t>
            </a:r>
            <a:r>
              <a:rPr sz="1250" b="1" spc="-10" dirty="0">
                <a:solidFill>
                  <a:srgbClr val="080909"/>
                </a:solidFill>
                <a:latin typeface="Times New Roman"/>
                <a:cs typeface="Times New Roman"/>
              </a:rPr>
              <a:t>behavior parameter</a:t>
            </a:r>
            <a:endParaRPr sz="1250">
              <a:latin typeface="Times New Roman"/>
              <a:cs typeface="Times New Roman"/>
            </a:endParaRPr>
          </a:p>
        </p:txBody>
      </p:sp>
      <p:sp>
        <p:nvSpPr>
          <p:cNvPr id="26" name="object 12">
            <a:extLst>
              <a:ext uri="{FF2B5EF4-FFF2-40B4-BE49-F238E27FC236}">
                <a16:creationId xmlns:a16="http://schemas.microsoft.com/office/drawing/2014/main" id="{74368B1A-DC8B-E049-3A29-9A953D7D727F}"/>
              </a:ext>
            </a:extLst>
          </p:cNvPr>
          <p:cNvSpPr txBox="1"/>
          <p:nvPr/>
        </p:nvSpPr>
        <p:spPr>
          <a:xfrm>
            <a:off x="3534980" y="5786683"/>
            <a:ext cx="1216660" cy="392480"/>
          </a:xfrm>
          <a:prstGeom prst="rect">
            <a:avLst/>
          </a:prstGeom>
        </p:spPr>
        <p:txBody>
          <a:bodyPr vert="horz" wrap="square" lIns="0" tIns="11430" rIns="0" bIns="0" rtlCol="0">
            <a:spAutoFit/>
          </a:bodyPr>
          <a:lstStyle/>
          <a:p>
            <a:pPr marL="228600" marR="5080" indent="-216535">
              <a:lnSpc>
                <a:spcPct val="102099"/>
              </a:lnSpc>
              <a:spcBef>
                <a:spcPts val="90"/>
              </a:spcBef>
            </a:pPr>
            <a:r>
              <a:rPr sz="1250" b="1" dirty="0">
                <a:solidFill>
                  <a:srgbClr val="080909"/>
                </a:solidFill>
                <a:latin typeface="Times New Roman"/>
                <a:cs typeface="Times New Roman"/>
              </a:rPr>
              <a:t>average</a:t>
            </a:r>
            <a:r>
              <a:rPr sz="1250" b="1" spc="80" dirty="0">
                <a:solidFill>
                  <a:srgbClr val="080909"/>
                </a:solidFill>
                <a:latin typeface="Times New Roman"/>
                <a:cs typeface="Times New Roman"/>
              </a:rPr>
              <a:t> </a:t>
            </a:r>
            <a:r>
              <a:rPr sz="1250" b="1" spc="-10" dirty="0">
                <a:solidFill>
                  <a:srgbClr val="080909"/>
                </a:solidFill>
                <a:latin typeface="Times New Roman"/>
                <a:cs typeface="Times New Roman"/>
              </a:rPr>
              <a:t>behavior </a:t>
            </a:r>
            <a:r>
              <a:rPr sz="1250" b="1" dirty="0">
                <a:solidFill>
                  <a:srgbClr val="080909"/>
                </a:solidFill>
                <a:latin typeface="Times New Roman"/>
                <a:cs typeface="Times New Roman"/>
              </a:rPr>
              <a:t>of</a:t>
            </a:r>
            <a:r>
              <a:rPr sz="1250" b="1" spc="15" dirty="0">
                <a:solidFill>
                  <a:srgbClr val="080909"/>
                </a:solidFill>
                <a:latin typeface="Times New Roman"/>
                <a:cs typeface="Times New Roman"/>
              </a:rPr>
              <a:t> </a:t>
            </a:r>
            <a:r>
              <a:rPr sz="1250" b="1" spc="-10" dirty="0">
                <a:solidFill>
                  <a:srgbClr val="080909"/>
                </a:solidFill>
                <a:latin typeface="Times New Roman"/>
                <a:cs typeface="Times New Roman"/>
              </a:rPr>
              <a:t>intruder</a:t>
            </a:r>
            <a:endParaRPr sz="1250" dirty="0">
              <a:latin typeface="Times New Roman"/>
              <a:cs typeface="Times New Roman"/>
            </a:endParaRPr>
          </a:p>
        </p:txBody>
      </p:sp>
      <p:sp>
        <p:nvSpPr>
          <p:cNvPr id="27" name="object 13">
            <a:extLst>
              <a:ext uri="{FF2B5EF4-FFF2-40B4-BE49-F238E27FC236}">
                <a16:creationId xmlns:a16="http://schemas.microsoft.com/office/drawing/2014/main" id="{F97F725F-2382-9539-3A4F-E76EFAC291FF}"/>
              </a:ext>
            </a:extLst>
          </p:cNvPr>
          <p:cNvSpPr txBox="1"/>
          <p:nvPr/>
        </p:nvSpPr>
        <p:spPr>
          <a:xfrm>
            <a:off x="5243385" y="5786683"/>
            <a:ext cx="1282700" cy="392480"/>
          </a:xfrm>
          <a:prstGeom prst="rect">
            <a:avLst/>
          </a:prstGeom>
        </p:spPr>
        <p:txBody>
          <a:bodyPr vert="horz" wrap="square" lIns="0" tIns="11430" rIns="0" bIns="0" rtlCol="0">
            <a:spAutoFit/>
          </a:bodyPr>
          <a:lstStyle/>
          <a:p>
            <a:pPr marL="12700" marR="5080" indent="33655">
              <a:lnSpc>
                <a:spcPct val="102099"/>
              </a:lnSpc>
              <a:spcBef>
                <a:spcPts val="90"/>
              </a:spcBef>
            </a:pPr>
            <a:r>
              <a:rPr sz="1250" b="1" dirty="0">
                <a:solidFill>
                  <a:srgbClr val="080909"/>
                </a:solidFill>
                <a:latin typeface="Times New Roman"/>
                <a:cs typeface="Times New Roman"/>
              </a:rPr>
              <a:t>average</a:t>
            </a:r>
            <a:r>
              <a:rPr sz="1250" b="1" spc="80" dirty="0">
                <a:solidFill>
                  <a:srgbClr val="080909"/>
                </a:solidFill>
                <a:latin typeface="Times New Roman"/>
                <a:cs typeface="Times New Roman"/>
              </a:rPr>
              <a:t> </a:t>
            </a:r>
            <a:r>
              <a:rPr sz="1250" b="1" spc="-10" dirty="0">
                <a:solidFill>
                  <a:srgbClr val="080909"/>
                </a:solidFill>
                <a:latin typeface="Times New Roman"/>
                <a:cs typeface="Times New Roman"/>
              </a:rPr>
              <a:t>behavior </a:t>
            </a:r>
            <a:r>
              <a:rPr sz="1250" b="1" dirty="0">
                <a:solidFill>
                  <a:srgbClr val="080909"/>
                </a:solidFill>
                <a:latin typeface="Times New Roman"/>
                <a:cs typeface="Times New Roman"/>
              </a:rPr>
              <a:t>of</a:t>
            </a:r>
            <a:r>
              <a:rPr sz="1250" b="1" spc="30" dirty="0">
                <a:solidFill>
                  <a:srgbClr val="080909"/>
                </a:solidFill>
                <a:latin typeface="Times New Roman"/>
                <a:cs typeface="Times New Roman"/>
              </a:rPr>
              <a:t> </a:t>
            </a:r>
            <a:r>
              <a:rPr sz="1250" b="1" dirty="0">
                <a:solidFill>
                  <a:srgbClr val="080909"/>
                </a:solidFill>
                <a:latin typeface="Times New Roman"/>
                <a:cs typeface="Times New Roman"/>
              </a:rPr>
              <a:t>authorized</a:t>
            </a:r>
            <a:r>
              <a:rPr sz="1250" b="1" spc="40" dirty="0">
                <a:solidFill>
                  <a:srgbClr val="080909"/>
                </a:solidFill>
                <a:latin typeface="Times New Roman"/>
                <a:cs typeface="Times New Roman"/>
              </a:rPr>
              <a:t> </a:t>
            </a:r>
            <a:r>
              <a:rPr sz="1250" b="1" spc="-20" dirty="0">
                <a:solidFill>
                  <a:srgbClr val="080909"/>
                </a:solidFill>
                <a:latin typeface="Times New Roman"/>
                <a:cs typeface="Times New Roman"/>
              </a:rPr>
              <a:t>user</a:t>
            </a:r>
            <a:endParaRPr sz="1250">
              <a:latin typeface="Times New Roman"/>
              <a:cs typeface="Times New Roman"/>
            </a:endParaRPr>
          </a:p>
        </p:txBody>
      </p:sp>
      <p:sp>
        <p:nvSpPr>
          <p:cNvPr id="28" name="object 14">
            <a:extLst>
              <a:ext uri="{FF2B5EF4-FFF2-40B4-BE49-F238E27FC236}">
                <a16:creationId xmlns:a16="http://schemas.microsoft.com/office/drawing/2014/main" id="{7132857E-EE2D-F274-02C6-CF48799D4088}"/>
              </a:ext>
            </a:extLst>
          </p:cNvPr>
          <p:cNvSpPr txBox="1"/>
          <p:nvPr/>
        </p:nvSpPr>
        <p:spPr>
          <a:xfrm>
            <a:off x="1528482" y="758896"/>
            <a:ext cx="1134110" cy="395236"/>
          </a:xfrm>
          <a:prstGeom prst="rect">
            <a:avLst/>
          </a:prstGeom>
        </p:spPr>
        <p:txBody>
          <a:bodyPr vert="horz" wrap="square" lIns="0" tIns="10795" rIns="0" bIns="0" rtlCol="0">
            <a:spAutoFit/>
          </a:bodyPr>
          <a:lstStyle/>
          <a:p>
            <a:pPr marL="12700" marR="5080" indent="165735">
              <a:lnSpc>
                <a:spcPct val="102699"/>
              </a:lnSpc>
              <a:spcBef>
                <a:spcPts val="85"/>
              </a:spcBef>
            </a:pPr>
            <a:r>
              <a:rPr sz="1250" b="1" spc="-10" dirty="0">
                <a:solidFill>
                  <a:srgbClr val="080909"/>
                </a:solidFill>
                <a:latin typeface="Times New Roman"/>
                <a:cs typeface="Times New Roman"/>
              </a:rPr>
              <a:t>Probability </a:t>
            </a:r>
            <a:r>
              <a:rPr sz="1250" b="1" dirty="0">
                <a:solidFill>
                  <a:srgbClr val="080909"/>
                </a:solidFill>
                <a:latin typeface="Times New Roman"/>
                <a:cs typeface="Times New Roman"/>
              </a:rPr>
              <a:t>density</a:t>
            </a:r>
            <a:r>
              <a:rPr sz="1250" b="1" spc="30" dirty="0">
                <a:solidFill>
                  <a:srgbClr val="080909"/>
                </a:solidFill>
                <a:latin typeface="Times New Roman"/>
                <a:cs typeface="Times New Roman"/>
              </a:rPr>
              <a:t> </a:t>
            </a:r>
            <a:r>
              <a:rPr sz="1250" b="1" spc="-10" dirty="0">
                <a:solidFill>
                  <a:srgbClr val="080909"/>
                </a:solidFill>
                <a:latin typeface="Times New Roman"/>
                <a:cs typeface="Times New Roman"/>
              </a:rPr>
              <a:t>function</a:t>
            </a:r>
            <a:endParaRPr sz="1250" dirty="0">
              <a:latin typeface="Times New Roman"/>
              <a:cs typeface="Times New Roman"/>
            </a:endParaRPr>
          </a:p>
        </p:txBody>
      </p:sp>
      <p:sp>
        <p:nvSpPr>
          <p:cNvPr id="29" name="object 15">
            <a:extLst>
              <a:ext uri="{FF2B5EF4-FFF2-40B4-BE49-F238E27FC236}">
                <a16:creationId xmlns:a16="http://schemas.microsoft.com/office/drawing/2014/main" id="{D957894B-6CF9-BAAD-8821-E1DDC604B8B5}"/>
              </a:ext>
            </a:extLst>
          </p:cNvPr>
          <p:cNvSpPr/>
          <p:nvPr/>
        </p:nvSpPr>
        <p:spPr>
          <a:xfrm>
            <a:off x="5266321" y="3138989"/>
            <a:ext cx="3032125" cy="1567815"/>
          </a:xfrm>
          <a:custGeom>
            <a:avLst/>
            <a:gdLst/>
            <a:ahLst/>
            <a:cxnLst/>
            <a:rect l="l" t="t" r="r" b="b"/>
            <a:pathLst>
              <a:path w="3032125" h="1567814">
                <a:moveTo>
                  <a:pt x="3031568" y="0"/>
                </a:moveTo>
                <a:lnTo>
                  <a:pt x="3031568" y="0"/>
                </a:lnTo>
                <a:lnTo>
                  <a:pt x="0" y="1567290"/>
                </a:lnTo>
              </a:path>
            </a:pathLst>
          </a:custGeom>
          <a:ln w="22695">
            <a:solidFill>
              <a:srgbClr val="080909"/>
            </a:solidFill>
          </a:ln>
        </p:spPr>
        <p:txBody>
          <a:bodyPr wrap="square" lIns="0" tIns="0" rIns="0" bIns="0" rtlCol="0"/>
          <a:lstStyle/>
          <a:p>
            <a:endParaRPr/>
          </a:p>
        </p:txBody>
      </p:sp>
      <p:sp>
        <p:nvSpPr>
          <p:cNvPr id="30" name="TextBox 29">
            <a:extLst>
              <a:ext uri="{FF2B5EF4-FFF2-40B4-BE49-F238E27FC236}">
                <a16:creationId xmlns:a16="http://schemas.microsoft.com/office/drawing/2014/main" id="{422E6C27-09D9-F7E6-86C0-9F2EC5FB8837}"/>
              </a:ext>
            </a:extLst>
          </p:cNvPr>
          <p:cNvSpPr txBox="1"/>
          <p:nvPr/>
        </p:nvSpPr>
        <p:spPr>
          <a:xfrm>
            <a:off x="6448843" y="-29966"/>
            <a:ext cx="4038600" cy="2893100"/>
          </a:xfrm>
          <a:prstGeom prst="rect">
            <a:avLst/>
          </a:prstGeom>
          <a:noFill/>
        </p:spPr>
        <p:txBody>
          <a:bodyPr wrap="square">
            <a:spAutoFit/>
          </a:bodyPr>
          <a:lstStyle/>
          <a:p>
            <a:pPr marL="171450" indent="-171450" algn="just">
              <a:buFont typeface="Arial" panose="020B0604020202020204" pitchFamily="34" charset="0"/>
              <a:buChar char="•"/>
            </a:pPr>
            <a:r>
              <a:rPr lang="en-US" sz="1400" dirty="0">
                <a:solidFill>
                  <a:srgbClr val="242021"/>
                </a:solidFill>
                <a:latin typeface="Times New Roman" panose="02020603050405020304" pitchFamily="18" charset="0"/>
                <a:cs typeface="Times New Roman" panose="02020603050405020304" pitchFamily="18" charset="0"/>
              </a:rPr>
              <a:t>Although the typical behavior of an intruder differs from the typical behavior of an authorized user, there is an overlap in these behaviors. </a:t>
            </a:r>
          </a:p>
          <a:p>
            <a:pPr marL="171450" indent="-171450" algn="just">
              <a:buFont typeface="Arial" panose="020B0604020202020204" pitchFamily="34" charset="0"/>
              <a:buChar char="•"/>
            </a:pPr>
            <a:r>
              <a:rPr lang="en-US" sz="1400" dirty="0">
                <a:solidFill>
                  <a:srgbClr val="242021"/>
                </a:solidFill>
                <a:latin typeface="Times New Roman" panose="02020603050405020304" pitchFamily="18" charset="0"/>
                <a:cs typeface="Times New Roman" panose="02020603050405020304" pitchFamily="18" charset="0"/>
              </a:rPr>
              <a:t>Thus, a loose of intruder behavior, which will catch more intruders, will also lead to a number of false positives, or false alarms, where authorized users are identified as intruders. </a:t>
            </a:r>
          </a:p>
          <a:p>
            <a:pPr marL="171450" indent="-171450" algn="just">
              <a:buFont typeface="Arial" panose="020B0604020202020204" pitchFamily="34" charset="0"/>
              <a:buChar char="•"/>
            </a:pPr>
            <a:r>
              <a:rPr lang="en-US" sz="1400" dirty="0">
                <a:solidFill>
                  <a:srgbClr val="242021"/>
                </a:solidFill>
                <a:latin typeface="Times New Roman" panose="02020603050405020304" pitchFamily="18" charset="0"/>
                <a:cs typeface="Times New Roman" panose="02020603050405020304" pitchFamily="18" charset="0"/>
              </a:rPr>
              <a:t>On the other hand, an attempt to limit false positives by a tight interpretation of intruder behavior will lead to an increase in false negatives, or intruders not identified as intruders. Thus, there is an element of compromise and art in the practice of intrusion detection.</a:t>
            </a:r>
            <a:endParaRPr lang="en-PK" sz="1400" dirty="0">
              <a:latin typeface="Times New Roman" panose="02020603050405020304" pitchFamily="18" charset="0"/>
              <a:cs typeface="Times New Roman" panose="02020603050405020304" pitchFamily="18" charset="0"/>
            </a:endParaRPr>
          </a:p>
        </p:txBody>
      </p:sp>
    </p:spTree>
  </p:cSld>
  <p:clrMapOvr>
    <a:masterClrMapping/>
  </p:clrMapOvr>
  <p:transition spd="slow">
    <p:strip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p:blipFill rotWithShape="1">
          <a:blip r:embed="rId3">
            <a:extLst>
              <a:ext uri="{28A0092B-C50C-407E-A947-70E740481C1C}">
                <a14:useLocalDpi xmlns:a14="http://schemas.microsoft.com/office/drawing/2010/main" val="0"/>
              </a:ext>
            </a:extLst>
          </a:blip>
          <a:srcRect l="3475" t="21553" r="4890" b="20874"/>
          <a:stretch/>
        </p:blipFill>
        <p:spPr>
          <a:xfrm>
            <a:off x="6096001" y="2288738"/>
            <a:ext cx="4565277" cy="3712013"/>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0CF90392-E5FB-B7BA-4650-22F8090E1172}"/>
              </a:ext>
            </a:extLst>
          </p:cNvPr>
          <p:cNvSpPr txBox="1"/>
          <p:nvPr/>
        </p:nvSpPr>
        <p:spPr>
          <a:xfrm>
            <a:off x="1512233" y="857250"/>
            <a:ext cx="4350124" cy="300082"/>
          </a:xfrm>
          <a:prstGeom prst="rect">
            <a:avLst/>
          </a:prstGeom>
          <a:noFill/>
        </p:spPr>
        <p:txBody>
          <a:bodyPr wrap="square">
            <a:spAutoFit/>
          </a:bodyPr>
          <a:lstStyle/>
          <a:p>
            <a:pPr defTabSz="342900"/>
            <a:r>
              <a:rPr lang="en-PK" sz="1350" dirty="0">
                <a:solidFill>
                  <a:prstClr val="black"/>
                </a:solidFill>
                <a:latin typeface="Calibri" panose="020F0502020204030204"/>
              </a:rPr>
              <a:t>.</a:t>
            </a:r>
          </a:p>
        </p:txBody>
      </p:sp>
      <p:sp>
        <p:nvSpPr>
          <p:cNvPr id="10" name="TextBox 9">
            <a:extLst>
              <a:ext uri="{FF2B5EF4-FFF2-40B4-BE49-F238E27FC236}">
                <a16:creationId xmlns:a16="http://schemas.microsoft.com/office/drawing/2014/main" id="{5C4A12ED-E484-8F78-E30F-8C8E91684FE8}"/>
              </a:ext>
            </a:extLst>
          </p:cNvPr>
          <p:cNvSpPr txBox="1"/>
          <p:nvPr/>
        </p:nvSpPr>
        <p:spPr>
          <a:xfrm>
            <a:off x="1748509" y="4615756"/>
            <a:ext cx="3973606" cy="2169825"/>
          </a:xfrm>
          <a:prstGeom prst="rect">
            <a:avLst/>
          </a:prstGeom>
          <a:noFill/>
        </p:spPr>
        <p:txBody>
          <a:bodyPr wrap="square">
            <a:spAutoFit/>
          </a:bodyPr>
          <a:lstStyle/>
          <a:p>
            <a:pPr marL="214313" indent="-214313" algn="just" defTabSz="342900">
              <a:buFont typeface="Arial" panose="020B0604020202020204" pitchFamily="34" charset="0"/>
              <a:buChar char="•"/>
            </a:pPr>
            <a:r>
              <a:rPr lang="en-US" sz="1350" dirty="0">
                <a:solidFill>
                  <a:srgbClr val="000000"/>
                </a:solidFill>
                <a:latin typeface="Calibri" panose="020F0502020204030204"/>
              </a:rPr>
              <a:t>A </a:t>
            </a:r>
            <a:r>
              <a:rPr lang="en-US" sz="1350" b="1" dirty="0">
                <a:solidFill>
                  <a:srgbClr val="000000"/>
                </a:solidFill>
                <a:latin typeface="Calibri" panose="020F0502020204030204"/>
              </a:rPr>
              <a:t>false positive (FP)</a:t>
            </a:r>
            <a:r>
              <a:rPr lang="en-US" sz="1350" dirty="0">
                <a:solidFill>
                  <a:srgbClr val="000000"/>
                </a:solidFill>
                <a:latin typeface="Calibri" panose="020F0502020204030204"/>
              </a:rPr>
              <a:t> </a:t>
            </a:r>
            <a:r>
              <a:rPr lang="en-US" sz="1350" i="1" dirty="0">
                <a:solidFill>
                  <a:srgbClr val="000000"/>
                </a:solidFill>
                <a:latin typeface="Calibri" panose="020F0502020204030204"/>
              </a:rPr>
              <a:t>state</a:t>
            </a:r>
            <a:r>
              <a:rPr lang="en-US" sz="1350" b="1" i="1" dirty="0">
                <a:solidFill>
                  <a:srgbClr val="000000"/>
                </a:solidFill>
                <a:latin typeface="Calibri" panose="020F0502020204030204"/>
              </a:rPr>
              <a:t> is when the IDS identifies an activity as an attack but the activity is acceptable behavior.</a:t>
            </a:r>
            <a:r>
              <a:rPr lang="en-US" sz="1350" dirty="0">
                <a:solidFill>
                  <a:srgbClr val="000000"/>
                </a:solidFill>
                <a:latin typeface="Calibri" panose="020F0502020204030204"/>
              </a:rPr>
              <a:t> A false positive is a false alarm. </a:t>
            </a:r>
          </a:p>
          <a:p>
            <a:pPr algn="just" defTabSz="342900"/>
            <a:endParaRPr lang="en-US" sz="1350" dirty="0">
              <a:solidFill>
                <a:srgbClr val="000000"/>
              </a:solidFill>
              <a:latin typeface="Calibri" panose="020F0502020204030204"/>
            </a:endParaRPr>
          </a:p>
          <a:p>
            <a:pPr marL="214313" indent="-214313" algn="just" defTabSz="342900">
              <a:buFont typeface="Arial" panose="020B0604020202020204" pitchFamily="34" charset="0"/>
              <a:buChar char="•"/>
            </a:pPr>
            <a:r>
              <a:rPr lang="en-US" sz="1350" dirty="0">
                <a:solidFill>
                  <a:srgbClr val="000000"/>
                </a:solidFill>
                <a:latin typeface="Calibri" panose="020F0502020204030204"/>
              </a:rPr>
              <a:t>A </a:t>
            </a:r>
            <a:r>
              <a:rPr lang="en-US" sz="1350" b="1" dirty="0">
                <a:solidFill>
                  <a:srgbClr val="000000"/>
                </a:solidFill>
                <a:latin typeface="Calibri" panose="020F0502020204030204"/>
              </a:rPr>
              <a:t>false negative (FN) </a:t>
            </a:r>
            <a:r>
              <a:rPr lang="en-US" sz="1350" dirty="0">
                <a:solidFill>
                  <a:srgbClr val="000000"/>
                </a:solidFill>
                <a:latin typeface="Calibri" panose="020F0502020204030204"/>
              </a:rPr>
              <a:t>state is the most serious and dangerous state. </a:t>
            </a:r>
            <a:r>
              <a:rPr lang="en-US" sz="1350" b="1" i="1" dirty="0">
                <a:solidFill>
                  <a:srgbClr val="000000"/>
                </a:solidFill>
                <a:latin typeface="Calibri" panose="020F0502020204030204"/>
              </a:rPr>
              <a:t>This is when the IDS identifies an activity as acceptable when the activity is actually an attack. </a:t>
            </a:r>
            <a:r>
              <a:rPr lang="en-US" sz="1350" b="1" dirty="0">
                <a:solidFill>
                  <a:srgbClr val="000000"/>
                </a:solidFill>
                <a:latin typeface="Calibri" panose="020F0502020204030204"/>
              </a:rPr>
              <a:t>That is, a false negative is when the IDS fails to catch an attack.</a:t>
            </a:r>
            <a:endParaRPr lang="en-PK" sz="1350" b="1" dirty="0">
              <a:solidFill>
                <a:prstClr val="black"/>
              </a:solidFill>
              <a:latin typeface="Calibri" panose="020F0502020204030204"/>
            </a:endParaRPr>
          </a:p>
        </p:txBody>
      </p:sp>
      <p:cxnSp>
        <p:nvCxnSpPr>
          <p:cNvPr id="12" name="Straight Connector 11">
            <a:extLst>
              <a:ext uri="{FF2B5EF4-FFF2-40B4-BE49-F238E27FC236}">
                <a16:creationId xmlns:a16="http://schemas.microsoft.com/office/drawing/2014/main" id="{901B5A6F-6535-D520-3BBB-6F0AADF49891}"/>
              </a:ext>
            </a:extLst>
          </p:cNvPr>
          <p:cNvCxnSpPr/>
          <p:nvPr/>
        </p:nvCxnSpPr>
        <p:spPr>
          <a:xfrm>
            <a:off x="8039101" y="3156985"/>
            <a:ext cx="47065" cy="221876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E5B61C2-D2E5-F247-A04E-3C6A1099853D}"/>
              </a:ext>
            </a:extLst>
          </p:cNvPr>
          <p:cNvSpPr txBox="1"/>
          <p:nvPr/>
        </p:nvSpPr>
        <p:spPr>
          <a:xfrm>
            <a:off x="7819464" y="4822664"/>
            <a:ext cx="410137" cy="300082"/>
          </a:xfrm>
          <a:prstGeom prst="rect">
            <a:avLst/>
          </a:prstGeom>
          <a:noFill/>
        </p:spPr>
        <p:txBody>
          <a:bodyPr wrap="square" rtlCol="0">
            <a:spAutoFit/>
          </a:bodyPr>
          <a:lstStyle/>
          <a:p>
            <a:pPr defTabSz="342900"/>
            <a:r>
              <a:rPr lang="en-US" sz="1350" dirty="0">
                <a:solidFill>
                  <a:prstClr val="black"/>
                </a:solidFill>
                <a:latin typeface="Calibri" panose="020F0502020204030204"/>
              </a:rPr>
              <a:t>FP</a:t>
            </a:r>
            <a:endParaRPr lang="en-PK" sz="1350" dirty="0">
              <a:solidFill>
                <a:prstClr val="black"/>
              </a:solidFill>
              <a:latin typeface="Calibri" panose="020F0502020204030204"/>
            </a:endParaRPr>
          </a:p>
        </p:txBody>
      </p:sp>
      <p:sp>
        <p:nvSpPr>
          <p:cNvPr id="16" name="TextBox 15">
            <a:extLst>
              <a:ext uri="{FF2B5EF4-FFF2-40B4-BE49-F238E27FC236}">
                <a16:creationId xmlns:a16="http://schemas.microsoft.com/office/drawing/2014/main" id="{0F4FDC39-0C2C-6502-5284-BC3E7D71308B}"/>
              </a:ext>
            </a:extLst>
          </p:cNvPr>
          <p:cNvSpPr txBox="1"/>
          <p:nvPr/>
        </p:nvSpPr>
        <p:spPr>
          <a:xfrm>
            <a:off x="8047279" y="4822664"/>
            <a:ext cx="520311" cy="300082"/>
          </a:xfrm>
          <a:prstGeom prst="rect">
            <a:avLst/>
          </a:prstGeom>
          <a:noFill/>
        </p:spPr>
        <p:txBody>
          <a:bodyPr wrap="square" rtlCol="0">
            <a:spAutoFit/>
          </a:bodyPr>
          <a:lstStyle/>
          <a:p>
            <a:pPr defTabSz="342900"/>
            <a:r>
              <a:rPr lang="en-US" sz="1350" dirty="0">
                <a:solidFill>
                  <a:prstClr val="black"/>
                </a:solidFill>
                <a:latin typeface="Calibri" panose="020F0502020204030204"/>
              </a:rPr>
              <a:t>FN</a:t>
            </a:r>
            <a:endParaRPr lang="en-PK" sz="1350" dirty="0">
              <a:solidFill>
                <a:prstClr val="black"/>
              </a:solidFill>
              <a:latin typeface="Calibri" panose="020F0502020204030204"/>
            </a:endParaRPr>
          </a:p>
        </p:txBody>
      </p:sp>
      <p:sp>
        <p:nvSpPr>
          <p:cNvPr id="17" name="TextBox 16">
            <a:extLst>
              <a:ext uri="{FF2B5EF4-FFF2-40B4-BE49-F238E27FC236}">
                <a16:creationId xmlns:a16="http://schemas.microsoft.com/office/drawing/2014/main" id="{14D225A7-A811-56F0-538D-5398D2C18652}"/>
              </a:ext>
            </a:extLst>
          </p:cNvPr>
          <p:cNvSpPr txBox="1"/>
          <p:nvPr/>
        </p:nvSpPr>
        <p:spPr>
          <a:xfrm>
            <a:off x="1969994" y="2242245"/>
            <a:ext cx="4126006" cy="1962076"/>
          </a:xfrm>
          <a:prstGeom prst="rect">
            <a:avLst/>
          </a:prstGeom>
          <a:noFill/>
        </p:spPr>
        <p:txBody>
          <a:bodyPr wrap="square">
            <a:spAutoFit/>
          </a:bodyPr>
          <a:lstStyle/>
          <a:p>
            <a:pPr algn="just" defTabSz="342900"/>
            <a:r>
              <a:rPr lang="en-US" sz="1350" dirty="0">
                <a:solidFill>
                  <a:prstClr val="black"/>
                </a:solidFill>
                <a:latin typeface="Calibri" panose="020F0502020204030204"/>
              </a:rPr>
              <a:t>In general, if the actual numbers of intrusions is low compared to the number of legitimate uses of a system, then the false alarm rate will be high unless the test is extremely discriminating. This is an example of a phenomenon known as the </a:t>
            </a:r>
            <a:r>
              <a:rPr lang="en-US" sz="1350" i="1" dirty="0" err="1">
                <a:solidFill>
                  <a:prstClr val="black"/>
                </a:solidFill>
                <a:latin typeface="Calibri" panose="020F0502020204030204"/>
              </a:rPr>
              <a:t>baserate</a:t>
            </a:r>
            <a:r>
              <a:rPr lang="en-US" sz="1350" i="1" dirty="0">
                <a:solidFill>
                  <a:prstClr val="black"/>
                </a:solidFill>
                <a:latin typeface="Calibri" panose="020F0502020204030204"/>
              </a:rPr>
              <a:t> fallacy</a:t>
            </a:r>
            <a:r>
              <a:rPr lang="en-US" sz="1350" dirty="0">
                <a:solidFill>
                  <a:prstClr val="black"/>
                </a:solidFill>
                <a:latin typeface="Calibri" panose="020F0502020204030204"/>
              </a:rPr>
              <a:t>.</a:t>
            </a:r>
          </a:p>
          <a:p>
            <a:pPr algn="just" defTabSz="342900"/>
            <a:endParaRPr lang="en-US" sz="1350" dirty="0">
              <a:solidFill>
                <a:prstClr val="black"/>
              </a:solidFill>
              <a:latin typeface="Calibri" panose="020F0502020204030204"/>
            </a:endParaRPr>
          </a:p>
          <a:p>
            <a:pPr algn="just" defTabSz="342900"/>
            <a:r>
              <a:rPr lang="en-US" sz="1350" b="1" i="1" dirty="0">
                <a:solidFill>
                  <a:prstClr val="black"/>
                </a:solidFill>
                <a:latin typeface="Calibri" panose="020F0502020204030204"/>
              </a:rPr>
              <a:t>For example, If among 10 malicious events, 9 will detected as a malicious, which mean we have 1 false negative.</a:t>
            </a:r>
            <a:endParaRPr lang="en-PK" sz="1350" b="1" i="1" dirty="0">
              <a:solidFill>
                <a:prstClr val="black"/>
              </a:solidFill>
              <a:latin typeface="Calibri" panose="020F0502020204030204"/>
            </a:endParaRPr>
          </a:p>
        </p:txBody>
      </p:sp>
      <p:pic>
        <p:nvPicPr>
          <p:cNvPr id="5" name="Picture 4">
            <a:extLst>
              <a:ext uri="{FF2B5EF4-FFF2-40B4-BE49-F238E27FC236}">
                <a16:creationId xmlns:a16="http://schemas.microsoft.com/office/drawing/2014/main" id="{F6C529D7-FA7D-4081-8709-5D5A8EB7C9C0}"/>
              </a:ext>
            </a:extLst>
          </p:cNvPr>
          <p:cNvPicPr>
            <a:picLocks noChangeAspect="1"/>
          </p:cNvPicPr>
          <p:nvPr/>
        </p:nvPicPr>
        <p:blipFill>
          <a:blip r:embed="rId4"/>
          <a:stretch>
            <a:fillRect/>
          </a:stretch>
        </p:blipFill>
        <p:spPr>
          <a:xfrm>
            <a:off x="2057400" y="173092"/>
            <a:ext cx="7162800" cy="1748589"/>
          </a:xfrm>
          <a:prstGeom prst="rect">
            <a:avLst/>
          </a:prstGeom>
        </p:spPr>
      </p:pic>
    </p:spTree>
    <p:extLst>
      <p:ext uri="{BB962C8B-B14F-4D97-AF65-F5344CB8AC3E}">
        <p14:creationId xmlns:p14="http://schemas.microsoft.com/office/powerpoint/2010/main" val="702423546"/>
      </p:ext>
    </p:extLst>
  </p:cSld>
  <p:clrMapOvr>
    <a:masterClrMapping/>
  </p:clrMapOvr>
  <p:transition spd="slow">
    <p:strip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9653" y="494123"/>
            <a:ext cx="5551805" cy="689932"/>
          </a:xfrm>
          <a:prstGeom prst="rect">
            <a:avLst/>
          </a:prstGeom>
        </p:spPr>
        <p:txBody>
          <a:bodyPr vert="horz" wrap="square" lIns="0" tIns="12700" rIns="0" bIns="0" rtlCol="0" anchor="ctr">
            <a:spAutoFit/>
          </a:bodyPr>
          <a:lstStyle/>
          <a:p>
            <a:pPr marL="12700">
              <a:lnSpc>
                <a:spcPct val="100000"/>
              </a:lnSpc>
              <a:spcBef>
                <a:spcPts val="100"/>
              </a:spcBef>
            </a:pPr>
            <a:r>
              <a:rPr dirty="0"/>
              <a:t>IDS</a:t>
            </a:r>
            <a:r>
              <a:rPr spc="-325" dirty="0"/>
              <a:t> </a:t>
            </a:r>
            <a:r>
              <a:rPr spc="-30" dirty="0"/>
              <a:t>Requirements</a:t>
            </a:r>
          </a:p>
        </p:txBody>
      </p:sp>
      <p:sp>
        <p:nvSpPr>
          <p:cNvPr id="3" name="object 3"/>
          <p:cNvSpPr txBox="1"/>
          <p:nvPr/>
        </p:nvSpPr>
        <p:spPr>
          <a:xfrm>
            <a:off x="2397557" y="2243472"/>
            <a:ext cx="2065655" cy="342265"/>
          </a:xfrm>
          <a:prstGeom prst="rect">
            <a:avLst/>
          </a:prstGeom>
        </p:spPr>
        <p:txBody>
          <a:bodyPr vert="horz" wrap="square" lIns="0" tIns="635" rIns="0" bIns="0" rtlCol="0">
            <a:spAutoFit/>
          </a:bodyPr>
          <a:lstStyle/>
          <a:p>
            <a:pPr>
              <a:spcBef>
                <a:spcPts val="5"/>
              </a:spcBef>
            </a:pPr>
            <a:r>
              <a:rPr sz="2200" b="1" spc="-330" dirty="0">
                <a:latin typeface="Verdana"/>
                <a:cs typeface="Verdana"/>
              </a:rPr>
              <a:t>Run</a:t>
            </a:r>
            <a:r>
              <a:rPr sz="2200" b="1" spc="-120" dirty="0">
                <a:latin typeface="Verdana"/>
                <a:cs typeface="Verdana"/>
              </a:rPr>
              <a:t> </a:t>
            </a:r>
            <a:r>
              <a:rPr sz="2200" b="1" spc="-185" dirty="0">
                <a:latin typeface="Verdana"/>
                <a:cs typeface="Verdana"/>
              </a:rPr>
              <a:t>continually</a:t>
            </a:r>
            <a:endParaRPr sz="2200">
              <a:latin typeface="Verdana"/>
              <a:cs typeface="Verdana"/>
            </a:endParaRPr>
          </a:p>
        </p:txBody>
      </p:sp>
      <p:sp>
        <p:nvSpPr>
          <p:cNvPr id="4" name="object 4"/>
          <p:cNvSpPr txBox="1"/>
          <p:nvPr/>
        </p:nvSpPr>
        <p:spPr>
          <a:xfrm>
            <a:off x="2218944" y="1703833"/>
            <a:ext cx="2423160" cy="898323"/>
          </a:xfrm>
          <a:prstGeom prst="rect">
            <a:avLst/>
          </a:prstGeom>
          <a:solidFill>
            <a:srgbClr val="608889"/>
          </a:solidFill>
        </p:spPr>
        <p:txBody>
          <a:bodyPr vert="horz" wrap="square" lIns="0" tIns="219075" rIns="0" bIns="0" rtlCol="0">
            <a:spAutoFit/>
          </a:bodyPr>
          <a:lstStyle/>
          <a:p>
            <a:pPr>
              <a:spcBef>
                <a:spcPts val="1725"/>
              </a:spcBef>
            </a:pPr>
            <a:endParaRPr sz="2200" dirty="0">
              <a:latin typeface="Times New Roman"/>
              <a:cs typeface="Times New Roman"/>
            </a:endParaRPr>
          </a:p>
          <a:p>
            <a:pPr marL="178435"/>
            <a:r>
              <a:rPr sz="2200" b="1" spc="-330" dirty="0">
                <a:latin typeface="Verdana"/>
                <a:cs typeface="Verdana"/>
              </a:rPr>
              <a:t>Run</a:t>
            </a:r>
            <a:r>
              <a:rPr sz="2200" b="1" spc="-120" dirty="0">
                <a:latin typeface="Verdana"/>
                <a:cs typeface="Verdana"/>
              </a:rPr>
              <a:t> </a:t>
            </a:r>
            <a:r>
              <a:rPr sz="2200" b="1" spc="-100" dirty="0">
                <a:latin typeface="Verdana"/>
                <a:cs typeface="Verdana"/>
              </a:rPr>
              <a:t>continually</a:t>
            </a:r>
            <a:endParaRPr sz="2200" dirty="0">
              <a:latin typeface="Verdana"/>
              <a:cs typeface="Verdana"/>
            </a:endParaRPr>
          </a:p>
        </p:txBody>
      </p:sp>
      <p:sp>
        <p:nvSpPr>
          <p:cNvPr id="5" name="object 5"/>
          <p:cNvSpPr txBox="1"/>
          <p:nvPr/>
        </p:nvSpPr>
        <p:spPr>
          <a:xfrm>
            <a:off x="5040503" y="2243472"/>
            <a:ext cx="2110740" cy="342265"/>
          </a:xfrm>
          <a:prstGeom prst="rect">
            <a:avLst/>
          </a:prstGeom>
        </p:spPr>
        <p:txBody>
          <a:bodyPr vert="horz" wrap="square" lIns="0" tIns="635" rIns="0" bIns="0" rtlCol="0">
            <a:spAutoFit/>
          </a:bodyPr>
          <a:lstStyle/>
          <a:p>
            <a:pPr>
              <a:spcBef>
                <a:spcPts val="5"/>
              </a:spcBef>
            </a:pPr>
            <a:r>
              <a:rPr sz="2200" b="1" spc="-245" dirty="0">
                <a:latin typeface="Verdana"/>
                <a:cs typeface="Verdana"/>
              </a:rPr>
              <a:t>Be</a:t>
            </a:r>
            <a:r>
              <a:rPr sz="2200" b="1" spc="-110" dirty="0">
                <a:latin typeface="Verdana"/>
                <a:cs typeface="Verdana"/>
              </a:rPr>
              <a:t> </a:t>
            </a:r>
            <a:r>
              <a:rPr sz="2200" b="1" spc="-245" dirty="0">
                <a:latin typeface="Verdana"/>
                <a:cs typeface="Verdana"/>
              </a:rPr>
              <a:t>fault</a:t>
            </a:r>
            <a:r>
              <a:rPr sz="2200" b="1" spc="-100" dirty="0">
                <a:latin typeface="Verdana"/>
                <a:cs typeface="Verdana"/>
              </a:rPr>
              <a:t> </a:t>
            </a:r>
            <a:r>
              <a:rPr sz="2200" b="1" spc="-220" dirty="0">
                <a:latin typeface="Verdana"/>
                <a:cs typeface="Verdana"/>
              </a:rPr>
              <a:t>tolerant</a:t>
            </a:r>
            <a:endParaRPr sz="2200">
              <a:latin typeface="Verdana"/>
              <a:cs typeface="Verdana"/>
            </a:endParaRPr>
          </a:p>
        </p:txBody>
      </p:sp>
      <p:sp>
        <p:nvSpPr>
          <p:cNvPr id="6" name="object 6"/>
          <p:cNvSpPr txBox="1"/>
          <p:nvPr/>
        </p:nvSpPr>
        <p:spPr>
          <a:xfrm>
            <a:off x="4884420" y="1703833"/>
            <a:ext cx="2423160" cy="898323"/>
          </a:xfrm>
          <a:prstGeom prst="rect">
            <a:avLst/>
          </a:prstGeom>
          <a:solidFill>
            <a:srgbClr val="A96C2B"/>
          </a:solidFill>
        </p:spPr>
        <p:txBody>
          <a:bodyPr vert="horz" wrap="square" lIns="0" tIns="219075" rIns="0" bIns="0" rtlCol="0">
            <a:spAutoFit/>
          </a:bodyPr>
          <a:lstStyle/>
          <a:p>
            <a:pPr>
              <a:spcBef>
                <a:spcPts val="1725"/>
              </a:spcBef>
            </a:pPr>
            <a:endParaRPr sz="2200">
              <a:latin typeface="Times New Roman"/>
              <a:cs typeface="Times New Roman"/>
            </a:endParaRPr>
          </a:p>
          <a:p>
            <a:pPr marL="155575"/>
            <a:r>
              <a:rPr sz="2200" b="1" spc="-245" dirty="0">
                <a:latin typeface="Verdana"/>
                <a:cs typeface="Verdana"/>
              </a:rPr>
              <a:t>Be</a:t>
            </a:r>
            <a:r>
              <a:rPr sz="2200" b="1" spc="-110" dirty="0">
                <a:latin typeface="Verdana"/>
                <a:cs typeface="Verdana"/>
              </a:rPr>
              <a:t> </a:t>
            </a:r>
            <a:r>
              <a:rPr sz="2200" b="1" spc="-245" dirty="0">
                <a:latin typeface="Verdana"/>
                <a:cs typeface="Verdana"/>
              </a:rPr>
              <a:t>fault</a:t>
            </a:r>
            <a:r>
              <a:rPr sz="2200" b="1" spc="-100" dirty="0">
                <a:latin typeface="Verdana"/>
                <a:cs typeface="Verdana"/>
              </a:rPr>
              <a:t> </a:t>
            </a:r>
            <a:r>
              <a:rPr sz="2200" b="1" spc="-105" dirty="0">
                <a:latin typeface="Verdana"/>
                <a:cs typeface="Verdana"/>
              </a:rPr>
              <a:t>tolerant</a:t>
            </a:r>
            <a:endParaRPr sz="2200">
              <a:latin typeface="Verdana"/>
              <a:cs typeface="Verdana"/>
            </a:endParaRPr>
          </a:p>
        </p:txBody>
      </p:sp>
      <p:sp>
        <p:nvSpPr>
          <p:cNvPr id="7" name="object 7"/>
          <p:cNvSpPr txBox="1"/>
          <p:nvPr/>
        </p:nvSpPr>
        <p:spPr>
          <a:xfrm>
            <a:off x="7636129" y="2243472"/>
            <a:ext cx="2249805" cy="342265"/>
          </a:xfrm>
          <a:prstGeom prst="rect">
            <a:avLst/>
          </a:prstGeom>
        </p:spPr>
        <p:txBody>
          <a:bodyPr vert="horz" wrap="square" lIns="0" tIns="635" rIns="0" bIns="0" rtlCol="0">
            <a:spAutoFit/>
          </a:bodyPr>
          <a:lstStyle/>
          <a:p>
            <a:pPr>
              <a:spcBef>
                <a:spcPts val="5"/>
              </a:spcBef>
            </a:pPr>
            <a:r>
              <a:rPr sz="2200" b="1" spc="-300" dirty="0">
                <a:latin typeface="Verdana"/>
                <a:cs typeface="Verdana"/>
              </a:rPr>
              <a:t>Resist</a:t>
            </a:r>
            <a:r>
              <a:rPr sz="2200" b="1" spc="-125" dirty="0">
                <a:latin typeface="Verdana"/>
                <a:cs typeface="Verdana"/>
              </a:rPr>
              <a:t> </a:t>
            </a:r>
            <a:r>
              <a:rPr sz="2200" b="1" spc="-225" dirty="0">
                <a:latin typeface="Verdana"/>
                <a:cs typeface="Verdana"/>
              </a:rPr>
              <a:t>subversion</a:t>
            </a:r>
            <a:endParaRPr sz="2200">
              <a:latin typeface="Verdana"/>
              <a:cs typeface="Verdana"/>
            </a:endParaRPr>
          </a:p>
        </p:txBody>
      </p:sp>
      <p:sp>
        <p:nvSpPr>
          <p:cNvPr id="8" name="object 8"/>
          <p:cNvSpPr txBox="1"/>
          <p:nvPr/>
        </p:nvSpPr>
        <p:spPr>
          <a:xfrm>
            <a:off x="7549896" y="1703833"/>
            <a:ext cx="2423160" cy="898323"/>
          </a:xfrm>
          <a:prstGeom prst="rect">
            <a:avLst/>
          </a:prstGeom>
          <a:solidFill>
            <a:srgbClr val="638B60"/>
          </a:solidFill>
        </p:spPr>
        <p:txBody>
          <a:bodyPr vert="horz" wrap="square" lIns="0" tIns="219075" rIns="0" bIns="0" rtlCol="0">
            <a:spAutoFit/>
          </a:bodyPr>
          <a:lstStyle/>
          <a:p>
            <a:pPr>
              <a:spcBef>
                <a:spcPts val="1725"/>
              </a:spcBef>
            </a:pPr>
            <a:endParaRPr sz="2200">
              <a:latin typeface="Times New Roman"/>
              <a:cs typeface="Times New Roman"/>
            </a:endParaRPr>
          </a:p>
          <a:p>
            <a:pPr marL="85725"/>
            <a:r>
              <a:rPr sz="2200" b="1" spc="-300" dirty="0">
                <a:latin typeface="Verdana"/>
                <a:cs typeface="Verdana"/>
              </a:rPr>
              <a:t>Resist</a:t>
            </a:r>
            <a:r>
              <a:rPr sz="2200" b="1" spc="-125" dirty="0">
                <a:latin typeface="Verdana"/>
                <a:cs typeface="Verdana"/>
              </a:rPr>
              <a:t> </a:t>
            </a:r>
            <a:r>
              <a:rPr sz="2200" b="1" spc="-160" dirty="0">
                <a:latin typeface="Verdana"/>
                <a:cs typeface="Verdana"/>
              </a:rPr>
              <a:t>subversion</a:t>
            </a:r>
            <a:endParaRPr sz="2200">
              <a:latin typeface="Verdana"/>
              <a:cs typeface="Verdana"/>
            </a:endParaRPr>
          </a:p>
        </p:txBody>
      </p:sp>
      <p:sp>
        <p:nvSpPr>
          <p:cNvPr id="9" name="object 9"/>
          <p:cNvSpPr txBox="1"/>
          <p:nvPr/>
        </p:nvSpPr>
        <p:spPr>
          <a:xfrm>
            <a:off x="2559101" y="3477404"/>
            <a:ext cx="1743075" cy="1267460"/>
          </a:xfrm>
          <a:prstGeom prst="rect">
            <a:avLst/>
          </a:prstGeom>
        </p:spPr>
        <p:txBody>
          <a:bodyPr vert="horz" wrap="square" lIns="0" tIns="27940" rIns="0" bIns="0" rtlCol="0">
            <a:spAutoFit/>
          </a:bodyPr>
          <a:lstStyle/>
          <a:p>
            <a:pPr indent="-635" algn="ctr">
              <a:lnSpc>
                <a:spcPct val="92000"/>
              </a:lnSpc>
              <a:spcBef>
                <a:spcPts val="220"/>
              </a:spcBef>
            </a:pPr>
            <a:r>
              <a:rPr sz="2200" b="1" spc="-254" dirty="0">
                <a:latin typeface="Verdana"/>
                <a:cs typeface="Verdana"/>
              </a:rPr>
              <a:t>Impose</a:t>
            </a:r>
            <a:r>
              <a:rPr sz="2200" b="1" spc="-120" dirty="0">
                <a:latin typeface="Verdana"/>
                <a:cs typeface="Verdana"/>
              </a:rPr>
              <a:t> </a:t>
            </a:r>
            <a:r>
              <a:rPr sz="2200" b="1" spc="-50" dirty="0">
                <a:latin typeface="Verdana"/>
                <a:cs typeface="Verdana"/>
              </a:rPr>
              <a:t>a </a:t>
            </a:r>
            <a:r>
              <a:rPr sz="2200" b="1" spc="-80" dirty="0">
                <a:latin typeface="Verdana"/>
                <a:cs typeface="Verdana"/>
              </a:rPr>
              <a:t>minimal </a:t>
            </a:r>
            <a:r>
              <a:rPr sz="2200" b="1" spc="-160" dirty="0">
                <a:latin typeface="Verdana"/>
                <a:cs typeface="Verdana"/>
              </a:rPr>
              <a:t>overhead</a:t>
            </a:r>
            <a:r>
              <a:rPr sz="2200" b="1" spc="-70" dirty="0">
                <a:latin typeface="Verdana"/>
                <a:cs typeface="Verdana"/>
              </a:rPr>
              <a:t> </a:t>
            </a:r>
            <a:r>
              <a:rPr sz="2200" b="1" spc="-170" dirty="0">
                <a:latin typeface="Verdana"/>
                <a:cs typeface="Verdana"/>
              </a:rPr>
              <a:t>on </a:t>
            </a:r>
            <a:r>
              <a:rPr sz="2200" b="1" spc="-265" dirty="0">
                <a:latin typeface="Verdana"/>
                <a:cs typeface="Verdana"/>
              </a:rPr>
              <a:t>system</a:t>
            </a:r>
            <a:endParaRPr sz="2200">
              <a:latin typeface="Verdana"/>
              <a:cs typeface="Verdana"/>
            </a:endParaRPr>
          </a:p>
        </p:txBody>
      </p:sp>
      <p:sp>
        <p:nvSpPr>
          <p:cNvPr id="10" name="object 10"/>
          <p:cNvSpPr txBox="1"/>
          <p:nvPr/>
        </p:nvSpPr>
        <p:spPr>
          <a:xfrm>
            <a:off x="2218944" y="3400044"/>
            <a:ext cx="2423160" cy="1352422"/>
          </a:xfrm>
          <a:prstGeom prst="rect">
            <a:avLst/>
          </a:prstGeom>
          <a:solidFill>
            <a:srgbClr val="A96C2B"/>
          </a:solidFill>
        </p:spPr>
        <p:txBody>
          <a:bodyPr vert="horz" wrap="square" lIns="0" tIns="105410" rIns="0" bIns="0" rtlCol="0">
            <a:spAutoFit/>
          </a:bodyPr>
          <a:lstStyle/>
          <a:p>
            <a:pPr marL="339725" marR="332105" indent="-635" algn="ctr">
              <a:lnSpc>
                <a:spcPct val="92000"/>
              </a:lnSpc>
              <a:spcBef>
                <a:spcPts val="830"/>
              </a:spcBef>
            </a:pPr>
            <a:r>
              <a:rPr sz="2200" b="1" spc="-254" dirty="0">
                <a:latin typeface="Verdana"/>
                <a:cs typeface="Verdana"/>
              </a:rPr>
              <a:t>Impose</a:t>
            </a:r>
            <a:r>
              <a:rPr sz="2200" b="1" spc="-120" dirty="0">
                <a:latin typeface="Verdana"/>
                <a:cs typeface="Verdana"/>
              </a:rPr>
              <a:t> </a:t>
            </a:r>
            <a:r>
              <a:rPr sz="2200" b="1" spc="-50" dirty="0">
                <a:latin typeface="Verdana"/>
                <a:cs typeface="Verdana"/>
              </a:rPr>
              <a:t>a </a:t>
            </a:r>
            <a:r>
              <a:rPr sz="2200" b="1" spc="-80" dirty="0">
                <a:latin typeface="Verdana"/>
                <a:cs typeface="Verdana"/>
              </a:rPr>
              <a:t>minimal </a:t>
            </a:r>
            <a:r>
              <a:rPr sz="2200" b="1" spc="-160" dirty="0">
                <a:latin typeface="Verdana"/>
                <a:cs typeface="Verdana"/>
              </a:rPr>
              <a:t>overhead</a:t>
            </a:r>
            <a:r>
              <a:rPr sz="2200" b="1" spc="-70" dirty="0">
                <a:latin typeface="Verdana"/>
                <a:cs typeface="Verdana"/>
              </a:rPr>
              <a:t> </a:t>
            </a:r>
            <a:r>
              <a:rPr sz="2200" b="1" spc="-165" dirty="0">
                <a:latin typeface="Verdana"/>
                <a:cs typeface="Verdana"/>
              </a:rPr>
              <a:t>on </a:t>
            </a:r>
            <a:r>
              <a:rPr sz="2200" b="1" spc="-265" dirty="0">
                <a:latin typeface="Verdana"/>
                <a:cs typeface="Verdana"/>
              </a:rPr>
              <a:t>system</a:t>
            </a:r>
            <a:endParaRPr sz="2200">
              <a:latin typeface="Verdana"/>
              <a:cs typeface="Verdana"/>
            </a:endParaRPr>
          </a:p>
        </p:txBody>
      </p:sp>
      <p:sp>
        <p:nvSpPr>
          <p:cNvPr id="11" name="object 11"/>
          <p:cNvSpPr txBox="1"/>
          <p:nvPr/>
        </p:nvSpPr>
        <p:spPr>
          <a:xfrm>
            <a:off x="5064886" y="3477404"/>
            <a:ext cx="2061210" cy="1267460"/>
          </a:xfrm>
          <a:prstGeom prst="rect">
            <a:avLst/>
          </a:prstGeom>
        </p:spPr>
        <p:txBody>
          <a:bodyPr vert="horz" wrap="square" lIns="0" tIns="27940" rIns="0" bIns="0" rtlCol="0">
            <a:spAutoFit/>
          </a:bodyPr>
          <a:lstStyle/>
          <a:p>
            <a:pPr indent="-1270" algn="ctr">
              <a:lnSpc>
                <a:spcPct val="92000"/>
              </a:lnSpc>
              <a:spcBef>
                <a:spcPts val="220"/>
              </a:spcBef>
            </a:pPr>
            <a:r>
              <a:rPr sz="2200" b="1" spc="-80" dirty="0">
                <a:latin typeface="Verdana"/>
                <a:cs typeface="Verdana"/>
              </a:rPr>
              <a:t>Configured </a:t>
            </a:r>
            <a:r>
              <a:rPr sz="2200" b="1" spc="-114" dirty="0">
                <a:latin typeface="Verdana"/>
                <a:cs typeface="Verdana"/>
              </a:rPr>
              <a:t>according </a:t>
            </a:r>
            <a:r>
              <a:rPr sz="2200" b="1" spc="-25" dirty="0">
                <a:latin typeface="Verdana"/>
                <a:cs typeface="Verdana"/>
              </a:rPr>
              <a:t>to </a:t>
            </a:r>
            <a:r>
              <a:rPr sz="2200" b="1" spc="-254" dirty="0">
                <a:latin typeface="Verdana"/>
                <a:cs typeface="Verdana"/>
              </a:rPr>
              <a:t>system</a:t>
            </a:r>
            <a:r>
              <a:rPr sz="2200" b="1" spc="-120" dirty="0">
                <a:latin typeface="Verdana"/>
                <a:cs typeface="Verdana"/>
              </a:rPr>
              <a:t> </a:t>
            </a:r>
            <a:r>
              <a:rPr sz="2200" b="1" spc="-215" dirty="0">
                <a:latin typeface="Verdana"/>
                <a:cs typeface="Verdana"/>
              </a:rPr>
              <a:t>security </a:t>
            </a:r>
            <a:r>
              <a:rPr sz="2200" b="1" spc="-25" dirty="0">
                <a:latin typeface="Verdana"/>
                <a:cs typeface="Verdana"/>
              </a:rPr>
              <a:t>policies</a:t>
            </a:r>
            <a:endParaRPr sz="2200">
              <a:latin typeface="Verdana"/>
              <a:cs typeface="Verdana"/>
            </a:endParaRPr>
          </a:p>
        </p:txBody>
      </p:sp>
      <p:sp>
        <p:nvSpPr>
          <p:cNvPr id="12" name="object 12"/>
          <p:cNvSpPr txBox="1"/>
          <p:nvPr/>
        </p:nvSpPr>
        <p:spPr>
          <a:xfrm>
            <a:off x="4884420" y="3400044"/>
            <a:ext cx="2423160" cy="1352422"/>
          </a:xfrm>
          <a:prstGeom prst="rect">
            <a:avLst/>
          </a:prstGeom>
          <a:solidFill>
            <a:srgbClr val="638B60"/>
          </a:solidFill>
        </p:spPr>
        <p:txBody>
          <a:bodyPr vert="horz" wrap="square" lIns="0" tIns="105410" rIns="0" bIns="0" rtlCol="0">
            <a:spAutoFit/>
          </a:bodyPr>
          <a:lstStyle/>
          <a:p>
            <a:pPr marL="180340" marR="173355" indent="-1270" algn="ctr">
              <a:lnSpc>
                <a:spcPct val="92000"/>
              </a:lnSpc>
              <a:spcBef>
                <a:spcPts val="830"/>
              </a:spcBef>
            </a:pPr>
            <a:r>
              <a:rPr sz="2200" b="1" spc="-80" dirty="0">
                <a:latin typeface="Verdana"/>
                <a:cs typeface="Verdana"/>
              </a:rPr>
              <a:t>Configured </a:t>
            </a:r>
            <a:r>
              <a:rPr sz="2200" b="1" spc="-114" dirty="0">
                <a:latin typeface="Verdana"/>
                <a:cs typeface="Verdana"/>
              </a:rPr>
              <a:t>according </a:t>
            </a:r>
            <a:r>
              <a:rPr sz="2200" b="1" spc="-25" dirty="0">
                <a:latin typeface="Verdana"/>
                <a:cs typeface="Verdana"/>
              </a:rPr>
              <a:t>to </a:t>
            </a:r>
            <a:r>
              <a:rPr sz="2200" b="1" spc="-254" dirty="0">
                <a:latin typeface="Verdana"/>
                <a:cs typeface="Verdana"/>
              </a:rPr>
              <a:t>system</a:t>
            </a:r>
            <a:r>
              <a:rPr sz="2200" b="1" spc="-120" dirty="0">
                <a:latin typeface="Verdana"/>
                <a:cs typeface="Verdana"/>
              </a:rPr>
              <a:t> </a:t>
            </a:r>
            <a:r>
              <a:rPr sz="2200" b="1" spc="-210" dirty="0">
                <a:latin typeface="Verdana"/>
                <a:cs typeface="Verdana"/>
              </a:rPr>
              <a:t>security </a:t>
            </a:r>
            <a:r>
              <a:rPr sz="2200" b="1" spc="-25" dirty="0">
                <a:latin typeface="Verdana"/>
                <a:cs typeface="Verdana"/>
              </a:rPr>
              <a:t>policies</a:t>
            </a:r>
            <a:endParaRPr sz="2200">
              <a:latin typeface="Verdana"/>
              <a:cs typeface="Verdana"/>
            </a:endParaRPr>
          </a:p>
        </p:txBody>
      </p:sp>
      <p:sp>
        <p:nvSpPr>
          <p:cNvPr id="13" name="object 13"/>
          <p:cNvSpPr txBox="1"/>
          <p:nvPr/>
        </p:nvSpPr>
        <p:spPr>
          <a:xfrm>
            <a:off x="7927213" y="3477404"/>
            <a:ext cx="1669414" cy="1267460"/>
          </a:xfrm>
          <a:prstGeom prst="rect">
            <a:avLst/>
          </a:prstGeom>
        </p:spPr>
        <p:txBody>
          <a:bodyPr vert="horz" wrap="square" lIns="0" tIns="27940" rIns="0" bIns="0" rtlCol="0">
            <a:spAutoFit/>
          </a:bodyPr>
          <a:lstStyle/>
          <a:p>
            <a:pPr indent="-635" algn="ctr">
              <a:lnSpc>
                <a:spcPct val="92000"/>
              </a:lnSpc>
              <a:spcBef>
                <a:spcPts val="220"/>
              </a:spcBef>
            </a:pPr>
            <a:r>
              <a:rPr sz="2200" b="1" spc="-140" dirty="0">
                <a:latin typeface="Verdana"/>
                <a:cs typeface="Verdana"/>
              </a:rPr>
              <a:t>Adapt</a:t>
            </a:r>
            <a:r>
              <a:rPr sz="2200" b="1" spc="-85" dirty="0">
                <a:latin typeface="Verdana"/>
                <a:cs typeface="Verdana"/>
              </a:rPr>
              <a:t> </a:t>
            </a:r>
            <a:r>
              <a:rPr sz="2200" b="1" spc="-25" dirty="0">
                <a:latin typeface="Verdana"/>
                <a:cs typeface="Verdana"/>
              </a:rPr>
              <a:t>to </a:t>
            </a:r>
            <a:r>
              <a:rPr sz="2200" b="1" spc="-140" dirty="0">
                <a:latin typeface="Verdana"/>
                <a:cs typeface="Verdana"/>
              </a:rPr>
              <a:t>changes</a:t>
            </a:r>
            <a:r>
              <a:rPr sz="2200" b="1" spc="-70" dirty="0">
                <a:latin typeface="Verdana"/>
                <a:cs typeface="Verdana"/>
              </a:rPr>
              <a:t> </a:t>
            </a:r>
            <a:r>
              <a:rPr sz="2200" b="1" spc="-35" dirty="0">
                <a:latin typeface="Verdana"/>
                <a:cs typeface="Verdana"/>
              </a:rPr>
              <a:t>in </a:t>
            </a:r>
            <a:r>
              <a:rPr sz="2200" b="1" spc="-270" dirty="0">
                <a:latin typeface="Verdana"/>
                <a:cs typeface="Verdana"/>
              </a:rPr>
              <a:t>systems</a:t>
            </a:r>
            <a:r>
              <a:rPr sz="2200" b="1" spc="-130" dirty="0">
                <a:latin typeface="Verdana"/>
                <a:cs typeface="Verdana"/>
              </a:rPr>
              <a:t> </a:t>
            </a:r>
            <a:r>
              <a:rPr sz="2200" b="1" spc="-120" dirty="0">
                <a:latin typeface="Verdana"/>
                <a:cs typeface="Verdana"/>
              </a:rPr>
              <a:t>and </a:t>
            </a:r>
            <a:r>
              <a:rPr sz="2200" b="1" spc="-295" dirty="0">
                <a:latin typeface="Verdana"/>
                <a:cs typeface="Verdana"/>
              </a:rPr>
              <a:t>users</a:t>
            </a:r>
            <a:endParaRPr sz="2200">
              <a:latin typeface="Verdana"/>
              <a:cs typeface="Verdana"/>
            </a:endParaRPr>
          </a:p>
        </p:txBody>
      </p:sp>
      <p:sp>
        <p:nvSpPr>
          <p:cNvPr id="14" name="object 14"/>
          <p:cNvSpPr txBox="1"/>
          <p:nvPr/>
        </p:nvSpPr>
        <p:spPr>
          <a:xfrm>
            <a:off x="7549896" y="3400044"/>
            <a:ext cx="2423160" cy="1352422"/>
          </a:xfrm>
          <a:prstGeom prst="rect">
            <a:avLst/>
          </a:prstGeom>
          <a:solidFill>
            <a:srgbClr val="608889"/>
          </a:solidFill>
        </p:spPr>
        <p:txBody>
          <a:bodyPr vert="horz" wrap="square" lIns="0" tIns="105410" rIns="0" bIns="0" rtlCol="0">
            <a:spAutoFit/>
          </a:bodyPr>
          <a:lstStyle/>
          <a:p>
            <a:pPr marL="377190" marR="368935" indent="-635" algn="ctr">
              <a:lnSpc>
                <a:spcPct val="92000"/>
              </a:lnSpc>
              <a:spcBef>
                <a:spcPts val="830"/>
              </a:spcBef>
            </a:pPr>
            <a:r>
              <a:rPr sz="2200" b="1" spc="-140" dirty="0">
                <a:latin typeface="Verdana"/>
                <a:cs typeface="Verdana"/>
              </a:rPr>
              <a:t>Adapt</a:t>
            </a:r>
            <a:r>
              <a:rPr sz="2200" b="1" spc="-85" dirty="0">
                <a:latin typeface="Verdana"/>
                <a:cs typeface="Verdana"/>
              </a:rPr>
              <a:t> </a:t>
            </a:r>
            <a:r>
              <a:rPr sz="2200" b="1" spc="-25" dirty="0">
                <a:latin typeface="Verdana"/>
                <a:cs typeface="Verdana"/>
              </a:rPr>
              <a:t>to </a:t>
            </a:r>
            <a:r>
              <a:rPr sz="2200" b="1" spc="-140" dirty="0">
                <a:latin typeface="Verdana"/>
                <a:cs typeface="Verdana"/>
              </a:rPr>
              <a:t>changes</a:t>
            </a:r>
            <a:r>
              <a:rPr sz="2200" b="1" spc="-70" dirty="0">
                <a:latin typeface="Verdana"/>
                <a:cs typeface="Verdana"/>
              </a:rPr>
              <a:t> </a:t>
            </a:r>
            <a:r>
              <a:rPr sz="2200" b="1" spc="-35" dirty="0">
                <a:latin typeface="Verdana"/>
                <a:cs typeface="Verdana"/>
              </a:rPr>
              <a:t>in </a:t>
            </a:r>
            <a:r>
              <a:rPr sz="2200" b="1" spc="-270" dirty="0">
                <a:latin typeface="Verdana"/>
                <a:cs typeface="Verdana"/>
              </a:rPr>
              <a:t>systems</a:t>
            </a:r>
            <a:r>
              <a:rPr sz="2200" b="1" spc="-130" dirty="0">
                <a:latin typeface="Verdana"/>
                <a:cs typeface="Verdana"/>
              </a:rPr>
              <a:t> </a:t>
            </a:r>
            <a:r>
              <a:rPr sz="2200" b="1" spc="-114" dirty="0">
                <a:latin typeface="Verdana"/>
                <a:cs typeface="Verdana"/>
              </a:rPr>
              <a:t>and </a:t>
            </a:r>
            <a:r>
              <a:rPr sz="2200" b="1" spc="-295" dirty="0">
                <a:latin typeface="Verdana"/>
                <a:cs typeface="Verdana"/>
              </a:rPr>
              <a:t>users</a:t>
            </a:r>
            <a:endParaRPr sz="2200">
              <a:latin typeface="Verdana"/>
              <a:cs typeface="Verdana"/>
            </a:endParaRPr>
          </a:p>
        </p:txBody>
      </p:sp>
      <p:sp>
        <p:nvSpPr>
          <p:cNvPr id="15" name="object 15"/>
          <p:cNvSpPr txBox="1"/>
          <p:nvPr/>
        </p:nvSpPr>
        <p:spPr>
          <a:xfrm>
            <a:off x="2330500" y="5328099"/>
            <a:ext cx="2199640" cy="959485"/>
          </a:xfrm>
          <a:prstGeom prst="rect">
            <a:avLst/>
          </a:prstGeom>
        </p:spPr>
        <p:txBody>
          <a:bodyPr vert="horz" wrap="square" lIns="0" tIns="27940" rIns="0" bIns="0" rtlCol="0">
            <a:spAutoFit/>
          </a:bodyPr>
          <a:lstStyle/>
          <a:p>
            <a:pPr algn="ctr">
              <a:lnSpc>
                <a:spcPct val="92000"/>
              </a:lnSpc>
              <a:spcBef>
                <a:spcPts val="220"/>
              </a:spcBef>
            </a:pPr>
            <a:r>
              <a:rPr sz="2200" b="1" spc="-135" dirty="0">
                <a:latin typeface="Verdana"/>
                <a:cs typeface="Verdana"/>
              </a:rPr>
              <a:t>Scale</a:t>
            </a:r>
            <a:r>
              <a:rPr sz="2200" b="1" spc="-130" dirty="0">
                <a:latin typeface="Verdana"/>
                <a:cs typeface="Verdana"/>
              </a:rPr>
              <a:t> </a:t>
            </a:r>
            <a:r>
              <a:rPr sz="2200" b="1" spc="-235" dirty="0">
                <a:latin typeface="Verdana"/>
                <a:cs typeface="Verdana"/>
              </a:rPr>
              <a:t>to</a:t>
            </a:r>
            <a:r>
              <a:rPr sz="2200" b="1" spc="-130" dirty="0">
                <a:latin typeface="Verdana"/>
                <a:cs typeface="Verdana"/>
              </a:rPr>
              <a:t> </a:t>
            </a:r>
            <a:r>
              <a:rPr sz="2200" b="1" spc="-265" dirty="0">
                <a:latin typeface="Verdana"/>
                <a:cs typeface="Verdana"/>
              </a:rPr>
              <a:t>monitor </a:t>
            </a:r>
            <a:r>
              <a:rPr sz="2200" b="1" spc="-170" dirty="0">
                <a:latin typeface="Verdana"/>
                <a:cs typeface="Verdana"/>
              </a:rPr>
              <a:t>large</a:t>
            </a:r>
            <a:r>
              <a:rPr sz="2200" b="1" spc="-105" dirty="0">
                <a:latin typeface="Verdana"/>
                <a:cs typeface="Verdana"/>
              </a:rPr>
              <a:t> </a:t>
            </a:r>
            <a:r>
              <a:rPr sz="2200" b="1" spc="-95" dirty="0">
                <a:latin typeface="Verdana"/>
                <a:cs typeface="Verdana"/>
              </a:rPr>
              <a:t>numbers </a:t>
            </a:r>
            <a:r>
              <a:rPr sz="2200" b="1" spc="-225" dirty="0">
                <a:latin typeface="Verdana"/>
                <a:cs typeface="Verdana"/>
              </a:rPr>
              <a:t>of</a:t>
            </a:r>
            <a:r>
              <a:rPr sz="2200" b="1" spc="-130" dirty="0">
                <a:latin typeface="Verdana"/>
                <a:cs typeface="Verdana"/>
              </a:rPr>
              <a:t> </a:t>
            </a:r>
            <a:r>
              <a:rPr sz="2200" b="1" spc="-275" dirty="0">
                <a:latin typeface="Verdana"/>
                <a:cs typeface="Verdana"/>
              </a:rPr>
              <a:t>systems</a:t>
            </a:r>
            <a:endParaRPr sz="2200">
              <a:latin typeface="Verdana"/>
              <a:cs typeface="Verdana"/>
            </a:endParaRPr>
          </a:p>
        </p:txBody>
      </p:sp>
      <p:sp>
        <p:nvSpPr>
          <p:cNvPr id="16" name="object 16"/>
          <p:cNvSpPr txBox="1"/>
          <p:nvPr/>
        </p:nvSpPr>
        <p:spPr>
          <a:xfrm>
            <a:off x="2218944" y="5096255"/>
            <a:ext cx="2423160" cy="1196738"/>
          </a:xfrm>
          <a:prstGeom prst="rect">
            <a:avLst/>
          </a:prstGeom>
          <a:solidFill>
            <a:srgbClr val="608889"/>
          </a:solidFill>
        </p:spPr>
        <p:txBody>
          <a:bodyPr vert="horz" wrap="square" lIns="0" tIns="259715" rIns="0" bIns="0" rtlCol="0">
            <a:spAutoFit/>
          </a:bodyPr>
          <a:lstStyle/>
          <a:p>
            <a:pPr marL="111125" marR="104139" algn="ctr">
              <a:lnSpc>
                <a:spcPct val="92000"/>
              </a:lnSpc>
              <a:spcBef>
                <a:spcPts val="2045"/>
              </a:spcBef>
            </a:pPr>
            <a:r>
              <a:rPr sz="2200" b="1" spc="-135" dirty="0">
                <a:latin typeface="Verdana"/>
                <a:cs typeface="Verdana"/>
              </a:rPr>
              <a:t>Scale</a:t>
            </a:r>
            <a:r>
              <a:rPr sz="2200" b="1" spc="-130" dirty="0">
                <a:latin typeface="Verdana"/>
                <a:cs typeface="Verdana"/>
              </a:rPr>
              <a:t> </a:t>
            </a:r>
            <a:r>
              <a:rPr sz="2200" b="1" spc="-235" dirty="0">
                <a:latin typeface="Verdana"/>
                <a:cs typeface="Verdana"/>
              </a:rPr>
              <a:t>to</a:t>
            </a:r>
            <a:r>
              <a:rPr sz="2200" b="1" spc="-130" dirty="0">
                <a:latin typeface="Verdana"/>
                <a:cs typeface="Verdana"/>
              </a:rPr>
              <a:t> </a:t>
            </a:r>
            <a:r>
              <a:rPr sz="2200" b="1" spc="-265" dirty="0">
                <a:latin typeface="Verdana"/>
                <a:cs typeface="Verdana"/>
              </a:rPr>
              <a:t>monitor </a:t>
            </a:r>
            <a:r>
              <a:rPr sz="2200" b="1" spc="-170" dirty="0">
                <a:latin typeface="Verdana"/>
                <a:cs typeface="Verdana"/>
              </a:rPr>
              <a:t>large</a:t>
            </a:r>
            <a:r>
              <a:rPr sz="2200" b="1" spc="-105" dirty="0">
                <a:latin typeface="Verdana"/>
                <a:cs typeface="Verdana"/>
              </a:rPr>
              <a:t> </a:t>
            </a:r>
            <a:r>
              <a:rPr sz="2200" b="1" spc="-95" dirty="0">
                <a:latin typeface="Verdana"/>
                <a:cs typeface="Verdana"/>
              </a:rPr>
              <a:t>numbers </a:t>
            </a:r>
            <a:r>
              <a:rPr sz="2200" b="1" spc="-225" dirty="0">
                <a:latin typeface="Verdana"/>
                <a:cs typeface="Verdana"/>
              </a:rPr>
              <a:t>of</a:t>
            </a:r>
            <a:r>
              <a:rPr sz="2200" b="1" spc="-130" dirty="0">
                <a:latin typeface="Verdana"/>
                <a:cs typeface="Verdana"/>
              </a:rPr>
              <a:t> </a:t>
            </a:r>
            <a:r>
              <a:rPr sz="2200" b="1" spc="-275" dirty="0">
                <a:latin typeface="Verdana"/>
                <a:cs typeface="Verdana"/>
              </a:rPr>
              <a:t>systems</a:t>
            </a:r>
            <a:endParaRPr sz="2200">
              <a:latin typeface="Verdana"/>
              <a:cs typeface="Verdana"/>
            </a:endParaRPr>
          </a:p>
        </p:txBody>
      </p:sp>
      <p:sp>
        <p:nvSpPr>
          <p:cNvPr id="17" name="object 17"/>
          <p:cNvSpPr txBox="1"/>
          <p:nvPr/>
        </p:nvSpPr>
        <p:spPr>
          <a:xfrm>
            <a:off x="4987164" y="5328099"/>
            <a:ext cx="2218055" cy="959485"/>
          </a:xfrm>
          <a:prstGeom prst="rect">
            <a:avLst/>
          </a:prstGeom>
        </p:spPr>
        <p:txBody>
          <a:bodyPr vert="horz" wrap="square" lIns="0" tIns="27940" rIns="0" bIns="0" rtlCol="0">
            <a:spAutoFit/>
          </a:bodyPr>
          <a:lstStyle/>
          <a:p>
            <a:pPr algn="ctr">
              <a:lnSpc>
                <a:spcPct val="92000"/>
              </a:lnSpc>
              <a:spcBef>
                <a:spcPts val="220"/>
              </a:spcBef>
            </a:pPr>
            <a:r>
              <a:rPr sz="2200" b="1" spc="-220" dirty="0">
                <a:latin typeface="Verdana"/>
                <a:cs typeface="Verdana"/>
              </a:rPr>
              <a:t>Provide</a:t>
            </a:r>
            <a:r>
              <a:rPr sz="2200" b="1" spc="-65" dirty="0">
                <a:latin typeface="Verdana"/>
                <a:cs typeface="Verdana"/>
              </a:rPr>
              <a:t> </a:t>
            </a:r>
            <a:r>
              <a:rPr sz="2200" b="1" spc="-160" dirty="0">
                <a:latin typeface="Verdana"/>
                <a:cs typeface="Verdana"/>
              </a:rPr>
              <a:t>graceful degradation</a:t>
            </a:r>
            <a:r>
              <a:rPr sz="2200" b="1" spc="-100" dirty="0">
                <a:latin typeface="Verdana"/>
                <a:cs typeface="Verdana"/>
              </a:rPr>
              <a:t> </a:t>
            </a:r>
            <a:r>
              <a:rPr sz="2200" b="1" spc="-25" dirty="0">
                <a:latin typeface="Verdana"/>
                <a:cs typeface="Verdana"/>
              </a:rPr>
              <a:t>of </a:t>
            </a:r>
            <a:r>
              <a:rPr sz="2200" b="1" spc="-40" dirty="0">
                <a:latin typeface="Verdana"/>
                <a:cs typeface="Verdana"/>
              </a:rPr>
              <a:t>service</a:t>
            </a:r>
            <a:endParaRPr sz="2200">
              <a:latin typeface="Verdana"/>
              <a:cs typeface="Verdana"/>
            </a:endParaRPr>
          </a:p>
        </p:txBody>
      </p:sp>
      <p:sp>
        <p:nvSpPr>
          <p:cNvPr id="18" name="object 18"/>
          <p:cNvSpPr txBox="1"/>
          <p:nvPr/>
        </p:nvSpPr>
        <p:spPr>
          <a:xfrm>
            <a:off x="4884420" y="5096255"/>
            <a:ext cx="2423160" cy="1196738"/>
          </a:xfrm>
          <a:prstGeom prst="rect">
            <a:avLst/>
          </a:prstGeom>
          <a:solidFill>
            <a:srgbClr val="A96C2B"/>
          </a:solidFill>
        </p:spPr>
        <p:txBody>
          <a:bodyPr vert="horz" wrap="square" lIns="0" tIns="259715" rIns="0" bIns="0" rtlCol="0">
            <a:spAutoFit/>
          </a:bodyPr>
          <a:lstStyle/>
          <a:p>
            <a:pPr marL="102235" marR="94615" algn="ctr">
              <a:lnSpc>
                <a:spcPct val="92000"/>
              </a:lnSpc>
              <a:spcBef>
                <a:spcPts val="2045"/>
              </a:spcBef>
            </a:pPr>
            <a:r>
              <a:rPr sz="2200" b="1" spc="-220" dirty="0">
                <a:latin typeface="Verdana"/>
                <a:cs typeface="Verdana"/>
              </a:rPr>
              <a:t>Provide</a:t>
            </a:r>
            <a:r>
              <a:rPr sz="2200" b="1" spc="-65" dirty="0">
                <a:latin typeface="Verdana"/>
                <a:cs typeface="Verdana"/>
              </a:rPr>
              <a:t> </a:t>
            </a:r>
            <a:r>
              <a:rPr sz="2200" b="1" spc="-160" dirty="0">
                <a:latin typeface="Verdana"/>
                <a:cs typeface="Verdana"/>
              </a:rPr>
              <a:t>graceful degradation</a:t>
            </a:r>
            <a:r>
              <a:rPr sz="2200" b="1" spc="-100" dirty="0">
                <a:latin typeface="Verdana"/>
                <a:cs typeface="Verdana"/>
              </a:rPr>
              <a:t> </a:t>
            </a:r>
            <a:r>
              <a:rPr sz="2200" b="1" spc="-25" dirty="0">
                <a:latin typeface="Verdana"/>
                <a:cs typeface="Verdana"/>
              </a:rPr>
              <a:t>of </a:t>
            </a:r>
            <a:r>
              <a:rPr sz="2200" b="1" spc="-40" dirty="0">
                <a:latin typeface="Verdana"/>
                <a:cs typeface="Verdana"/>
              </a:rPr>
              <a:t>service</a:t>
            </a:r>
            <a:endParaRPr sz="2200">
              <a:latin typeface="Verdana"/>
              <a:cs typeface="Verdana"/>
            </a:endParaRPr>
          </a:p>
        </p:txBody>
      </p:sp>
      <p:sp>
        <p:nvSpPr>
          <p:cNvPr id="19" name="object 19"/>
          <p:cNvSpPr txBox="1"/>
          <p:nvPr/>
        </p:nvSpPr>
        <p:spPr>
          <a:xfrm>
            <a:off x="7732141" y="5482327"/>
            <a:ext cx="2059939" cy="650240"/>
          </a:xfrm>
          <a:prstGeom prst="rect">
            <a:avLst/>
          </a:prstGeom>
        </p:spPr>
        <p:txBody>
          <a:bodyPr vert="horz" wrap="square" lIns="0" tIns="34290" rIns="0" bIns="0" rtlCol="0">
            <a:spAutoFit/>
          </a:bodyPr>
          <a:lstStyle/>
          <a:p>
            <a:pPr indent="16510">
              <a:lnSpc>
                <a:spcPts val="2420"/>
              </a:lnSpc>
              <a:spcBef>
                <a:spcPts val="270"/>
              </a:spcBef>
            </a:pPr>
            <a:r>
              <a:rPr sz="2200" b="1" spc="-220" dirty="0">
                <a:latin typeface="Verdana"/>
                <a:cs typeface="Verdana"/>
              </a:rPr>
              <a:t>Allow</a:t>
            </a:r>
            <a:r>
              <a:rPr sz="2200" b="1" spc="-130" dirty="0">
                <a:latin typeface="Verdana"/>
                <a:cs typeface="Verdana"/>
              </a:rPr>
              <a:t> </a:t>
            </a:r>
            <a:r>
              <a:rPr sz="2200" b="1" spc="-114" dirty="0">
                <a:latin typeface="Verdana"/>
                <a:cs typeface="Verdana"/>
              </a:rPr>
              <a:t>dynamic </a:t>
            </a:r>
            <a:r>
              <a:rPr sz="2200" b="1" spc="-200" dirty="0">
                <a:latin typeface="Verdana"/>
                <a:cs typeface="Verdana"/>
              </a:rPr>
              <a:t>reconfiguration</a:t>
            </a:r>
            <a:endParaRPr sz="2200">
              <a:latin typeface="Verdana"/>
              <a:cs typeface="Verdana"/>
            </a:endParaRPr>
          </a:p>
        </p:txBody>
      </p:sp>
      <p:sp>
        <p:nvSpPr>
          <p:cNvPr id="20" name="object 20"/>
          <p:cNvSpPr txBox="1"/>
          <p:nvPr/>
        </p:nvSpPr>
        <p:spPr>
          <a:xfrm>
            <a:off x="7549896" y="5096256"/>
            <a:ext cx="2423160" cy="1054135"/>
          </a:xfrm>
          <a:prstGeom prst="rect">
            <a:avLst/>
          </a:prstGeom>
          <a:solidFill>
            <a:srgbClr val="638B60"/>
          </a:solidFill>
        </p:spPr>
        <p:txBody>
          <a:bodyPr vert="horz" wrap="square" lIns="0" tIns="99060" rIns="0" bIns="0" rtlCol="0">
            <a:spAutoFit/>
          </a:bodyPr>
          <a:lstStyle/>
          <a:p>
            <a:pPr>
              <a:spcBef>
                <a:spcPts val="780"/>
              </a:spcBef>
            </a:pPr>
            <a:endParaRPr sz="2200">
              <a:latin typeface="Times New Roman"/>
              <a:cs typeface="Times New Roman"/>
            </a:endParaRPr>
          </a:p>
          <a:p>
            <a:pPr marL="181610" marR="173355" indent="16510">
              <a:lnSpc>
                <a:spcPts val="2420"/>
              </a:lnSpc>
            </a:pPr>
            <a:r>
              <a:rPr sz="2200" b="1" spc="-220" dirty="0">
                <a:latin typeface="Verdana"/>
                <a:cs typeface="Verdana"/>
              </a:rPr>
              <a:t>Allow</a:t>
            </a:r>
            <a:r>
              <a:rPr sz="2200" b="1" spc="-130" dirty="0">
                <a:latin typeface="Verdana"/>
                <a:cs typeface="Verdana"/>
              </a:rPr>
              <a:t> </a:t>
            </a:r>
            <a:r>
              <a:rPr sz="2200" b="1" spc="-110" dirty="0">
                <a:latin typeface="Verdana"/>
                <a:cs typeface="Verdana"/>
              </a:rPr>
              <a:t>dynamic </a:t>
            </a:r>
            <a:r>
              <a:rPr sz="2200" b="1" spc="-200" dirty="0">
                <a:latin typeface="Verdana"/>
                <a:cs typeface="Verdana"/>
              </a:rPr>
              <a:t>reconfiguration</a:t>
            </a:r>
            <a:endParaRPr sz="220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03832" y="729995"/>
            <a:ext cx="8784335" cy="53980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6357" y="198882"/>
            <a:ext cx="6479540" cy="848360"/>
          </a:xfrm>
          <a:prstGeom prst="rect">
            <a:avLst/>
          </a:prstGeom>
        </p:spPr>
        <p:txBody>
          <a:bodyPr vert="horz" wrap="square" lIns="0" tIns="12700" rIns="0" bIns="0" rtlCol="0">
            <a:spAutoFit/>
          </a:bodyPr>
          <a:lstStyle/>
          <a:p>
            <a:pPr marL="12700">
              <a:spcBef>
                <a:spcPts val="100"/>
              </a:spcBef>
            </a:pPr>
            <a:r>
              <a:rPr spc="75" dirty="0"/>
              <a:t>Analysis</a:t>
            </a:r>
            <a:r>
              <a:rPr spc="-160" dirty="0"/>
              <a:t> </a:t>
            </a:r>
            <a:r>
              <a:rPr spc="45" dirty="0"/>
              <a:t>Approaches</a:t>
            </a:r>
          </a:p>
        </p:txBody>
      </p:sp>
      <p:sp>
        <p:nvSpPr>
          <p:cNvPr id="3" name="object 3"/>
          <p:cNvSpPr txBox="1"/>
          <p:nvPr/>
        </p:nvSpPr>
        <p:spPr>
          <a:xfrm>
            <a:off x="1991868" y="1700784"/>
            <a:ext cx="3931920" cy="509755"/>
          </a:xfrm>
          <a:prstGeom prst="rect">
            <a:avLst/>
          </a:prstGeom>
          <a:solidFill>
            <a:srgbClr val="638B60"/>
          </a:solidFill>
          <a:ln w="9144">
            <a:solidFill>
              <a:srgbClr val="435E40"/>
            </a:solidFill>
          </a:ln>
        </p:spPr>
        <p:txBody>
          <a:bodyPr vert="horz" wrap="square" lIns="0" tIns="78105" rIns="0" bIns="0" rtlCol="0">
            <a:spAutoFit/>
          </a:bodyPr>
          <a:lstStyle/>
          <a:p>
            <a:pPr algn="ctr">
              <a:spcBef>
                <a:spcPts val="615"/>
              </a:spcBef>
            </a:pPr>
            <a:r>
              <a:rPr sz="2800" kern="0" spc="50" dirty="0">
                <a:solidFill>
                  <a:sysClr val="windowText" lastClr="000000"/>
                </a:solidFill>
                <a:latin typeface="Georgia"/>
                <a:cs typeface="Georgia"/>
              </a:rPr>
              <a:t>Anomaly</a:t>
            </a:r>
            <a:r>
              <a:rPr sz="2800" kern="0" spc="45" dirty="0">
                <a:solidFill>
                  <a:sysClr val="windowText" lastClr="000000"/>
                </a:solidFill>
                <a:latin typeface="Georgia"/>
                <a:cs typeface="Georgia"/>
              </a:rPr>
              <a:t> </a:t>
            </a:r>
            <a:r>
              <a:rPr sz="2800" kern="0" spc="-10" dirty="0">
                <a:solidFill>
                  <a:sysClr val="windowText" lastClr="000000"/>
                </a:solidFill>
                <a:latin typeface="Georgia"/>
                <a:cs typeface="Georgia"/>
              </a:rPr>
              <a:t>detection</a:t>
            </a:r>
            <a:endParaRPr sz="2800" kern="0">
              <a:solidFill>
                <a:sysClr val="windowText" lastClr="000000"/>
              </a:solidFill>
              <a:latin typeface="Georgia"/>
              <a:cs typeface="Georgia"/>
            </a:endParaRPr>
          </a:p>
        </p:txBody>
      </p:sp>
      <p:sp>
        <p:nvSpPr>
          <p:cNvPr id="4" name="object 4"/>
          <p:cNvSpPr txBox="1"/>
          <p:nvPr/>
        </p:nvSpPr>
        <p:spPr>
          <a:xfrm>
            <a:off x="6239255" y="1484376"/>
            <a:ext cx="3931920" cy="888063"/>
          </a:xfrm>
          <a:prstGeom prst="rect">
            <a:avLst/>
          </a:prstGeom>
          <a:solidFill>
            <a:srgbClr val="608889"/>
          </a:solidFill>
          <a:ln w="9144">
            <a:solidFill>
              <a:srgbClr val="415B5C"/>
            </a:solidFill>
          </a:ln>
        </p:spPr>
        <p:txBody>
          <a:bodyPr vert="horz" wrap="square" lIns="0" tIns="26034" rIns="0" bIns="0" rtlCol="0">
            <a:spAutoFit/>
          </a:bodyPr>
          <a:lstStyle/>
          <a:p>
            <a:pPr marL="1240790" marR="418465" indent="-815340">
              <a:spcBef>
                <a:spcPts val="204"/>
              </a:spcBef>
            </a:pPr>
            <a:r>
              <a:rPr sz="2800" kern="0" spc="-35" dirty="0">
                <a:solidFill>
                  <a:sysClr val="windowText" lastClr="000000"/>
                </a:solidFill>
                <a:latin typeface="Georgia"/>
                <a:cs typeface="Georgia"/>
              </a:rPr>
              <a:t>Signature/Heuristic </a:t>
            </a:r>
            <a:r>
              <a:rPr sz="2800" kern="0" spc="-10" dirty="0">
                <a:solidFill>
                  <a:sysClr val="windowText" lastClr="000000"/>
                </a:solidFill>
                <a:latin typeface="Georgia"/>
                <a:cs typeface="Georgia"/>
              </a:rPr>
              <a:t>detection</a:t>
            </a:r>
            <a:endParaRPr sz="2800" kern="0">
              <a:solidFill>
                <a:sysClr val="windowText" lastClr="000000"/>
              </a:solidFill>
              <a:latin typeface="Georgia"/>
              <a:cs typeface="Georgia"/>
            </a:endParaRPr>
          </a:p>
        </p:txBody>
      </p:sp>
      <p:sp>
        <p:nvSpPr>
          <p:cNvPr id="5" name="object 5"/>
          <p:cNvSpPr txBox="1"/>
          <p:nvPr/>
        </p:nvSpPr>
        <p:spPr>
          <a:xfrm>
            <a:off x="1816897" y="2475915"/>
            <a:ext cx="3701415" cy="3212465"/>
          </a:xfrm>
          <a:prstGeom prst="rect">
            <a:avLst/>
          </a:prstGeom>
        </p:spPr>
        <p:txBody>
          <a:bodyPr vert="horz" wrap="square" lIns="0" tIns="12065" rIns="0" bIns="0" rtlCol="0">
            <a:spAutoFit/>
          </a:bodyPr>
          <a:lstStyle/>
          <a:p>
            <a:pPr marL="355600" marR="34290" indent="-342900">
              <a:spcBef>
                <a:spcPts val="95"/>
              </a:spcBef>
              <a:buClr>
                <a:srgbClr val="E2BB92"/>
              </a:buClr>
              <a:buSzPct val="138636"/>
              <a:buFont typeface="Arial"/>
              <a:buChar char="•"/>
              <a:tabLst>
                <a:tab pos="355600" algn="l"/>
              </a:tabLst>
            </a:pPr>
            <a:r>
              <a:rPr sz="2200" kern="0" dirty="0">
                <a:solidFill>
                  <a:srgbClr val="FFFFFF"/>
                </a:solidFill>
                <a:latin typeface="Georgia"/>
                <a:cs typeface="Georgia"/>
              </a:rPr>
              <a:t>Involves</a:t>
            </a:r>
            <a:r>
              <a:rPr sz="2200" kern="0" spc="-30" dirty="0">
                <a:solidFill>
                  <a:srgbClr val="FFFFFF"/>
                </a:solidFill>
                <a:latin typeface="Georgia"/>
                <a:cs typeface="Georgia"/>
              </a:rPr>
              <a:t> </a:t>
            </a:r>
            <a:r>
              <a:rPr sz="2200" kern="0" dirty="0">
                <a:solidFill>
                  <a:srgbClr val="FFFFFF"/>
                </a:solidFill>
                <a:latin typeface="Georgia"/>
                <a:cs typeface="Georgia"/>
              </a:rPr>
              <a:t>the</a:t>
            </a:r>
            <a:r>
              <a:rPr sz="2200" kern="0" spc="-25" dirty="0">
                <a:solidFill>
                  <a:srgbClr val="FFFFFF"/>
                </a:solidFill>
                <a:latin typeface="Georgia"/>
                <a:cs typeface="Georgia"/>
              </a:rPr>
              <a:t> </a:t>
            </a:r>
            <a:r>
              <a:rPr sz="2200" kern="0" spc="-10" dirty="0">
                <a:solidFill>
                  <a:srgbClr val="FFFFFF"/>
                </a:solidFill>
                <a:latin typeface="Georgia"/>
                <a:cs typeface="Georgia"/>
              </a:rPr>
              <a:t>collection</a:t>
            </a:r>
            <a:r>
              <a:rPr sz="2200" kern="0" spc="-15" dirty="0">
                <a:solidFill>
                  <a:srgbClr val="FFFFFF"/>
                </a:solidFill>
                <a:latin typeface="Georgia"/>
                <a:cs typeface="Georgia"/>
              </a:rPr>
              <a:t> </a:t>
            </a:r>
            <a:r>
              <a:rPr sz="2200" kern="0" spc="-25" dirty="0">
                <a:solidFill>
                  <a:srgbClr val="FFFFFF"/>
                </a:solidFill>
                <a:latin typeface="Georgia"/>
                <a:cs typeface="Georgia"/>
              </a:rPr>
              <a:t>of </a:t>
            </a:r>
            <a:r>
              <a:rPr sz="2200" kern="0" dirty="0">
                <a:solidFill>
                  <a:srgbClr val="FFFFFF"/>
                </a:solidFill>
                <a:latin typeface="Georgia"/>
                <a:cs typeface="Georgia"/>
              </a:rPr>
              <a:t>data</a:t>
            </a:r>
            <a:r>
              <a:rPr sz="2200" kern="0" spc="-40" dirty="0">
                <a:solidFill>
                  <a:srgbClr val="FFFFFF"/>
                </a:solidFill>
                <a:latin typeface="Georgia"/>
                <a:cs typeface="Georgia"/>
              </a:rPr>
              <a:t> </a:t>
            </a:r>
            <a:r>
              <a:rPr sz="2200" kern="0" dirty="0">
                <a:solidFill>
                  <a:srgbClr val="FFFFFF"/>
                </a:solidFill>
                <a:latin typeface="Georgia"/>
                <a:cs typeface="Georgia"/>
              </a:rPr>
              <a:t>relating</a:t>
            </a:r>
            <a:r>
              <a:rPr sz="2200" kern="0" spc="-40" dirty="0">
                <a:solidFill>
                  <a:srgbClr val="FFFFFF"/>
                </a:solidFill>
                <a:latin typeface="Georgia"/>
                <a:cs typeface="Georgia"/>
              </a:rPr>
              <a:t> </a:t>
            </a:r>
            <a:r>
              <a:rPr sz="2200" kern="0" dirty="0">
                <a:solidFill>
                  <a:srgbClr val="FFFFFF"/>
                </a:solidFill>
                <a:latin typeface="Georgia"/>
                <a:cs typeface="Georgia"/>
              </a:rPr>
              <a:t>to</a:t>
            </a:r>
            <a:r>
              <a:rPr sz="2200" kern="0" spc="-40" dirty="0">
                <a:solidFill>
                  <a:srgbClr val="FFFFFF"/>
                </a:solidFill>
                <a:latin typeface="Georgia"/>
                <a:cs typeface="Georgia"/>
              </a:rPr>
              <a:t> </a:t>
            </a:r>
            <a:r>
              <a:rPr sz="2200" kern="0" spc="-25" dirty="0">
                <a:solidFill>
                  <a:srgbClr val="FFFFFF"/>
                </a:solidFill>
                <a:latin typeface="Georgia"/>
                <a:cs typeface="Georgia"/>
              </a:rPr>
              <a:t>the </a:t>
            </a:r>
            <a:r>
              <a:rPr sz="2200" kern="0" dirty="0">
                <a:solidFill>
                  <a:srgbClr val="FFFFFF"/>
                </a:solidFill>
                <a:latin typeface="Georgia"/>
                <a:cs typeface="Georgia"/>
              </a:rPr>
              <a:t>behavior</a:t>
            </a:r>
            <a:r>
              <a:rPr sz="2200" kern="0" spc="40" dirty="0">
                <a:solidFill>
                  <a:srgbClr val="FFFFFF"/>
                </a:solidFill>
                <a:latin typeface="Georgia"/>
                <a:cs typeface="Georgia"/>
              </a:rPr>
              <a:t> </a:t>
            </a:r>
            <a:r>
              <a:rPr sz="2200" kern="0" dirty="0">
                <a:solidFill>
                  <a:srgbClr val="FFFFFF"/>
                </a:solidFill>
                <a:latin typeface="Georgia"/>
                <a:cs typeface="Georgia"/>
              </a:rPr>
              <a:t>of</a:t>
            </a:r>
            <a:r>
              <a:rPr sz="2200" kern="0" spc="65" dirty="0">
                <a:solidFill>
                  <a:srgbClr val="FFFFFF"/>
                </a:solidFill>
                <a:latin typeface="Georgia"/>
                <a:cs typeface="Georgia"/>
              </a:rPr>
              <a:t> </a:t>
            </a:r>
            <a:r>
              <a:rPr sz="2200" kern="0" spc="-10" dirty="0">
                <a:solidFill>
                  <a:srgbClr val="FFFFFF"/>
                </a:solidFill>
                <a:latin typeface="Georgia"/>
                <a:cs typeface="Georgia"/>
              </a:rPr>
              <a:t>legitimate </a:t>
            </a:r>
            <a:r>
              <a:rPr sz="2200" kern="0" dirty="0">
                <a:solidFill>
                  <a:srgbClr val="FFFFFF"/>
                </a:solidFill>
                <a:latin typeface="Georgia"/>
                <a:cs typeface="Georgia"/>
              </a:rPr>
              <a:t>users</a:t>
            </a:r>
            <a:r>
              <a:rPr sz="2200" kern="0" spc="50" dirty="0">
                <a:solidFill>
                  <a:srgbClr val="FFFFFF"/>
                </a:solidFill>
                <a:latin typeface="Georgia"/>
                <a:cs typeface="Georgia"/>
              </a:rPr>
              <a:t> </a:t>
            </a:r>
            <a:r>
              <a:rPr sz="2200" kern="0" dirty="0">
                <a:solidFill>
                  <a:srgbClr val="FFFFFF"/>
                </a:solidFill>
                <a:latin typeface="Georgia"/>
                <a:cs typeface="Georgia"/>
              </a:rPr>
              <a:t>over</a:t>
            </a:r>
            <a:r>
              <a:rPr sz="2200" kern="0" spc="35" dirty="0">
                <a:solidFill>
                  <a:srgbClr val="FFFFFF"/>
                </a:solidFill>
                <a:latin typeface="Georgia"/>
                <a:cs typeface="Georgia"/>
              </a:rPr>
              <a:t> </a:t>
            </a:r>
            <a:r>
              <a:rPr sz="2200" kern="0" dirty="0">
                <a:solidFill>
                  <a:srgbClr val="FFFFFF"/>
                </a:solidFill>
                <a:latin typeface="Georgia"/>
                <a:cs typeface="Georgia"/>
              </a:rPr>
              <a:t>a</a:t>
            </a:r>
            <a:r>
              <a:rPr sz="2200" kern="0" spc="40" dirty="0">
                <a:solidFill>
                  <a:srgbClr val="FFFFFF"/>
                </a:solidFill>
                <a:latin typeface="Georgia"/>
                <a:cs typeface="Georgia"/>
              </a:rPr>
              <a:t> </a:t>
            </a:r>
            <a:r>
              <a:rPr sz="2200" kern="0" dirty="0">
                <a:solidFill>
                  <a:srgbClr val="FFFFFF"/>
                </a:solidFill>
                <a:latin typeface="Georgia"/>
                <a:cs typeface="Georgia"/>
              </a:rPr>
              <a:t>period</a:t>
            </a:r>
            <a:r>
              <a:rPr sz="2200" kern="0" spc="40" dirty="0">
                <a:solidFill>
                  <a:srgbClr val="FFFFFF"/>
                </a:solidFill>
                <a:latin typeface="Georgia"/>
                <a:cs typeface="Georgia"/>
              </a:rPr>
              <a:t> </a:t>
            </a:r>
            <a:r>
              <a:rPr sz="2200" kern="0" dirty="0">
                <a:solidFill>
                  <a:srgbClr val="FFFFFF"/>
                </a:solidFill>
                <a:latin typeface="Georgia"/>
                <a:cs typeface="Georgia"/>
              </a:rPr>
              <a:t>of</a:t>
            </a:r>
            <a:r>
              <a:rPr sz="2200" kern="0" spc="35" dirty="0">
                <a:solidFill>
                  <a:srgbClr val="FFFFFF"/>
                </a:solidFill>
                <a:latin typeface="Georgia"/>
                <a:cs typeface="Georgia"/>
              </a:rPr>
              <a:t> </a:t>
            </a:r>
            <a:r>
              <a:rPr sz="2200" kern="0" spc="-20" dirty="0">
                <a:solidFill>
                  <a:srgbClr val="FFFFFF"/>
                </a:solidFill>
                <a:latin typeface="Georgia"/>
                <a:cs typeface="Georgia"/>
              </a:rPr>
              <a:t>time</a:t>
            </a:r>
            <a:endParaRPr sz="2200" kern="0" dirty="0">
              <a:solidFill>
                <a:sysClr val="windowText" lastClr="000000"/>
              </a:solidFill>
              <a:latin typeface="Georgia"/>
              <a:cs typeface="Georgia"/>
            </a:endParaRPr>
          </a:p>
          <a:p>
            <a:pPr marL="355600" marR="5080" indent="-342900">
              <a:spcBef>
                <a:spcPts val="1330"/>
              </a:spcBef>
              <a:buClr>
                <a:srgbClr val="E2BB92"/>
              </a:buClr>
              <a:buSzPct val="138636"/>
              <a:buFont typeface="Arial"/>
              <a:buChar char="•"/>
              <a:tabLst>
                <a:tab pos="355600" algn="l"/>
              </a:tabLst>
            </a:pPr>
            <a:r>
              <a:rPr sz="2200" kern="0" dirty="0">
                <a:solidFill>
                  <a:srgbClr val="FFFFFF"/>
                </a:solidFill>
                <a:latin typeface="Georgia"/>
                <a:cs typeface="Georgia"/>
              </a:rPr>
              <a:t>Current</a:t>
            </a:r>
            <a:r>
              <a:rPr sz="2200" kern="0" spc="70" dirty="0">
                <a:solidFill>
                  <a:srgbClr val="FFFFFF"/>
                </a:solidFill>
                <a:latin typeface="Georgia"/>
                <a:cs typeface="Georgia"/>
              </a:rPr>
              <a:t> </a:t>
            </a:r>
            <a:r>
              <a:rPr sz="2200" kern="0" dirty="0">
                <a:solidFill>
                  <a:srgbClr val="FFFFFF"/>
                </a:solidFill>
                <a:latin typeface="Georgia"/>
                <a:cs typeface="Georgia"/>
              </a:rPr>
              <a:t>observed</a:t>
            </a:r>
            <a:r>
              <a:rPr sz="2200" kern="0" spc="95" dirty="0">
                <a:solidFill>
                  <a:srgbClr val="FFFFFF"/>
                </a:solidFill>
                <a:latin typeface="Georgia"/>
                <a:cs typeface="Georgia"/>
              </a:rPr>
              <a:t> </a:t>
            </a:r>
            <a:r>
              <a:rPr sz="2200" kern="0" spc="-10" dirty="0">
                <a:solidFill>
                  <a:srgbClr val="FFFFFF"/>
                </a:solidFill>
                <a:latin typeface="Georgia"/>
                <a:cs typeface="Georgia"/>
              </a:rPr>
              <a:t>behavior </a:t>
            </a:r>
            <a:r>
              <a:rPr sz="2200" kern="0" dirty="0">
                <a:solidFill>
                  <a:srgbClr val="FFFFFF"/>
                </a:solidFill>
                <a:latin typeface="Georgia"/>
                <a:cs typeface="Georgia"/>
              </a:rPr>
              <a:t>is</a:t>
            </a:r>
            <a:r>
              <a:rPr sz="2200" kern="0" spc="70" dirty="0">
                <a:solidFill>
                  <a:srgbClr val="FFFFFF"/>
                </a:solidFill>
                <a:latin typeface="Georgia"/>
                <a:cs typeface="Georgia"/>
              </a:rPr>
              <a:t> </a:t>
            </a:r>
            <a:r>
              <a:rPr sz="2200" kern="0" dirty="0">
                <a:solidFill>
                  <a:srgbClr val="FFFFFF"/>
                </a:solidFill>
                <a:latin typeface="Georgia"/>
                <a:cs typeface="Georgia"/>
              </a:rPr>
              <a:t>analyzed</a:t>
            </a:r>
            <a:r>
              <a:rPr sz="2200" kern="0" spc="50" dirty="0">
                <a:solidFill>
                  <a:srgbClr val="FFFFFF"/>
                </a:solidFill>
                <a:latin typeface="Georgia"/>
                <a:cs typeface="Georgia"/>
              </a:rPr>
              <a:t> </a:t>
            </a:r>
            <a:r>
              <a:rPr sz="2200" kern="0" dirty="0">
                <a:solidFill>
                  <a:srgbClr val="FFFFFF"/>
                </a:solidFill>
                <a:latin typeface="Georgia"/>
                <a:cs typeface="Georgia"/>
              </a:rPr>
              <a:t>to</a:t>
            </a:r>
            <a:r>
              <a:rPr sz="2200" kern="0" spc="85" dirty="0">
                <a:solidFill>
                  <a:srgbClr val="FFFFFF"/>
                </a:solidFill>
                <a:latin typeface="Georgia"/>
                <a:cs typeface="Georgia"/>
              </a:rPr>
              <a:t> </a:t>
            </a:r>
            <a:r>
              <a:rPr sz="2200" kern="0" spc="-10" dirty="0">
                <a:solidFill>
                  <a:srgbClr val="FFFFFF"/>
                </a:solidFill>
                <a:latin typeface="Georgia"/>
                <a:cs typeface="Georgia"/>
              </a:rPr>
              <a:t>determine </a:t>
            </a:r>
            <a:r>
              <a:rPr sz="2200" kern="0" dirty="0">
                <a:solidFill>
                  <a:srgbClr val="FFFFFF"/>
                </a:solidFill>
                <a:latin typeface="Georgia"/>
                <a:cs typeface="Georgia"/>
              </a:rPr>
              <a:t>whether this behavior</a:t>
            </a:r>
            <a:r>
              <a:rPr sz="2200" kern="0" spc="20" dirty="0">
                <a:solidFill>
                  <a:srgbClr val="FFFFFF"/>
                </a:solidFill>
                <a:latin typeface="Georgia"/>
                <a:cs typeface="Georgia"/>
              </a:rPr>
              <a:t> </a:t>
            </a:r>
            <a:r>
              <a:rPr sz="2200" kern="0" spc="-25" dirty="0">
                <a:solidFill>
                  <a:srgbClr val="FFFFFF"/>
                </a:solidFill>
                <a:latin typeface="Georgia"/>
                <a:cs typeface="Georgia"/>
              </a:rPr>
              <a:t>is </a:t>
            </a:r>
            <a:r>
              <a:rPr sz="2200" kern="0" spc="-10" dirty="0">
                <a:solidFill>
                  <a:srgbClr val="FFFFFF"/>
                </a:solidFill>
                <a:latin typeface="Georgia"/>
                <a:cs typeface="Georgia"/>
              </a:rPr>
              <a:t>that</a:t>
            </a:r>
            <a:r>
              <a:rPr sz="2200" kern="0" spc="-55" dirty="0">
                <a:solidFill>
                  <a:srgbClr val="FFFFFF"/>
                </a:solidFill>
                <a:latin typeface="Georgia"/>
                <a:cs typeface="Georgia"/>
              </a:rPr>
              <a:t> </a:t>
            </a:r>
            <a:r>
              <a:rPr sz="2200" kern="0" dirty="0">
                <a:solidFill>
                  <a:srgbClr val="FFFFFF"/>
                </a:solidFill>
                <a:latin typeface="Georgia"/>
                <a:cs typeface="Georgia"/>
              </a:rPr>
              <a:t>of</a:t>
            </a:r>
            <a:r>
              <a:rPr sz="2200" kern="0" spc="-10" dirty="0">
                <a:solidFill>
                  <a:srgbClr val="FFFFFF"/>
                </a:solidFill>
                <a:latin typeface="Georgia"/>
                <a:cs typeface="Georgia"/>
              </a:rPr>
              <a:t> </a:t>
            </a:r>
            <a:r>
              <a:rPr sz="2200" kern="0" dirty="0">
                <a:solidFill>
                  <a:srgbClr val="FFFFFF"/>
                </a:solidFill>
                <a:latin typeface="Georgia"/>
                <a:cs typeface="Georgia"/>
              </a:rPr>
              <a:t>a</a:t>
            </a:r>
            <a:r>
              <a:rPr sz="2200" kern="0" spc="-30" dirty="0">
                <a:solidFill>
                  <a:srgbClr val="FFFFFF"/>
                </a:solidFill>
                <a:latin typeface="Georgia"/>
                <a:cs typeface="Georgia"/>
              </a:rPr>
              <a:t> </a:t>
            </a:r>
            <a:r>
              <a:rPr sz="2200" kern="0" dirty="0">
                <a:solidFill>
                  <a:srgbClr val="FFFFFF"/>
                </a:solidFill>
                <a:latin typeface="Georgia"/>
                <a:cs typeface="Georgia"/>
              </a:rPr>
              <a:t>legitimate</a:t>
            </a:r>
            <a:r>
              <a:rPr sz="2200" kern="0" spc="-50" dirty="0">
                <a:solidFill>
                  <a:srgbClr val="FFFFFF"/>
                </a:solidFill>
                <a:latin typeface="Georgia"/>
                <a:cs typeface="Georgia"/>
              </a:rPr>
              <a:t> </a:t>
            </a:r>
            <a:r>
              <a:rPr sz="2200" kern="0" dirty="0">
                <a:solidFill>
                  <a:srgbClr val="FFFFFF"/>
                </a:solidFill>
                <a:latin typeface="Georgia"/>
                <a:cs typeface="Georgia"/>
              </a:rPr>
              <a:t>user</a:t>
            </a:r>
            <a:r>
              <a:rPr sz="2200" kern="0" spc="-10" dirty="0">
                <a:solidFill>
                  <a:srgbClr val="FFFFFF"/>
                </a:solidFill>
                <a:latin typeface="Georgia"/>
                <a:cs typeface="Georgia"/>
              </a:rPr>
              <a:t> </a:t>
            </a:r>
            <a:r>
              <a:rPr sz="2200" kern="0" spc="-25" dirty="0">
                <a:solidFill>
                  <a:srgbClr val="FFFFFF"/>
                </a:solidFill>
                <a:latin typeface="Georgia"/>
                <a:cs typeface="Georgia"/>
              </a:rPr>
              <a:t>or </a:t>
            </a:r>
            <a:r>
              <a:rPr sz="2200" kern="0" spc="-10" dirty="0">
                <a:solidFill>
                  <a:srgbClr val="FFFFFF"/>
                </a:solidFill>
                <a:latin typeface="Georgia"/>
                <a:cs typeface="Georgia"/>
              </a:rPr>
              <a:t>that</a:t>
            </a:r>
            <a:r>
              <a:rPr sz="2200" kern="0" spc="-55" dirty="0">
                <a:solidFill>
                  <a:srgbClr val="FFFFFF"/>
                </a:solidFill>
                <a:latin typeface="Georgia"/>
                <a:cs typeface="Georgia"/>
              </a:rPr>
              <a:t> </a:t>
            </a:r>
            <a:r>
              <a:rPr sz="2200" kern="0" dirty="0">
                <a:solidFill>
                  <a:srgbClr val="FFFFFF"/>
                </a:solidFill>
                <a:latin typeface="Georgia"/>
                <a:cs typeface="Georgia"/>
              </a:rPr>
              <a:t>of</a:t>
            </a:r>
            <a:r>
              <a:rPr sz="2200" kern="0" spc="-20" dirty="0">
                <a:solidFill>
                  <a:srgbClr val="FFFFFF"/>
                </a:solidFill>
                <a:latin typeface="Georgia"/>
                <a:cs typeface="Georgia"/>
              </a:rPr>
              <a:t> </a:t>
            </a:r>
            <a:r>
              <a:rPr sz="2200" kern="0" dirty="0">
                <a:solidFill>
                  <a:srgbClr val="FFFFFF"/>
                </a:solidFill>
                <a:latin typeface="Georgia"/>
                <a:cs typeface="Georgia"/>
              </a:rPr>
              <a:t>an</a:t>
            </a:r>
            <a:r>
              <a:rPr sz="2200" kern="0" spc="-35" dirty="0">
                <a:solidFill>
                  <a:srgbClr val="FFFFFF"/>
                </a:solidFill>
                <a:latin typeface="Georgia"/>
                <a:cs typeface="Georgia"/>
              </a:rPr>
              <a:t> </a:t>
            </a:r>
            <a:r>
              <a:rPr sz="2200" kern="0" spc="-10" dirty="0">
                <a:solidFill>
                  <a:srgbClr val="FFFFFF"/>
                </a:solidFill>
                <a:latin typeface="Georgia"/>
                <a:cs typeface="Georgia"/>
              </a:rPr>
              <a:t>intruder</a:t>
            </a:r>
            <a:endParaRPr sz="2200" kern="0" dirty="0">
              <a:solidFill>
                <a:sysClr val="windowText" lastClr="000000"/>
              </a:solidFill>
              <a:latin typeface="Georgia"/>
              <a:cs typeface="Georgia"/>
            </a:endParaRPr>
          </a:p>
        </p:txBody>
      </p:sp>
      <p:sp>
        <p:nvSpPr>
          <p:cNvPr id="6" name="object 6"/>
          <p:cNvSpPr txBox="1">
            <a:spLocks noGrp="1"/>
          </p:cNvSpPr>
          <p:nvPr>
            <p:ph sz="half" idx="3"/>
          </p:nvPr>
        </p:nvSpPr>
        <p:spPr>
          <a:xfrm>
            <a:off x="6673689" y="2724405"/>
            <a:ext cx="4785360" cy="2715487"/>
          </a:xfrm>
          <a:prstGeom prst="rect">
            <a:avLst/>
          </a:prstGeom>
        </p:spPr>
        <p:txBody>
          <a:bodyPr vert="horz" wrap="square" lIns="0" tIns="12065" rIns="0" bIns="0" rtlCol="0">
            <a:spAutoFit/>
          </a:bodyPr>
          <a:lstStyle/>
          <a:p>
            <a:pPr marL="355600" marR="5080" indent="-342900">
              <a:spcBef>
                <a:spcPts val="95"/>
              </a:spcBef>
              <a:buClr>
                <a:srgbClr val="E2BB92"/>
              </a:buClr>
              <a:buSzPct val="138636"/>
              <a:buFont typeface="Arial"/>
              <a:buChar char="•"/>
              <a:tabLst>
                <a:tab pos="355600" algn="l"/>
              </a:tabLst>
            </a:pPr>
            <a:r>
              <a:rPr dirty="0"/>
              <a:t>Uses</a:t>
            </a:r>
            <a:r>
              <a:rPr spc="-15" dirty="0"/>
              <a:t> </a:t>
            </a:r>
            <a:r>
              <a:rPr dirty="0"/>
              <a:t>a</a:t>
            </a:r>
            <a:r>
              <a:rPr spc="-20" dirty="0"/>
              <a:t> </a:t>
            </a:r>
            <a:r>
              <a:rPr dirty="0"/>
              <a:t>set</a:t>
            </a:r>
            <a:r>
              <a:rPr spc="-20" dirty="0"/>
              <a:t> </a:t>
            </a:r>
            <a:r>
              <a:rPr dirty="0"/>
              <a:t>of</a:t>
            </a:r>
            <a:r>
              <a:rPr spc="-25" dirty="0"/>
              <a:t> </a:t>
            </a:r>
            <a:r>
              <a:rPr spc="-10" dirty="0"/>
              <a:t>known </a:t>
            </a:r>
            <a:r>
              <a:rPr dirty="0"/>
              <a:t>malicious</a:t>
            </a:r>
            <a:r>
              <a:rPr spc="-55" dirty="0"/>
              <a:t> </a:t>
            </a:r>
            <a:r>
              <a:rPr dirty="0"/>
              <a:t>data</a:t>
            </a:r>
            <a:r>
              <a:rPr spc="-50" dirty="0"/>
              <a:t> </a:t>
            </a:r>
            <a:r>
              <a:rPr spc="-10" dirty="0"/>
              <a:t>patterns</a:t>
            </a:r>
            <a:r>
              <a:rPr spc="-55" dirty="0"/>
              <a:t> </a:t>
            </a:r>
            <a:r>
              <a:rPr spc="-35" dirty="0"/>
              <a:t>or </a:t>
            </a:r>
            <a:r>
              <a:rPr spc="-10" dirty="0"/>
              <a:t>attack</a:t>
            </a:r>
            <a:r>
              <a:rPr spc="-75" dirty="0"/>
              <a:t> </a:t>
            </a:r>
            <a:r>
              <a:rPr dirty="0"/>
              <a:t>rules</a:t>
            </a:r>
            <a:r>
              <a:rPr spc="-40" dirty="0"/>
              <a:t> </a:t>
            </a:r>
            <a:r>
              <a:rPr spc="-10" dirty="0"/>
              <a:t>that</a:t>
            </a:r>
            <a:r>
              <a:rPr spc="-70" dirty="0"/>
              <a:t> </a:t>
            </a:r>
            <a:r>
              <a:rPr spc="-25" dirty="0"/>
              <a:t>are </a:t>
            </a:r>
            <a:r>
              <a:rPr dirty="0"/>
              <a:t>compared</a:t>
            </a:r>
            <a:r>
              <a:rPr spc="105" dirty="0"/>
              <a:t> </a:t>
            </a:r>
            <a:r>
              <a:rPr dirty="0"/>
              <a:t>with</a:t>
            </a:r>
            <a:r>
              <a:rPr spc="80" dirty="0"/>
              <a:t> </a:t>
            </a:r>
            <a:r>
              <a:rPr spc="-10" dirty="0"/>
              <a:t>current behavior</a:t>
            </a:r>
          </a:p>
          <a:p>
            <a:pPr marL="354965" indent="-342265">
              <a:spcBef>
                <a:spcPts val="1335"/>
              </a:spcBef>
              <a:buClr>
                <a:srgbClr val="E2BB92"/>
              </a:buClr>
              <a:buSzPct val="138636"/>
              <a:buFont typeface="Arial"/>
              <a:buChar char="•"/>
              <a:tabLst>
                <a:tab pos="354965" algn="l"/>
              </a:tabLst>
            </a:pPr>
            <a:r>
              <a:rPr dirty="0"/>
              <a:t>Also</a:t>
            </a:r>
            <a:r>
              <a:rPr spc="145" dirty="0"/>
              <a:t> </a:t>
            </a:r>
            <a:r>
              <a:rPr dirty="0"/>
              <a:t>known</a:t>
            </a:r>
            <a:r>
              <a:rPr spc="110" dirty="0"/>
              <a:t> </a:t>
            </a:r>
            <a:r>
              <a:rPr dirty="0"/>
              <a:t>as</a:t>
            </a:r>
            <a:r>
              <a:rPr spc="140" dirty="0"/>
              <a:t> </a:t>
            </a:r>
            <a:r>
              <a:rPr spc="-10" dirty="0"/>
              <a:t>misuse</a:t>
            </a:r>
          </a:p>
          <a:p>
            <a:pPr marL="355600"/>
            <a:r>
              <a:rPr spc="-10" dirty="0"/>
              <a:t>detection</a:t>
            </a:r>
          </a:p>
          <a:p>
            <a:pPr marL="355600" marR="131445" indent="-342900">
              <a:spcBef>
                <a:spcPts val="1335"/>
              </a:spcBef>
              <a:buClr>
                <a:srgbClr val="E2BB92"/>
              </a:buClr>
              <a:buSzPct val="138636"/>
              <a:buFont typeface="Arial"/>
              <a:buChar char="•"/>
              <a:tabLst>
                <a:tab pos="355600" algn="l"/>
              </a:tabLst>
            </a:pPr>
            <a:r>
              <a:rPr dirty="0"/>
              <a:t>Can</a:t>
            </a:r>
            <a:r>
              <a:rPr spc="105" dirty="0"/>
              <a:t> </a:t>
            </a:r>
            <a:r>
              <a:rPr dirty="0"/>
              <a:t>only</a:t>
            </a:r>
            <a:r>
              <a:rPr spc="110" dirty="0"/>
              <a:t> </a:t>
            </a:r>
            <a:r>
              <a:rPr dirty="0"/>
              <a:t>identify</a:t>
            </a:r>
            <a:r>
              <a:rPr spc="110" dirty="0"/>
              <a:t> </a:t>
            </a:r>
            <a:r>
              <a:rPr spc="-10" dirty="0"/>
              <a:t>known attacks</a:t>
            </a:r>
            <a:r>
              <a:rPr spc="-15" dirty="0"/>
              <a:t> </a:t>
            </a:r>
            <a:r>
              <a:rPr dirty="0"/>
              <a:t>for</a:t>
            </a:r>
            <a:r>
              <a:rPr spc="30" dirty="0"/>
              <a:t> </a:t>
            </a:r>
            <a:r>
              <a:rPr dirty="0"/>
              <a:t>which</a:t>
            </a:r>
            <a:r>
              <a:rPr spc="-15" dirty="0"/>
              <a:t> </a:t>
            </a:r>
            <a:r>
              <a:rPr dirty="0"/>
              <a:t>it</a:t>
            </a:r>
            <a:r>
              <a:rPr spc="5" dirty="0"/>
              <a:t> </a:t>
            </a:r>
            <a:r>
              <a:rPr spc="-25" dirty="0"/>
              <a:t>has </a:t>
            </a:r>
            <a:r>
              <a:rPr spc="-10" dirty="0"/>
              <a:t>patterns</a:t>
            </a:r>
            <a:r>
              <a:rPr spc="-45" dirty="0"/>
              <a:t> </a:t>
            </a:r>
            <a:r>
              <a:rPr dirty="0"/>
              <a:t>or</a:t>
            </a:r>
            <a:r>
              <a:rPr spc="-30" dirty="0"/>
              <a:t> </a:t>
            </a:r>
            <a:r>
              <a:rPr spc="-10" dirty="0"/>
              <a:t>rules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1947" y="503046"/>
            <a:ext cx="5944870" cy="848360"/>
          </a:xfrm>
          <a:prstGeom prst="rect">
            <a:avLst/>
          </a:prstGeom>
        </p:spPr>
        <p:txBody>
          <a:bodyPr vert="horz" wrap="square" lIns="0" tIns="12700" rIns="0" bIns="0" rtlCol="0">
            <a:spAutoFit/>
          </a:bodyPr>
          <a:lstStyle/>
          <a:p>
            <a:pPr marL="12700">
              <a:spcBef>
                <a:spcPts val="100"/>
              </a:spcBef>
            </a:pPr>
            <a:r>
              <a:rPr spc="114" dirty="0"/>
              <a:t>Anomaly</a:t>
            </a:r>
            <a:r>
              <a:rPr spc="65" dirty="0"/>
              <a:t> </a:t>
            </a:r>
            <a:r>
              <a:rPr spc="-10" dirty="0"/>
              <a:t>Detection</a:t>
            </a:r>
          </a:p>
        </p:txBody>
      </p:sp>
      <p:sp>
        <p:nvSpPr>
          <p:cNvPr id="3" name="object 3"/>
          <p:cNvSpPr txBox="1"/>
          <p:nvPr/>
        </p:nvSpPr>
        <p:spPr>
          <a:xfrm>
            <a:off x="2070303" y="1855469"/>
            <a:ext cx="7372984" cy="452120"/>
          </a:xfrm>
          <a:prstGeom prst="rect">
            <a:avLst/>
          </a:prstGeom>
        </p:spPr>
        <p:txBody>
          <a:bodyPr vert="horz" wrap="square" lIns="0" tIns="12065" rIns="0" bIns="0" rtlCol="0">
            <a:spAutoFit/>
          </a:bodyPr>
          <a:lstStyle/>
          <a:p>
            <a:pPr marL="12700">
              <a:spcBef>
                <a:spcPts val="95"/>
              </a:spcBef>
            </a:pPr>
            <a:r>
              <a:rPr sz="2800" kern="0" spc="280" dirty="0">
                <a:solidFill>
                  <a:srgbClr val="FFFFFF"/>
                </a:solidFill>
                <a:latin typeface="Georgia"/>
                <a:cs typeface="Georgia"/>
              </a:rPr>
              <a:t>A</a:t>
            </a:r>
            <a:r>
              <a:rPr sz="2800" kern="0" spc="-160" dirty="0">
                <a:solidFill>
                  <a:srgbClr val="FFFFFF"/>
                </a:solidFill>
                <a:latin typeface="Georgia"/>
                <a:cs typeface="Georgia"/>
              </a:rPr>
              <a:t> </a:t>
            </a:r>
            <a:r>
              <a:rPr sz="2800" kern="0" dirty="0">
                <a:solidFill>
                  <a:srgbClr val="FFFFFF"/>
                </a:solidFill>
                <a:latin typeface="Georgia"/>
                <a:cs typeface="Georgia"/>
              </a:rPr>
              <a:t>variety of </a:t>
            </a:r>
            <a:r>
              <a:rPr sz="2800" kern="0" spc="-10" dirty="0">
                <a:solidFill>
                  <a:srgbClr val="FFFFFF"/>
                </a:solidFill>
                <a:latin typeface="Georgia"/>
                <a:cs typeface="Georgia"/>
              </a:rPr>
              <a:t>classification</a:t>
            </a:r>
            <a:r>
              <a:rPr sz="2800" kern="0" spc="-5" dirty="0">
                <a:solidFill>
                  <a:srgbClr val="FFFFFF"/>
                </a:solidFill>
                <a:latin typeface="Georgia"/>
                <a:cs typeface="Georgia"/>
              </a:rPr>
              <a:t> </a:t>
            </a:r>
            <a:r>
              <a:rPr sz="2800" kern="0" dirty="0">
                <a:solidFill>
                  <a:srgbClr val="FFFFFF"/>
                </a:solidFill>
                <a:latin typeface="Georgia"/>
                <a:cs typeface="Georgia"/>
              </a:rPr>
              <a:t>approaches</a:t>
            </a:r>
            <a:r>
              <a:rPr sz="2800" kern="0" spc="-10" dirty="0">
                <a:solidFill>
                  <a:srgbClr val="FFFFFF"/>
                </a:solidFill>
                <a:latin typeface="Georgia"/>
                <a:cs typeface="Georgia"/>
              </a:rPr>
              <a:t> </a:t>
            </a:r>
            <a:r>
              <a:rPr sz="2800" kern="0" dirty="0">
                <a:solidFill>
                  <a:srgbClr val="FFFFFF"/>
                </a:solidFill>
                <a:latin typeface="Georgia"/>
                <a:cs typeface="Georgia"/>
              </a:rPr>
              <a:t>are</a:t>
            </a:r>
            <a:r>
              <a:rPr sz="2800" kern="0" spc="-5" dirty="0">
                <a:solidFill>
                  <a:srgbClr val="FFFFFF"/>
                </a:solidFill>
                <a:latin typeface="Georgia"/>
                <a:cs typeface="Georgia"/>
              </a:rPr>
              <a:t> </a:t>
            </a:r>
            <a:r>
              <a:rPr sz="2800" kern="0" spc="-10" dirty="0">
                <a:solidFill>
                  <a:srgbClr val="FFFFFF"/>
                </a:solidFill>
                <a:latin typeface="Georgia"/>
                <a:cs typeface="Georgia"/>
              </a:rPr>
              <a:t>used:</a:t>
            </a:r>
            <a:endParaRPr sz="2800" kern="0">
              <a:solidFill>
                <a:sysClr val="windowText" lastClr="000000"/>
              </a:solidFill>
              <a:latin typeface="Georgia"/>
              <a:cs typeface="Georgia"/>
            </a:endParaRPr>
          </a:p>
        </p:txBody>
      </p:sp>
      <p:grpSp>
        <p:nvGrpSpPr>
          <p:cNvPr id="4" name="object 4"/>
          <p:cNvGrpSpPr/>
          <p:nvPr/>
        </p:nvGrpSpPr>
        <p:grpSpPr>
          <a:xfrm>
            <a:off x="2512885" y="2816162"/>
            <a:ext cx="2260600" cy="556895"/>
            <a:chOff x="988885" y="2816161"/>
            <a:chExt cx="2260600" cy="556895"/>
          </a:xfrm>
        </p:grpSpPr>
        <p:pic>
          <p:nvPicPr>
            <p:cNvPr id="5" name="object 5"/>
            <p:cNvPicPr/>
            <p:nvPr/>
          </p:nvPicPr>
          <p:blipFill>
            <a:blip r:embed="rId2" cstate="print"/>
            <a:stretch>
              <a:fillRect/>
            </a:stretch>
          </p:blipFill>
          <p:spPr>
            <a:xfrm>
              <a:off x="993647" y="2820923"/>
              <a:ext cx="2250948" cy="547115"/>
            </a:xfrm>
            <a:prstGeom prst="rect">
              <a:avLst/>
            </a:prstGeom>
          </p:spPr>
        </p:pic>
        <p:sp>
          <p:nvSpPr>
            <p:cNvPr id="6" name="object 6"/>
            <p:cNvSpPr/>
            <p:nvPr/>
          </p:nvSpPr>
          <p:spPr>
            <a:xfrm>
              <a:off x="993647" y="2820923"/>
              <a:ext cx="2251075" cy="547370"/>
            </a:xfrm>
            <a:custGeom>
              <a:avLst/>
              <a:gdLst/>
              <a:ahLst/>
              <a:cxnLst/>
              <a:rect l="l" t="t" r="r" b="b"/>
              <a:pathLst>
                <a:path w="2251075" h="547370">
                  <a:moveTo>
                    <a:pt x="2250948" y="0"/>
                  </a:moveTo>
                  <a:lnTo>
                    <a:pt x="0" y="0"/>
                  </a:lnTo>
                  <a:lnTo>
                    <a:pt x="0" y="547115"/>
                  </a:lnTo>
                </a:path>
              </a:pathLst>
            </a:custGeom>
            <a:ln w="9144">
              <a:solidFill>
                <a:srgbClr val="D16248"/>
              </a:solidFill>
            </a:ln>
          </p:spPr>
          <p:txBody>
            <a:bodyPr wrap="square" lIns="0" tIns="0" rIns="0" bIns="0" rtlCol="0"/>
            <a:lstStyle/>
            <a:p>
              <a:endParaRPr kern="0">
                <a:solidFill>
                  <a:sysClr val="windowText" lastClr="000000"/>
                </a:solidFill>
              </a:endParaRPr>
            </a:p>
          </p:txBody>
        </p:sp>
        <p:sp>
          <p:nvSpPr>
            <p:cNvPr id="7" name="object 7"/>
            <p:cNvSpPr/>
            <p:nvPr/>
          </p:nvSpPr>
          <p:spPr>
            <a:xfrm>
              <a:off x="3246881" y="2820923"/>
              <a:ext cx="0" cy="547370"/>
            </a:xfrm>
            <a:custGeom>
              <a:avLst/>
              <a:gdLst/>
              <a:ahLst/>
              <a:cxnLst/>
              <a:rect l="l" t="t" r="r" b="b"/>
              <a:pathLst>
                <a:path h="547370">
                  <a:moveTo>
                    <a:pt x="0" y="0"/>
                  </a:moveTo>
                  <a:lnTo>
                    <a:pt x="0" y="547115"/>
                  </a:lnTo>
                </a:path>
              </a:pathLst>
            </a:custGeom>
            <a:ln w="4572">
              <a:solidFill>
                <a:srgbClr val="D16248"/>
              </a:solidFill>
            </a:ln>
          </p:spPr>
          <p:txBody>
            <a:bodyPr wrap="square" lIns="0" tIns="0" rIns="0" bIns="0" rtlCol="0"/>
            <a:lstStyle/>
            <a:p>
              <a:endParaRPr kern="0">
                <a:solidFill>
                  <a:sysClr val="windowText" lastClr="000000"/>
                </a:solidFill>
              </a:endParaRPr>
            </a:p>
          </p:txBody>
        </p:sp>
        <p:pic>
          <p:nvPicPr>
            <p:cNvPr id="8" name="object 8"/>
            <p:cNvPicPr/>
            <p:nvPr/>
          </p:nvPicPr>
          <p:blipFill>
            <a:blip r:embed="rId2" cstate="print"/>
            <a:stretch>
              <a:fillRect/>
            </a:stretch>
          </p:blipFill>
          <p:spPr>
            <a:xfrm>
              <a:off x="993647" y="2820923"/>
              <a:ext cx="2250948" cy="547115"/>
            </a:xfrm>
            <a:prstGeom prst="rect">
              <a:avLst/>
            </a:prstGeom>
          </p:spPr>
        </p:pic>
        <p:sp>
          <p:nvSpPr>
            <p:cNvPr id="9" name="object 9"/>
            <p:cNvSpPr/>
            <p:nvPr/>
          </p:nvSpPr>
          <p:spPr>
            <a:xfrm>
              <a:off x="993647" y="2820923"/>
              <a:ext cx="2251075" cy="547370"/>
            </a:xfrm>
            <a:custGeom>
              <a:avLst/>
              <a:gdLst/>
              <a:ahLst/>
              <a:cxnLst/>
              <a:rect l="l" t="t" r="r" b="b"/>
              <a:pathLst>
                <a:path w="2251075" h="547370">
                  <a:moveTo>
                    <a:pt x="0" y="547115"/>
                  </a:moveTo>
                  <a:lnTo>
                    <a:pt x="2250948" y="547115"/>
                  </a:lnTo>
                  <a:lnTo>
                    <a:pt x="2250948" y="0"/>
                  </a:lnTo>
                  <a:lnTo>
                    <a:pt x="0" y="0"/>
                  </a:lnTo>
                  <a:lnTo>
                    <a:pt x="0" y="547115"/>
                  </a:lnTo>
                  <a:close/>
                </a:path>
              </a:pathLst>
            </a:custGeom>
            <a:ln w="9144">
              <a:solidFill>
                <a:srgbClr val="D16248"/>
              </a:solidFill>
            </a:ln>
          </p:spPr>
          <p:txBody>
            <a:bodyPr wrap="square" lIns="0" tIns="0" rIns="0" bIns="0" rtlCol="0"/>
            <a:lstStyle/>
            <a:p>
              <a:endParaRPr kern="0">
                <a:solidFill>
                  <a:sysClr val="windowText" lastClr="000000"/>
                </a:solidFill>
              </a:endParaRPr>
            </a:p>
          </p:txBody>
        </p:sp>
      </p:grpSp>
      <p:sp>
        <p:nvSpPr>
          <p:cNvPr id="10" name="object 10"/>
          <p:cNvSpPr txBox="1"/>
          <p:nvPr/>
        </p:nvSpPr>
        <p:spPr>
          <a:xfrm>
            <a:off x="2522220" y="2916427"/>
            <a:ext cx="2242185" cy="314960"/>
          </a:xfrm>
          <a:prstGeom prst="rect">
            <a:avLst/>
          </a:prstGeom>
        </p:spPr>
        <p:txBody>
          <a:bodyPr vert="horz" wrap="square" lIns="0" tIns="12065" rIns="0" bIns="0" rtlCol="0">
            <a:spAutoFit/>
          </a:bodyPr>
          <a:lstStyle/>
          <a:p>
            <a:pPr marL="608330">
              <a:spcBef>
                <a:spcPts val="95"/>
              </a:spcBef>
            </a:pPr>
            <a:r>
              <a:rPr sz="1900" kern="0" spc="-10" dirty="0">
                <a:solidFill>
                  <a:srgbClr val="FFFFFF"/>
                </a:solidFill>
                <a:latin typeface="Georgia"/>
                <a:cs typeface="Georgia"/>
              </a:rPr>
              <a:t>Statistical</a:t>
            </a:r>
            <a:endParaRPr sz="1900" kern="0">
              <a:solidFill>
                <a:sysClr val="windowText" lastClr="000000"/>
              </a:solidFill>
              <a:latin typeface="Georgia"/>
              <a:cs typeface="Georgia"/>
            </a:endParaRPr>
          </a:p>
        </p:txBody>
      </p:sp>
      <p:sp>
        <p:nvSpPr>
          <p:cNvPr id="11" name="object 11"/>
          <p:cNvSpPr/>
          <p:nvPr/>
        </p:nvSpPr>
        <p:spPr>
          <a:xfrm>
            <a:off x="2517648" y="3368041"/>
            <a:ext cx="2251075" cy="3209925"/>
          </a:xfrm>
          <a:custGeom>
            <a:avLst/>
            <a:gdLst/>
            <a:ahLst/>
            <a:cxnLst/>
            <a:rect l="l" t="t" r="r" b="b"/>
            <a:pathLst>
              <a:path w="2251075" h="3209925">
                <a:moveTo>
                  <a:pt x="0" y="3209544"/>
                </a:moveTo>
                <a:lnTo>
                  <a:pt x="2250948" y="3209544"/>
                </a:lnTo>
                <a:lnTo>
                  <a:pt x="2250948" y="0"/>
                </a:lnTo>
                <a:lnTo>
                  <a:pt x="0" y="0"/>
                </a:lnTo>
                <a:lnTo>
                  <a:pt x="0" y="3209544"/>
                </a:lnTo>
                <a:close/>
              </a:path>
            </a:pathLst>
          </a:custGeom>
          <a:ln w="9144">
            <a:solidFill>
              <a:srgbClr val="EDD2CF"/>
            </a:solidFill>
          </a:ln>
        </p:spPr>
        <p:txBody>
          <a:bodyPr wrap="square" lIns="0" tIns="0" rIns="0" bIns="0" rtlCol="0"/>
          <a:lstStyle/>
          <a:p>
            <a:endParaRPr kern="0">
              <a:solidFill>
                <a:sysClr val="windowText" lastClr="000000"/>
              </a:solidFill>
            </a:endParaRPr>
          </a:p>
        </p:txBody>
      </p:sp>
      <p:sp>
        <p:nvSpPr>
          <p:cNvPr id="12" name="object 12"/>
          <p:cNvSpPr txBox="1"/>
          <p:nvPr/>
        </p:nvSpPr>
        <p:spPr>
          <a:xfrm>
            <a:off x="2513075" y="3363468"/>
            <a:ext cx="2260600" cy="2429319"/>
          </a:xfrm>
          <a:prstGeom prst="rect">
            <a:avLst/>
          </a:prstGeom>
          <a:solidFill>
            <a:srgbClr val="EDD2CF"/>
          </a:solidFill>
        </p:spPr>
        <p:txBody>
          <a:bodyPr vert="horz" wrap="square" lIns="0" tIns="83185" rIns="0" bIns="0" rtlCol="0">
            <a:spAutoFit/>
          </a:bodyPr>
          <a:lstStyle/>
          <a:p>
            <a:pPr marL="277495" marR="161290" indent="-172720">
              <a:lnSpc>
                <a:spcPct val="101099"/>
              </a:lnSpc>
              <a:spcBef>
                <a:spcPts val="655"/>
              </a:spcBef>
              <a:buFontTx/>
              <a:buChar char="•"/>
              <a:tabLst>
                <a:tab pos="277495" algn="l"/>
              </a:tabLst>
            </a:pPr>
            <a:r>
              <a:rPr sz="1900" kern="0" dirty="0">
                <a:solidFill>
                  <a:sysClr val="windowText" lastClr="000000"/>
                </a:solidFill>
                <a:latin typeface="Georgia"/>
                <a:cs typeface="Georgia"/>
              </a:rPr>
              <a:t>Analysis</a:t>
            </a:r>
            <a:r>
              <a:rPr sz="1900" kern="0" spc="140" dirty="0">
                <a:solidFill>
                  <a:sysClr val="windowText" lastClr="000000"/>
                </a:solidFill>
                <a:latin typeface="Georgia"/>
                <a:cs typeface="Georgia"/>
              </a:rPr>
              <a:t> </a:t>
            </a:r>
            <a:r>
              <a:rPr sz="1900" kern="0" dirty="0">
                <a:solidFill>
                  <a:sysClr val="windowText" lastClr="000000"/>
                </a:solidFill>
                <a:latin typeface="Georgia"/>
                <a:cs typeface="Georgia"/>
              </a:rPr>
              <a:t>of</a:t>
            </a:r>
            <a:r>
              <a:rPr sz="1900" kern="0" spc="114" dirty="0">
                <a:solidFill>
                  <a:sysClr val="windowText" lastClr="000000"/>
                </a:solidFill>
                <a:latin typeface="Georgia"/>
                <a:cs typeface="Georgia"/>
              </a:rPr>
              <a:t> </a:t>
            </a:r>
            <a:r>
              <a:rPr sz="1900" kern="0" spc="-25" dirty="0">
                <a:solidFill>
                  <a:sysClr val="windowText" lastClr="000000"/>
                </a:solidFill>
                <a:latin typeface="Georgia"/>
                <a:cs typeface="Georgia"/>
              </a:rPr>
              <a:t>the </a:t>
            </a:r>
            <a:r>
              <a:rPr sz="1900" kern="0" spc="-10" dirty="0">
                <a:solidFill>
                  <a:sysClr val="windowText" lastClr="000000"/>
                </a:solidFill>
                <a:latin typeface="Georgia"/>
                <a:cs typeface="Georgia"/>
              </a:rPr>
              <a:t>observed </a:t>
            </a:r>
            <a:r>
              <a:rPr sz="1900" kern="0" dirty="0">
                <a:solidFill>
                  <a:sysClr val="windowText" lastClr="000000"/>
                </a:solidFill>
                <a:latin typeface="Georgia"/>
                <a:cs typeface="Georgia"/>
              </a:rPr>
              <a:t>behavior</a:t>
            </a:r>
            <a:r>
              <a:rPr sz="1900" kern="0" spc="55" dirty="0">
                <a:solidFill>
                  <a:sysClr val="windowText" lastClr="000000"/>
                </a:solidFill>
                <a:latin typeface="Georgia"/>
                <a:cs typeface="Georgia"/>
              </a:rPr>
              <a:t> </a:t>
            </a:r>
            <a:r>
              <a:rPr sz="1900" kern="0" spc="-20" dirty="0">
                <a:solidFill>
                  <a:sysClr val="windowText" lastClr="000000"/>
                </a:solidFill>
                <a:latin typeface="Georgia"/>
                <a:cs typeface="Georgia"/>
              </a:rPr>
              <a:t>using </a:t>
            </a:r>
            <a:r>
              <a:rPr sz="1900" kern="0" spc="-10" dirty="0">
                <a:solidFill>
                  <a:sysClr val="windowText" lastClr="000000"/>
                </a:solidFill>
                <a:latin typeface="Georgia"/>
                <a:cs typeface="Georgia"/>
              </a:rPr>
              <a:t>univariate, </a:t>
            </a:r>
            <a:r>
              <a:rPr sz="1900" kern="0" dirty="0">
                <a:solidFill>
                  <a:sysClr val="windowText" lastClr="000000"/>
                </a:solidFill>
                <a:latin typeface="Georgia"/>
                <a:cs typeface="Georgia"/>
              </a:rPr>
              <a:t>multivariate,</a:t>
            </a:r>
            <a:r>
              <a:rPr sz="1900" kern="0" spc="-50" dirty="0">
                <a:solidFill>
                  <a:sysClr val="windowText" lastClr="000000"/>
                </a:solidFill>
                <a:latin typeface="Georgia"/>
                <a:cs typeface="Georgia"/>
              </a:rPr>
              <a:t> </a:t>
            </a:r>
            <a:r>
              <a:rPr sz="1900" kern="0" spc="-25" dirty="0">
                <a:solidFill>
                  <a:sysClr val="windowText" lastClr="000000"/>
                </a:solidFill>
                <a:latin typeface="Georgia"/>
                <a:cs typeface="Georgia"/>
              </a:rPr>
              <a:t>or </a:t>
            </a:r>
            <a:r>
              <a:rPr sz="1900" kern="0" spc="-40" dirty="0">
                <a:solidFill>
                  <a:sysClr val="windowText" lastClr="000000"/>
                </a:solidFill>
                <a:latin typeface="Georgia"/>
                <a:cs typeface="Georgia"/>
              </a:rPr>
              <a:t>time-</a:t>
            </a:r>
            <a:r>
              <a:rPr sz="1900" kern="0" spc="-10" dirty="0">
                <a:solidFill>
                  <a:sysClr val="windowText" lastClr="000000"/>
                </a:solidFill>
                <a:latin typeface="Georgia"/>
                <a:cs typeface="Georgia"/>
              </a:rPr>
              <a:t>series </a:t>
            </a:r>
            <a:r>
              <a:rPr sz="1900" kern="0" dirty="0">
                <a:solidFill>
                  <a:sysClr val="windowText" lastClr="000000"/>
                </a:solidFill>
                <a:latin typeface="Georgia"/>
                <a:cs typeface="Georgia"/>
              </a:rPr>
              <a:t>models</a:t>
            </a:r>
            <a:r>
              <a:rPr sz="1900" kern="0" spc="50" dirty="0">
                <a:solidFill>
                  <a:sysClr val="windowText" lastClr="000000"/>
                </a:solidFill>
                <a:latin typeface="Georgia"/>
                <a:cs typeface="Georgia"/>
              </a:rPr>
              <a:t> </a:t>
            </a:r>
            <a:r>
              <a:rPr sz="1900" kern="0" spc="-25" dirty="0">
                <a:solidFill>
                  <a:sysClr val="windowText" lastClr="000000"/>
                </a:solidFill>
                <a:latin typeface="Georgia"/>
                <a:cs typeface="Georgia"/>
              </a:rPr>
              <a:t>of </a:t>
            </a:r>
            <a:r>
              <a:rPr sz="1900" kern="0" dirty="0">
                <a:solidFill>
                  <a:sysClr val="windowText" lastClr="000000"/>
                </a:solidFill>
                <a:latin typeface="Georgia"/>
                <a:cs typeface="Georgia"/>
              </a:rPr>
              <a:t>observed</a:t>
            </a:r>
            <a:r>
              <a:rPr sz="1900" kern="0" spc="85" dirty="0">
                <a:solidFill>
                  <a:sysClr val="windowText" lastClr="000000"/>
                </a:solidFill>
                <a:latin typeface="Georgia"/>
                <a:cs typeface="Georgia"/>
              </a:rPr>
              <a:t> </a:t>
            </a:r>
            <a:r>
              <a:rPr sz="1900" kern="0" spc="-25" dirty="0">
                <a:solidFill>
                  <a:sysClr val="windowText" lastClr="000000"/>
                </a:solidFill>
                <a:latin typeface="Georgia"/>
                <a:cs typeface="Georgia"/>
              </a:rPr>
              <a:t>metrics</a:t>
            </a:r>
            <a:endParaRPr sz="1900" kern="0">
              <a:solidFill>
                <a:sysClr val="windowText" lastClr="000000"/>
              </a:solidFill>
              <a:latin typeface="Georgia"/>
              <a:cs typeface="Georgia"/>
            </a:endParaRPr>
          </a:p>
        </p:txBody>
      </p:sp>
      <p:grpSp>
        <p:nvGrpSpPr>
          <p:cNvPr id="13" name="object 13"/>
          <p:cNvGrpSpPr/>
          <p:nvPr/>
        </p:nvGrpSpPr>
        <p:grpSpPr>
          <a:xfrm>
            <a:off x="5079302" y="2816162"/>
            <a:ext cx="2262505" cy="556895"/>
            <a:chOff x="3555301" y="2816161"/>
            <a:chExt cx="2262505" cy="556895"/>
          </a:xfrm>
        </p:grpSpPr>
        <p:pic>
          <p:nvPicPr>
            <p:cNvPr id="14" name="object 14"/>
            <p:cNvPicPr/>
            <p:nvPr/>
          </p:nvPicPr>
          <p:blipFill>
            <a:blip r:embed="rId2" cstate="print"/>
            <a:stretch>
              <a:fillRect/>
            </a:stretch>
          </p:blipFill>
          <p:spPr>
            <a:xfrm>
              <a:off x="3560064" y="2820923"/>
              <a:ext cx="2252472" cy="547115"/>
            </a:xfrm>
            <a:prstGeom prst="rect">
              <a:avLst/>
            </a:prstGeom>
          </p:spPr>
        </p:pic>
        <p:sp>
          <p:nvSpPr>
            <p:cNvPr id="15" name="object 15"/>
            <p:cNvSpPr/>
            <p:nvPr/>
          </p:nvSpPr>
          <p:spPr>
            <a:xfrm>
              <a:off x="3560064" y="2820923"/>
              <a:ext cx="2252980" cy="547370"/>
            </a:xfrm>
            <a:custGeom>
              <a:avLst/>
              <a:gdLst/>
              <a:ahLst/>
              <a:cxnLst/>
              <a:rect l="l" t="t" r="r" b="b"/>
              <a:pathLst>
                <a:path w="2252979" h="547370">
                  <a:moveTo>
                    <a:pt x="2252472" y="0"/>
                  </a:moveTo>
                  <a:lnTo>
                    <a:pt x="0" y="0"/>
                  </a:lnTo>
                  <a:lnTo>
                    <a:pt x="0" y="547115"/>
                  </a:lnTo>
                </a:path>
              </a:pathLst>
            </a:custGeom>
            <a:ln w="9144">
              <a:solidFill>
                <a:srgbClr val="D16248"/>
              </a:solidFill>
            </a:ln>
          </p:spPr>
          <p:txBody>
            <a:bodyPr wrap="square" lIns="0" tIns="0" rIns="0" bIns="0" rtlCol="0"/>
            <a:lstStyle/>
            <a:p>
              <a:endParaRPr kern="0">
                <a:solidFill>
                  <a:sysClr val="windowText" lastClr="000000"/>
                </a:solidFill>
              </a:endParaRPr>
            </a:p>
          </p:txBody>
        </p:sp>
        <p:sp>
          <p:nvSpPr>
            <p:cNvPr id="16" name="object 16"/>
            <p:cNvSpPr/>
            <p:nvPr/>
          </p:nvSpPr>
          <p:spPr>
            <a:xfrm>
              <a:off x="5814822" y="2820923"/>
              <a:ext cx="0" cy="547370"/>
            </a:xfrm>
            <a:custGeom>
              <a:avLst/>
              <a:gdLst/>
              <a:ahLst/>
              <a:cxnLst/>
              <a:rect l="l" t="t" r="r" b="b"/>
              <a:pathLst>
                <a:path h="547370">
                  <a:moveTo>
                    <a:pt x="0" y="0"/>
                  </a:moveTo>
                  <a:lnTo>
                    <a:pt x="0" y="547115"/>
                  </a:lnTo>
                </a:path>
              </a:pathLst>
            </a:custGeom>
            <a:ln w="4572">
              <a:solidFill>
                <a:srgbClr val="D16248"/>
              </a:solidFill>
            </a:ln>
          </p:spPr>
          <p:txBody>
            <a:bodyPr wrap="square" lIns="0" tIns="0" rIns="0" bIns="0" rtlCol="0"/>
            <a:lstStyle/>
            <a:p>
              <a:endParaRPr kern="0">
                <a:solidFill>
                  <a:sysClr val="windowText" lastClr="000000"/>
                </a:solidFill>
              </a:endParaRPr>
            </a:p>
          </p:txBody>
        </p:sp>
        <p:pic>
          <p:nvPicPr>
            <p:cNvPr id="17" name="object 17"/>
            <p:cNvPicPr/>
            <p:nvPr/>
          </p:nvPicPr>
          <p:blipFill>
            <a:blip r:embed="rId2" cstate="print"/>
            <a:stretch>
              <a:fillRect/>
            </a:stretch>
          </p:blipFill>
          <p:spPr>
            <a:xfrm>
              <a:off x="3560064" y="2820923"/>
              <a:ext cx="2252472" cy="547115"/>
            </a:xfrm>
            <a:prstGeom prst="rect">
              <a:avLst/>
            </a:prstGeom>
          </p:spPr>
        </p:pic>
        <p:sp>
          <p:nvSpPr>
            <p:cNvPr id="18" name="object 18"/>
            <p:cNvSpPr/>
            <p:nvPr/>
          </p:nvSpPr>
          <p:spPr>
            <a:xfrm>
              <a:off x="3560064" y="2820923"/>
              <a:ext cx="2252980" cy="547370"/>
            </a:xfrm>
            <a:custGeom>
              <a:avLst/>
              <a:gdLst/>
              <a:ahLst/>
              <a:cxnLst/>
              <a:rect l="l" t="t" r="r" b="b"/>
              <a:pathLst>
                <a:path w="2252979" h="547370">
                  <a:moveTo>
                    <a:pt x="0" y="547115"/>
                  </a:moveTo>
                  <a:lnTo>
                    <a:pt x="2252472" y="547115"/>
                  </a:lnTo>
                  <a:lnTo>
                    <a:pt x="2252472" y="0"/>
                  </a:lnTo>
                  <a:lnTo>
                    <a:pt x="0" y="0"/>
                  </a:lnTo>
                  <a:lnTo>
                    <a:pt x="0" y="547115"/>
                  </a:lnTo>
                  <a:close/>
                </a:path>
              </a:pathLst>
            </a:custGeom>
            <a:ln w="9144">
              <a:solidFill>
                <a:srgbClr val="D16248"/>
              </a:solidFill>
            </a:ln>
          </p:spPr>
          <p:txBody>
            <a:bodyPr wrap="square" lIns="0" tIns="0" rIns="0" bIns="0" rtlCol="0"/>
            <a:lstStyle/>
            <a:p>
              <a:endParaRPr kern="0">
                <a:solidFill>
                  <a:sysClr val="windowText" lastClr="000000"/>
                </a:solidFill>
              </a:endParaRPr>
            </a:p>
          </p:txBody>
        </p:sp>
      </p:grpSp>
      <p:sp>
        <p:nvSpPr>
          <p:cNvPr id="19" name="object 19"/>
          <p:cNvSpPr txBox="1"/>
          <p:nvPr/>
        </p:nvSpPr>
        <p:spPr>
          <a:xfrm>
            <a:off x="5088636" y="2916427"/>
            <a:ext cx="2243455" cy="314960"/>
          </a:xfrm>
          <a:prstGeom prst="rect">
            <a:avLst/>
          </a:prstGeom>
        </p:spPr>
        <p:txBody>
          <a:bodyPr vert="horz" wrap="square" lIns="0" tIns="12065" rIns="0" bIns="0" rtlCol="0">
            <a:spAutoFit/>
          </a:bodyPr>
          <a:lstStyle/>
          <a:p>
            <a:pPr marL="165735">
              <a:spcBef>
                <a:spcPts val="95"/>
              </a:spcBef>
            </a:pPr>
            <a:r>
              <a:rPr sz="1900" kern="0" dirty="0">
                <a:solidFill>
                  <a:srgbClr val="FFFFFF"/>
                </a:solidFill>
                <a:latin typeface="Georgia"/>
                <a:cs typeface="Georgia"/>
              </a:rPr>
              <a:t>Knowledge</a:t>
            </a:r>
            <a:r>
              <a:rPr sz="1900" kern="0" spc="345" dirty="0">
                <a:solidFill>
                  <a:srgbClr val="FFFFFF"/>
                </a:solidFill>
                <a:latin typeface="Georgia"/>
                <a:cs typeface="Georgia"/>
              </a:rPr>
              <a:t> </a:t>
            </a:r>
            <a:r>
              <a:rPr sz="1900" kern="0" spc="-10" dirty="0">
                <a:solidFill>
                  <a:srgbClr val="FFFFFF"/>
                </a:solidFill>
                <a:latin typeface="Georgia"/>
                <a:cs typeface="Georgia"/>
              </a:rPr>
              <a:t>based</a:t>
            </a:r>
            <a:endParaRPr sz="1900" kern="0">
              <a:solidFill>
                <a:sysClr val="windowText" lastClr="000000"/>
              </a:solidFill>
              <a:latin typeface="Georgia"/>
              <a:cs typeface="Georgia"/>
            </a:endParaRPr>
          </a:p>
        </p:txBody>
      </p:sp>
      <p:sp>
        <p:nvSpPr>
          <p:cNvPr id="20" name="object 20"/>
          <p:cNvSpPr/>
          <p:nvPr/>
        </p:nvSpPr>
        <p:spPr>
          <a:xfrm>
            <a:off x="5084064" y="3368041"/>
            <a:ext cx="2252980" cy="3209925"/>
          </a:xfrm>
          <a:custGeom>
            <a:avLst/>
            <a:gdLst/>
            <a:ahLst/>
            <a:cxnLst/>
            <a:rect l="l" t="t" r="r" b="b"/>
            <a:pathLst>
              <a:path w="2252979" h="3209925">
                <a:moveTo>
                  <a:pt x="0" y="3209544"/>
                </a:moveTo>
                <a:lnTo>
                  <a:pt x="2252472" y="3209544"/>
                </a:lnTo>
                <a:lnTo>
                  <a:pt x="2252472" y="0"/>
                </a:lnTo>
                <a:lnTo>
                  <a:pt x="0" y="0"/>
                </a:lnTo>
                <a:lnTo>
                  <a:pt x="0" y="3209544"/>
                </a:lnTo>
                <a:close/>
              </a:path>
            </a:pathLst>
          </a:custGeom>
          <a:ln w="9144">
            <a:solidFill>
              <a:srgbClr val="EDD2CF"/>
            </a:solidFill>
          </a:ln>
        </p:spPr>
        <p:txBody>
          <a:bodyPr wrap="square" lIns="0" tIns="0" rIns="0" bIns="0" rtlCol="0"/>
          <a:lstStyle/>
          <a:p>
            <a:endParaRPr kern="0">
              <a:solidFill>
                <a:sysClr val="windowText" lastClr="000000"/>
              </a:solidFill>
            </a:endParaRPr>
          </a:p>
        </p:txBody>
      </p:sp>
      <p:sp>
        <p:nvSpPr>
          <p:cNvPr id="21" name="object 21"/>
          <p:cNvSpPr txBox="1"/>
          <p:nvPr/>
        </p:nvSpPr>
        <p:spPr>
          <a:xfrm>
            <a:off x="5079491" y="3363468"/>
            <a:ext cx="2261870" cy="2724657"/>
          </a:xfrm>
          <a:prstGeom prst="rect">
            <a:avLst/>
          </a:prstGeom>
          <a:solidFill>
            <a:srgbClr val="EDD2CF"/>
          </a:solidFill>
        </p:spPr>
        <p:txBody>
          <a:bodyPr vert="horz" wrap="square" lIns="0" tIns="83185" rIns="0" bIns="0" rtlCol="0">
            <a:spAutoFit/>
          </a:bodyPr>
          <a:lstStyle/>
          <a:p>
            <a:pPr marL="278765" marR="172085" indent="-172720">
              <a:lnSpc>
                <a:spcPct val="101200"/>
              </a:lnSpc>
              <a:spcBef>
                <a:spcPts val="655"/>
              </a:spcBef>
              <a:buFontTx/>
              <a:buChar char="•"/>
              <a:tabLst>
                <a:tab pos="278765" algn="l"/>
              </a:tabLst>
            </a:pPr>
            <a:r>
              <a:rPr sz="1900" kern="0" dirty="0">
                <a:solidFill>
                  <a:sysClr val="windowText" lastClr="000000"/>
                </a:solidFill>
                <a:latin typeface="Georgia"/>
                <a:cs typeface="Georgia"/>
              </a:rPr>
              <a:t>Approaches</a:t>
            </a:r>
            <a:r>
              <a:rPr sz="1900" kern="0" spc="200" dirty="0">
                <a:solidFill>
                  <a:sysClr val="windowText" lastClr="000000"/>
                </a:solidFill>
                <a:latin typeface="Georgia"/>
                <a:cs typeface="Georgia"/>
              </a:rPr>
              <a:t> </a:t>
            </a:r>
            <a:r>
              <a:rPr sz="1900" kern="0" spc="-25" dirty="0">
                <a:solidFill>
                  <a:sysClr val="windowText" lastClr="000000"/>
                </a:solidFill>
                <a:latin typeface="Georgia"/>
                <a:cs typeface="Georgia"/>
              </a:rPr>
              <a:t>use </a:t>
            </a:r>
            <a:r>
              <a:rPr sz="1900" kern="0" dirty="0">
                <a:solidFill>
                  <a:sysClr val="windowText" lastClr="000000"/>
                </a:solidFill>
                <a:latin typeface="Georgia"/>
                <a:cs typeface="Georgia"/>
              </a:rPr>
              <a:t>an</a:t>
            </a:r>
            <a:r>
              <a:rPr sz="1900" kern="0" spc="-35" dirty="0">
                <a:solidFill>
                  <a:sysClr val="windowText" lastClr="000000"/>
                </a:solidFill>
                <a:latin typeface="Georgia"/>
                <a:cs typeface="Georgia"/>
              </a:rPr>
              <a:t> </a:t>
            </a:r>
            <a:r>
              <a:rPr sz="1900" kern="0" dirty="0">
                <a:solidFill>
                  <a:sysClr val="windowText" lastClr="000000"/>
                </a:solidFill>
                <a:latin typeface="Georgia"/>
                <a:cs typeface="Georgia"/>
              </a:rPr>
              <a:t>expert</a:t>
            </a:r>
            <a:r>
              <a:rPr sz="1900" kern="0" spc="-35" dirty="0">
                <a:solidFill>
                  <a:sysClr val="windowText" lastClr="000000"/>
                </a:solidFill>
                <a:latin typeface="Georgia"/>
                <a:cs typeface="Georgia"/>
              </a:rPr>
              <a:t> </a:t>
            </a:r>
            <a:r>
              <a:rPr sz="1900" kern="0" spc="-10" dirty="0">
                <a:solidFill>
                  <a:sysClr val="windowText" lastClr="000000"/>
                </a:solidFill>
                <a:latin typeface="Georgia"/>
                <a:cs typeface="Georgia"/>
              </a:rPr>
              <a:t>system </a:t>
            </a:r>
            <a:r>
              <a:rPr sz="1900" kern="0" dirty="0">
                <a:solidFill>
                  <a:sysClr val="windowText" lastClr="000000"/>
                </a:solidFill>
                <a:latin typeface="Georgia"/>
                <a:cs typeface="Georgia"/>
              </a:rPr>
              <a:t>that</a:t>
            </a:r>
            <a:r>
              <a:rPr sz="1900" kern="0" spc="-90" dirty="0">
                <a:solidFill>
                  <a:sysClr val="windowText" lastClr="000000"/>
                </a:solidFill>
                <a:latin typeface="Georgia"/>
                <a:cs typeface="Georgia"/>
              </a:rPr>
              <a:t> </a:t>
            </a:r>
            <a:r>
              <a:rPr sz="1900" kern="0" spc="-10" dirty="0">
                <a:solidFill>
                  <a:sysClr val="windowText" lastClr="000000"/>
                </a:solidFill>
                <a:latin typeface="Georgia"/>
                <a:cs typeface="Georgia"/>
              </a:rPr>
              <a:t>classifies observed behavior </a:t>
            </a:r>
            <a:r>
              <a:rPr sz="1900" kern="0" dirty="0">
                <a:solidFill>
                  <a:sysClr val="windowText" lastClr="000000"/>
                </a:solidFill>
                <a:latin typeface="Georgia"/>
                <a:cs typeface="Georgia"/>
              </a:rPr>
              <a:t>according</a:t>
            </a:r>
            <a:r>
              <a:rPr sz="1900" kern="0" spc="20" dirty="0">
                <a:solidFill>
                  <a:sysClr val="windowText" lastClr="000000"/>
                </a:solidFill>
                <a:latin typeface="Georgia"/>
                <a:cs typeface="Georgia"/>
              </a:rPr>
              <a:t> </a:t>
            </a:r>
            <a:r>
              <a:rPr sz="1900" kern="0" dirty="0">
                <a:solidFill>
                  <a:sysClr val="windowText" lastClr="000000"/>
                </a:solidFill>
                <a:latin typeface="Georgia"/>
                <a:cs typeface="Georgia"/>
              </a:rPr>
              <a:t>to</a:t>
            </a:r>
            <a:r>
              <a:rPr sz="1900" kern="0" spc="5" dirty="0">
                <a:solidFill>
                  <a:sysClr val="windowText" lastClr="000000"/>
                </a:solidFill>
                <a:latin typeface="Georgia"/>
                <a:cs typeface="Georgia"/>
              </a:rPr>
              <a:t> </a:t>
            </a:r>
            <a:r>
              <a:rPr sz="1900" kern="0" spc="-50" dirty="0">
                <a:solidFill>
                  <a:sysClr val="windowText" lastClr="000000"/>
                </a:solidFill>
                <a:latin typeface="Georgia"/>
                <a:cs typeface="Georgia"/>
              </a:rPr>
              <a:t>a </a:t>
            </a:r>
            <a:r>
              <a:rPr sz="1900" kern="0" dirty="0">
                <a:solidFill>
                  <a:sysClr val="windowText" lastClr="000000"/>
                </a:solidFill>
                <a:latin typeface="Georgia"/>
                <a:cs typeface="Georgia"/>
              </a:rPr>
              <a:t>set</a:t>
            </a:r>
            <a:r>
              <a:rPr sz="1900" kern="0" spc="-15" dirty="0">
                <a:solidFill>
                  <a:sysClr val="windowText" lastClr="000000"/>
                </a:solidFill>
                <a:latin typeface="Georgia"/>
                <a:cs typeface="Georgia"/>
              </a:rPr>
              <a:t> </a:t>
            </a:r>
            <a:r>
              <a:rPr sz="1900" kern="0" dirty="0">
                <a:solidFill>
                  <a:sysClr val="windowText" lastClr="000000"/>
                </a:solidFill>
                <a:latin typeface="Georgia"/>
                <a:cs typeface="Georgia"/>
              </a:rPr>
              <a:t>of</a:t>
            </a:r>
            <a:r>
              <a:rPr sz="1900" kern="0" spc="-10" dirty="0">
                <a:solidFill>
                  <a:sysClr val="windowText" lastClr="000000"/>
                </a:solidFill>
                <a:latin typeface="Georgia"/>
                <a:cs typeface="Georgia"/>
              </a:rPr>
              <a:t> </a:t>
            </a:r>
            <a:r>
              <a:rPr sz="1900" kern="0" dirty="0">
                <a:solidFill>
                  <a:sysClr val="windowText" lastClr="000000"/>
                </a:solidFill>
                <a:latin typeface="Georgia"/>
                <a:cs typeface="Georgia"/>
              </a:rPr>
              <a:t>rules</a:t>
            </a:r>
            <a:r>
              <a:rPr sz="1900" kern="0" spc="10" dirty="0">
                <a:solidFill>
                  <a:sysClr val="windowText" lastClr="000000"/>
                </a:solidFill>
                <a:latin typeface="Georgia"/>
                <a:cs typeface="Georgia"/>
              </a:rPr>
              <a:t> </a:t>
            </a:r>
            <a:r>
              <a:rPr sz="1900" kern="0" spc="-20" dirty="0">
                <a:solidFill>
                  <a:sysClr val="windowText" lastClr="000000"/>
                </a:solidFill>
                <a:latin typeface="Georgia"/>
                <a:cs typeface="Georgia"/>
              </a:rPr>
              <a:t>that </a:t>
            </a:r>
            <a:r>
              <a:rPr sz="1900" kern="0" dirty="0">
                <a:solidFill>
                  <a:sysClr val="windowText" lastClr="000000"/>
                </a:solidFill>
                <a:latin typeface="Georgia"/>
                <a:cs typeface="Georgia"/>
              </a:rPr>
              <a:t>model</a:t>
            </a:r>
            <a:r>
              <a:rPr sz="1900" kern="0" spc="55" dirty="0">
                <a:solidFill>
                  <a:sysClr val="windowText" lastClr="000000"/>
                </a:solidFill>
                <a:latin typeface="Georgia"/>
                <a:cs typeface="Georgia"/>
              </a:rPr>
              <a:t> </a:t>
            </a:r>
            <a:r>
              <a:rPr sz="1900" kern="0" spc="-10" dirty="0">
                <a:solidFill>
                  <a:sysClr val="windowText" lastClr="000000"/>
                </a:solidFill>
                <a:latin typeface="Georgia"/>
                <a:cs typeface="Georgia"/>
              </a:rPr>
              <a:t>legitimate behavior</a:t>
            </a:r>
            <a:endParaRPr sz="1900" kern="0">
              <a:solidFill>
                <a:sysClr val="windowText" lastClr="000000"/>
              </a:solidFill>
              <a:latin typeface="Georgia"/>
              <a:cs typeface="Georgia"/>
            </a:endParaRPr>
          </a:p>
        </p:txBody>
      </p:sp>
      <p:grpSp>
        <p:nvGrpSpPr>
          <p:cNvPr id="22" name="object 22"/>
          <p:cNvGrpSpPr/>
          <p:nvPr/>
        </p:nvGrpSpPr>
        <p:grpSpPr>
          <a:xfrm>
            <a:off x="7647241" y="2816162"/>
            <a:ext cx="2260600" cy="556895"/>
            <a:chOff x="6123241" y="2816161"/>
            <a:chExt cx="2260600" cy="556895"/>
          </a:xfrm>
        </p:grpSpPr>
        <p:pic>
          <p:nvPicPr>
            <p:cNvPr id="23" name="object 23"/>
            <p:cNvPicPr/>
            <p:nvPr/>
          </p:nvPicPr>
          <p:blipFill>
            <a:blip r:embed="rId2" cstate="print"/>
            <a:stretch>
              <a:fillRect/>
            </a:stretch>
          </p:blipFill>
          <p:spPr>
            <a:xfrm>
              <a:off x="6128003" y="2820923"/>
              <a:ext cx="2250948" cy="547115"/>
            </a:xfrm>
            <a:prstGeom prst="rect">
              <a:avLst/>
            </a:prstGeom>
          </p:spPr>
        </p:pic>
        <p:sp>
          <p:nvSpPr>
            <p:cNvPr id="24" name="object 24"/>
            <p:cNvSpPr/>
            <p:nvPr/>
          </p:nvSpPr>
          <p:spPr>
            <a:xfrm>
              <a:off x="6128003" y="2820923"/>
              <a:ext cx="2251075" cy="547370"/>
            </a:xfrm>
            <a:custGeom>
              <a:avLst/>
              <a:gdLst/>
              <a:ahLst/>
              <a:cxnLst/>
              <a:rect l="l" t="t" r="r" b="b"/>
              <a:pathLst>
                <a:path w="2251075" h="547370">
                  <a:moveTo>
                    <a:pt x="2250948" y="0"/>
                  </a:moveTo>
                  <a:lnTo>
                    <a:pt x="0" y="0"/>
                  </a:lnTo>
                  <a:lnTo>
                    <a:pt x="0" y="547115"/>
                  </a:lnTo>
                </a:path>
              </a:pathLst>
            </a:custGeom>
            <a:ln w="9144">
              <a:solidFill>
                <a:srgbClr val="D16248"/>
              </a:solidFill>
            </a:ln>
          </p:spPr>
          <p:txBody>
            <a:bodyPr wrap="square" lIns="0" tIns="0" rIns="0" bIns="0" rtlCol="0"/>
            <a:lstStyle/>
            <a:p>
              <a:endParaRPr kern="0">
                <a:solidFill>
                  <a:sysClr val="windowText" lastClr="000000"/>
                </a:solidFill>
              </a:endParaRPr>
            </a:p>
          </p:txBody>
        </p:sp>
        <p:sp>
          <p:nvSpPr>
            <p:cNvPr id="25" name="object 25"/>
            <p:cNvSpPr/>
            <p:nvPr/>
          </p:nvSpPr>
          <p:spPr>
            <a:xfrm>
              <a:off x="8381237" y="2820923"/>
              <a:ext cx="0" cy="547370"/>
            </a:xfrm>
            <a:custGeom>
              <a:avLst/>
              <a:gdLst/>
              <a:ahLst/>
              <a:cxnLst/>
              <a:rect l="l" t="t" r="r" b="b"/>
              <a:pathLst>
                <a:path h="547370">
                  <a:moveTo>
                    <a:pt x="0" y="0"/>
                  </a:moveTo>
                  <a:lnTo>
                    <a:pt x="0" y="547115"/>
                  </a:lnTo>
                </a:path>
              </a:pathLst>
            </a:custGeom>
            <a:ln w="4572">
              <a:solidFill>
                <a:srgbClr val="D16248"/>
              </a:solidFill>
            </a:ln>
          </p:spPr>
          <p:txBody>
            <a:bodyPr wrap="square" lIns="0" tIns="0" rIns="0" bIns="0" rtlCol="0"/>
            <a:lstStyle/>
            <a:p>
              <a:endParaRPr kern="0">
                <a:solidFill>
                  <a:sysClr val="windowText" lastClr="000000"/>
                </a:solidFill>
              </a:endParaRPr>
            </a:p>
          </p:txBody>
        </p:sp>
        <p:pic>
          <p:nvPicPr>
            <p:cNvPr id="26" name="object 26"/>
            <p:cNvPicPr/>
            <p:nvPr/>
          </p:nvPicPr>
          <p:blipFill>
            <a:blip r:embed="rId2" cstate="print"/>
            <a:stretch>
              <a:fillRect/>
            </a:stretch>
          </p:blipFill>
          <p:spPr>
            <a:xfrm>
              <a:off x="6128003" y="2820923"/>
              <a:ext cx="2250948" cy="547115"/>
            </a:xfrm>
            <a:prstGeom prst="rect">
              <a:avLst/>
            </a:prstGeom>
          </p:spPr>
        </p:pic>
        <p:sp>
          <p:nvSpPr>
            <p:cNvPr id="27" name="object 27"/>
            <p:cNvSpPr/>
            <p:nvPr/>
          </p:nvSpPr>
          <p:spPr>
            <a:xfrm>
              <a:off x="6128003" y="2820923"/>
              <a:ext cx="2251075" cy="547370"/>
            </a:xfrm>
            <a:custGeom>
              <a:avLst/>
              <a:gdLst/>
              <a:ahLst/>
              <a:cxnLst/>
              <a:rect l="l" t="t" r="r" b="b"/>
              <a:pathLst>
                <a:path w="2251075" h="547370">
                  <a:moveTo>
                    <a:pt x="0" y="547115"/>
                  </a:moveTo>
                  <a:lnTo>
                    <a:pt x="2250948" y="547115"/>
                  </a:lnTo>
                  <a:lnTo>
                    <a:pt x="2250948" y="0"/>
                  </a:lnTo>
                  <a:lnTo>
                    <a:pt x="0" y="0"/>
                  </a:lnTo>
                  <a:lnTo>
                    <a:pt x="0" y="547115"/>
                  </a:lnTo>
                  <a:close/>
                </a:path>
              </a:pathLst>
            </a:custGeom>
            <a:ln w="9144">
              <a:solidFill>
                <a:srgbClr val="D16248"/>
              </a:solidFill>
            </a:ln>
          </p:spPr>
          <p:txBody>
            <a:bodyPr wrap="square" lIns="0" tIns="0" rIns="0" bIns="0" rtlCol="0"/>
            <a:lstStyle/>
            <a:p>
              <a:endParaRPr kern="0">
                <a:solidFill>
                  <a:sysClr val="windowText" lastClr="000000"/>
                </a:solidFill>
              </a:endParaRPr>
            </a:p>
          </p:txBody>
        </p:sp>
      </p:grpSp>
      <p:sp>
        <p:nvSpPr>
          <p:cNvPr id="28" name="object 28"/>
          <p:cNvSpPr txBox="1"/>
          <p:nvPr/>
        </p:nvSpPr>
        <p:spPr>
          <a:xfrm>
            <a:off x="7656577" y="2916427"/>
            <a:ext cx="2242185" cy="314960"/>
          </a:xfrm>
          <a:prstGeom prst="rect">
            <a:avLst/>
          </a:prstGeom>
        </p:spPr>
        <p:txBody>
          <a:bodyPr vert="horz" wrap="square" lIns="0" tIns="12065" rIns="0" bIns="0" rtlCol="0">
            <a:spAutoFit/>
          </a:bodyPr>
          <a:lstStyle/>
          <a:p>
            <a:pPr marL="177800">
              <a:spcBef>
                <a:spcPts val="95"/>
              </a:spcBef>
            </a:pPr>
            <a:r>
              <a:rPr sz="1900" kern="0" spc="-30" dirty="0">
                <a:solidFill>
                  <a:srgbClr val="FFFFFF"/>
                </a:solidFill>
                <a:latin typeface="Georgia"/>
                <a:cs typeface="Georgia"/>
              </a:rPr>
              <a:t>Machine-</a:t>
            </a:r>
            <a:r>
              <a:rPr sz="1900" kern="0" spc="-10" dirty="0">
                <a:solidFill>
                  <a:srgbClr val="FFFFFF"/>
                </a:solidFill>
                <a:latin typeface="Georgia"/>
                <a:cs typeface="Georgia"/>
              </a:rPr>
              <a:t>learning</a:t>
            </a:r>
            <a:endParaRPr sz="1900" kern="0">
              <a:solidFill>
                <a:sysClr val="windowText" lastClr="000000"/>
              </a:solidFill>
              <a:latin typeface="Georgia"/>
              <a:cs typeface="Georgia"/>
            </a:endParaRPr>
          </a:p>
        </p:txBody>
      </p:sp>
      <p:sp>
        <p:nvSpPr>
          <p:cNvPr id="29" name="object 29"/>
          <p:cNvSpPr/>
          <p:nvPr/>
        </p:nvSpPr>
        <p:spPr>
          <a:xfrm>
            <a:off x="7652004" y="3368041"/>
            <a:ext cx="2251075" cy="3209925"/>
          </a:xfrm>
          <a:custGeom>
            <a:avLst/>
            <a:gdLst/>
            <a:ahLst/>
            <a:cxnLst/>
            <a:rect l="l" t="t" r="r" b="b"/>
            <a:pathLst>
              <a:path w="2251075" h="3209925">
                <a:moveTo>
                  <a:pt x="0" y="3209544"/>
                </a:moveTo>
                <a:lnTo>
                  <a:pt x="2250948" y="3209544"/>
                </a:lnTo>
                <a:lnTo>
                  <a:pt x="2250948" y="0"/>
                </a:lnTo>
                <a:lnTo>
                  <a:pt x="0" y="0"/>
                </a:lnTo>
                <a:lnTo>
                  <a:pt x="0" y="3209544"/>
                </a:lnTo>
                <a:close/>
              </a:path>
            </a:pathLst>
          </a:custGeom>
          <a:ln w="9144">
            <a:solidFill>
              <a:srgbClr val="EDD2CF"/>
            </a:solidFill>
          </a:ln>
        </p:spPr>
        <p:txBody>
          <a:bodyPr wrap="square" lIns="0" tIns="0" rIns="0" bIns="0" rtlCol="0"/>
          <a:lstStyle/>
          <a:p>
            <a:endParaRPr kern="0">
              <a:solidFill>
                <a:sysClr val="windowText" lastClr="000000"/>
              </a:solidFill>
            </a:endParaRPr>
          </a:p>
        </p:txBody>
      </p:sp>
      <p:sp>
        <p:nvSpPr>
          <p:cNvPr id="30" name="object 30"/>
          <p:cNvSpPr txBox="1"/>
          <p:nvPr/>
        </p:nvSpPr>
        <p:spPr>
          <a:xfrm>
            <a:off x="7647432" y="3363467"/>
            <a:ext cx="2260600" cy="3019994"/>
          </a:xfrm>
          <a:prstGeom prst="rect">
            <a:avLst/>
          </a:prstGeom>
          <a:solidFill>
            <a:srgbClr val="EDD2CF"/>
          </a:solidFill>
        </p:spPr>
        <p:txBody>
          <a:bodyPr vert="horz" wrap="square" lIns="0" tIns="83185" rIns="0" bIns="0" rtlCol="0">
            <a:spAutoFit/>
          </a:bodyPr>
          <a:lstStyle/>
          <a:p>
            <a:pPr marL="278130" marR="320675" indent="-172720">
              <a:lnSpc>
                <a:spcPct val="101200"/>
              </a:lnSpc>
              <a:spcBef>
                <a:spcPts val="655"/>
              </a:spcBef>
              <a:buFontTx/>
              <a:buChar char="•"/>
              <a:tabLst>
                <a:tab pos="278130" algn="l"/>
              </a:tabLst>
            </a:pPr>
            <a:r>
              <a:rPr sz="1900" kern="0" spc="-10" dirty="0">
                <a:solidFill>
                  <a:sysClr val="windowText" lastClr="000000"/>
                </a:solidFill>
                <a:latin typeface="Georgia"/>
                <a:cs typeface="Georgia"/>
              </a:rPr>
              <a:t>Approaches automatically </a:t>
            </a:r>
            <a:r>
              <a:rPr sz="1900" kern="0" dirty="0">
                <a:solidFill>
                  <a:sysClr val="windowText" lastClr="000000"/>
                </a:solidFill>
                <a:latin typeface="Georgia"/>
                <a:cs typeface="Georgia"/>
              </a:rPr>
              <a:t>determine</a:t>
            </a:r>
            <a:r>
              <a:rPr sz="1900" kern="0" spc="-75" dirty="0">
                <a:solidFill>
                  <a:sysClr val="windowText" lastClr="000000"/>
                </a:solidFill>
                <a:latin typeface="Georgia"/>
                <a:cs typeface="Georgia"/>
              </a:rPr>
              <a:t> </a:t>
            </a:r>
            <a:r>
              <a:rPr sz="1900" kern="0" spc="-50" dirty="0">
                <a:solidFill>
                  <a:sysClr val="windowText" lastClr="000000"/>
                </a:solidFill>
                <a:latin typeface="Georgia"/>
                <a:cs typeface="Georgia"/>
              </a:rPr>
              <a:t>a </a:t>
            </a:r>
            <a:r>
              <a:rPr sz="1900" kern="0" spc="-10" dirty="0">
                <a:solidFill>
                  <a:sysClr val="windowText" lastClr="000000"/>
                </a:solidFill>
                <a:latin typeface="Georgia"/>
                <a:cs typeface="Georgia"/>
              </a:rPr>
              <a:t>suitable classification </a:t>
            </a:r>
            <a:r>
              <a:rPr sz="1900" kern="0" dirty="0">
                <a:solidFill>
                  <a:sysClr val="windowText" lastClr="000000"/>
                </a:solidFill>
                <a:latin typeface="Georgia"/>
                <a:cs typeface="Georgia"/>
              </a:rPr>
              <a:t>model</a:t>
            </a:r>
            <a:r>
              <a:rPr sz="1900" kern="0" spc="45" dirty="0">
                <a:solidFill>
                  <a:sysClr val="windowText" lastClr="000000"/>
                </a:solidFill>
                <a:latin typeface="Georgia"/>
                <a:cs typeface="Georgia"/>
              </a:rPr>
              <a:t> </a:t>
            </a:r>
            <a:r>
              <a:rPr sz="1900" kern="0" dirty="0">
                <a:solidFill>
                  <a:sysClr val="windowText" lastClr="000000"/>
                </a:solidFill>
                <a:latin typeface="Georgia"/>
                <a:cs typeface="Georgia"/>
              </a:rPr>
              <a:t>from</a:t>
            </a:r>
            <a:r>
              <a:rPr sz="1900" kern="0" spc="50" dirty="0">
                <a:solidFill>
                  <a:sysClr val="windowText" lastClr="000000"/>
                </a:solidFill>
                <a:latin typeface="Georgia"/>
                <a:cs typeface="Georgia"/>
              </a:rPr>
              <a:t> </a:t>
            </a:r>
            <a:r>
              <a:rPr sz="1900" kern="0" spc="-25" dirty="0">
                <a:solidFill>
                  <a:sysClr val="windowText" lastClr="000000"/>
                </a:solidFill>
                <a:latin typeface="Georgia"/>
                <a:cs typeface="Georgia"/>
              </a:rPr>
              <a:t>the </a:t>
            </a:r>
            <a:r>
              <a:rPr sz="1900" kern="0" dirty="0">
                <a:solidFill>
                  <a:sysClr val="windowText" lastClr="000000"/>
                </a:solidFill>
                <a:latin typeface="Georgia"/>
                <a:cs typeface="Georgia"/>
              </a:rPr>
              <a:t>training</a:t>
            </a:r>
            <a:r>
              <a:rPr sz="1900" kern="0" spc="-110" dirty="0">
                <a:solidFill>
                  <a:sysClr val="windowText" lastClr="000000"/>
                </a:solidFill>
                <a:latin typeface="Georgia"/>
                <a:cs typeface="Georgia"/>
              </a:rPr>
              <a:t> </a:t>
            </a:r>
            <a:r>
              <a:rPr sz="1900" kern="0" spc="-20" dirty="0">
                <a:solidFill>
                  <a:sysClr val="windowText" lastClr="000000"/>
                </a:solidFill>
                <a:latin typeface="Georgia"/>
                <a:cs typeface="Georgia"/>
              </a:rPr>
              <a:t>data </a:t>
            </a:r>
            <a:r>
              <a:rPr sz="1900" kern="0" dirty="0">
                <a:solidFill>
                  <a:sysClr val="windowText" lastClr="000000"/>
                </a:solidFill>
                <a:latin typeface="Georgia"/>
                <a:cs typeface="Georgia"/>
              </a:rPr>
              <a:t>using</a:t>
            </a:r>
            <a:r>
              <a:rPr sz="1900" kern="0" spc="85" dirty="0">
                <a:solidFill>
                  <a:sysClr val="windowText" lastClr="000000"/>
                </a:solidFill>
                <a:latin typeface="Georgia"/>
                <a:cs typeface="Georgia"/>
              </a:rPr>
              <a:t> </a:t>
            </a:r>
            <a:r>
              <a:rPr sz="1900" kern="0" spc="-20" dirty="0">
                <a:solidFill>
                  <a:sysClr val="windowText" lastClr="000000"/>
                </a:solidFill>
                <a:latin typeface="Georgia"/>
                <a:cs typeface="Georgia"/>
              </a:rPr>
              <a:t>data </a:t>
            </a:r>
            <a:r>
              <a:rPr sz="1900" kern="0" spc="-10" dirty="0">
                <a:solidFill>
                  <a:sysClr val="windowText" lastClr="000000"/>
                </a:solidFill>
                <a:latin typeface="Georgia"/>
                <a:cs typeface="Georgia"/>
              </a:rPr>
              <a:t>mining techniques</a:t>
            </a:r>
            <a:endParaRPr sz="1900" kern="0">
              <a:solidFill>
                <a:sysClr val="windowText" lastClr="000000"/>
              </a:solidFill>
              <a:latin typeface="Georgia"/>
              <a:cs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6793" y="102234"/>
            <a:ext cx="8736330" cy="756920"/>
          </a:xfrm>
          <a:prstGeom prst="rect">
            <a:avLst/>
          </a:prstGeom>
        </p:spPr>
        <p:txBody>
          <a:bodyPr vert="horz" wrap="square" lIns="0" tIns="12700" rIns="0" bIns="0" rtlCol="0">
            <a:spAutoFit/>
          </a:bodyPr>
          <a:lstStyle/>
          <a:p>
            <a:pPr marL="12700">
              <a:spcBef>
                <a:spcPts val="100"/>
              </a:spcBef>
            </a:pPr>
            <a:r>
              <a:rPr sz="4800" dirty="0"/>
              <a:t>Signature</a:t>
            </a:r>
            <a:r>
              <a:rPr sz="4800" spc="-95" dirty="0"/>
              <a:t> </a:t>
            </a:r>
            <a:r>
              <a:rPr sz="4800" dirty="0"/>
              <a:t>or</a:t>
            </a:r>
            <a:r>
              <a:rPr sz="4800" spc="-120" dirty="0"/>
              <a:t> </a:t>
            </a:r>
            <a:r>
              <a:rPr sz="4800" dirty="0"/>
              <a:t>Heuristic</a:t>
            </a:r>
            <a:r>
              <a:rPr sz="4800" spc="-110" dirty="0"/>
              <a:t> </a:t>
            </a:r>
            <a:r>
              <a:rPr sz="4800" spc="-10" dirty="0"/>
              <a:t>Detection</a:t>
            </a:r>
            <a:endParaRPr sz="4800"/>
          </a:p>
        </p:txBody>
      </p:sp>
      <p:sp>
        <p:nvSpPr>
          <p:cNvPr id="3" name="object 3"/>
          <p:cNvSpPr/>
          <p:nvPr/>
        </p:nvSpPr>
        <p:spPr>
          <a:xfrm>
            <a:off x="2351533" y="1124711"/>
            <a:ext cx="3465829" cy="866140"/>
          </a:xfrm>
          <a:custGeom>
            <a:avLst/>
            <a:gdLst/>
            <a:ahLst/>
            <a:cxnLst/>
            <a:rect l="l" t="t" r="r" b="b"/>
            <a:pathLst>
              <a:path w="3465829" h="866139">
                <a:moveTo>
                  <a:pt x="3465576" y="86614"/>
                </a:moveTo>
                <a:lnTo>
                  <a:pt x="3458768" y="52882"/>
                </a:lnTo>
                <a:lnTo>
                  <a:pt x="3440214" y="25361"/>
                </a:lnTo>
                <a:lnTo>
                  <a:pt x="3412693" y="6807"/>
                </a:lnTo>
                <a:lnTo>
                  <a:pt x="3378962" y="0"/>
                </a:lnTo>
                <a:lnTo>
                  <a:pt x="86563" y="0"/>
                </a:lnTo>
                <a:lnTo>
                  <a:pt x="52870" y="6807"/>
                </a:lnTo>
                <a:lnTo>
                  <a:pt x="25349" y="25361"/>
                </a:lnTo>
                <a:lnTo>
                  <a:pt x="6794" y="52882"/>
                </a:lnTo>
                <a:lnTo>
                  <a:pt x="0" y="86614"/>
                </a:lnTo>
                <a:lnTo>
                  <a:pt x="0" y="779018"/>
                </a:lnTo>
                <a:lnTo>
                  <a:pt x="6794" y="812761"/>
                </a:lnTo>
                <a:lnTo>
                  <a:pt x="25349" y="840282"/>
                </a:lnTo>
                <a:lnTo>
                  <a:pt x="52870" y="858837"/>
                </a:lnTo>
                <a:lnTo>
                  <a:pt x="86563" y="865632"/>
                </a:lnTo>
                <a:lnTo>
                  <a:pt x="3378962" y="865632"/>
                </a:lnTo>
                <a:lnTo>
                  <a:pt x="3412693" y="858837"/>
                </a:lnTo>
                <a:lnTo>
                  <a:pt x="3440214" y="840282"/>
                </a:lnTo>
                <a:lnTo>
                  <a:pt x="3458768" y="812761"/>
                </a:lnTo>
                <a:lnTo>
                  <a:pt x="3465576" y="779018"/>
                </a:lnTo>
                <a:lnTo>
                  <a:pt x="3465576" y="86614"/>
                </a:lnTo>
                <a:close/>
              </a:path>
            </a:pathLst>
          </a:custGeom>
          <a:solidFill>
            <a:srgbClr val="608889"/>
          </a:solidFill>
        </p:spPr>
        <p:txBody>
          <a:bodyPr wrap="square" lIns="0" tIns="0" rIns="0" bIns="0" rtlCol="0"/>
          <a:lstStyle/>
          <a:p>
            <a:endParaRPr kern="0">
              <a:solidFill>
                <a:sysClr val="windowText" lastClr="000000"/>
              </a:solidFill>
            </a:endParaRPr>
          </a:p>
        </p:txBody>
      </p:sp>
      <p:sp>
        <p:nvSpPr>
          <p:cNvPr id="4" name="object 4"/>
          <p:cNvSpPr txBox="1"/>
          <p:nvPr/>
        </p:nvSpPr>
        <p:spPr>
          <a:xfrm>
            <a:off x="2611627" y="1334515"/>
            <a:ext cx="2950210" cy="391160"/>
          </a:xfrm>
          <a:prstGeom prst="rect">
            <a:avLst/>
          </a:prstGeom>
        </p:spPr>
        <p:txBody>
          <a:bodyPr vert="horz" wrap="square" lIns="0" tIns="12700" rIns="0" bIns="0" rtlCol="0">
            <a:spAutoFit/>
          </a:bodyPr>
          <a:lstStyle/>
          <a:p>
            <a:pPr marL="12700">
              <a:spcBef>
                <a:spcPts val="100"/>
              </a:spcBef>
            </a:pPr>
            <a:r>
              <a:rPr sz="2400" kern="0" dirty="0">
                <a:solidFill>
                  <a:sysClr val="windowText" lastClr="000000"/>
                </a:solidFill>
                <a:latin typeface="Georgia"/>
                <a:cs typeface="Georgia"/>
              </a:rPr>
              <a:t>Signature</a:t>
            </a:r>
            <a:r>
              <a:rPr sz="2400" kern="0" spc="-55" dirty="0">
                <a:solidFill>
                  <a:sysClr val="windowText" lastClr="000000"/>
                </a:solidFill>
                <a:latin typeface="Georgia"/>
                <a:cs typeface="Georgia"/>
              </a:rPr>
              <a:t> </a:t>
            </a:r>
            <a:r>
              <a:rPr sz="2400" kern="0" spc="-10" dirty="0">
                <a:solidFill>
                  <a:sysClr val="windowText" lastClr="000000"/>
                </a:solidFill>
                <a:latin typeface="Georgia"/>
                <a:cs typeface="Georgia"/>
              </a:rPr>
              <a:t>approaches</a:t>
            </a:r>
            <a:endParaRPr sz="2400" kern="0">
              <a:solidFill>
                <a:sysClr val="windowText" lastClr="000000"/>
              </a:solidFill>
              <a:latin typeface="Georgia"/>
              <a:cs typeface="Georgia"/>
            </a:endParaRPr>
          </a:p>
        </p:txBody>
      </p:sp>
      <p:pic>
        <p:nvPicPr>
          <p:cNvPr id="5" name="object 5"/>
          <p:cNvPicPr/>
          <p:nvPr/>
        </p:nvPicPr>
        <p:blipFill>
          <a:blip r:embed="rId2" cstate="print"/>
          <a:stretch>
            <a:fillRect/>
          </a:stretch>
        </p:blipFill>
        <p:spPr>
          <a:xfrm>
            <a:off x="4009645" y="2066544"/>
            <a:ext cx="150875" cy="152400"/>
          </a:xfrm>
          <a:prstGeom prst="rect">
            <a:avLst/>
          </a:prstGeom>
        </p:spPr>
      </p:pic>
      <p:grpSp>
        <p:nvGrpSpPr>
          <p:cNvPr id="6" name="object 6"/>
          <p:cNvGrpSpPr/>
          <p:nvPr/>
        </p:nvGrpSpPr>
        <p:grpSpPr>
          <a:xfrm>
            <a:off x="2346960" y="2289048"/>
            <a:ext cx="3474720" cy="876300"/>
            <a:chOff x="822960" y="2289048"/>
            <a:chExt cx="3474720" cy="876300"/>
          </a:xfrm>
        </p:grpSpPr>
        <p:sp>
          <p:nvSpPr>
            <p:cNvPr id="7" name="object 7"/>
            <p:cNvSpPr/>
            <p:nvPr/>
          </p:nvSpPr>
          <p:spPr>
            <a:xfrm>
              <a:off x="827532" y="2293620"/>
              <a:ext cx="3465829" cy="867410"/>
            </a:xfrm>
            <a:custGeom>
              <a:avLst/>
              <a:gdLst/>
              <a:ahLst/>
              <a:cxnLst/>
              <a:rect l="l" t="t" r="r" b="b"/>
              <a:pathLst>
                <a:path w="3465829" h="867410">
                  <a:moveTo>
                    <a:pt x="3378834" y="0"/>
                  </a:moveTo>
                  <a:lnTo>
                    <a:pt x="86715" y="0"/>
                  </a:lnTo>
                  <a:lnTo>
                    <a:pt x="52961" y="6820"/>
                  </a:lnTo>
                  <a:lnTo>
                    <a:pt x="25398" y="25415"/>
                  </a:lnTo>
                  <a:lnTo>
                    <a:pt x="6814" y="52988"/>
                  </a:lnTo>
                  <a:lnTo>
                    <a:pt x="0" y="86740"/>
                  </a:lnTo>
                  <a:lnTo>
                    <a:pt x="0" y="780414"/>
                  </a:lnTo>
                  <a:lnTo>
                    <a:pt x="6814" y="814167"/>
                  </a:lnTo>
                  <a:lnTo>
                    <a:pt x="25398" y="841740"/>
                  </a:lnTo>
                  <a:lnTo>
                    <a:pt x="52961" y="860335"/>
                  </a:lnTo>
                  <a:lnTo>
                    <a:pt x="86715" y="867155"/>
                  </a:lnTo>
                  <a:lnTo>
                    <a:pt x="3378834" y="867155"/>
                  </a:lnTo>
                  <a:lnTo>
                    <a:pt x="3412587" y="860335"/>
                  </a:lnTo>
                  <a:lnTo>
                    <a:pt x="3440160" y="841740"/>
                  </a:lnTo>
                  <a:lnTo>
                    <a:pt x="3458755" y="814167"/>
                  </a:lnTo>
                  <a:lnTo>
                    <a:pt x="3465576" y="780414"/>
                  </a:lnTo>
                  <a:lnTo>
                    <a:pt x="3465576" y="86740"/>
                  </a:lnTo>
                  <a:lnTo>
                    <a:pt x="3458755" y="52988"/>
                  </a:lnTo>
                  <a:lnTo>
                    <a:pt x="3440160" y="25415"/>
                  </a:lnTo>
                  <a:lnTo>
                    <a:pt x="3412587" y="6820"/>
                  </a:lnTo>
                  <a:lnTo>
                    <a:pt x="3378834" y="0"/>
                  </a:lnTo>
                  <a:close/>
                </a:path>
              </a:pathLst>
            </a:custGeom>
            <a:solidFill>
              <a:srgbClr val="EDD2CF"/>
            </a:solidFill>
          </p:spPr>
          <p:txBody>
            <a:bodyPr wrap="square" lIns="0" tIns="0" rIns="0" bIns="0" rtlCol="0"/>
            <a:lstStyle/>
            <a:p>
              <a:endParaRPr kern="0">
                <a:solidFill>
                  <a:sysClr val="windowText" lastClr="000000"/>
                </a:solidFill>
              </a:endParaRPr>
            </a:p>
          </p:txBody>
        </p:sp>
        <p:sp>
          <p:nvSpPr>
            <p:cNvPr id="8" name="object 8"/>
            <p:cNvSpPr/>
            <p:nvPr/>
          </p:nvSpPr>
          <p:spPr>
            <a:xfrm>
              <a:off x="827532" y="2293620"/>
              <a:ext cx="3465829" cy="867410"/>
            </a:xfrm>
            <a:custGeom>
              <a:avLst/>
              <a:gdLst/>
              <a:ahLst/>
              <a:cxnLst/>
              <a:rect l="l" t="t" r="r" b="b"/>
              <a:pathLst>
                <a:path w="3465829" h="867410">
                  <a:moveTo>
                    <a:pt x="0" y="86740"/>
                  </a:moveTo>
                  <a:lnTo>
                    <a:pt x="6814" y="52988"/>
                  </a:lnTo>
                  <a:lnTo>
                    <a:pt x="25398" y="25415"/>
                  </a:lnTo>
                  <a:lnTo>
                    <a:pt x="52961" y="6820"/>
                  </a:lnTo>
                  <a:lnTo>
                    <a:pt x="86715" y="0"/>
                  </a:lnTo>
                  <a:lnTo>
                    <a:pt x="3378834" y="0"/>
                  </a:lnTo>
                  <a:lnTo>
                    <a:pt x="3412587" y="6820"/>
                  </a:lnTo>
                  <a:lnTo>
                    <a:pt x="3440160" y="25415"/>
                  </a:lnTo>
                  <a:lnTo>
                    <a:pt x="3458755" y="52988"/>
                  </a:lnTo>
                  <a:lnTo>
                    <a:pt x="3465576" y="86740"/>
                  </a:lnTo>
                  <a:lnTo>
                    <a:pt x="3465576" y="780414"/>
                  </a:lnTo>
                  <a:lnTo>
                    <a:pt x="3458755" y="814167"/>
                  </a:lnTo>
                  <a:lnTo>
                    <a:pt x="3440160" y="841740"/>
                  </a:lnTo>
                  <a:lnTo>
                    <a:pt x="3412587" y="860335"/>
                  </a:lnTo>
                  <a:lnTo>
                    <a:pt x="3378834" y="867155"/>
                  </a:lnTo>
                  <a:lnTo>
                    <a:pt x="86715" y="867155"/>
                  </a:lnTo>
                  <a:lnTo>
                    <a:pt x="52961" y="860335"/>
                  </a:lnTo>
                  <a:lnTo>
                    <a:pt x="25398" y="841740"/>
                  </a:lnTo>
                  <a:lnTo>
                    <a:pt x="6814" y="814167"/>
                  </a:lnTo>
                  <a:lnTo>
                    <a:pt x="0" y="780414"/>
                  </a:lnTo>
                  <a:lnTo>
                    <a:pt x="0" y="86740"/>
                  </a:lnTo>
                  <a:close/>
                </a:path>
              </a:pathLst>
            </a:custGeom>
            <a:ln w="9144">
              <a:solidFill>
                <a:srgbClr val="EDD2CF"/>
              </a:solidFill>
            </a:ln>
          </p:spPr>
          <p:txBody>
            <a:bodyPr wrap="square" lIns="0" tIns="0" rIns="0" bIns="0" rtlCol="0"/>
            <a:lstStyle/>
            <a:p>
              <a:endParaRPr kern="0">
                <a:solidFill>
                  <a:sysClr val="windowText" lastClr="000000"/>
                </a:solidFill>
              </a:endParaRPr>
            </a:p>
          </p:txBody>
        </p:sp>
      </p:grpSp>
      <p:sp>
        <p:nvSpPr>
          <p:cNvPr id="9" name="object 9"/>
          <p:cNvSpPr txBox="1"/>
          <p:nvPr/>
        </p:nvSpPr>
        <p:spPr>
          <a:xfrm>
            <a:off x="2469897" y="2425701"/>
            <a:ext cx="3235325" cy="577215"/>
          </a:xfrm>
          <a:prstGeom prst="rect">
            <a:avLst/>
          </a:prstGeom>
        </p:spPr>
        <p:txBody>
          <a:bodyPr vert="horz" wrap="square" lIns="0" tIns="10795" rIns="0" bIns="0" rtlCol="0">
            <a:spAutoFit/>
          </a:bodyPr>
          <a:lstStyle/>
          <a:p>
            <a:pPr marL="12700" marR="5080" indent="-635" algn="ctr">
              <a:lnSpc>
                <a:spcPct val="100800"/>
              </a:lnSpc>
              <a:spcBef>
                <a:spcPts val="85"/>
              </a:spcBef>
            </a:pPr>
            <a:r>
              <a:rPr sz="1200" b="1" kern="0" dirty="0">
                <a:solidFill>
                  <a:sysClr val="windowText" lastClr="000000"/>
                </a:solidFill>
                <a:latin typeface="P052"/>
                <a:cs typeface="P052"/>
              </a:rPr>
              <a:t>Match</a:t>
            </a:r>
            <a:r>
              <a:rPr sz="1200" b="1" kern="0" spc="-15" dirty="0">
                <a:solidFill>
                  <a:sysClr val="windowText" lastClr="000000"/>
                </a:solidFill>
                <a:latin typeface="P052"/>
                <a:cs typeface="P052"/>
              </a:rPr>
              <a:t> </a:t>
            </a:r>
            <a:r>
              <a:rPr sz="1200" b="1" kern="0" dirty="0">
                <a:solidFill>
                  <a:sysClr val="windowText" lastClr="000000"/>
                </a:solidFill>
                <a:latin typeface="P052"/>
                <a:cs typeface="P052"/>
              </a:rPr>
              <a:t>a</a:t>
            </a:r>
            <a:r>
              <a:rPr sz="1200" b="1" kern="0" spc="-25" dirty="0">
                <a:solidFill>
                  <a:sysClr val="windowText" lastClr="000000"/>
                </a:solidFill>
                <a:latin typeface="P052"/>
                <a:cs typeface="P052"/>
              </a:rPr>
              <a:t> </a:t>
            </a:r>
            <a:r>
              <a:rPr sz="1200" b="1" kern="0" dirty="0">
                <a:solidFill>
                  <a:sysClr val="windowText" lastClr="000000"/>
                </a:solidFill>
                <a:latin typeface="P052"/>
                <a:cs typeface="P052"/>
              </a:rPr>
              <a:t>large</a:t>
            </a:r>
            <a:r>
              <a:rPr sz="1200" b="1" kern="0" spc="-20" dirty="0">
                <a:solidFill>
                  <a:sysClr val="windowText" lastClr="000000"/>
                </a:solidFill>
                <a:latin typeface="P052"/>
                <a:cs typeface="P052"/>
              </a:rPr>
              <a:t> </a:t>
            </a:r>
            <a:r>
              <a:rPr sz="1200" b="1" kern="0" dirty="0">
                <a:solidFill>
                  <a:sysClr val="windowText" lastClr="000000"/>
                </a:solidFill>
                <a:latin typeface="P052"/>
                <a:cs typeface="P052"/>
              </a:rPr>
              <a:t>collection</a:t>
            </a:r>
            <a:r>
              <a:rPr sz="1200" b="1" kern="0" spc="-15" dirty="0">
                <a:solidFill>
                  <a:sysClr val="windowText" lastClr="000000"/>
                </a:solidFill>
                <a:latin typeface="P052"/>
                <a:cs typeface="P052"/>
              </a:rPr>
              <a:t> </a:t>
            </a:r>
            <a:r>
              <a:rPr sz="1200" b="1" kern="0" dirty="0">
                <a:solidFill>
                  <a:sysClr val="windowText" lastClr="000000"/>
                </a:solidFill>
                <a:latin typeface="P052"/>
                <a:cs typeface="P052"/>
              </a:rPr>
              <a:t>of</a:t>
            </a:r>
            <a:r>
              <a:rPr sz="1200" b="1" kern="0" spc="-35" dirty="0">
                <a:solidFill>
                  <a:sysClr val="windowText" lastClr="000000"/>
                </a:solidFill>
                <a:latin typeface="P052"/>
                <a:cs typeface="P052"/>
              </a:rPr>
              <a:t> </a:t>
            </a:r>
            <a:r>
              <a:rPr sz="1200" b="1" kern="0" dirty="0">
                <a:solidFill>
                  <a:sysClr val="windowText" lastClr="000000"/>
                </a:solidFill>
                <a:latin typeface="P052"/>
                <a:cs typeface="P052"/>
              </a:rPr>
              <a:t>known</a:t>
            </a:r>
            <a:r>
              <a:rPr sz="1200" b="1" kern="0" spc="-15" dirty="0">
                <a:solidFill>
                  <a:sysClr val="windowText" lastClr="000000"/>
                </a:solidFill>
                <a:latin typeface="P052"/>
                <a:cs typeface="P052"/>
              </a:rPr>
              <a:t> </a:t>
            </a:r>
            <a:r>
              <a:rPr sz="1200" b="1" kern="0" dirty="0">
                <a:solidFill>
                  <a:sysClr val="windowText" lastClr="000000"/>
                </a:solidFill>
                <a:latin typeface="P052"/>
                <a:cs typeface="P052"/>
              </a:rPr>
              <a:t>patterns</a:t>
            </a:r>
            <a:r>
              <a:rPr sz="1200" b="1" kern="0" spc="-15" dirty="0">
                <a:solidFill>
                  <a:sysClr val="windowText" lastClr="000000"/>
                </a:solidFill>
                <a:latin typeface="P052"/>
                <a:cs typeface="P052"/>
              </a:rPr>
              <a:t> </a:t>
            </a:r>
            <a:r>
              <a:rPr sz="1200" b="1" kern="0" spc="-25" dirty="0">
                <a:solidFill>
                  <a:sysClr val="windowText" lastClr="000000"/>
                </a:solidFill>
                <a:latin typeface="P052"/>
                <a:cs typeface="P052"/>
              </a:rPr>
              <a:t>of </a:t>
            </a:r>
            <a:r>
              <a:rPr sz="1200" b="1" kern="0" dirty="0">
                <a:solidFill>
                  <a:sysClr val="windowText" lastClr="000000"/>
                </a:solidFill>
                <a:latin typeface="P052"/>
                <a:cs typeface="P052"/>
              </a:rPr>
              <a:t>malicious</a:t>
            </a:r>
            <a:r>
              <a:rPr sz="1200" b="1" kern="0" spc="-15" dirty="0">
                <a:solidFill>
                  <a:sysClr val="windowText" lastClr="000000"/>
                </a:solidFill>
                <a:latin typeface="P052"/>
                <a:cs typeface="P052"/>
              </a:rPr>
              <a:t> </a:t>
            </a:r>
            <a:r>
              <a:rPr sz="1200" b="1" kern="0" dirty="0">
                <a:solidFill>
                  <a:sysClr val="windowText" lastClr="000000"/>
                </a:solidFill>
                <a:latin typeface="P052"/>
                <a:cs typeface="P052"/>
              </a:rPr>
              <a:t>data</a:t>
            </a:r>
            <a:r>
              <a:rPr sz="1200" b="1" kern="0" spc="-15" dirty="0">
                <a:solidFill>
                  <a:sysClr val="windowText" lastClr="000000"/>
                </a:solidFill>
                <a:latin typeface="P052"/>
                <a:cs typeface="P052"/>
              </a:rPr>
              <a:t> </a:t>
            </a:r>
            <a:r>
              <a:rPr sz="1200" b="1" kern="0" dirty="0">
                <a:solidFill>
                  <a:sysClr val="windowText" lastClr="000000"/>
                </a:solidFill>
                <a:latin typeface="P052"/>
                <a:cs typeface="P052"/>
              </a:rPr>
              <a:t>against</a:t>
            </a:r>
            <a:r>
              <a:rPr sz="1200" b="1" kern="0" spc="-30" dirty="0">
                <a:solidFill>
                  <a:sysClr val="windowText" lastClr="000000"/>
                </a:solidFill>
                <a:latin typeface="P052"/>
                <a:cs typeface="P052"/>
              </a:rPr>
              <a:t> </a:t>
            </a:r>
            <a:r>
              <a:rPr sz="1200" b="1" kern="0" dirty="0">
                <a:solidFill>
                  <a:sysClr val="windowText" lastClr="000000"/>
                </a:solidFill>
                <a:latin typeface="P052"/>
                <a:cs typeface="P052"/>
              </a:rPr>
              <a:t>data</a:t>
            </a:r>
            <a:r>
              <a:rPr sz="1200" b="1" kern="0" spc="-15" dirty="0">
                <a:solidFill>
                  <a:sysClr val="windowText" lastClr="000000"/>
                </a:solidFill>
                <a:latin typeface="P052"/>
                <a:cs typeface="P052"/>
              </a:rPr>
              <a:t> </a:t>
            </a:r>
            <a:r>
              <a:rPr sz="1200" b="1" kern="0" dirty="0">
                <a:solidFill>
                  <a:sysClr val="windowText" lastClr="000000"/>
                </a:solidFill>
                <a:latin typeface="P052"/>
                <a:cs typeface="P052"/>
              </a:rPr>
              <a:t>stored</a:t>
            </a:r>
            <a:r>
              <a:rPr sz="1200" b="1" kern="0" spc="-20" dirty="0">
                <a:solidFill>
                  <a:sysClr val="windowText" lastClr="000000"/>
                </a:solidFill>
                <a:latin typeface="P052"/>
                <a:cs typeface="P052"/>
              </a:rPr>
              <a:t> </a:t>
            </a:r>
            <a:r>
              <a:rPr sz="1200" b="1" kern="0" dirty="0">
                <a:solidFill>
                  <a:sysClr val="windowText" lastClr="000000"/>
                </a:solidFill>
                <a:latin typeface="P052"/>
                <a:cs typeface="P052"/>
              </a:rPr>
              <a:t>on</a:t>
            </a:r>
            <a:r>
              <a:rPr sz="1200" b="1" kern="0" spc="-20" dirty="0">
                <a:solidFill>
                  <a:sysClr val="windowText" lastClr="000000"/>
                </a:solidFill>
                <a:latin typeface="P052"/>
                <a:cs typeface="P052"/>
              </a:rPr>
              <a:t> </a:t>
            </a:r>
            <a:r>
              <a:rPr sz="1200" b="1" kern="0" dirty="0">
                <a:solidFill>
                  <a:sysClr val="windowText" lastClr="000000"/>
                </a:solidFill>
                <a:latin typeface="P052"/>
                <a:cs typeface="P052"/>
              </a:rPr>
              <a:t>a</a:t>
            </a:r>
            <a:r>
              <a:rPr sz="1200" b="1" kern="0" spc="-20" dirty="0">
                <a:solidFill>
                  <a:sysClr val="windowText" lastClr="000000"/>
                </a:solidFill>
                <a:latin typeface="P052"/>
                <a:cs typeface="P052"/>
              </a:rPr>
              <a:t> </a:t>
            </a:r>
            <a:r>
              <a:rPr sz="1200" b="1" kern="0" spc="-10" dirty="0">
                <a:solidFill>
                  <a:sysClr val="windowText" lastClr="000000"/>
                </a:solidFill>
                <a:latin typeface="P052"/>
                <a:cs typeface="P052"/>
              </a:rPr>
              <a:t>system </a:t>
            </a:r>
            <a:r>
              <a:rPr sz="1200" b="1" kern="0" dirty="0">
                <a:solidFill>
                  <a:sysClr val="windowText" lastClr="000000"/>
                </a:solidFill>
                <a:latin typeface="P052"/>
                <a:cs typeface="P052"/>
              </a:rPr>
              <a:t>or</a:t>
            </a:r>
            <a:r>
              <a:rPr sz="1200" b="1" kern="0" spc="-20" dirty="0">
                <a:solidFill>
                  <a:sysClr val="windowText" lastClr="000000"/>
                </a:solidFill>
                <a:latin typeface="P052"/>
                <a:cs typeface="P052"/>
              </a:rPr>
              <a:t> </a:t>
            </a:r>
            <a:r>
              <a:rPr sz="1200" b="1" kern="0" dirty="0">
                <a:solidFill>
                  <a:sysClr val="windowText" lastClr="000000"/>
                </a:solidFill>
                <a:latin typeface="P052"/>
                <a:cs typeface="P052"/>
              </a:rPr>
              <a:t>in</a:t>
            </a:r>
            <a:r>
              <a:rPr sz="1200" b="1" kern="0" spc="-15" dirty="0">
                <a:solidFill>
                  <a:sysClr val="windowText" lastClr="000000"/>
                </a:solidFill>
                <a:latin typeface="P052"/>
                <a:cs typeface="P052"/>
              </a:rPr>
              <a:t> </a:t>
            </a:r>
            <a:r>
              <a:rPr sz="1200" b="1" kern="0" dirty="0">
                <a:solidFill>
                  <a:sysClr val="windowText" lastClr="000000"/>
                </a:solidFill>
                <a:latin typeface="P052"/>
                <a:cs typeface="P052"/>
              </a:rPr>
              <a:t>transit</a:t>
            </a:r>
            <a:r>
              <a:rPr sz="1200" b="1" kern="0" spc="-15" dirty="0">
                <a:solidFill>
                  <a:sysClr val="windowText" lastClr="000000"/>
                </a:solidFill>
                <a:latin typeface="P052"/>
                <a:cs typeface="P052"/>
              </a:rPr>
              <a:t> </a:t>
            </a:r>
            <a:r>
              <a:rPr sz="1200" b="1" kern="0" dirty="0">
                <a:solidFill>
                  <a:sysClr val="windowText" lastClr="000000"/>
                </a:solidFill>
                <a:latin typeface="P052"/>
                <a:cs typeface="P052"/>
              </a:rPr>
              <a:t>over</a:t>
            </a:r>
            <a:r>
              <a:rPr sz="1200" b="1" kern="0" spc="-25" dirty="0">
                <a:solidFill>
                  <a:sysClr val="windowText" lastClr="000000"/>
                </a:solidFill>
                <a:latin typeface="P052"/>
                <a:cs typeface="P052"/>
              </a:rPr>
              <a:t> </a:t>
            </a:r>
            <a:r>
              <a:rPr sz="1200" b="1" kern="0" dirty="0">
                <a:solidFill>
                  <a:sysClr val="windowText" lastClr="000000"/>
                </a:solidFill>
                <a:latin typeface="P052"/>
                <a:cs typeface="P052"/>
              </a:rPr>
              <a:t>a</a:t>
            </a:r>
            <a:r>
              <a:rPr sz="1200" b="1" kern="0" spc="-15" dirty="0">
                <a:solidFill>
                  <a:sysClr val="windowText" lastClr="000000"/>
                </a:solidFill>
                <a:latin typeface="P052"/>
                <a:cs typeface="P052"/>
              </a:rPr>
              <a:t> </a:t>
            </a:r>
            <a:r>
              <a:rPr sz="1200" b="1" kern="0" spc="-10" dirty="0">
                <a:solidFill>
                  <a:sysClr val="windowText" lastClr="000000"/>
                </a:solidFill>
                <a:latin typeface="P052"/>
                <a:cs typeface="P052"/>
              </a:rPr>
              <a:t>network</a:t>
            </a:r>
            <a:endParaRPr sz="1200" kern="0">
              <a:solidFill>
                <a:sysClr val="windowText" lastClr="000000"/>
              </a:solidFill>
              <a:latin typeface="P052"/>
              <a:cs typeface="P052"/>
            </a:endParaRPr>
          </a:p>
        </p:txBody>
      </p:sp>
      <p:pic>
        <p:nvPicPr>
          <p:cNvPr id="10" name="object 10"/>
          <p:cNvPicPr/>
          <p:nvPr/>
        </p:nvPicPr>
        <p:blipFill>
          <a:blip r:embed="rId3" cstate="print"/>
          <a:stretch>
            <a:fillRect/>
          </a:stretch>
        </p:blipFill>
        <p:spPr>
          <a:xfrm>
            <a:off x="4009645" y="3236977"/>
            <a:ext cx="150875" cy="150875"/>
          </a:xfrm>
          <a:prstGeom prst="rect">
            <a:avLst/>
          </a:prstGeom>
        </p:spPr>
      </p:pic>
      <p:grpSp>
        <p:nvGrpSpPr>
          <p:cNvPr id="11" name="object 11"/>
          <p:cNvGrpSpPr/>
          <p:nvPr/>
        </p:nvGrpSpPr>
        <p:grpSpPr>
          <a:xfrm>
            <a:off x="2346960" y="3459479"/>
            <a:ext cx="3474720" cy="875030"/>
            <a:chOff x="822960" y="3459479"/>
            <a:chExt cx="3474720" cy="875030"/>
          </a:xfrm>
        </p:grpSpPr>
        <p:sp>
          <p:nvSpPr>
            <p:cNvPr id="12" name="object 12"/>
            <p:cNvSpPr/>
            <p:nvPr/>
          </p:nvSpPr>
          <p:spPr>
            <a:xfrm>
              <a:off x="827532" y="3464051"/>
              <a:ext cx="3465829" cy="866140"/>
            </a:xfrm>
            <a:custGeom>
              <a:avLst/>
              <a:gdLst/>
              <a:ahLst/>
              <a:cxnLst/>
              <a:rect l="l" t="t" r="r" b="b"/>
              <a:pathLst>
                <a:path w="3465829" h="866139">
                  <a:moveTo>
                    <a:pt x="3378962" y="0"/>
                  </a:moveTo>
                  <a:lnTo>
                    <a:pt x="86563" y="0"/>
                  </a:lnTo>
                  <a:lnTo>
                    <a:pt x="52870" y="6800"/>
                  </a:lnTo>
                  <a:lnTo>
                    <a:pt x="25355" y="25352"/>
                  </a:lnTo>
                  <a:lnTo>
                    <a:pt x="6803" y="52881"/>
                  </a:lnTo>
                  <a:lnTo>
                    <a:pt x="0" y="86613"/>
                  </a:lnTo>
                  <a:lnTo>
                    <a:pt x="0" y="779018"/>
                  </a:lnTo>
                  <a:lnTo>
                    <a:pt x="6803" y="812750"/>
                  </a:lnTo>
                  <a:lnTo>
                    <a:pt x="25355" y="840279"/>
                  </a:lnTo>
                  <a:lnTo>
                    <a:pt x="52870" y="858831"/>
                  </a:lnTo>
                  <a:lnTo>
                    <a:pt x="86563" y="865632"/>
                  </a:lnTo>
                  <a:lnTo>
                    <a:pt x="3378962" y="865632"/>
                  </a:lnTo>
                  <a:lnTo>
                    <a:pt x="3412694" y="858831"/>
                  </a:lnTo>
                  <a:lnTo>
                    <a:pt x="3440223" y="840279"/>
                  </a:lnTo>
                  <a:lnTo>
                    <a:pt x="3458775" y="812750"/>
                  </a:lnTo>
                  <a:lnTo>
                    <a:pt x="3465576" y="779018"/>
                  </a:lnTo>
                  <a:lnTo>
                    <a:pt x="3465576" y="86613"/>
                  </a:lnTo>
                  <a:lnTo>
                    <a:pt x="3458775" y="52881"/>
                  </a:lnTo>
                  <a:lnTo>
                    <a:pt x="3440223" y="25352"/>
                  </a:lnTo>
                  <a:lnTo>
                    <a:pt x="3412694" y="6800"/>
                  </a:lnTo>
                  <a:lnTo>
                    <a:pt x="3378962" y="0"/>
                  </a:lnTo>
                  <a:close/>
                </a:path>
              </a:pathLst>
            </a:custGeom>
            <a:solidFill>
              <a:srgbClr val="EDD2CF"/>
            </a:solidFill>
          </p:spPr>
          <p:txBody>
            <a:bodyPr wrap="square" lIns="0" tIns="0" rIns="0" bIns="0" rtlCol="0"/>
            <a:lstStyle/>
            <a:p>
              <a:endParaRPr kern="0">
                <a:solidFill>
                  <a:sysClr val="windowText" lastClr="000000"/>
                </a:solidFill>
              </a:endParaRPr>
            </a:p>
          </p:txBody>
        </p:sp>
        <p:sp>
          <p:nvSpPr>
            <p:cNvPr id="13" name="object 13"/>
            <p:cNvSpPr/>
            <p:nvPr/>
          </p:nvSpPr>
          <p:spPr>
            <a:xfrm>
              <a:off x="827532" y="3464051"/>
              <a:ext cx="3465829" cy="866140"/>
            </a:xfrm>
            <a:custGeom>
              <a:avLst/>
              <a:gdLst/>
              <a:ahLst/>
              <a:cxnLst/>
              <a:rect l="l" t="t" r="r" b="b"/>
              <a:pathLst>
                <a:path w="3465829" h="866139">
                  <a:moveTo>
                    <a:pt x="0" y="86613"/>
                  </a:moveTo>
                  <a:lnTo>
                    <a:pt x="6803" y="52881"/>
                  </a:lnTo>
                  <a:lnTo>
                    <a:pt x="25355" y="25352"/>
                  </a:lnTo>
                  <a:lnTo>
                    <a:pt x="52870" y="6800"/>
                  </a:lnTo>
                  <a:lnTo>
                    <a:pt x="86563" y="0"/>
                  </a:lnTo>
                  <a:lnTo>
                    <a:pt x="3378962" y="0"/>
                  </a:lnTo>
                  <a:lnTo>
                    <a:pt x="3412694" y="6800"/>
                  </a:lnTo>
                  <a:lnTo>
                    <a:pt x="3440223" y="25352"/>
                  </a:lnTo>
                  <a:lnTo>
                    <a:pt x="3458775" y="52881"/>
                  </a:lnTo>
                  <a:lnTo>
                    <a:pt x="3465576" y="86613"/>
                  </a:lnTo>
                  <a:lnTo>
                    <a:pt x="3465576" y="779018"/>
                  </a:lnTo>
                  <a:lnTo>
                    <a:pt x="3458775" y="812750"/>
                  </a:lnTo>
                  <a:lnTo>
                    <a:pt x="3440223" y="840279"/>
                  </a:lnTo>
                  <a:lnTo>
                    <a:pt x="3412694" y="858831"/>
                  </a:lnTo>
                  <a:lnTo>
                    <a:pt x="3378962" y="865632"/>
                  </a:lnTo>
                  <a:lnTo>
                    <a:pt x="86563" y="865632"/>
                  </a:lnTo>
                  <a:lnTo>
                    <a:pt x="52870" y="858831"/>
                  </a:lnTo>
                  <a:lnTo>
                    <a:pt x="25355" y="840279"/>
                  </a:lnTo>
                  <a:lnTo>
                    <a:pt x="6803" y="812750"/>
                  </a:lnTo>
                  <a:lnTo>
                    <a:pt x="0" y="779018"/>
                  </a:lnTo>
                  <a:lnTo>
                    <a:pt x="0" y="86613"/>
                  </a:lnTo>
                  <a:close/>
                </a:path>
              </a:pathLst>
            </a:custGeom>
            <a:ln w="9144">
              <a:solidFill>
                <a:srgbClr val="EDD2CF"/>
              </a:solidFill>
            </a:ln>
          </p:spPr>
          <p:txBody>
            <a:bodyPr wrap="square" lIns="0" tIns="0" rIns="0" bIns="0" rtlCol="0"/>
            <a:lstStyle/>
            <a:p>
              <a:endParaRPr kern="0">
                <a:solidFill>
                  <a:sysClr val="windowText" lastClr="000000"/>
                </a:solidFill>
              </a:endParaRPr>
            </a:p>
          </p:txBody>
        </p:sp>
      </p:grpSp>
      <p:sp>
        <p:nvSpPr>
          <p:cNvPr id="14" name="object 14"/>
          <p:cNvSpPr txBox="1"/>
          <p:nvPr/>
        </p:nvSpPr>
        <p:spPr>
          <a:xfrm>
            <a:off x="2618028" y="3502914"/>
            <a:ext cx="2932430" cy="763270"/>
          </a:xfrm>
          <a:prstGeom prst="rect">
            <a:avLst/>
          </a:prstGeom>
        </p:spPr>
        <p:txBody>
          <a:bodyPr vert="horz" wrap="square" lIns="0" tIns="10795" rIns="0" bIns="0" rtlCol="0">
            <a:spAutoFit/>
          </a:bodyPr>
          <a:lstStyle/>
          <a:p>
            <a:pPr marL="12700" marR="5080" algn="ctr">
              <a:lnSpc>
                <a:spcPct val="101099"/>
              </a:lnSpc>
              <a:spcBef>
                <a:spcPts val="85"/>
              </a:spcBef>
            </a:pPr>
            <a:r>
              <a:rPr sz="1200" b="1" kern="0" dirty="0">
                <a:solidFill>
                  <a:sysClr val="windowText" lastClr="000000"/>
                </a:solidFill>
                <a:latin typeface="P052"/>
                <a:cs typeface="P052"/>
              </a:rPr>
              <a:t>The</a:t>
            </a:r>
            <a:r>
              <a:rPr sz="1200" b="1" kern="0" spc="-30" dirty="0">
                <a:solidFill>
                  <a:sysClr val="windowText" lastClr="000000"/>
                </a:solidFill>
                <a:latin typeface="P052"/>
                <a:cs typeface="P052"/>
              </a:rPr>
              <a:t> </a:t>
            </a:r>
            <a:r>
              <a:rPr sz="1200" b="1" kern="0" dirty="0">
                <a:solidFill>
                  <a:sysClr val="windowText" lastClr="000000"/>
                </a:solidFill>
                <a:latin typeface="P052"/>
                <a:cs typeface="P052"/>
              </a:rPr>
              <a:t>signatures</a:t>
            </a:r>
            <a:r>
              <a:rPr sz="1200" b="1" kern="0" spc="-20" dirty="0">
                <a:solidFill>
                  <a:sysClr val="windowText" lastClr="000000"/>
                </a:solidFill>
                <a:latin typeface="P052"/>
                <a:cs typeface="P052"/>
              </a:rPr>
              <a:t> </a:t>
            </a:r>
            <a:r>
              <a:rPr sz="1200" b="1" kern="0" dirty="0">
                <a:solidFill>
                  <a:sysClr val="windowText" lastClr="000000"/>
                </a:solidFill>
                <a:latin typeface="P052"/>
                <a:cs typeface="P052"/>
              </a:rPr>
              <a:t>need</a:t>
            </a:r>
            <a:r>
              <a:rPr sz="1200" b="1" kern="0" spc="-25" dirty="0">
                <a:solidFill>
                  <a:sysClr val="windowText" lastClr="000000"/>
                </a:solidFill>
                <a:latin typeface="P052"/>
                <a:cs typeface="P052"/>
              </a:rPr>
              <a:t> </a:t>
            </a:r>
            <a:r>
              <a:rPr sz="1200" b="1" kern="0" dirty="0">
                <a:solidFill>
                  <a:sysClr val="windowText" lastClr="000000"/>
                </a:solidFill>
                <a:latin typeface="P052"/>
                <a:cs typeface="P052"/>
              </a:rPr>
              <a:t>to</a:t>
            </a:r>
            <a:r>
              <a:rPr sz="1200" b="1" kern="0" spc="-25" dirty="0">
                <a:solidFill>
                  <a:sysClr val="windowText" lastClr="000000"/>
                </a:solidFill>
                <a:latin typeface="P052"/>
                <a:cs typeface="P052"/>
              </a:rPr>
              <a:t> </a:t>
            </a:r>
            <a:r>
              <a:rPr sz="1200" b="1" kern="0" dirty="0">
                <a:solidFill>
                  <a:sysClr val="windowText" lastClr="000000"/>
                </a:solidFill>
                <a:latin typeface="P052"/>
                <a:cs typeface="P052"/>
              </a:rPr>
              <a:t>be</a:t>
            </a:r>
            <a:r>
              <a:rPr sz="1200" b="1" kern="0" spc="-25" dirty="0">
                <a:solidFill>
                  <a:sysClr val="windowText" lastClr="000000"/>
                </a:solidFill>
                <a:latin typeface="P052"/>
                <a:cs typeface="P052"/>
              </a:rPr>
              <a:t> </a:t>
            </a:r>
            <a:r>
              <a:rPr sz="1200" b="1" kern="0" dirty="0">
                <a:solidFill>
                  <a:sysClr val="windowText" lastClr="000000"/>
                </a:solidFill>
                <a:latin typeface="P052"/>
                <a:cs typeface="P052"/>
              </a:rPr>
              <a:t>large</a:t>
            </a:r>
            <a:r>
              <a:rPr sz="1200" b="1" kern="0" spc="-25" dirty="0">
                <a:solidFill>
                  <a:sysClr val="windowText" lastClr="000000"/>
                </a:solidFill>
                <a:latin typeface="P052"/>
                <a:cs typeface="P052"/>
              </a:rPr>
              <a:t> </a:t>
            </a:r>
            <a:r>
              <a:rPr sz="1200" b="1" kern="0" dirty="0">
                <a:solidFill>
                  <a:sysClr val="windowText" lastClr="000000"/>
                </a:solidFill>
                <a:latin typeface="P052"/>
                <a:cs typeface="P052"/>
              </a:rPr>
              <a:t>enough</a:t>
            </a:r>
            <a:r>
              <a:rPr sz="1200" b="1" kern="0" spc="-35" dirty="0">
                <a:solidFill>
                  <a:sysClr val="windowText" lastClr="000000"/>
                </a:solidFill>
                <a:latin typeface="P052"/>
                <a:cs typeface="P052"/>
              </a:rPr>
              <a:t> </a:t>
            </a:r>
            <a:r>
              <a:rPr sz="1200" b="1" kern="0" spc="-25" dirty="0">
                <a:solidFill>
                  <a:sysClr val="windowText" lastClr="000000"/>
                </a:solidFill>
                <a:latin typeface="P052"/>
                <a:cs typeface="P052"/>
              </a:rPr>
              <a:t>to </a:t>
            </a:r>
            <a:r>
              <a:rPr sz="1200" b="1" kern="0" dirty="0">
                <a:solidFill>
                  <a:sysClr val="windowText" lastClr="000000"/>
                </a:solidFill>
                <a:latin typeface="P052"/>
                <a:cs typeface="P052"/>
              </a:rPr>
              <a:t>minimize</a:t>
            </a:r>
            <a:r>
              <a:rPr sz="1200" b="1" kern="0" spc="-20" dirty="0">
                <a:solidFill>
                  <a:sysClr val="windowText" lastClr="000000"/>
                </a:solidFill>
                <a:latin typeface="P052"/>
                <a:cs typeface="P052"/>
              </a:rPr>
              <a:t> </a:t>
            </a:r>
            <a:r>
              <a:rPr sz="1200" b="1" kern="0" dirty="0">
                <a:solidFill>
                  <a:sysClr val="windowText" lastClr="000000"/>
                </a:solidFill>
                <a:latin typeface="P052"/>
                <a:cs typeface="P052"/>
              </a:rPr>
              <a:t>the</a:t>
            </a:r>
            <a:r>
              <a:rPr sz="1200" b="1" kern="0" spc="-25" dirty="0">
                <a:solidFill>
                  <a:sysClr val="windowText" lastClr="000000"/>
                </a:solidFill>
                <a:latin typeface="P052"/>
                <a:cs typeface="P052"/>
              </a:rPr>
              <a:t> </a:t>
            </a:r>
            <a:r>
              <a:rPr sz="1200" b="1" kern="0" dirty="0">
                <a:solidFill>
                  <a:sysClr val="windowText" lastClr="000000"/>
                </a:solidFill>
                <a:latin typeface="P052"/>
                <a:cs typeface="P052"/>
              </a:rPr>
              <a:t>false</a:t>
            </a:r>
            <a:r>
              <a:rPr sz="1200" b="1" kern="0" spc="-15" dirty="0">
                <a:solidFill>
                  <a:sysClr val="windowText" lastClr="000000"/>
                </a:solidFill>
                <a:latin typeface="P052"/>
                <a:cs typeface="P052"/>
              </a:rPr>
              <a:t> </a:t>
            </a:r>
            <a:r>
              <a:rPr sz="1200" b="1" kern="0" dirty="0">
                <a:solidFill>
                  <a:sysClr val="windowText" lastClr="000000"/>
                </a:solidFill>
                <a:latin typeface="P052"/>
                <a:cs typeface="P052"/>
              </a:rPr>
              <a:t>alarm</a:t>
            </a:r>
            <a:r>
              <a:rPr sz="1200" b="1" kern="0" spc="-25" dirty="0">
                <a:solidFill>
                  <a:sysClr val="windowText" lastClr="000000"/>
                </a:solidFill>
                <a:latin typeface="P052"/>
                <a:cs typeface="P052"/>
              </a:rPr>
              <a:t> </a:t>
            </a:r>
            <a:r>
              <a:rPr sz="1200" b="1" kern="0" dirty="0">
                <a:solidFill>
                  <a:sysClr val="windowText" lastClr="000000"/>
                </a:solidFill>
                <a:latin typeface="P052"/>
                <a:cs typeface="P052"/>
              </a:rPr>
              <a:t>rate,</a:t>
            </a:r>
            <a:r>
              <a:rPr sz="1200" b="1" kern="0" spc="-25" dirty="0">
                <a:solidFill>
                  <a:sysClr val="windowText" lastClr="000000"/>
                </a:solidFill>
                <a:latin typeface="P052"/>
                <a:cs typeface="P052"/>
              </a:rPr>
              <a:t> </a:t>
            </a:r>
            <a:r>
              <a:rPr sz="1200" b="1" kern="0" dirty="0">
                <a:solidFill>
                  <a:sysClr val="windowText" lastClr="000000"/>
                </a:solidFill>
                <a:latin typeface="P052"/>
                <a:cs typeface="P052"/>
              </a:rPr>
              <a:t>while</a:t>
            </a:r>
            <a:r>
              <a:rPr sz="1200" b="1" kern="0" spc="-20" dirty="0">
                <a:solidFill>
                  <a:sysClr val="windowText" lastClr="000000"/>
                </a:solidFill>
                <a:latin typeface="P052"/>
                <a:cs typeface="P052"/>
              </a:rPr>
              <a:t> still </a:t>
            </a:r>
            <a:r>
              <a:rPr sz="1200" b="1" kern="0" dirty="0">
                <a:solidFill>
                  <a:sysClr val="windowText" lastClr="000000"/>
                </a:solidFill>
                <a:latin typeface="P052"/>
                <a:cs typeface="P052"/>
              </a:rPr>
              <a:t>detecting</a:t>
            </a:r>
            <a:r>
              <a:rPr sz="1200" b="1" kern="0" spc="-25" dirty="0">
                <a:solidFill>
                  <a:sysClr val="windowText" lastClr="000000"/>
                </a:solidFill>
                <a:latin typeface="P052"/>
                <a:cs typeface="P052"/>
              </a:rPr>
              <a:t> </a:t>
            </a:r>
            <a:r>
              <a:rPr sz="1200" b="1" kern="0" dirty="0">
                <a:solidFill>
                  <a:sysClr val="windowText" lastClr="000000"/>
                </a:solidFill>
                <a:latin typeface="P052"/>
                <a:cs typeface="P052"/>
              </a:rPr>
              <a:t>a</a:t>
            </a:r>
            <a:r>
              <a:rPr sz="1200" b="1" kern="0" spc="-35" dirty="0">
                <a:solidFill>
                  <a:sysClr val="windowText" lastClr="000000"/>
                </a:solidFill>
                <a:latin typeface="P052"/>
                <a:cs typeface="P052"/>
              </a:rPr>
              <a:t> </a:t>
            </a:r>
            <a:r>
              <a:rPr sz="1200" b="1" kern="0" dirty="0">
                <a:solidFill>
                  <a:sysClr val="windowText" lastClr="000000"/>
                </a:solidFill>
                <a:latin typeface="P052"/>
                <a:cs typeface="P052"/>
              </a:rPr>
              <a:t>sufficiently</a:t>
            </a:r>
            <a:r>
              <a:rPr sz="1200" b="1" kern="0" spc="-10" dirty="0">
                <a:solidFill>
                  <a:sysClr val="windowText" lastClr="000000"/>
                </a:solidFill>
                <a:latin typeface="P052"/>
                <a:cs typeface="P052"/>
              </a:rPr>
              <a:t> </a:t>
            </a:r>
            <a:r>
              <a:rPr sz="1200" b="1" kern="0" dirty="0">
                <a:solidFill>
                  <a:sysClr val="windowText" lastClr="000000"/>
                </a:solidFill>
                <a:latin typeface="P052"/>
                <a:cs typeface="P052"/>
              </a:rPr>
              <a:t>large</a:t>
            </a:r>
            <a:r>
              <a:rPr sz="1200" b="1" kern="0" spc="-40" dirty="0">
                <a:solidFill>
                  <a:sysClr val="windowText" lastClr="000000"/>
                </a:solidFill>
                <a:latin typeface="P052"/>
                <a:cs typeface="P052"/>
              </a:rPr>
              <a:t> </a:t>
            </a:r>
            <a:r>
              <a:rPr sz="1200" b="1" kern="0" dirty="0">
                <a:solidFill>
                  <a:sysClr val="windowText" lastClr="000000"/>
                </a:solidFill>
                <a:latin typeface="P052"/>
                <a:cs typeface="P052"/>
              </a:rPr>
              <a:t>fraction</a:t>
            </a:r>
            <a:r>
              <a:rPr sz="1200" b="1" kern="0" spc="-25" dirty="0">
                <a:solidFill>
                  <a:sysClr val="windowText" lastClr="000000"/>
                </a:solidFill>
                <a:latin typeface="P052"/>
                <a:cs typeface="P052"/>
              </a:rPr>
              <a:t> of </a:t>
            </a:r>
            <a:r>
              <a:rPr sz="1200" b="1" kern="0" dirty="0">
                <a:solidFill>
                  <a:sysClr val="windowText" lastClr="000000"/>
                </a:solidFill>
                <a:latin typeface="P052"/>
                <a:cs typeface="P052"/>
              </a:rPr>
              <a:t>malicious</a:t>
            </a:r>
            <a:r>
              <a:rPr sz="1200" b="1" kern="0" spc="-40" dirty="0">
                <a:solidFill>
                  <a:sysClr val="windowText" lastClr="000000"/>
                </a:solidFill>
                <a:latin typeface="P052"/>
                <a:cs typeface="P052"/>
              </a:rPr>
              <a:t> </a:t>
            </a:r>
            <a:r>
              <a:rPr sz="1200" b="1" kern="0" spc="-20" dirty="0">
                <a:solidFill>
                  <a:sysClr val="windowText" lastClr="000000"/>
                </a:solidFill>
                <a:latin typeface="P052"/>
                <a:cs typeface="P052"/>
              </a:rPr>
              <a:t>data</a:t>
            </a:r>
            <a:endParaRPr sz="1200" kern="0">
              <a:solidFill>
                <a:sysClr val="windowText" lastClr="000000"/>
              </a:solidFill>
              <a:latin typeface="P052"/>
              <a:cs typeface="P052"/>
            </a:endParaRPr>
          </a:p>
        </p:txBody>
      </p:sp>
      <p:pic>
        <p:nvPicPr>
          <p:cNvPr id="15" name="object 15"/>
          <p:cNvPicPr/>
          <p:nvPr/>
        </p:nvPicPr>
        <p:blipFill>
          <a:blip r:embed="rId2" cstate="print"/>
          <a:stretch>
            <a:fillRect/>
          </a:stretch>
        </p:blipFill>
        <p:spPr>
          <a:xfrm>
            <a:off x="4009645" y="4405884"/>
            <a:ext cx="150875" cy="152400"/>
          </a:xfrm>
          <a:prstGeom prst="rect">
            <a:avLst/>
          </a:prstGeom>
        </p:spPr>
      </p:pic>
      <p:grpSp>
        <p:nvGrpSpPr>
          <p:cNvPr id="16" name="object 16"/>
          <p:cNvGrpSpPr/>
          <p:nvPr/>
        </p:nvGrpSpPr>
        <p:grpSpPr>
          <a:xfrm>
            <a:off x="2346960" y="4628388"/>
            <a:ext cx="3474720" cy="876300"/>
            <a:chOff x="822960" y="4628388"/>
            <a:chExt cx="3474720" cy="876300"/>
          </a:xfrm>
        </p:grpSpPr>
        <p:sp>
          <p:nvSpPr>
            <p:cNvPr id="17" name="object 17"/>
            <p:cNvSpPr/>
            <p:nvPr/>
          </p:nvSpPr>
          <p:spPr>
            <a:xfrm>
              <a:off x="827532" y="4632960"/>
              <a:ext cx="3465829" cy="867410"/>
            </a:xfrm>
            <a:custGeom>
              <a:avLst/>
              <a:gdLst/>
              <a:ahLst/>
              <a:cxnLst/>
              <a:rect l="l" t="t" r="r" b="b"/>
              <a:pathLst>
                <a:path w="3465829" h="867410">
                  <a:moveTo>
                    <a:pt x="3378834" y="0"/>
                  </a:moveTo>
                  <a:lnTo>
                    <a:pt x="86715" y="0"/>
                  </a:lnTo>
                  <a:lnTo>
                    <a:pt x="52961" y="6820"/>
                  </a:lnTo>
                  <a:lnTo>
                    <a:pt x="25398" y="25415"/>
                  </a:lnTo>
                  <a:lnTo>
                    <a:pt x="6814" y="52988"/>
                  </a:lnTo>
                  <a:lnTo>
                    <a:pt x="0" y="86740"/>
                  </a:lnTo>
                  <a:lnTo>
                    <a:pt x="0" y="780414"/>
                  </a:lnTo>
                  <a:lnTo>
                    <a:pt x="6814" y="814167"/>
                  </a:lnTo>
                  <a:lnTo>
                    <a:pt x="25398" y="841740"/>
                  </a:lnTo>
                  <a:lnTo>
                    <a:pt x="52961" y="860335"/>
                  </a:lnTo>
                  <a:lnTo>
                    <a:pt x="86715" y="867155"/>
                  </a:lnTo>
                  <a:lnTo>
                    <a:pt x="3378834" y="867155"/>
                  </a:lnTo>
                  <a:lnTo>
                    <a:pt x="3412587" y="860335"/>
                  </a:lnTo>
                  <a:lnTo>
                    <a:pt x="3440160" y="841740"/>
                  </a:lnTo>
                  <a:lnTo>
                    <a:pt x="3458755" y="814167"/>
                  </a:lnTo>
                  <a:lnTo>
                    <a:pt x="3465576" y="780414"/>
                  </a:lnTo>
                  <a:lnTo>
                    <a:pt x="3465576" y="86740"/>
                  </a:lnTo>
                  <a:lnTo>
                    <a:pt x="3458755" y="52988"/>
                  </a:lnTo>
                  <a:lnTo>
                    <a:pt x="3440160" y="25415"/>
                  </a:lnTo>
                  <a:lnTo>
                    <a:pt x="3412587" y="6820"/>
                  </a:lnTo>
                  <a:lnTo>
                    <a:pt x="3378834" y="0"/>
                  </a:lnTo>
                  <a:close/>
                </a:path>
              </a:pathLst>
            </a:custGeom>
            <a:solidFill>
              <a:srgbClr val="EDD2CF"/>
            </a:solidFill>
          </p:spPr>
          <p:txBody>
            <a:bodyPr wrap="square" lIns="0" tIns="0" rIns="0" bIns="0" rtlCol="0"/>
            <a:lstStyle/>
            <a:p>
              <a:endParaRPr kern="0">
                <a:solidFill>
                  <a:sysClr val="windowText" lastClr="000000"/>
                </a:solidFill>
              </a:endParaRPr>
            </a:p>
          </p:txBody>
        </p:sp>
        <p:sp>
          <p:nvSpPr>
            <p:cNvPr id="18" name="object 18"/>
            <p:cNvSpPr/>
            <p:nvPr/>
          </p:nvSpPr>
          <p:spPr>
            <a:xfrm>
              <a:off x="827532" y="4632960"/>
              <a:ext cx="3465829" cy="867410"/>
            </a:xfrm>
            <a:custGeom>
              <a:avLst/>
              <a:gdLst/>
              <a:ahLst/>
              <a:cxnLst/>
              <a:rect l="l" t="t" r="r" b="b"/>
              <a:pathLst>
                <a:path w="3465829" h="867410">
                  <a:moveTo>
                    <a:pt x="0" y="86740"/>
                  </a:moveTo>
                  <a:lnTo>
                    <a:pt x="6814" y="52988"/>
                  </a:lnTo>
                  <a:lnTo>
                    <a:pt x="25398" y="25415"/>
                  </a:lnTo>
                  <a:lnTo>
                    <a:pt x="52961" y="6820"/>
                  </a:lnTo>
                  <a:lnTo>
                    <a:pt x="86715" y="0"/>
                  </a:lnTo>
                  <a:lnTo>
                    <a:pt x="3378834" y="0"/>
                  </a:lnTo>
                  <a:lnTo>
                    <a:pt x="3412587" y="6820"/>
                  </a:lnTo>
                  <a:lnTo>
                    <a:pt x="3440160" y="25415"/>
                  </a:lnTo>
                  <a:lnTo>
                    <a:pt x="3458755" y="52988"/>
                  </a:lnTo>
                  <a:lnTo>
                    <a:pt x="3465576" y="86740"/>
                  </a:lnTo>
                  <a:lnTo>
                    <a:pt x="3465576" y="780414"/>
                  </a:lnTo>
                  <a:lnTo>
                    <a:pt x="3458755" y="814167"/>
                  </a:lnTo>
                  <a:lnTo>
                    <a:pt x="3440160" y="841740"/>
                  </a:lnTo>
                  <a:lnTo>
                    <a:pt x="3412587" y="860335"/>
                  </a:lnTo>
                  <a:lnTo>
                    <a:pt x="3378834" y="867155"/>
                  </a:lnTo>
                  <a:lnTo>
                    <a:pt x="86715" y="867155"/>
                  </a:lnTo>
                  <a:lnTo>
                    <a:pt x="52961" y="860335"/>
                  </a:lnTo>
                  <a:lnTo>
                    <a:pt x="25398" y="841740"/>
                  </a:lnTo>
                  <a:lnTo>
                    <a:pt x="6814" y="814167"/>
                  </a:lnTo>
                  <a:lnTo>
                    <a:pt x="0" y="780414"/>
                  </a:lnTo>
                  <a:lnTo>
                    <a:pt x="0" y="86740"/>
                  </a:lnTo>
                  <a:close/>
                </a:path>
              </a:pathLst>
            </a:custGeom>
            <a:ln w="9144">
              <a:solidFill>
                <a:srgbClr val="EDD2CF"/>
              </a:solidFill>
            </a:ln>
          </p:spPr>
          <p:txBody>
            <a:bodyPr wrap="square" lIns="0" tIns="0" rIns="0" bIns="0" rtlCol="0"/>
            <a:lstStyle/>
            <a:p>
              <a:endParaRPr kern="0">
                <a:solidFill>
                  <a:sysClr val="windowText" lastClr="000000"/>
                </a:solidFill>
              </a:endParaRPr>
            </a:p>
          </p:txBody>
        </p:sp>
      </p:grpSp>
      <p:sp>
        <p:nvSpPr>
          <p:cNvPr id="19" name="object 19"/>
          <p:cNvSpPr txBox="1"/>
          <p:nvPr/>
        </p:nvSpPr>
        <p:spPr>
          <a:xfrm>
            <a:off x="2533903" y="4857751"/>
            <a:ext cx="3102610" cy="377989"/>
          </a:xfrm>
          <a:prstGeom prst="rect">
            <a:avLst/>
          </a:prstGeom>
        </p:spPr>
        <p:txBody>
          <a:bodyPr vert="horz" wrap="square" lIns="0" tIns="10795" rIns="0" bIns="0" rtlCol="0">
            <a:spAutoFit/>
          </a:bodyPr>
          <a:lstStyle/>
          <a:p>
            <a:pPr marL="252095" marR="5080" indent="-240029">
              <a:lnSpc>
                <a:spcPct val="100800"/>
              </a:lnSpc>
              <a:spcBef>
                <a:spcPts val="85"/>
              </a:spcBef>
            </a:pPr>
            <a:r>
              <a:rPr sz="1200" b="1" kern="0" dirty="0">
                <a:solidFill>
                  <a:sysClr val="windowText" lastClr="000000"/>
                </a:solidFill>
                <a:latin typeface="P052"/>
                <a:cs typeface="P052"/>
              </a:rPr>
              <a:t>Widely</a:t>
            </a:r>
            <a:r>
              <a:rPr sz="1200" b="1" kern="0" spc="-40" dirty="0">
                <a:solidFill>
                  <a:sysClr val="windowText" lastClr="000000"/>
                </a:solidFill>
                <a:latin typeface="P052"/>
                <a:cs typeface="P052"/>
              </a:rPr>
              <a:t> </a:t>
            </a:r>
            <a:r>
              <a:rPr sz="1200" b="1" kern="0" dirty="0">
                <a:solidFill>
                  <a:sysClr val="windowText" lastClr="000000"/>
                </a:solidFill>
                <a:latin typeface="P052"/>
                <a:cs typeface="P052"/>
              </a:rPr>
              <a:t>used</a:t>
            </a:r>
            <a:r>
              <a:rPr sz="1200" b="1" kern="0" spc="-30" dirty="0">
                <a:solidFill>
                  <a:sysClr val="windowText" lastClr="000000"/>
                </a:solidFill>
                <a:latin typeface="P052"/>
                <a:cs typeface="P052"/>
              </a:rPr>
              <a:t> </a:t>
            </a:r>
            <a:r>
              <a:rPr sz="1200" b="1" kern="0" dirty="0">
                <a:solidFill>
                  <a:sysClr val="windowText" lastClr="000000"/>
                </a:solidFill>
                <a:latin typeface="P052"/>
                <a:cs typeface="P052"/>
              </a:rPr>
              <a:t>in</a:t>
            </a:r>
            <a:r>
              <a:rPr sz="1200" b="1" kern="0" spc="-35" dirty="0">
                <a:solidFill>
                  <a:sysClr val="windowText" lastClr="000000"/>
                </a:solidFill>
                <a:latin typeface="P052"/>
                <a:cs typeface="P052"/>
              </a:rPr>
              <a:t> </a:t>
            </a:r>
            <a:r>
              <a:rPr sz="1200" b="1" kern="0" spc="-10" dirty="0">
                <a:solidFill>
                  <a:sysClr val="windowText" lastClr="000000"/>
                </a:solidFill>
                <a:latin typeface="P052"/>
                <a:cs typeface="P052"/>
              </a:rPr>
              <a:t>anti-</a:t>
            </a:r>
            <a:r>
              <a:rPr sz="1200" b="1" kern="0" dirty="0">
                <a:solidFill>
                  <a:sysClr val="windowText" lastClr="000000"/>
                </a:solidFill>
                <a:latin typeface="P052"/>
                <a:cs typeface="P052"/>
              </a:rPr>
              <a:t>virus</a:t>
            </a:r>
            <a:r>
              <a:rPr sz="1200" b="1" kern="0" spc="-25" dirty="0">
                <a:solidFill>
                  <a:sysClr val="windowText" lastClr="000000"/>
                </a:solidFill>
                <a:latin typeface="P052"/>
                <a:cs typeface="P052"/>
              </a:rPr>
              <a:t> </a:t>
            </a:r>
            <a:r>
              <a:rPr sz="1200" b="1" kern="0" dirty="0">
                <a:solidFill>
                  <a:sysClr val="windowText" lastClr="000000"/>
                </a:solidFill>
                <a:latin typeface="P052"/>
                <a:cs typeface="P052"/>
              </a:rPr>
              <a:t>products,</a:t>
            </a:r>
            <a:r>
              <a:rPr sz="1200" b="1" kern="0" spc="-35" dirty="0">
                <a:solidFill>
                  <a:sysClr val="windowText" lastClr="000000"/>
                </a:solidFill>
                <a:latin typeface="P052"/>
                <a:cs typeface="P052"/>
              </a:rPr>
              <a:t> </a:t>
            </a:r>
            <a:r>
              <a:rPr sz="1200" b="1" kern="0" spc="-10" dirty="0">
                <a:solidFill>
                  <a:sysClr val="windowText" lastClr="000000"/>
                </a:solidFill>
                <a:latin typeface="P052"/>
                <a:cs typeface="P052"/>
              </a:rPr>
              <a:t>network </a:t>
            </a:r>
            <a:r>
              <a:rPr sz="1200" b="1" kern="0" dirty="0">
                <a:solidFill>
                  <a:sysClr val="windowText" lastClr="000000"/>
                </a:solidFill>
                <a:latin typeface="P052"/>
                <a:cs typeface="P052"/>
              </a:rPr>
              <a:t>traffic</a:t>
            </a:r>
            <a:r>
              <a:rPr sz="1200" b="1" kern="0" spc="-30" dirty="0">
                <a:solidFill>
                  <a:sysClr val="windowText" lastClr="000000"/>
                </a:solidFill>
                <a:latin typeface="P052"/>
                <a:cs typeface="P052"/>
              </a:rPr>
              <a:t> </a:t>
            </a:r>
            <a:r>
              <a:rPr sz="1200" b="1" kern="0" dirty="0">
                <a:solidFill>
                  <a:sysClr val="windowText" lastClr="000000"/>
                </a:solidFill>
                <a:latin typeface="P052"/>
                <a:cs typeface="P052"/>
              </a:rPr>
              <a:t>scanning</a:t>
            </a:r>
            <a:r>
              <a:rPr sz="1200" b="1" kern="0" spc="-25" dirty="0">
                <a:solidFill>
                  <a:sysClr val="windowText" lastClr="000000"/>
                </a:solidFill>
                <a:latin typeface="P052"/>
                <a:cs typeface="P052"/>
              </a:rPr>
              <a:t> </a:t>
            </a:r>
            <a:r>
              <a:rPr sz="1200" b="1" kern="0" dirty="0">
                <a:solidFill>
                  <a:sysClr val="windowText" lastClr="000000"/>
                </a:solidFill>
                <a:latin typeface="P052"/>
                <a:cs typeface="P052"/>
              </a:rPr>
              <a:t>proxies,</a:t>
            </a:r>
            <a:r>
              <a:rPr sz="1200" b="1" kern="0" spc="-30" dirty="0">
                <a:solidFill>
                  <a:sysClr val="windowText" lastClr="000000"/>
                </a:solidFill>
                <a:latin typeface="P052"/>
                <a:cs typeface="P052"/>
              </a:rPr>
              <a:t> </a:t>
            </a:r>
            <a:r>
              <a:rPr sz="1200" b="1" kern="0" dirty="0">
                <a:solidFill>
                  <a:sysClr val="windowText" lastClr="000000"/>
                </a:solidFill>
                <a:latin typeface="P052"/>
                <a:cs typeface="P052"/>
              </a:rPr>
              <a:t>and</a:t>
            </a:r>
            <a:r>
              <a:rPr sz="1200" b="1" kern="0" spc="-35" dirty="0">
                <a:solidFill>
                  <a:sysClr val="windowText" lastClr="000000"/>
                </a:solidFill>
                <a:latin typeface="P052"/>
                <a:cs typeface="P052"/>
              </a:rPr>
              <a:t> </a:t>
            </a:r>
            <a:r>
              <a:rPr sz="1200" b="1" kern="0" dirty="0">
                <a:solidFill>
                  <a:sysClr val="windowText" lastClr="000000"/>
                </a:solidFill>
                <a:latin typeface="P052"/>
                <a:cs typeface="P052"/>
              </a:rPr>
              <a:t>in</a:t>
            </a:r>
            <a:r>
              <a:rPr sz="1200" b="1" kern="0" spc="-30" dirty="0">
                <a:solidFill>
                  <a:sysClr val="windowText" lastClr="000000"/>
                </a:solidFill>
                <a:latin typeface="P052"/>
                <a:cs typeface="P052"/>
              </a:rPr>
              <a:t> </a:t>
            </a:r>
            <a:r>
              <a:rPr sz="1200" b="1" kern="0" spc="-20" dirty="0">
                <a:solidFill>
                  <a:sysClr val="windowText" lastClr="000000"/>
                </a:solidFill>
                <a:latin typeface="P052"/>
                <a:cs typeface="P052"/>
              </a:rPr>
              <a:t>NIDS</a:t>
            </a:r>
            <a:endParaRPr sz="1200" kern="0">
              <a:solidFill>
                <a:sysClr val="windowText" lastClr="000000"/>
              </a:solidFill>
              <a:latin typeface="P052"/>
              <a:cs typeface="P052"/>
            </a:endParaRPr>
          </a:p>
        </p:txBody>
      </p:sp>
      <p:sp>
        <p:nvSpPr>
          <p:cNvPr id="20" name="object 20"/>
          <p:cNvSpPr/>
          <p:nvPr/>
        </p:nvSpPr>
        <p:spPr>
          <a:xfrm>
            <a:off x="6303264" y="1124711"/>
            <a:ext cx="3464560" cy="866140"/>
          </a:xfrm>
          <a:custGeom>
            <a:avLst/>
            <a:gdLst/>
            <a:ahLst/>
            <a:cxnLst/>
            <a:rect l="l" t="t" r="r" b="b"/>
            <a:pathLst>
              <a:path w="3464559" h="866139">
                <a:moveTo>
                  <a:pt x="3464052" y="86614"/>
                </a:moveTo>
                <a:lnTo>
                  <a:pt x="3457244" y="52882"/>
                </a:lnTo>
                <a:lnTo>
                  <a:pt x="3438690" y="25361"/>
                </a:lnTo>
                <a:lnTo>
                  <a:pt x="3411169" y="6807"/>
                </a:lnTo>
                <a:lnTo>
                  <a:pt x="3377438" y="0"/>
                </a:lnTo>
                <a:lnTo>
                  <a:pt x="86614" y="0"/>
                </a:lnTo>
                <a:lnTo>
                  <a:pt x="52870" y="6807"/>
                </a:lnTo>
                <a:lnTo>
                  <a:pt x="25349" y="25361"/>
                </a:lnTo>
                <a:lnTo>
                  <a:pt x="6794" y="52882"/>
                </a:lnTo>
                <a:lnTo>
                  <a:pt x="0" y="86614"/>
                </a:lnTo>
                <a:lnTo>
                  <a:pt x="0" y="779018"/>
                </a:lnTo>
                <a:lnTo>
                  <a:pt x="6794" y="812761"/>
                </a:lnTo>
                <a:lnTo>
                  <a:pt x="25349" y="840282"/>
                </a:lnTo>
                <a:lnTo>
                  <a:pt x="52870" y="858837"/>
                </a:lnTo>
                <a:lnTo>
                  <a:pt x="86614" y="865632"/>
                </a:lnTo>
                <a:lnTo>
                  <a:pt x="3377438" y="865632"/>
                </a:lnTo>
                <a:lnTo>
                  <a:pt x="3411169" y="858837"/>
                </a:lnTo>
                <a:lnTo>
                  <a:pt x="3438690" y="840282"/>
                </a:lnTo>
                <a:lnTo>
                  <a:pt x="3457244" y="812761"/>
                </a:lnTo>
                <a:lnTo>
                  <a:pt x="3464052" y="779018"/>
                </a:lnTo>
                <a:lnTo>
                  <a:pt x="3464052" y="86614"/>
                </a:lnTo>
                <a:close/>
              </a:path>
            </a:pathLst>
          </a:custGeom>
          <a:solidFill>
            <a:srgbClr val="638B60"/>
          </a:solidFill>
        </p:spPr>
        <p:txBody>
          <a:bodyPr wrap="square" lIns="0" tIns="0" rIns="0" bIns="0" rtlCol="0"/>
          <a:lstStyle/>
          <a:p>
            <a:endParaRPr kern="0">
              <a:solidFill>
                <a:sysClr val="windowText" lastClr="000000"/>
              </a:solidFill>
            </a:endParaRPr>
          </a:p>
        </p:txBody>
      </p:sp>
      <p:sp>
        <p:nvSpPr>
          <p:cNvPr id="21" name="object 21"/>
          <p:cNvSpPr txBox="1"/>
          <p:nvPr/>
        </p:nvSpPr>
        <p:spPr>
          <a:xfrm>
            <a:off x="6648451" y="1149478"/>
            <a:ext cx="2776855" cy="731803"/>
          </a:xfrm>
          <a:prstGeom prst="rect">
            <a:avLst/>
          </a:prstGeom>
        </p:spPr>
        <p:txBody>
          <a:bodyPr vert="horz" wrap="square" lIns="0" tIns="7620" rIns="0" bIns="0" rtlCol="0">
            <a:spAutoFit/>
          </a:bodyPr>
          <a:lstStyle/>
          <a:p>
            <a:pPr marL="490855" marR="5080" indent="-478790">
              <a:lnSpc>
                <a:spcPct val="101299"/>
              </a:lnSpc>
              <a:spcBef>
                <a:spcPts val="60"/>
              </a:spcBef>
            </a:pPr>
            <a:r>
              <a:rPr sz="2400" kern="0" spc="-40" dirty="0">
                <a:solidFill>
                  <a:sysClr val="windowText" lastClr="000000"/>
                </a:solidFill>
                <a:latin typeface="Georgia"/>
                <a:cs typeface="Georgia"/>
              </a:rPr>
              <a:t>Rule-</a:t>
            </a:r>
            <a:r>
              <a:rPr sz="2400" kern="0" dirty="0">
                <a:solidFill>
                  <a:sysClr val="windowText" lastClr="000000"/>
                </a:solidFill>
                <a:latin typeface="Georgia"/>
                <a:cs typeface="Georgia"/>
              </a:rPr>
              <a:t>based</a:t>
            </a:r>
            <a:r>
              <a:rPr sz="2400" kern="0" spc="45" dirty="0">
                <a:solidFill>
                  <a:sysClr val="windowText" lastClr="000000"/>
                </a:solidFill>
                <a:latin typeface="Georgia"/>
                <a:cs typeface="Georgia"/>
              </a:rPr>
              <a:t> </a:t>
            </a:r>
            <a:r>
              <a:rPr sz="2400" kern="0" spc="-10" dirty="0">
                <a:solidFill>
                  <a:sysClr val="windowText" lastClr="000000"/>
                </a:solidFill>
                <a:latin typeface="Georgia"/>
                <a:cs typeface="Georgia"/>
              </a:rPr>
              <a:t>heuristic identification</a:t>
            </a:r>
            <a:endParaRPr sz="2400" kern="0">
              <a:solidFill>
                <a:sysClr val="windowText" lastClr="000000"/>
              </a:solidFill>
              <a:latin typeface="Georgia"/>
              <a:cs typeface="Georgia"/>
            </a:endParaRPr>
          </a:p>
        </p:txBody>
      </p:sp>
      <p:pic>
        <p:nvPicPr>
          <p:cNvPr id="22" name="object 22"/>
          <p:cNvPicPr/>
          <p:nvPr/>
        </p:nvPicPr>
        <p:blipFill>
          <a:blip r:embed="rId4" cstate="print"/>
          <a:stretch>
            <a:fillRect/>
          </a:stretch>
        </p:blipFill>
        <p:spPr>
          <a:xfrm>
            <a:off x="7959853" y="2066544"/>
            <a:ext cx="150875" cy="152400"/>
          </a:xfrm>
          <a:prstGeom prst="rect">
            <a:avLst/>
          </a:prstGeom>
        </p:spPr>
      </p:pic>
      <p:grpSp>
        <p:nvGrpSpPr>
          <p:cNvPr id="23" name="object 23"/>
          <p:cNvGrpSpPr/>
          <p:nvPr/>
        </p:nvGrpSpPr>
        <p:grpSpPr>
          <a:xfrm>
            <a:off x="6298691" y="2289048"/>
            <a:ext cx="3473450" cy="876300"/>
            <a:chOff x="4774691" y="2289048"/>
            <a:chExt cx="3473450" cy="876300"/>
          </a:xfrm>
        </p:grpSpPr>
        <p:sp>
          <p:nvSpPr>
            <p:cNvPr id="24" name="object 24"/>
            <p:cNvSpPr/>
            <p:nvPr/>
          </p:nvSpPr>
          <p:spPr>
            <a:xfrm>
              <a:off x="4779263" y="2293620"/>
              <a:ext cx="3464560" cy="867410"/>
            </a:xfrm>
            <a:custGeom>
              <a:avLst/>
              <a:gdLst/>
              <a:ahLst/>
              <a:cxnLst/>
              <a:rect l="l" t="t" r="r" b="b"/>
              <a:pathLst>
                <a:path w="3464559" h="867410">
                  <a:moveTo>
                    <a:pt x="3377311" y="0"/>
                  </a:moveTo>
                  <a:lnTo>
                    <a:pt x="86740" y="0"/>
                  </a:lnTo>
                  <a:lnTo>
                    <a:pt x="52988" y="6820"/>
                  </a:lnTo>
                  <a:lnTo>
                    <a:pt x="25415" y="25415"/>
                  </a:lnTo>
                  <a:lnTo>
                    <a:pt x="6820" y="52988"/>
                  </a:lnTo>
                  <a:lnTo>
                    <a:pt x="0" y="86740"/>
                  </a:lnTo>
                  <a:lnTo>
                    <a:pt x="0" y="780414"/>
                  </a:lnTo>
                  <a:lnTo>
                    <a:pt x="6820" y="814167"/>
                  </a:lnTo>
                  <a:lnTo>
                    <a:pt x="25415" y="841740"/>
                  </a:lnTo>
                  <a:lnTo>
                    <a:pt x="52988" y="860335"/>
                  </a:lnTo>
                  <a:lnTo>
                    <a:pt x="86740" y="867155"/>
                  </a:lnTo>
                  <a:lnTo>
                    <a:pt x="3377311" y="867155"/>
                  </a:lnTo>
                  <a:lnTo>
                    <a:pt x="3411063" y="860335"/>
                  </a:lnTo>
                  <a:lnTo>
                    <a:pt x="3438636" y="841740"/>
                  </a:lnTo>
                  <a:lnTo>
                    <a:pt x="3457231" y="814167"/>
                  </a:lnTo>
                  <a:lnTo>
                    <a:pt x="3464052" y="780414"/>
                  </a:lnTo>
                  <a:lnTo>
                    <a:pt x="3464052" y="86740"/>
                  </a:lnTo>
                  <a:lnTo>
                    <a:pt x="3457231" y="52988"/>
                  </a:lnTo>
                  <a:lnTo>
                    <a:pt x="3438636" y="25415"/>
                  </a:lnTo>
                  <a:lnTo>
                    <a:pt x="3411063" y="6820"/>
                  </a:lnTo>
                  <a:lnTo>
                    <a:pt x="3377311" y="0"/>
                  </a:lnTo>
                  <a:close/>
                </a:path>
              </a:pathLst>
            </a:custGeom>
            <a:solidFill>
              <a:srgbClr val="EDD2CF"/>
            </a:solidFill>
          </p:spPr>
          <p:txBody>
            <a:bodyPr wrap="square" lIns="0" tIns="0" rIns="0" bIns="0" rtlCol="0"/>
            <a:lstStyle/>
            <a:p>
              <a:endParaRPr kern="0">
                <a:solidFill>
                  <a:sysClr val="windowText" lastClr="000000"/>
                </a:solidFill>
              </a:endParaRPr>
            </a:p>
          </p:txBody>
        </p:sp>
        <p:sp>
          <p:nvSpPr>
            <p:cNvPr id="25" name="object 25"/>
            <p:cNvSpPr/>
            <p:nvPr/>
          </p:nvSpPr>
          <p:spPr>
            <a:xfrm>
              <a:off x="4779263" y="2293620"/>
              <a:ext cx="3464560" cy="867410"/>
            </a:xfrm>
            <a:custGeom>
              <a:avLst/>
              <a:gdLst/>
              <a:ahLst/>
              <a:cxnLst/>
              <a:rect l="l" t="t" r="r" b="b"/>
              <a:pathLst>
                <a:path w="3464559" h="867410">
                  <a:moveTo>
                    <a:pt x="0" y="86740"/>
                  </a:moveTo>
                  <a:lnTo>
                    <a:pt x="6820" y="52988"/>
                  </a:lnTo>
                  <a:lnTo>
                    <a:pt x="25415" y="25415"/>
                  </a:lnTo>
                  <a:lnTo>
                    <a:pt x="52988" y="6820"/>
                  </a:lnTo>
                  <a:lnTo>
                    <a:pt x="86740" y="0"/>
                  </a:lnTo>
                  <a:lnTo>
                    <a:pt x="3377311" y="0"/>
                  </a:lnTo>
                  <a:lnTo>
                    <a:pt x="3411063" y="6820"/>
                  </a:lnTo>
                  <a:lnTo>
                    <a:pt x="3438636" y="25415"/>
                  </a:lnTo>
                  <a:lnTo>
                    <a:pt x="3457231" y="52988"/>
                  </a:lnTo>
                  <a:lnTo>
                    <a:pt x="3464052" y="86740"/>
                  </a:lnTo>
                  <a:lnTo>
                    <a:pt x="3464052" y="780414"/>
                  </a:lnTo>
                  <a:lnTo>
                    <a:pt x="3457231" y="814167"/>
                  </a:lnTo>
                  <a:lnTo>
                    <a:pt x="3438636" y="841740"/>
                  </a:lnTo>
                  <a:lnTo>
                    <a:pt x="3411063" y="860335"/>
                  </a:lnTo>
                  <a:lnTo>
                    <a:pt x="3377311" y="867155"/>
                  </a:lnTo>
                  <a:lnTo>
                    <a:pt x="86740" y="867155"/>
                  </a:lnTo>
                  <a:lnTo>
                    <a:pt x="52988" y="860335"/>
                  </a:lnTo>
                  <a:lnTo>
                    <a:pt x="25415" y="841740"/>
                  </a:lnTo>
                  <a:lnTo>
                    <a:pt x="6820" y="814167"/>
                  </a:lnTo>
                  <a:lnTo>
                    <a:pt x="0" y="780414"/>
                  </a:lnTo>
                  <a:lnTo>
                    <a:pt x="0" y="86740"/>
                  </a:lnTo>
                  <a:close/>
                </a:path>
              </a:pathLst>
            </a:custGeom>
            <a:ln w="9144">
              <a:solidFill>
                <a:srgbClr val="EDD2CF"/>
              </a:solidFill>
            </a:ln>
          </p:spPr>
          <p:txBody>
            <a:bodyPr wrap="square" lIns="0" tIns="0" rIns="0" bIns="0" rtlCol="0"/>
            <a:lstStyle/>
            <a:p>
              <a:endParaRPr kern="0">
                <a:solidFill>
                  <a:sysClr val="windowText" lastClr="000000"/>
                </a:solidFill>
              </a:endParaRPr>
            </a:p>
          </p:txBody>
        </p:sp>
      </p:grpSp>
      <p:sp>
        <p:nvSpPr>
          <p:cNvPr id="26" name="object 26"/>
          <p:cNvSpPr txBox="1"/>
          <p:nvPr/>
        </p:nvSpPr>
        <p:spPr>
          <a:xfrm>
            <a:off x="6373748" y="2425701"/>
            <a:ext cx="3323590" cy="577215"/>
          </a:xfrm>
          <a:prstGeom prst="rect">
            <a:avLst/>
          </a:prstGeom>
        </p:spPr>
        <p:txBody>
          <a:bodyPr vert="horz" wrap="square" lIns="0" tIns="10795" rIns="0" bIns="0" rtlCol="0">
            <a:spAutoFit/>
          </a:bodyPr>
          <a:lstStyle/>
          <a:p>
            <a:pPr marL="12700" marR="5080" algn="ctr">
              <a:lnSpc>
                <a:spcPct val="100800"/>
              </a:lnSpc>
              <a:spcBef>
                <a:spcPts val="85"/>
              </a:spcBef>
            </a:pPr>
            <a:r>
              <a:rPr sz="1200" b="1" kern="0" dirty="0">
                <a:solidFill>
                  <a:sysClr val="windowText" lastClr="000000"/>
                </a:solidFill>
                <a:latin typeface="P052"/>
                <a:cs typeface="P052"/>
              </a:rPr>
              <a:t>Involves</a:t>
            </a:r>
            <a:r>
              <a:rPr sz="1200" b="1" kern="0" spc="-40" dirty="0">
                <a:solidFill>
                  <a:sysClr val="windowText" lastClr="000000"/>
                </a:solidFill>
                <a:latin typeface="P052"/>
                <a:cs typeface="P052"/>
              </a:rPr>
              <a:t> </a:t>
            </a:r>
            <a:r>
              <a:rPr sz="1200" b="1" kern="0" dirty="0">
                <a:solidFill>
                  <a:sysClr val="windowText" lastClr="000000"/>
                </a:solidFill>
                <a:latin typeface="P052"/>
                <a:cs typeface="P052"/>
              </a:rPr>
              <a:t>the</a:t>
            </a:r>
            <a:r>
              <a:rPr sz="1200" b="1" kern="0" spc="-10" dirty="0">
                <a:solidFill>
                  <a:sysClr val="windowText" lastClr="000000"/>
                </a:solidFill>
                <a:latin typeface="P052"/>
                <a:cs typeface="P052"/>
              </a:rPr>
              <a:t> </a:t>
            </a:r>
            <a:r>
              <a:rPr sz="1200" b="1" kern="0" dirty="0">
                <a:solidFill>
                  <a:sysClr val="windowText" lastClr="000000"/>
                </a:solidFill>
                <a:latin typeface="P052"/>
                <a:cs typeface="P052"/>
              </a:rPr>
              <a:t>use</a:t>
            </a:r>
            <a:r>
              <a:rPr sz="1200" b="1" kern="0" spc="-20" dirty="0">
                <a:solidFill>
                  <a:sysClr val="windowText" lastClr="000000"/>
                </a:solidFill>
                <a:latin typeface="P052"/>
                <a:cs typeface="P052"/>
              </a:rPr>
              <a:t> </a:t>
            </a:r>
            <a:r>
              <a:rPr sz="1200" b="1" kern="0" dirty="0">
                <a:solidFill>
                  <a:sysClr val="windowText" lastClr="000000"/>
                </a:solidFill>
                <a:latin typeface="P052"/>
                <a:cs typeface="P052"/>
              </a:rPr>
              <a:t>of</a:t>
            </a:r>
            <a:r>
              <a:rPr sz="1200" b="1" kern="0" spc="-25" dirty="0">
                <a:solidFill>
                  <a:sysClr val="windowText" lastClr="000000"/>
                </a:solidFill>
                <a:latin typeface="P052"/>
                <a:cs typeface="P052"/>
              </a:rPr>
              <a:t> </a:t>
            </a:r>
            <a:r>
              <a:rPr sz="1200" b="1" kern="0" dirty="0">
                <a:solidFill>
                  <a:sysClr val="windowText" lastClr="000000"/>
                </a:solidFill>
                <a:latin typeface="P052"/>
                <a:cs typeface="P052"/>
              </a:rPr>
              <a:t>rules</a:t>
            </a:r>
            <a:r>
              <a:rPr sz="1200" b="1" kern="0" spc="-15" dirty="0">
                <a:solidFill>
                  <a:sysClr val="windowText" lastClr="000000"/>
                </a:solidFill>
                <a:latin typeface="P052"/>
                <a:cs typeface="P052"/>
              </a:rPr>
              <a:t> </a:t>
            </a:r>
            <a:r>
              <a:rPr sz="1200" b="1" kern="0" dirty="0">
                <a:solidFill>
                  <a:sysClr val="windowText" lastClr="000000"/>
                </a:solidFill>
                <a:latin typeface="P052"/>
                <a:cs typeface="P052"/>
              </a:rPr>
              <a:t>for</a:t>
            </a:r>
            <a:r>
              <a:rPr sz="1200" b="1" kern="0" spc="-35" dirty="0">
                <a:solidFill>
                  <a:sysClr val="windowText" lastClr="000000"/>
                </a:solidFill>
                <a:latin typeface="P052"/>
                <a:cs typeface="P052"/>
              </a:rPr>
              <a:t> </a:t>
            </a:r>
            <a:r>
              <a:rPr sz="1200" b="1" kern="0" dirty="0">
                <a:solidFill>
                  <a:sysClr val="windowText" lastClr="000000"/>
                </a:solidFill>
                <a:latin typeface="P052"/>
                <a:cs typeface="P052"/>
              </a:rPr>
              <a:t>identifying</a:t>
            </a:r>
            <a:r>
              <a:rPr sz="1200" b="1" kern="0" spc="-10" dirty="0">
                <a:solidFill>
                  <a:sysClr val="windowText" lastClr="000000"/>
                </a:solidFill>
                <a:latin typeface="P052"/>
                <a:cs typeface="P052"/>
              </a:rPr>
              <a:t> known </a:t>
            </a:r>
            <a:r>
              <a:rPr sz="1200" b="1" kern="0" dirty="0">
                <a:solidFill>
                  <a:sysClr val="windowText" lastClr="000000"/>
                </a:solidFill>
                <a:latin typeface="P052"/>
                <a:cs typeface="P052"/>
              </a:rPr>
              <a:t>penetrations</a:t>
            </a:r>
            <a:r>
              <a:rPr sz="1200" b="1" kern="0" spc="-35" dirty="0">
                <a:solidFill>
                  <a:sysClr val="windowText" lastClr="000000"/>
                </a:solidFill>
                <a:latin typeface="P052"/>
                <a:cs typeface="P052"/>
              </a:rPr>
              <a:t> </a:t>
            </a:r>
            <a:r>
              <a:rPr sz="1200" b="1" kern="0" dirty="0">
                <a:solidFill>
                  <a:sysClr val="windowText" lastClr="000000"/>
                </a:solidFill>
                <a:latin typeface="P052"/>
                <a:cs typeface="P052"/>
              </a:rPr>
              <a:t>or</a:t>
            </a:r>
            <a:r>
              <a:rPr sz="1200" b="1" kern="0" spc="-45" dirty="0">
                <a:solidFill>
                  <a:sysClr val="windowText" lastClr="000000"/>
                </a:solidFill>
                <a:latin typeface="P052"/>
                <a:cs typeface="P052"/>
              </a:rPr>
              <a:t> </a:t>
            </a:r>
            <a:r>
              <a:rPr sz="1200" b="1" kern="0" dirty="0">
                <a:solidFill>
                  <a:sysClr val="windowText" lastClr="000000"/>
                </a:solidFill>
                <a:latin typeface="P052"/>
                <a:cs typeface="P052"/>
              </a:rPr>
              <a:t>penetrations</a:t>
            </a:r>
            <a:r>
              <a:rPr sz="1200" b="1" kern="0" spc="-35" dirty="0">
                <a:solidFill>
                  <a:sysClr val="windowText" lastClr="000000"/>
                </a:solidFill>
                <a:latin typeface="P052"/>
                <a:cs typeface="P052"/>
              </a:rPr>
              <a:t> </a:t>
            </a:r>
            <a:r>
              <a:rPr sz="1200" b="1" kern="0" dirty="0">
                <a:solidFill>
                  <a:sysClr val="windowText" lastClr="000000"/>
                </a:solidFill>
                <a:latin typeface="P052"/>
                <a:cs typeface="P052"/>
              </a:rPr>
              <a:t>that</a:t>
            </a:r>
            <a:r>
              <a:rPr sz="1200" b="1" kern="0" spc="-35" dirty="0">
                <a:solidFill>
                  <a:sysClr val="windowText" lastClr="000000"/>
                </a:solidFill>
                <a:latin typeface="P052"/>
                <a:cs typeface="P052"/>
              </a:rPr>
              <a:t> </a:t>
            </a:r>
            <a:r>
              <a:rPr sz="1200" b="1" kern="0" dirty="0">
                <a:solidFill>
                  <a:sysClr val="windowText" lastClr="000000"/>
                </a:solidFill>
                <a:latin typeface="P052"/>
                <a:cs typeface="P052"/>
              </a:rPr>
              <a:t>would</a:t>
            </a:r>
            <a:r>
              <a:rPr sz="1200" b="1" kern="0" spc="-35" dirty="0">
                <a:solidFill>
                  <a:sysClr val="windowText" lastClr="000000"/>
                </a:solidFill>
                <a:latin typeface="P052"/>
                <a:cs typeface="P052"/>
              </a:rPr>
              <a:t> </a:t>
            </a:r>
            <a:r>
              <a:rPr sz="1200" b="1" kern="0" spc="-10" dirty="0">
                <a:solidFill>
                  <a:sysClr val="windowText" lastClr="000000"/>
                </a:solidFill>
                <a:latin typeface="P052"/>
                <a:cs typeface="P052"/>
              </a:rPr>
              <a:t>exploit </a:t>
            </a:r>
            <a:r>
              <a:rPr sz="1200" b="1" kern="0" dirty="0">
                <a:solidFill>
                  <a:sysClr val="windowText" lastClr="000000"/>
                </a:solidFill>
                <a:latin typeface="P052"/>
                <a:cs typeface="P052"/>
              </a:rPr>
              <a:t>known</a:t>
            </a:r>
            <a:r>
              <a:rPr sz="1200" b="1" kern="0" spc="-40" dirty="0">
                <a:solidFill>
                  <a:sysClr val="windowText" lastClr="000000"/>
                </a:solidFill>
                <a:latin typeface="P052"/>
                <a:cs typeface="P052"/>
              </a:rPr>
              <a:t> </a:t>
            </a:r>
            <a:r>
              <a:rPr sz="1200" b="1" kern="0" spc="-10" dirty="0">
                <a:solidFill>
                  <a:sysClr val="windowText" lastClr="000000"/>
                </a:solidFill>
                <a:latin typeface="P052"/>
                <a:cs typeface="P052"/>
              </a:rPr>
              <a:t>weaknesses</a:t>
            </a:r>
            <a:endParaRPr sz="1200" kern="0">
              <a:solidFill>
                <a:sysClr val="windowText" lastClr="000000"/>
              </a:solidFill>
              <a:latin typeface="P052"/>
              <a:cs typeface="P052"/>
            </a:endParaRPr>
          </a:p>
        </p:txBody>
      </p:sp>
      <p:pic>
        <p:nvPicPr>
          <p:cNvPr id="27" name="object 27"/>
          <p:cNvPicPr/>
          <p:nvPr/>
        </p:nvPicPr>
        <p:blipFill>
          <a:blip r:embed="rId5" cstate="print"/>
          <a:stretch>
            <a:fillRect/>
          </a:stretch>
        </p:blipFill>
        <p:spPr>
          <a:xfrm>
            <a:off x="7959853" y="3236977"/>
            <a:ext cx="150875" cy="150875"/>
          </a:xfrm>
          <a:prstGeom prst="rect">
            <a:avLst/>
          </a:prstGeom>
        </p:spPr>
      </p:pic>
      <p:grpSp>
        <p:nvGrpSpPr>
          <p:cNvPr id="28" name="object 28"/>
          <p:cNvGrpSpPr/>
          <p:nvPr/>
        </p:nvGrpSpPr>
        <p:grpSpPr>
          <a:xfrm>
            <a:off x="6298691" y="3459479"/>
            <a:ext cx="3473450" cy="875030"/>
            <a:chOff x="4774691" y="3459479"/>
            <a:chExt cx="3473450" cy="875030"/>
          </a:xfrm>
        </p:grpSpPr>
        <p:sp>
          <p:nvSpPr>
            <p:cNvPr id="29" name="object 29"/>
            <p:cNvSpPr/>
            <p:nvPr/>
          </p:nvSpPr>
          <p:spPr>
            <a:xfrm>
              <a:off x="4779263" y="3464051"/>
              <a:ext cx="3464560" cy="866140"/>
            </a:xfrm>
            <a:custGeom>
              <a:avLst/>
              <a:gdLst/>
              <a:ahLst/>
              <a:cxnLst/>
              <a:rect l="l" t="t" r="r" b="b"/>
              <a:pathLst>
                <a:path w="3464559" h="866139">
                  <a:moveTo>
                    <a:pt x="3377438" y="0"/>
                  </a:moveTo>
                  <a:lnTo>
                    <a:pt x="86613" y="0"/>
                  </a:lnTo>
                  <a:lnTo>
                    <a:pt x="52881" y="6800"/>
                  </a:lnTo>
                  <a:lnTo>
                    <a:pt x="25352" y="25352"/>
                  </a:lnTo>
                  <a:lnTo>
                    <a:pt x="6800" y="52881"/>
                  </a:lnTo>
                  <a:lnTo>
                    <a:pt x="0" y="86613"/>
                  </a:lnTo>
                  <a:lnTo>
                    <a:pt x="0" y="779018"/>
                  </a:lnTo>
                  <a:lnTo>
                    <a:pt x="6800" y="812750"/>
                  </a:lnTo>
                  <a:lnTo>
                    <a:pt x="25352" y="840279"/>
                  </a:lnTo>
                  <a:lnTo>
                    <a:pt x="52881" y="858831"/>
                  </a:lnTo>
                  <a:lnTo>
                    <a:pt x="86613" y="865632"/>
                  </a:lnTo>
                  <a:lnTo>
                    <a:pt x="3377438" y="865632"/>
                  </a:lnTo>
                  <a:lnTo>
                    <a:pt x="3411170" y="858831"/>
                  </a:lnTo>
                  <a:lnTo>
                    <a:pt x="3438699" y="840279"/>
                  </a:lnTo>
                  <a:lnTo>
                    <a:pt x="3457251" y="812750"/>
                  </a:lnTo>
                  <a:lnTo>
                    <a:pt x="3464052" y="779018"/>
                  </a:lnTo>
                  <a:lnTo>
                    <a:pt x="3464052" y="86613"/>
                  </a:lnTo>
                  <a:lnTo>
                    <a:pt x="3457251" y="52881"/>
                  </a:lnTo>
                  <a:lnTo>
                    <a:pt x="3438699" y="25352"/>
                  </a:lnTo>
                  <a:lnTo>
                    <a:pt x="3411170" y="6800"/>
                  </a:lnTo>
                  <a:lnTo>
                    <a:pt x="3377438" y="0"/>
                  </a:lnTo>
                  <a:close/>
                </a:path>
              </a:pathLst>
            </a:custGeom>
            <a:solidFill>
              <a:srgbClr val="EDD2CF"/>
            </a:solidFill>
          </p:spPr>
          <p:txBody>
            <a:bodyPr wrap="square" lIns="0" tIns="0" rIns="0" bIns="0" rtlCol="0"/>
            <a:lstStyle/>
            <a:p>
              <a:endParaRPr kern="0">
                <a:solidFill>
                  <a:sysClr val="windowText" lastClr="000000"/>
                </a:solidFill>
              </a:endParaRPr>
            </a:p>
          </p:txBody>
        </p:sp>
        <p:sp>
          <p:nvSpPr>
            <p:cNvPr id="30" name="object 30"/>
            <p:cNvSpPr/>
            <p:nvPr/>
          </p:nvSpPr>
          <p:spPr>
            <a:xfrm>
              <a:off x="4779263" y="3464051"/>
              <a:ext cx="3464560" cy="866140"/>
            </a:xfrm>
            <a:custGeom>
              <a:avLst/>
              <a:gdLst/>
              <a:ahLst/>
              <a:cxnLst/>
              <a:rect l="l" t="t" r="r" b="b"/>
              <a:pathLst>
                <a:path w="3464559" h="866139">
                  <a:moveTo>
                    <a:pt x="0" y="86613"/>
                  </a:moveTo>
                  <a:lnTo>
                    <a:pt x="6800" y="52881"/>
                  </a:lnTo>
                  <a:lnTo>
                    <a:pt x="25352" y="25352"/>
                  </a:lnTo>
                  <a:lnTo>
                    <a:pt x="52881" y="6800"/>
                  </a:lnTo>
                  <a:lnTo>
                    <a:pt x="86613" y="0"/>
                  </a:lnTo>
                  <a:lnTo>
                    <a:pt x="3377438" y="0"/>
                  </a:lnTo>
                  <a:lnTo>
                    <a:pt x="3411170" y="6800"/>
                  </a:lnTo>
                  <a:lnTo>
                    <a:pt x="3438699" y="25352"/>
                  </a:lnTo>
                  <a:lnTo>
                    <a:pt x="3457251" y="52881"/>
                  </a:lnTo>
                  <a:lnTo>
                    <a:pt x="3464052" y="86613"/>
                  </a:lnTo>
                  <a:lnTo>
                    <a:pt x="3464052" y="779018"/>
                  </a:lnTo>
                  <a:lnTo>
                    <a:pt x="3457251" y="812750"/>
                  </a:lnTo>
                  <a:lnTo>
                    <a:pt x="3438699" y="840279"/>
                  </a:lnTo>
                  <a:lnTo>
                    <a:pt x="3411170" y="858831"/>
                  </a:lnTo>
                  <a:lnTo>
                    <a:pt x="3377438" y="865632"/>
                  </a:lnTo>
                  <a:lnTo>
                    <a:pt x="86613" y="865632"/>
                  </a:lnTo>
                  <a:lnTo>
                    <a:pt x="52881" y="858831"/>
                  </a:lnTo>
                  <a:lnTo>
                    <a:pt x="25352" y="840279"/>
                  </a:lnTo>
                  <a:lnTo>
                    <a:pt x="6800" y="812750"/>
                  </a:lnTo>
                  <a:lnTo>
                    <a:pt x="0" y="779018"/>
                  </a:lnTo>
                  <a:lnTo>
                    <a:pt x="0" y="86613"/>
                  </a:lnTo>
                  <a:close/>
                </a:path>
              </a:pathLst>
            </a:custGeom>
            <a:ln w="9144">
              <a:solidFill>
                <a:srgbClr val="EDD2CF"/>
              </a:solidFill>
            </a:ln>
          </p:spPr>
          <p:txBody>
            <a:bodyPr wrap="square" lIns="0" tIns="0" rIns="0" bIns="0" rtlCol="0"/>
            <a:lstStyle/>
            <a:p>
              <a:endParaRPr kern="0">
                <a:solidFill>
                  <a:sysClr val="windowText" lastClr="000000"/>
                </a:solidFill>
              </a:endParaRPr>
            </a:p>
          </p:txBody>
        </p:sp>
      </p:grpSp>
      <p:sp>
        <p:nvSpPr>
          <p:cNvPr id="31" name="object 31"/>
          <p:cNvSpPr txBox="1"/>
          <p:nvPr/>
        </p:nvSpPr>
        <p:spPr>
          <a:xfrm>
            <a:off x="6379845" y="3502914"/>
            <a:ext cx="3321050" cy="564514"/>
          </a:xfrm>
          <a:prstGeom prst="rect">
            <a:avLst/>
          </a:prstGeom>
        </p:spPr>
        <p:txBody>
          <a:bodyPr vert="horz" wrap="square" lIns="0" tIns="10795" rIns="0" bIns="0" rtlCol="0">
            <a:spAutoFit/>
          </a:bodyPr>
          <a:lstStyle/>
          <a:p>
            <a:pPr marL="12700" marR="5080" indent="-8890" algn="ctr">
              <a:lnSpc>
                <a:spcPct val="101099"/>
              </a:lnSpc>
              <a:spcBef>
                <a:spcPts val="85"/>
              </a:spcBef>
            </a:pPr>
            <a:r>
              <a:rPr sz="1200" b="1" kern="0" dirty="0">
                <a:solidFill>
                  <a:sysClr val="windowText" lastClr="000000"/>
                </a:solidFill>
                <a:latin typeface="P052"/>
                <a:cs typeface="P052"/>
              </a:rPr>
              <a:t>Rules</a:t>
            </a:r>
            <a:r>
              <a:rPr sz="1200" b="1" kern="0" spc="-30" dirty="0">
                <a:solidFill>
                  <a:sysClr val="windowText" lastClr="000000"/>
                </a:solidFill>
                <a:latin typeface="P052"/>
                <a:cs typeface="P052"/>
              </a:rPr>
              <a:t> </a:t>
            </a:r>
            <a:r>
              <a:rPr sz="1200" b="1" kern="0" dirty="0">
                <a:solidFill>
                  <a:sysClr val="windowText" lastClr="000000"/>
                </a:solidFill>
                <a:latin typeface="P052"/>
                <a:cs typeface="P052"/>
              </a:rPr>
              <a:t>can</a:t>
            </a:r>
            <a:r>
              <a:rPr sz="1200" b="1" kern="0" spc="-25" dirty="0">
                <a:solidFill>
                  <a:sysClr val="windowText" lastClr="000000"/>
                </a:solidFill>
                <a:latin typeface="P052"/>
                <a:cs typeface="P052"/>
              </a:rPr>
              <a:t> </a:t>
            </a:r>
            <a:r>
              <a:rPr sz="1200" b="1" kern="0" dirty="0">
                <a:solidFill>
                  <a:sysClr val="windowText" lastClr="000000"/>
                </a:solidFill>
                <a:latin typeface="P052"/>
                <a:cs typeface="P052"/>
              </a:rPr>
              <a:t>also</a:t>
            </a:r>
            <a:r>
              <a:rPr sz="1200" b="1" kern="0" spc="-30" dirty="0">
                <a:solidFill>
                  <a:sysClr val="windowText" lastClr="000000"/>
                </a:solidFill>
                <a:latin typeface="P052"/>
                <a:cs typeface="P052"/>
              </a:rPr>
              <a:t> </a:t>
            </a:r>
            <a:r>
              <a:rPr sz="1200" b="1" kern="0" dirty="0">
                <a:solidFill>
                  <a:sysClr val="windowText" lastClr="000000"/>
                </a:solidFill>
                <a:latin typeface="P052"/>
                <a:cs typeface="P052"/>
              </a:rPr>
              <a:t>be</a:t>
            </a:r>
            <a:r>
              <a:rPr sz="1200" b="1" kern="0" spc="-30" dirty="0">
                <a:solidFill>
                  <a:sysClr val="windowText" lastClr="000000"/>
                </a:solidFill>
                <a:latin typeface="P052"/>
                <a:cs typeface="P052"/>
              </a:rPr>
              <a:t> </a:t>
            </a:r>
            <a:r>
              <a:rPr sz="1200" b="1" kern="0" dirty="0">
                <a:solidFill>
                  <a:sysClr val="windowText" lastClr="000000"/>
                </a:solidFill>
                <a:latin typeface="P052"/>
                <a:cs typeface="P052"/>
              </a:rPr>
              <a:t>defined</a:t>
            </a:r>
            <a:r>
              <a:rPr sz="1200" b="1" kern="0" spc="-30" dirty="0">
                <a:solidFill>
                  <a:sysClr val="windowText" lastClr="000000"/>
                </a:solidFill>
                <a:latin typeface="P052"/>
                <a:cs typeface="P052"/>
              </a:rPr>
              <a:t> </a:t>
            </a:r>
            <a:r>
              <a:rPr sz="1200" b="1" kern="0" dirty="0">
                <a:solidFill>
                  <a:sysClr val="windowText" lastClr="000000"/>
                </a:solidFill>
                <a:latin typeface="P052"/>
                <a:cs typeface="P052"/>
              </a:rPr>
              <a:t>that</a:t>
            </a:r>
            <a:r>
              <a:rPr sz="1200" b="1" kern="0" spc="-25" dirty="0">
                <a:solidFill>
                  <a:sysClr val="windowText" lastClr="000000"/>
                </a:solidFill>
                <a:latin typeface="P052"/>
                <a:cs typeface="P052"/>
              </a:rPr>
              <a:t> </a:t>
            </a:r>
            <a:r>
              <a:rPr sz="1200" b="1" kern="0" spc="-10" dirty="0">
                <a:solidFill>
                  <a:sysClr val="windowText" lastClr="000000"/>
                </a:solidFill>
                <a:latin typeface="P052"/>
                <a:cs typeface="P052"/>
              </a:rPr>
              <a:t>identify </a:t>
            </a:r>
            <a:r>
              <a:rPr sz="1200" b="1" kern="0" dirty="0">
                <a:solidFill>
                  <a:sysClr val="windowText" lastClr="000000"/>
                </a:solidFill>
                <a:latin typeface="P052"/>
                <a:cs typeface="P052"/>
              </a:rPr>
              <a:t>suspicious</a:t>
            </a:r>
            <a:r>
              <a:rPr sz="1200" b="1" kern="0" spc="-5" dirty="0">
                <a:solidFill>
                  <a:sysClr val="windowText" lastClr="000000"/>
                </a:solidFill>
                <a:latin typeface="P052"/>
                <a:cs typeface="P052"/>
              </a:rPr>
              <a:t> </a:t>
            </a:r>
            <a:r>
              <a:rPr sz="1200" b="1" kern="0" spc="-10" dirty="0">
                <a:solidFill>
                  <a:sysClr val="windowText" lastClr="000000"/>
                </a:solidFill>
                <a:latin typeface="P052"/>
                <a:cs typeface="P052"/>
              </a:rPr>
              <a:t>behavior,</a:t>
            </a:r>
            <a:r>
              <a:rPr sz="1200" b="1" kern="0" spc="-40" dirty="0">
                <a:solidFill>
                  <a:sysClr val="windowText" lastClr="000000"/>
                </a:solidFill>
                <a:latin typeface="P052"/>
                <a:cs typeface="P052"/>
              </a:rPr>
              <a:t> </a:t>
            </a:r>
            <a:r>
              <a:rPr sz="1200" b="1" kern="0" dirty="0">
                <a:solidFill>
                  <a:sysClr val="windowText" lastClr="000000"/>
                </a:solidFill>
                <a:latin typeface="P052"/>
                <a:cs typeface="P052"/>
              </a:rPr>
              <a:t>even</a:t>
            </a:r>
            <a:r>
              <a:rPr sz="1200" b="1" kern="0" spc="-25" dirty="0">
                <a:solidFill>
                  <a:sysClr val="windowText" lastClr="000000"/>
                </a:solidFill>
                <a:latin typeface="P052"/>
                <a:cs typeface="P052"/>
              </a:rPr>
              <a:t> </a:t>
            </a:r>
            <a:r>
              <a:rPr sz="1200" b="1" kern="0" dirty="0">
                <a:solidFill>
                  <a:sysClr val="windowText" lastClr="000000"/>
                </a:solidFill>
                <a:latin typeface="P052"/>
                <a:cs typeface="P052"/>
              </a:rPr>
              <a:t>when</a:t>
            </a:r>
            <a:r>
              <a:rPr sz="1200" b="1" kern="0" spc="-20" dirty="0">
                <a:solidFill>
                  <a:sysClr val="windowText" lastClr="000000"/>
                </a:solidFill>
                <a:latin typeface="P052"/>
                <a:cs typeface="P052"/>
              </a:rPr>
              <a:t> </a:t>
            </a:r>
            <a:r>
              <a:rPr sz="1200" b="1" kern="0" dirty="0">
                <a:solidFill>
                  <a:sysClr val="windowText" lastClr="000000"/>
                </a:solidFill>
                <a:latin typeface="P052"/>
                <a:cs typeface="P052"/>
              </a:rPr>
              <a:t>the</a:t>
            </a:r>
            <a:r>
              <a:rPr sz="1200" b="1" kern="0" spc="-15" dirty="0">
                <a:solidFill>
                  <a:sysClr val="windowText" lastClr="000000"/>
                </a:solidFill>
                <a:latin typeface="P052"/>
                <a:cs typeface="P052"/>
              </a:rPr>
              <a:t> </a:t>
            </a:r>
            <a:r>
              <a:rPr sz="1200" b="1" kern="0" dirty="0">
                <a:solidFill>
                  <a:sysClr val="windowText" lastClr="000000"/>
                </a:solidFill>
                <a:latin typeface="P052"/>
                <a:cs typeface="P052"/>
              </a:rPr>
              <a:t>behavior</a:t>
            </a:r>
            <a:r>
              <a:rPr sz="1200" b="1" kern="0" spc="-35" dirty="0">
                <a:solidFill>
                  <a:sysClr val="windowText" lastClr="000000"/>
                </a:solidFill>
                <a:latin typeface="P052"/>
                <a:cs typeface="P052"/>
              </a:rPr>
              <a:t> </a:t>
            </a:r>
            <a:r>
              <a:rPr sz="1200" b="1" kern="0" spc="-25" dirty="0">
                <a:solidFill>
                  <a:sysClr val="windowText" lastClr="000000"/>
                </a:solidFill>
                <a:latin typeface="P052"/>
                <a:cs typeface="P052"/>
              </a:rPr>
              <a:t>is </a:t>
            </a:r>
            <a:r>
              <a:rPr sz="1200" b="1" kern="0" dirty="0">
                <a:solidFill>
                  <a:sysClr val="windowText" lastClr="000000"/>
                </a:solidFill>
                <a:latin typeface="P052"/>
                <a:cs typeface="P052"/>
              </a:rPr>
              <a:t>within</a:t>
            </a:r>
            <a:r>
              <a:rPr sz="1200" b="1" kern="0" spc="-20" dirty="0">
                <a:solidFill>
                  <a:sysClr val="windowText" lastClr="000000"/>
                </a:solidFill>
                <a:latin typeface="P052"/>
                <a:cs typeface="P052"/>
              </a:rPr>
              <a:t> </a:t>
            </a:r>
            <a:r>
              <a:rPr sz="1200" b="1" kern="0" dirty="0">
                <a:solidFill>
                  <a:sysClr val="windowText" lastClr="000000"/>
                </a:solidFill>
                <a:latin typeface="P052"/>
                <a:cs typeface="P052"/>
              </a:rPr>
              <a:t>the</a:t>
            </a:r>
            <a:r>
              <a:rPr sz="1200" b="1" kern="0" spc="-15" dirty="0">
                <a:solidFill>
                  <a:sysClr val="windowText" lastClr="000000"/>
                </a:solidFill>
                <a:latin typeface="P052"/>
                <a:cs typeface="P052"/>
              </a:rPr>
              <a:t> </a:t>
            </a:r>
            <a:r>
              <a:rPr sz="1200" b="1" kern="0" dirty="0">
                <a:solidFill>
                  <a:sysClr val="windowText" lastClr="000000"/>
                </a:solidFill>
                <a:latin typeface="P052"/>
                <a:cs typeface="P052"/>
              </a:rPr>
              <a:t>bounds</a:t>
            </a:r>
            <a:r>
              <a:rPr sz="1200" b="1" kern="0" spc="-30" dirty="0">
                <a:solidFill>
                  <a:sysClr val="windowText" lastClr="000000"/>
                </a:solidFill>
                <a:latin typeface="P052"/>
                <a:cs typeface="P052"/>
              </a:rPr>
              <a:t> </a:t>
            </a:r>
            <a:r>
              <a:rPr sz="1200" b="1" kern="0" dirty="0">
                <a:solidFill>
                  <a:sysClr val="windowText" lastClr="000000"/>
                </a:solidFill>
                <a:latin typeface="P052"/>
                <a:cs typeface="P052"/>
              </a:rPr>
              <a:t>of</a:t>
            </a:r>
            <a:r>
              <a:rPr sz="1200" b="1" kern="0" spc="-25" dirty="0">
                <a:solidFill>
                  <a:sysClr val="windowText" lastClr="000000"/>
                </a:solidFill>
                <a:latin typeface="P052"/>
                <a:cs typeface="P052"/>
              </a:rPr>
              <a:t> </a:t>
            </a:r>
            <a:r>
              <a:rPr sz="1200" b="1" kern="0" spc="-10" dirty="0">
                <a:solidFill>
                  <a:sysClr val="windowText" lastClr="000000"/>
                </a:solidFill>
                <a:latin typeface="P052"/>
                <a:cs typeface="P052"/>
              </a:rPr>
              <a:t>established</a:t>
            </a:r>
            <a:r>
              <a:rPr sz="1200" b="1" kern="0" spc="-20" dirty="0">
                <a:solidFill>
                  <a:sysClr val="windowText" lastClr="000000"/>
                </a:solidFill>
                <a:latin typeface="P052"/>
                <a:cs typeface="P052"/>
              </a:rPr>
              <a:t> </a:t>
            </a:r>
            <a:r>
              <a:rPr sz="1200" b="1" kern="0" dirty="0">
                <a:solidFill>
                  <a:sysClr val="windowText" lastClr="000000"/>
                </a:solidFill>
                <a:latin typeface="P052"/>
                <a:cs typeface="P052"/>
              </a:rPr>
              <a:t>patterns</a:t>
            </a:r>
            <a:r>
              <a:rPr sz="1200" b="1" kern="0" spc="-10" dirty="0">
                <a:solidFill>
                  <a:sysClr val="windowText" lastClr="000000"/>
                </a:solidFill>
                <a:latin typeface="P052"/>
                <a:cs typeface="P052"/>
              </a:rPr>
              <a:t> </a:t>
            </a:r>
            <a:r>
              <a:rPr sz="1200" b="1" kern="0" spc="-25" dirty="0">
                <a:solidFill>
                  <a:sysClr val="windowText" lastClr="000000"/>
                </a:solidFill>
                <a:latin typeface="P052"/>
                <a:cs typeface="P052"/>
              </a:rPr>
              <a:t>of </a:t>
            </a:r>
            <a:r>
              <a:rPr sz="1200" b="1" kern="0" spc="-10" dirty="0">
                <a:solidFill>
                  <a:sysClr val="windowText" lastClr="000000"/>
                </a:solidFill>
                <a:latin typeface="P052"/>
                <a:cs typeface="P052"/>
              </a:rPr>
              <a:t>usage</a:t>
            </a:r>
            <a:endParaRPr sz="1200" kern="0">
              <a:solidFill>
                <a:sysClr val="windowText" lastClr="000000"/>
              </a:solidFill>
              <a:latin typeface="P052"/>
              <a:cs typeface="P052"/>
            </a:endParaRPr>
          </a:p>
        </p:txBody>
      </p:sp>
      <p:pic>
        <p:nvPicPr>
          <p:cNvPr id="32" name="object 32"/>
          <p:cNvPicPr/>
          <p:nvPr/>
        </p:nvPicPr>
        <p:blipFill>
          <a:blip r:embed="rId4" cstate="print"/>
          <a:stretch>
            <a:fillRect/>
          </a:stretch>
        </p:blipFill>
        <p:spPr>
          <a:xfrm>
            <a:off x="7959853" y="4405884"/>
            <a:ext cx="150875" cy="152400"/>
          </a:xfrm>
          <a:prstGeom prst="rect">
            <a:avLst/>
          </a:prstGeom>
        </p:spPr>
      </p:pic>
      <p:grpSp>
        <p:nvGrpSpPr>
          <p:cNvPr id="33" name="object 33"/>
          <p:cNvGrpSpPr/>
          <p:nvPr/>
        </p:nvGrpSpPr>
        <p:grpSpPr>
          <a:xfrm>
            <a:off x="6298691" y="4628388"/>
            <a:ext cx="3473450" cy="876300"/>
            <a:chOff x="4774691" y="4628388"/>
            <a:chExt cx="3473450" cy="876300"/>
          </a:xfrm>
        </p:grpSpPr>
        <p:sp>
          <p:nvSpPr>
            <p:cNvPr id="34" name="object 34"/>
            <p:cNvSpPr/>
            <p:nvPr/>
          </p:nvSpPr>
          <p:spPr>
            <a:xfrm>
              <a:off x="4779263" y="4632960"/>
              <a:ext cx="3464560" cy="867410"/>
            </a:xfrm>
            <a:custGeom>
              <a:avLst/>
              <a:gdLst/>
              <a:ahLst/>
              <a:cxnLst/>
              <a:rect l="l" t="t" r="r" b="b"/>
              <a:pathLst>
                <a:path w="3464559" h="867410">
                  <a:moveTo>
                    <a:pt x="3377311" y="0"/>
                  </a:moveTo>
                  <a:lnTo>
                    <a:pt x="86740" y="0"/>
                  </a:lnTo>
                  <a:lnTo>
                    <a:pt x="52988" y="6820"/>
                  </a:lnTo>
                  <a:lnTo>
                    <a:pt x="25415" y="25415"/>
                  </a:lnTo>
                  <a:lnTo>
                    <a:pt x="6820" y="52988"/>
                  </a:lnTo>
                  <a:lnTo>
                    <a:pt x="0" y="86740"/>
                  </a:lnTo>
                  <a:lnTo>
                    <a:pt x="0" y="780414"/>
                  </a:lnTo>
                  <a:lnTo>
                    <a:pt x="6820" y="814167"/>
                  </a:lnTo>
                  <a:lnTo>
                    <a:pt x="25415" y="841740"/>
                  </a:lnTo>
                  <a:lnTo>
                    <a:pt x="52988" y="860335"/>
                  </a:lnTo>
                  <a:lnTo>
                    <a:pt x="86740" y="867155"/>
                  </a:lnTo>
                  <a:lnTo>
                    <a:pt x="3377311" y="867155"/>
                  </a:lnTo>
                  <a:lnTo>
                    <a:pt x="3411063" y="860335"/>
                  </a:lnTo>
                  <a:lnTo>
                    <a:pt x="3438636" y="841740"/>
                  </a:lnTo>
                  <a:lnTo>
                    <a:pt x="3457231" y="814167"/>
                  </a:lnTo>
                  <a:lnTo>
                    <a:pt x="3464052" y="780414"/>
                  </a:lnTo>
                  <a:lnTo>
                    <a:pt x="3464052" y="86740"/>
                  </a:lnTo>
                  <a:lnTo>
                    <a:pt x="3457231" y="52988"/>
                  </a:lnTo>
                  <a:lnTo>
                    <a:pt x="3438636" y="25415"/>
                  </a:lnTo>
                  <a:lnTo>
                    <a:pt x="3411063" y="6820"/>
                  </a:lnTo>
                  <a:lnTo>
                    <a:pt x="3377311" y="0"/>
                  </a:lnTo>
                  <a:close/>
                </a:path>
              </a:pathLst>
            </a:custGeom>
            <a:solidFill>
              <a:srgbClr val="EDD2CF"/>
            </a:solidFill>
          </p:spPr>
          <p:txBody>
            <a:bodyPr wrap="square" lIns="0" tIns="0" rIns="0" bIns="0" rtlCol="0"/>
            <a:lstStyle/>
            <a:p>
              <a:endParaRPr kern="0">
                <a:solidFill>
                  <a:sysClr val="windowText" lastClr="000000"/>
                </a:solidFill>
              </a:endParaRPr>
            </a:p>
          </p:txBody>
        </p:sp>
        <p:sp>
          <p:nvSpPr>
            <p:cNvPr id="35" name="object 35"/>
            <p:cNvSpPr/>
            <p:nvPr/>
          </p:nvSpPr>
          <p:spPr>
            <a:xfrm>
              <a:off x="4779263" y="4632960"/>
              <a:ext cx="3464560" cy="867410"/>
            </a:xfrm>
            <a:custGeom>
              <a:avLst/>
              <a:gdLst/>
              <a:ahLst/>
              <a:cxnLst/>
              <a:rect l="l" t="t" r="r" b="b"/>
              <a:pathLst>
                <a:path w="3464559" h="867410">
                  <a:moveTo>
                    <a:pt x="0" y="86740"/>
                  </a:moveTo>
                  <a:lnTo>
                    <a:pt x="6820" y="52988"/>
                  </a:lnTo>
                  <a:lnTo>
                    <a:pt x="25415" y="25415"/>
                  </a:lnTo>
                  <a:lnTo>
                    <a:pt x="52988" y="6820"/>
                  </a:lnTo>
                  <a:lnTo>
                    <a:pt x="86740" y="0"/>
                  </a:lnTo>
                  <a:lnTo>
                    <a:pt x="3377311" y="0"/>
                  </a:lnTo>
                  <a:lnTo>
                    <a:pt x="3411063" y="6820"/>
                  </a:lnTo>
                  <a:lnTo>
                    <a:pt x="3438636" y="25415"/>
                  </a:lnTo>
                  <a:lnTo>
                    <a:pt x="3457231" y="52988"/>
                  </a:lnTo>
                  <a:lnTo>
                    <a:pt x="3464052" y="86740"/>
                  </a:lnTo>
                  <a:lnTo>
                    <a:pt x="3464052" y="780414"/>
                  </a:lnTo>
                  <a:lnTo>
                    <a:pt x="3457231" y="814167"/>
                  </a:lnTo>
                  <a:lnTo>
                    <a:pt x="3438636" y="841740"/>
                  </a:lnTo>
                  <a:lnTo>
                    <a:pt x="3411063" y="860335"/>
                  </a:lnTo>
                  <a:lnTo>
                    <a:pt x="3377311" y="867155"/>
                  </a:lnTo>
                  <a:lnTo>
                    <a:pt x="86740" y="867155"/>
                  </a:lnTo>
                  <a:lnTo>
                    <a:pt x="52988" y="860335"/>
                  </a:lnTo>
                  <a:lnTo>
                    <a:pt x="25415" y="841740"/>
                  </a:lnTo>
                  <a:lnTo>
                    <a:pt x="6820" y="814167"/>
                  </a:lnTo>
                  <a:lnTo>
                    <a:pt x="0" y="780414"/>
                  </a:lnTo>
                  <a:lnTo>
                    <a:pt x="0" y="86740"/>
                  </a:lnTo>
                  <a:close/>
                </a:path>
              </a:pathLst>
            </a:custGeom>
            <a:ln w="9144">
              <a:solidFill>
                <a:srgbClr val="EDD2CF"/>
              </a:solidFill>
            </a:ln>
          </p:spPr>
          <p:txBody>
            <a:bodyPr wrap="square" lIns="0" tIns="0" rIns="0" bIns="0" rtlCol="0"/>
            <a:lstStyle/>
            <a:p>
              <a:endParaRPr kern="0">
                <a:solidFill>
                  <a:sysClr val="windowText" lastClr="000000"/>
                </a:solidFill>
              </a:endParaRPr>
            </a:p>
          </p:txBody>
        </p:sp>
      </p:grpSp>
      <p:sp>
        <p:nvSpPr>
          <p:cNvPr id="36" name="object 36"/>
          <p:cNvSpPr txBox="1"/>
          <p:nvPr/>
        </p:nvSpPr>
        <p:spPr>
          <a:xfrm>
            <a:off x="6915151" y="4950332"/>
            <a:ext cx="2243455" cy="197490"/>
          </a:xfrm>
          <a:prstGeom prst="rect">
            <a:avLst/>
          </a:prstGeom>
        </p:spPr>
        <p:txBody>
          <a:bodyPr vert="horz" wrap="square" lIns="0" tIns="12700" rIns="0" bIns="0" rtlCol="0">
            <a:spAutoFit/>
          </a:bodyPr>
          <a:lstStyle/>
          <a:p>
            <a:pPr marL="12700">
              <a:spcBef>
                <a:spcPts val="100"/>
              </a:spcBef>
            </a:pPr>
            <a:r>
              <a:rPr sz="1200" b="1" kern="0" spc="-20" dirty="0">
                <a:solidFill>
                  <a:sysClr val="windowText" lastClr="000000"/>
                </a:solidFill>
                <a:latin typeface="P052"/>
                <a:cs typeface="P052"/>
              </a:rPr>
              <a:t>Typically</a:t>
            </a:r>
            <a:r>
              <a:rPr sz="1200" b="1" kern="0" spc="-15" dirty="0">
                <a:solidFill>
                  <a:sysClr val="windowText" lastClr="000000"/>
                </a:solidFill>
                <a:latin typeface="P052"/>
                <a:cs typeface="P052"/>
              </a:rPr>
              <a:t> </a:t>
            </a:r>
            <a:r>
              <a:rPr sz="1200" b="1" kern="0" dirty="0">
                <a:solidFill>
                  <a:sysClr val="windowText" lastClr="000000"/>
                </a:solidFill>
                <a:latin typeface="P052"/>
                <a:cs typeface="P052"/>
              </a:rPr>
              <a:t>rules</a:t>
            </a:r>
            <a:r>
              <a:rPr sz="1200" b="1" kern="0" spc="-5" dirty="0">
                <a:solidFill>
                  <a:sysClr val="windowText" lastClr="000000"/>
                </a:solidFill>
                <a:latin typeface="P052"/>
                <a:cs typeface="P052"/>
              </a:rPr>
              <a:t> </a:t>
            </a:r>
            <a:r>
              <a:rPr sz="1200" b="1" kern="0" dirty="0">
                <a:solidFill>
                  <a:sysClr val="windowText" lastClr="000000"/>
                </a:solidFill>
                <a:latin typeface="P052"/>
                <a:cs typeface="P052"/>
              </a:rPr>
              <a:t>used</a:t>
            </a:r>
            <a:r>
              <a:rPr sz="1200" b="1" kern="0" spc="-10" dirty="0">
                <a:solidFill>
                  <a:sysClr val="windowText" lastClr="000000"/>
                </a:solidFill>
                <a:latin typeface="P052"/>
                <a:cs typeface="P052"/>
              </a:rPr>
              <a:t> </a:t>
            </a:r>
            <a:r>
              <a:rPr sz="1200" b="1" kern="0" dirty="0">
                <a:solidFill>
                  <a:sysClr val="windowText" lastClr="000000"/>
                </a:solidFill>
                <a:latin typeface="P052"/>
                <a:cs typeface="P052"/>
              </a:rPr>
              <a:t>are</a:t>
            </a:r>
            <a:r>
              <a:rPr sz="1200" b="1" kern="0" spc="-10" dirty="0">
                <a:solidFill>
                  <a:sysClr val="windowText" lastClr="000000"/>
                </a:solidFill>
                <a:latin typeface="P052"/>
                <a:cs typeface="P052"/>
              </a:rPr>
              <a:t> specific</a:t>
            </a:r>
            <a:endParaRPr sz="1200" kern="0">
              <a:solidFill>
                <a:sysClr val="windowText" lastClr="000000"/>
              </a:solidFill>
              <a:latin typeface="P052"/>
              <a:cs typeface="P052"/>
            </a:endParaRPr>
          </a:p>
        </p:txBody>
      </p:sp>
      <p:pic>
        <p:nvPicPr>
          <p:cNvPr id="37" name="object 37"/>
          <p:cNvPicPr/>
          <p:nvPr/>
        </p:nvPicPr>
        <p:blipFill>
          <a:blip r:embed="rId6" cstate="print"/>
          <a:stretch>
            <a:fillRect/>
          </a:stretch>
        </p:blipFill>
        <p:spPr>
          <a:xfrm>
            <a:off x="7959853" y="5576316"/>
            <a:ext cx="150875" cy="150875"/>
          </a:xfrm>
          <a:prstGeom prst="rect">
            <a:avLst/>
          </a:prstGeom>
        </p:spPr>
      </p:pic>
      <p:grpSp>
        <p:nvGrpSpPr>
          <p:cNvPr id="38" name="object 38"/>
          <p:cNvGrpSpPr/>
          <p:nvPr/>
        </p:nvGrpSpPr>
        <p:grpSpPr>
          <a:xfrm>
            <a:off x="6298691" y="5798820"/>
            <a:ext cx="3473450" cy="875030"/>
            <a:chOff x="4774691" y="5798820"/>
            <a:chExt cx="3473450" cy="875030"/>
          </a:xfrm>
        </p:grpSpPr>
        <p:sp>
          <p:nvSpPr>
            <p:cNvPr id="39" name="object 39"/>
            <p:cNvSpPr/>
            <p:nvPr/>
          </p:nvSpPr>
          <p:spPr>
            <a:xfrm>
              <a:off x="4779263" y="5803392"/>
              <a:ext cx="3464560" cy="866140"/>
            </a:xfrm>
            <a:custGeom>
              <a:avLst/>
              <a:gdLst/>
              <a:ahLst/>
              <a:cxnLst/>
              <a:rect l="l" t="t" r="r" b="b"/>
              <a:pathLst>
                <a:path w="3464559" h="866140">
                  <a:moveTo>
                    <a:pt x="3377438" y="0"/>
                  </a:moveTo>
                  <a:lnTo>
                    <a:pt x="86613" y="0"/>
                  </a:lnTo>
                  <a:lnTo>
                    <a:pt x="52881" y="6803"/>
                  </a:lnTo>
                  <a:lnTo>
                    <a:pt x="25352" y="25355"/>
                  </a:lnTo>
                  <a:lnTo>
                    <a:pt x="6800" y="52870"/>
                  </a:lnTo>
                  <a:lnTo>
                    <a:pt x="0" y="86563"/>
                  </a:lnTo>
                  <a:lnTo>
                    <a:pt x="0" y="779068"/>
                  </a:lnTo>
                  <a:lnTo>
                    <a:pt x="6800" y="812761"/>
                  </a:lnTo>
                  <a:lnTo>
                    <a:pt x="25352" y="840276"/>
                  </a:lnTo>
                  <a:lnTo>
                    <a:pt x="52881" y="858828"/>
                  </a:lnTo>
                  <a:lnTo>
                    <a:pt x="86613" y="865632"/>
                  </a:lnTo>
                  <a:lnTo>
                    <a:pt x="3377438" y="865632"/>
                  </a:lnTo>
                  <a:lnTo>
                    <a:pt x="3411170" y="858828"/>
                  </a:lnTo>
                  <a:lnTo>
                    <a:pt x="3438699" y="840276"/>
                  </a:lnTo>
                  <a:lnTo>
                    <a:pt x="3457251" y="812761"/>
                  </a:lnTo>
                  <a:lnTo>
                    <a:pt x="3464052" y="779068"/>
                  </a:lnTo>
                  <a:lnTo>
                    <a:pt x="3464052" y="86563"/>
                  </a:lnTo>
                  <a:lnTo>
                    <a:pt x="3457251" y="52870"/>
                  </a:lnTo>
                  <a:lnTo>
                    <a:pt x="3438699" y="25355"/>
                  </a:lnTo>
                  <a:lnTo>
                    <a:pt x="3411170" y="6803"/>
                  </a:lnTo>
                  <a:lnTo>
                    <a:pt x="3377438" y="0"/>
                  </a:lnTo>
                  <a:close/>
                </a:path>
              </a:pathLst>
            </a:custGeom>
            <a:solidFill>
              <a:srgbClr val="EDD2CF"/>
            </a:solidFill>
          </p:spPr>
          <p:txBody>
            <a:bodyPr wrap="square" lIns="0" tIns="0" rIns="0" bIns="0" rtlCol="0"/>
            <a:lstStyle/>
            <a:p>
              <a:endParaRPr kern="0">
                <a:solidFill>
                  <a:sysClr val="windowText" lastClr="000000"/>
                </a:solidFill>
              </a:endParaRPr>
            </a:p>
          </p:txBody>
        </p:sp>
        <p:sp>
          <p:nvSpPr>
            <p:cNvPr id="40" name="object 40"/>
            <p:cNvSpPr/>
            <p:nvPr/>
          </p:nvSpPr>
          <p:spPr>
            <a:xfrm>
              <a:off x="4779263" y="5803392"/>
              <a:ext cx="3464560" cy="866140"/>
            </a:xfrm>
            <a:custGeom>
              <a:avLst/>
              <a:gdLst/>
              <a:ahLst/>
              <a:cxnLst/>
              <a:rect l="l" t="t" r="r" b="b"/>
              <a:pathLst>
                <a:path w="3464559" h="866140">
                  <a:moveTo>
                    <a:pt x="0" y="86563"/>
                  </a:moveTo>
                  <a:lnTo>
                    <a:pt x="6800" y="52870"/>
                  </a:lnTo>
                  <a:lnTo>
                    <a:pt x="25352" y="25355"/>
                  </a:lnTo>
                  <a:lnTo>
                    <a:pt x="52881" y="6803"/>
                  </a:lnTo>
                  <a:lnTo>
                    <a:pt x="86613" y="0"/>
                  </a:lnTo>
                  <a:lnTo>
                    <a:pt x="3377438" y="0"/>
                  </a:lnTo>
                  <a:lnTo>
                    <a:pt x="3411170" y="6803"/>
                  </a:lnTo>
                  <a:lnTo>
                    <a:pt x="3438699" y="25355"/>
                  </a:lnTo>
                  <a:lnTo>
                    <a:pt x="3457251" y="52870"/>
                  </a:lnTo>
                  <a:lnTo>
                    <a:pt x="3464052" y="86563"/>
                  </a:lnTo>
                  <a:lnTo>
                    <a:pt x="3464052" y="779068"/>
                  </a:lnTo>
                  <a:lnTo>
                    <a:pt x="3457251" y="812761"/>
                  </a:lnTo>
                  <a:lnTo>
                    <a:pt x="3438699" y="840276"/>
                  </a:lnTo>
                  <a:lnTo>
                    <a:pt x="3411170" y="858828"/>
                  </a:lnTo>
                  <a:lnTo>
                    <a:pt x="3377438" y="865632"/>
                  </a:lnTo>
                  <a:lnTo>
                    <a:pt x="86613" y="865632"/>
                  </a:lnTo>
                  <a:lnTo>
                    <a:pt x="52881" y="858828"/>
                  </a:lnTo>
                  <a:lnTo>
                    <a:pt x="25352" y="840276"/>
                  </a:lnTo>
                  <a:lnTo>
                    <a:pt x="6800" y="812761"/>
                  </a:lnTo>
                  <a:lnTo>
                    <a:pt x="0" y="779068"/>
                  </a:lnTo>
                  <a:lnTo>
                    <a:pt x="0" y="86563"/>
                  </a:lnTo>
                  <a:close/>
                </a:path>
              </a:pathLst>
            </a:custGeom>
            <a:ln w="9144">
              <a:solidFill>
                <a:srgbClr val="EDD2CF"/>
              </a:solidFill>
            </a:ln>
          </p:spPr>
          <p:txBody>
            <a:bodyPr wrap="square" lIns="0" tIns="0" rIns="0" bIns="0" rtlCol="0"/>
            <a:lstStyle/>
            <a:p>
              <a:endParaRPr kern="0">
                <a:solidFill>
                  <a:sysClr val="windowText" lastClr="000000"/>
                </a:solidFill>
              </a:endParaRPr>
            </a:p>
          </p:txBody>
        </p:sp>
      </p:grpSp>
      <p:sp>
        <p:nvSpPr>
          <p:cNvPr id="41" name="object 41"/>
          <p:cNvSpPr txBox="1"/>
          <p:nvPr/>
        </p:nvSpPr>
        <p:spPr>
          <a:xfrm>
            <a:off x="6499097" y="6119571"/>
            <a:ext cx="3075940" cy="197490"/>
          </a:xfrm>
          <a:prstGeom prst="rect">
            <a:avLst/>
          </a:prstGeom>
        </p:spPr>
        <p:txBody>
          <a:bodyPr vert="horz" wrap="square" lIns="0" tIns="12700" rIns="0" bIns="0" rtlCol="0">
            <a:spAutoFit/>
          </a:bodyPr>
          <a:lstStyle/>
          <a:p>
            <a:pPr marL="12700">
              <a:spcBef>
                <a:spcPts val="100"/>
              </a:spcBef>
            </a:pPr>
            <a:r>
              <a:rPr sz="1200" b="1" kern="0" spc="-20" dirty="0">
                <a:solidFill>
                  <a:sysClr val="windowText" lastClr="000000"/>
                </a:solidFill>
                <a:latin typeface="P052"/>
                <a:cs typeface="P052"/>
              </a:rPr>
              <a:t>SNORT</a:t>
            </a:r>
            <a:r>
              <a:rPr sz="1200" b="1" kern="0" spc="-10" dirty="0">
                <a:solidFill>
                  <a:sysClr val="windowText" lastClr="000000"/>
                </a:solidFill>
                <a:latin typeface="P052"/>
                <a:cs typeface="P052"/>
              </a:rPr>
              <a:t> </a:t>
            </a:r>
            <a:r>
              <a:rPr sz="1200" b="1" kern="0" dirty="0">
                <a:solidFill>
                  <a:sysClr val="windowText" lastClr="000000"/>
                </a:solidFill>
                <a:latin typeface="P052"/>
                <a:cs typeface="P052"/>
              </a:rPr>
              <a:t>is</a:t>
            </a:r>
            <a:r>
              <a:rPr sz="1200" b="1" kern="0" spc="-10" dirty="0">
                <a:solidFill>
                  <a:sysClr val="windowText" lastClr="000000"/>
                </a:solidFill>
                <a:latin typeface="P052"/>
                <a:cs typeface="P052"/>
              </a:rPr>
              <a:t> </a:t>
            </a:r>
            <a:r>
              <a:rPr sz="1200" b="1" kern="0" dirty="0">
                <a:solidFill>
                  <a:sysClr val="windowText" lastClr="000000"/>
                </a:solidFill>
                <a:latin typeface="P052"/>
                <a:cs typeface="P052"/>
              </a:rPr>
              <a:t>an</a:t>
            </a:r>
            <a:r>
              <a:rPr sz="1200" b="1" kern="0" spc="-15" dirty="0">
                <a:solidFill>
                  <a:sysClr val="windowText" lastClr="000000"/>
                </a:solidFill>
                <a:latin typeface="P052"/>
                <a:cs typeface="P052"/>
              </a:rPr>
              <a:t> </a:t>
            </a:r>
            <a:r>
              <a:rPr sz="1200" b="1" kern="0" dirty="0">
                <a:solidFill>
                  <a:sysClr val="windowText" lastClr="000000"/>
                </a:solidFill>
                <a:latin typeface="P052"/>
                <a:cs typeface="P052"/>
              </a:rPr>
              <a:t>example</a:t>
            </a:r>
            <a:r>
              <a:rPr sz="1200" b="1" kern="0" spc="-5" dirty="0">
                <a:solidFill>
                  <a:sysClr val="windowText" lastClr="000000"/>
                </a:solidFill>
                <a:latin typeface="P052"/>
                <a:cs typeface="P052"/>
              </a:rPr>
              <a:t> </a:t>
            </a:r>
            <a:r>
              <a:rPr sz="1200" b="1" kern="0" dirty="0">
                <a:solidFill>
                  <a:sysClr val="windowText" lastClr="000000"/>
                </a:solidFill>
                <a:latin typeface="P052"/>
                <a:cs typeface="P052"/>
              </a:rPr>
              <a:t>of</a:t>
            </a:r>
            <a:r>
              <a:rPr sz="1200" b="1" kern="0" spc="-10" dirty="0">
                <a:solidFill>
                  <a:sysClr val="windowText" lastClr="000000"/>
                </a:solidFill>
                <a:latin typeface="P052"/>
                <a:cs typeface="P052"/>
              </a:rPr>
              <a:t> </a:t>
            </a:r>
            <a:r>
              <a:rPr sz="1200" b="1" kern="0" dirty="0">
                <a:solidFill>
                  <a:sysClr val="windowText" lastClr="000000"/>
                </a:solidFill>
                <a:latin typeface="P052"/>
                <a:cs typeface="P052"/>
              </a:rPr>
              <a:t>a</a:t>
            </a:r>
            <a:r>
              <a:rPr sz="1200" b="1" kern="0" spc="-10" dirty="0">
                <a:solidFill>
                  <a:sysClr val="windowText" lastClr="000000"/>
                </a:solidFill>
                <a:latin typeface="P052"/>
                <a:cs typeface="P052"/>
              </a:rPr>
              <a:t> rule-</a:t>
            </a:r>
            <a:r>
              <a:rPr sz="1200" b="1" kern="0" dirty="0">
                <a:solidFill>
                  <a:sysClr val="windowText" lastClr="000000"/>
                </a:solidFill>
                <a:latin typeface="P052"/>
                <a:cs typeface="P052"/>
              </a:rPr>
              <a:t>based </a:t>
            </a:r>
            <a:r>
              <a:rPr sz="1200" b="1" kern="0" spc="-20" dirty="0">
                <a:solidFill>
                  <a:sysClr val="windowText" lastClr="000000"/>
                </a:solidFill>
                <a:latin typeface="P052"/>
                <a:cs typeface="P052"/>
              </a:rPr>
              <a:t>NIDS</a:t>
            </a:r>
            <a:endParaRPr sz="1200" kern="0">
              <a:solidFill>
                <a:sysClr val="windowText" lastClr="000000"/>
              </a:solidFill>
              <a:latin typeface="P052"/>
              <a:cs typeface="P052"/>
            </a:endParaRPr>
          </a:p>
        </p:txBody>
      </p:sp>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1032</TotalTime>
  <Words>4450</Words>
  <Application>Microsoft Office PowerPoint</Application>
  <PresentationFormat>Widescreen</PresentationFormat>
  <Paragraphs>495</Paragraphs>
  <Slides>25</Slides>
  <Notes>6</Notes>
  <HiddenSlides>0</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1</vt:i4>
      </vt:variant>
      <vt:variant>
        <vt:lpstr>Slide Titles</vt:lpstr>
      </vt:variant>
      <vt:variant>
        <vt:i4>25</vt:i4>
      </vt:variant>
    </vt:vector>
  </HeadingPairs>
  <TitlesOfParts>
    <vt:vector size="41" baseType="lpstr">
      <vt:lpstr>Arial</vt:lpstr>
      <vt:lpstr>Calibri</vt:lpstr>
      <vt:lpstr>Calibri Light</vt:lpstr>
      <vt:lpstr>Franklin Gothic Book</vt:lpstr>
      <vt:lpstr>Georgia</vt:lpstr>
      <vt:lpstr>P052</vt:lpstr>
      <vt:lpstr>Perpetua</vt:lpstr>
      <vt:lpstr>Times New Roman</vt:lpstr>
      <vt:lpstr>TimesTenLTStd-Bold</vt:lpstr>
      <vt:lpstr>TimesTenLTStd-Roman</vt:lpstr>
      <vt:lpstr>Verdana</vt:lpstr>
      <vt:lpstr>Wingdings 2</vt:lpstr>
      <vt:lpstr>Office Theme</vt:lpstr>
      <vt:lpstr>1_Office Theme</vt:lpstr>
      <vt:lpstr>Equity</vt:lpstr>
      <vt:lpstr>Bitmap Image</vt:lpstr>
      <vt:lpstr>PowerPoint Presentation</vt:lpstr>
      <vt:lpstr>Basic principle</vt:lpstr>
      <vt:lpstr>PowerPoint Presentation</vt:lpstr>
      <vt:lpstr>PowerPoint Presentation</vt:lpstr>
      <vt:lpstr>IDS Requirements</vt:lpstr>
      <vt:lpstr>PowerPoint Presentation</vt:lpstr>
      <vt:lpstr>Analysis Approaches</vt:lpstr>
      <vt:lpstr>Anomaly Detection</vt:lpstr>
      <vt:lpstr>Signature or Heuristic Detection</vt:lpstr>
      <vt:lpstr>Host-Based Intrusion Detection (HIDS)</vt:lpstr>
      <vt:lpstr>Data Sources and Sensors</vt:lpstr>
      <vt:lpstr>PowerPoint Presentation</vt:lpstr>
      <vt:lpstr>PowerPoint Presentation</vt:lpstr>
      <vt:lpstr>Network-Based IDS (NIDS)</vt:lpstr>
      <vt:lpstr>Types of Network Sensors</vt:lpstr>
      <vt:lpstr>Types of Network Sensors </vt:lpstr>
      <vt:lpstr>Internet</vt:lpstr>
      <vt:lpstr>PowerPoint Presentation</vt:lpstr>
      <vt:lpstr>Intrusion Detection Techniques</vt:lpstr>
      <vt:lpstr>Example: Snort</vt:lpstr>
      <vt:lpstr>Stateful Protocol Analysis (SPA)</vt:lpstr>
      <vt:lpstr>Logging of Alerts</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Aqsa Aslam</dc:creator>
  <cp:lastModifiedBy>Aqsa Aslam</cp:lastModifiedBy>
  <cp:revision>9</cp:revision>
  <dcterms:created xsi:type="dcterms:W3CDTF">2024-10-29T02:38:48Z</dcterms:created>
  <dcterms:modified xsi:type="dcterms:W3CDTF">2024-10-29T19:51:24Z</dcterms:modified>
</cp:coreProperties>
</file>