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8"/>
  </p:notesMasterIdLst>
  <p:sldIdLst>
    <p:sldId id="485" r:id="rId4"/>
    <p:sldId id="367" r:id="rId5"/>
    <p:sldId id="408" r:id="rId6"/>
    <p:sldId id="306" r:id="rId7"/>
    <p:sldId id="411" r:id="rId8"/>
    <p:sldId id="486" r:id="rId9"/>
    <p:sldId id="489" r:id="rId10"/>
    <p:sldId id="491" r:id="rId11"/>
    <p:sldId id="487" r:id="rId12"/>
    <p:sldId id="488" r:id="rId13"/>
    <p:sldId id="492" r:id="rId14"/>
    <p:sldId id="378" r:id="rId15"/>
    <p:sldId id="281" r:id="rId16"/>
    <p:sldId id="282" r:id="rId17"/>
    <p:sldId id="493" r:id="rId18"/>
    <p:sldId id="283" r:id="rId19"/>
    <p:sldId id="305" r:id="rId20"/>
    <p:sldId id="308" r:id="rId21"/>
    <p:sldId id="495" r:id="rId22"/>
    <p:sldId id="286" r:id="rId23"/>
    <p:sldId id="291" r:id="rId24"/>
    <p:sldId id="292" r:id="rId25"/>
    <p:sldId id="293" r:id="rId26"/>
    <p:sldId id="294" r:id="rId2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p:cViewPr varScale="1">
        <p:scale>
          <a:sx n="81" d="100"/>
          <a:sy n="81" d="100"/>
        </p:scale>
        <p:origin x="7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B329AE-D020-4B4D-8C80-01AD14BB57D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B7FB4DF-A93B-D649-8729-43A47AD702FD}">
      <dgm:prSet phldrT="[Text]"/>
      <dgm:spPr>
        <a:solidFill>
          <a:schemeClr val="accent5">
            <a:lumMod val="75000"/>
          </a:schemeClr>
        </a:solidFill>
        <a:ln>
          <a:solidFill>
            <a:schemeClr val="accent5">
              <a:lumMod val="75000"/>
            </a:schemeClr>
          </a:solidFill>
        </a:ln>
      </dgm:spPr>
      <dgm:t>
        <a:bodyPr/>
        <a:lstStyle/>
        <a:p>
          <a:r>
            <a:rPr lang="en-US" b="1" dirty="0">
              <a:solidFill>
                <a:schemeClr val="tx1"/>
              </a:solidFill>
              <a:effectLst>
                <a:outerShdw blurRad="38100" dist="38100" dir="2700000" algn="tl">
                  <a:srgbClr val="0064E2"/>
                </a:outerShdw>
              </a:effectLst>
            </a:rPr>
            <a:t>SQL statements can be used to:</a:t>
          </a:r>
          <a:endParaRPr lang="en-US" b="1" dirty="0">
            <a:solidFill>
              <a:schemeClr val="tx1"/>
            </a:solidFill>
          </a:endParaRPr>
        </a:p>
      </dgm:t>
    </dgm:pt>
    <dgm:pt modelId="{7D7D3C29-E601-7B48-8300-6C4966896A38}" type="parTrans" cxnId="{617DECC6-8F5C-1341-8C5A-ACF86E7765D0}">
      <dgm:prSet/>
      <dgm:spPr/>
      <dgm:t>
        <a:bodyPr/>
        <a:lstStyle/>
        <a:p>
          <a:endParaRPr lang="en-US"/>
        </a:p>
      </dgm:t>
    </dgm:pt>
    <dgm:pt modelId="{A1A5E429-2340-7746-805F-D85EDB7F393A}" type="sibTrans" cxnId="{617DECC6-8F5C-1341-8C5A-ACF86E7765D0}">
      <dgm:prSet/>
      <dgm:spPr/>
      <dgm:t>
        <a:bodyPr/>
        <a:lstStyle/>
        <a:p>
          <a:endParaRPr lang="en-US"/>
        </a:p>
      </dgm:t>
    </dgm:pt>
    <dgm:pt modelId="{21856587-A146-8442-B3FF-1D65E287C1BB}">
      <dgm:prSet/>
      <dgm:spPr>
        <a:solidFill>
          <a:schemeClr val="accent5">
            <a:lumMod val="40000"/>
            <a:lumOff val="60000"/>
            <a:alpha val="90000"/>
          </a:schemeClr>
        </a:solidFill>
        <a:ln>
          <a:solidFill>
            <a:schemeClr val="accent5">
              <a:lumMod val="75000"/>
              <a:alpha val="90000"/>
            </a:schemeClr>
          </a:solidFill>
        </a:ln>
      </dgm:spPr>
      <dgm:t>
        <a:bodyPr/>
        <a:lstStyle/>
        <a:p>
          <a:r>
            <a:rPr lang="en-US" dirty="0">
              <a:effectLst/>
            </a:rPr>
            <a:t>Create tables </a:t>
          </a:r>
        </a:p>
      </dgm:t>
    </dgm:pt>
    <dgm:pt modelId="{A9872C9E-D942-D042-A54A-9E3ED8BD8A66}" type="parTrans" cxnId="{67595E5A-582C-EB41-9F6F-51066A3D0902}">
      <dgm:prSet/>
      <dgm:spPr/>
      <dgm:t>
        <a:bodyPr/>
        <a:lstStyle/>
        <a:p>
          <a:endParaRPr lang="en-US"/>
        </a:p>
      </dgm:t>
    </dgm:pt>
    <dgm:pt modelId="{8C34D3B0-CD33-3A45-AC20-F312A3A8224A}" type="sibTrans" cxnId="{67595E5A-582C-EB41-9F6F-51066A3D0902}">
      <dgm:prSet/>
      <dgm:spPr/>
      <dgm:t>
        <a:bodyPr/>
        <a:lstStyle/>
        <a:p>
          <a:endParaRPr lang="en-US"/>
        </a:p>
      </dgm:t>
    </dgm:pt>
    <dgm:pt modelId="{E7E540AA-E688-D347-95E9-592A12793212}">
      <dgm:prSet/>
      <dgm:spPr>
        <a:solidFill>
          <a:schemeClr val="accent5">
            <a:lumMod val="40000"/>
            <a:lumOff val="60000"/>
            <a:alpha val="90000"/>
          </a:schemeClr>
        </a:solidFill>
        <a:ln>
          <a:solidFill>
            <a:schemeClr val="accent5">
              <a:lumMod val="75000"/>
              <a:alpha val="90000"/>
            </a:schemeClr>
          </a:solidFill>
        </a:ln>
      </dgm:spPr>
      <dgm:t>
        <a:bodyPr/>
        <a:lstStyle/>
        <a:p>
          <a:r>
            <a:rPr lang="en-US" dirty="0">
              <a:effectLst/>
            </a:rPr>
            <a:t>Insert and delete data in tables </a:t>
          </a:r>
        </a:p>
      </dgm:t>
    </dgm:pt>
    <dgm:pt modelId="{076AC029-1BA6-F646-A7DB-8D3C639C3A70}" type="parTrans" cxnId="{C34C3295-BC70-BE45-9C04-4961242ECFBE}">
      <dgm:prSet/>
      <dgm:spPr/>
      <dgm:t>
        <a:bodyPr/>
        <a:lstStyle/>
        <a:p>
          <a:endParaRPr lang="en-US"/>
        </a:p>
      </dgm:t>
    </dgm:pt>
    <dgm:pt modelId="{66AB3B76-1E36-A84E-A48E-94605DD39569}" type="sibTrans" cxnId="{C34C3295-BC70-BE45-9C04-4961242ECFBE}">
      <dgm:prSet/>
      <dgm:spPr/>
      <dgm:t>
        <a:bodyPr/>
        <a:lstStyle/>
        <a:p>
          <a:endParaRPr lang="en-US"/>
        </a:p>
      </dgm:t>
    </dgm:pt>
    <dgm:pt modelId="{C364A1C9-BC50-7A4F-958D-06806FB182AE}">
      <dgm:prSet/>
      <dgm:spPr>
        <a:solidFill>
          <a:schemeClr val="accent5">
            <a:lumMod val="40000"/>
            <a:lumOff val="60000"/>
            <a:alpha val="90000"/>
          </a:schemeClr>
        </a:solidFill>
        <a:ln>
          <a:solidFill>
            <a:schemeClr val="accent5">
              <a:lumMod val="75000"/>
              <a:alpha val="90000"/>
            </a:schemeClr>
          </a:solidFill>
        </a:ln>
      </dgm:spPr>
      <dgm:t>
        <a:bodyPr/>
        <a:lstStyle/>
        <a:p>
          <a:r>
            <a:rPr lang="en-US" dirty="0">
              <a:effectLst/>
            </a:rPr>
            <a:t>Create views </a:t>
          </a:r>
        </a:p>
      </dgm:t>
    </dgm:pt>
    <dgm:pt modelId="{7579968D-85BC-6948-9DC8-6805F1C5FD33}" type="parTrans" cxnId="{A9E154D0-5FBE-C443-B645-B5ABA3C015B5}">
      <dgm:prSet/>
      <dgm:spPr/>
      <dgm:t>
        <a:bodyPr/>
        <a:lstStyle/>
        <a:p>
          <a:endParaRPr lang="en-US"/>
        </a:p>
      </dgm:t>
    </dgm:pt>
    <dgm:pt modelId="{3CDC4511-2132-6241-86A0-3D0E051B1BAB}" type="sibTrans" cxnId="{A9E154D0-5FBE-C443-B645-B5ABA3C015B5}">
      <dgm:prSet/>
      <dgm:spPr/>
      <dgm:t>
        <a:bodyPr/>
        <a:lstStyle/>
        <a:p>
          <a:endParaRPr lang="en-US"/>
        </a:p>
      </dgm:t>
    </dgm:pt>
    <dgm:pt modelId="{FFF468A1-A748-FF48-8F60-17D959AAAB43}">
      <dgm:prSet/>
      <dgm:spPr>
        <a:solidFill>
          <a:schemeClr val="accent5">
            <a:lumMod val="40000"/>
            <a:lumOff val="60000"/>
            <a:alpha val="90000"/>
          </a:schemeClr>
        </a:solidFill>
        <a:ln>
          <a:solidFill>
            <a:schemeClr val="accent5">
              <a:lumMod val="75000"/>
              <a:alpha val="90000"/>
            </a:schemeClr>
          </a:solidFill>
        </a:ln>
      </dgm:spPr>
      <dgm:t>
        <a:bodyPr/>
        <a:lstStyle/>
        <a:p>
          <a:r>
            <a:rPr lang="en-US" dirty="0">
              <a:effectLst/>
            </a:rPr>
            <a:t>Retrieve data with query statements</a:t>
          </a:r>
        </a:p>
      </dgm:t>
    </dgm:pt>
    <dgm:pt modelId="{09E26048-E3BC-264C-9CC9-5BAAABE63268}" type="parTrans" cxnId="{44CB20DE-2BC3-9547-8FA4-374C1630A89C}">
      <dgm:prSet/>
      <dgm:spPr/>
      <dgm:t>
        <a:bodyPr/>
        <a:lstStyle/>
        <a:p>
          <a:endParaRPr lang="en-US"/>
        </a:p>
      </dgm:t>
    </dgm:pt>
    <dgm:pt modelId="{F2EDC7B4-169C-BD4A-8062-F69804C8996F}" type="sibTrans" cxnId="{44CB20DE-2BC3-9547-8FA4-374C1630A89C}">
      <dgm:prSet/>
      <dgm:spPr/>
      <dgm:t>
        <a:bodyPr/>
        <a:lstStyle/>
        <a:p>
          <a:endParaRPr lang="en-US"/>
        </a:p>
      </dgm:t>
    </dgm:pt>
    <dgm:pt modelId="{2E70F202-7551-944C-B26F-EB341DF96E04}" type="pres">
      <dgm:prSet presAssocID="{C7B329AE-D020-4B4D-8C80-01AD14BB57D1}" presName="Name0" presStyleCnt="0">
        <dgm:presLayoutVars>
          <dgm:dir/>
          <dgm:animLvl val="lvl"/>
          <dgm:resizeHandles val="exact"/>
        </dgm:presLayoutVars>
      </dgm:prSet>
      <dgm:spPr/>
    </dgm:pt>
    <dgm:pt modelId="{59E0E5B2-274F-B041-94D2-52B2742F455E}" type="pres">
      <dgm:prSet presAssocID="{2B7FB4DF-A93B-D649-8729-43A47AD702FD}" presName="composite" presStyleCnt="0"/>
      <dgm:spPr/>
    </dgm:pt>
    <dgm:pt modelId="{5E70569A-157E-B84F-8BE4-052909CE1C9C}" type="pres">
      <dgm:prSet presAssocID="{2B7FB4DF-A93B-D649-8729-43A47AD702FD}" presName="parTx" presStyleLbl="alignNode1" presStyleIdx="0" presStyleCnt="1">
        <dgm:presLayoutVars>
          <dgm:chMax val="0"/>
          <dgm:chPref val="0"/>
          <dgm:bulletEnabled val="1"/>
        </dgm:presLayoutVars>
      </dgm:prSet>
      <dgm:spPr/>
    </dgm:pt>
    <dgm:pt modelId="{8059D32B-B686-2946-9864-E0BC67B6D38C}" type="pres">
      <dgm:prSet presAssocID="{2B7FB4DF-A93B-D649-8729-43A47AD702FD}" presName="desTx" presStyleLbl="alignAccFollowNode1" presStyleIdx="0" presStyleCnt="1">
        <dgm:presLayoutVars>
          <dgm:bulletEnabled val="1"/>
        </dgm:presLayoutVars>
      </dgm:prSet>
      <dgm:spPr/>
    </dgm:pt>
  </dgm:ptLst>
  <dgm:cxnLst>
    <dgm:cxn modelId="{547A420A-754C-8348-8AB3-50B849BB9FE4}" type="presOf" srcId="{E7E540AA-E688-D347-95E9-592A12793212}" destId="{8059D32B-B686-2946-9864-E0BC67B6D38C}" srcOrd="0" destOrd="1" presId="urn:microsoft.com/office/officeart/2005/8/layout/hList1"/>
    <dgm:cxn modelId="{A26FBA27-E962-E840-B1B2-EFD62315AE3E}" type="presOf" srcId="{C364A1C9-BC50-7A4F-958D-06806FB182AE}" destId="{8059D32B-B686-2946-9864-E0BC67B6D38C}" srcOrd="0" destOrd="2" presId="urn:microsoft.com/office/officeart/2005/8/layout/hList1"/>
    <dgm:cxn modelId="{6F8B3C2D-7C9A-CB40-B71C-CEC3D01F12A6}" type="presOf" srcId="{2B7FB4DF-A93B-D649-8729-43A47AD702FD}" destId="{5E70569A-157E-B84F-8BE4-052909CE1C9C}" srcOrd="0" destOrd="0" presId="urn:microsoft.com/office/officeart/2005/8/layout/hList1"/>
    <dgm:cxn modelId="{A4652663-B3C7-F442-940A-E2DD7BEFF903}" type="presOf" srcId="{C7B329AE-D020-4B4D-8C80-01AD14BB57D1}" destId="{2E70F202-7551-944C-B26F-EB341DF96E04}" srcOrd="0" destOrd="0" presId="urn:microsoft.com/office/officeart/2005/8/layout/hList1"/>
    <dgm:cxn modelId="{67595E5A-582C-EB41-9F6F-51066A3D0902}" srcId="{2B7FB4DF-A93B-D649-8729-43A47AD702FD}" destId="{21856587-A146-8442-B3FF-1D65E287C1BB}" srcOrd="0" destOrd="0" parTransId="{A9872C9E-D942-D042-A54A-9E3ED8BD8A66}" sibTransId="{8C34D3B0-CD33-3A45-AC20-F312A3A8224A}"/>
    <dgm:cxn modelId="{C34C3295-BC70-BE45-9C04-4961242ECFBE}" srcId="{2B7FB4DF-A93B-D649-8729-43A47AD702FD}" destId="{E7E540AA-E688-D347-95E9-592A12793212}" srcOrd="1" destOrd="0" parTransId="{076AC029-1BA6-F646-A7DB-8D3C639C3A70}" sibTransId="{66AB3B76-1E36-A84E-A48E-94605DD39569}"/>
    <dgm:cxn modelId="{1855C2B6-C19B-6548-822B-CCA8E993B5E3}" type="presOf" srcId="{FFF468A1-A748-FF48-8F60-17D959AAAB43}" destId="{8059D32B-B686-2946-9864-E0BC67B6D38C}" srcOrd="0" destOrd="3" presId="urn:microsoft.com/office/officeart/2005/8/layout/hList1"/>
    <dgm:cxn modelId="{617DECC6-8F5C-1341-8C5A-ACF86E7765D0}" srcId="{C7B329AE-D020-4B4D-8C80-01AD14BB57D1}" destId="{2B7FB4DF-A93B-D649-8729-43A47AD702FD}" srcOrd="0" destOrd="0" parTransId="{7D7D3C29-E601-7B48-8300-6C4966896A38}" sibTransId="{A1A5E429-2340-7746-805F-D85EDB7F393A}"/>
    <dgm:cxn modelId="{A9E154D0-5FBE-C443-B645-B5ABA3C015B5}" srcId="{2B7FB4DF-A93B-D649-8729-43A47AD702FD}" destId="{C364A1C9-BC50-7A4F-958D-06806FB182AE}" srcOrd="2" destOrd="0" parTransId="{7579968D-85BC-6948-9DC8-6805F1C5FD33}" sibTransId="{3CDC4511-2132-6241-86A0-3D0E051B1BAB}"/>
    <dgm:cxn modelId="{44CB20DE-2BC3-9547-8FA4-374C1630A89C}" srcId="{2B7FB4DF-A93B-D649-8729-43A47AD702FD}" destId="{FFF468A1-A748-FF48-8F60-17D959AAAB43}" srcOrd="3" destOrd="0" parTransId="{09E26048-E3BC-264C-9CC9-5BAAABE63268}" sibTransId="{F2EDC7B4-169C-BD4A-8062-F69804C8996F}"/>
    <dgm:cxn modelId="{BCDE21F1-90FE-064A-9640-65D91E77804D}" type="presOf" srcId="{21856587-A146-8442-B3FF-1D65E287C1BB}" destId="{8059D32B-B686-2946-9864-E0BC67B6D38C}" srcOrd="0" destOrd="0" presId="urn:microsoft.com/office/officeart/2005/8/layout/hList1"/>
    <dgm:cxn modelId="{32C36337-D716-BF47-8119-E8CECC8B0DB6}" type="presParOf" srcId="{2E70F202-7551-944C-B26F-EB341DF96E04}" destId="{59E0E5B2-274F-B041-94D2-52B2742F455E}" srcOrd="0" destOrd="0" presId="urn:microsoft.com/office/officeart/2005/8/layout/hList1"/>
    <dgm:cxn modelId="{9C353667-B54F-DF4D-83A3-2D6D5E774791}" type="presParOf" srcId="{59E0E5B2-274F-B041-94D2-52B2742F455E}" destId="{5E70569A-157E-B84F-8BE4-052909CE1C9C}" srcOrd="0" destOrd="0" presId="urn:microsoft.com/office/officeart/2005/8/layout/hList1"/>
    <dgm:cxn modelId="{16DFF6D1-E699-F340-A163-673E40E62695}" type="presParOf" srcId="{59E0E5B2-274F-B041-94D2-52B2742F455E}" destId="{8059D32B-B686-2946-9864-E0BC67B6D38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11CF5-3784-AE4D-A5C0-E8A93FB3E7CC}"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5E9F13E-6F3A-DE47-AF42-AAFE40D9BCC6}">
      <dgm:prSet custT="1"/>
      <dgm:spPr>
        <a:solidFill>
          <a:schemeClr val="accent3">
            <a:lumMod val="75000"/>
          </a:schemeClr>
        </a:solidFill>
      </dgm:spPr>
      <dgm:t>
        <a:bodyPr/>
        <a:lstStyle/>
        <a:p>
          <a:pPr rtl="0"/>
          <a:r>
            <a:rPr lang="en-US" sz="1800" b="1" dirty="0">
              <a:solidFill>
                <a:schemeClr val="accent6">
                  <a:lumMod val="40000"/>
                  <a:lumOff val="60000"/>
                </a:schemeClr>
              </a:solidFill>
            </a:rPr>
            <a:t>User input</a:t>
          </a:r>
        </a:p>
      </dgm:t>
    </dgm:pt>
    <dgm:pt modelId="{3C5DF413-B4D7-F140-8ECB-E3B7264CBE45}" type="parTrans" cxnId="{E8855C14-4F6B-5347-AFFE-FF33C4AEDBC6}">
      <dgm:prSet/>
      <dgm:spPr/>
      <dgm:t>
        <a:bodyPr/>
        <a:lstStyle/>
        <a:p>
          <a:endParaRPr lang="en-US"/>
        </a:p>
      </dgm:t>
    </dgm:pt>
    <dgm:pt modelId="{6E7F737F-EDC5-0D41-910E-FC93CA6FAFDE}" type="sibTrans" cxnId="{E8855C14-4F6B-5347-AFFE-FF33C4AEDBC6}">
      <dgm:prSet/>
      <dgm:spPr/>
      <dgm:t>
        <a:bodyPr/>
        <a:lstStyle/>
        <a:p>
          <a:endParaRPr lang="en-US"/>
        </a:p>
      </dgm:t>
    </dgm:pt>
    <dgm:pt modelId="{524F4694-479A-634E-A94B-FBA266C58145}">
      <dgm:prSet/>
      <dgm:spPr>
        <a:ln>
          <a:solidFill>
            <a:schemeClr val="accent3">
              <a:lumMod val="75000"/>
            </a:schemeClr>
          </a:solidFill>
        </a:ln>
      </dgm:spPr>
      <dgm:t>
        <a:bodyPr/>
        <a:lstStyle/>
        <a:p>
          <a:pPr rtl="0"/>
          <a:r>
            <a:rPr lang="en-US" dirty="0"/>
            <a:t>Attackers inject SQL commands by providing suitable crafted user input</a:t>
          </a:r>
        </a:p>
      </dgm:t>
    </dgm:pt>
    <dgm:pt modelId="{D36FC29E-8ED0-F748-90C3-DFEF50BD8E3F}" type="parTrans" cxnId="{AC649DF8-F572-E544-A091-1DA678B24D0D}">
      <dgm:prSet/>
      <dgm:spPr/>
      <dgm:t>
        <a:bodyPr/>
        <a:lstStyle/>
        <a:p>
          <a:endParaRPr lang="en-US"/>
        </a:p>
      </dgm:t>
    </dgm:pt>
    <dgm:pt modelId="{3FE53754-6A36-C946-9877-1E20E39F25E4}" type="sibTrans" cxnId="{AC649DF8-F572-E544-A091-1DA678B24D0D}">
      <dgm:prSet/>
      <dgm:spPr/>
      <dgm:t>
        <a:bodyPr/>
        <a:lstStyle/>
        <a:p>
          <a:endParaRPr lang="en-US"/>
        </a:p>
      </dgm:t>
    </dgm:pt>
    <dgm:pt modelId="{491FCB85-8357-4F4B-B05D-5484C13F4329}">
      <dgm:prSet custT="1"/>
      <dgm:spPr>
        <a:solidFill>
          <a:schemeClr val="accent5">
            <a:lumMod val="75000"/>
          </a:schemeClr>
        </a:solidFill>
      </dgm:spPr>
      <dgm:t>
        <a:bodyPr/>
        <a:lstStyle/>
        <a:p>
          <a:pPr rtl="0"/>
          <a:r>
            <a:rPr lang="en-US" sz="1800" b="1" dirty="0">
              <a:solidFill>
                <a:schemeClr val="accent6">
                  <a:lumMod val="40000"/>
                  <a:lumOff val="60000"/>
                </a:schemeClr>
              </a:solidFill>
            </a:rPr>
            <a:t>Server variables</a:t>
          </a:r>
        </a:p>
      </dgm:t>
    </dgm:pt>
    <dgm:pt modelId="{9C93A369-D636-1248-81EE-DC1B9505E399}" type="parTrans" cxnId="{6AF61A3D-FC7D-1A48-809B-5A21EE0C4435}">
      <dgm:prSet/>
      <dgm:spPr/>
      <dgm:t>
        <a:bodyPr/>
        <a:lstStyle/>
        <a:p>
          <a:endParaRPr lang="en-US"/>
        </a:p>
      </dgm:t>
    </dgm:pt>
    <dgm:pt modelId="{356B8FD1-26AA-814B-9094-DD0CF0390CD3}" type="sibTrans" cxnId="{6AF61A3D-FC7D-1A48-809B-5A21EE0C4435}">
      <dgm:prSet/>
      <dgm:spPr/>
      <dgm:t>
        <a:bodyPr/>
        <a:lstStyle/>
        <a:p>
          <a:endParaRPr lang="en-US"/>
        </a:p>
      </dgm:t>
    </dgm:pt>
    <dgm:pt modelId="{6272BAFF-0A09-1B4A-9CA5-D158D937E7C3}">
      <dgm:prSet/>
      <dgm:spPr>
        <a:ln>
          <a:solidFill>
            <a:schemeClr val="accent5">
              <a:lumMod val="75000"/>
            </a:schemeClr>
          </a:solidFill>
        </a:ln>
      </dgm:spPr>
      <dgm:t>
        <a:bodyPr/>
        <a:lstStyle/>
        <a:p>
          <a:pPr rtl="0"/>
          <a:r>
            <a:rPr lang="en-US" dirty="0"/>
            <a:t>Attackers can forge the values that are placed in HTTP and network headers and exploit this vulnerability by placing data directly into the headers</a:t>
          </a:r>
        </a:p>
      </dgm:t>
    </dgm:pt>
    <dgm:pt modelId="{3C6B4321-6882-F94F-A1DA-483FB1CAB706}" type="parTrans" cxnId="{BB760813-27DC-C446-9CBF-33F65D262F0F}">
      <dgm:prSet/>
      <dgm:spPr/>
      <dgm:t>
        <a:bodyPr/>
        <a:lstStyle/>
        <a:p>
          <a:endParaRPr lang="en-US"/>
        </a:p>
      </dgm:t>
    </dgm:pt>
    <dgm:pt modelId="{9E594EBD-C4F2-EA42-B4FA-E749CAADC767}" type="sibTrans" cxnId="{BB760813-27DC-C446-9CBF-33F65D262F0F}">
      <dgm:prSet/>
      <dgm:spPr/>
      <dgm:t>
        <a:bodyPr/>
        <a:lstStyle/>
        <a:p>
          <a:endParaRPr lang="en-US"/>
        </a:p>
      </dgm:t>
    </dgm:pt>
    <dgm:pt modelId="{7B0C6597-ABC3-5E4F-BF93-38742306E0B2}">
      <dgm:prSet custT="1"/>
      <dgm:spPr>
        <a:solidFill>
          <a:schemeClr val="accent3">
            <a:lumMod val="75000"/>
          </a:schemeClr>
        </a:solidFill>
      </dgm:spPr>
      <dgm:t>
        <a:bodyPr/>
        <a:lstStyle/>
        <a:p>
          <a:pPr rtl="0"/>
          <a:r>
            <a:rPr lang="en-US" sz="1800" b="1" dirty="0">
              <a:solidFill>
                <a:schemeClr val="accent6">
                  <a:lumMod val="40000"/>
                  <a:lumOff val="60000"/>
                </a:schemeClr>
              </a:solidFill>
            </a:rPr>
            <a:t>Second-order injection</a:t>
          </a:r>
        </a:p>
      </dgm:t>
    </dgm:pt>
    <dgm:pt modelId="{C65A0A1A-8E31-D946-A7EC-6A38011C4ED1}" type="parTrans" cxnId="{F3F0718D-1354-9C41-B76C-EFB7A139E25B}">
      <dgm:prSet/>
      <dgm:spPr/>
      <dgm:t>
        <a:bodyPr/>
        <a:lstStyle/>
        <a:p>
          <a:endParaRPr lang="en-US"/>
        </a:p>
      </dgm:t>
    </dgm:pt>
    <dgm:pt modelId="{F946BDDC-F435-2A44-9C6F-7DD114DE12EC}" type="sibTrans" cxnId="{F3F0718D-1354-9C41-B76C-EFB7A139E25B}">
      <dgm:prSet/>
      <dgm:spPr/>
      <dgm:t>
        <a:bodyPr/>
        <a:lstStyle/>
        <a:p>
          <a:endParaRPr lang="en-US"/>
        </a:p>
      </dgm:t>
    </dgm:pt>
    <dgm:pt modelId="{B341C437-17B1-5E47-8382-52377672EAEE}">
      <dgm:prSet/>
      <dgm:spPr>
        <a:ln>
          <a:solidFill>
            <a:schemeClr val="accent3">
              <a:lumMod val="75000"/>
            </a:schemeClr>
          </a:solidFill>
        </a:ln>
      </dgm:spPr>
      <dgm:t>
        <a:bodyPr/>
        <a:lstStyle/>
        <a:p>
          <a:pPr rtl="0"/>
          <a:r>
            <a:rPr lang="en-US" dirty="0"/>
            <a:t>A malicious user could rely on data already present in the system or database to trigger an SQL injection attack, so when the attack occurs, the input that modifies the query to cause an attack does not come from the user, but from within the system itself</a:t>
          </a:r>
        </a:p>
      </dgm:t>
    </dgm:pt>
    <dgm:pt modelId="{93232793-6147-2F42-BF24-4A98DC18AE63}" type="parTrans" cxnId="{DB022FDA-257A-7047-B359-A5944E95ED5D}">
      <dgm:prSet/>
      <dgm:spPr/>
      <dgm:t>
        <a:bodyPr/>
        <a:lstStyle/>
        <a:p>
          <a:endParaRPr lang="en-US"/>
        </a:p>
      </dgm:t>
    </dgm:pt>
    <dgm:pt modelId="{843524D9-B861-F54C-897D-E804C4CE086B}" type="sibTrans" cxnId="{DB022FDA-257A-7047-B359-A5944E95ED5D}">
      <dgm:prSet/>
      <dgm:spPr/>
      <dgm:t>
        <a:bodyPr/>
        <a:lstStyle/>
        <a:p>
          <a:endParaRPr lang="en-US"/>
        </a:p>
      </dgm:t>
    </dgm:pt>
    <dgm:pt modelId="{49530B86-CEB5-8443-BCA3-BE15206FF3FD}">
      <dgm:prSet custT="1"/>
      <dgm:spPr>
        <a:solidFill>
          <a:schemeClr val="accent5">
            <a:lumMod val="75000"/>
          </a:schemeClr>
        </a:solidFill>
      </dgm:spPr>
      <dgm:t>
        <a:bodyPr/>
        <a:lstStyle/>
        <a:p>
          <a:pPr rtl="0"/>
          <a:r>
            <a:rPr lang="en-US" sz="1800" b="1" dirty="0">
              <a:solidFill>
                <a:schemeClr val="accent6">
                  <a:lumMod val="40000"/>
                  <a:lumOff val="60000"/>
                </a:schemeClr>
              </a:solidFill>
            </a:rPr>
            <a:t>Cookies</a:t>
          </a:r>
        </a:p>
      </dgm:t>
    </dgm:pt>
    <dgm:pt modelId="{54973708-BCEE-FB4F-9802-4D61073E9ECD}" type="parTrans" cxnId="{FDE3048E-E963-4D41-8940-48338D186958}">
      <dgm:prSet/>
      <dgm:spPr/>
      <dgm:t>
        <a:bodyPr/>
        <a:lstStyle/>
        <a:p>
          <a:endParaRPr lang="en-US"/>
        </a:p>
      </dgm:t>
    </dgm:pt>
    <dgm:pt modelId="{18D2BF48-2679-C043-865C-236075530C0B}" type="sibTrans" cxnId="{FDE3048E-E963-4D41-8940-48338D186958}">
      <dgm:prSet/>
      <dgm:spPr/>
      <dgm:t>
        <a:bodyPr/>
        <a:lstStyle/>
        <a:p>
          <a:endParaRPr lang="en-US"/>
        </a:p>
      </dgm:t>
    </dgm:pt>
    <dgm:pt modelId="{B55A9BA4-A4E5-F749-A99D-958FB8B485AD}">
      <dgm:prSet/>
      <dgm:spPr>
        <a:ln>
          <a:solidFill>
            <a:schemeClr val="accent5">
              <a:lumMod val="75000"/>
            </a:schemeClr>
          </a:solidFill>
        </a:ln>
      </dgm:spPr>
      <dgm:t>
        <a:bodyPr/>
        <a:lstStyle/>
        <a:p>
          <a:pPr rtl="0"/>
          <a:r>
            <a:rPr lang="en-US" dirty="0"/>
            <a:t>An attacker could alter cookies such that when the application server builds an SQL query based on the cookie’s content, the structure and function of the query is modified</a:t>
          </a:r>
        </a:p>
      </dgm:t>
    </dgm:pt>
    <dgm:pt modelId="{539EABEF-B344-ED4C-8B3B-90F95C45A54B}" type="parTrans" cxnId="{D9FC286C-EBCC-AF44-B128-E885745A57EA}">
      <dgm:prSet/>
      <dgm:spPr/>
      <dgm:t>
        <a:bodyPr/>
        <a:lstStyle/>
        <a:p>
          <a:endParaRPr lang="en-US"/>
        </a:p>
      </dgm:t>
    </dgm:pt>
    <dgm:pt modelId="{FD7482FE-054E-924C-9DBE-9CA798B631DB}" type="sibTrans" cxnId="{D9FC286C-EBCC-AF44-B128-E885745A57EA}">
      <dgm:prSet/>
      <dgm:spPr/>
      <dgm:t>
        <a:bodyPr/>
        <a:lstStyle/>
        <a:p>
          <a:endParaRPr lang="en-US"/>
        </a:p>
      </dgm:t>
    </dgm:pt>
    <dgm:pt modelId="{7614CB46-C29C-664D-9BC3-3176EC3774A3}">
      <dgm:prSet custT="1"/>
      <dgm:spPr>
        <a:solidFill>
          <a:schemeClr val="accent3">
            <a:lumMod val="75000"/>
          </a:schemeClr>
        </a:solidFill>
      </dgm:spPr>
      <dgm:t>
        <a:bodyPr/>
        <a:lstStyle/>
        <a:p>
          <a:pPr rtl="0"/>
          <a:r>
            <a:rPr lang="en-US" sz="1800" b="1" dirty="0">
              <a:solidFill>
                <a:schemeClr val="accent6">
                  <a:lumMod val="40000"/>
                  <a:lumOff val="60000"/>
                </a:schemeClr>
              </a:solidFill>
            </a:rPr>
            <a:t>Physical user input</a:t>
          </a:r>
        </a:p>
      </dgm:t>
    </dgm:pt>
    <dgm:pt modelId="{799554AD-8A96-BC42-AE48-B05BF165BFB4}" type="parTrans" cxnId="{97DAC05D-2E69-9841-976D-63ADBDB5B3F3}">
      <dgm:prSet/>
      <dgm:spPr/>
      <dgm:t>
        <a:bodyPr/>
        <a:lstStyle/>
        <a:p>
          <a:endParaRPr lang="en-US"/>
        </a:p>
      </dgm:t>
    </dgm:pt>
    <dgm:pt modelId="{B5DB7DEA-654C-B14C-AB1B-78E1C6E68196}" type="sibTrans" cxnId="{97DAC05D-2E69-9841-976D-63ADBDB5B3F3}">
      <dgm:prSet/>
      <dgm:spPr/>
      <dgm:t>
        <a:bodyPr/>
        <a:lstStyle/>
        <a:p>
          <a:endParaRPr lang="en-US"/>
        </a:p>
      </dgm:t>
    </dgm:pt>
    <dgm:pt modelId="{A14DE3FD-071D-4848-A327-11FD94BE7480}">
      <dgm:prSet/>
      <dgm:spPr>
        <a:ln>
          <a:solidFill>
            <a:schemeClr val="accent3">
              <a:lumMod val="75000"/>
            </a:schemeClr>
          </a:solidFill>
        </a:ln>
      </dgm:spPr>
      <dgm:t>
        <a:bodyPr/>
        <a:lstStyle/>
        <a:p>
          <a:pPr rtl="0"/>
          <a:r>
            <a:rPr lang="en-US" dirty="0"/>
            <a:t>Applying user input that constructs an attack outside the realm of web requests</a:t>
          </a:r>
        </a:p>
      </dgm:t>
    </dgm:pt>
    <dgm:pt modelId="{6DF2F26D-DA4C-354A-B681-96E77E1C3DEC}" type="parTrans" cxnId="{85163ACB-D1D0-7D41-9628-B13A3CE04E35}">
      <dgm:prSet/>
      <dgm:spPr/>
      <dgm:t>
        <a:bodyPr/>
        <a:lstStyle/>
        <a:p>
          <a:endParaRPr lang="en-US"/>
        </a:p>
      </dgm:t>
    </dgm:pt>
    <dgm:pt modelId="{97695905-3095-6F41-BE04-6EF04FB595E7}" type="sibTrans" cxnId="{85163ACB-D1D0-7D41-9628-B13A3CE04E35}">
      <dgm:prSet/>
      <dgm:spPr/>
      <dgm:t>
        <a:bodyPr/>
        <a:lstStyle/>
        <a:p>
          <a:endParaRPr lang="en-US"/>
        </a:p>
      </dgm:t>
    </dgm:pt>
    <dgm:pt modelId="{2BCFD59D-931A-5641-8EF6-120332DFB91E}" type="pres">
      <dgm:prSet presAssocID="{E4F11CF5-3784-AE4D-A5C0-E8A93FB3E7CC}" presName="linear" presStyleCnt="0">
        <dgm:presLayoutVars>
          <dgm:dir/>
          <dgm:animLvl val="lvl"/>
          <dgm:resizeHandles val="exact"/>
        </dgm:presLayoutVars>
      </dgm:prSet>
      <dgm:spPr/>
    </dgm:pt>
    <dgm:pt modelId="{A7842911-1265-AA4D-9D75-96027A8FA5A6}" type="pres">
      <dgm:prSet presAssocID="{15E9F13E-6F3A-DE47-AF42-AAFE40D9BCC6}" presName="parentLin" presStyleCnt="0"/>
      <dgm:spPr/>
    </dgm:pt>
    <dgm:pt modelId="{9ADA4AA5-8D81-4845-82E3-47DDCEDBE16E}" type="pres">
      <dgm:prSet presAssocID="{15E9F13E-6F3A-DE47-AF42-AAFE40D9BCC6}" presName="parentLeftMargin" presStyleLbl="node1" presStyleIdx="0" presStyleCnt="5"/>
      <dgm:spPr/>
    </dgm:pt>
    <dgm:pt modelId="{49DE32D0-A3E0-634B-A0BA-EB313BB093B1}" type="pres">
      <dgm:prSet presAssocID="{15E9F13E-6F3A-DE47-AF42-AAFE40D9BCC6}" presName="parentText" presStyleLbl="node1" presStyleIdx="0" presStyleCnt="5">
        <dgm:presLayoutVars>
          <dgm:chMax val="0"/>
          <dgm:bulletEnabled val="1"/>
        </dgm:presLayoutVars>
      </dgm:prSet>
      <dgm:spPr/>
    </dgm:pt>
    <dgm:pt modelId="{4034D5E1-0DCE-3D4F-A823-6B5FF55DCB3D}" type="pres">
      <dgm:prSet presAssocID="{15E9F13E-6F3A-DE47-AF42-AAFE40D9BCC6}" presName="negativeSpace" presStyleCnt="0"/>
      <dgm:spPr/>
    </dgm:pt>
    <dgm:pt modelId="{24C470D0-E073-9C48-8B05-D345ECE226DF}" type="pres">
      <dgm:prSet presAssocID="{15E9F13E-6F3A-DE47-AF42-AAFE40D9BCC6}" presName="childText" presStyleLbl="conFgAcc1" presStyleIdx="0" presStyleCnt="5">
        <dgm:presLayoutVars>
          <dgm:bulletEnabled val="1"/>
        </dgm:presLayoutVars>
      </dgm:prSet>
      <dgm:spPr/>
    </dgm:pt>
    <dgm:pt modelId="{3F0318AA-E6EE-8E48-A563-A6343B85177E}" type="pres">
      <dgm:prSet presAssocID="{6E7F737F-EDC5-0D41-910E-FC93CA6FAFDE}" presName="spaceBetweenRectangles" presStyleCnt="0"/>
      <dgm:spPr/>
    </dgm:pt>
    <dgm:pt modelId="{B288BDAA-1110-214B-8FD3-E67B13D69B6E}" type="pres">
      <dgm:prSet presAssocID="{491FCB85-8357-4F4B-B05D-5484C13F4329}" presName="parentLin" presStyleCnt="0"/>
      <dgm:spPr/>
    </dgm:pt>
    <dgm:pt modelId="{EDD02C74-B40F-CD4C-8FCA-DBC81872B19F}" type="pres">
      <dgm:prSet presAssocID="{491FCB85-8357-4F4B-B05D-5484C13F4329}" presName="parentLeftMargin" presStyleLbl="node1" presStyleIdx="0" presStyleCnt="5"/>
      <dgm:spPr/>
    </dgm:pt>
    <dgm:pt modelId="{B6590F0A-960D-A44D-9693-1DDA5793ED80}" type="pres">
      <dgm:prSet presAssocID="{491FCB85-8357-4F4B-B05D-5484C13F4329}" presName="parentText" presStyleLbl="node1" presStyleIdx="1" presStyleCnt="5">
        <dgm:presLayoutVars>
          <dgm:chMax val="0"/>
          <dgm:bulletEnabled val="1"/>
        </dgm:presLayoutVars>
      </dgm:prSet>
      <dgm:spPr/>
    </dgm:pt>
    <dgm:pt modelId="{E25A1E38-D126-B846-A025-C8D7510DB80E}" type="pres">
      <dgm:prSet presAssocID="{491FCB85-8357-4F4B-B05D-5484C13F4329}" presName="negativeSpace" presStyleCnt="0"/>
      <dgm:spPr/>
    </dgm:pt>
    <dgm:pt modelId="{F347A860-BF20-F343-AE0E-F894CF3A2B77}" type="pres">
      <dgm:prSet presAssocID="{491FCB85-8357-4F4B-B05D-5484C13F4329}" presName="childText" presStyleLbl="conFgAcc1" presStyleIdx="1" presStyleCnt="5">
        <dgm:presLayoutVars>
          <dgm:bulletEnabled val="1"/>
        </dgm:presLayoutVars>
      </dgm:prSet>
      <dgm:spPr/>
    </dgm:pt>
    <dgm:pt modelId="{2B4F25B6-A242-3942-931E-63ED986B2BBE}" type="pres">
      <dgm:prSet presAssocID="{356B8FD1-26AA-814B-9094-DD0CF0390CD3}" presName="spaceBetweenRectangles" presStyleCnt="0"/>
      <dgm:spPr/>
    </dgm:pt>
    <dgm:pt modelId="{E2F88B07-3075-9444-8AB1-4BF5DBAEDD9B}" type="pres">
      <dgm:prSet presAssocID="{7B0C6597-ABC3-5E4F-BF93-38742306E0B2}" presName="parentLin" presStyleCnt="0"/>
      <dgm:spPr/>
    </dgm:pt>
    <dgm:pt modelId="{9C185153-152C-D943-8B6D-FBB0449897B1}" type="pres">
      <dgm:prSet presAssocID="{7B0C6597-ABC3-5E4F-BF93-38742306E0B2}" presName="parentLeftMargin" presStyleLbl="node1" presStyleIdx="1" presStyleCnt="5"/>
      <dgm:spPr/>
    </dgm:pt>
    <dgm:pt modelId="{BA985232-B7AE-214D-B627-6183C6D03381}" type="pres">
      <dgm:prSet presAssocID="{7B0C6597-ABC3-5E4F-BF93-38742306E0B2}" presName="parentText" presStyleLbl="node1" presStyleIdx="2" presStyleCnt="5">
        <dgm:presLayoutVars>
          <dgm:chMax val="0"/>
          <dgm:bulletEnabled val="1"/>
        </dgm:presLayoutVars>
      </dgm:prSet>
      <dgm:spPr/>
    </dgm:pt>
    <dgm:pt modelId="{2068409E-150D-F945-9411-969D30DAB1CB}" type="pres">
      <dgm:prSet presAssocID="{7B0C6597-ABC3-5E4F-BF93-38742306E0B2}" presName="negativeSpace" presStyleCnt="0"/>
      <dgm:spPr/>
    </dgm:pt>
    <dgm:pt modelId="{D121F9AD-CE7C-774F-8AB4-1CD37265180C}" type="pres">
      <dgm:prSet presAssocID="{7B0C6597-ABC3-5E4F-BF93-38742306E0B2}" presName="childText" presStyleLbl="conFgAcc1" presStyleIdx="2" presStyleCnt="5">
        <dgm:presLayoutVars>
          <dgm:bulletEnabled val="1"/>
        </dgm:presLayoutVars>
      </dgm:prSet>
      <dgm:spPr/>
    </dgm:pt>
    <dgm:pt modelId="{812B8A31-D98F-5F4D-85DC-FDF903C9EADF}" type="pres">
      <dgm:prSet presAssocID="{F946BDDC-F435-2A44-9C6F-7DD114DE12EC}" presName="spaceBetweenRectangles" presStyleCnt="0"/>
      <dgm:spPr/>
    </dgm:pt>
    <dgm:pt modelId="{58B90200-A447-7E46-A7F5-BF74B8765A7C}" type="pres">
      <dgm:prSet presAssocID="{49530B86-CEB5-8443-BCA3-BE15206FF3FD}" presName="parentLin" presStyleCnt="0"/>
      <dgm:spPr/>
    </dgm:pt>
    <dgm:pt modelId="{D4E7FFE6-8577-3D4F-9934-63B359F29951}" type="pres">
      <dgm:prSet presAssocID="{49530B86-CEB5-8443-BCA3-BE15206FF3FD}" presName="parentLeftMargin" presStyleLbl="node1" presStyleIdx="2" presStyleCnt="5"/>
      <dgm:spPr/>
    </dgm:pt>
    <dgm:pt modelId="{3ADE7EA7-5C2B-0149-81B6-8B0314A71EF4}" type="pres">
      <dgm:prSet presAssocID="{49530B86-CEB5-8443-BCA3-BE15206FF3FD}" presName="parentText" presStyleLbl="node1" presStyleIdx="3" presStyleCnt="5">
        <dgm:presLayoutVars>
          <dgm:chMax val="0"/>
          <dgm:bulletEnabled val="1"/>
        </dgm:presLayoutVars>
      </dgm:prSet>
      <dgm:spPr/>
    </dgm:pt>
    <dgm:pt modelId="{9845803D-461D-C840-8A9F-1E8339ED3AE7}" type="pres">
      <dgm:prSet presAssocID="{49530B86-CEB5-8443-BCA3-BE15206FF3FD}" presName="negativeSpace" presStyleCnt="0"/>
      <dgm:spPr/>
    </dgm:pt>
    <dgm:pt modelId="{88B01C00-B76C-3947-AC33-98172F4ED25D}" type="pres">
      <dgm:prSet presAssocID="{49530B86-CEB5-8443-BCA3-BE15206FF3FD}" presName="childText" presStyleLbl="conFgAcc1" presStyleIdx="3" presStyleCnt="5">
        <dgm:presLayoutVars>
          <dgm:bulletEnabled val="1"/>
        </dgm:presLayoutVars>
      </dgm:prSet>
      <dgm:spPr/>
    </dgm:pt>
    <dgm:pt modelId="{6C9F4F91-C7CE-F84F-9CB4-7ADCB885E7D8}" type="pres">
      <dgm:prSet presAssocID="{18D2BF48-2679-C043-865C-236075530C0B}" presName="spaceBetweenRectangles" presStyleCnt="0"/>
      <dgm:spPr/>
    </dgm:pt>
    <dgm:pt modelId="{43EE67AF-BB2F-8047-AB87-93188F4A1C1C}" type="pres">
      <dgm:prSet presAssocID="{7614CB46-C29C-664D-9BC3-3176EC3774A3}" presName="parentLin" presStyleCnt="0"/>
      <dgm:spPr/>
    </dgm:pt>
    <dgm:pt modelId="{9C018BB4-A654-5040-91D2-3536EB220543}" type="pres">
      <dgm:prSet presAssocID="{7614CB46-C29C-664D-9BC3-3176EC3774A3}" presName="parentLeftMargin" presStyleLbl="node1" presStyleIdx="3" presStyleCnt="5"/>
      <dgm:spPr/>
    </dgm:pt>
    <dgm:pt modelId="{F5A2D54C-DF6E-2240-B8E6-152B0641B7CD}" type="pres">
      <dgm:prSet presAssocID="{7614CB46-C29C-664D-9BC3-3176EC3774A3}" presName="parentText" presStyleLbl="node1" presStyleIdx="4" presStyleCnt="5">
        <dgm:presLayoutVars>
          <dgm:chMax val="0"/>
          <dgm:bulletEnabled val="1"/>
        </dgm:presLayoutVars>
      </dgm:prSet>
      <dgm:spPr/>
    </dgm:pt>
    <dgm:pt modelId="{AE8F8B95-59BB-1D41-916D-070E2D365198}" type="pres">
      <dgm:prSet presAssocID="{7614CB46-C29C-664D-9BC3-3176EC3774A3}" presName="negativeSpace" presStyleCnt="0"/>
      <dgm:spPr/>
    </dgm:pt>
    <dgm:pt modelId="{BAB3709E-891A-2C49-B74B-15794BD79DCF}" type="pres">
      <dgm:prSet presAssocID="{7614CB46-C29C-664D-9BC3-3176EC3774A3}" presName="childText" presStyleLbl="conFgAcc1" presStyleIdx="4" presStyleCnt="5">
        <dgm:presLayoutVars>
          <dgm:bulletEnabled val="1"/>
        </dgm:presLayoutVars>
      </dgm:prSet>
      <dgm:spPr/>
    </dgm:pt>
  </dgm:ptLst>
  <dgm:cxnLst>
    <dgm:cxn modelId="{91A68D0C-854B-D040-B392-207B98AD5658}" type="presOf" srcId="{524F4694-479A-634E-A94B-FBA266C58145}" destId="{24C470D0-E073-9C48-8B05-D345ECE226DF}" srcOrd="0" destOrd="0" presId="urn:microsoft.com/office/officeart/2005/8/layout/list1"/>
    <dgm:cxn modelId="{91DC700E-EAF4-FE45-9342-13402EBAA0E3}" type="presOf" srcId="{B341C437-17B1-5E47-8382-52377672EAEE}" destId="{D121F9AD-CE7C-774F-8AB4-1CD37265180C}" srcOrd="0" destOrd="0" presId="urn:microsoft.com/office/officeart/2005/8/layout/list1"/>
    <dgm:cxn modelId="{BB760813-27DC-C446-9CBF-33F65D262F0F}" srcId="{491FCB85-8357-4F4B-B05D-5484C13F4329}" destId="{6272BAFF-0A09-1B4A-9CA5-D158D937E7C3}" srcOrd="0" destOrd="0" parTransId="{3C6B4321-6882-F94F-A1DA-483FB1CAB706}" sibTransId="{9E594EBD-C4F2-EA42-B4FA-E749CAADC767}"/>
    <dgm:cxn modelId="{E8855C14-4F6B-5347-AFFE-FF33C4AEDBC6}" srcId="{E4F11CF5-3784-AE4D-A5C0-E8A93FB3E7CC}" destId="{15E9F13E-6F3A-DE47-AF42-AAFE40D9BCC6}" srcOrd="0" destOrd="0" parTransId="{3C5DF413-B4D7-F140-8ECB-E3B7264CBE45}" sibTransId="{6E7F737F-EDC5-0D41-910E-FC93CA6FAFDE}"/>
    <dgm:cxn modelId="{5A585C2E-78CE-C54C-90A4-AAADB9AF5ADA}" type="presOf" srcId="{E4F11CF5-3784-AE4D-A5C0-E8A93FB3E7CC}" destId="{2BCFD59D-931A-5641-8EF6-120332DFB91E}" srcOrd="0" destOrd="0" presId="urn:microsoft.com/office/officeart/2005/8/layout/list1"/>
    <dgm:cxn modelId="{6AF61A3D-FC7D-1A48-809B-5A21EE0C4435}" srcId="{E4F11CF5-3784-AE4D-A5C0-E8A93FB3E7CC}" destId="{491FCB85-8357-4F4B-B05D-5484C13F4329}" srcOrd="1" destOrd="0" parTransId="{9C93A369-D636-1248-81EE-DC1B9505E399}" sibTransId="{356B8FD1-26AA-814B-9094-DD0CF0390CD3}"/>
    <dgm:cxn modelId="{97DAC05D-2E69-9841-976D-63ADBDB5B3F3}" srcId="{E4F11CF5-3784-AE4D-A5C0-E8A93FB3E7CC}" destId="{7614CB46-C29C-664D-9BC3-3176EC3774A3}" srcOrd="4" destOrd="0" parTransId="{799554AD-8A96-BC42-AE48-B05BF165BFB4}" sibTransId="{B5DB7DEA-654C-B14C-AB1B-78E1C6E68196}"/>
    <dgm:cxn modelId="{D9FC286C-EBCC-AF44-B128-E885745A57EA}" srcId="{49530B86-CEB5-8443-BCA3-BE15206FF3FD}" destId="{B55A9BA4-A4E5-F749-A99D-958FB8B485AD}" srcOrd="0" destOrd="0" parTransId="{539EABEF-B344-ED4C-8B3B-90F95C45A54B}" sibTransId="{FD7482FE-054E-924C-9DBE-9CA798B631DB}"/>
    <dgm:cxn modelId="{0D0D297B-3A3A-3248-AB32-986B4FBE9006}" type="presOf" srcId="{491FCB85-8357-4F4B-B05D-5484C13F4329}" destId="{B6590F0A-960D-A44D-9693-1DDA5793ED80}" srcOrd="1" destOrd="0" presId="urn:microsoft.com/office/officeart/2005/8/layout/list1"/>
    <dgm:cxn modelId="{F3F0718D-1354-9C41-B76C-EFB7A139E25B}" srcId="{E4F11CF5-3784-AE4D-A5C0-E8A93FB3E7CC}" destId="{7B0C6597-ABC3-5E4F-BF93-38742306E0B2}" srcOrd="2" destOrd="0" parTransId="{C65A0A1A-8E31-D946-A7EC-6A38011C4ED1}" sibTransId="{F946BDDC-F435-2A44-9C6F-7DD114DE12EC}"/>
    <dgm:cxn modelId="{FDE3048E-E963-4D41-8940-48338D186958}" srcId="{E4F11CF5-3784-AE4D-A5C0-E8A93FB3E7CC}" destId="{49530B86-CEB5-8443-BCA3-BE15206FF3FD}" srcOrd="3" destOrd="0" parTransId="{54973708-BCEE-FB4F-9802-4D61073E9ECD}" sibTransId="{18D2BF48-2679-C043-865C-236075530C0B}"/>
    <dgm:cxn modelId="{E8267198-54D5-434A-9928-DC4D36DF31B9}" type="presOf" srcId="{15E9F13E-6F3A-DE47-AF42-AAFE40D9BCC6}" destId="{9ADA4AA5-8D81-4845-82E3-47DDCEDBE16E}" srcOrd="0" destOrd="0" presId="urn:microsoft.com/office/officeart/2005/8/layout/list1"/>
    <dgm:cxn modelId="{1E0F509D-2B5E-DA4F-8E4D-270E27F38796}" type="presOf" srcId="{7B0C6597-ABC3-5E4F-BF93-38742306E0B2}" destId="{9C185153-152C-D943-8B6D-FBB0449897B1}" srcOrd="0" destOrd="0" presId="urn:microsoft.com/office/officeart/2005/8/layout/list1"/>
    <dgm:cxn modelId="{C4A9DA9F-D8D3-534A-93B0-4383E59347F9}" type="presOf" srcId="{491FCB85-8357-4F4B-B05D-5484C13F4329}" destId="{EDD02C74-B40F-CD4C-8FCA-DBC81872B19F}" srcOrd="0" destOrd="0" presId="urn:microsoft.com/office/officeart/2005/8/layout/list1"/>
    <dgm:cxn modelId="{B54D3EA4-44C1-8545-A9A1-7FF15A0AF0B8}" type="presOf" srcId="{A14DE3FD-071D-4848-A327-11FD94BE7480}" destId="{BAB3709E-891A-2C49-B74B-15794BD79DCF}" srcOrd="0" destOrd="0" presId="urn:microsoft.com/office/officeart/2005/8/layout/list1"/>
    <dgm:cxn modelId="{884F11A7-4D11-3E40-82D6-CC8CA5EBF163}" type="presOf" srcId="{6272BAFF-0A09-1B4A-9CA5-D158D937E7C3}" destId="{F347A860-BF20-F343-AE0E-F894CF3A2B77}" srcOrd="0" destOrd="0" presId="urn:microsoft.com/office/officeart/2005/8/layout/list1"/>
    <dgm:cxn modelId="{519A31AF-9ADC-1040-88F8-1F89FF4BE6B4}" type="presOf" srcId="{7B0C6597-ABC3-5E4F-BF93-38742306E0B2}" destId="{BA985232-B7AE-214D-B627-6183C6D03381}" srcOrd="1" destOrd="0" presId="urn:microsoft.com/office/officeart/2005/8/layout/list1"/>
    <dgm:cxn modelId="{1ACDA3C0-F47A-D842-B485-0EFCFBC0D319}" type="presOf" srcId="{7614CB46-C29C-664D-9BC3-3176EC3774A3}" destId="{9C018BB4-A654-5040-91D2-3536EB220543}" srcOrd="0" destOrd="0" presId="urn:microsoft.com/office/officeart/2005/8/layout/list1"/>
    <dgm:cxn modelId="{0B3353C1-4F1A-5846-9545-6A4FADF851DC}" type="presOf" srcId="{7614CB46-C29C-664D-9BC3-3176EC3774A3}" destId="{F5A2D54C-DF6E-2240-B8E6-152B0641B7CD}" srcOrd="1" destOrd="0" presId="urn:microsoft.com/office/officeart/2005/8/layout/list1"/>
    <dgm:cxn modelId="{85163ACB-D1D0-7D41-9628-B13A3CE04E35}" srcId="{7614CB46-C29C-664D-9BC3-3176EC3774A3}" destId="{A14DE3FD-071D-4848-A327-11FD94BE7480}" srcOrd="0" destOrd="0" parTransId="{6DF2F26D-DA4C-354A-B681-96E77E1C3DEC}" sibTransId="{97695905-3095-6F41-BE04-6EF04FB595E7}"/>
    <dgm:cxn modelId="{C7C6BDD3-0855-0A4F-A2A1-5C57358DAFBD}" type="presOf" srcId="{15E9F13E-6F3A-DE47-AF42-AAFE40D9BCC6}" destId="{49DE32D0-A3E0-634B-A0BA-EB313BB093B1}" srcOrd="1" destOrd="0" presId="urn:microsoft.com/office/officeart/2005/8/layout/list1"/>
    <dgm:cxn modelId="{DB022FDA-257A-7047-B359-A5944E95ED5D}" srcId="{7B0C6597-ABC3-5E4F-BF93-38742306E0B2}" destId="{B341C437-17B1-5E47-8382-52377672EAEE}" srcOrd="0" destOrd="0" parTransId="{93232793-6147-2F42-BF24-4A98DC18AE63}" sibTransId="{843524D9-B861-F54C-897D-E804C4CE086B}"/>
    <dgm:cxn modelId="{08CD32DA-80E7-D84A-A163-A154631F7B26}" type="presOf" srcId="{B55A9BA4-A4E5-F749-A99D-958FB8B485AD}" destId="{88B01C00-B76C-3947-AC33-98172F4ED25D}" srcOrd="0" destOrd="0" presId="urn:microsoft.com/office/officeart/2005/8/layout/list1"/>
    <dgm:cxn modelId="{A5656EF0-2431-0C4C-92D7-3E3790D06210}" type="presOf" srcId="{49530B86-CEB5-8443-BCA3-BE15206FF3FD}" destId="{3ADE7EA7-5C2B-0149-81B6-8B0314A71EF4}" srcOrd="1" destOrd="0" presId="urn:microsoft.com/office/officeart/2005/8/layout/list1"/>
    <dgm:cxn modelId="{ACA9A7F3-196F-0E42-B188-6548B194A38F}" type="presOf" srcId="{49530B86-CEB5-8443-BCA3-BE15206FF3FD}" destId="{D4E7FFE6-8577-3D4F-9934-63B359F29951}" srcOrd="0" destOrd="0" presId="urn:microsoft.com/office/officeart/2005/8/layout/list1"/>
    <dgm:cxn modelId="{AC649DF8-F572-E544-A091-1DA678B24D0D}" srcId="{15E9F13E-6F3A-DE47-AF42-AAFE40D9BCC6}" destId="{524F4694-479A-634E-A94B-FBA266C58145}" srcOrd="0" destOrd="0" parTransId="{D36FC29E-8ED0-F748-90C3-DFEF50BD8E3F}" sibTransId="{3FE53754-6A36-C946-9877-1E20E39F25E4}"/>
    <dgm:cxn modelId="{3289B6A0-4A30-934B-A790-35BEE69EA625}" type="presParOf" srcId="{2BCFD59D-931A-5641-8EF6-120332DFB91E}" destId="{A7842911-1265-AA4D-9D75-96027A8FA5A6}" srcOrd="0" destOrd="0" presId="urn:microsoft.com/office/officeart/2005/8/layout/list1"/>
    <dgm:cxn modelId="{19EC9C1F-CABA-7143-B23E-5F60623CE213}" type="presParOf" srcId="{A7842911-1265-AA4D-9D75-96027A8FA5A6}" destId="{9ADA4AA5-8D81-4845-82E3-47DDCEDBE16E}" srcOrd="0" destOrd="0" presId="urn:microsoft.com/office/officeart/2005/8/layout/list1"/>
    <dgm:cxn modelId="{A019E3C2-D20D-D94B-8098-EA3C7260B631}" type="presParOf" srcId="{A7842911-1265-AA4D-9D75-96027A8FA5A6}" destId="{49DE32D0-A3E0-634B-A0BA-EB313BB093B1}" srcOrd="1" destOrd="0" presId="urn:microsoft.com/office/officeart/2005/8/layout/list1"/>
    <dgm:cxn modelId="{C8319237-C79A-464D-8FEA-BA0940A7E8BD}" type="presParOf" srcId="{2BCFD59D-931A-5641-8EF6-120332DFB91E}" destId="{4034D5E1-0DCE-3D4F-A823-6B5FF55DCB3D}" srcOrd="1" destOrd="0" presId="urn:microsoft.com/office/officeart/2005/8/layout/list1"/>
    <dgm:cxn modelId="{09F11CCC-C2B9-E742-A5A2-16B1CDA89434}" type="presParOf" srcId="{2BCFD59D-931A-5641-8EF6-120332DFB91E}" destId="{24C470D0-E073-9C48-8B05-D345ECE226DF}" srcOrd="2" destOrd="0" presId="urn:microsoft.com/office/officeart/2005/8/layout/list1"/>
    <dgm:cxn modelId="{DA6C4D78-F32E-3D4C-B2EA-AB5F1A205F7E}" type="presParOf" srcId="{2BCFD59D-931A-5641-8EF6-120332DFB91E}" destId="{3F0318AA-E6EE-8E48-A563-A6343B85177E}" srcOrd="3" destOrd="0" presId="urn:microsoft.com/office/officeart/2005/8/layout/list1"/>
    <dgm:cxn modelId="{3C49A62B-58BB-7148-8496-BA4BB77E952D}" type="presParOf" srcId="{2BCFD59D-931A-5641-8EF6-120332DFB91E}" destId="{B288BDAA-1110-214B-8FD3-E67B13D69B6E}" srcOrd="4" destOrd="0" presId="urn:microsoft.com/office/officeart/2005/8/layout/list1"/>
    <dgm:cxn modelId="{0C5D1825-BB01-9848-AF7B-4F17D05C9815}" type="presParOf" srcId="{B288BDAA-1110-214B-8FD3-E67B13D69B6E}" destId="{EDD02C74-B40F-CD4C-8FCA-DBC81872B19F}" srcOrd="0" destOrd="0" presId="urn:microsoft.com/office/officeart/2005/8/layout/list1"/>
    <dgm:cxn modelId="{B597EF60-8F97-1949-A806-F94289F317C0}" type="presParOf" srcId="{B288BDAA-1110-214B-8FD3-E67B13D69B6E}" destId="{B6590F0A-960D-A44D-9693-1DDA5793ED80}" srcOrd="1" destOrd="0" presId="urn:microsoft.com/office/officeart/2005/8/layout/list1"/>
    <dgm:cxn modelId="{550D4083-2E71-2A44-9511-9E024686723C}" type="presParOf" srcId="{2BCFD59D-931A-5641-8EF6-120332DFB91E}" destId="{E25A1E38-D126-B846-A025-C8D7510DB80E}" srcOrd="5" destOrd="0" presId="urn:microsoft.com/office/officeart/2005/8/layout/list1"/>
    <dgm:cxn modelId="{1B363758-4F0D-B941-A31E-E84ADB8707C2}" type="presParOf" srcId="{2BCFD59D-931A-5641-8EF6-120332DFB91E}" destId="{F347A860-BF20-F343-AE0E-F894CF3A2B77}" srcOrd="6" destOrd="0" presId="urn:microsoft.com/office/officeart/2005/8/layout/list1"/>
    <dgm:cxn modelId="{92D3E50B-C104-534D-A6F9-C4A85C46621E}" type="presParOf" srcId="{2BCFD59D-931A-5641-8EF6-120332DFB91E}" destId="{2B4F25B6-A242-3942-931E-63ED986B2BBE}" srcOrd="7" destOrd="0" presId="urn:microsoft.com/office/officeart/2005/8/layout/list1"/>
    <dgm:cxn modelId="{8CC95261-F3CA-7243-BBEF-8F4DB0790CA9}" type="presParOf" srcId="{2BCFD59D-931A-5641-8EF6-120332DFB91E}" destId="{E2F88B07-3075-9444-8AB1-4BF5DBAEDD9B}" srcOrd="8" destOrd="0" presId="urn:microsoft.com/office/officeart/2005/8/layout/list1"/>
    <dgm:cxn modelId="{FA194C6C-90F5-A747-8C63-23ED0013DEC0}" type="presParOf" srcId="{E2F88B07-3075-9444-8AB1-4BF5DBAEDD9B}" destId="{9C185153-152C-D943-8B6D-FBB0449897B1}" srcOrd="0" destOrd="0" presId="urn:microsoft.com/office/officeart/2005/8/layout/list1"/>
    <dgm:cxn modelId="{4ADE8B9C-542B-3441-A351-998161AC81D8}" type="presParOf" srcId="{E2F88B07-3075-9444-8AB1-4BF5DBAEDD9B}" destId="{BA985232-B7AE-214D-B627-6183C6D03381}" srcOrd="1" destOrd="0" presId="urn:microsoft.com/office/officeart/2005/8/layout/list1"/>
    <dgm:cxn modelId="{2E0A754E-2488-D542-9CBA-CCBD5A6F759F}" type="presParOf" srcId="{2BCFD59D-931A-5641-8EF6-120332DFB91E}" destId="{2068409E-150D-F945-9411-969D30DAB1CB}" srcOrd="9" destOrd="0" presId="urn:microsoft.com/office/officeart/2005/8/layout/list1"/>
    <dgm:cxn modelId="{C7A91268-0468-3442-B893-8D20FEC8B195}" type="presParOf" srcId="{2BCFD59D-931A-5641-8EF6-120332DFB91E}" destId="{D121F9AD-CE7C-774F-8AB4-1CD37265180C}" srcOrd="10" destOrd="0" presId="urn:microsoft.com/office/officeart/2005/8/layout/list1"/>
    <dgm:cxn modelId="{6C2AA879-06C0-2549-A788-68D7E506A08B}" type="presParOf" srcId="{2BCFD59D-931A-5641-8EF6-120332DFB91E}" destId="{812B8A31-D98F-5F4D-85DC-FDF903C9EADF}" srcOrd="11" destOrd="0" presId="urn:microsoft.com/office/officeart/2005/8/layout/list1"/>
    <dgm:cxn modelId="{0D408781-E3EB-9C4A-BD65-EBD59BFAADC5}" type="presParOf" srcId="{2BCFD59D-931A-5641-8EF6-120332DFB91E}" destId="{58B90200-A447-7E46-A7F5-BF74B8765A7C}" srcOrd="12" destOrd="0" presId="urn:microsoft.com/office/officeart/2005/8/layout/list1"/>
    <dgm:cxn modelId="{E553A145-7433-E344-9E13-B0DC6BCB6194}" type="presParOf" srcId="{58B90200-A447-7E46-A7F5-BF74B8765A7C}" destId="{D4E7FFE6-8577-3D4F-9934-63B359F29951}" srcOrd="0" destOrd="0" presId="urn:microsoft.com/office/officeart/2005/8/layout/list1"/>
    <dgm:cxn modelId="{4225F08A-2B6A-9C43-8441-34A6B5CEC344}" type="presParOf" srcId="{58B90200-A447-7E46-A7F5-BF74B8765A7C}" destId="{3ADE7EA7-5C2B-0149-81B6-8B0314A71EF4}" srcOrd="1" destOrd="0" presId="urn:microsoft.com/office/officeart/2005/8/layout/list1"/>
    <dgm:cxn modelId="{48750C7F-317C-F440-8950-A04DDDFB12A8}" type="presParOf" srcId="{2BCFD59D-931A-5641-8EF6-120332DFB91E}" destId="{9845803D-461D-C840-8A9F-1E8339ED3AE7}" srcOrd="13" destOrd="0" presId="urn:microsoft.com/office/officeart/2005/8/layout/list1"/>
    <dgm:cxn modelId="{54C73769-5AE5-1344-B311-244E761EB084}" type="presParOf" srcId="{2BCFD59D-931A-5641-8EF6-120332DFB91E}" destId="{88B01C00-B76C-3947-AC33-98172F4ED25D}" srcOrd="14" destOrd="0" presId="urn:microsoft.com/office/officeart/2005/8/layout/list1"/>
    <dgm:cxn modelId="{C0F31F14-2E9E-894D-BC7F-7FD9E2079F41}" type="presParOf" srcId="{2BCFD59D-931A-5641-8EF6-120332DFB91E}" destId="{6C9F4F91-C7CE-F84F-9CB4-7ADCB885E7D8}" srcOrd="15" destOrd="0" presId="urn:microsoft.com/office/officeart/2005/8/layout/list1"/>
    <dgm:cxn modelId="{5ABDB1F9-8926-6748-9EB3-7C41990F951E}" type="presParOf" srcId="{2BCFD59D-931A-5641-8EF6-120332DFB91E}" destId="{43EE67AF-BB2F-8047-AB87-93188F4A1C1C}" srcOrd="16" destOrd="0" presId="urn:microsoft.com/office/officeart/2005/8/layout/list1"/>
    <dgm:cxn modelId="{F5EAF5E9-DC97-B34F-9C93-175490A3B233}" type="presParOf" srcId="{43EE67AF-BB2F-8047-AB87-93188F4A1C1C}" destId="{9C018BB4-A654-5040-91D2-3536EB220543}" srcOrd="0" destOrd="0" presId="urn:microsoft.com/office/officeart/2005/8/layout/list1"/>
    <dgm:cxn modelId="{7EB71844-C5C7-E149-8181-0891B260B55B}" type="presParOf" srcId="{43EE67AF-BB2F-8047-AB87-93188F4A1C1C}" destId="{F5A2D54C-DF6E-2240-B8E6-152B0641B7CD}" srcOrd="1" destOrd="0" presId="urn:microsoft.com/office/officeart/2005/8/layout/list1"/>
    <dgm:cxn modelId="{06688D2D-7321-CC49-969D-9D8DB28DD921}" type="presParOf" srcId="{2BCFD59D-931A-5641-8EF6-120332DFB91E}" destId="{AE8F8B95-59BB-1D41-916D-070E2D365198}" srcOrd="17" destOrd="0" presId="urn:microsoft.com/office/officeart/2005/8/layout/list1"/>
    <dgm:cxn modelId="{16FE085F-1762-9D41-8563-EDC29261136D}" type="presParOf" srcId="{2BCFD59D-931A-5641-8EF6-120332DFB91E}" destId="{BAB3709E-891A-2C49-B74B-15794BD79DC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0569A-157E-B84F-8BE4-052909CE1C9C}">
      <dsp:nvSpPr>
        <dsp:cNvPr id="0" name=""/>
        <dsp:cNvSpPr/>
      </dsp:nvSpPr>
      <dsp:spPr>
        <a:xfrm>
          <a:off x="0" y="27480"/>
          <a:ext cx="6096000" cy="691200"/>
        </a:xfrm>
        <a:prstGeom prst="rect">
          <a:avLst/>
        </a:prstGeom>
        <a:solidFill>
          <a:schemeClr val="accent5">
            <a:lumMod val="75000"/>
          </a:schemeClr>
        </a:solidFill>
        <a:ln w="6350" cap="flat" cmpd="sng" algn="ctr">
          <a:solidFill>
            <a:schemeClr val="accent5">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effectLst>
                <a:outerShdw blurRad="38100" dist="38100" dir="2700000" algn="tl">
                  <a:srgbClr val="0064E2"/>
                </a:outerShdw>
              </a:effectLst>
            </a:rPr>
            <a:t>SQL statements can be used to:</a:t>
          </a:r>
          <a:endParaRPr lang="en-US" sz="2400" b="1" kern="1200" dirty="0">
            <a:solidFill>
              <a:schemeClr val="tx1"/>
            </a:solidFill>
          </a:endParaRPr>
        </a:p>
      </dsp:txBody>
      <dsp:txXfrm>
        <a:off x="0" y="27480"/>
        <a:ext cx="6096000" cy="691200"/>
      </dsp:txXfrm>
    </dsp:sp>
    <dsp:sp modelId="{8059D32B-B686-2946-9864-E0BC67B6D38C}">
      <dsp:nvSpPr>
        <dsp:cNvPr id="0" name=""/>
        <dsp:cNvSpPr/>
      </dsp:nvSpPr>
      <dsp:spPr>
        <a:xfrm>
          <a:off x="0" y="718680"/>
          <a:ext cx="6096000" cy="1844640"/>
        </a:xfrm>
        <a:prstGeom prst="rect">
          <a:avLst/>
        </a:prstGeom>
        <a:solidFill>
          <a:schemeClr val="accent5">
            <a:lumMod val="40000"/>
            <a:lumOff val="60000"/>
            <a:alpha val="90000"/>
          </a:schemeClr>
        </a:solidFill>
        <a:ln w="6350" cap="flat" cmpd="sng" algn="ctr">
          <a:solidFill>
            <a:schemeClr val="accent5">
              <a:lumMod val="75000"/>
              <a:alpha val="9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effectLst/>
            </a:rPr>
            <a:t>Create tables </a:t>
          </a:r>
        </a:p>
        <a:p>
          <a:pPr marL="228600" lvl="1" indent="-228600" algn="l" defTabSz="1066800">
            <a:lnSpc>
              <a:spcPct val="90000"/>
            </a:lnSpc>
            <a:spcBef>
              <a:spcPct val="0"/>
            </a:spcBef>
            <a:spcAft>
              <a:spcPct val="15000"/>
            </a:spcAft>
            <a:buChar char="•"/>
          </a:pPr>
          <a:r>
            <a:rPr lang="en-US" sz="2400" kern="1200" dirty="0">
              <a:effectLst/>
            </a:rPr>
            <a:t>Insert and delete data in tables </a:t>
          </a:r>
        </a:p>
        <a:p>
          <a:pPr marL="228600" lvl="1" indent="-228600" algn="l" defTabSz="1066800">
            <a:lnSpc>
              <a:spcPct val="90000"/>
            </a:lnSpc>
            <a:spcBef>
              <a:spcPct val="0"/>
            </a:spcBef>
            <a:spcAft>
              <a:spcPct val="15000"/>
            </a:spcAft>
            <a:buChar char="•"/>
          </a:pPr>
          <a:r>
            <a:rPr lang="en-US" sz="2400" kern="1200" dirty="0">
              <a:effectLst/>
            </a:rPr>
            <a:t>Create views </a:t>
          </a:r>
        </a:p>
        <a:p>
          <a:pPr marL="228600" lvl="1" indent="-228600" algn="l" defTabSz="1066800">
            <a:lnSpc>
              <a:spcPct val="90000"/>
            </a:lnSpc>
            <a:spcBef>
              <a:spcPct val="0"/>
            </a:spcBef>
            <a:spcAft>
              <a:spcPct val="15000"/>
            </a:spcAft>
            <a:buChar char="•"/>
          </a:pPr>
          <a:r>
            <a:rPr lang="en-US" sz="2400" kern="1200" dirty="0">
              <a:effectLst/>
            </a:rPr>
            <a:t>Retrieve data with query statements</a:t>
          </a:r>
        </a:p>
      </dsp:txBody>
      <dsp:txXfrm>
        <a:off x="0" y="718680"/>
        <a:ext cx="6096000" cy="184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470D0-E073-9C48-8B05-D345ECE226DF}">
      <dsp:nvSpPr>
        <dsp:cNvPr id="0" name=""/>
        <dsp:cNvSpPr/>
      </dsp:nvSpPr>
      <dsp:spPr>
        <a:xfrm>
          <a:off x="0" y="371740"/>
          <a:ext cx="9583515" cy="552825"/>
        </a:xfrm>
        <a:prstGeom prst="rect">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3787" tIns="270764" rIns="74378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Attackers inject SQL commands by providing suitable crafted user input</a:t>
          </a:r>
        </a:p>
      </dsp:txBody>
      <dsp:txXfrm>
        <a:off x="0" y="371740"/>
        <a:ext cx="9583515" cy="552825"/>
      </dsp:txXfrm>
    </dsp:sp>
    <dsp:sp modelId="{49DE32D0-A3E0-634B-A0BA-EB313BB093B1}">
      <dsp:nvSpPr>
        <dsp:cNvPr id="0" name=""/>
        <dsp:cNvSpPr/>
      </dsp:nvSpPr>
      <dsp:spPr>
        <a:xfrm>
          <a:off x="479175" y="179860"/>
          <a:ext cx="6708460" cy="38376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3564" tIns="0" rIns="253564"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accent6">
                  <a:lumMod val="40000"/>
                  <a:lumOff val="60000"/>
                </a:schemeClr>
              </a:solidFill>
            </a:rPr>
            <a:t>User input</a:t>
          </a:r>
        </a:p>
      </dsp:txBody>
      <dsp:txXfrm>
        <a:off x="497909" y="198594"/>
        <a:ext cx="6670992" cy="346292"/>
      </dsp:txXfrm>
    </dsp:sp>
    <dsp:sp modelId="{F347A860-BF20-F343-AE0E-F894CF3A2B77}">
      <dsp:nvSpPr>
        <dsp:cNvPr id="0" name=""/>
        <dsp:cNvSpPr/>
      </dsp:nvSpPr>
      <dsp:spPr>
        <a:xfrm>
          <a:off x="0" y="1186645"/>
          <a:ext cx="9583515" cy="737100"/>
        </a:xfrm>
        <a:prstGeom prst="rect">
          <a:avLst/>
        </a:prstGeom>
        <a:solidFill>
          <a:schemeClr val="lt1">
            <a:alpha val="90000"/>
            <a:hueOff val="0"/>
            <a:satOff val="0"/>
            <a:lumOff val="0"/>
            <a:alphaOff val="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3787" tIns="270764" rIns="74378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Attackers can forge the values that are placed in HTTP and network headers and exploit this vulnerability by placing data directly into the headers</a:t>
          </a:r>
        </a:p>
      </dsp:txBody>
      <dsp:txXfrm>
        <a:off x="0" y="1186645"/>
        <a:ext cx="9583515" cy="737100"/>
      </dsp:txXfrm>
    </dsp:sp>
    <dsp:sp modelId="{B6590F0A-960D-A44D-9693-1DDA5793ED80}">
      <dsp:nvSpPr>
        <dsp:cNvPr id="0" name=""/>
        <dsp:cNvSpPr/>
      </dsp:nvSpPr>
      <dsp:spPr>
        <a:xfrm>
          <a:off x="479175" y="994765"/>
          <a:ext cx="6708460" cy="38376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3564" tIns="0" rIns="253564"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accent6">
                  <a:lumMod val="40000"/>
                  <a:lumOff val="60000"/>
                </a:schemeClr>
              </a:solidFill>
            </a:rPr>
            <a:t>Server variables</a:t>
          </a:r>
        </a:p>
      </dsp:txBody>
      <dsp:txXfrm>
        <a:off x="497909" y="1013499"/>
        <a:ext cx="6670992" cy="346292"/>
      </dsp:txXfrm>
    </dsp:sp>
    <dsp:sp modelId="{D121F9AD-CE7C-774F-8AB4-1CD37265180C}">
      <dsp:nvSpPr>
        <dsp:cNvPr id="0" name=""/>
        <dsp:cNvSpPr/>
      </dsp:nvSpPr>
      <dsp:spPr>
        <a:xfrm>
          <a:off x="0" y="2185825"/>
          <a:ext cx="9583515" cy="921375"/>
        </a:xfrm>
        <a:prstGeom prst="rect">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3787" tIns="270764" rIns="74378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A malicious user could rely on data already present in the system or database to trigger an SQL injection attack, so when the attack occurs, the input that modifies the query to cause an attack does not come from the user, but from within the system itself</a:t>
          </a:r>
        </a:p>
      </dsp:txBody>
      <dsp:txXfrm>
        <a:off x="0" y="2185825"/>
        <a:ext cx="9583515" cy="921375"/>
      </dsp:txXfrm>
    </dsp:sp>
    <dsp:sp modelId="{BA985232-B7AE-214D-B627-6183C6D03381}">
      <dsp:nvSpPr>
        <dsp:cNvPr id="0" name=""/>
        <dsp:cNvSpPr/>
      </dsp:nvSpPr>
      <dsp:spPr>
        <a:xfrm>
          <a:off x="479175" y="1993945"/>
          <a:ext cx="6708460" cy="38376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3564" tIns="0" rIns="253564"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accent6">
                  <a:lumMod val="40000"/>
                  <a:lumOff val="60000"/>
                </a:schemeClr>
              </a:solidFill>
            </a:rPr>
            <a:t>Second-order injection</a:t>
          </a:r>
        </a:p>
      </dsp:txBody>
      <dsp:txXfrm>
        <a:off x="497909" y="2012679"/>
        <a:ext cx="6670992" cy="346292"/>
      </dsp:txXfrm>
    </dsp:sp>
    <dsp:sp modelId="{88B01C00-B76C-3947-AC33-98172F4ED25D}">
      <dsp:nvSpPr>
        <dsp:cNvPr id="0" name=""/>
        <dsp:cNvSpPr/>
      </dsp:nvSpPr>
      <dsp:spPr>
        <a:xfrm>
          <a:off x="0" y="3369280"/>
          <a:ext cx="9583515" cy="737100"/>
        </a:xfrm>
        <a:prstGeom prst="rect">
          <a:avLst/>
        </a:prstGeom>
        <a:solidFill>
          <a:schemeClr val="lt1">
            <a:alpha val="90000"/>
            <a:hueOff val="0"/>
            <a:satOff val="0"/>
            <a:lumOff val="0"/>
            <a:alphaOff val="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3787" tIns="270764" rIns="74378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An attacker could alter cookies such that when the application server builds an SQL query based on the cookie’s content, the structure and function of the query is modified</a:t>
          </a:r>
        </a:p>
      </dsp:txBody>
      <dsp:txXfrm>
        <a:off x="0" y="3369280"/>
        <a:ext cx="9583515" cy="737100"/>
      </dsp:txXfrm>
    </dsp:sp>
    <dsp:sp modelId="{3ADE7EA7-5C2B-0149-81B6-8B0314A71EF4}">
      <dsp:nvSpPr>
        <dsp:cNvPr id="0" name=""/>
        <dsp:cNvSpPr/>
      </dsp:nvSpPr>
      <dsp:spPr>
        <a:xfrm>
          <a:off x="479175" y="3177400"/>
          <a:ext cx="6708460" cy="38376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3564" tIns="0" rIns="253564"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accent6">
                  <a:lumMod val="40000"/>
                  <a:lumOff val="60000"/>
                </a:schemeClr>
              </a:solidFill>
            </a:rPr>
            <a:t>Cookies</a:t>
          </a:r>
        </a:p>
      </dsp:txBody>
      <dsp:txXfrm>
        <a:off x="497909" y="3196134"/>
        <a:ext cx="6670992" cy="346292"/>
      </dsp:txXfrm>
    </dsp:sp>
    <dsp:sp modelId="{BAB3709E-891A-2C49-B74B-15794BD79DCF}">
      <dsp:nvSpPr>
        <dsp:cNvPr id="0" name=""/>
        <dsp:cNvSpPr/>
      </dsp:nvSpPr>
      <dsp:spPr>
        <a:xfrm>
          <a:off x="0" y="4368460"/>
          <a:ext cx="9583515" cy="552825"/>
        </a:xfrm>
        <a:prstGeom prst="rect">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3787" tIns="270764" rIns="74378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t>Applying user input that constructs an attack outside the realm of web requests</a:t>
          </a:r>
        </a:p>
      </dsp:txBody>
      <dsp:txXfrm>
        <a:off x="0" y="4368460"/>
        <a:ext cx="9583515" cy="552825"/>
      </dsp:txXfrm>
    </dsp:sp>
    <dsp:sp modelId="{F5A2D54C-DF6E-2240-B8E6-152B0641B7CD}">
      <dsp:nvSpPr>
        <dsp:cNvPr id="0" name=""/>
        <dsp:cNvSpPr/>
      </dsp:nvSpPr>
      <dsp:spPr>
        <a:xfrm>
          <a:off x="479175" y="4176580"/>
          <a:ext cx="6708460" cy="38376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3564" tIns="0" rIns="253564"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accent6">
                  <a:lumMod val="40000"/>
                  <a:lumOff val="60000"/>
                </a:schemeClr>
              </a:solidFill>
            </a:rPr>
            <a:t>Physical user input</a:t>
          </a:r>
        </a:p>
      </dsp:txBody>
      <dsp:txXfrm>
        <a:off x="497909" y="4195314"/>
        <a:ext cx="667099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2AD59-A112-43D9-9B5A-1018F8011B01}" type="datetimeFigureOut">
              <a:rPr lang="en-PK" smtClean="0"/>
              <a:t>13/11/2024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D6466-DE35-45C6-A967-586C34BAD1AC}" type="slidenum">
              <a:rPr lang="en-PK" smtClean="0"/>
              <a:t>‹#›</a:t>
            </a:fld>
            <a:endParaRPr lang="en-PK"/>
          </a:p>
        </p:txBody>
      </p:sp>
    </p:spTree>
    <p:extLst>
      <p:ext uri="{BB962C8B-B14F-4D97-AF65-F5344CB8AC3E}">
        <p14:creationId xmlns:p14="http://schemas.microsoft.com/office/powerpoint/2010/main" val="31481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9E3DD2A-7E87-A440-850D-3601378074C8}" type="slidenum">
              <a:rPr lang="en-AU">
                <a:latin typeface="Arial" pitchFamily="-109" charset="0"/>
              </a:rPr>
              <a:pPr/>
              <a:t>2</a:t>
            </a:fld>
            <a:endParaRPr lang="en-AU">
              <a:latin typeface="Arial" pitchFamily="-109"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486761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84B39-36F8-EA73-9BDD-6296A2521AFC}"/>
            </a:ext>
          </a:extLst>
        </p:cNvPr>
        <p:cNvGrpSpPr/>
        <p:nvPr/>
      </p:nvGrpSpPr>
      <p:grpSpPr>
        <a:xfrm>
          <a:off x="0" y="0"/>
          <a:ext cx="0" cy="0"/>
          <a:chOff x="0" y="0"/>
          <a:chExt cx="0" cy="0"/>
        </a:xfrm>
      </p:grpSpPr>
      <p:sp>
        <p:nvSpPr>
          <p:cNvPr id="2" name="Notes Placeholder">
            <a:extLst>
              <a:ext uri="{FF2B5EF4-FFF2-40B4-BE49-F238E27FC236}">
                <a16:creationId xmlns:a16="http://schemas.microsoft.com/office/drawing/2014/main" id="{34B8F9CE-AD47-F841-44EB-135D4D687C8C}"/>
              </a:ext>
            </a:extLst>
          </p:cNvP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2471985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20:33:38</a:t>
            </a:r>
          </a:p>
          <a:p>
            <a:r>
              <a:t>--------------------------------------------</a:t>
            </a:r>
          </a:p>
          <a:p>
            <a:r>
              <a:t>Notice how there are now two  queries?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20:33:38</a:t>
            </a:r>
          </a:p>
          <a:p>
            <a:r>
              <a:t>--------------------------------------------</a:t>
            </a:r>
          </a:p>
          <a:p>
            <a:r>
              <a:t>Only use the first two solutions if  this is infeasible.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20:33:38</a:t>
            </a:r>
          </a:p>
          <a:p>
            <a:r>
              <a:t>--------------------------------------------</a:t>
            </a:r>
          </a:p>
          <a:p>
            <a:r>
              <a:t>The regular expression ensures  the username is in a strict whitelist.</a:t>
            </a:r>
          </a:p>
          <a:p>
            <a:r>
              <a:t>Note that, this is often not practical.  Names such as O’Donnel or  T’Pau.</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20:33:39</a:t>
            </a:r>
          </a:p>
          <a:p>
            <a:r>
              <a:t>--------------------------------------------</a:t>
            </a:r>
          </a:p>
          <a:p>
            <a:r>
              <a:t>Escaping is easy to get wrong.  Other functions, e.g., addslashes  are very similar, but not  sufficient. Similarly, in case of  mysql DB APIs, the  mysql_escape_string function  was initially recommended, but  was found to have bugs. So  currently,  mysql_real_escape_string  function     is     recommended.    As we discuss next, this is an  unnecessary race. Always prefer  to use parameterized queries  which give you much stronger  guarantees.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20:33:39</a:t>
            </a:r>
          </a:p>
          <a:p>
            <a:r>
              <a:t>--------------------------------------------</a:t>
            </a:r>
          </a:p>
          <a:p>
            <a:r>
              <a:t>Regular database query using pg_query  is not guaranteed to be one  single query and may actually  end up being multiple queries.</a:t>
            </a:r>
          </a:p>
          <a:p>
            <a:r>
              <a:t>Input in prepared statement is  always interpreted as a data value.  The database will NOT make any  deviations from the prepared  query such as evaluate other  queries, conditionals, or  expressions.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Imperva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Imperva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Veracode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2016 State of Software Security Report [VERA16]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35%.</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Trustwave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2016 Global Security Report [TRUS16]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a:t>
            </a:r>
            <a:r>
              <a:rPr lang="en-US" sz="1200" kern="1200" dirty="0">
                <a:solidFill>
                  <a:schemeClr val="tx1"/>
                </a:solidFill>
                <a:effectLst/>
                <a:latin typeface="Arial" pitchFamily="-110" charset="0"/>
                <a:ea typeface="ＭＳ Ｐゴシック" pitchFamily="-110" charset="-128"/>
                <a:cs typeface="ＭＳ Ｐゴシック" pitchFamily="-110" charset="-128"/>
              </a:rPr>
              <a:t> The report notes that </a:t>
            </a:r>
            <a:r>
              <a:rPr lang="en-US" sz="1200" kern="1200" dirty="0" err="1">
                <a:solidFill>
                  <a:schemeClr val="tx1"/>
                </a:solidFill>
                <a:effectLst/>
                <a:latin typeface="Arial" pitchFamily="-110" charset="0"/>
                <a:ea typeface="ＭＳ Ｐゴシック" pitchFamily="-110" charset="-128"/>
                <a:cs typeface="ＭＳ Ｐゴシック" pitchFamily="-110" charset="-128"/>
              </a:rPr>
              <a:t>SQLi</a:t>
            </a:r>
            <a:r>
              <a:rPr lang="en-US" sz="1200" kern="1200" dirty="0">
                <a:solidFill>
                  <a:schemeClr val="tx1"/>
                </a:solidFill>
                <a:effectLst/>
                <a:latin typeface="Arial" pitchFamily="-110" charset="0"/>
                <a:ea typeface="ＭＳ Ｐゴシック" pitchFamily="-110" charset="-128"/>
                <a:cs typeface="ＭＳ Ｐゴシック" pitchFamily="-110" charset="-128"/>
              </a:rPr>
              <a:t> can pose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significant threat to sensitive data such as personally identifiable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(PII) and credit card data, and it can be hard to prevent and relatively easy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exploit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a:t>
            </a: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a:t>
            </a:fld>
            <a:endParaRPr lang="en-AU"/>
          </a:p>
        </p:txBody>
      </p:sp>
    </p:spTree>
    <p:extLst>
      <p:ext uri="{BB962C8B-B14F-4D97-AF65-F5344CB8AC3E}">
        <p14:creationId xmlns:p14="http://schemas.microsoft.com/office/powerpoint/2010/main" val="17524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8C1D6466-DE35-45C6-A967-586C34BAD1AC}" type="slidenum">
              <a:rPr lang="en-PK" smtClean="0"/>
              <a:t>4</a:t>
            </a:fld>
            <a:endParaRPr lang="en-PK"/>
          </a:p>
        </p:txBody>
      </p:sp>
    </p:spTree>
    <p:extLst>
      <p:ext uri="{BB962C8B-B14F-4D97-AF65-F5344CB8AC3E}">
        <p14:creationId xmlns:p14="http://schemas.microsoft.com/office/powerpoint/2010/main" val="261098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 characterize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in terms of the avenue of attack and the type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[CHAN11, HALF06]. The main avenues of attack are as follows: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User input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case, attackers inject SQL commands by providing suitably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user input. A Web application can read user input in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ways based on the environment in which the application is deployed. In most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that target Web applications, user input typically comes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submissions that are sent to the Web application via HTTP GET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POST requests. Web applications are generally able to access the user input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contained in these requests as they would access any other variable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Server variables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Server variables are a collection of variables that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headers, network protocol headers, and environmental variables.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applications use these server variables in a variety of ways, such as logging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usage statistics and identifying browsing trends. If these variables are logged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database without sanitization, this could create an SQL injection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attackers can forge the values that are placed in HTTP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 headers, they can exploit this vulnerability by placing data directly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the headers. When the query to log the server variable is issued 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the attack in the forged header is then triggered.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Second-order injection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Second-order injection occurs when incomplete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prevention mechanisms against SQL injection attacks are in place. In second-order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injection, a malicious user could rely on data already present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or database to trigger an SQL injection attack, so when the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occurs, the input that modifies the query to cause an attack does not come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user, but from within the system itself.</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Cookies: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client returns to a Web application, cookies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restore the client’s state information. Because the client has control over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cookies, an attacker could alter cookies such that when the application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builds an SQL query based on the cookie’s content, the structure and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query is modified.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Physical user input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injection is possible by supplying user input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constructs an attack outside the realm of web requests. This user-input could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take the form of conventional barcodes, RFID tags, or even paper forms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scanned using optical character recognition and passed to a database management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5</a:t>
            </a:fld>
            <a:endParaRPr lang="en-AU"/>
          </a:p>
        </p:txBody>
      </p:sp>
    </p:spTree>
    <p:extLst>
      <p:ext uri="{BB962C8B-B14F-4D97-AF65-F5344CB8AC3E}">
        <p14:creationId xmlns:p14="http://schemas.microsoft.com/office/powerpoint/2010/main" val="218095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8C1D6466-DE35-45C6-A967-586C34BAD1AC}" type="slidenum">
              <a:rPr lang="en-PK" smtClean="0"/>
              <a:t>9</a:t>
            </a:fld>
            <a:endParaRPr lang="en-PK"/>
          </a:p>
        </p:txBody>
      </p:sp>
    </p:spTree>
    <p:extLst>
      <p:ext uri="{BB962C8B-B14F-4D97-AF65-F5344CB8AC3E}">
        <p14:creationId xmlns:p14="http://schemas.microsoft.com/office/powerpoint/2010/main" val="90777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F497B-CC57-9FF5-3367-B83FEC8D9323}"/>
            </a:ext>
          </a:extLst>
        </p:cNvPr>
        <p:cNvGrpSpPr/>
        <p:nvPr/>
      </p:nvGrpSpPr>
      <p:grpSpPr>
        <a:xfrm>
          <a:off x="0" y="0"/>
          <a:ext cx="0" cy="0"/>
          <a:chOff x="0" y="0"/>
          <a:chExt cx="0" cy="0"/>
        </a:xfrm>
      </p:grpSpPr>
      <p:sp>
        <p:nvSpPr>
          <p:cNvPr id="2" name="Notes Placeholder">
            <a:extLst>
              <a:ext uri="{FF2B5EF4-FFF2-40B4-BE49-F238E27FC236}">
                <a16:creationId xmlns:a16="http://schemas.microsoft.com/office/drawing/2014/main" id="{9968E448-7BCC-FBE4-D465-2FCD5F14690B}"/>
              </a:ext>
            </a:extLst>
          </p:cNvPr>
          <p:cNvSpPr>
            <a:spLocks noGrp="1"/>
          </p:cNvSpPr>
          <p:nvPr>
            <p:ph type="body" idx="1"/>
          </p:nvPr>
        </p:nvSpPr>
        <p:spPr/>
        <p:txBody>
          <a:bodyPr>
            <a:normAutofit/>
          </a:bodyPr>
          <a:lstStyle/>
          <a:p>
            <a:r>
              <a:t>Presenter</a:t>
            </a:r>
          </a:p>
          <a:p>
            <a:r>
              <a:t>2012-11-07 20:33:38</a:t>
            </a:r>
          </a:p>
          <a:p>
            <a:r>
              <a:t>--------------------------------------------</a:t>
            </a:r>
          </a:p>
          <a:p>
            <a:r>
              <a:t>Hint: Look at what is the actual query  that will be executed</a:t>
            </a:r>
          </a:p>
        </p:txBody>
      </p:sp>
    </p:spTree>
    <p:extLst>
      <p:ext uri="{BB962C8B-B14F-4D97-AF65-F5344CB8AC3E}">
        <p14:creationId xmlns:p14="http://schemas.microsoft.com/office/powerpoint/2010/main" val="370168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0FF77-2AC7-226C-6358-7753CB5083DD}"/>
            </a:ext>
          </a:extLst>
        </p:cNvPr>
        <p:cNvGrpSpPr/>
        <p:nvPr/>
      </p:nvGrpSpPr>
      <p:grpSpPr>
        <a:xfrm>
          <a:off x="0" y="0"/>
          <a:ext cx="0" cy="0"/>
          <a:chOff x="0" y="0"/>
          <a:chExt cx="0" cy="0"/>
        </a:xfrm>
      </p:grpSpPr>
      <p:sp>
        <p:nvSpPr>
          <p:cNvPr id="2" name="Notes Placeholder">
            <a:extLst>
              <a:ext uri="{FF2B5EF4-FFF2-40B4-BE49-F238E27FC236}">
                <a16:creationId xmlns:a16="http://schemas.microsoft.com/office/drawing/2014/main" id="{17CEBCD7-21D5-7874-BCDF-752A53BFB855}"/>
              </a:ext>
            </a:extLst>
          </p:cNvP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86192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2012-11-07 20:33:38</a:t>
            </a:r>
          </a:p>
          <a:p>
            <a:r>
              <a:t>--------------------------------------------</a:t>
            </a:r>
          </a:p>
          <a:p>
            <a:r>
              <a:t>With the URI we thus make the  password check a comment in SQL and  therefore the resulting SQL only  SELECTS the row using uid as  admin.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011D-2A6F-EC96-C5A4-0CABEE460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7163247-020F-A43E-F991-8C91EB8B5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D7F861B-585A-24B8-B915-85AD6E515DF7}"/>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5" name="Footer Placeholder 4">
            <a:extLst>
              <a:ext uri="{FF2B5EF4-FFF2-40B4-BE49-F238E27FC236}">
                <a16:creationId xmlns:a16="http://schemas.microsoft.com/office/drawing/2014/main" id="{E2817BAA-6409-2535-2811-C2BD99D2637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CD377AF-0300-2029-EB68-D21F89F246C2}"/>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41850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F984-A480-5D94-387E-9E571314D11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F63AF08-E451-C6DC-2EC8-B46714554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48F3A5D-C0C8-8EBF-9A8E-88A4209DC82D}"/>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5" name="Footer Placeholder 4">
            <a:extLst>
              <a:ext uri="{FF2B5EF4-FFF2-40B4-BE49-F238E27FC236}">
                <a16:creationId xmlns:a16="http://schemas.microsoft.com/office/drawing/2014/main" id="{860A2C36-83EB-73E7-16D1-265E4D4397B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96CE2B1-8531-5E6E-5D1B-16B127F551FF}"/>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13516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503CBA-3774-4846-7E6E-A7D8969EEB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7C736C9-A4F0-D419-9159-ACC663F28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A76AB8C-6986-4312-29D3-6F822441EDB3}"/>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5" name="Footer Placeholder 4">
            <a:extLst>
              <a:ext uri="{FF2B5EF4-FFF2-40B4-BE49-F238E27FC236}">
                <a16:creationId xmlns:a16="http://schemas.microsoft.com/office/drawing/2014/main" id="{1809EF98-2FFF-1BD6-F276-FD69B1129FF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38BF200-1BC9-D4FA-EA4A-648EA8A53252}"/>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71586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DD4908-CC23-48C0-976B-10CC20990EB2}"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777570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FA864-45E6-4FF3-9F56-3B20DBBFC3C2}"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46904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8996E-E0E0-40F4-841D-9F1A9F67B603}"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4148304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91E4FC-E453-477B-A66B-F03CC82B7056}" type="datetime1">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686803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B1B869-8361-44D0-BD83-AE35A5C3BED5}" type="datetime1">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153755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0D8ED7-1120-47C5-9976-8F42E2F562CF}" type="datetime1">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16418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831BB-02EA-4FD2-BB64-1808DDE74F74}" type="datetime1">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189370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872C61-A4AD-4435-B830-F4B215C43EE3}" type="datetime1">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17473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30CB-4800-1F4C-4049-610B95C9E6B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D45358B-9AFD-3172-5639-501841EA03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ADCD974-2A2C-B25D-1993-249462DC548E}"/>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5" name="Footer Placeholder 4">
            <a:extLst>
              <a:ext uri="{FF2B5EF4-FFF2-40B4-BE49-F238E27FC236}">
                <a16:creationId xmlns:a16="http://schemas.microsoft.com/office/drawing/2014/main" id="{486F37A8-B933-E56F-24AC-E337758C81E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5CE6BED-B76F-09E0-2C9E-4B5BE412AA05}"/>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354194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C04A30-163A-4F79-B404-FE5245FD6953}" type="datetime1">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1607170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448FC-326D-4210-9B7F-1F78F2B0ABAC}"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1778858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B785A1-B715-4328-ADC9-B20C16CF4F32}"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97084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231209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4985" y="202184"/>
            <a:ext cx="11982027"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ibri"/>
                <a:cs typeface="Calibri"/>
              </a:defRPr>
            </a:lvl1pPr>
          </a:lstStyle>
          <a:p>
            <a:pPr marL="16933">
              <a:lnSpc>
                <a:spcPts val="1273"/>
              </a:lnSpc>
            </a:pPr>
            <a:r>
              <a:rPr lang="en-US" spc="-7"/>
              <a:t>D</a:t>
            </a:r>
            <a:r>
              <a:rPr lang="en-US"/>
              <a:t>awn</a:t>
            </a:r>
            <a:r>
              <a:rPr lang="en-US" spc="-27"/>
              <a:t> </a:t>
            </a:r>
            <a:r>
              <a:rPr lang="en-US" spc="-13"/>
              <a:t>S</a:t>
            </a:r>
            <a:r>
              <a:rPr lang="en-US" spc="7"/>
              <a:t>o</a:t>
            </a:r>
            <a:r>
              <a:rPr lang="en-US" spc="-7"/>
              <a:t>ng</a:t>
            </a:r>
            <a:endParaRPr lang="en-US" spc="-7"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016810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464900" y="333349"/>
            <a:ext cx="5262201" cy="902876"/>
          </a:xfrm>
        </p:spPr>
        <p:txBody>
          <a:bodyPr lIns="0" tIns="0" rIns="0" bIns="0"/>
          <a:lstStyle>
            <a:lvl1pPr>
              <a:defRPr sz="5867" b="0" i="0">
                <a:solidFill>
                  <a:schemeClr val="tx1"/>
                </a:solidFill>
                <a:latin typeface="Calibri"/>
                <a:cs typeface="Calibri"/>
              </a:defRPr>
            </a:lvl1pPr>
          </a:lstStyle>
          <a:p>
            <a:endParaRPr/>
          </a:p>
        </p:txBody>
      </p:sp>
      <p:sp>
        <p:nvSpPr>
          <p:cNvPr id="3" name="Holder 3"/>
          <p:cNvSpPr>
            <a:spLocks noGrp="1"/>
          </p:cNvSpPr>
          <p:nvPr>
            <p:ph type="body" idx="1"/>
          </p:nvPr>
        </p:nvSpPr>
        <p:spPr>
          <a:xfrm>
            <a:off x="206585" y="1563624"/>
            <a:ext cx="10818707" cy="492443"/>
          </a:xfrm>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ibri"/>
                <a:cs typeface="Calibri"/>
              </a:defRPr>
            </a:lvl1pPr>
          </a:lstStyle>
          <a:p>
            <a:pPr marL="16933">
              <a:lnSpc>
                <a:spcPts val="1273"/>
              </a:lnSpc>
            </a:pPr>
            <a:r>
              <a:rPr lang="en-US" spc="-7"/>
              <a:t>D</a:t>
            </a:r>
            <a:r>
              <a:rPr lang="en-US"/>
              <a:t>awn</a:t>
            </a:r>
            <a:r>
              <a:rPr lang="en-US" spc="-27"/>
              <a:t> </a:t>
            </a:r>
            <a:r>
              <a:rPr lang="en-US" spc="-13"/>
              <a:t>S</a:t>
            </a:r>
            <a:r>
              <a:rPr lang="en-US" spc="7"/>
              <a:t>o</a:t>
            </a:r>
            <a:r>
              <a:rPr lang="en-US" spc="-7"/>
              <a:t>ng</a:t>
            </a:r>
            <a:endParaRPr lang="en-US" spc="-7"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03353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64900" y="333349"/>
            <a:ext cx="5262201" cy="902876"/>
          </a:xfrm>
        </p:spPr>
        <p:txBody>
          <a:bodyPr lIns="0" tIns="0" rIns="0" bIns="0"/>
          <a:lstStyle>
            <a:lvl1pPr>
              <a:defRPr sz="5867"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ibri"/>
                <a:cs typeface="Calibri"/>
              </a:defRPr>
            </a:lvl1pPr>
          </a:lstStyle>
          <a:p>
            <a:pPr marL="16933">
              <a:lnSpc>
                <a:spcPts val="1273"/>
              </a:lnSpc>
            </a:pPr>
            <a:r>
              <a:rPr lang="en-US" spc="-7"/>
              <a:t>D</a:t>
            </a:r>
            <a:r>
              <a:rPr lang="en-US"/>
              <a:t>awn</a:t>
            </a:r>
            <a:r>
              <a:rPr lang="en-US" spc="-27"/>
              <a:t> </a:t>
            </a:r>
            <a:r>
              <a:rPr lang="en-US" spc="-13"/>
              <a:t>S</a:t>
            </a:r>
            <a:r>
              <a:rPr lang="en-US" spc="7"/>
              <a:t>o</a:t>
            </a:r>
            <a:r>
              <a:rPr lang="en-US" spc="-7"/>
              <a:t>ng</a:t>
            </a:r>
            <a:endParaRPr lang="en-US" spc="-7"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18886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464900" y="333349"/>
            <a:ext cx="5262201" cy="902876"/>
          </a:xfrm>
        </p:spPr>
        <p:txBody>
          <a:bodyPr lIns="0" tIns="0" rIns="0" bIns="0"/>
          <a:lstStyle>
            <a:lvl1pPr>
              <a:defRPr sz="5867"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ibri"/>
                <a:cs typeface="Calibri"/>
              </a:defRPr>
            </a:lvl1pPr>
          </a:lstStyle>
          <a:p>
            <a:pPr marL="16933">
              <a:lnSpc>
                <a:spcPts val="1273"/>
              </a:lnSpc>
            </a:pPr>
            <a:r>
              <a:rPr lang="en-US" spc="-7"/>
              <a:t>D</a:t>
            </a:r>
            <a:r>
              <a:rPr lang="en-US"/>
              <a:t>awn</a:t>
            </a:r>
            <a:r>
              <a:rPr lang="en-US" spc="-27"/>
              <a:t> </a:t>
            </a:r>
            <a:r>
              <a:rPr lang="en-US" spc="-13"/>
              <a:t>S</a:t>
            </a:r>
            <a:r>
              <a:rPr lang="en-US" spc="7"/>
              <a:t>o</a:t>
            </a:r>
            <a:r>
              <a:rPr lang="en-US" spc="-7"/>
              <a:t>ng</a:t>
            </a:r>
            <a:endParaRPr lang="en-US" spc="-7"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357834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Calibri"/>
                <a:cs typeface="Calibri"/>
              </a:defRPr>
            </a:lvl1pPr>
          </a:lstStyle>
          <a:p>
            <a:pPr marL="16933">
              <a:lnSpc>
                <a:spcPts val="1273"/>
              </a:lnSpc>
            </a:pPr>
            <a:r>
              <a:rPr lang="en-US" spc="-7"/>
              <a:t>D</a:t>
            </a:r>
            <a:r>
              <a:rPr lang="en-US"/>
              <a:t>awn</a:t>
            </a:r>
            <a:r>
              <a:rPr lang="en-US" spc="-27"/>
              <a:t> </a:t>
            </a:r>
            <a:r>
              <a:rPr lang="en-US" spc="-13"/>
              <a:t>S</a:t>
            </a:r>
            <a:r>
              <a:rPr lang="en-US" spc="7"/>
              <a:t>o</a:t>
            </a:r>
            <a:r>
              <a:rPr lang="en-US" spc="-7"/>
              <a:t>ng</a:t>
            </a:r>
            <a:endParaRPr lang="en-US" spc="-7"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9903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E7E7-AE58-F1FB-5CFD-F4B2B73B6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C9DEF83-6549-AA72-0CEF-F16631D61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47865-EDF4-2501-CAAB-98B97C94207B}"/>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5" name="Footer Placeholder 4">
            <a:extLst>
              <a:ext uri="{FF2B5EF4-FFF2-40B4-BE49-F238E27FC236}">
                <a16:creationId xmlns:a16="http://schemas.microsoft.com/office/drawing/2014/main" id="{950223A6-EAE2-9D61-01BD-D0382F4E571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5E80D88-A590-67DB-919B-D57E16053DEF}"/>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19779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3FA2-9402-24D8-36F6-43DB9FBA320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9B448F3-3B8A-F995-584C-EB72CB072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5E18C7D-4A65-2F78-5162-677E70BC95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0290603-8BD0-B0F3-09BB-4F3DBB24C65F}"/>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6" name="Footer Placeholder 5">
            <a:extLst>
              <a:ext uri="{FF2B5EF4-FFF2-40B4-BE49-F238E27FC236}">
                <a16:creationId xmlns:a16="http://schemas.microsoft.com/office/drawing/2014/main" id="{CC59A49A-5ED9-EF50-023C-DF291E2282F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7427EBF-897C-6479-6B8F-9B99B83BC130}"/>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75446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5346-BFCB-DE38-18BF-335A6FB86B4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9141657-FB06-BE19-4F31-D6121608E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E5122-8C70-79E2-2867-E14A5B7FDB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E30B1D9-55B0-5EA4-11FC-1F94A7700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F08C5-1BC1-9A14-AF7A-8E88BA9E5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84ACAFC-5C8F-EFE1-4C5D-C1AA227C0B8C}"/>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8" name="Footer Placeholder 7">
            <a:extLst>
              <a:ext uri="{FF2B5EF4-FFF2-40B4-BE49-F238E27FC236}">
                <a16:creationId xmlns:a16="http://schemas.microsoft.com/office/drawing/2014/main" id="{FAF146D6-D9C4-EC79-F366-CECDB3E1B89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E78C664-5F27-6E9B-CDCC-717B28AA23FD}"/>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52776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CE59-92DD-34EE-E345-02E16428F92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E2C0FAB-3266-CFCC-6287-3856F4A5AFC3}"/>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4" name="Footer Placeholder 3">
            <a:extLst>
              <a:ext uri="{FF2B5EF4-FFF2-40B4-BE49-F238E27FC236}">
                <a16:creationId xmlns:a16="http://schemas.microsoft.com/office/drawing/2014/main" id="{F7E24438-5106-33B1-B66B-D4BC3ED31EC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EEC2B82-343E-938F-E23D-757F03ACD191}"/>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22783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3D632-059A-2DD5-9C08-9CE835025D24}"/>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3" name="Footer Placeholder 2">
            <a:extLst>
              <a:ext uri="{FF2B5EF4-FFF2-40B4-BE49-F238E27FC236}">
                <a16:creationId xmlns:a16="http://schemas.microsoft.com/office/drawing/2014/main" id="{B564D958-C9BF-505C-1631-D911FB76EC8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74939E3-6FB7-66C6-FF32-0B73A1A5B501}"/>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06784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8C42-0BCA-8C01-7A33-22CE92B7E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A68CF8CB-7C86-5DFE-D219-AE857C2BD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5351389-8FB2-C2A3-6910-920D3E1C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DB6C4-DE0B-8539-9D41-361E60889FCF}"/>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6" name="Footer Placeholder 5">
            <a:extLst>
              <a:ext uri="{FF2B5EF4-FFF2-40B4-BE49-F238E27FC236}">
                <a16:creationId xmlns:a16="http://schemas.microsoft.com/office/drawing/2014/main" id="{148D7545-41F7-974F-4FF8-CC2EB7F7800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AAE0183-CBD2-D4C4-CEFE-EFD1A453ADAC}"/>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76275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9C19-23FA-2BA2-48FA-52307165A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B346578-7EA5-8B56-0887-D3277C4BF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42E3974-2283-D615-7283-E8A22A31B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99B63B-98B9-E84D-2DC4-628060B9A61D}"/>
              </a:ext>
            </a:extLst>
          </p:cNvPr>
          <p:cNvSpPr>
            <a:spLocks noGrp="1"/>
          </p:cNvSpPr>
          <p:nvPr>
            <p:ph type="dt" sz="half" idx="10"/>
          </p:nvPr>
        </p:nvSpPr>
        <p:spPr/>
        <p:txBody>
          <a:bodyPr/>
          <a:lstStyle/>
          <a:p>
            <a:fld id="{46381780-83DF-4B8E-B7A2-BB3685708DD6}" type="datetimeFigureOut">
              <a:rPr lang="en-PK" smtClean="0"/>
              <a:t>13/11/2024</a:t>
            </a:fld>
            <a:endParaRPr lang="en-PK"/>
          </a:p>
        </p:txBody>
      </p:sp>
      <p:sp>
        <p:nvSpPr>
          <p:cNvPr id="6" name="Footer Placeholder 5">
            <a:extLst>
              <a:ext uri="{FF2B5EF4-FFF2-40B4-BE49-F238E27FC236}">
                <a16:creationId xmlns:a16="http://schemas.microsoft.com/office/drawing/2014/main" id="{4EFEC970-6576-4F95-77FD-DDEB3483740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E0965E0-27B8-9CED-1BBA-98B22ABD00CC}"/>
              </a:ext>
            </a:extLst>
          </p:cNvPr>
          <p:cNvSpPr>
            <a:spLocks noGrp="1"/>
          </p:cNvSpPr>
          <p:nvPr>
            <p:ph type="sldNum" sz="quarter" idx="12"/>
          </p:nvPr>
        </p:nvSpPr>
        <p:spPr/>
        <p:txBody>
          <a:bodyPr/>
          <a:lstStyle/>
          <a:p>
            <a:fld id="{605153EA-CEFB-45D2-AF2C-A5F51DEB2142}" type="slidenum">
              <a:rPr lang="en-PK" smtClean="0"/>
              <a:t>‹#›</a:t>
            </a:fld>
            <a:endParaRPr lang="en-PK"/>
          </a:p>
        </p:txBody>
      </p:sp>
    </p:spTree>
    <p:extLst>
      <p:ext uri="{BB962C8B-B14F-4D97-AF65-F5344CB8AC3E}">
        <p14:creationId xmlns:p14="http://schemas.microsoft.com/office/powerpoint/2010/main" val="304956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3.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5AEA9-11EF-57B7-1812-A8E4DBA0F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BE9782E-C28E-9724-94D8-EEB8FEB0D5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BDA4C5-FCB5-BD14-5A39-C1C29A712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81780-83DF-4B8E-B7A2-BB3685708DD6}" type="datetimeFigureOut">
              <a:rPr lang="en-PK" smtClean="0"/>
              <a:t>13/11/2024</a:t>
            </a:fld>
            <a:endParaRPr lang="en-PK"/>
          </a:p>
        </p:txBody>
      </p:sp>
      <p:sp>
        <p:nvSpPr>
          <p:cNvPr id="5" name="Footer Placeholder 4">
            <a:extLst>
              <a:ext uri="{FF2B5EF4-FFF2-40B4-BE49-F238E27FC236}">
                <a16:creationId xmlns:a16="http://schemas.microsoft.com/office/drawing/2014/main" id="{7B1F7C34-4794-FF38-DCA2-D09A4A098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2E3147-2959-9BDA-56E0-9B07392B77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153EA-CEFB-45D2-AF2C-A5F51DEB2142}" type="slidenum">
              <a:rPr lang="en-PK" smtClean="0"/>
              <a:t>‹#›</a:t>
            </a:fld>
            <a:endParaRPr lang="en-PK"/>
          </a:p>
        </p:txBody>
      </p:sp>
    </p:spTree>
    <p:extLst>
      <p:ext uri="{BB962C8B-B14F-4D97-AF65-F5344CB8AC3E}">
        <p14:creationId xmlns:p14="http://schemas.microsoft.com/office/powerpoint/2010/main" val="48134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298C-E6C4-409D-9160-EEEEF8DB9D31}" type="datetime1">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50C4D-0BA1-4E54-8DFC-01810EC97B99}" type="slidenum">
              <a:rPr lang="en-US" smtClean="0"/>
              <a:t>‹#›</a:t>
            </a:fld>
            <a:endParaRPr lang="en-US"/>
          </a:p>
        </p:txBody>
      </p:sp>
    </p:spTree>
    <p:extLst>
      <p:ext uri="{BB962C8B-B14F-4D97-AF65-F5344CB8AC3E}">
        <p14:creationId xmlns:p14="http://schemas.microsoft.com/office/powerpoint/2010/main" val="1917704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64900" y="333349"/>
            <a:ext cx="5262201" cy="677108"/>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206585" y="1563624"/>
            <a:ext cx="10818707"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1382587" y="6661855"/>
            <a:ext cx="723053" cy="166712"/>
          </a:xfrm>
          <a:prstGeom prst="rect">
            <a:avLst/>
          </a:prstGeom>
        </p:spPr>
        <p:txBody>
          <a:bodyPr wrap="square" lIns="0" tIns="0" rIns="0" bIns="0">
            <a:spAutoFit/>
          </a:bodyPr>
          <a:lstStyle>
            <a:lvl1pPr>
              <a:defRPr sz="1200" b="0" i="0">
                <a:solidFill>
                  <a:schemeClr val="tx1"/>
                </a:solidFill>
                <a:latin typeface="Calibri"/>
                <a:cs typeface="Calibri"/>
              </a:defRPr>
            </a:lvl1pPr>
          </a:lstStyle>
          <a:p>
            <a:pPr marL="16933">
              <a:lnSpc>
                <a:spcPts val="1273"/>
              </a:lnSpc>
            </a:pPr>
            <a:r>
              <a:rPr lang="en-US" spc="-7"/>
              <a:t>D</a:t>
            </a:r>
            <a:r>
              <a:rPr lang="en-US"/>
              <a:t>awn</a:t>
            </a:r>
            <a:r>
              <a:rPr lang="en-US" spc="-27"/>
              <a:t> </a:t>
            </a:r>
            <a:r>
              <a:rPr lang="en-US" spc="-13"/>
              <a:t>S</a:t>
            </a:r>
            <a:r>
              <a:rPr lang="en-US" spc="7"/>
              <a:t>o</a:t>
            </a:r>
            <a:r>
              <a:rPr lang="en-US" spc="-7"/>
              <a:t>ng</a:t>
            </a:r>
            <a:endParaRPr lang="en-US" spc="-7" dirty="0"/>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147567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example.net/login.php?user=admin&amp;pwd=%27"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www.example.net/login.php?user=admin%27--&amp;pwd=f" TargetMode="External"/><Relationship Id="rId4" Type="http://schemas.openxmlformats.org/officeDocument/2006/relationships/hyperlink" Target="http://www.example.net/login.php?user=admin--&amp;pwd=foo"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example.net/login.php?user=admin&amp;pwd=%27"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www.example.net/login.php?user=admin'--&amp;pwd=f" TargetMode="External"/><Relationship Id="rId4" Type="http://schemas.openxmlformats.org/officeDocument/2006/relationships/hyperlink" Target="http://www.example.net/login.php?user=admin--&amp;pwd=foo"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example.net/login.php?user=admin%27--&amp;pwd=f"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www.example.net/login.php?user=%3BDROP"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www.example.net/login.php?user=admin%3B%20DROP%20TABLE%20users%3B%20--&amp;pwd=f" TargetMode="External"/><Relationship Id="rId4" Type="http://schemas.openxmlformats.org/officeDocument/2006/relationships/hyperlink" Target="http://www.example.net/login.php?user=admin%27%3B%20DROP%20TABLE%20users--%3B&amp;pw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example.net/login.php?user=%3BDROP"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http://www.example.net/login.php?user=admin;%20DROP%20TABLE%20users;%20--&amp;pwd=f" TargetMode="External"/><Relationship Id="rId4" Type="http://schemas.openxmlformats.org/officeDocument/2006/relationships/hyperlink" Target="http://www.example.net/login.php?user=admin%27%3B%20DROP%20TABLE%20users--%3B&amp;pw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example.net/login.php?user=%3BDROP"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www.example.net/login.php?user=admin%3B" TargetMode="External"/><Relationship Id="rId4" Type="http://schemas.openxmlformats.org/officeDocument/2006/relationships/hyperlink" Target="http://www.example.net/login.php?user=admi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3956" y="702949"/>
            <a:ext cx="10946674" cy="149655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pPr algn="ctr"/>
            <a:r>
              <a:rPr lang="en-US" sz="7700" dirty="0"/>
              <a:t>CS 3002 Information Security</a:t>
            </a:r>
            <a:endParaRPr lang="en-US" sz="5400" dirty="0"/>
          </a:p>
          <a:p>
            <a:pPr algn="ctr"/>
            <a:r>
              <a:rPr lang="en-US" sz="4600" dirty="0">
                <a:solidFill>
                  <a:srgbClr val="FF0000"/>
                </a:solidFill>
              </a:rPr>
              <a:t>                                                                   Fall 2024</a:t>
            </a:r>
          </a:p>
        </p:txBody>
      </p:sp>
      <p:sp>
        <p:nvSpPr>
          <p:cNvPr id="5" name="Subtitle 2"/>
          <p:cNvSpPr txBox="1">
            <a:spLocks/>
          </p:cNvSpPr>
          <p:nvPr/>
        </p:nvSpPr>
        <p:spPr>
          <a:xfrm>
            <a:off x="5642676" y="3750555"/>
            <a:ext cx="6008853" cy="2788357"/>
          </a:xfrm>
          <a:prstGeom prst="rect">
            <a:avLst/>
          </a:prstGeom>
          <a:solidFill>
            <a:schemeClr val="accent1">
              <a:lumMod val="40000"/>
              <a:lumOff val="60000"/>
            </a:schemeClr>
          </a:solidFill>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buNone/>
            </a:pPr>
            <a:r>
              <a:rPr lang="en-US" sz="2000" b="1" dirty="0"/>
              <a:t>Week# 12 – MID-II Exam (6/11/2024) &amp; Lecture #33</a:t>
            </a:r>
          </a:p>
          <a:p>
            <a:pPr marL="130175" indent="0" algn="ctr">
              <a:buNone/>
            </a:pPr>
            <a:r>
              <a:rPr lang="en-US" sz="2400" b="1" dirty="0"/>
              <a:t>Week # 13 – Lecture# 34, 35, 36</a:t>
            </a:r>
          </a:p>
          <a:p>
            <a:pPr marL="130175" indent="0" algn="ctr">
              <a:buNone/>
            </a:pPr>
            <a:r>
              <a:rPr lang="en-US" sz="2000" b="1" dirty="0">
                <a:solidFill>
                  <a:srgbClr val="FF0000"/>
                </a:solidFill>
              </a:rPr>
              <a:t>12, 13 and 14</a:t>
            </a:r>
            <a:r>
              <a:rPr lang="en-US" sz="2000" b="1" baseline="30000" dirty="0">
                <a:solidFill>
                  <a:srgbClr val="FF0000"/>
                </a:solidFill>
              </a:rPr>
              <a:t>th</a:t>
            </a:r>
            <a:r>
              <a:rPr lang="en-US" sz="2000" b="1" dirty="0">
                <a:solidFill>
                  <a:srgbClr val="FF0000"/>
                </a:solidFill>
              </a:rPr>
              <a:t> November</a:t>
            </a:r>
            <a:r>
              <a:rPr lang="en-US" sz="2000" b="1" baseline="30000" dirty="0">
                <a:solidFill>
                  <a:srgbClr val="FF0000"/>
                </a:solidFill>
              </a:rPr>
              <a:t> </a:t>
            </a:r>
            <a:r>
              <a:rPr lang="en-US" sz="2000" b="1" dirty="0">
                <a:solidFill>
                  <a:srgbClr val="FF0000"/>
                </a:solidFill>
              </a:rPr>
              <a:t>2024 </a:t>
            </a:r>
            <a:endParaRPr lang="en-US" sz="2400" b="1" dirty="0"/>
          </a:p>
          <a:p>
            <a:pPr marL="130175" indent="0" algn="ctr">
              <a:buNone/>
            </a:pPr>
            <a:r>
              <a:rPr lang="en-US" sz="2400" b="1" dirty="0"/>
              <a:t>Dr. Aqsa Aslam</a:t>
            </a:r>
          </a:p>
        </p:txBody>
      </p:sp>
      <p:pic>
        <p:nvPicPr>
          <p:cNvPr id="2" name="Picture 1"/>
          <p:cNvPicPr>
            <a:picLocks noChangeAspect="1"/>
          </p:cNvPicPr>
          <p:nvPr/>
        </p:nvPicPr>
        <p:blipFill>
          <a:blip r:embed="rId2"/>
          <a:stretch>
            <a:fillRect/>
          </a:stretch>
        </p:blipFill>
        <p:spPr>
          <a:xfrm>
            <a:off x="712809" y="1771385"/>
            <a:ext cx="5286336" cy="1501485"/>
          </a:xfrm>
          <a:prstGeom prst="rect">
            <a:avLst/>
          </a:prstGeom>
        </p:spPr>
      </p:pic>
      <p:grpSp>
        <p:nvGrpSpPr>
          <p:cNvPr id="8" name="Group 7"/>
          <p:cNvGrpSpPr/>
          <p:nvPr/>
        </p:nvGrpSpPr>
        <p:grpSpPr>
          <a:xfrm>
            <a:off x="1502463" y="3418245"/>
            <a:ext cx="2953265" cy="3120667"/>
            <a:chOff x="8830020" y="2751654"/>
            <a:chExt cx="2953265" cy="3120667"/>
          </a:xfrm>
        </p:grpSpPr>
        <p:pic>
          <p:nvPicPr>
            <p:cNvPr id="6" name="Picture 5"/>
            <p:cNvPicPr>
              <a:picLocks noChangeAspect="1"/>
            </p:cNvPicPr>
            <p:nvPr/>
          </p:nvPicPr>
          <p:blipFill>
            <a:blip r:embed="rId3"/>
            <a:stretch>
              <a:fillRect/>
            </a:stretch>
          </p:blipFill>
          <p:spPr>
            <a:xfrm>
              <a:off x="8830020" y="2751654"/>
              <a:ext cx="2953265" cy="2872982"/>
            </a:xfrm>
            <a:prstGeom prst="rect">
              <a:avLst/>
            </a:prstGeom>
          </p:spPr>
        </p:pic>
        <p:pic>
          <p:nvPicPr>
            <p:cNvPr id="7" name="Picture 6"/>
            <p:cNvPicPr>
              <a:picLocks noChangeAspect="1"/>
            </p:cNvPicPr>
            <p:nvPr/>
          </p:nvPicPr>
          <p:blipFill>
            <a:blip r:embed="rId4"/>
            <a:stretch>
              <a:fillRect/>
            </a:stretch>
          </p:blipFill>
          <p:spPr>
            <a:xfrm>
              <a:off x="9487387" y="5624636"/>
              <a:ext cx="1638529" cy="247685"/>
            </a:xfrm>
            <a:prstGeom prst="rect">
              <a:avLst/>
            </a:prstGeom>
          </p:spPr>
        </p:pic>
      </p:grpSp>
    </p:spTree>
    <p:extLst>
      <p:ext uri="{BB962C8B-B14F-4D97-AF65-F5344CB8AC3E}">
        <p14:creationId xmlns:p14="http://schemas.microsoft.com/office/powerpoint/2010/main" val="312480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AF596-CA04-82B7-C690-73B11477B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04DE3-9872-A1D7-3A5F-797F83422AC0}"/>
              </a:ext>
            </a:extLst>
          </p:cNvPr>
          <p:cNvSpPr>
            <a:spLocks noGrp="1"/>
          </p:cNvSpPr>
          <p:nvPr>
            <p:ph type="title"/>
          </p:nvPr>
        </p:nvSpPr>
        <p:spPr/>
        <p:txBody>
          <a:bodyPr/>
          <a:lstStyle/>
          <a:p>
            <a:r>
              <a:rPr lang="en-US" b="1" dirty="0"/>
              <a:t>SQLi Attack Avenues</a:t>
            </a:r>
            <a:endParaRPr lang="en-PK" dirty="0"/>
          </a:p>
        </p:txBody>
      </p:sp>
      <p:sp>
        <p:nvSpPr>
          <p:cNvPr id="4" name="Slide Number Placeholder 3">
            <a:extLst>
              <a:ext uri="{FF2B5EF4-FFF2-40B4-BE49-F238E27FC236}">
                <a16:creationId xmlns:a16="http://schemas.microsoft.com/office/drawing/2014/main" id="{2487A169-F9A4-4E9D-6EF5-12DF32558013}"/>
              </a:ext>
            </a:extLst>
          </p:cNvPr>
          <p:cNvSpPr>
            <a:spLocks noGrp="1"/>
          </p:cNvSpPr>
          <p:nvPr>
            <p:ph type="sldNum" sz="quarter" idx="12"/>
          </p:nvPr>
        </p:nvSpPr>
        <p:spPr/>
        <p:txBody>
          <a:bodyPr/>
          <a:lstStyle/>
          <a:p>
            <a:fld id="{A2A50C4D-0BA1-4E54-8DFC-01810EC97B99}" type="slidenum">
              <a:rPr lang="en-US" smtClean="0"/>
              <a:t>10</a:t>
            </a:fld>
            <a:endParaRPr lang="en-US"/>
          </a:p>
        </p:txBody>
      </p:sp>
      <p:sp>
        <p:nvSpPr>
          <p:cNvPr id="5" name="Rectangle 1">
            <a:extLst>
              <a:ext uri="{FF2B5EF4-FFF2-40B4-BE49-F238E27FC236}">
                <a16:creationId xmlns:a16="http://schemas.microsoft.com/office/drawing/2014/main" id="{7960E113-EE99-13AA-36F4-66BB7E6F0F12}"/>
              </a:ext>
            </a:extLst>
          </p:cNvPr>
          <p:cNvSpPr>
            <a:spLocks noGrp="1" noChangeArrowheads="1"/>
          </p:cNvSpPr>
          <p:nvPr>
            <p:ph idx="1"/>
          </p:nvPr>
        </p:nvSpPr>
        <p:spPr bwMode="auto">
          <a:xfrm>
            <a:off x="856934" y="1859086"/>
            <a:ext cx="10515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uses a </a:t>
            </a:r>
            <a:r>
              <a:rPr kumimoji="0" lang="en-PK" altLang="en-PK"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UserID</a:t>
            </a: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cookie to retrieve user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SELECT * FROM users WHERE id = '" + $_COOKIE["</a:t>
            </a:r>
            <a:r>
              <a:rPr kumimoji="0" lang="en-PK" altLang="en-PK" sz="1800" b="1" i="0" u="none" strike="noStrike" cap="none" normalizeH="0" baseline="0" dirty="0" err="1">
                <a:ln>
                  <a:noFill/>
                </a:ln>
                <a:solidFill>
                  <a:schemeClr val="tx1"/>
                </a:solidFill>
                <a:effectLst/>
                <a:highlight>
                  <a:srgbClr val="FFFF00"/>
                </a:highlight>
                <a:latin typeface="Times New Roman" panose="02020603050405020304" pitchFamily="18" charset="0"/>
                <a:cs typeface="Times New Roman" panose="02020603050405020304" pitchFamily="18" charset="0"/>
              </a:rPr>
              <a:t>UserID</a:t>
            </a:r>
            <a:r>
              <a:rPr kumimoji="0" lang="en-PK" altLang="en-PK"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 “’;” </a:t>
            </a:r>
            <a:endParaRPr kumimoji="0" lang="en-US" altLang="en-PK"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attacker modifies their cookie to 1'; DROP TABLE users; --. </a:t>
            </a:r>
            <a:endPar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the query executes, it deletes the users table.</a:t>
            </a:r>
          </a:p>
        </p:txBody>
      </p:sp>
      <p:grpSp>
        <p:nvGrpSpPr>
          <p:cNvPr id="6" name="Group 5">
            <a:extLst>
              <a:ext uri="{FF2B5EF4-FFF2-40B4-BE49-F238E27FC236}">
                <a16:creationId xmlns:a16="http://schemas.microsoft.com/office/drawing/2014/main" id="{080FCBB3-AD3D-F547-1F4F-BA2EC601C715}"/>
              </a:ext>
            </a:extLst>
          </p:cNvPr>
          <p:cNvGrpSpPr/>
          <p:nvPr/>
        </p:nvGrpSpPr>
        <p:grpSpPr>
          <a:xfrm>
            <a:off x="819466" y="1541848"/>
            <a:ext cx="6708460" cy="383760"/>
            <a:chOff x="479175" y="179860"/>
            <a:chExt cx="6708460" cy="383760"/>
          </a:xfrm>
        </p:grpSpPr>
        <p:sp>
          <p:nvSpPr>
            <p:cNvPr id="7" name="Rectangle: Rounded Corners 6">
              <a:extLst>
                <a:ext uri="{FF2B5EF4-FFF2-40B4-BE49-F238E27FC236}">
                  <a16:creationId xmlns:a16="http://schemas.microsoft.com/office/drawing/2014/main" id="{907BC5C0-3AB2-B7B6-B5A0-707457DEE47F}"/>
                </a:ext>
              </a:extLst>
            </p:cNvPr>
            <p:cNvSpPr/>
            <p:nvPr/>
          </p:nvSpPr>
          <p:spPr>
            <a:xfrm>
              <a:off x="479175" y="179860"/>
              <a:ext cx="6708460" cy="383760"/>
            </a:xfrm>
            <a:prstGeom prst="round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064DEF59-8DAF-D279-2D65-8BCDA396C8EF}"/>
                </a:ext>
              </a:extLst>
            </p:cNvPr>
            <p:cNvSpPr txBox="1"/>
            <p:nvPr/>
          </p:nvSpPr>
          <p:spPr>
            <a:xfrm>
              <a:off x="497909" y="198594"/>
              <a:ext cx="6670992"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3564" tIns="0" rIns="253564" bIns="0" numCol="1" spcCol="1270" anchor="ctr" anchorCtr="0">
              <a:noAutofit/>
            </a:bodyPr>
            <a:lstStyle/>
            <a:p>
              <a:pPr lvl="0" rtl="0"/>
              <a:r>
                <a:rPr lang="en-US" b="1" dirty="0">
                  <a:solidFill>
                    <a:schemeClr val="accent6">
                      <a:lumMod val="40000"/>
                      <a:lumOff val="60000"/>
                    </a:schemeClr>
                  </a:solidFill>
                </a:rPr>
                <a:t>Cookies</a:t>
              </a:r>
              <a:endParaRPr lang="en-US" sz="1800" b="1" dirty="0">
                <a:solidFill>
                  <a:schemeClr val="accent6">
                    <a:lumMod val="40000"/>
                    <a:lumOff val="60000"/>
                  </a:schemeClr>
                </a:solidFill>
              </a:endParaRPr>
            </a:p>
          </p:txBody>
        </p:sp>
      </p:grpSp>
      <p:grpSp>
        <p:nvGrpSpPr>
          <p:cNvPr id="10" name="Group 9">
            <a:extLst>
              <a:ext uri="{FF2B5EF4-FFF2-40B4-BE49-F238E27FC236}">
                <a16:creationId xmlns:a16="http://schemas.microsoft.com/office/drawing/2014/main" id="{897EDF62-0BDA-9019-982E-3EBB8F7C1E10}"/>
              </a:ext>
            </a:extLst>
          </p:cNvPr>
          <p:cNvGrpSpPr/>
          <p:nvPr/>
        </p:nvGrpSpPr>
        <p:grpSpPr>
          <a:xfrm>
            <a:off x="838200" y="4279053"/>
            <a:ext cx="6708460" cy="455737"/>
            <a:chOff x="479175" y="107883"/>
            <a:chExt cx="6708460" cy="455737"/>
          </a:xfrm>
        </p:grpSpPr>
        <p:sp>
          <p:nvSpPr>
            <p:cNvPr id="11" name="Rectangle: Rounded Corners 10">
              <a:extLst>
                <a:ext uri="{FF2B5EF4-FFF2-40B4-BE49-F238E27FC236}">
                  <a16:creationId xmlns:a16="http://schemas.microsoft.com/office/drawing/2014/main" id="{36FFC90E-3CED-4578-9E9A-A6AFDFD57496}"/>
                </a:ext>
              </a:extLst>
            </p:cNvPr>
            <p:cNvSpPr/>
            <p:nvPr/>
          </p:nvSpPr>
          <p:spPr>
            <a:xfrm>
              <a:off x="479175" y="179860"/>
              <a:ext cx="6708460" cy="383760"/>
            </a:xfrm>
            <a:prstGeom prst="round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668C3D8C-A910-5E68-A6D4-40C87680AF21}"/>
                </a:ext>
              </a:extLst>
            </p:cNvPr>
            <p:cNvSpPr txBox="1"/>
            <p:nvPr/>
          </p:nvSpPr>
          <p:spPr>
            <a:xfrm>
              <a:off x="497909" y="107883"/>
              <a:ext cx="6670992"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3564" tIns="0" rIns="253564" bIns="0" numCol="1" spcCol="1270" anchor="ctr" anchorCtr="0">
              <a:noAutofit/>
            </a:bodyPr>
            <a:lstStyle/>
            <a:p>
              <a:pPr lvl="0" rtl="0"/>
              <a:r>
                <a:rPr lang="en-US" sz="1800" b="1" dirty="0">
                  <a:solidFill>
                    <a:schemeClr val="accent6">
                      <a:lumMod val="40000"/>
                      <a:lumOff val="60000"/>
                    </a:schemeClr>
                  </a:solidFill>
                </a:rPr>
                <a:t>Physical user input</a:t>
              </a:r>
            </a:p>
          </p:txBody>
        </p:sp>
      </p:grpSp>
      <p:sp>
        <p:nvSpPr>
          <p:cNvPr id="14" name="TextBox 13">
            <a:extLst>
              <a:ext uri="{FF2B5EF4-FFF2-40B4-BE49-F238E27FC236}">
                <a16:creationId xmlns:a16="http://schemas.microsoft.com/office/drawing/2014/main" id="{2F1254AC-C7BC-29C0-F553-03FDF661869C}"/>
              </a:ext>
            </a:extLst>
          </p:cNvPr>
          <p:cNvSpPr txBox="1"/>
          <p:nvPr/>
        </p:nvSpPr>
        <p:spPr>
          <a:xfrm>
            <a:off x="819466" y="4834572"/>
            <a:ext cx="9927210" cy="116955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Arial" panose="020B0604020202020204" pitchFamily="34" charset="0"/>
              </a:rPr>
              <a:t>An attacker encodes a barcode with:</a:t>
            </a:r>
            <a:endParaRPr kumimoji="0" lang="en-PK" altLang="en-PK" sz="105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05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050" b="1" i="0" u="none" strike="noStrike" cap="none" normalizeH="0" baseline="0" dirty="0">
                <a:ln>
                  <a:noFill/>
                </a:ln>
                <a:solidFill>
                  <a:schemeClr val="tx1"/>
                </a:solidFill>
                <a:effectLst/>
                <a:highlight>
                  <a:srgbClr val="FFFF00"/>
                </a:highlight>
                <a:latin typeface="Arial Unicode MS"/>
              </a:rPr>
              <a:t>'; DROP TABLE inventory; -- </a:t>
            </a:r>
            <a:endParaRPr kumimoji="0" lang="en-US" altLang="en-PK" sz="1050" b="1" i="0" u="none" strike="noStrike" cap="none" normalizeH="0" baseline="0" dirty="0">
              <a:ln>
                <a:noFill/>
              </a:ln>
              <a:solidFill>
                <a:schemeClr val="tx1"/>
              </a:solidFill>
              <a:effectLst/>
              <a:highlight>
                <a:srgbClr val="FFFF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Arial" panose="020B0604020202020204" pitchFamily="34" charset="0"/>
              </a:rPr>
              <a:t>When the barcode is scanned, the SQL command executes, dropping the </a:t>
            </a:r>
            <a:r>
              <a:rPr kumimoji="0" lang="en-PK" altLang="en-PK" sz="1050" b="0" i="0" u="none" strike="noStrike" cap="none" normalizeH="0" baseline="0" dirty="0">
                <a:ln>
                  <a:noFill/>
                </a:ln>
                <a:solidFill>
                  <a:schemeClr val="tx1"/>
                </a:solidFill>
                <a:effectLst/>
                <a:latin typeface="Arial Unicode MS"/>
              </a:rPr>
              <a:t>inventory</a:t>
            </a:r>
            <a:r>
              <a:rPr kumimoji="0" lang="en-PK" altLang="en-PK" sz="900" b="0" i="0" u="none" strike="noStrike" cap="none" normalizeH="0" baseline="0" dirty="0">
                <a:ln>
                  <a:noFill/>
                </a:ln>
                <a:solidFill>
                  <a:schemeClr val="tx1"/>
                </a:solidFill>
                <a:effectLst/>
              </a:rPr>
              <a:t> table.</a:t>
            </a:r>
            <a:endParaRPr kumimoji="0" lang="en-PK" altLang="en-PK"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291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A1071-2CE7-1C00-8170-75CD44474CDE}"/>
            </a:ext>
          </a:extLst>
        </p:cNvPr>
        <p:cNvGrpSpPr/>
        <p:nvPr/>
      </p:nvGrpSpPr>
      <p:grpSpPr>
        <a:xfrm>
          <a:off x="0" y="0"/>
          <a:ext cx="0" cy="0"/>
          <a:chOff x="0" y="0"/>
          <a:chExt cx="0" cy="0"/>
        </a:xfrm>
      </p:grpSpPr>
      <p:sp>
        <p:nvSpPr>
          <p:cNvPr id="12" name="object 12">
            <a:extLst>
              <a:ext uri="{FF2B5EF4-FFF2-40B4-BE49-F238E27FC236}">
                <a16:creationId xmlns:a16="http://schemas.microsoft.com/office/drawing/2014/main" id="{CF60BEF7-FEAD-6739-808B-FEEB8345301D}"/>
              </a:ext>
            </a:extLst>
          </p:cNvPr>
          <p:cNvSpPr txBox="1"/>
          <p:nvPr/>
        </p:nvSpPr>
        <p:spPr>
          <a:xfrm>
            <a:off x="1120985" y="5393890"/>
            <a:ext cx="358987" cy="1079655"/>
          </a:xfrm>
          <a:prstGeom prst="rect">
            <a:avLst/>
          </a:prstGeom>
        </p:spPr>
        <p:txBody>
          <a:bodyPr vert="horz" wrap="square" lIns="0" tIns="0" rIns="0" bIns="0" rtlCol="0">
            <a:spAutoFit/>
          </a:bodyPr>
          <a:lstStyle/>
          <a:p>
            <a:pPr marL="16933">
              <a:lnSpc>
                <a:spcPts val="2333"/>
              </a:lnSpc>
            </a:pPr>
            <a:r>
              <a:rPr sz="2133" spc="-7" dirty="0">
                <a:latin typeface="Courier New"/>
                <a:cs typeface="Courier New"/>
              </a:rPr>
              <a:t>a.</a:t>
            </a:r>
            <a:endParaRPr sz="2133">
              <a:latin typeface="Courier New"/>
              <a:cs typeface="Courier New"/>
            </a:endParaRPr>
          </a:p>
          <a:p>
            <a:pPr marL="16933">
              <a:spcBef>
                <a:spcPts val="512"/>
              </a:spcBef>
            </a:pPr>
            <a:r>
              <a:rPr sz="2133" spc="-7" dirty="0">
                <a:latin typeface="Courier New"/>
                <a:cs typeface="Courier New"/>
              </a:rPr>
              <a:t>b.</a:t>
            </a:r>
            <a:endParaRPr sz="2133">
              <a:latin typeface="Courier New"/>
              <a:cs typeface="Courier New"/>
            </a:endParaRPr>
          </a:p>
          <a:p>
            <a:pPr marL="16933">
              <a:spcBef>
                <a:spcPts val="507"/>
              </a:spcBef>
            </a:pPr>
            <a:r>
              <a:rPr sz="2133" spc="-7" dirty="0">
                <a:latin typeface="Courier New"/>
                <a:cs typeface="Courier New"/>
              </a:rPr>
              <a:t>c.</a:t>
            </a:r>
            <a:endParaRPr sz="2133">
              <a:latin typeface="Courier New"/>
              <a:cs typeface="Courier New"/>
            </a:endParaRPr>
          </a:p>
        </p:txBody>
      </p:sp>
      <p:sp>
        <p:nvSpPr>
          <p:cNvPr id="13" name="object 13">
            <a:extLst>
              <a:ext uri="{FF2B5EF4-FFF2-40B4-BE49-F238E27FC236}">
                <a16:creationId xmlns:a16="http://schemas.microsoft.com/office/drawing/2014/main" id="{059565CF-E73F-F731-8802-468C7598952A}"/>
              </a:ext>
            </a:extLst>
          </p:cNvPr>
          <p:cNvSpPr txBox="1"/>
          <p:nvPr/>
        </p:nvSpPr>
        <p:spPr>
          <a:xfrm>
            <a:off x="1578185" y="5393889"/>
            <a:ext cx="8664787" cy="1066318"/>
          </a:xfrm>
          <a:prstGeom prst="rect">
            <a:avLst/>
          </a:prstGeom>
        </p:spPr>
        <p:txBody>
          <a:bodyPr vert="horz" wrap="square" lIns="0" tIns="0" rIns="0" bIns="0" rtlCol="0">
            <a:spAutoFit/>
          </a:bodyPr>
          <a:lstStyle/>
          <a:p>
            <a:pPr marL="16933">
              <a:lnSpc>
                <a:spcPts val="2333"/>
              </a:lnSpc>
            </a:pPr>
            <a:r>
              <a:rPr sz="2133" spc="-7" dirty="0">
                <a:latin typeface="Courier New"/>
                <a:cs typeface="Courier New"/>
                <a:hlinkClick r:id="rId3"/>
              </a:rPr>
              <a:t>http://www.example.net/login.php?user=admin&amp;pwd='</a:t>
            </a:r>
            <a:endParaRPr sz="2133" dirty="0">
              <a:latin typeface="Courier New"/>
              <a:cs typeface="Courier New"/>
            </a:endParaRPr>
          </a:p>
          <a:p>
            <a:pPr marL="16933" marR="6773">
              <a:lnSpc>
                <a:spcPct val="120000"/>
              </a:lnSpc>
            </a:pPr>
            <a:r>
              <a:rPr sz="2133" spc="-7" dirty="0">
                <a:latin typeface="Courier New"/>
                <a:cs typeface="Courier New"/>
                <a:hlinkClick r:id="rId4"/>
              </a:rPr>
              <a:t>http://www.example.net/login.php?user=admin--&amp;pwd=foo </a:t>
            </a:r>
            <a:r>
              <a:rPr sz="2133" spc="-1267" dirty="0">
                <a:latin typeface="Courier New"/>
                <a:cs typeface="Courier New"/>
              </a:rPr>
              <a:t> </a:t>
            </a:r>
            <a:r>
              <a:rPr sz="2133" spc="-7" dirty="0">
                <a:latin typeface="Courier New"/>
                <a:cs typeface="Courier New"/>
                <a:hlinkClick r:id="rId5"/>
              </a:rPr>
              <a:t>http://www.example.net/login.php?user=admin'--&amp;pwd=f</a:t>
            </a:r>
            <a:endParaRPr sz="2133" dirty="0">
              <a:latin typeface="Courier New"/>
              <a:cs typeface="Courier New"/>
            </a:endParaRPr>
          </a:p>
        </p:txBody>
      </p:sp>
      <p:sp>
        <p:nvSpPr>
          <p:cNvPr id="14" name="object 14">
            <a:extLst>
              <a:ext uri="{FF2B5EF4-FFF2-40B4-BE49-F238E27FC236}">
                <a16:creationId xmlns:a16="http://schemas.microsoft.com/office/drawing/2014/main" id="{8F4C0620-C24A-C05E-23B3-1C9265C4905F}"/>
              </a:ext>
            </a:extLst>
          </p:cNvPr>
          <p:cNvSpPr txBox="1">
            <a:spLocks noGrp="1"/>
          </p:cNvSpPr>
          <p:nvPr>
            <p:ph type="ftr" sz="quarter" idx="5"/>
          </p:nvPr>
        </p:nvSpPr>
        <p:spPr>
          <a:xfrm>
            <a:off x="11374408" y="6473545"/>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a:t>D</a:t>
            </a:r>
            <a:r>
              <a:rPr lang="en-US"/>
              <a:t>awn</a:t>
            </a:r>
            <a:r>
              <a:rPr lang="en-US" spc="-20"/>
              <a:t> </a:t>
            </a:r>
            <a:r>
              <a:rPr lang="en-US" spc="-10"/>
              <a:t>S</a:t>
            </a:r>
            <a:r>
              <a:rPr lang="en-US" spc="5"/>
              <a:t>o</a:t>
            </a:r>
            <a:r>
              <a:rPr lang="en-US" spc="-5"/>
              <a:t>ng</a:t>
            </a:r>
            <a:endParaRPr spc="-7" dirty="0"/>
          </a:p>
        </p:txBody>
      </p:sp>
      <p:sp>
        <p:nvSpPr>
          <p:cNvPr id="2" name="object 2">
            <a:extLst>
              <a:ext uri="{FF2B5EF4-FFF2-40B4-BE49-F238E27FC236}">
                <a16:creationId xmlns:a16="http://schemas.microsoft.com/office/drawing/2014/main" id="{C724DE71-6AFA-BE81-69F7-23ADA6DA6017}"/>
              </a:ext>
            </a:extLst>
          </p:cNvPr>
          <p:cNvSpPr txBox="1">
            <a:spLocks noGrp="1"/>
          </p:cNvSpPr>
          <p:nvPr>
            <p:ph type="title"/>
          </p:nvPr>
        </p:nvSpPr>
        <p:spPr>
          <a:xfrm>
            <a:off x="4088595" y="450262"/>
            <a:ext cx="4011507" cy="695062"/>
          </a:xfrm>
          <a:prstGeom prst="rect">
            <a:avLst/>
          </a:prstGeom>
        </p:spPr>
        <p:txBody>
          <a:bodyPr vert="horz" wrap="square" lIns="0" tIns="17780" rIns="0" bIns="0" rtlCol="0" anchor="ctr">
            <a:spAutoFit/>
          </a:bodyPr>
          <a:lstStyle/>
          <a:p>
            <a:pPr marL="16933">
              <a:lnSpc>
                <a:spcPct val="100000"/>
              </a:lnSpc>
              <a:spcBef>
                <a:spcPts val="140"/>
              </a:spcBef>
            </a:pPr>
            <a:r>
              <a:rPr dirty="0"/>
              <a:t>SQL</a:t>
            </a:r>
            <a:r>
              <a:rPr spc="-80" dirty="0"/>
              <a:t> </a:t>
            </a:r>
            <a:r>
              <a:rPr spc="-7" dirty="0"/>
              <a:t>Injection</a:t>
            </a:r>
          </a:p>
        </p:txBody>
      </p:sp>
      <p:sp>
        <p:nvSpPr>
          <p:cNvPr id="3" name="object 3">
            <a:extLst>
              <a:ext uri="{FF2B5EF4-FFF2-40B4-BE49-F238E27FC236}">
                <a16:creationId xmlns:a16="http://schemas.microsoft.com/office/drawing/2014/main" id="{0187B260-D88C-FAD4-4DD9-59AD4174A90A}"/>
              </a:ext>
            </a:extLst>
          </p:cNvPr>
          <p:cNvSpPr txBox="1"/>
          <p:nvPr/>
        </p:nvSpPr>
        <p:spPr>
          <a:xfrm>
            <a:off x="714587" y="3782758"/>
            <a:ext cx="8810412" cy="967082"/>
          </a:xfrm>
          <a:prstGeom prst="rect">
            <a:avLst/>
          </a:prstGeom>
        </p:spPr>
        <p:txBody>
          <a:bodyPr vert="horz" wrap="square" lIns="0" tIns="16087" rIns="0" bIns="0" rtlCol="0">
            <a:spAutoFit/>
          </a:bodyPr>
          <a:lstStyle/>
          <a:p>
            <a:pPr marL="16933" marR="6773">
              <a:lnSpc>
                <a:spcPct val="118500"/>
              </a:lnSpc>
              <a:spcBef>
                <a:spcPts val="127"/>
              </a:spcBef>
            </a:pPr>
            <a:r>
              <a:rPr sz="2667" spc="-7" dirty="0">
                <a:latin typeface="Calibri"/>
                <a:cs typeface="Calibri"/>
              </a:rPr>
              <a:t>Q:</a:t>
            </a:r>
            <a:r>
              <a:rPr sz="2667" spc="7" dirty="0">
                <a:latin typeface="Calibri"/>
                <a:cs typeface="Calibri"/>
              </a:rPr>
              <a:t> </a:t>
            </a:r>
            <a:r>
              <a:rPr sz="2667" dirty="0">
                <a:latin typeface="Calibri"/>
                <a:cs typeface="Calibri"/>
              </a:rPr>
              <a:t>Which</a:t>
            </a:r>
            <a:r>
              <a:rPr sz="2667" spc="-20" dirty="0">
                <a:latin typeface="Calibri"/>
                <a:cs typeface="Calibri"/>
              </a:rPr>
              <a:t> </a:t>
            </a:r>
            <a:r>
              <a:rPr sz="2667" dirty="0">
                <a:latin typeface="Calibri"/>
                <a:cs typeface="Calibri"/>
              </a:rPr>
              <a:t>one</a:t>
            </a:r>
            <a:r>
              <a:rPr sz="2667" spc="-27" dirty="0">
                <a:latin typeface="Calibri"/>
                <a:cs typeface="Calibri"/>
              </a:rPr>
              <a:t> </a:t>
            </a:r>
            <a:r>
              <a:rPr sz="2667" spc="-7" dirty="0">
                <a:latin typeface="Calibri"/>
                <a:cs typeface="Calibri"/>
              </a:rPr>
              <a:t>of</a:t>
            </a:r>
            <a:r>
              <a:rPr sz="2667" spc="-13" dirty="0">
                <a:latin typeface="Calibri"/>
                <a:cs typeface="Calibri"/>
              </a:rPr>
              <a:t> </a:t>
            </a:r>
            <a:r>
              <a:rPr sz="2667" dirty="0">
                <a:latin typeface="Calibri"/>
                <a:cs typeface="Calibri"/>
              </a:rPr>
              <a:t>the</a:t>
            </a:r>
            <a:r>
              <a:rPr sz="2667" spc="7" dirty="0">
                <a:latin typeface="Calibri"/>
                <a:cs typeface="Calibri"/>
              </a:rPr>
              <a:t> </a:t>
            </a:r>
            <a:r>
              <a:rPr sz="2667" spc="-13" dirty="0">
                <a:latin typeface="Calibri"/>
                <a:cs typeface="Calibri"/>
              </a:rPr>
              <a:t>following </a:t>
            </a:r>
            <a:r>
              <a:rPr sz="2667" spc="-7" dirty="0">
                <a:latin typeface="Calibri"/>
                <a:cs typeface="Calibri"/>
              </a:rPr>
              <a:t>queries</a:t>
            </a:r>
            <a:r>
              <a:rPr sz="2667" spc="20" dirty="0">
                <a:latin typeface="Calibri"/>
                <a:cs typeface="Calibri"/>
              </a:rPr>
              <a:t> </a:t>
            </a:r>
            <a:r>
              <a:rPr sz="2667" spc="-7" dirty="0">
                <a:latin typeface="Calibri"/>
                <a:cs typeface="Calibri"/>
              </a:rPr>
              <a:t>will</a:t>
            </a:r>
            <a:r>
              <a:rPr sz="2667" spc="7" dirty="0">
                <a:latin typeface="Calibri"/>
                <a:cs typeface="Calibri"/>
              </a:rPr>
              <a:t> </a:t>
            </a:r>
            <a:r>
              <a:rPr sz="2667" spc="-7" dirty="0">
                <a:latin typeface="Calibri"/>
                <a:cs typeface="Calibri"/>
              </a:rPr>
              <a:t>log</a:t>
            </a:r>
            <a:r>
              <a:rPr sz="2667" dirty="0">
                <a:latin typeface="Calibri"/>
                <a:cs typeface="Calibri"/>
              </a:rPr>
              <a:t> </a:t>
            </a:r>
            <a:r>
              <a:rPr sz="2667" spc="-13" dirty="0">
                <a:latin typeface="Calibri"/>
                <a:cs typeface="Calibri"/>
              </a:rPr>
              <a:t>you</a:t>
            </a:r>
            <a:r>
              <a:rPr sz="2667" spc="-33" dirty="0">
                <a:latin typeface="Calibri"/>
                <a:cs typeface="Calibri"/>
              </a:rPr>
              <a:t> </a:t>
            </a:r>
            <a:r>
              <a:rPr sz="2667" spc="-7" dirty="0">
                <a:latin typeface="Calibri"/>
                <a:cs typeface="Calibri"/>
              </a:rPr>
              <a:t>in</a:t>
            </a:r>
            <a:r>
              <a:rPr sz="2667" spc="13" dirty="0">
                <a:latin typeface="Calibri"/>
                <a:cs typeface="Calibri"/>
              </a:rPr>
              <a:t> </a:t>
            </a:r>
            <a:r>
              <a:rPr sz="2667" dirty="0">
                <a:latin typeface="Calibri"/>
                <a:cs typeface="Calibri"/>
              </a:rPr>
              <a:t>as </a:t>
            </a:r>
            <a:r>
              <a:rPr sz="2667" spc="-7" dirty="0">
                <a:latin typeface="Calibri"/>
                <a:cs typeface="Calibri"/>
              </a:rPr>
              <a:t>admin? </a:t>
            </a:r>
            <a:r>
              <a:rPr sz="2667" dirty="0">
                <a:latin typeface="Calibri"/>
                <a:cs typeface="Calibri"/>
              </a:rPr>
              <a:t> </a:t>
            </a:r>
            <a:r>
              <a:rPr sz="2667" spc="-13" dirty="0">
                <a:latin typeface="Calibri"/>
                <a:cs typeface="Calibri"/>
              </a:rPr>
              <a:t>Hints:</a:t>
            </a:r>
            <a:r>
              <a:rPr sz="2667" spc="33" dirty="0">
                <a:latin typeface="Calibri"/>
                <a:cs typeface="Calibri"/>
              </a:rPr>
              <a:t> </a:t>
            </a:r>
            <a:r>
              <a:rPr sz="2667" dirty="0">
                <a:latin typeface="Calibri"/>
                <a:cs typeface="Calibri"/>
              </a:rPr>
              <a:t>The</a:t>
            </a:r>
            <a:r>
              <a:rPr sz="2667" spc="-13" dirty="0">
                <a:latin typeface="Calibri"/>
                <a:cs typeface="Calibri"/>
              </a:rPr>
              <a:t> </a:t>
            </a:r>
            <a:r>
              <a:rPr sz="2667" dirty="0">
                <a:latin typeface="Calibri"/>
                <a:cs typeface="Calibri"/>
              </a:rPr>
              <a:t>SQL</a:t>
            </a:r>
            <a:r>
              <a:rPr sz="2667" spc="13" dirty="0">
                <a:latin typeface="Calibri"/>
                <a:cs typeface="Calibri"/>
              </a:rPr>
              <a:t> </a:t>
            </a:r>
            <a:r>
              <a:rPr sz="2667" spc="-7" dirty="0">
                <a:latin typeface="Calibri"/>
                <a:cs typeface="Calibri"/>
              </a:rPr>
              <a:t>language</a:t>
            </a:r>
            <a:r>
              <a:rPr sz="2667" spc="-27" dirty="0">
                <a:latin typeface="Calibri"/>
                <a:cs typeface="Calibri"/>
              </a:rPr>
              <a:t> </a:t>
            </a:r>
            <a:r>
              <a:rPr sz="2667" spc="-7" dirty="0">
                <a:latin typeface="Calibri"/>
                <a:cs typeface="Calibri"/>
              </a:rPr>
              <a:t>supports</a:t>
            </a:r>
            <a:r>
              <a:rPr sz="2667" spc="-13" dirty="0">
                <a:latin typeface="Calibri"/>
                <a:cs typeface="Calibri"/>
              </a:rPr>
              <a:t> comments</a:t>
            </a:r>
            <a:r>
              <a:rPr sz="2667" spc="27" dirty="0">
                <a:latin typeface="Calibri"/>
                <a:cs typeface="Calibri"/>
              </a:rPr>
              <a:t> </a:t>
            </a:r>
            <a:r>
              <a:rPr sz="2667" spc="-7" dirty="0">
                <a:latin typeface="Calibri"/>
                <a:cs typeface="Calibri"/>
              </a:rPr>
              <a:t>via</a:t>
            </a:r>
            <a:r>
              <a:rPr sz="2667" spc="7" dirty="0">
                <a:latin typeface="Calibri"/>
                <a:cs typeface="Calibri"/>
              </a:rPr>
              <a:t> </a:t>
            </a:r>
            <a:r>
              <a:rPr sz="2667" dirty="0">
                <a:latin typeface="Calibri"/>
                <a:cs typeface="Calibri"/>
              </a:rPr>
              <a:t>'</a:t>
            </a:r>
            <a:r>
              <a:rPr sz="2400" dirty="0">
                <a:latin typeface="Courier New"/>
                <a:cs typeface="Courier New"/>
              </a:rPr>
              <a:t>--</a:t>
            </a:r>
            <a:r>
              <a:rPr sz="2667" dirty="0">
                <a:latin typeface="Calibri"/>
                <a:cs typeface="Calibri"/>
              </a:rPr>
              <a:t>'</a:t>
            </a:r>
            <a:r>
              <a:rPr sz="2667" spc="-40" dirty="0">
                <a:latin typeface="Calibri"/>
                <a:cs typeface="Calibri"/>
              </a:rPr>
              <a:t> </a:t>
            </a:r>
            <a:r>
              <a:rPr sz="2667" spc="-13" dirty="0">
                <a:latin typeface="Calibri"/>
                <a:cs typeface="Calibri"/>
              </a:rPr>
              <a:t>characters.</a:t>
            </a:r>
            <a:endParaRPr sz="2667">
              <a:latin typeface="Calibri"/>
              <a:cs typeface="Calibri"/>
            </a:endParaRPr>
          </a:p>
        </p:txBody>
      </p:sp>
      <p:sp>
        <p:nvSpPr>
          <p:cNvPr id="4" name="object 4">
            <a:extLst>
              <a:ext uri="{FF2B5EF4-FFF2-40B4-BE49-F238E27FC236}">
                <a16:creationId xmlns:a16="http://schemas.microsoft.com/office/drawing/2014/main" id="{8ACD7BD0-577F-C70C-B394-A5289429AB13}"/>
              </a:ext>
            </a:extLst>
          </p:cNvPr>
          <p:cNvSpPr txBox="1"/>
          <p:nvPr/>
        </p:nvSpPr>
        <p:spPr>
          <a:xfrm>
            <a:off x="1137919" y="1368551"/>
            <a:ext cx="1703493" cy="254557"/>
          </a:xfrm>
          <a:prstGeom prst="rect">
            <a:avLst/>
          </a:prstGeom>
          <a:solidFill>
            <a:srgbClr val="FEFCF5"/>
          </a:solidFill>
        </p:spPr>
        <p:txBody>
          <a:bodyPr vert="horz" wrap="square" lIns="0" tIns="0" rIns="0" bIns="0" rtlCol="0">
            <a:spAutoFit/>
          </a:bodyPr>
          <a:lstStyle/>
          <a:p>
            <a:pPr>
              <a:lnSpc>
                <a:spcPts val="1927"/>
              </a:lnSpc>
            </a:pPr>
            <a:r>
              <a:rPr sz="1867" b="1" spc="-7" dirty="0">
                <a:latin typeface="Courier New"/>
                <a:cs typeface="Courier New"/>
              </a:rPr>
              <a:t>login.php:</a:t>
            </a:r>
            <a:endParaRPr sz="1867">
              <a:latin typeface="Courier New"/>
              <a:cs typeface="Courier New"/>
            </a:endParaRPr>
          </a:p>
        </p:txBody>
      </p:sp>
      <p:sp>
        <p:nvSpPr>
          <p:cNvPr id="5" name="object 5">
            <a:extLst>
              <a:ext uri="{FF2B5EF4-FFF2-40B4-BE49-F238E27FC236}">
                <a16:creationId xmlns:a16="http://schemas.microsoft.com/office/drawing/2014/main" id="{399A0348-AB89-99CF-E277-156AED2212CE}"/>
              </a:ext>
            </a:extLst>
          </p:cNvPr>
          <p:cNvSpPr txBox="1"/>
          <p:nvPr/>
        </p:nvSpPr>
        <p:spPr>
          <a:xfrm>
            <a:off x="1137919" y="1653033"/>
            <a:ext cx="6522720" cy="254557"/>
          </a:xfrm>
          <a:prstGeom prst="rect">
            <a:avLst/>
          </a:prstGeom>
          <a:solidFill>
            <a:srgbClr val="FEFCF5"/>
          </a:solidFill>
        </p:spPr>
        <p:txBody>
          <a:bodyPr vert="horz" wrap="square" lIns="0" tIns="0" rIns="0" bIns="0" rtlCol="0">
            <a:spAutoFit/>
          </a:bodyPr>
          <a:lstStyle/>
          <a:p>
            <a:pPr>
              <a:lnSpc>
                <a:spcPts val="1927"/>
              </a:lnSpc>
            </a:pPr>
            <a:r>
              <a:rPr sz="1867" b="1" spc="-7" dirty="0">
                <a:solidFill>
                  <a:srgbClr val="0000FF"/>
                </a:solidFill>
                <a:latin typeface="Courier New"/>
                <a:cs typeface="Courier New"/>
              </a:rPr>
              <a:t>$result</a:t>
            </a:r>
            <a:r>
              <a:rPr sz="1867" b="1" spc="-33" dirty="0">
                <a:solidFill>
                  <a:srgbClr val="0000FF"/>
                </a:solidFill>
                <a:latin typeface="Courier New"/>
                <a:cs typeface="Courier New"/>
              </a:rPr>
              <a:t> </a:t>
            </a:r>
            <a:r>
              <a:rPr sz="1867" b="1" dirty="0">
                <a:solidFill>
                  <a:srgbClr val="0000FF"/>
                </a:solidFill>
                <a:latin typeface="Courier New"/>
                <a:cs typeface="Courier New"/>
              </a:rPr>
              <a:t>=</a:t>
            </a:r>
            <a:r>
              <a:rPr sz="1867" b="1" spc="-13" dirty="0">
                <a:solidFill>
                  <a:srgbClr val="0000FF"/>
                </a:solidFill>
                <a:latin typeface="Courier New"/>
                <a:cs typeface="Courier New"/>
              </a:rPr>
              <a:t> </a:t>
            </a:r>
            <a:r>
              <a:rPr sz="1867" b="1" spc="-7" dirty="0">
                <a:solidFill>
                  <a:srgbClr val="0000FF"/>
                </a:solidFill>
                <a:latin typeface="Courier New"/>
                <a:cs typeface="Courier New"/>
              </a:rPr>
              <a:t>pg_query</a:t>
            </a:r>
            <a:r>
              <a:rPr sz="1867" spc="-7" dirty="0">
                <a:solidFill>
                  <a:srgbClr val="8000FF"/>
                </a:solidFill>
                <a:latin typeface="Courier New"/>
                <a:cs typeface="Courier New"/>
              </a:rPr>
              <a:t>(</a:t>
            </a:r>
            <a:r>
              <a:rPr sz="1867" spc="-7" dirty="0">
                <a:solidFill>
                  <a:srgbClr val="818181"/>
                </a:solidFill>
                <a:latin typeface="Courier New"/>
                <a:cs typeface="Courier New"/>
              </a:rPr>
              <a:t>"SELECT</a:t>
            </a:r>
            <a:r>
              <a:rPr sz="1867" spc="-13" dirty="0">
                <a:solidFill>
                  <a:srgbClr val="818181"/>
                </a:solidFill>
                <a:latin typeface="Courier New"/>
                <a:cs typeface="Courier New"/>
              </a:rPr>
              <a:t> </a:t>
            </a:r>
            <a:r>
              <a:rPr sz="1867" dirty="0">
                <a:solidFill>
                  <a:srgbClr val="818181"/>
                </a:solidFill>
                <a:latin typeface="Courier New"/>
                <a:cs typeface="Courier New"/>
              </a:rPr>
              <a:t>*</a:t>
            </a:r>
            <a:r>
              <a:rPr sz="1867" spc="-33" dirty="0">
                <a:solidFill>
                  <a:srgbClr val="818181"/>
                </a:solidFill>
                <a:latin typeface="Courier New"/>
                <a:cs typeface="Courier New"/>
              </a:rPr>
              <a:t> </a:t>
            </a:r>
            <a:r>
              <a:rPr sz="1867" spc="-7" dirty="0">
                <a:solidFill>
                  <a:srgbClr val="818181"/>
                </a:solidFill>
                <a:latin typeface="Courier New"/>
                <a:cs typeface="Courier New"/>
              </a:rPr>
              <a:t>from</a:t>
            </a:r>
            <a:r>
              <a:rPr sz="1867" spc="-13" dirty="0">
                <a:solidFill>
                  <a:srgbClr val="818181"/>
                </a:solidFill>
                <a:latin typeface="Courier New"/>
                <a:cs typeface="Courier New"/>
              </a:rPr>
              <a:t> </a:t>
            </a:r>
            <a:r>
              <a:rPr sz="1867" spc="-7" dirty="0">
                <a:solidFill>
                  <a:srgbClr val="818181"/>
                </a:solidFill>
                <a:latin typeface="Courier New"/>
                <a:cs typeface="Courier New"/>
              </a:rPr>
              <a:t>users</a:t>
            </a:r>
            <a:r>
              <a:rPr sz="1867" spc="-33" dirty="0">
                <a:solidFill>
                  <a:srgbClr val="818181"/>
                </a:solidFill>
                <a:latin typeface="Courier New"/>
                <a:cs typeface="Courier New"/>
              </a:rPr>
              <a:t> </a:t>
            </a:r>
            <a:r>
              <a:rPr sz="1867" spc="-7" dirty="0">
                <a:solidFill>
                  <a:srgbClr val="818181"/>
                </a:solidFill>
                <a:latin typeface="Courier New"/>
                <a:cs typeface="Courier New"/>
              </a:rPr>
              <a:t>WHERE</a:t>
            </a:r>
            <a:endParaRPr sz="1867">
              <a:latin typeface="Courier New"/>
              <a:cs typeface="Courier New"/>
            </a:endParaRPr>
          </a:p>
        </p:txBody>
      </p:sp>
      <p:sp>
        <p:nvSpPr>
          <p:cNvPr id="6" name="object 6">
            <a:extLst>
              <a:ext uri="{FF2B5EF4-FFF2-40B4-BE49-F238E27FC236}">
                <a16:creationId xmlns:a16="http://schemas.microsoft.com/office/drawing/2014/main" id="{82CA5F9B-9DFB-3D73-0594-2729F971DBFB}"/>
              </a:ext>
            </a:extLst>
          </p:cNvPr>
          <p:cNvSpPr txBox="1"/>
          <p:nvPr/>
        </p:nvSpPr>
        <p:spPr>
          <a:xfrm>
            <a:off x="1137920" y="1937511"/>
            <a:ext cx="7685193" cy="254557"/>
          </a:xfrm>
          <a:prstGeom prst="rect">
            <a:avLst/>
          </a:prstGeom>
          <a:solidFill>
            <a:srgbClr val="FEFCF5"/>
          </a:solidFill>
        </p:spPr>
        <p:txBody>
          <a:bodyPr vert="horz" wrap="square" lIns="0" tIns="0" rIns="0" bIns="0" rtlCol="0">
            <a:spAutoFit/>
          </a:bodyPr>
          <a:lstStyle/>
          <a:p>
            <a:pPr marL="3291758">
              <a:lnSpc>
                <a:spcPts val="1927"/>
              </a:lnSpc>
            </a:pPr>
            <a:r>
              <a:rPr sz="1867" spc="-7" dirty="0">
                <a:solidFill>
                  <a:srgbClr val="818181"/>
                </a:solidFill>
                <a:latin typeface="Courier New"/>
                <a:cs typeface="Courier New"/>
              </a:rPr>
              <a:t>uid</a:t>
            </a:r>
            <a:r>
              <a:rPr sz="1867" spc="-40" dirty="0">
                <a:solidFill>
                  <a:srgbClr val="818181"/>
                </a:solidFill>
                <a:latin typeface="Courier New"/>
                <a:cs typeface="Courier New"/>
              </a:rPr>
              <a:t> </a:t>
            </a:r>
            <a:r>
              <a:rPr sz="1867" dirty="0">
                <a:solidFill>
                  <a:srgbClr val="818181"/>
                </a:solidFill>
                <a:latin typeface="Courier New"/>
                <a:cs typeface="Courier New"/>
              </a:rPr>
              <a:t>=</a:t>
            </a:r>
            <a:r>
              <a:rPr sz="1867" spc="-47" dirty="0">
                <a:solidFill>
                  <a:srgbClr val="818181"/>
                </a:solidFill>
                <a:latin typeface="Courier New"/>
                <a:cs typeface="Courier New"/>
              </a:rPr>
              <a:t> </a:t>
            </a:r>
            <a:r>
              <a:rPr sz="1867" spc="-7" dirty="0">
                <a:solidFill>
                  <a:srgbClr val="818181"/>
                </a:solidFill>
                <a:latin typeface="Courier New"/>
                <a:cs typeface="Courier New"/>
              </a:rPr>
              <a:t>'"</a:t>
            </a:r>
            <a:r>
              <a:rPr sz="1867" spc="-7" dirty="0">
                <a:solidFill>
                  <a:srgbClr val="8000FF"/>
                </a:solidFill>
                <a:latin typeface="Courier New"/>
                <a:cs typeface="Courier New"/>
              </a:rPr>
              <a:t>.</a:t>
            </a:r>
            <a:r>
              <a:rPr sz="1867" spc="-7" dirty="0">
                <a:solidFill>
                  <a:srgbClr val="000080"/>
                </a:solidFill>
                <a:latin typeface="Courier New"/>
                <a:cs typeface="Courier New"/>
              </a:rPr>
              <a:t>$_GET['user']</a:t>
            </a:r>
            <a:r>
              <a:rPr sz="1867" spc="-7" dirty="0">
                <a:solidFill>
                  <a:srgbClr val="8000FF"/>
                </a:solidFill>
                <a:latin typeface="Courier New"/>
                <a:cs typeface="Courier New"/>
              </a:rPr>
              <a:t>.</a:t>
            </a:r>
            <a:r>
              <a:rPr sz="1867" spc="-7" dirty="0">
                <a:solidFill>
                  <a:srgbClr val="818181"/>
                </a:solidFill>
                <a:latin typeface="Courier New"/>
                <a:cs typeface="Courier New"/>
              </a:rPr>
              <a:t>"'</a:t>
            </a:r>
            <a:r>
              <a:rPr sz="1867" spc="-33" dirty="0">
                <a:solidFill>
                  <a:srgbClr val="818181"/>
                </a:solidFill>
                <a:latin typeface="Courier New"/>
                <a:cs typeface="Courier New"/>
              </a:rPr>
              <a:t> </a:t>
            </a:r>
            <a:r>
              <a:rPr sz="1867" spc="-7" dirty="0">
                <a:solidFill>
                  <a:srgbClr val="818181"/>
                </a:solidFill>
                <a:latin typeface="Courier New"/>
                <a:cs typeface="Courier New"/>
              </a:rPr>
              <a:t>AND</a:t>
            </a:r>
            <a:endParaRPr sz="1867">
              <a:latin typeface="Courier New"/>
              <a:cs typeface="Courier New"/>
            </a:endParaRPr>
          </a:p>
        </p:txBody>
      </p:sp>
      <p:sp>
        <p:nvSpPr>
          <p:cNvPr id="7" name="object 7">
            <a:extLst>
              <a:ext uri="{FF2B5EF4-FFF2-40B4-BE49-F238E27FC236}">
                <a16:creationId xmlns:a16="http://schemas.microsoft.com/office/drawing/2014/main" id="{660A81B3-D298-7648-710B-B756104A18BE}"/>
              </a:ext>
            </a:extLst>
          </p:cNvPr>
          <p:cNvSpPr txBox="1"/>
          <p:nvPr/>
        </p:nvSpPr>
        <p:spPr>
          <a:xfrm>
            <a:off x="1137919" y="2221992"/>
            <a:ext cx="7403253" cy="254557"/>
          </a:xfrm>
          <a:prstGeom prst="rect">
            <a:avLst/>
          </a:prstGeom>
          <a:solidFill>
            <a:srgbClr val="FEFCF5"/>
          </a:solidFill>
        </p:spPr>
        <p:txBody>
          <a:bodyPr vert="horz" wrap="square" lIns="0" tIns="0" rIns="0" bIns="0" rtlCol="0">
            <a:spAutoFit/>
          </a:bodyPr>
          <a:lstStyle/>
          <a:p>
            <a:pPr marL="3291758">
              <a:lnSpc>
                <a:spcPts val="1927"/>
              </a:lnSpc>
            </a:pPr>
            <a:r>
              <a:rPr sz="1867" spc="-7" dirty="0">
                <a:solidFill>
                  <a:srgbClr val="818181"/>
                </a:solidFill>
                <a:latin typeface="Courier New"/>
                <a:cs typeface="Courier New"/>
              </a:rPr>
              <a:t>pwd</a:t>
            </a:r>
            <a:r>
              <a:rPr sz="1867" spc="-53" dirty="0">
                <a:solidFill>
                  <a:srgbClr val="818181"/>
                </a:solidFill>
                <a:latin typeface="Courier New"/>
                <a:cs typeface="Courier New"/>
              </a:rPr>
              <a:t> </a:t>
            </a:r>
            <a:r>
              <a:rPr sz="1867" dirty="0">
                <a:solidFill>
                  <a:srgbClr val="818181"/>
                </a:solidFill>
                <a:latin typeface="Courier New"/>
                <a:cs typeface="Courier New"/>
              </a:rPr>
              <a:t>=</a:t>
            </a:r>
            <a:r>
              <a:rPr sz="1867" spc="-67" dirty="0">
                <a:solidFill>
                  <a:srgbClr val="818181"/>
                </a:solidFill>
                <a:latin typeface="Courier New"/>
                <a:cs typeface="Courier New"/>
              </a:rPr>
              <a:t> </a:t>
            </a:r>
            <a:r>
              <a:rPr sz="1867" spc="-7" dirty="0">
                <a:solidFill>
                  <a:srgbClr val="818181"/>
                </a:solidFill>
                <a:latin typeface="Courier New"/>
                <a:cs typeface="Courier New"/>
              </a:rPr>
              <a:t>'"</a:t>
            </a:r>
            <a:r>
              <a:rPr sz="1867" spc="-7" dirty="0">
                <a:solidFill>
                  <a:srgbClr val="8000FF"/>
                </a:solidFill>
                <a:latin typeface="Courier New"/>
                <a:cs typeface="Courier New"/>
              </a:rPr>
              <a:t>.</a:t>
            </a:r>
            <a:r>
              <a:rPr sz="1867" spc="-7" dirty="0">
                <a:solidFill>
                  <a:srgbClr val="000080"/>
                </a:solidFill>
                <a:latin typeface="Courier New"/>
                <a:cs typeface="Courier New"/>
              </a:rPr>
              <a:t>$_GET['pwd']</a:t>
            </a:r>
            <a:r>
              <a:rPr sz="1867" spc="-7" dirty="0">
                <a:solidFill>
                  <a:srgbClr val="8000FF"/>
                </a:solidFill>
                <a:latin typeface="Courier New"/>
                <a:cs typeface="Courier New"/>
              </a:rPr>
              <a:t>.</a:t>
            </a:r>
            <a:r>
              <a:rPr sz="1867" spc="-7" dirty="0">
                <a:solidFill>
                  <a:srgbClr val="818181"/>
                </a:solidFill>
                <a:latin typeface="Courier New"/>
                <a:cs typeface="Courier New"/>
              </a:rPr>
              <a:t>"';"</a:t>
            </a:r>
            <a:r>
              <a:rPr sz="1867" spc="-7" dirty="0">
                <a:solidFill>
                  <a:srgbClr val="8000FF"/>
                </a:solidFill>
                <a:latin typeface="Courier New"/>
                <a:cs typeface="Courier New"/>
              </a:rPr>
              <a:t>);</a:t>
            </a:r>
            <a:endParaRPr sz="1867">
              <a:latin typeface="Courier New"/>
              <a:cs typeface="Courier New"/>
            </a:endParaRPr>
          </a:p>
        </p:txBody>
      </p:sp>
      <p:sp>
        <p:nvSpPr>
          <p:cNvPr id="8" name="object 8">
            <a:extLst>
              <a:ext uri="{FF2B5EF4-FFF2-40B4-BE49-F238E27FC236}">
                <a16:creationId xmlns:a16="http://schemas.microsoft.com/office/drawing/2014/main" id="{A1E055EF-3B9C-527F-B485-DB6A4446B087}"/>
              </a:ext>
            </a:extLst>
          </p:cNvPr>
          <p:cNvSpPr txBox="1"/>
          <p:nvPr/>
        </p:nvSpPr>
        <p:spPr>
          <a:xfrm>
            <a:off x="1137919" y="2506472"/>
            <a:ext cx="4680372" cy="254557"/>
          </a:xfrm>
          <a:prstGeom prst="rect">
            <a:avLst/>
          </a:prstGeom>
          <a:solidFill>
            <a:srgbClr val="FEFCF5"/>
          </a:solidFill>
        </p:spPr>
        <p:txBody>
          <a:bodyPr vert="horz" wrap="square" lIns="0" tIns="0" rIns="0" bIns="0" rtlCol="0">
            <a:spAutoFit/>
          </a:bodyPr>
          <a:lstStyle/>
          <a:p>
            <a:pPr>
              <a:lnSpc>
                <a:spcPts val="1927"/>
              </a:lnSpc>
            </a:pPr>
            <a:r>
              <a:rPr sz="1867" b="1" spc="-7" dirty="0">
                <a:solidFill>
                  <a:srgbClr val="0000FF"/>
                </a:solidFill>
                <a:latin typeface="Courier New"/>
                <a:cs typeface="Courier New"/>
              </a:rPr>
              <a:t>if</a:t>
            </a:r>
            <a:r>
              <a:rPr sz="1867" b="1" spc="-27" dirty="0">
                <a:solidFill>
                  <a:srgbClr val="0000FF"/>
                </a:solidFill>
                <a:latin typeface="Courier New"/>
                <a:cs typeface="Courier New"/>
              </a:rPr>
              <a:t> </a:t>
            </a:r>
            <a:r>
              <a:rPr sz="1867" spc="-7" dirty="0">
                <a:solidFill>
                  <a:srgbClr val="8000FF"/>
                </a:solidFill>
                <a:latin typeface="Courier New"/>
                <a:cs typeface="Courier New"/>
              </a:rPr>
              <a:t>(</a:t>
            </a:r>
            <a:r>
              <a:rPr sz="1867" b="1" spc="-7" dirty="0">
                <a:solidFill>
                  <a:srgbClr val="0000FF"/>
                </a:solidFill>
                <a:latin typeface="Courier New"/>
                <a:cs typeface="Courier New"/>
              </a:rPr>
              <a:t>pg_query_num($result)</a:t>
            </a:r>
            <a:r>
              <a:rPr sz="1867" b="1" spc="-40" dirty="0">
                <a:solidFill>
                  <a:srgbClr val="0000FF"/>
                </a:solidFill>
                <a:latin typeface="Courier New"/>
                <a:cs typeface="Courier New"/>
              </a:rPr>
              <a:t> </a:t>
            </a:r>
            <a:r>
              <a:rPr sz="1867" b="1" dirty="0">
                <a:solidFill>
                  <a:srgbClr val="0000FF"/>
                </a:solidFill>
                <a:latin typeface="Courier New"/>
                <a:cs typeface="Courier New"/>
              </a:rPr>
              <a:t>&gt;</a:t>
            </a:r>
            <a:r>
              <a:rPr sz="1867" b="1" spc="-40" dirty="0">
                <a:solidFill>
                  <a:srgbClr val="0000FF"/>
                </a:solidFill>
                <a:latin typeface="Courier New"/>
                <a:cs typeface="Courier New"/>
              </a:rPr>
              <a:t> </a:t>
            </a:r>
            <a:r>
              <a:rPr sz="1867" b="1" dirty="0">
                <a:solidFill>
                  <a:srgbClr val="0000FF"/>
                </a:solidFill>
                <a:latin typeface="Courier New"/>
                <a:cs typeface="Courier New"/>
              </a:rPr>
              <a:t>0</a:t>
            </a:r>
            <a:r>
              <a:rPr sz="1867" dirty="0">
                <a:solidFill>
                  <a:srgbClr val="8000FF"/>
                </a:solidFill>
                <a:latin typeface="Courier New"/>
                <a:cs typeface="Courier New"/>
              </a:rPr>
              <a:t>)</a:t>
            </a:r>
            <a:r>
              <a:rPr sz="1867" spc="-27" dirty="0">
                <a:solidFill>
                  <a:srgbClr val="8000FF"/>
                </a:solidFill>
                <a:latin typeface="Courier New"/>
                <a:cs typeface="Courier New"/>
              </a:rPr>
              <a:t> </a:t>
            </a:r>
            <a:r>
              <a:rPr sz="1867" dirty="0">
                <a:solidFill>
                  <a:srgbClr val="8000FF"/>
                </a:solidFill>
                <a:latin typeface="Courier New"/>
                <a:cs typeface="Courier New"/>
              </a:rPr>
              <a:t>{</a:t>
            </a:r>
            <a:endParaRPr sz="1867">
              <a:latin typeface="Courier New"/>
              <a:cs typeface="Courier New"/>
            </a:endParaRPr>
          </a:p>
        </p:txBody>
      </p:sp>
      <p:sp>
        <p:nvSpPr>
          <p:cNvPr id="9" name="object 9">
            <a:extLst>
              <a:ext uri="{FF2B5EF4-FFF2-40B4-BE49-F238E27FC236}">
                <a16:creationId xmlns:a16="http://schemas.microsoft.com/office/drawing/2014/main" id="{0D2D1E15-71E5-A6F2-6393-FDB512CB2A68}"/>
              </a:ext>
            </a:extLst>
          </p:cNvPr>
          <p:cNvSpPr txBox="1"/>
          <p:nvPr/>
        </p:nvSpPr>
        <p:spPr>
          <a:xfrm>
            <a:off x="1137919" y="2790953"/>
            <a:ext cx="2837180" cy="254557"/>
          </a:xfrm>
          <a:prstGeom prst="rect">
            <a:avLst/>
          </a:prstGeom>
          <a:solidFill>
            <a:srgbClr val="FEFCF5"/>
          </a:solidFill>
        </p:spPr>
        <p:txBody>
          <a:bodyPr vert="horz" wrap="square" lIns="0" tIns="0" rIns="0" bIns="0" rtlCol="0">
            <a:spAutoFit/>
          </a:bodyPr>
          <a:lstStyle/>
          <a:p>
            <a:pPr marL="568098">
              <a:lnSpc>
                <a:spcPts val="1927"/>
              </a:lnSpc>
            </a:pPr>
            <a:r>
              <a:rPr sz="1867" b="1" spc="-7" dirty="0">
                <a:solidFill>
                  <a:srgbClr val="0000FF"/>
                </a:solidFill>
                <a:latin typeface="Courier New"/>
                <a:cs typeface="Courier New"/>
              </a:rPr>
              <a:t>echo</a:t>
            </a:r>
            <a:r>
              <a:rPr sz="1867" b="1" spc="-87" dirty="0">
                <a:solidFill>
                  <a:srgbClr val="0000FF"/>
                </a:solidFill>
                <a:latin typeface="Courier New"/>
                <a:cs typeface="Courier New"/>
              </a:rPr>
              <a:t> </a:t>
            </a:r>
            <a:r>
              <a:rPr sz="1867" spc="-7" dirty="0">
                <a:solidFill>
                  <a:srgbClr val="00B050"/>
                </a:solidFill>
                <a:latin typeface="Courier New"/>
                <a:cs typeface="Courier New"/>
              </a:rPr>
              <a:t>"Success"</a:t>
            </a:r>
            <a:r>
              <a:rPr sz="1867" spc="-7" dirty="0">
                <a:solidFill>
                  <a:srgbClr val="8000FF"/>
                </a:solidFill>
                <a:latin typeface="Courier New"/>
                <a:cs typeface="Courier New"/>
              </a:rPr>
              <a:t>;</a:t>
            </a:r>
            <a:endParaRPr sz="1867">
              <a:latin typeface="Courier New"/>
              <a:cs typeface="Courier New"/>
            </a:endParaRPr>
          </a:p>
        </p:txBody>
      </p:sp>
      <p:sp>
        <p:nvSpPr>
          <p:cNvPr id="10" name="object 10">
            <a:extLst>
              <a:ext uri="{FF2B5EF4-FFF2-40B4-BE49-F238E27FC236}">
                <a16:creationId xmlns:a16="http://schemas.microsoft.com/office/drawing/2014/main" id="{7DB25F1C-97E6-AB11-1383-2D3EBF53E0F7}"/>
              </a:ext>
            </a:extLst>
          </p:cNvPr>
          <p:cNvSpPr txBox="1"/>
          <p:nvPr/>
        </p:nvSpPr>
        <p:spPr>
          <a:xfrm>
            <a:off x="1137919" y="3075431"/>
            <a:ext cx="4964853" cy="254557"/>
          </a:xfrm>
          <a:prstGeom prst="rect">
            <a:avLst/>
          </a:prstGeom>
          <a:solidFill>
            <a:srgbClr val="FEFCF5"/>
          </a:solidFill>
        </p:spPr>
        <p:txBody>
          <a:bodyPr vert="horz" wrap="square" lIns="0" tIns="0" rIns="0" bIns="0" rtlCol="0">
            <a:spAutoFit/>
          </a:bodyPr>
          <a:lstStyle/>
          <a:p>
            <a:pPr marL="568098">
              <a:lnSpc>
                <a:spcPts val="1927"/>
              </a:lnSpc>
            </a:pPr>
            <a:r>
              <a:rPr sz="1867" spc="-7" dirty="0">
                <a:solidFill>
                  <a:srgbClr val="7030A0"/>
                </a:solidFill>
                <a:latin typeface="Courier New"/>
                <a:cs typeface="Courier New"/>
              </a:rPr>
              <a:t>user_control_panel_redirect();</a:t>
            </a:r>
            <a:endParaRPr sz="1867">
              <a:latin typeface="Courier New"/>
              <a:cs typeface="Courier New"/>
            </a:endParaRPr>
          </a:p>
        </p:txBody>
      </p:sp>
      <p:sp>
        <p:nvSpPr>
          <p:cNvPr id="11" name="object 11">
            <a:extLst>
              <a:ext uri="{FF2B5EF4-FFF2-40B4-BE49-F238E27FC236}">
                <a16:creationId xmlns:a16="http://schemas.microsoft.com/office/drawing/2014/main" id="{5190B1D9-A937-CBA6-876B-2C9349EC7050}"/>
              </a:ext>
            </a:extLst>
          </p:cNvPr>
          <p:cNvSpPr txBox="1"/>
          <p:nvPr/>
        </p:nvSpPr>
        <p:spPr>
          <a:xfrm>
            <a:off x="1137919" y="3359912"/>
            <a:ext cx="284480" cy="254557"/>
          </a:xfrm>
          <a:prstGeom prst="rect">
            <a:avLst/>
          </a:prstGeom>
          <a:solidFill>
            <a:srgbClr val="FEFCF5"/>
          </a:solidFill>
        </p:spPr>
        <p:txBody>
          <a:bodyPr vert="horz" wrap="square" lIns="0" tIns="0" rIns="0" bIns="0" rtlCol="0">
            <a:spAutoFit/>
          </a:bodyPr>
          <a:lstStyle/>
          <a:p>
            <a:pPr>
              <a:lnSpc>
                <a:spcPts val="1927"/>
              </a:lnSpc>
            </a:pPr>
            <a:r>
              <a:rPr sz="1867" dirty="0">
                <a:solidFill>
                  <a:srgbClr val="8000FF"/>
                </a:solidFill>
                <a:latin typeface="Courier New"/>
                <a:cs typeface="Courier New"/>
              </a:rPr>
              <a:t>}</a:t>
            </a:r>
            <a:endParaRPr sz="1867">
              <a:latin typeface="Courier New"/>
              <a:cs typeface="Courier New"/>
            </a:endParaRPr>
          </a:p>
        </p:txBody>
      </p:sp>
    </p:spTree>
    <p:extLst>
      <p:ext uri="{BB962C8B-B14F-4D97-AF65-F5344CB8AC3E}">
        <p14:creationId xmlns:p14="http://schemas.microsoft.com/office/powerpoint/2010/main" val="377919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C6E2A-59E7-E4EE-A485-970A9820B7E4}"/>
            </a:ext>
          </a:extLst>
        </p:cNvPr>
        <p:cNvGrpSpPr/>
        <p:nvPr/>
      </p:nvGrpSpPr>
      <p:grpSpPr>
        <a:xfrm>
          <a:off x="0" y="0"/>
          <a:ext cx="0" cy="0"/>
          <a:chOff x="0" y="0"/>
          <a:chExt cx="0" cy="0"/>
        </a:xfrm>
      </p:grpSpPr>
      <p:sp>
        <p:nvSpPr>
          <p:cNvPr id="12" name="object 12">
            <a:extLst>
              <a:ext uri="{FF2B5EF4-FFF2-40B4-BE49-F238E27FC236}">
                <a16:creationId xmlns:a16="http://schemas.microsoft.com/office/drawing/2014/main" id="{BB045089-D24A-739E-B051-7A74B68ED829}"/>
              </a:ext>
            </a:extLst>
          </p:cNvPr>
          <p:cNvSpPr txBox="1"/>
          <p:nvPr/>
        </p:nvSpPr>
        <p:spPr>
          <a:xfrm>
            <a:off x="765667" y="1945529"/>
            <a:ext cx="358987" cy="3761992"/>
          </a:xfrm>
          <a:prstGeom prst="rect">
            <a:avLst/>
          </a:prstGeom>
        </p:spPr>
        <p:txBody>
          <a:bodyPr vert="horz" wrap="square" lIns="0" tIns="0" rIns="0" bIns="0" rtlCol="0">
            <a:spAutoFit/>
          </a:bodyPr>
          <a:lstStyle/>
          <a:p>
            <a:pPr marL="16933">
              <a:lnSpc>
                <a:spcPts val="2333"/>
              </a:lnSpc>
            </a:pPr>
            <a:r>
              <a:rPr sz="2133" spc="-7" dirty="0">
                <a:latin typeface="Courier New"/>
                <a:cs typeface="Courier New"/>
              </a:rPr>
              <a:t>a.</a:t>
            </a:r>
            <a:endParaRPr sz="2133" dirty="0">
              <a:latin typeface="Courier New"/>
              <a:cs typeface="Courier New"/>
            </a:endParaRPr>
          </a:p>
          <a:p>
            <a:pPr marL="16933">
              <a:spcBef>
                <a:spcPts val="507"/>
              </a:spcBef>
            </a:pPr>
            <a:endParaRPr lang="en-US" sz="2133" spc="-7" dirty="0">
              <a:latin typeface="Courier New"/>
              <a:cs typeface="Courier New"/>
            </a:endParaRPr>
          </a:p>
          <a:p>
            <a:pPr marL="16933">
              <a:spcBef>
                <a:spcPts val="507"/>
              </a:spcBef>
            </a:pPr>
            <a:endParaRPr lang="en-US" sz="2133" spc="-7" dirty="0">
              <a:latin typeface="Courier New"/>
              <a:cs typeface="Courier New"/>
            </a:endParaRPr>
          </a:p>
          <a:p>
            <a:pPr marL="16933">
              <a:spcBef>
                <a:spcPts val="507"/>
              </a:spcBef>
            </a:pPr>
            <a:endParaRPr lang="en-US" sz="2133" spc="-7" dirty="0">
              <a:latin typeface="Courier New"/>
              <a:cs typeface="Courier New"/>
            </a:endParaRPr>
          </a:p>
          <a:p>
            <a:pPr marL="16933">
              <a:spcBef>
                <a:spcPts val="507"/>
              </a:spcBef>
            </a:pPr>
            <a:r>
              <a:rPr lang="en-US" sz="2133" spc="-7" dirty="0">
                <a:latin typeface="Courier New"/>
                <a:cs typeface="Courier New"/>
              </a:rPr>
              <a:t>b</a:t>
            </a:r>
            <a:r>
              <a:rPr sz="2133" spc="-7" dirty="0">
                <a:latin typeface="Courier New"/>
                <a:cs typeface="Courier New"/>
              </a:rPr>
              <a:t>.</a:t>
            </a:r>
            <a:endParaRPr lang="en-US" sz="2133" spc="-7" dirty="0">
              <a:latin typeface="Courier New"/>
              <a:cs typeface="Courier New"/>
            </a:endParaRPr>
          </a:p>
          <a:p>
            <a:pPr marL="16933">
              <a:spcBef>
                <a:spcPts val="507"/>
              </a:spcBef>
            </a:pPr>
            <a:endParaRPr lang="en-US" sz="2133" spc="-7" dirty="0">
              <a:latin typeface="Courier New"/>
              <a:cs typeface="Courier New"/>
            </a:endParaRPr>
          </a:p>
          <a:p>
            <a:pPr marL="16933">
              <a:spcBef>
                <a:spcPts val="507"/>
              </a:spcBef>
            </a:pPr>
            <a:endParaRPr lang="en-US" sz="2133" spc="-7" dirty="0">
              <a:latin typeface="Courier New"/>
              <a:cs typeface="Courier New"/>
            </a:endParaRPr>
          </a:p>
          <a:p>
            <a:pPr marL="16933">
              <a:spcBef>
                <a:spcPts val="507"/>
              </a:spcBef>
            </a:pPr>
            <a:br>
              <a:rPr lang="en-US" sz="2133" spc="-7" dirty="0">
                <a:latin typeface="Courier New"/>
                <a:cs typeface="Courier New"/>
              </a:rPr>
            </a:br>
            <a:endParaRPr lang="en-US" sz="2133" spc="-7" dirty="0">
              <a:latin typeface="Courier New"/>
              <a:cs typeface="Courier New"/>
            </a:endParaRPr>
          </a:p>
          <a:p>
            <a:pPr marL="16933">
              <a:spcBef>
                <a:spcPts val="507"/>
              </a:spcBef>
            </a:pPr>
            <a:r>
              <a:rPr lang="en-US" sz="2133" spc="-7" dirty="0">
                <a:latin typeface="Courier New"/>
                <a:cs typeface="Courier New"/>
              </a:rPr>
              <a:t>c.</a:t>
            </a:r>
          </a:p>
        </p:txBody>
      </p:sp>
      <p:sp>
        <p:nvSpPr>
          <p:cNvPr id="13" name="object 13">
            <a:extLst>
              <a:ext uri="{FF2B5EF4-FFF2-40B4-BE49-F238E27FC236}">
                <a16:creationId xmlns:a16="http://schemas.microsoft.com/office/drawing/2014/main" id="{33A83997-A75B-938F-E774-4D63A409696C}"/>
              </a:ext>
            </a:extLst>
          </p:cNvPr>
          <p:cNvSpPr txBox="1"/>
          <p:nvPr/>
        </p:nvSpPr>
        <p:spPr>
          <a:xfrm>
            <a:off x="1203536" y="1945529"/>
            <a:ext cx="8664787" cy="4856009"/>
          </a:xfrm>
          <a:prstGeom prst="rect">
            <a:avLst/>
          </a:prstGeom>
        </p:spPr>
        <p:txBody>
          <a:bodyPr vert="horz" wrap="square" lIns="0" tIns="0" rIns="0" bIns="0" rtlCol="0">
            <a:spAutoFit/>
          </a:bodyPr>
          <a:lstStyle/>
          <a:p>
            <a:pPr marL="16933">
              <a:lnSpc>
                <a:spcPts val="2333"/>
              </a:lnSpc>
            </a:pPr>
            <a:r>
              <a:rPr sz="2133" spc="-7" dirty="0">
                <a:latin typeface="Courier New"/>
                <a:cs typeface="Courier New"/>
                <a:hlinkClick r:id="rId3"/>
              </a:rPr>
              <a:t>http://www.example.net/login.php?user=admin&amp;pwd='</a:t>
            </a:r>
            <a:endParaRPr lang="en-US" sz="2133" spc="-7" dirty="0">
              <a:latin typeface="Courier New"/>
              <a:cs typeface="Courier New"/>
            </a:endParaRPr>
          </a:p>
          <a:p>
            <a:pPr marL="16933">
              <a:lnSpc>
                <a:spcPts val="2333"/>
              </a:lnSpc>
            </a:pPr>
            <a:r>
              <a:rPr lang="en-US" sz="1467" dirty="0"/>
              <a:t>Here, </a:t>
            </a:r>
            <a:r>
              <a:rPr lang="en-US" sz="1467" dirty="0" err="1"/>
              <a:t>pwd</a:t>
            </a:r>
            <a:r>
              <a:rPr lang="en-US" sz="1467" dirty="0"/>
              <a:t> is set to an empty string (''). If there's a password check, this will likely fail unless the password is actually an empty string. It doesn't use the -- comment trick, so it won’t bypass any authentication checks that require a password.</a:t>
            </a:r>
          </a:p>
          <a:p>
            <a:pPr marL="16933">
              <a:lnSpc>
                <a:spcPts val="2333"/>
              </a:lnSpc>
            </a:pPr>
            <a:r>
              <a:rPr lang="en-US" sz="2400" dirty="0">
                <a:highlight>
                  <a:srgbClr val="FFFF00"/>
                </a:highlight>
              </a:rPr>
              <a:t>SELECT * FROM users WHERE </a:t>
            </a:r>
            <a:r>
              <a:rPr lang="en-US" sz="2400" dirty="0" err="1">
                <a:highlight>
                  <a:srgbClr val="FFFF00"/>
                </a:highlight>
              </a:rPr>
              <a:t>uid</a:t>
            </a:r>
            <a:r>
              <a:rPr lang="en-US" sz="2400" dirty="0">
                <a:highlight>
                  <a:srgbClr val="FFFF00"/>
                </a:highlight>
              </a:rPr>
              <a:t> = 'admin' AND </a:t>
            </a:r>
            <a:r>
              <a:rPr lang="en-US" sz="2400" dirty="0" err="1">
                <a:highlight>
                  <a:srgbClr val="FFFF00"/>
                </a:highlight>
              </a:rPr>
              <a:t>pwd</a:t>
            </a:r>
            <a:r>
              <a:rPr lang="en-US" sz="2400" dirty="0">
                <a:highlight>
                  <a:srgbClr val="FFFF00"/>
                </a:highlight>
              </a:rPr>
              <a:t> = '';</a:t>
            </a:r>
            <a:endParaRPr sz="2133" dirty="0">
              <a:highlight>
                <a:srgbClr val="FFFF00"/>
              </a:highlight>
              <a:latin typeface="Courier New"/>
              <a:cs typeface="Courier New"/>
            </a:endParaRPr>
          </a:p>
          <a:p>
            <a:pPr marL="16933" marR="6773">
              <a:lnSpc>
                <a:spcPct val="120000"/>
              </a:lnSpc>
            </a:pPr>
            <a:r>
              <a:rPr sz="2133" spc="-7" dirty="0">
                <a:latin typeface="Courier New"/>
                <a:cs typeface="Courier New"/>
                <a:hlinkClick r:id="rId4"/>
              </a:rPr>
              <a:t>http://www.example.net/login.php?user=admin--&amp;pwd=foo</a:t>
            </a:r>
            <a:endParaRPr lang="en-US" sz="2133" spc="-7" dirty="0">
              <a:latin typeface="Courier New"/>
              <a:cs typeface="Courier New"/>
              <a:hlinkClick r:id="rId4"/>
            </a:endParaRPr>
          </a:p>
          <a:p>
            <a:pPr marL="16933" marR="6773">
              <a:lnSpc>
                <a:spcPct val="120000"/>
              </a:lnSpc>
            </a:pPr>
            <a:r>
              <a:rPr lang="en-US" sz="1600" dirty="0"/>
              <a:t>Here, admin-- is treated as a username (it includes -- as part of the username). Since the -- is not isolated as a comment, it doesn’t make the rest of the query into a comment. This query would fail because the username is admin--, not admin.</a:t>
            </a:r>
          </a:p>
          <a:p>
            <a:pPr marL="16933" marR="6773">
              <a:lnSpc>
                <a:spcPct val="120000"/>
              </a:lnSpc>
            </a:pPr>
            <a:r>
              <a:rPr lang="en-US" sz="2400" dirty="0">
                <a:highlight>
                  <a:srgbClr val="FFFF00"/>
                </a:highlight>
              </a:rPr>
              <a:t>SELECT * FROM users WHERE </a:t>
            </a:r>
            <a:r>
              <a:rPr lang="en-US" sz="2400" dirty="0" err="1">
                <a:highlight>
                  <a:srgbClr val="FFFF00"/>
                </a:highlight>
              </a:rPr>
              <a:t>uid</a:t>
            </a:r>
            <a:r>
              <a:rPr lang="en-US" sz="2400" dirty="0">
                <a:highlight>
                  <a:srgbClr val="FFFF00"/>
                </a:highlight>
              </a:rPr>
              <a:t> = 'admin--' AND </a:t>
            </a:r>
            <a:r>
              <a:rPr lang="en-US" sz="2400" dirty="0" err="1">
                <a:highlight>
                  <a:srgbClr val="FFFF00"/>
                </a:highlight>
              </a:rPr>
              <a:t>pwd</a:t>
            </a:r>
            <a:r>
              <a:rPr lang="en-US" sz="2400" dirty="0">
                <a:highlight>
                  <a:srgbClr val="FFFF00"/>
                </a:highlight>
              </a:rPr>
              <a:t> = 'foo</a:t>
            </a:r>
            <a:r>
              <a:rPr lang="en-US" sz="2400" dirty="0">
                <a:highlight>
                  <a:srgbClr val="FFFF00"/>
                </a:highlight>
                <a:hlinkClick r:id="rId4"/>
              </a:rPr>
              <a:t>’</a:t>
            </a:r>
            <a:r>
              <a:rPr lang="en-US" sz="2400" dirty="0">
                <a:highlight>
                  <a:srgbClr val="FFFF00"/>
                </a:highlight>
              </a:rPr>
              <a:t>;</a:t>
            </a:r>
          </a:p>
          <a:p>
            <a:pPr marL="16933" marR="6773">
              <a:lnSpc>
                <a:spcPct val="120000"/>
              </a:lnSpc>
            </a:pPr>
            <a:endParaRPr lang="en-US" sz="800" spc="-7" dirty="0">
              <a:highlight>
                <a:srgbClr val="FFFF00"/>
              </a:highlight>
              <a:latin typeface="Courier New"/>
              <a:cs typeface="Courier New"/>
              <a:hlinkClick r:id="rId4"/>
            </a:endParaRPr>
          </a:p>
          <a:p>
            <a:pPr marL="16933" marR="6773">
              <a:lnSpc>
                <a:spcPct val="120000"/>
              </a:lnSpc>
            </a:pPr>
            <a:r>
              <a:rPr sz="2133" spc="-7" dirty="0">
                <a:latin typeface="Courier New"/>
                <a:cs typeface="Courier New"/>
                <a:hlinkClick r:id="rId4"/>
              </a:rPr>
              <a:t> </a:t>
            </a:r>
            <a:r>
              <a:rPr sz="2133" spc="-1267" dirty="0">
                <a:latin typeface="Courier New"/>
                <a:cs typeface="Courier New"/>
              </a:rPr>
              <a:t> </a:t>
            </a:r>
            <a:r>
              <a:rPr sz="2133" spc="-7" dirty="0">
                <a:latin typeface="Courier New"/>
                <a:cs typeface="Courier New"/>
                <a:hlinkClick r:id="rId5"/>
              </a:rPr>
              <a:t>http://www.example.net/login.php?user=admin'--&amp;pwd=f</a:t>
            </a:r>
            <a:endParaRPr lang="en-US" sz="2133" spc="-7" dirty="0">
              <a:latin typeface="Courier New"/>
              <a:cs typeface="Courier New"/>
            </a:endParaRPr>
          </a:p>
          <a:p>
            <a:pPr marL="16933" marR="6773">
              <a:lnSpc>
                <a:spcPct val="120000"/>
              </a:lnSpc>
            </a:pPr>
            <a:r>
              <a:rPr lang="en-US" sz="2400" dirty="0"/>
              <a:t>SELECT * FROM users WHERE </a:t>
            </a:r>
            <a:r>
              <a:rPr lang="en-US" sz="2400" dirty="0" err="1"/>
              <a:t>uid</a:t>
            </a:r>
            <a:r>
              <a:rPr lang="en-US" sz="2400" dirty="0"/>
              <a:t> = 'admin'--' AND </a:t>
            </a:r>
            <a:r>
              <a:rPr lang="en-US" sz="2400" dirty="0" err="1"/>
              <a:t>pwd</a:t>
            </a:r>
            <a:r>
              <a:rPr lang="en-US" sz="2400" dirty="0"/>
              <a:t> = 'f’;</a:t>
            </a:r>
            <a:endParaRPr lang="en-US" sz="2133" spc="-7" dirty="0">
              <a:latin typeface="Courier New"/>
              <a:cs typeface="Courier New"/>
            </a:endParaRPr>
          </a:p>
          <a:p>
            <a:pPr marL="16933" marR="6773">
              <a:lnSpc>
                <a:spcPct val="120000"/>
              </a:lnSpc>
            </a:pPr>
            <a:r>
              <a:rPr lang="en-US" sz="1600" dirty="0"/>
              <a:t>The -- here turns the rest of the line into a comment, effectively bypassing the password check</a:t>
            </a:r>
          </a:p>
          <a:p>
            <a:pPr marL="16933" marR="6773">
              <a:lnSpc>
                <a:spcPct val="120000"/>
              </a:lnSpc>
            </a:pPr>
            <a:r>
              <a:rPr lang="en-US" sz="2400" dirty="0">
                <a:highlight>
                  <a:srgbClr val="FFFF00"/>
                </a:highlight>
              </a:rPr>
              <a:t>SELECT * FROM users WHERE </a:t>
            </a:r>
            <a:r>
              <a:rPr lang="en-US" sz="2400" dirty="0" err="1">
                <a:highlight>
                  <a:srgbClr val="FFFF00"/>
                </a:highlight>
              </a:rPr>
              <a:t>uid</a:t>
            </a:r>
            <a:r>
              <a:rPr lang="en-US" sz="2400" dirty="0">
                <a:highlight>
                  <a:srgbClr val="FFFF00"/>
                </a:highlight>
              </a:rPr>
              <a:t> = 'admin';</a:t>
            </a:r>
            <a:endParaRPr sz="2133" dirty="0">
              <a:highlight>
                <a:srgbClr val="FFFF00"/>
              </a:highlight>
              <a:latin typeface="Courier New"/>
              <a:cs typeface="Courier New"/>
            </a:endParaRPr>
          </a:p>
        </p:txBody>
      </p:sp>
      <p:sp>
        <p:nvSpPr>
          <p:cNvPr id="14" name="object 14">
            <a:extLst>
              <a:ext uri="{FF2B5EF4-FFF2-40B4-BE49-F238E27FC236}">
                <a16:creationId xmlns:a16="http://schemas.microsoft.com/office/drawing/2014/main" id="{77D31C09-F245-F1F0-F43A-589700BB2202}"/>
              </a:ext>
            </a:extLst>
          </p:cNvPr>
          <p:cNvSpPr txBox="1">
            <a:spLocks noGrp="1"/>
          </p:cNvSpPr>
          <p:nvPr>
            <p:ph type="ftr" sz="quarter" idx="5"/>
          </p:nvPr>
        </p:nvSpPr>
        <p:spPr>
          <a:xfrm>
            <a:off x="11496956" y="6514106"/>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dirty="0"/>
              <a:t>D</a:t>
            </a:r>
            <a:r>
              <a:rPr lang="en-US" dirty="0"/>
              <a:t>awn</a:t>
            </a:r>
            <a:r>
              <a:rPr lang="en-US" spc="-20" dirty="0"/>
              <a:t> </a:t>
            </a:r>
            <a:r>
              <a:rPr lang="en-US" spc="-10" dirty="0"/>
              <a:t>S</a:t>
            </a:r>
            <a:r>
              <a:rPr lang="en-US" spc="5" dirty="0"/>
              <a:t>o</a:t>
            </a:r>
            <a:r>
              <a:rPr lang="en-US" spc="-5" dirty="0"/>
              <a:t>ng</a:t>
            </a:r>
            <a:endParaRPr spc="-7" dirty="0"/>
          </a:p>
        </p:txBody>
      </p:sp>
      <p:sp>
        <p:nvSpPr>
          <p:cNvPr id="2" name="object 2">
            <a:extLst>
              <a:ext uri="{FF2B5EF4-FFF2-40B4-BE49-F238E27FC236}">
                <a16:creationId xmlns:a16="http://schemas.microsoft.com/office/drawing/2014/main" id="{5B0AFC5B-22D1-0DB7-E203-74463BD0ADC1}"/>
              </a:ext>
            </a:extLst>
          </p:cNvPr>
          <p:cNvSpPr txBox="1">
            <a:spLocks noGrp="1"/>
          </p:cNvSpPr>
          <p:nvPr>
            <p:ph type="title"/>
          </p:nvPr>
        </p:nvSpPr>
        <p:spPr>
          <a:xfrm>
            <a:off x="2394408" y="150518"/>
            <a:ext cx="7381188" cy="695062"/>
          </a:xfrm>
          <a:prstGeom prst="rect">
            <a:avLst/>
          </a:prstGeom>
        </p:spPr>
        <p:txBody>
          <a:bodyPr vert="horz" wrap="square" lIns="0" tIns="17780" rIns="0" bIns="0" rtlCol="0" anchor="ctr">
            <a:spAutoFit/>
          </a:bodyPr>
          <a:lstStyle/>
          <a:p>
            <a:pPr marL="16933">
              <a:lnSpc>
                <a:spcPct val="100000"/>
              </a:lnSpc>
              <a:spcBef>
                <a:spcPts val="140"/>
              </a:spcBef>
            </a:pPr>
            <a:r>
              <a:rPr dirty="0"/>
              <a:t>SQL</a:t>
            </a:r>
            <a:r>
              <a:rPr spc="-80" dirty="0"/>
              <a:t> </a:t>
            </a:r>
            <a:r>
              <a:rPr spc="-7" dirty="0"/>
              <a:t>Injection</a:t>
            </a:r>
            <a:r>
              <a:rPr lang="en-US" spc="-7" dirty="0"/>
              <a:t> -- Explanation</a:t>
            </a:r>
            <a:endParaRPr spc="-7" dirty="0"/>
          </a:p>
        </p:txBody>
      </p:sp>
      <p:sp>
        <p:nvSpPr>
          <p:cNvPr id="3" name="object 3">
            <a:extLst>
              <a:ext uri="{FF2B5EF4-FFF2-40B4-BE49-F238E27FC236}">
                <a16:creationId xmlns:a16="http://schemas.microsoft.com/office/drawing/2014/main" id="{8A8AF88C-B1EB-AE05-19A5-14D3226F1C8F}"/>
              </a:ext>
            </a:extLst>
          </p:cNvPr>
          <p:cNvSpPr txBox="1"/>
          <p:nvPr/>
        </p:nvSpPr>
        <p:spPr>
          <a:xfrm>
            <a:off x="765666" y="845580"/>
            <a:ext cx="9481269" cy="967082"/>
          </a:xfrm>
          <a:prstGeom prst="rect">
            <a:avLst/>
          </a:prstGeom>
        </p:spPr>
        <p:txBody>
          <a:bodyPr vert="horz" wrap="square" lIns="0" tIns="16087" rIns="0" bIns="0" rtlCol="0">
            <a:spAutoFit/>
          </a:bodyPr>
          <a:lstStyle/>
          <a:p>
            <a:pPr marL="16933" marR="6773">
              <a:lnSpc>
                <a:spcPct val="118500"/>
              </a:lnSpc>
              <a:spcBef>
                <a:spcPts val="127"/>
              </a:spcBef>
            </a:pPr>
            <a:r>
              <a:rPr sz="2667" spc="-7" dirty="0">
                <a:latin typeface="Calibri"/>
                <a:cs typeface="Calibri"/>
              </a:rPr>
              <a:t>Q:</a:t>
            </a:r>
            <a:r>
              <a:rPr sz="2667" spc="7" dirty="0">
                <a:latin typeface="Calibri"/>
                <a:cs typeface="Calibri"/>
              </a:rPr>
              <a:t> </a:t>
            </a:r>
            <a:r>
              <a:rPr sz="2667" dirty="0">
                <a:latin typeface="Calibri"/>
                <a:cs typeface="Calibri"/>
              </a:rPr>
              <a:t>Which</a:t>
            </a:r>
            <a:r>
              <a:rPr sz="2667" spc="-20" dirty="0">
                <a:latin typeface="Calibri"/>
                <a:cs typeface="Calibri"/>
              </a:rPr>
              <a:t> </a:t>
            </a:r>
            <a:r>
              <a:rPr sz="2667" dirty="0">
                <a:latin typeface="Calibri"/>
                <a:cs typeface="Calibri"/>
              </a:rPr>
              <a:t>one</a:t>
            </a:r>
            <a:r>
              <a:rPr sz="2667" spc="-27" dirty="0">
                <a:latin typeface="Calibri"/>
                <a:cs typeface="Calibri"/>
              </a:rPr>
              <a:t> </a:t>
            </a:r>
            <a:r>
              <a:rPr sz="2667" spc="-7" dirty="0">
                <a:latin typeface="Calibri"/>
                <a:cs typeface="Calibri"/>
              </a:rPr>
              <a:t>of</a:t>
            </a:r>
            <a:r>
              <a:rPr sz="2667" spc="-13" dirty="0">
                <a:latin typeface="Calibri"/>
                <a:cs typeface="Calibri"/>
              </a:rPr>
              <a:t> </a:t>
            </a:r>
            <a:r>
              <a:rPr sz="2667" dirty="0">
                <a:latin typeface="Calibri"/>
                <a:cs typeface="Calibri"/>
              </a:rPr>
              <a:t>the</a:t>
            </a:r>
            <a:r>
              <a:rPr sz="2667" spc="7" dirty="0">
                <a:latin typeface="Calibri"/>
                <a:cs typeface="Calibri"/>
              </a:rPr>
              <a:t> </a:t>
            </a:r>
            <a:r>
              <a:rPr sz="2667" spc="-13" dirty="0">
                <a:latin typeface="Calibri"/>
                <a:cs typeface="Calibri"/>
              </a:rPr>
              <a:t>following </a:t>
            </a:r>
            <a:r>
              <a:rPr sz="2667" spc="-7" dirty="0">
                <a:latin typeface="Calibri"/>
                <a:cs typeface="Calibri"/>
              </a:rPr>
              <a:t>queries</a:t>
            </a:r>
            <a:r>
              <a:rPr sz="2667" spc="20" dirty="0">
                <a:latin typeface="Calibri"/>
                <a:cs typeface="Calibri"/>
              </a:rPr>
              <a:t> </a:t>
            </a:r>
            <a:r>
              <a:rPr sz="2667" spc="-7" dirty="0">
                <a:latin typeface="Calibri"/>
                <a:cs typeface="Calibri"/>
              </a:rPr>
              <a:t>will</a:t>
            </a:r>
            <a:r>
              <a:rPr sz="2667" spc="7" dirty="0">
                <a:latin typeface="Calibri"/>
                <a:cs typeface="Calibri"/>
              </a:rPr>
              <a:t> </a:t>
            </a:r>
            <a:r>
              <a:rPr sz="2667" spc="-7" dirty="0">
                <a:latin typeface="Calibri"/>
                <a:cs typeface="Calibri"/>
              </a:rPr>
              <a:t>log</a:t>
            </a:r>
            <a:r>
              <a:rPr sz="2667" dirty="0">
                <a:latin typeface="Calibri"/>
                <a:cs typeface="Calibri"/>
              </a:rPr>
              <a:t> </a:t>
            </a:r>
            <a:r>
              <a:rPr sz="2667" spc="-13" dirty="0">
                <a:latin typeface="Calibri"/>
                <a:cs typeface="Calibri"/>
              </a:rPr>
              <a:t>you</a:t>
            </a:r>
            <a:r>
              <a:rPr sz="2667" spc="-33" dirty="0">
                <a:latin typeface="Calibri"/>
                <a:cs typeface="Calibri"/>
              </a:rPr>
              <a:t> </a:t>
            </a:r>
            <a:r>
              <a:rPr sz="2667" spc="-7" dirty="0">
                <a:latin typeface="Calibri"/>
                <a:cs typeface="Calibri"/>
              </a:rPr>
              <a:t>in</a:t>
            </a:r>
            <a:r>
              <a:rPr sz="2667" spc="13" dirty="0">
                <a:latin typeface="Calibri"/>
                <a:cs typeface="Calibri"/>
              </a:rPr>
              <a:t> </a:t>
            </a:r>
            <a:r>
              <a:rPr sz="2667" dirty="0">
                <a:latin typeface="Calibri"/>
                <a:cs typeface="Calibri"/>
              </a:rPr>
              <a:t>as </a:t>
            </a:r>
            <a:r>
              <a:rPr sz="2667" spc="-7" dirty="0">
                <a:latin typeface="Calibri"/>
                <a:cs typeface="Calibri"/>
              </a:rPr>
              <a:t>admin? </a:t>
            </a:r>
            <a:r>
              <a:rPr sz="2667" dirty="0">
                <a:latin typeface="Calibri"/>
                <a:cs typeface="Calibri"/>
              </a:rPr>
              <a:t> </a:t>
            </a:r>
            <a:r>
              <a:rPr sz="2667" spc="-13" dirty="0">
                <a:latin typeface="Calibri"/>
                <a:cs typeface="Calibri"/>
              </a:rPr>
              <a:t>Hints:</a:t>
            </a:r>
            <a:r>
              <a:rPr sz="2667" spc="33" dirty="0">
                <a:latin typeface="Calibri"/>
                <a:cs typeface="Calibri"/>
              </a:rPr>
              <a:t> </a:t>
            </a:r>
            <a:r>
              <a:rPr sz="2667" dirty="0">
                <a:latin typeface="Calibri"/>
                <a:cs typeface="Calibri"/>
              </a:rPr>
              <a:t>The</a:t>
            </a:r>
            <a:r>
              <a:rPr sz="2667" spc="-13" dirty="0">
                <a:latin typeface="Calibri"/>
                <a:cs typeface="Calibri"/>
              </a:rPr>
              <a:t> </a:t>
            </a:r>
            <a:r>
              <a:rPr sz="2667" dirty="0">
                <a:latin typeface="Calibri"/>
                <a:cs typeface="Calibri"/>
              </a:rPr>
              <a:t>SQL</a:t>
            </a:r>
            <a:r>
              <a:rPr sz="2667" spc="13" dirty="0">
                <a:latin typeface="Calibri"/>
                <a:cs typeface="Calibri"/>
              </a:rPr>
              <a:t> </a:t>
            </a:r>
            <a:r>
              <a:rPr sz="2667" spc="-7" dirty="0">
                <a:latin typeface="Calibri"/>
                <a:cs typeface="Calibri"/>
              </a:rPr>
              <a:t>language</a:t>
            </a:r>
            <a:r>
              <a:rPr sz="2667" spc="-27" dirty="0">
                <a:latin typeface="Calibri"/>
                <a:cs typeface="Calibri"/>
              </a:rPr>
              <a:t> </a:t>
            </a:r>
            <a:r>
              <a:rPr sz="2667" spc="-7" dirty="0">
                <a:latin typeface="Calibri"/>
                <a:cs typeface="Calibri"/>
              </a:rPr>
              <a:t>supports</a:t>
            </a:r>
            <a:r>
              <a:rPr sz="2667" spc="-13" dirty="0">
                <a:latin typeface="Calibri"/>
                <a:cs typeface="Calibri"/>
              </a:rPr>
              <a:t> comments</a:t>
            </a:r>
            <a:r>
              <a:rPr sz="2667" spc="27" dirty="0">
                <a:latin typeface="Calibri"/>
                <a:cs typeface="Calibri"/>
              </a:rPr>
              <a:t> </a:t>
            </a:r>
            <a:r>
              <a:rPr sz="2667" spc="-7" dirty="0">
                <a:latin typeface="Calibri"/>
                <a:cs typeface="Calibri"/>
              </a:rPr>
              <a:t>via</a:t>
            </a:r>
            <a:r>
              <a:rPr sz="2667" spc="7" dirty="0">
                <a:latin typeface="Calibri"/>
                <a:cs typeface="Calibri"/>
              </a:rPr>
              <a:t> </a:t>
            </a:r>
            <a:r>
              <a:rPr sz="2667" dirty="0">
                <a:latin typeface="Calibri"/>
                <a:cs typeface="Calibri"/>
              </a:rPr>
              <a:t>'</a:t>
            </a:r>
            <a:r>
              <a:rPr sz="2400" dirty="0">
                <a:latin typeface="Courier New"/>
                <a:cs typeface="Courier New"/>
              </a:rPr>
              <a:t>--</a:t>
            </a:r>
            <a:r>
              <a:rPr sz="2667" dirty="0">
                <a:latin typeface="Calibri"/>
                <a:cs typeface="Calibri"/>
              </a:rPr>
              <a:t>'</a:t>
            </a:r>
            <a:r>
              <a:rPr sz="2667" spc="-40" dirty="0">
                <a:latin typeface="Calibri"/>
                <a:cs typeface="Calibri"/>
              </a:rPr>
              <a:t> </a:t>
            </a:r>
            <a:r>
              <a:rPr sz="2667" spc="-13" dirty="0">
                <a:latin typeface="Calibri"/>
                <a:cs typeface="Calibri"/>
              </a:rPr>
              <a:t>characters.</a:t>
            </a:r>
            <a:endParaRPr sz="2667" dirty="0">
              <a:latin typeface="Calibri"/>
              <a:cs typeface="Calibri"/>
            </a:endParaRPr>
          </a:p>
        </p:txBody>
      </p:sp>
    </p:spTree>
    <p:extLst>
      <p:ext uri="{BB962C8B-B14F-4D97-AF65-F5344CB8AC3E}">
        <p14:creationId xmlns:p14="http://schemas.microsoft.com/office/powerpoint/2010/main" val="205955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8595" y="450262"/>
            <a:ext cx="4011507" cy="695062"/>
          </a:xfrm>
          <a:prstGeom prst="rect">
            <a:avLst/>
          </a:prstGeom>
        </p:spPr>
        <p:txBody>
          <a:bodyPr vert="horz" wrap="square" lIns="0" tIns="17780" rIns="0" bIns="0" rtlCol="0" anchor="ctr">
            <a:spAutoFit/>
          </a:bodyPr>
          <a:lstStyle/>
          <a:p>
            <a:pPr marL="16933">
              <a:lnSpc>
                <a:spcPct val="100000"/>
              </a:lnSpc>
              <a:spcBef>
                <a:spcPts val="140"/>
              </a:spcBef>
            </a:pPr>
            <a:r>
              <a:rPr dirty="0"/>
              <a:t>SQL</a:t>
            </a:r>
            <a:r>
              <a:rPr spc="-80" dirty="0"/>
              <a:t> </a:t>
            </a:r>
            <a:r>
              <a:rPr spc="-7" dirty="0"/>
              <a:t>Injection</a:t>
            </a:r>
          </a:p>
        </p:txBody>
      </p:sp>
      <p:sp>
        <p:nvSpPr>
          <p:cNvPr id="3" name="object 3"/>
          <p:cNvSpPr txBox="1"/>
          <p:nvPr/>
        </p:nvSpPr>
        <p:spPr>
          <a:xfrm>
            <a:off x="714587" y="4017601"/>
            <a:ext cx="10407227" cy="386430"/>
          </a:xfrm>
          <a:prstGeom prst="rect">
            <a:avLst/>
          </a:prstGeom>
        </p:spPr>
        <p:txBody>
          <a:bodyPr vert="horz" wrap="square" lIns="0" tIns="16933" rIns="0" bIns="0" rtlCol="0">
            <a:spAutoFit/>
          </a:bodyPr>
          <a:lstStyle/>
          <a:p>
            <a:pPr marL="16933">
              <a:spcBef>
                <a:spcPts val="133"/>
              </a:spcBef>
            </a:pPr>
            <a:r>
              <a:rPr sz="2400" spc="-7" dirty="0">
                <a:latin typeface="Courier New"/>
                <a:cs typeface="Courier New"/>
              </a:rPr>
              <a:t>URI:</a:t>
            </a:r>
            <a:r>
              <a:rPr sz="2400" spc="67" dirty="0">
                <a:latin typeface="Courier New"/>
                <a:cs typeface="Courier New"/>
              </a:rPr>
              <a:t> </a:t>
            </a:r>
            <a:r>
              <a:rPr sz="2400" spc="-13" dirty="0">
                <a:solidFill>
                  <a:srgbClr val="FF0000"/>
                </a:solidFill>
                <a:latin typeface="Courier New"/>
                <a:cs typeface="Courier New"/>
                <a:hlinkClick r:id="rId3"/>
              </a:rPr>
              <a:t>http://www.example.net/login.php?user=admin'--&amp;pwd=f</a:t>
            </a:r>
            <a:endParaRPr sz="2400">
              <a:latin typeface="Courier New"/>
              <a:cs typeface="Courier New"/>
            </a:endParaRPr>
          </a:p>
        </p:txBody>
      </p:sp>
      <p:sp>
        <p:nvSpPr>
          <p:cNvPr id="4" name="object 4"/>
          <p:cNvSpPr txBox="1"/>
          <p:nvPr/>
        </p:nvSpPr>
        <p:spPr>
          <a:xfrm>
            <a:off x="845075" y="4723384"/>
            <a:ext cx="6551507" cy="332783"/>
          </a:xfrm>
          <a:prstGeom prst="rect">
            <a:avLst/>
          </a:prstGeom>
          <a:solidFill>
            <a:srgbClr val="FEFCF5"/>
          </a:solidFill>
        </p:spPr>
        <p:txBody>
          <a:bodyPr vert="horz" wrap="square" lIns="0" tIns="0" rIns="0" bIns="0" rtlCol="0">
            <a:spAutoFit/>
          </a:bodyPr>
          <a:lstStyle/>
          <a:p>
            <a:pPr>
              <a:lnSpc>
                <a:spcPts val="2480"/>
              </a:lnSpc>
            </a:pPr>
            <a:r>
              <a:rPr sz="2400" b="1" spc="-13" dirty="0">
                <a:solidFill>
                  <a:srgbClr val="0000FF"/>
                </a:solidFill>
                <a:latin typeface="Courier New"/>
                <a:cs typeface="Courier New"/>
              </a:rPr>
              <a:t>pg_query</a:t>
            </a:r>
            <a:r>
              <a:rPr sz="2400" spc="-13" dirty="0">
                <a:solidFill>
                  <a:srgbClr val="8000FF"/>
                </a:solidFill>
                <a:latin typeface="Courier New"/>
                <a:cs typeface="Courier New"/>
              </a:rPr>
              <a:t>(</a:t>
            </a:r>
            <a:r>
              <a:rPr sz="2400" spc="-13" dirty="0">
                <a:solidFill>
                  <a:srgbClr val="818181"/>
                </a:solidFill>
                <a:latin typeface="Courier New"/>
                <a:cs typeface="Courier New"/>
              </a:rPr>
              <a:t>"SELECT</a:t>
            </a:r>
            <a:r>
              <a:rPr sz="2400" spc="-20" dirty="0">
                <a:solidFill>
                  <a:srgbClr val="818181"/>
                </a:solidFill>
                <a:latin typeface="Courier New"/>
                <a:cs typeface="Courier New"/>
              </a:rPr>
              <a:t> </a:t>
            </a:r>
            <a:r>
              <a:rPr sz="2400" spc="-7" dirty="0">
                <a:solidFill>
                  <a:srgbClr val="818181"/>
                </a:solidFill>
                <a:latin typeface="Courier New"/>
                <a:cs typeface="Courier New"/>
              </a:rPr>
              <a:t>*</a:t>
            </a:r>
            <a:r>
              <a:rPr sz="2400" spc="-13" dirty="0">
                <a:solidFill>
                  <a:srgbClr val="818181"/>
                </a:solidFill>
                <a:latin typeface="Courier New"/>
                <a:cs typeface="Courier New"/>
              </a:rPr>
              <a:t> from</a:t>
            </a:r>
            <a:r>
              <a:rPr sz="2400" dirty="0">
                <a:solidFill>
                  <a:srgbClr val="818181"/>
                </a:solidFill>
                <a:latin typeface="Courier New"/>
                <a:cs typeface="Courier New"/>
              </a:rPr>
              <a:t> </a:t>
            </a:r>
            <a:r>
              <a:rPr sz="2400" spc="-13" dirty="0">
                <a:solidFill>
                  <a:srgbClr val="818181"/>
                </a:solidFill>
                <a:latin typeface="Courier New"/>
                <a:cs typeface="Courier New"/>
              </a:rPr>
              <a:t>users</a:t>
            </a:r>
            <a:r>
              <a:rPr sz="2400" spc="-7" dirty="0">
                <a:solidFill>
                  <a:srgbClr val="818181"/>
                </a:solidFill>
                <a:latin typeface="Courier New"/>
                <a:cs typeface="Courier New"/>
              </a:rPr>
              <a:t> </a:t>
            </a:r>
            <a:r>
              <a:rPr sz="2400" spc="-13" dirty="0">
                <a:solidFill>
                  <a:srgbClr val="818181"/>
                </a:solidFill>
                <a:latin typeface="Courier New"/>
                <a:cs typeface="Courier New"/>
              </a:rPr>
              <a:t>WHERE</a:t>
            </a:r>
            <a:endParaRPr sz="2400">
              <a:latin typeface="Courier New"/>
              <a:cs typeface="Courier New"/>
            </a:endParaRPr>
          </a:p>
        </p:txBody>
      </p:sp>
      <p:sp>
        <p:nvSpPr>
          <p:cNvPr id="5" name="object 5"/>
          <p:cNvSpPr/>
          <p:nvPr/>
        </p:nvSpPr>
        <p:spPr>
          <a:xfrm>
            <a:off x="845075" y="5089145"/>
            <a:ext cx="6499013" cy="345439"/>
          </a:xfrm>
          <a:custGeom>
            <a:avLst/>
            <a:gdLst/>
            <a:ahLst/>
            <a:cxnLst/>
            <a:rect l="l" t="t" r="r" b="b"/>
            <a:pathLst>
              <a:path w="4874260" h="259079">
                <a:moveTo>
                  <a:pt x="1734299" y="0"/>
                </a:moveTo>
                <a:lnTo>
                  <a:pt x="1051560" y="0"/>
                </a:lnTo>
                <a:lnTo>
                  <a:pt x="914400" y="0"/>
                </a:lnTo>
                <a:lnTo>
                  <a:pt x="0" y="0"/>
                </a:lnTo>
                <a:lnTo>
                  <a:pt x="0" y="259080"/>
                </a:lnTo>
                <a:lnTo>
                  <a:pt x="914400" y="259080"/>
                </a:lnTo>
                <a:lnTo>
                  <a:pt x="1051560" y="259080"/>
                </a:lnTo>
                <a:lnTo>
                  <a:pt x="1734299" y="259080"/>
                </a:lnTo>
                <a:lnTo>
                  <a:pt x="1734299" y="0"/>
                </a:lnTo>
                <a:close/>
              </a:path>
              <a:path w="4874260" h="259079">
                <a:moveTo>
                  <a:pt x="2552687" y="0"/>
                </a:moveTo>
                <a:lnTo>
                  <a:pt x="2279904" y="0"/>
                </a:lnTo>
                <a:lnTo>
                  <a:pt x="2144268" y="0"/>
                </a:lnTo>
                <a:lnTo>
                  <a:pt x="1734312" y="0"/>
                </a:lnTo>
                <a:lnTo>
                  <a:pt x="1734312" y="259080"/>
                </a:lnTo>
                <a:lnTo>
                  <a:pt x="2144268" y="259080"/>
                </a:lnTo>
                <a:lnTo>
                  <a:pt x="2279904" y="259080"/>
                </a:lnTo>
                <a:lnTo>
                  <a:pt x="2552687" y="259080"/>
                </a:lnTo>
                <a:lnTo>
                  <a:pt x="2552687" y="0"/>
                </a:lnTo>
                <a:close/>
              </a:path>
              <a:path w="4874260" h="259079">
                <a:moveTo>
                  <a:pt x="4326623" y="0"/>
                </a:moveTo>
                <a:lnTo>
                  <a:pt x="3781044" y="0"/>
                </a:lnTo>
                <a:lnTo>
                  <a:pt x="3508248" y="0"/>
                </a:lnTo>
                <a:lnTo>
                  <a:pt x="2552700" y="0"/>
                </a:lnTo>
                <a:lnTo>
                  <a:pt x="2552700" y="259080"/>
                </a:lnTo>
                <a:lnTo>
                  <a:pt x="3508248" y="259080"/>
                </a:lnTo>
                <a:lnTo>
                  <a:pt x="3781044" y="259080"/>
                </a:lnTo>
                <a:lnTo>
                  <a:pt x="4326623" y="259080"/>
                </a:lnTo>
                <a:lnTo>
                  <a:pt x="4326623" y="0"/>
                </a:lnTo>
                <a:close/>
              </a:path>
              <a:path w="4874260" h="259079">
                <a:moveTo>
                  <a:pt x="4873752" y="0"/>
                </a:moveTo>
                <a:lnTo>
                  <a:pt x="4326636" y="0"/>
                </a:lnTo>
                <a:lnTo>
                  <a:pt x="4326636" y="259080"/>
                </a:lnTo>
                <a:lnTo>
                  <a:pt x="4873752" y="259080"/>
                </a:lnTo>
                <a:lnTo>
                  <a:pt x="4873752" y="0"/>
                </a:lnTo>
                <a:close/>
              </a:path>
            </a:pathLst>
          </a:custGeom>
          <a:solidFill>
            <a:srgbClr val="FEFCF5"/>
          </a:solidFill>
        </p:spPr>
        <p:txBody>
          <a:bodyPr wrap="square" lIns="0" tIns="0" rIns="0" bIns="0" rtlCol="0"/>
          <a:lstStyle/>
          <a:p>
            <a:endParaRPr sz="2400"/>
          </a:p>
        </p:txBody>
      </p:sp>
      <p:sp>
        <p:nvSpPr>
          <p:cNvPr id="6" name="object 6"/>
          <p:cNvSpPr txBox="1"/>
          <p:nvPr/>
        </p:nvSpPr>
        <p:spPr>
          <a:xfrm>
            <a:off x="3157488" y="5021411"/>
            <a:ext cx="4019973" cy="386430"/>
          </a:xfrm>
          <a:prstGeom prst="rect">
            <a:avLst/>
          </a:prstGeom>
        </p:spPr>
        <p:txBody>
          <a:bodyPr vert="horz" wrap="square" lIns="0" tIns="16933" rIns="0" bIns="0" rtlCol="0">
            <a:spAutoFit/>
          </a:bodyPr>
          <a:lstStyle/>
          <a:p>
            <a:pPr>
              <a:spcBef>
                <a:spcPts val="133"/>
              </a:spcBef>
              <a:tabLst>
                <a:tab pos="3456007" algn="l"/>
              </a:tabLst>
            </a:pPr>
            <a:r>
              <a:rPr sz="2400" spc="-7" dirty="0">
                <a:solidFill>
                  <a:srgbClr val="818181"/>
                </a:solidFill>
                <a:latin typeface="Courier New"/>
                <a:cs typeface="Courier New"/>
              </a:rPr>
              <a:t>u</a:t>
            </a:r>
            <a:r>
              <a:rPr sz="2400" spc="-27" dirty="0">
                <a:solidFill>
                  <a:srgbClr val="818181"/>
                </a:solidFill>
                <a:latin typeface="Courier New"/>
                <a:cs typeface="Courier New"/>
              </a:rPr>
              <a:t>i</a:t>
            </a:r>
            <a:r>
              <a:rPr sz="2400" spc="-7" dirty="0">
                <a:solidFill>
                  <a:srgbClr val="818181"/>
                </a:solidFill>
                <a:latin typeface="Courier New"/>
                <a:cs typeface="Courier New"/>
              </a:rPr>
              <a:t>d</a:t>
            </a:r>
            <a:r>
              <a:rPr sz="2400" spc="-20" dirty="0">
                <a:solidFill>
                  <a:srgbClr val="818181"/>
                </a:solidFill>
                <a:latin typeface="Courier New"/>
                <a:cs typeface="Courier New"/>
              </a:rPr>
              <a:t> </a:t>
            </a:r>
            <a:r>
              <a:rPr sz="2400" spc="-7" dirty="0">
                <a:solidFill>
                  <a:srgbClr val="818181"/>
                </a:solidFill>
                <a:latin typeface="Courier New"/>
                <a:cs typeface="Courier New"/>
              </a:rPr>
              <a:t>=</a:t>
            </a:r>
            <a:r>
              <a:rPr sz="2400" spc="-20" dirty="0">
                <a:solidFill>
                  <a:srgbClr val="818181"/>
                </a:solidFill>
                <a:latin typeface="Courier New"/>
                <a:cs typeface="Courier New"/>
              </a:rPr>
              <a:t> </a:t>
            </a:r>
            <a:r>
              <a:rPr sz="2400" spc="-7" dirty="0">
                <a:solidFill>
                  <a:srgbClr val="818181"/>
                </a:solidFill>
                <a:latin typeface="Courier New"/>
                <a:cs typeface="Courier New"/>
              </a:rPr>
              <a:t>'</a:t>
            </a:r>
            <a:r>
              <a:rPr sz="2400" spc="-27" dirty="0">
                <a:solidFill>
                  <a:srgbClr val="818181"/>
                </a:solidFill>
                <a:latin typeface="Courier New"/>
                <a:cs typeface="Courier New"/>
              </a:rPr>
              <a:t>a</a:t>
            </a:r>
            <a:r>
              <a:rPr sz="2400" spc="-7" dirty="0">
                <a:solidFill>
                  <a:srgbClr val="818181"/>
                </a:solidFill>
                <a:latin typeface="Courier New"/>
                <a:cs typeface="Courier New"/>
              </a:rPr>
              <a:t>d</a:t>
            </a:r>
            <a:r>
              <a:rPr sz="2400" spc="-27" dirty="0">
                <a:solidFill>
                  <a:srgbClr val="818181"/>
                </a:solidFill>
                <a:latin typeface="Courier New"/>
                <a:cs typeface="Courier New"/>
              </a:rPr>
              <a:t>m</a:t>
            </a:r>
            <a:r>
              <a:rPr sz="2400" spc="-7" dirty="0">
                <a:solidFill>
                  <a:srgbClr val="818181"/>
                </a:solidFill>
                <a:latin typeface="Courier New"/>
                <a:cs typeface="Courier New"/>
              </a:rPr>
              <a:t>in</a:t>
            </a:r>
            <a:r>
              <a:rPr sz="2400" spc="-27" dirty="0">
                <a:solidFill>
                  <a:srgbClr val="818181"/>
                </a:solidFill>
                <a:latin typeface="Courier New"/>
                <a:cs typeface="Courier New"/>
              </a:rPr>
              <a:t>'</a:t>
            </a:r>
            <a:r>
              <a:rPr sz="2400" spc="-7" dirty="0">
                <a:solidFill>
                  <a:srgbClr val="818181"/>
                </a:solidFill>
                <a:latin typeface="Courier New"/>
                <a:cs typeface="Courier New"/>
              </a:rPr>
              <a:t>-</a:t>
            </a:r>
            <a:r>
              <a:rPr sz="2400" spc="-27" dirty="0">
                <a:solidFill>
                  <a:srgbClr val="818181"/>
                </a:solidFill>
                <a:latin typeface="Courier New"/>
                <a:cs typeface="Courier New"/>
              </a:rPr>
              <a:t>-</a:t>
            </a:r>
            <a:r>
              <a:rPr sz="2400" spc="-7" dirty="0">
                <a:solidFill>
                  <a:srgbClr val="818181"/>
                </a:solidFill>
                <a:latin typeface="Courier New"/>
                <a:cs typeface="Courier New"/>
              </a:rPr>
              <a:t>'</a:t>
            </a:r>
            <a:r>
              <a:rPr sz="2400" dirty="0">
                <a:solidFill>
                  <a:srgbClr val="818181"/>
                </a:solidFill>
                <a:latin typeface="Courier New"/>
                <a:cs typeface="Courier New"/>
              </a:rPr>
              <a:t>	</a:t>
            </a:r>
            <a:r>
              <a:rPr sz="2400" spc="-7" dirty="0">
                <a:solidFill>
                  <a:srgbClr val="818181"/>
                </a:solidFill>
                <a:latin typeface="Courier New"/>
                <a:cs typeface="Courier New"/>
              </a:rPr>
              <a:t>A</a:t>
            </a:r>
            <a:r>
              <a:rPr sz="2400" spc="-27" dirty="0">
                <a:solidFill>
                  <a:srgbClr val="818181"/>
                </a:solidFill>
                <a:latin typeface="Courier New"/>
                <a:cs typeface="Courier New"/>
              </a:rPr>
              <a:t>N</a:t>
            </a:r>
            <a:r>
              <a:rPr sz="2400" spc="-7" dirty="0">
                <a:solidFill>
                  <a:srgbClr val="818181"/>
                </a:solidFill>
                <a:latin typeface="Courier New"/>
                <a:cs typeface="Courier New"/>
              </a:rPr>
              <a:t>D</a:t>
            </a:r>
            <a:endParaRPr sz="2400">
              <a:latin typeface="Courier New"/>
              <a:cs typeface="Courier New"/>
            </a:endParaRPr>
          </a:p>
        </p:txBody>
      </p:sp>
      <p:sp>
        <p:nvSpPr>
          <p:cNvPr id="7" name="object 7"/>
          <p:cNvSpPr/>
          <p:nvPr/>
        </p:nvSpPr>
        <p:spPr>
          <a:xfrm>
            <a:off x="7343411" y="5089145"/>
            <a:ext cx="2546773" cy="345439"/>
          </a:xfrm>
          <a:custGeom>
            <a:avLst/>
            <a:gdLst/>
            <a:ahLst/>
            <a:cxnLst/>
            <a:rect l="l" t="t" r="r" b="b"/>
            <a:pathLst>
              <a:path w="1910079" h="259079">
                <a:moveTo>
                  <a:pt x="1909572" y="0"/>
                </a:moveTo>
                <a:lnTo>
                  <a:pt x="1909572" y="0"/>
                </a:lnTo>
                <a:lnTo>
                  <a:pt x="0" y="0"/>
                </a:lnTo>
                <a:lnTo>
                  <a:pt x="0" y="259080"/>
                </a:lnTo>
                <a:lnTo>
                  <a:pt x="1909572" y="259080"/>
                </a:lnTo>
                <a:lnTo>
                  <a:pt x="1909572" y="0"/>
                </a:lnTo>
                <a:close/>
              </a:path>
            </a:pathLst>
          </a:custGeom>
          <a:solidFill>
            <a:srgbClr val="FEFCF5"/>
          </a:solidFill>
        </p:spPr>
        <p:txBody>
          <a:bodyPr wrap="square" lIns="0" tIns="0" rIns="0" bIns="0" rtlCol="0"/>
          <a:lstStyle/>
          <a:p>
            <a:endParaRPr sz="2400"/>
          </a:p>
        </p:txBody>
      </p:sp>
      <p:sp>
        <p:nvSpPr>
          <p:cNvPr id="8" name="object 8"/>
          <p:cNvSpPr txBox="1"/>
          <p:nvPr/>
        </p:nvSpPr>
        <p:spPr>
          <a:xfrm>
            <a:off x="7524256" y="5021411"/>
            <a:ext cx="2384213" cy="386430"/>
          </a:xfrm>
          <a:prstGeom prst="rect">
            <a:avLst/>
          </a:prstGeom>
        </p:spPr>
        <p:txBody>
          <a:bodyPr vert="horz" wrap="square" lIns="0" tIns="16933" rIns="0" bIns="0" rtlCol="0">
            <a:spAutoFit/>
          </a:bodyPr>
          <a:lstStyle/>
          <a:p>
            <a:pPr>
              <a:spcBef>
                <a:spcPts val="133"/>
              </a:spcBef>
            </a:pPr>
            <a:r>
              <a:rPr sz="2400" spc="-13" dirty="0">
                <a:solidFill>
                  <a:srgbClr val="818181"/>
                </a:solidFill>
                <a:latin typeface="Courier New"/>
                <a:cs typeface="Courier New"/>
              </a:rPr>
              <a:t>pwd</a:t>
            </a:r>
            <a:r>
              <a:rPr sz="2400" spc="-73" dirty="0">
                <a:solidFill>
                  <a:srgbClr val="818181"/>
                </a:solidFill>
                <a:latin typeface="Courier New"/>
                <a:cs typeface="Courier New"/>
              </a:rPr>
              <a:t> </a:t>
            </a:r>
            <a:r>
              <a:rPr sz="2400" spc="-7" dirty="0">
                <a:solidFill>
                  <a:srgbClr val="818181"/>
                </a:solidFill>
                <a:latin typeface="Courier New"/>
                <a:cs typeface="Courier New"/>
              </a:rPr>
              <a:t>=</a:t>
            </a:r>
            <a:r>
              <a:rPr sz="2400" spc="-67" dirty="0">
                <a:solidFill>
                  <a:srgbClr val="818181"/>
                </a:solidFill>
                <a:latin typeface="Courier New"/>
                <a:cs typeface="Courier New"/>
              </a:rPr>
              <a:t> </a:t>
            </a:r>
            <a:r>
              <a:rPr sz="2400" spc="-7" dirty="0">
                <a:solidFill>
                  <a:srgbClr val="818181"/>
                </a:solidFill>
                <a:latin typeface="Courier New"/>
                <a:cs typeface="Courier New"/>
              </a:rPr>
              <a:t>'f';"</a:t>
            </a:r>
            <a:r>
              <a:rPr sz="2400" spc="-7" dirty="0">
                <a:solidFill>
                  <a:srgbClr val="8000FF"/>
                </a:solidFill>
                <a:latin typeface="Courier New"/>
                <a:cs typeface="Courier New"/>
              </a:rPr>
              <a:t>);</a:t>
            </a:r>
            <a:endParaRPr sz="2400">
              <a:latin typeface="Courier New"/>
              <a:cs typeface="Courier New"/>
            </a:endParaRPr>
          </a:p>
        </p:txBody>
      </p:sp>
      <p:sp>
        <p:nvSpPr>
          <p:cNvPr id="18" name="object 18"/>
          <p:cNvSpPr txBox="1">
            <a:spLocks noGrp="1"/>
          </p:cNvSpPr>
          <p:nvPr>
            <p:ph type="ftr" sz="quarter" idx="5"/>
          </p:nvPr>
        </p:nvSpPr>
        <p:spPr>
          <a:xfrm>
            <a:off x="11412115" y="6589521"/>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dirty="0"/>
              <a:t>D</a:t>
            </a:r>
            <a:r>
              <a:rPr lang="en-US" dirty="0"/>
              <a:t>awn</a:t>
            </a:r>
            <a:r>
              <a:rPr lang="en-US" spc="-20" dirty="0"/>
              <a:t> </a:t>
            </a:r>
            <a:r>
              <a:rPr lang="en-US" spc="-10" dirty="0"/>
              <a:t>S</a:t>
            </a:r>
            <a:r>
              <a:rPr lang="en-US" spc="5" dirty="0"/>
              <a:t>o</a:t>
            </a:r>
            <a:r>
              <a:rPr lang="en-US" spc="-5" dirty="0"/>
              <a:t>ng</a:t>
            </a:r>
            <a:endParaRPr spc="-7" dirty="0"/>
          </a:p>
        </p:txBody>
      </p:sp>
      <p:sp>
        <p:nvSpPr>
          <p:cNvPr id="9" name="object 9"/>
          <p:cNvSpPr txBox="1"/>
          <p:nvPr/>
        </p:nvSpPr>
        <p:spPr>
          <a:xfrm>
            <a:off x="731520" y="1200117"/>
            <a:ext cx="1703493" cy="254557"/>
          </a:xfrm>
          <a:prstGeom prst="rect">
            <a:avLst/>
          </a:prstGeom>
          <a:solidFill>
            <a:srgbClr val="FEFCF5"/>
          </a:solidFill>
        </p:spPr>
        <p:txBody>
          <a:bodyPr vert="horz" wrap="square" lIns="0" tIns="0" rIns="0" bIns="0" rtlCol="0">
            <a:spAutoFit/>
          </a:bodyPr>
          <a:lstStyle/>
          <a:p>
            <a:pPr>
              <a:lnSpc>
                <a:spcPts val="1927"/>
              </a:lnSpc>
            </a:pPr>
            <a:r>
              <a:rPr sz="1867" b="1" spc="-7" dirty="0">
                <a:latin typeface="Courier New"/>
                <a:cs typeface="Courier New"/>
              </a:rPr>
              <a:t>login.php:</a:t>
            </a:r>
            <a:endParaRPr sz="1867">
              <a:latin typeface="Courier New"/>
              <a:cs typeface="Courier New"/>
            </a:endParaRPr>
          </a:p>
        </p:txBody>
      </p:sp>
      <p:sp>
        <p:nvSpPr>
          <p:cNvPr id="10" name="object 10"/>
          <p:cNvSpPr txBox="1"/>
          <p:nvPr/>
        </p:nvSpPr>
        <p:spPr>
          <a:xfrm>
            <a:off x="731520" y="1484597"/>
            <a:ext cx="6522720" cy="254557"/>
          </a:xfrm>
          <a:prstGeom prst="rect">
            <a:avLst/>
          </a:prstGeom>
          <a:solidFill>
            <a:srgbClr val="FEFCF5"/>
          </a:solidFill>
        </p:spPr>
        <p:txBody>
          <a:bodyPr vert="horz" wrap="square" lIns="0" tIns="0" rIns="0" bIns="0" rtlCol="0">
            <a:spAutoFit/>
          </a:bodyPr>
          <a:lstStyle/>
          <a:p>
            <a:pPr>
              <a:lnSpc>
                <a:spcPts val="1927"/>
              </a:lnSpc>
            </a:pPr>
            <a:r>
              <a:rPr sz="1867" b="1" spc="-7" dirty="0">
                <a:solidFill>
                  <a:srgbClr val="0000FF"/>
                </a:solidFill>
                <a:latin typeface="Courier New"/>
                <a:cs typeface="Courier New"/>
              </a:rPr>
              <a:t>$result</a:t>
            </a:r>
            <a:r>
              <a:rPr sz="1867" b="1" spc="-33" dirty="0">
                <a:solidFill>
                  <a:srgbClr val="0000FF"/>
                </a:solidFill>
                <a:latin typeface="Courier New"/>
                <a:cs typeface="Courier New"/>
              </a:rPr>
              <a:t> </a:t>
            </a:r>
            <a:r>
              <a:rPr sz="1867" b="1" dirty="0">
                <a:solidFill>
                  <a:srgbClr val="0000FF"/>
                </a:solidFill>
                <a:latin typeface="Courier New"/>
                <a:cs typeface="Courier New"/>
              </a:rPr>
              <a:t>=</a:t>
            </a:r>
            <a:r>
              <a:rPr sz="1867" b="1" spc="-13" dirty="0">
                <a:solidFill>
                  <a:srgbClr val="0000FF"/>
                </a:solidFill>
                <a:latin typeface="Courier New"/>
                <a:cs typeface="Courier New"/>
              </a:rPr>
              <a:t> </a:t>
            </a:r>
            <a:r>
              <a:rPr sz="1867" b="1" spc="-7" dirty="0">
                <a:solidFill>
                  <a:srgbClr val="0000FF"/>
                </a:solidFill>
                <a:latin typeface="Courier New"/>
                <a:cs typeface="Courier New"/>
              </a:rPr>
              <a:t>pg_query</a:t>
            </a:r>
            <a:r>
              <a:rPr sz="1867" spc="-7" dirty="0">
                <a:solidFill>
                  <a:srgbClr val="8000FF"/>
                </a:solidFill>
                <a:latin typeface="Courier New"/>
                <a:cs typeface="Courier New"/>
              </a:rPr>
              <a:t>(</a:t>
            </a:r>
            <a:r>
              <a:rPr sz="1867" spc="-7" dirty="0">
                <a:solidFill>
                  <a:srgbClr val="818181"/>
                </a:solidFill>
                <a:latin typeface="Courier New"/>
                <a:cs typeface="Courier New"/>
              </a:rPr>
              <a:t>"SELECT</a:t>
            </a:r>
            <a:r>
              <a:rPr sz="1867" spc="-13" dirty="0">
                <a:solidFill>
                  <a:srgbClr val="818181"/>
                </a:solidFill>
                <a:latin typeface="Courier New"/>
                <a:cs typeface="Courier New"/>
              </a:rPr>
              <a:t> </a:t>
            </a:r>
            <a:r>
              <a:rPr sz="1867" dirty="0">
                <a:solidFill>
                  <a:srgbClr val="818181"/>
                </a:solidFill>
                <a:latin typeface="Courier New"/>
                <a:cs typeface="Courier New"/>
              </a:rPr>
              <a:t>*</a:t>
            </a:r>
            <a:r>
              <a:rPr sz="1867" spc="-33" dirty="0">
                <a:solidFill>
                  <a:srgbClr val="818181"/>
                </a:solidFill>
                <a:latin typeface="Courier New"/>
                <a:cs typeface="Courier New"/>
              </a:rPr>
              <a:t> </a:t>
            </a:r>
            <a:r>
              <a:rPr sz="1867" spc="-7" dirty="0">
                <a:solidFill>
                  <a:srgbClr val="818181"/>
                </a:solidFill>
                <a:latin typeface="Courier New"/>
                <a:cs typeface="Courier New"/>
              </a:rPr>
              <a:t>from</a:t>
            </a:r>
            <a:r>
              <a:rPr sz="1867" spc="-13" dirty="0">
                <a:solidFill>
                  <a:srgbClr val="818181"/>
                </a:solidFill>
                <a:latin typeface="Courier New"/>
                <a:cs typeface="Courier New"/>
              </a:rPr>
              <a:t> </a:t>
            </a:r>
            <a:r>
              <a:rPr sz="1867" spc="-7" dirty="0">
                <a:solidFill>
                  <a:srgbClr val="818181"/>
                </a:solidFill>
                <a:latin typeface="Courier New"/>
                <a:cs typeface="Courier New"/>
              </a:rPr>
              <a:t>users</a:t>
            </a:r>
            <a:r>
              <a:rPr sz="1867" spc="-33" dirty="0">
                <a:solidFill>
                  <a:srgbClr val="818181"/>
                </a:solidFill>
                <a:latin typeface="Courier New"/>
                <a:cs typeface="Courier New"/>
              </a:rPr>
              <a:t> </a:t>
            </a:r>
            <a:r>
              <a:rPr sz="1867" spc="-7" dirty="0">
                <a:solidFill>
                  <a:srgbClr val="818181"/>
                </a:solidFill>
                <a:latin typeface="Courier New"/>
                <a:cs typeface="Courier New"/>
              </a:rPr>
              <a:t>WHERE</a:t>
            </a:r>
            <a:endParaRPr sz="1867">
              <a:latin typeface="Courier New"/>
              <a:cs typeface="Courier New"/>
            </a:endParaRPr>
          </a:p>
        </p:txBody>
      </p:sp>
      <p:sp>
        <p:nvSpPr>
          <p:cNvPr id="11" name="object 11"/>
          <p:cNvSpPr txBox="1"/>
          <p:nvPr/>
        </p:nvSpPr>
        <p:spPr>
          <a:xfrm>
            <a:off x="731521" y="1769076"/>
            <a:ext cx="7685193" cy="254557"/>
          </a:xfrm>
          <a:prstGeom prst="rect">
            <a:avLst/>
          </a:prstGeom>
          <a:solidFill>
            <a:srgbClr val="FEFCF5"/>
          </a:solidFill>
        </p:spPr>
        <p:txBody>
          <a:bodyPr vert="horz" wrap="square" lIns="0" tIns="0" rIns="0" bIns="0" rtlCol="0">
            <a:spAutoFit/>
          </a:bodyPr>
          <a:lstStyle/>
          <a:p>
            <a:pPr marL="3290911">
              <a:lnSpc>
                <a:spcPts val="1927"/>
              </a:lnSpc>
            </a:pPr>
            <a:r>
              <a:rPr sz="1867" spc="-7" dirty="0">
                <a:solidFill>
                  <a:srgbClr val="818181"/>
                </a:solidFill>
                <a:latin typeface="Courier New"/>
                <a:cs typeface="Courier New"/>
              </a:rPr>
              <a:t>uid</a:t>
            </a:r>
            <a:r>
              <a:rPr sz="1867" spc="-40" dirty="0">
                <a:solidFill>
                  <a:srgbClr val="818181"/>
                </a:solidFill>
                <a:latin typeface="Courier New"/>
                <a:cs typeface="Courier New"/>
              </a:rPr>
              <a:t> </a:t>
            </a:r>
            <a:r>
              <a:rPr sz="1867" dirty="0">
                <a:solidFill>
                  <a:srgbClr val="818181"/>
                </a:solidFill>
                <a:latin typeface="Courier New"/>
                <a:cs typeface="Courier New"/>
              </a:rPr>
              <a:t>=</a:t>
            </a:r>
            <a:r>
              <a:rPr sz="1867" spc="-47" dirty="0">
                <a:solidFill>
                  <a:srgbClr val="818181"/>
                </a:solidFill>
                <a:latin typeface="Courier New"/>
                <a:cs typeface="Courier New"/>
              </a:rPr>
              <a:t> </a:t>
            </a:r>
            <a:r>
              <a:rPr sz="1867" spc="-7" dirty="0">
                <a:solidFill>
                  <a:srgbClr val="818181"/>
                </a:solidFill>
                <a:latin typeface="Courier New"/>
                <a:cs typeface="Courier New"/>
              </a:rPr>
              <a:t>'"</a:t>
            </a:r>
            <a:r>
              <a:rPr sz="1867" spc="-7" dirty="0">
                <a:solidFill>
                  <a:srgbClr val="8000FF"/>
                </a:solidFill>
                <a:latin typeface="Courier New"/>
                <a:cs typeface="Courier New"/>
              </a:rPr>
              <a:t>.</a:t>
            </a:r>
            <a:r>
              <a:rPr sz="1867" spc="-7" dirty="0">
                <a:solidFill>
                  <a:srgbClr val="000080"/>
                </a:solidFill>
                <a:latin typeface="Courier New"/>
                <a:cs typeface="Courier New"/>
              </a:rPr>
              <a:t>$_GET['user']</a:t>
            </a:r>
            <a:r>
              <a:rPr sz="1867" spc="-7" dirty="0">
                <a:solidFill>
                  <a:srgbClr val="8000FF"/>
                </a:solidFill>
                <a:latin typeface="Courier New"/>
                <a:cs typeface="Courier New"/>
              </a:rPr>
              <a:t>.</a:t>
            </a:r>
            <a:r>
              <a:rPr sz="1867" spc="-7" dirty="0">
                <a:solidFill>
                  <a:srgbClr val="818181"/>
                </a:solidFill>
                <a:latin typeface="Courier New"/>
                <a:cs typeface="Courier New"/>
              </a:rPr>
              <a:t>"'</a:t>
            </a:r>
            <a:r>
              <a:rPr sz="1867" spc="-33" dirty="0">
                <a:solidFill>
                  <a:srgbClr val="818181"/>
                </a:solidFill>
                <a:latin typeface="Courier New"/>
                <a:cs typeface="Courier New"/>
              </a:rPr>
              <a:t> </a:t>
            </a:r>
            <a:r>
              <a:rPr sz="1867" spc="-7" dirty="0">
                <a:solidFill>
                  <a:srgbClr val="818181"/>
                </a:solidFill>
                <a:latin typeface="Courier New"/>
                <a:cs typeface="Courier New"/>
              </a:rPr>
              <a:t>AND</a:t>
            </a:r>
            <a:endParaRPr sz="1867">
              <a:latin typeface="Courier New"/>
              <a:cs typeface="Courier New"/>
            </a:endParaRPr>
          </a:p>
        </p:txBody>
      </p:sp>
      <p:sp>
        <p:nvSpPr>
          <p:cNvPr id="12" name="object 12"/>
          <p:cNvSpPr txBox="1"/>
          <p:nvPr/>
        </p:nvSpPr>
        <p:spPr>
          <a:xfrm>
            <a:off x="731520" y="2053556"/>
            <a:ext cx="7403253" cy="254557"/>
          </a:xfrm>
          <a:prstGeom prst="rect">
            <a:avLst/>
          </a:prstGeom>
          <a:solidFill>
            <a:srgbClr val="FEFCF5"/>
          </a:solidFill>
        </p:spPr>
        <p:txBody>
          <a:bodyPr vert="horz" wrap="square" lIns="0" tIns="0" rIns="0" bIns="0" rtlCol="0">
            <a:spAutoFit/>
          </a:bodyPr>
          <a:lstStyle/>
          <a:p>
            <a:pPr marL="3290911">
              <a:lnSpc>
                <a:spcPts val="1927"/>
              </a:lnSpc>
            </a:pPr>
            <a:r>
              <a:rPr sz="1867" spc="-7" dirty="0">
                <a:solidFill>
                  <a:srgbClr val="818181"/>
                </a:solidFill>
                <a:latin typeface="Courier New"/>
                <a:cs typeface="Courier New"/>
              </a:rPr>
              <a:t>pwd</a:t>
            </a:r>
            <a:r>
              <a:rPr sz="1867" spc="-53" dirty="0">
                <a:solidFill>
                  <a:srgbClr val="818181"/>
                </a:solidFill>
                <a:latin typeface="Courier New"/>
                <a:cs typeface="Courier New"/>
              </a:rPr>
              <a:t> </a:t>
            </a:r>
            <a:r>
              <a:rPr sz="1867" dirty="0">
                <a:solidFill>
                  <a:srgbClr val="818181"/>
                </a:solidFill>
                <a:latin typeface="Courier New"/>
                <a:cs typeface="Courier New"/>
              </a:rPr>
              <a:t>=</a:t>
            </a:r>
            <a:r>
              <a:rPr sz="1867" spc="-67" dirty="0">
                <a:solidFill>
                  <a:srgbClr val="818181"/>
                </a:solidFill>
                <a:latin typeface="Courier New"/>
                <a:cs typeface="Courier New"/>
              </a:rPr>
              <a:t> </a:t>
            </a:r>
            <a:r>
              <a:rPr sz="1867" spc="-7" dirty="0">
                <a:solidFill>
                  <a:srgbClr val="818181"/>
                </a:solidFill>
                <a:latin typeface="Courier New"/>
                <a:cs typeface="Courier New"/>
              </a:rPr>
              <a:t>'"</a:t>
            </a:r>
            <a:r>
              <a:rPr sz="1867" spc="-7" dirty="0">
                <a:solidFill>
                  <a:srgbClr val="8000FF"/>
                </a:solidFill>
                <a:latin typeface="Courier New"/>
                <a:cs typeface="Courier New"/>
              </a:rPr>
              <a:t>.</a:t>
            </a:r>
            <a:r>
              <a:rPr sz="1867" spc="-7" dirty="0">
                <a:solidFill>
                  <a:srgbClr val="000080"/>
                </a:solidFill>
                <a:latin typeface="Courier New"/>
                <a:cs typeface="Courier New"/>
              </a:rPr>
              <a:t>$_GET['pwd']</a:t>
            </a:r>
            <a:r>
              <a:rPr sz="1867" spc="-7" dirty="0">
                <a:solidFill>
                  <a:srgbClr val="8000FF"/>
                </a:solidFill>
                <a:latin typeface="Courier New"/>
                <a:cs typeface="Courier New"/>
              </a:rPr>
              <a:t>.</a:t>
            </a:r>
            <a:r>
              <a:rPr sz="1867" spc="-7" dirty="0">
                <a:solidFill>
                  <a:srgbClr val="818181"/>
                </a:solidFill>
                <a:latin typeface="Courier New"/>
                <a:cs typeface="Courier New"/>
              </a:rPr>
              <a:t>"';"</a:t>
            </a:r>
            <a:r>
              <a:rPr sz="1867" spc="-7" dirty="0">
                <a:solidFill>
                  <a:srgbClr val="8000FF"/>
                </a:solidFill>
                <a:latin typeface="Courier New"/>
                <a:cs typeface="Courier New"/>
              </a:rPr>
              <a:t>);</a:t>
            </a:r>
            <a:endParaRPr sz="1867">
              <a:latin typeface="Courier New"/>
              <a:cs typeface="Courier New"/>
            </a:endParaRPr>
          </a:p>
        </p:txBody>
      </p:sp>
      <p:sp>
        <p:nvSpPr>
          <p:cNvPr id="13" name="object 13"/>
          <p:cNvSpPr txBox="1"/>
          <p:nvPr/>
        </p:nvSpPr>
        <p:spPr>
          <a:xfrm>
            <a:off x="731521" y="2338036"/>
            <a:ext cx="4680372" cy="254557"/>
          </a:xfrm>
          <a:prstGeom prst="rect">
            <a:avLst/>
          </a:prstGeom>
          <a:solidFill>
            <a:srgbClr val="FEFCF5"/>
          </a:solidFill>
        </p:spPr>
        <p:txBody>
          <a:bodyPr vert="horz" wrap="square" lIns="0" tIns="0" rIns="0" bIns="0" rtlCol="0">
            <a:spAutoFit/>
          </a:bodyPr>
          <a:lstStyle/>
          <a:p>
            <a:pPr>
              <a:lnSpc>
                <a:spcPts val="1927"/>
              </a:lnSpc>
            </a:pPr>
            <a:r>
              <a:rPr sz="1867" b="1" spc="-7" dirty="0">
                <a:solidFill>
                  <a:srgbClr val="0000FF"/>
                </a:solidFill>
                <a:latin typeface="Courier New"/>
                <a:cs typeface="Courier New"/>
              </a:rPr>
              <a:t>if</a:t>
            </a:r>
            <a:r>
              <a:rPr sz="1867" b="1" spc="-27" dirty="0">
                <a:solidFill>
                  <a:srgbClr val="0000FF"/>
                </a:solidFill>
                <a:latin typeface="Courier New"/>
                <a:cs typeface="Courier New"/>
              </a:rPr>
              <a:t> </a:t>
            </a:r>
            <a:r>
              <a:rPr sz="1867" spc="-7" dirty="0">
                <a:solidFill>
                  <a:srgbClr val="8000FF"/>
                </a:solidFill>
                <a:latin typeface="Courier New"/>
                <a:cs typeface="Courier New"/>
              </a:rPr>
              <a:t>(</a:t>
            </a:r>
            <a:r>
              <a:rPr sz="1867" b="1" spc="-7" dirty="0">
                <a:solidFill>
                  <a:srgbClr val="0000FF"/>
                </a:solidFill>
                <a:latin typeface="Courier New"/>
                <a:cs typeface="Courier New"/>
              </a:rPr>
              <a:t>pg_query_num($result)</a:t>
            </a:r>
            <a:r>
              <a:rPr sz="1867" b="1" spc="-40" dirty="0">
                <a:solidFill>
                  <a:srgbClr val="0000FF"/>
                </a:solidFill>
                <a:latin typeface="Courier New"/>
                <a:cs typeface="Courier New"/>
              </a:rPr>
              <a:t> </a:t>
            </a:r>
            <a:r>
              <a:rPr sz="1867" b="1" dirty="0">
                <a:solidFill>
                  <a:srgbClr val="0000FF"/>
                </a:solidFill>
                <a:latin typeface="Courier New"/>
                <a:cs typeface="Courier New"/>
              </a:rPr>
              <a:t>&gt;</a:t>
            </a:r>
            <a:r>
              <a:rPr sz="1867" b="1" spc="-40" dirty="0">
                <a:solidFill>
                  <a:srgbClr val="0000FF"/>
                </a:solidFill>
                <a:latin typeface="Courier New"/>
                <a:cs typeface="Courier New"/>
              </a:rPr>
              <a:t> </a:t>
            </a:r>
            <a:r>
              <a:rPr sz="1867" b="1" dirty="0">
                <a:solidFill>
                  <a:srgbClr val="0000FF"/>
                </a:solidFill>
                <a:latin typeface="Courier New"/>
                <a:cs typeface="Courier New"/>
              </a:rPr>
              <a:t>0</a:t>
            </a:r>
            <a:r>
              <a:rPr sz="1867" dirty="0">
                <a:solidFill>
                  <a:srgbClr val="8000FF"/>
                </a:solidFill>
                <a:latin typeface="Courier New"/>
                <a:cs typeface="Courier New"/>
              </a:rPr>
              <a:t>)</a:t>
            </a:r>
            <a:r>
              <a:rPr sz="1867" spc="-27" dirty="0">
                <a:solidFill>
                  <a:srgbClr val="8000FF"/>
                </a:solidFill>
                <a:latin typeface="Courier New"/>
                <a:cs typeface="Courier New"/>
              </a:rPr>
              <a:t> </a:t>
            </a:r>
            <a:r>
              <a:rPr sz="1867" dirty="0">
                <a:solidFill>
                  <a:srgbClr val="8000FF"/>
                </a:solidFill>
                <a:latin typeface="Courier New"/>
                <a:cs typeface="Courier New"/>
              </a:rPr>
              <a:t>{</a:t>
            </a:r>
            <a:endParaRPr sz="1867">
              <a:latin typeface="Courier New"/>
              <a:cs typeface="Courier New"/>
            </a:endParaRPr>
          </a:p>
        </p:txBody>
      </p:sp>
      <p:sp>
        <p:nvSpPr>
          <p:cNvPr id="14" name="object 14"/>
          <p:cNvSpPr txBox="1"/>
          <p:nvPr/>
        </p:nvSpPr>
        <p:spPr>
          <a:xfrm>
            <a:off x="731521" y="2622517"/>
            <a:ext cx="2837180" cy="254557"/>
          </a:xfrm>
          <a:prstGeom prst="rect">
            <a:avLst/>
          </a:prstGeom>
          <a:solidFill>
            <a:srgbClr val="FEFCF5"/>
          </a:solidFill>
        </p:spPr>
        <p:txBody>
          <a:bodyPr vert="horz" wrap="square" lIns="0" tIns="0" rIns="0" bIns="0" rtlCol="0">
            <a:spAutoFit/>
          </a:bodyPr>
          <a:lstStyle/>
          <a:p>
            <a:pPr marL="568098">
              <a:lnSpc>
                <a:spcPts val="1927"/>
              </a:lnSpc>
            </a:pPr>
            <a:r>
              <a:rPr sz="1867" b="1" spc="-7" dirty="0">
                <a:solidFill>
                  <a:srgbClr val="0000FF"/>
                </a:solidFill>
                <a:latin typeface="Courier New"/>
                <a:cs typeface="Courier New"/>
              </a:rPr>
              <a:t>echo</a:t>
            </a:r>
            <a:r>
              <a:rPr sz="1867" b="1" spc="-87" dirty="0">
                <a:solidFill>
                  <a:srgbClr val="0000FF"/>
                </a:solidFill>
                <a:latin typeface="Courier New"/>
                <a:cs typeface="Courier New"/>
              </a:rPr>
              <a:t> </a:t>
            </a:r>
            <a:r>
              <a:rPr sz="1867" spc="-7" dirty="0">
                <a:solidFill>
                  <a:srgbClr val="00B050"/>
                </a:solidFill>
                <a:latin typeface="Courier New"/>
                <a:cs typeface="Courier New"/>
              </a:rPr>
              <a:t>"Success"</a:t>
            </a:r>
            <a:r>
              <a:rPr sz="1867" spc="-7" dirty="0">
                <a:solidFill>
                  <a:srgbClr val="8000FF"/>
                </a:solidFill>
                <a:latin typeface="Courier New"/>
                <a:cs typeface="Courier New"/>
              </a:rPr>
              <a:t>;</a:t>
            </a:r>
            <a:endParaRPr sz="1867">
              <a:latin typeface="Courier New"/>
              <a:cs typeface="Courier New"/>
            </a:endParaRPr>
          </a:p>
        </p:txBody>
      </p:sp>
      <p:sp>
        <p:nvSpPr>
          <p:cNvPr id="15" name="object 15"/>
          <p:cNvSpPr txBox="1"/>
          <p:nvPr/>
        </p:nvSpPr>
        <p:spPr>
          <a:xfrm>
            <a:off x="731520" y="2906997"/>
            <a:ext cx="5107093" cy="254557"/>
          </a:xfrm>
          <a:prstGeom prst="rect">
            <a:avLst/>
          </a:prstGeom>
          <a:solidFill>
            <a:srgbClr val="FEFCF5"/>
          </a:solidFill>
        </p:spPr>
        <p:txBody>
          <a:bodyPr vert="horz" wrap="square" lIns="0" tIns="0" rIns="0" bIns="0" rtlCol="0">
            <a:spAutoFit/>
          </a:bodyPr>
          <a:lstStyle/>
          <a:p>
            <a:pPr marL="568098">
              <a:lnSpc>
                <a:spcPts val="1927"/>
              </a:lnSpc>
            </a:pPr>
            <a:r>
              <a:rPr sz="1867" spc="-7" dirty="0">
                <a:solidFill>
                  <a:srgbClr val="7030A0"/>
                </a:solidFill>
                <a:latin typeface="Courier New"/>
                <a:cs typeface="Courier New"/>
              </a:rPr>
              <a:t>user_control_panel_redirect();</a:t>
            </a:r>
            <a:endParaRPr sz="1867">
              <a:latin typeface="Courier New"/>
              <a:cs typeface="Courier New"/>
            </a:endParaRPr>
          </a:p>
        </p:txBody>
      </p:sp>
      <p:sp>
        <p:nvSpPr>
          <p:cNvPr id="16" name="object 16"/>
          <p:cNvSpPr txBox="1"/>
          <p:nvPr/>
        </p:nvSpPr>
        <p:spPr>
          <a:xfrm>
            <a:off x="833120" y="5637784"/>
            <a:ext cx="6551507" cy="332783"/>
          </a:xfrm>
          <a:prstGeom prst="rect">
            <a:avLst/>
          </a:prstGeom>
          <a:solidFill>
            <a:srgbClr val="FEFCF5"/>
          </a:solidFill>
        </p:spPr>
        <p:txBody>
          <a:bodyPr vert="horz" wrap="square" lIns="0" tIns="0" rIns="0" bIns="0" rtlCol="0">
            <a:spAutoFit/>
          </a:bodyPr>
          <a:lstStyle/>
          <a:p>
            <a:pPr>
              <a:lnSpc>
                <a:spcPts val="2480"/>
              </a:lnSpc>
            </a:pPr>
            <a:r>
              <a:rPr sz="2400" b="1" spc="-13" dirty="0">
                <a:solidFill>
                  <a:srgbClr val="0000FF"/>
                </a:solidFill>
                <a:latin typeface="Courier New"/>
                <a:cs typeface="Courier New"/>
              </a:rPr>
              <a:t>pg_query</a:t>
            </a:r>
            <a:r>
              <a:rPr sz="2400" spc="-13" dirty="0">
                <a:solidFill>
                  <a:srgbClr val="8000FF"/>
                </a:solidFill>
                <a:latin typeface="Courier New"/>
                <a:cs typeface="Courier New"/>
              </a:rPr>
              <a:t>(</a:t>
            </a:r>
            <a:r>
              <a:rPr sz="2400" spc="-13" dirty="0">
                <a:solidFill>
                  <a:srgbClr val="818181"/>
                </a:solidFill>
                <a:latin typeface="Courier New"/>
                <a:cs typeface="Courier New"/>
              </a:rPr>
              <a:t>"SELECT</a:t>
            </a:r>
            <a:r>
              <a:rPr sz="2400" spc="-20" dirty="0">
                <a:solidFill>
                  <a:srgbClr val="818181"/>
                </a:solidFill>
                <a:latin typeface="Courier New"/>
                <a:cs typeface="Courier New"/>
              </a:rPr>
              <a:t> </a:t>
            </a:r>
            <a:r>
              <a:rPr sz="2400" spc="-7" dirty="0">
                <a:solidFill>
                  <a:srgbClr val="818181"/>
                </a:solidFill>
                <a:latin typeface="Courier New"/>
                <a:cs typeface="Courier New"/>
              </a:rPr>
              <a:t>*</a:t>
            </a:r>
            <a:r>
              <a:rPr sz="2400" spc="-13" dirty="0">
                <a:solidFill>
                  <a:srgbClr val="818181"/>
                </a:solidFill>
                <a:latin typeface="Courier New"/>
                <a:cs typeface="Courier New"/>
              </a:rPr>
              <a:t> from</a:t>
            </a:r>
            <a:r>
              <a:rPr sz="2400" dirty="0">
                <a:solidFill>
                  <a:srgbClr val="818181"/>
                </a:solidFill>
                <a:latin typeface="Courier New"/>
                <a:cs typeface="Courier New"/>
              </a:rPr>
              <a:t> </a:t>
            </a:r>
            <a:r>
              <a:rPr sz="2400" spc="-13" dirty="0">
                <a:solidFill>
                  <a:srgbClr val="818181"/>
                </a:solidFill>
                <a:latin typeface="Courier New"/>
                <a:cs typeface="Courier New"/>
              </a:rPr>
              <a:t>users</a:t>
            </a:r>
            <a:r>
              <a:rPr sz="2400" spc="-7" dirty="0">
                <a:solidFill>
                  <a:srgbClr val="818181"/>
                </a:solidFill>
                <a:latin typeface="Courier New"/>
                <a:cs typeface="Courier New"/>
              </a:rPr>
              <a:t> </a:t>
            </a:r>
            <a:r>
              <a:rPr sz="2400" spc="-13" dirty="0">
                <a:solidFill>
                  <a:srgbClr val="818181"/>
                </a:solidFill>
                <a:latin typeface="Courier New"/>
                <a:cs typeface="Courier New"/>
              </a:rPr>
              <a:t>WHERE</a:t>
            </a:r>
            <a:endParaRPr sz="2400">
              <a:latin typeface="Courier New"/>
              <a:cs typeface="Courier New"/>
            </a:endParaRPr>
          </a:p>
        </p:txBody>
      </p:sp>
      <p:sp>
        <p:nvSpPr>
          <p:cNvPr id="17" name="object 17"/>
          <p:cNvSpPr txBox="1"/>
          <p:nvPr/>
        </p:nvSpPr>
        <p:spPr>
          <a:xfrm>
            <a:off x="833120" y="6003545"/>
            <a:ext cx="5405120" cy="332783"/>
          </a:xfrm>
          <a:prstGeom prst="rect">
            <a:avLst/>
          </a:prstGeom>
          <a:solidFill>
            <a:srgbClr val="FEFCF5"/>
          </a:solidFill>
        </p:spPr>
        <p:txBody>
          <a:bodyPr vert="horz" wrap="square" lIns="0" tIns="0" rIns="0" bIns="0" rtlCol="0">
            <a:spAutoFit/>
          </a:bodyPr>
          <a:lstStyle/>
          <a:p>
            <a:pPr marL="2312189">
              <a:lnSpc>
                <a:spcPts val="2480"/>
              </a:lnSpc>
            </a:pPr>
            <a:r>
              <a:rPr sz="2400" spc="-13" dirty="0">
                <a:solidFill>
                  <a:srgbClr val="818181"/>
                </a:solidFill>
                <a:latin typeface="Courier New"/>
                <a:cs typeface="Courier New"/>
              </a:rPr>
              <a:t>uid</a:t>
            </a:r>
            <a:r>
              <a:rPr sz="2400" spc="-40" dirty="0">
                <a:solidFill>
                  <a:srgbClr val="818181"/>
                </a:solidFill>
                <a:latin typeface="Courier New"/>
                <a:cs typeface="Courier New"/>
              </a:rPr>
              <a:t> </a:t>
            </a:r>
            <a:r>
              <a:rPr sz="2400" spc="-7" dirty="0">
                <a:solidFill>
                  <a:srgbClr val="818181"/>
                </a:solidFill>
                <a:latin typeface="Courier New"/>
                <a:cs typeface="Courier New"/>
              </a:rPr>
              <a:t>=</a:t>
            </a:r>
            <a:r>
              <a:rPr sz="2400" spc="-33" dirty="0">
                <a:solidFill>
                  <a:srgbClr val="818181"/>
                </a:solidFill>
                <a:latin typeface="Courier New"/>
                <a:cs typeface="Courier New"/>
              </a:rPr>
              <a:t> </a:t>
            </a:r>
            <a:r>
              <a:rPr sz="2400" spc="-13" dirty="0">
                <a:solidFill>
                  <a:srgbClr val="818181"/>
                </a:solidFill>
                <a:latin typeface="Courier New"/>
                <a:cs typeface="Courier New"/>
              </a:rPr>
              <a:t>'admin';"</a:t>
            </a:r>
            <a:r>
              <a:rPr sz="2400" spc="-13" dirty="0">
                <a:solidFill>
                  <a:srgbClr val="8000FF"/>
                </a:solidFill>
                <a:latin typeface="Courier New"/>
                <a:cs typeface="Courier New"/>
              </a:rPr>
              <a:t>);</a:t>
            </a:r>
            <a:endParaRPr sz="240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8595" y="386762"/>
            <a:ext cx="4011507" cy="695062"/>
          </a:xfrm>
          <a:prstGeom prst="rect">
            <a:avLst/>
          </a:prstGeom>
        </p:spPr>
        <p:txBody>
          <a:bodyPr vert="horz" wrap="square" lIns="0" tIns="17780" rIns="0" bIns="0" rtlCol="0" anchor="ctr">
            <a:spAutoFit/>
          </a:bodyPr>
          <a:lstStyle/>
          <a:p>
            <a:pPr marL="16933">
              <a:lnSpc>
                <a:spcPct val="100000"/>
              </a:lnSpc>
              <a:spcBef>
                <a:spcPts val="140"/>
              </a:spcBef>
            </a:pPr>
            <a:r>
              <a:rPr dirty="0"/>
              <a:t>SQL</a:t>
            </a:r>
            <a:r>
              <a:rPr spc="-80" dirty="0"/>
              <a:t> </a:t>
            </a:r>
            <a:r>
              <a:rPr spc="-7" dirty="0"/>
              <a:t>Injection</a:t>
            </a:r>
          </a:p>
        </p:txBody>
      </p:sp>
      <p:sp>
        <p:nvSpPr>
          <p:cNvPr id="3" name="object 3"/>
          <p:cNvSpPr txBox="1"/>
          <p:nvPr/>
        </p:nvSpPr>
        <p:spPr>
          <a:xfrm>
            <a:off x="136252" y="1400387"/>
            <a:ext cx="10875433" cy="1137405"/>
          </a:xfrm>
          <a:prstGeom prst="rect">
            <a:avLst/>
          </a:prstGeom>
        </p:spPr>
        <p:txBody>
          <a:bodyPr vert="horz" wrap="square" lIns="0" tIns="138853" rIns="0" bIns="0" rtlCol="0">
            <a:spAutoFit/>
          </a:bodyPr>
          <a:lstStyle/>
          <a:p>
            <a:pPr marL="626518" marR="6773" indent="-609585">
              <a:lnSpc>
                <a:spcPct val="80000"/>
              </a:lnSpc>
              <a:spcBef>
                <a:spcPts val="1093"/>
              </a:spcBef>
            </a:pPr>
            <a:r>
              <a:rPr sz="4000" spc="-7" dirty="0">
                <a:latin typeface="Calibri"/>
                <a:cs typeface="Calibri"/>
              </a:rPr>
              <a:t>Q: Under the </a:t>
            </a:r>
            <a:r>
              <a:rPr sz="4000" dirty="0">
                <a:latin typeface="Calibri"/>
                <a:cs typeface="Calibri"/>
              </a:rPr>
              <a:t>same </a:t>
            </a:r>
            <a:r>
              <a:rPr sz="4000" spc="-13" dirty="0">
                <a:latin typeface="Calibri"/>
                <a:cs typeface="Calibri"/>
              </a:rPr>
              <a:t>premise </a:t>
            </a:r>
            <a:r>
              <a:rPr sz="4000" dirty="0">
                <a:latin typeface="Calibri"/>
                <a:cs typeface="Calibri"/>
              </a:rPr>
              <a:t>as </a:t>
            </a:r>
            <a:r>
              <a:rPr sz="4000" spc="-33" dirty="0">
                <a:latin typeface="Calibri"/>
                <a:cs typeface="Calibri"/>
              </a:rPr>
              <a:t>before, </a:t>
            </a:r>
            <a:r>
              <a:rPr sz="4000" spc="-7" dirty="0">
                <a:latin typeface="Calibri"/>
                <a:cs typeface="Calibri"/>
              </a:rPr>
              <a:t>which URI </a:t>
            </a:r>
            <a:r>
              <a:rPr sz="4000" spc="-13" dirty="0">
                <a:latin typeface="Calibri"/>
                <a:cs typeface="Calibri"/>
              </a:rPr>
              <a:t>can </a:t>
            </a:r>
            <a:r>
              <a:rPr sz="4000" spc="-887" dirty="0">
                <a:latin typeface="Calibri"/>
                <a:cs typeface="Calibri"/>
              </a:rPr>
              <a:t> </a:t>
            </a:r>
            <a:r>
              <a:rPr sz="4000" spc="-20" dirty="0">
                <a:latin typeface="Calibri"/>
                <a:cs typeface="Calibri"/>
              </a:rPr>
              <a:t>delete</a:t>
            </a:r>
            <a:r>
              <a:rPr sz="4000" spc="-27" dirty="0">
                <a:latin typeface="Calibri"/>
                <a:cs typeface="Calibri"/>
              </a:rPr>
              <a:t> </a:t>
            </a:r>
            <a:r>
              <a:rPr sz="4000" spc="-7" dirty="0">
                <a:latin typeface="Calibri"/>
                <a:cs typeface="Calibri"/>
              </a:rPr>
              <a:t>the</a:t>
            </a:r>
            <a:r>
              <a:rPr sz="4000" spc="-20" dirty="0">
                <a:latin typeface="Calibri"/>
                <a:cs typeface="Calibri"/>
              </a:rPr>
              <a:t> users</a:t>
            </a:r>
            <a:r>
              <a:rPr sz="4000" spc="-7" dirty="0">
                <a:latin typeface="Calibri"/>
                <a:cs typeface="Calibri"/>
              </a:rPr>
              <a:t> </a:t>
            </a:r>
            <a:r>
              <a:rPr sz="4000" spc="-13" dirty="0">
                <a:latin typeface="Calibri"/>
                <a:cs typeface="Calibri"/>
              </a:rPr>
              <a:t>table</a:t>
            </a:r>
            <a:r>
              <a:rPr sz="4000" spc="-20" dirty="0">
                <a:latin typeface="Calibri"/>
                <a:cs typeface="Calibri"/>
              </a:rPr>
              <a:t> </a:t>
            </a:r>
            <a:r>
              <a:rPr sz="4000" spc="-7" dirty="0">
                <a:latin typeface="Calibri"/>
                <a:cs typeface="Calibri"/>
              </a:rPr>
              <a:t>in</a:t>
            </a:r>
            <a:r>
              <a:rPr sz="4000" spc="-13" dirty="0">
                <a:latin typeface="Calibri"/>
                <a:cs typeface="Calibri"/>
              </a:rPr>
              <a:t> </a:t>
            </a:r>
            <a:r>
              <a:rPr sz="4000" spc="-7" dirty="0">
                <a:latin typeface="Calibri"/>
                <a:cs typeface="Calibri"/>
              </a:rPr>
              <a:t>the</a:t>
            </a:r>
            <a:r>
              <a:rPr sz="4000" spc="-20" dirty="0">
                <a:latin typeface="Calibri"/>
                <a:cs typeface="Calibri"/>
              </a:rPr>
              <a:t> </a:t>
            </a:r>
            <a:r>
              <a:rPr sz="4000" spc="-13" dirty="0">
                <a:latin typeface="Calibri"/>
                <a:cs typeface="Calibri"/>
              </a:rPr>
              <a:t>database?</a:t>
            </a:r>
            <a:endParaRPr sz="4000" dirty="0">
              <a:latin typeface="Calibri"/>
              <a:cs typeface="Calibri"/>
            </a:endParaRPr>
          </a:p>
        </p:txBody>
      </p:sp>
      <p:sp>
        <p:nvSpPr>
          <p:cNvPr id="4" name="object 4"/>
          <p:cNvSpPr/>
          <p:nvPr/>
        </p:nvSpPr>
        <p:spPr>
          <a:xfrm>
            <a:off x="153180" y="2538984"/>
            <a:ext cx="115993" cy="619760"/>
          </a:xfrm>
          <a:custGeom>
            <a:avLst/>
            <a:gdLst/>
            <a:ahLst/>
            <a:cxnLst/>
            <a:rect l="l" t="t" r="r" b="b"/>
            <a:pathLst>
              <a:path w="86995" h="464819">
                <a:moveTo>
                  <a:pt x="86868" y="0"/>
                </a:moveTo>
                <a:lnTo>
                  <a:pt x="0" y="0"/>
                </a:lnTo>
                <a:lnTo>
                  <a:pt x="0" y="464819"/>
                </a:lnTo>
                <a:lnTo>
                  <a:pt x="86868" y="464819"/>
                </a:lnTo>
                <a:lnTo>
                  <a:pt x="86868" y="0"/>
                </a:lnTo>
                <a:close/>
              </a:path>
            </a:pathLst>
          </a:custGeom>
          <a:solidFill>
            <a:srgbClr val="FEFCF5"/>
          </a:solidFill>
        </p:spPr>
        <p:txBody>
          <a:bodyPr wrap="square" lIns="0" tIns="0" rIns="0" bIns="0" rtlCol="0"/>
          <a:lstStyle/>
          <a:p>
            <a:endParaRPr sz="2400"/>
          </a:p>
        </p:txBody>
      </p:sp>
      <p:sp>
        <p:nvSpPr>
          <p:cNvPr id="5" name="object 5"/>
          <p:cNvSpPr txBox="1"/>
          <p:nvPr/>
        </p:nvSpPr>
        <p:spPr>
          <a:xfrm>
            <a:off x="745849" y="2677295"/>
            <a:ext cx="11270827" cy="1377556"/>
          </a:xfrm>
          <a:prstGeom prst="rect">
            <a:avLst/>
          </a:prstGeom>
        </p:spPr>
        <p:txBody>
          <a:bodyPr vert="horz" wrap="square" lIns="0" tIns="73659" rIns="0" bIns="0" rtlCol="0">
            <a:spAutoFit/>
          </a:bodyPr>
          <a:lstStyle/>
          <a:p>
            <a:pPr marL="474121" indent="-457189">
              <a:spcBef>
                <a:spcPts val="579"/>
              </a:spcBef>
              <a:buAutoNum type="alphaLcPeriod"/>
              <a:tabLst>
                <a:tab pos="474121" algn="l"/>
              </a:tabLst>
            </a:pPr>
            <a:r>
              <a:rPr sz="1867" spc="-7" dirty="0">
                <a:latin typeface="Courier New"/>
                <a:cs typeface="Courier New"/>
                <a:hlinkClick r:id="rId3"/>
              </a:rPr>
              <a:t>www.example.net/login.php?user=;DROP</a:t>
            </a:r>
            <a:r>
              <a:rPr sz="1867" spc="-40" dirty="0">
                <a:latin typeface="Courier New"/>
                <a:cs typeface="Courier New"/>
                <a:hlinkClick r:id="rId3"/>
              </a:rPr>
              <a:t> </a:t>
            </a:r>
            <a:r>
              <a:rPr sz="1867" spc="-7" dirty="0">
                <a:latin typeface="Courier New"/>
                <a:cs typeface="Courier New"/>
              </a:rPr>
              <a:t>TABLE</a:t>
            </a:r>
            <a:r>
              <a:rPr sz="1867" spc="-53" dirty="0">
                <a:latin typeface="Courier New"/>
                <a:cs typeface="Courier New"/>
              </a:rPr>
              <a:t> </a:t>
            </a:r>
            <a:r>
              <a:rPr sz="1867" spc="-7" dirty="0">
                <a:latin typeface="Courier New"/>
                <a:cs typeface="Courier New"/>
              </a:rPr>
              <a:t>users;--</a:t>
            </a:r>
            <a:endParaRPr sz="1867" dirty="0">
              <a:latin typeface="Courier New"/>
              <a:cs typeface="Courier New"/>
            </a:endParaRPr>
          </a:p>
          <a:p>
            <a:pPr marL="474121" indent="-457189">
              <a:spcBef>
                <a:spcPts val="447"/>
              </a:spcBef>
              <a:buAutoNum type="alphaLcPeriod"/>
              <a:tabLst>
                <a:tab pos="474121" algn="l"/>
              </a:tabLst>
            </a:pPr>
            <a:r>
              <a:rPr sz="1867" spc="-7" dirty="0">
                <a:latin typeface="Courier New"/>
                <a:cs typeface="Courier New"/>
                <a:hlinkClick r:id="rId4"/>
              </a:rPr>
              <a:t>www.example.net/login.php?user=admin%27%3B%20DROP%20TABLE%20users--%3B&amp;pwd=f</a:t>
            </a:r>
            <a:endParaRPr sz="1867" dirty="0">
              <a:latin typeface="Courier New"/>
              <a:cs typeface="Courier New"/>
            </a:endParaRPr>
          </a:p>
          <a:p>
            <a:pPr marL="474121" indent="-457189">
              <a:spcBef>
                <a:spcPts val="447"/>
              </a:spcBef>
              <a:buAutoNum type="alphaLcPeriod"/>
              <a:tabLst>
                <a:tab pos="474121" algn="l"/>
              </a:tabLst>
            </a:pPr>
            <a:r>
              <a:rPr sz="1867" spc="-7" dirty="0">
                <a:latin typeface="Courier New"/>
                <a:cs typeface="Courier New"/>
                <a:hlinkClick r:id="rId5"/>
              </a:rPr>
              <a:t>www.example.net/login.php?user=admin;%20DROP%20TABLE%20users;%20--&amp;pwd=f</a:t>
            </a:r>
            <a:endParaRPr sz="1867" dirty="0">
              <a:latin typeface="Courier New"/>
              <a:cs typeface="Courier New"/>
            </a:endParaRPr>
          </a:p>
          <a:p>
            <a:pPr marL="474121" indent="-457189">
              <a:spcBef>
                <a:spcPts val="447"/>
              </a:spcBef>
              <a:buAutoNum type="alphaLcPeriod"/>
              <a:tabLst>
                <a:tab pos="474121" algn="l"/>
              </a:tabLst>
            </a:pPr>
            <a:r>
              <a:rPr sz="1867" spc="-7" dirty="0">
                <a:latin typeface="Courier New"/>
                <a:cs typeface="Courier New"/>
              </a:rPr>
              <a:t>It</a:t>
            </a:r>
            <a:r>
              <a:rPr sz="1867" spc="-13" dirty="0">
                <a:latin typeface="Courier New"/>
                <a:cs typeface="Courier New"/>
              </a:rPr>
              <a:t> </a:t>
            </a:r>
            <a:r>
              <a:rPr sz="1867" spc="-7" dirty="0">
                <a:latin typeface="Courier New"/>
                <a:cs typeface="Courier New"/>
              </a:rPr>
              <a:t>is</a:t>
            </a:r>
            <a:r>
              <a:rPr sz="1867" spc="-13" dirty="0">
                <a:latin typeface="Courier New"/>
                <a:cs typeface="Courier New"/>
              </a:rPr>
              <a:t> </a:t>
            </a:r>
            <a:r>
              <a:rPr sz="1867" spc="-7" dirty="0">
                <a:latin typeface="Courier New"/>
                <a:cs typeface="Courier New"/>
              </a:rPr>
              <a:t>not</a:t>
            </a:r>
            <a:r>
              <a:rPr sz="1867" spc="-13" dirty="0">
                <a:latin typeface="Courier New"/>
                <a:cs typeface="Courier New"/>
              </a:rPr>
              <a:t> </a:t>
            </a:r>
            <a:r>
              <a:rPr sz="1867" spc="-7" dirty="0">
                <a:latin typeface="Courier New"/>
                <a:cs typeface="Courier New"/>
              </a:rPr>
              <a:t>possible.</a:t>
            </a:r>
            <a:r>
              <a:rPr sz="1867" spc="-13" dirty="0">
                <a:latin typeface="Courier New"/>
                <a:cs typeface="Courier New"/>
              </a:rPr>
              <a:t> </a:t>
            </a:r>
            <a:r>
              <a:rPr sz="1867" spc="-7" dirty="0">
                <a:latin typeface="Courier New"/>
                <a:cs typeface="Courier New"/>
              </a:rPr>
              <a:t>(None</a:t>
            </a:r>
            <a:r>
              <a:rPr sz="1867" spc="-27" dirty="0">
                <a:latin typeface="Courier New"/>
                <a:cs typeface="Courier New"/>
              </a:rPr>
              <a:t> </a:t>
            </a:r>
            <a:r>
              <a:rPr sz="1867" spc="-7" dirty="0">
                <a:latin typeface="Courier New"/>
                <a:cs typeface="Courier New"/>
              </a:rPr>
              <a:t>of</a:t>
            </a:r>
            <a:r>
              <a:rPr sz="1867" spc="-27" dirty="0">
                <a:latin typeface="Courier New"/>
                <a:cs typeface="Courier New"/>
              </a:rPr>
              <a:t> </a:t>
            </a:r>
            <a:r>
              <a:rPr sz="1867" spc="-7" dirty="0">
                <a:latin typeface="Courier New"/>
                <a:cs typeface="Courier New"/>
              </a:rPr>
              <a:t>the</a:t>
            </a:r>
            <a:r>
              <a:rPr sz="1867" spc="-13" dirty="0">
                <a:latin typeface="Courier New"/>
                <a:cs typeface="Courier New"/>
              </a:rPr>
              <a:t> </a:t>
            </a:r>
            <a:r>
              <a:rPr sz="1867" spc="-7" dirty="0">
                <a:latin typeface="Courier New"/>
                <a:cs typeface="Courier New"/>
              </a:rPr>
              <a:t>above)</a:t>
            </a:r>
            <a:endParaRPr sz="1867" dirty="0">
              <a:latin typeface="Courier New"/>
              <a:cs typeface="Courier New"/>
            </a:endParaRPr>
          </a:p>
        </p:txBody>
      </p:sp>
      <p:sp>
        <p:nvSpPr>
          <p:cNvPr id="6" name="object 6"/>
          <p:cNvSpPr txBox="1">
            <a:spLocks noGrp="1"/>
          </p:cNvSpPr>
          <p:nvPr>
            <p:ph type="ftr" sz="quarter" idx="5"/>
          </p:nvPr>
        </p:nvSpPr>
        <p:spPr>
          <a:xfrm>
            <a:off x="11474386" y="6542387"/>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dirty="0"/>
              <a:t>D</a:t>
            </a:r>
            <a:r>
              <a:rPr lang="en-US" dirty="0"/>
              <a:t>awn</a:t>
            </a:r>
            <a:r>
              <a:rPr lang="en-US" spc="-20" dirty="0"/>
              <a:t> </a:t>
            </a:r>
            <a:r>
              <a:rPr lang="en-US" spc="-10" dirty="0"/>
              <a:t>S</a:t>
            </a:r>
            <a:r>
              <a:rPr lang="en-US" spc="5" dirty="0"/>
              <a:t>o</a:t>
            </a:r>
            <a:r>
              <a:rPr lang="en-US" spc="-5" dirty="0"/>
              <a:t>ng</a:t>
            </a:r>
            <a:endParaRPr spc="-7"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7F394-0FD3-D75F-CE8A-4D49FB4D181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F4820C7-B8FA-B965-0EB7-CC4E7CD4F628}"/>
              </a:ext>
            </a:extLst>
          </p:cNvPr>
          <p:cNvSpPr txBox="1">
            <a:spLocks noGrp="1"/>
          </p:cNvSpPr>
          <p:nvPr>
            <p:ph type="title"/>
          </p:nvPr>
        </p:nvSpPr>
        <p:spPr>
          <a:xfrm>
            <a:off x="4090246" y="0"/>
            <a:ext cx="4011507" cy="695062"/>
          </a:xfrm>
          <a:prstGeom prst="rect">
            <a:avLst/>
          </a:prstGeom>
        </p:spPr>
        <p:txBody>
          <a:bodyPr vert="horz" wrap="square" lIns="0" tIns="17780" rIns="0" bIns="0" rtlCol="0" anchor="ctr">
            <a:spAutoFit/>
          </a:bodyPr>
          <a:lstStyle/>
          <a:p>
            <a:pPr marL="16933">
              <a:lnSpc>
                <a:spcPct val="100000"/>
              </a:lnSpc>
              <a:spcBef>
                <a:spcPts val="140"/>
              </a:spcBef>
            </a:pPr>
            <a:r>
              <a:rPr dirty="0"/>
              <a:t>SQL</a:t>
            </a:r>
            <a:r>
              <a:rPr spc="-80" dirty="0"/>
              <a:t> </a:t>
            </a:r>
            <a:r>
              <a:rPr spc="-7" dirty="0"/>
              <a:t>Injection</a:t>
            </a:r>
          </a:p>
        </p:txBody>
      </p:sp>
      <p:sp>
        <p:nvSpPr>
          <p:cNvPr id="3" name="object 3">
            <a:extLst>
              <a:ext uri="{FF2B5EF4-FFF2-40B4-BE49-F238E27FC236}">
                <a16:creationId xmlns:a16="http://schemas.microsoft.com/office/drawing/2014/main" id="{5F948AAA-A358-9B7C-962A-FE7526424A46}"/>
              </a:ext>
            </a:extLst>
          </p:cNvPr>
          <p:cNvSpPr txBox="1"/>
          <p:nvPr/>
        </p:nvSpPr>
        <p:spPr>
          <a:xfrm>
            <a:off x="98461" y="606779"/>
            <a:ext cx="11863496" cy="838221"/>
          </a:xfrm>
          <a:prstGeom prst="rect">
            <a:avLst/>
          </a:prstGeom>
        </p:spPr>
        <p:txBody>
          <a:bodyPr vert="horz" wrap="square" lIns="0" tIns="138853" rIns="0" bIns="0" rtlCol="0">
            <a:spAutoFit/>
          </a:bodyPr>
          <a:lstStyle/>
          <a:p>
            <a:pPr marL="626518" marR="6773" indent="-609585">
              <a:lnSpc>
                <a:spcPct val="80000"/>
              </a:lnSpc>
              <a:spcBef>
                <a:spcPts val="1093"/>
              </a:spcBef>
            </a:pPr>
            <a:r>
              <a:rPr sz="2800" spc="-7" dirty="0">
                <a:latin typeface="Calibri"/>
                <a:cs typeface="Calibri"/>
              </a:rPr>
              <a:t>Q: Under the </a:t>
            </a:r>
            <a:r>
              <a:rPr sz="2800" dirty="0">
                <a:latin typeface="Calibri"/>
                <a:cs typeface="Calibri"/>
              </a:rPr>
              <a:t>same </a:t>
            </a:r>
            <a:r>
              <a:rPr sz="2800" spc="-13" dirty="0">
                <a:latin typeface="Calibri"/>
                <a:cs typeface="Calibri"/>
              </a:rPr>
              <a:t>premise </a:t>
            </a:r>
            <a:r>
              <a:rPr sz="2800" dirty="0">
                <a:latin typeface="Calibri"/>
                <a:cs typeface="Calibri"/>
              </a:rPr>
              <a:t>as </a:t>
            </a:r>
            <a:r>
              <a:rPr sz="2800" spc="-33" dirty="0">
                <a:latin typeface="Calibri"/>
                <a:cs typeface="Calibri"/>
              </a:rPr>
              <a:t>before, </a:t>
            </a:r>
            <a:r>
              <a:rPr sz="2800" spc="-7" dirty="0">
                <a:latin typeface="Calibri"/>
                <a:cs typeface="Calibri"/>
              </a:rPr>
              <a:t>which URI </a:t>
            </a:r>
            <a:r>
              <a:rPr sz="2800" spc="-13" dirty="0">
                <a:latin typeface="Calibri"/>
                <a:cs typeface="Calibri"/>
              </a:rPr>
              <a:t>can </a:t>
            </a:r>
            <a:r>
              <a:rPr sz="2800" spc="-887" dirty="0">
                <a:latin typeface="Calibri"/>
                <a:cs typeface="Calibri"/>
              </a:rPr>
              <a:t> </a:t>
            </a:r>
            <a:r>
              <a:rPr sz="2800" spc="-20" dirty="0">
                <a:latin typeface="Calibri"/>
                <a:cs typeface="Calibri"/>
              </a:rPr>
              <a:t>delete</a:t>
            </a:r>
            <a:r>
              <a:rPr sz="2800" spc="-27" dirty="0">
                <a:latin typeface="Calibri"/>
                <a:cs typeface="Calibri"/>
              </a:rPr>
              <a:t> </a:t>
            </a:r>
            <a:r>
              <a:rPr sz="2800" spc="-7" dirty="0">
                <a:latin typeface="Calibri"/>
                <a:cs typeface="Calibri"/>
              </a:rPr>
              <a:t>the</a:t>
            </a:r>
            <a:r>
              <a:rPr sz="2800" spc="-20" dirty="0">
                <a:latin typeface="Calibri"/>
                <a:cs typeface="Calibri"/>
              </a:rPr>
              <a:t> users</a:t>
            </a:r>
            <a:r>
              <a:rPr sz="2800" spc="-7" dirty="0">
                <a:latin typeface="Calibri"/>
                <a:cs typeface="Calibri"/>
              </a:rPr>
              <a:t> </a:t>
            </a:r>
            <a:r>
              <a:rPr sz="2800" spc="-13" dirty="0">
                <a:latin typeface="Calibri"/>
                <a:cs typeface="Calibri"/>
              </a:rPr>
              <a:t>table</a:t>
            </a:r>
            <a:r>
              <a:rPr sz="2800" spc="-20" dirty="0">
                <a:latin typeface="Calibri"/>
                <a:cs typeface="Calibri"/>
              </a:rPr>
              <a:t> </a:t>
            </a:r>
            <a:r>
              <a:rPr sz="2800" spc="-7" dirty="0">
                <a:latin typeface="Calibri"/>
                <a:cs typeface="Calibri"/>
              </a:rPr>
              <a:t>in</a:t>
            </a:r>
            <a:r>
              <a:rPr sz="2800" spc="-13" dirty="0">
                <a:latin typeface="Calibri"/>
                <a:cs typeface="Calibri"/>
              </a:rPr>
              <a:t> </a:t>
            </a:r>
            <a:r>
              <a:rPr sz="2800" spc="-7" dirty="0">
                <a:latin typeface="Calibri"/>
                <a:cs typeface="Calibri"/>
              </a:rPr>
              <a:t>the</a:t>
            </a:r>
            <a:r>
              <a:rPr sz="2800" spc="-20" dirty="0">
                <a:latin typeface="Calibri"/>
                <a:cs typeface="Calibri"/>
              </a:rPr>
              <a:t> </a:t>
            </a:r>
            <a:r>
              <a:rPr sz="2800" spc="-13" dirty="0">
                <a:latin typeface="Calibri"/>
                <a:cs typeface="Calibri"/>
              </a:rPr>
              <a:t>database?</a:t>
            </a:r>
            <a:endParaRPr sz="2800" dirty="0">
              <a:latin typeface="Calibri"/>
              <a:cs typeface="Calibri"/>
            </a:endParaRPr>
          </a:p>
        </p:txBody>
      </p:sp>
      <p:sp>
        <p:nvSpPr>
          <p:cNvPr id="4" name="object 4">
            <a:extLst>
              <a:ext uri="{FF2B5EF4-FFF2-40B4-BE49-F238E27FC236}">
                <a16:creationId xmlns:a16="http://schemas.microsoft.com/office/drawing/2014/main" id="{90779CD6-4746-C62B-098D-2A963233C931}"/>
              </a:ext>
            </a:extLst>
          </p:cNvPr>
          <p:cNvSpPr/>
          <p:nvPr/>
        </p:nvSpPr>
        <p:spPr>
          <a:xfrm>
            <a:off x="153180" y="2538984"/>
            <a:ext cx="115993" cy="619760"/>
          </a:xfrm>
          <a:custGeom>
            <a:avLst/>
            <a:gdLst/>
            <a:ahLst/>
            <a:cxnLst/>
            <a:rect l="l" t="t" r="r" b="b"/>
            <a:pathLst>
              <a:path w="86995" h="464819">
                <a:moveTo>
                  <a:pt x="86868" y="0"/>
                </a:moveTo>
                <a:lnTo>
                  <a:pt x="0" y="0"/>
                </a:lnTo>
                <a:lnTo>
                  <a:pt x="0" y="464819"/>
                </a:lnTo>
                <a:lnTo>
                  <a:pt x="86868" y="464819"/>
                </a:lnTo>
                <a:lnTo>
                  <a:pt x="86868" y="0"/>
                </a:lnTo>
                <a:close/>
              </a:path>
            </a:pathLst>
          </a:custGeom>
          <a:solidFill>
            <a:srgbClr val="FEFCF5"/>
          </a:solidFill>
        </p:spPr>
        <p:txBody>
          <a:bodyPr wrap="square" lIns="0" tIns="0" rIns="0" bIns="0" rtlCol="0"/>
          <a:lstStyle/>
          <a:p>
            <a:endParaRPr sz="2400"/>
          </a:p>
        </p:txBody>
      </p:sp>
      <p:sp>
        <p:nvSpPr>
          <p:cNvPr id="5" name="object 5">
            <a:extLst>
              <a:ext uri="{FF2B5EF4-FFF2-40B4-BE49-F238E27FC236}">
                <a16:creationId xmlns:a16="http://schemas.microsoft.com/office/drawing/2014/main" id="{62982D29-E3CC-4EFC-416A-64568450E0B2}"/>
              </a:ext>
            </a:extLst>
          </p:cNvPr>
          <p:cNvSpPr txBox="1"/>
          <p:nvPr/>
        </p:nvSpPr>
        <p:spPr>
          <a:xfrm>
            <a:off x="597254" y="1445000"/>
            <a:ext cx="11496285" cy="5791406"/>
          </a:xfrm>
          <a:prstGeom prst="rect">
            <a:avLst/>
          </a:prstGeom>
        </p:spPr>
        <p:txBody>
          <a:bodyPr vert="horz" wrap="square" lIns="0" tIns="73659" rIns="0" bIns="0" rtlCol="0">
            <a:spAutoFit/>
          </a:bodyPr>
          <a:lstStyle/>
          <a:p>
            <a:pPr marL="16932">
              <a:spcBef>
                <a:spcPts val="579"/>
              </a:spcBef>
              <a:tabLst>
                <a:tab pos="474121" algn="l"/>
              </a:tabLst>
            </a:pPr>
            <a:r>
              <a:rPr sz="1867" spc="-7" dirty="0">
                <a:latin typeface="Courier New"/>
                <a:cs typeface="Courier New"/>
                <a:hlinkClick r:id="rId3"/>
              </a:rPr>
              <a:t>www.example.net/login.php?user=;DROP</a:t>
            </a:r>
            <a:r>
              <a:rPr sz="1867" spc="-40" dirty="0">
                <a:latin typeface="Courier New"/>
                <a:cs typeface="Courier New"/>
                <a:hlinkClick r:id="rId3"/>
              </a:rPr>
              <a:t> </a:t>
            </a:r>
            <a:r>
              <a:rPr sz="1867" spc="-7" dirty="0">
                <a:latin typeface="Courier New"/>
                <a:cs typeface="Courier New"/>
              </a:rPr>
              <a:t>TABLE</a:t>
            </a:r>
            <a:r>
              <a:rPr sz="1867" spc="-53" dirty="0">
                <a:latin typeface="Courier New"/>
                <a:cs typeface="Courier New"/>
              </a:rPr>
              <a:t> </a:t>
            </a:r>
            <a:r>
              <a:rPr sz="1867" spc="-7" dirty="0">
                <a:latin typeface="Courier New"/>
                <a:cs typeface="Courier New"/>
              </a:rPr>
              <a:t>users;--</a:t>
            </a:r>
            <a:endParaRPr lang="en-US" sz="1867" spc="-7" dirty="0">
              <a:latin typeface="Courier New"/>
              <a:cs typeface="Courier New"/>
            </a:endParaRPr>
          </a:p>
          <a:p>
            <a:pPr marL="16932">
              <a:spcBef>
                <a:spcPts val="579"/>
              </a:spcBef>
              <a:tabLst>
                <a:tab pos="474121" algn="l"/>
              </a:tabLst>
            </a:pPr>
            <a:r>
              <a:rPr lang="en-US" sz="1600" dirty="0">
                <a:latin typeface="Times New Roman" panose="02020603050405020304" pitchFamily="18" charset="0"/>
                <a:cs typeface="Times New Roman" panose="02020603050405020304" pitchFamily="18" charset="0"/>
              </a:rPr>
              <a:t>This URL might not work because it doesn’t specify a username before the </a:t>
            </a:r>
            <a:r>
              <a:rPr lang="en-US" sz="1600" b="1" dirty="0">
                <a:highlight>
                  <a:srgbClr val="FFFF00"/>
                </a:highligh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which can cause a syntax error in SQL. </a:t>
            </a:r>
          </a:p>
          <a:p>
            <a:pPr marL="16932">
              <a:spcBef>
                <a:spcPts val="579"/>
              </a:spcBef>
              <a:tabLst>
                <a:tab pos="474121" algn="l"/>
              </a:tabLst>
            </a:pPr>
            <a:r>
              <a:rPr lang="en-US" sz="1600" dirty="0">
                <a:latin typeface="Times New Roman" panose="02020603050405020304" pitchFamily="18" charset="0"/>
                <a:cs typeface="Times New Roman" panose="02020603050405020304" pitchFamily="18" charset="0"/>
              </a:rPr>
              <a:t>Many SQL systems require a value before commands, so this one is less likely to execute properly.</a:t>
            </a:r>
          </a:p>
          <a:p>
            <a:pPr marL="16932">
              <a:spcBef>
                <a:spcPts val="579"/>
              </a:spcBef>
              <a:tabLst>
                <a:tab pos="474121" algn="l"/>
              </a:tabLst>
            </a:pPr>
            <a:endParaRPr sz="1867" dirty="0">
              <a:latin typeface="Courier New"/>
              <a:cs typeface="Courier New"/>
            </a:endParaRPr>
          </a:p>
          <a:p>
            <a:pPr marL="16932">
              <a:spcBef>
                <a:spcPts val="447"/>
              </a:spcBef>
              <a:tabLst>
                <a:tab pos="474121" algn="l"/>
              </a:tabLst>
            </a:pPr>
            <a:r>
              <a:rPr sz="1867" spc="-7" dirty="0">
                <a:latin typeface="Courier New"/>
                <a:cs typeface="Courier New"/>
                <a:hlinkClick r:id="rId4"/>
              </a:rPr>
              <a:t>www.example.net/login.php?user=admin%27%3B%20DROP%20TABLE%20users--%3B&amp;pwd=f</a:t>
            </a:r>
            <a:endParaRPr lang="en-US" sz="1867" spc="-7" dirty="0">
              <a:latin typeface="Courier New"/>
              <a:cs typeface="Courier New"/>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admin%27 (%27 is</a:t>
            </a:r>
            <a:r>
              <a:rPr lang="en-US" sz="2000" dirty="0">
                <a:latin typeface="Times New Roman" panose="02020603050405020304" pitchFamily="18" charset="0"/>
                <a:cs typeface="Times New Roman" panose="02020603050405020304" pitchFamily="18" charset="0"/>
              </a:rPr>
              <a:t> </a:t>
            </a:r>
            <a:r>
              <a:rPr lang="en-US" sz="2000" b="1" dirty="0">
                <a:highlight>
                  <a:srgbClr val="FFFF00"/>
                </a:highlight>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closes the username value.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%3B represents </a:t>
            </a:r>
            <a:r>
              <a:rPr lang="en-US" sz="2000" b="1" dirty="0">
                <a:highlight>
                  <a:srgbClr val="FFFF00"/>
                </a:highligh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which allows starting a new command.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DROP TABLE users attempts to delete the table.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comments out the rest of the SQL query so no password check is applied.</a:t>
            </a:r>
          </a:p>
          <a:p>
            <a:pPr marL="16932">
              <a:spcBef>
                <a:spcPts val="447"/>
              </a:spcBef>
              <a:tabLst>
                <a:tab pos="474121" algn="l"/>
              </a:tabLst>
            </a:pPr>
            <a:endParaRPr lang="en-US" sz="1867" spc="-7" dirty="0">
              <a:latin typeface="Courier New"/>
              <a:cs typeface="Courier New"/>
            </a:endParaRPr>
          </a:p>
          <a:p>
            <a:pPr marL="16932">
              <a:spcBef>
                <a:spcPts val="447"/>
              </a:spcBef>
              <a:tabLst>
                <a:tab pos="474121" algn="l"/>
              </a:tabLst>
            </a:pPr>
            <a:r>
              <a:rPr lang="en-US" sz="1867" dirty="0">
                <a:highlight>
                  <a:srgbClr val="FFFF00"/>
                </a:highlight>
                <a:latin typeface="Courier New"/>
                <a:cs typeface="Courier New"/>
              </a:rPr>
              <a:t>SELECT * FROM users WHERE </a:t>
            </a:r>
            <a:r>
              <a:rPr lang="en-US" sz="1867" dirty="0" err="1">
                <a:highlight>
                  <a:srgbClr val="FFFF00"/>
                </a:highlight>
                <a:latin typeface="Courier New"/>
                <a:cs typeface="Courier New"/>
              </a:rPr>
              <a:t>uid</a:t>
            </a:r>
            <a:r>
              <a:rPr lang="en-US" sz="1867" dirty="0">
                <a:highlight>
                  <a:srgbClr val="FFFF00"/>
                </a:highlight>
                <a:latin typeface="Courier New"/>
                <a:cs typeface="Courier New"/>
              </a:rPr>
              <a:t> = 'admin'; DROP TABLE users; --' AND </a:t>
            </a:r>
            <a:r>
              <a:rPr lang="en-US" sz="1867" dirty="0" err="1">
                <a:highlight>
                  <a:srgbClr val="FFFF00"/>
                </a:highlight>
                <a:latin typeface="Courier New"/>
                <a:cs typeface="Courier New"/>
              </a:rPr>
              <a:t>pwd</a:t>
            </a:r>
            <a:r>
              <a:rPr lang="en-US" sz="1867" dirty="0">
                <a:highlight>
                  <a:srgbClr val="FFFF00"/>
                </a:highlight>
                <a:latin typeface="Courier New"/>
                <a:cs typeface="Courier New"/>
              </a:rPr>
              <a:t> = 'f';</a:t>
            </a:r>
          </a:p>
          <a:p>
            <a:pPr marL="16932">
              <a:spcBef>
                <a:spcPts val="447"/>
              </a:spcBef>
              <a:tabLst>
                <a:tab pos="474121" algn="l"/>
              </a:tabLst>
            </a:pPr>
            <a:r>
              <a:rPr lang="en-US" sz="1400" dirty="0"/>
              <a:t>This query could run successfully and delete the users table.</a:t>
            </a:r>
          </a:p>
          <a:p>
            <a:pPr marL="16932">
              <a:spcBef>
                <a:spcPts val="447"/>
              </a:spcBef>
              <a:tabLst>
                <a:tab pos="474121" algn="l"/>
              </a:tabLst>
            </a:pPr>
            <a:endParaRPr sz="1867" dirty="0">
              <a:latin typeface="Courier New"/>
              <a:cs typeface="Courier New"/>
            </a:endParaRPr>
          </a:p>
          <a:p>
            <a:pPr marL="16932">
              <a:spcBef>
                <a:spcPts val="447"/>
              </a:spcBef>
              <a:tabLst>
                <a:tab pos="474121" algn="l"/>
              </a:tabLst>
            </a:pPr>
            <a:r>
              <a:rPr sz="1867" spc="-7" dirty="0">
                <a:latin typeface="Courier New"/>
                <a:cs typeface="Courier New"/>
                <a:hlinkClick r:id="rId5"/>
              </a:rPr>
              <a:t>www.example.net/login.php?user=admin;%20DROP%20TABLE%20users;%20--&amp;pwd=f</a:t>
            </a:r>
            <a:endParaRPr lang="en-US" sz="1867" spc="-7" dirty="0">
              <a:latin typeface="Courier New"/>
              <a:cs typeface="Courier New"/>
            </a:endParaRPr>
          </a:p>
          <a:p>
            <a:pPr marL="16932">
              <a:spcBef>
                <a:spcPts val="447"/>
              </a:spcBef>
              <a:tabLst>
                <a:tab pos="474121" algn="l"/>
              </a:tabLst>
            </a:pPr>
            <a:r>
              <a:rPr lang="en-US" sz="1400" dirty="0"/>
              <a:t>This might not work because admin; and DROP TABLE users; are not enclosed in quotes, which could cause SQL syntax errors in most systems.</a:t>
            </a:r>
          </a:p>
          <a:p>
            <a:pPr marL="474121" indent="-457189">
              <a:spcBef>
                <a:spcPts val="447"/>
              </a:spcBef>
              <a:buAutoNum type="alphaLcPeriod"/>
              <a:tabLst>
                <a:tab pos="474121" algn="l"/>
              </a:tabLst>
            </a:pPr>
            <a:endParaRPr sz="1867" dirty="0">
              <a:latin typeface="Courier New"/>
              <a:cs typeface="Courier New"/>
            </a:endParaRPr>
          </a:p>
          <a:p>
            <a:pPr marL="16932">
              <a:spcBef>
                <a:spcPts val="447"/>
              </a:spcBef>
              <a:tabLst>
                <a:tab pos="474121" algn="l"/>
              </a:tabLst>
            </a:pPr>
            <a:r>
              <a:rPr sz="1867" spc="-7" dirty="0">
                <a:latin typeface="Courier New"/>
                <a:cs typeface="Courier New"/>
              </a:rPr>
              <a:t>It</a:t>
            </a:r>
            <a:r>
              <a:rPr sz="1867" spc="-13" dirty="0">
                <a:latin typeface="Courier New"/>
                <a:cs typeface="Courier New"/>
              </a:rPr>
              <a:t> </a:t>
            </a:r>
            <a:r>
              <a:rPr sz="1867" spc="-7" dirty="0">
                <a:latin typeface="Courier New"/>
                <a:cs typeface="Courier New"/>
              </a:rPr>
              <a:t>is</a:t>
            </a:r>
            <a:r>
              <a:rPr sz="1867" spc="-13" dirty="0">
                <a:latin typeface="Courier New"/>
                <a:cs typeface="Courier New"/>
              </a:rPr>
              <a:t> </a:t>
            </a:r>
            <a:r>
              <a:rPr sz="1867" spc="-7" dirty="0">
                <a:latin typeface="Courier New"/>
                <a:cs typeface="Courier New"/>
              </a:rPr>
              <a:t>not</a:t>
            </a:r>
            <a:r>
              <a:rPr sz="1867" spc="-13" dirty="0">
                <a:latin typeface="Courier New"/>
                <a:cs typeface="Courier New"/>
              </a:rPr>
              <a:t> </a:t>
            </a:r>
            <a:r>
              <a:rPr sz="1867" spc="-7" dirty="0">
                <a:latin typeface="Courier New"/>
                <a:cs typeface="Courier New"/>
              </a:rPr>
              <a:t>possible.</a:t>
            </a:r>
            <a:r>
              <a:rPr sz="1867" spc="-13" dirty="0">
                <a:latin typeface="Courier New"/>
                <a:cs typeface="Courier New"/>
              </a:rPr>
              <a:t> </a:t>
            </a:r>
            <a:r>
              <a:rPr sz="1867" spc="-7" dirty="0">
                <a:latin typeface="Courier New"/>
                <a:cs typeface="Courier New"/>
              </a:rPr>
              <a:t>(None</a:t>
            </a:r>
            <a:r>
              <a:rPr sz="1867" spc="-27" dirty="0">
                <a:latin typeface="Courier New"/>
                <a:cs typeface="Courier New"/>
              </a:rPr>
              <a:t> </a:t>
            </a:r>
            <a:r>
              <a:rPr sz="1867" spc="-7" dirty="0">
                <a:latin typeface="Courier New"/>
                <a:cs typeface="Courier New"/>
              </a:rPr>
              <a:t>of</a:t>
            </a:r>
            <a:r>
              <a:rPr sz="1867" spc="-27" dirty="0">
                <a:latin typeface="Courier New"/>
                <a:cs typeface="Courier New"/>
              </a:rPr>
              <a:t> </a:t>
            </a:r>
            <a:r>
              <a:rPr sz="1867" spc="-7" dirty="0">
                <a:latin typeface="Courier New"/>
                <a:cs typeface="Courier New"/>
              </a:rPr>
              <a:t>the</a:t>
            </a:r>
            <a:r>
              <a:rPr sz="1867" spc="-13" dirty="0">
                <a:latin typeface="Courier New"/>
                <a:cs typeface="Courier New"/>
              </a:rPr>
              <a:t> </a:t>
            </a:r>
            <a:r>
              <a:rPr sz="1867" spc="-7" dirty="0">
                <a:latin typeface="Courier New"/>
                <a:cs typeface="Courier New"/>
              </a:rPr>
              <a:t>above)</a:t>
            </a:r>
            <a:endParaRPr lang="en-US" sz="1867" spc="-7" dirty="0">
              <a:latin typeface="Courier New"/>
              <a:cs typeface="Courier New"/>
            </a:endParaRPr>
          </a:p>
          <a:p>
            <a:pPr marL="16932">
              <a:spcBef>
                <a:spcPts val="447"/>
              </a:spcBef>
              <a:tabLst>
                <a:tab pos="474121" algn="l"/>
              </a:tabLst>
            </a:pPr>
            <a:endParaRPr sz="1867" dirty="0">
              <a:latin typeface="Courier New"/>
              <a:cs typeface="Courier New"/>
            </a:endParaRPr>
          </a:p>
        </p:txBody>
      </p:sp>
      <p:sp>
        <p:nvSpPr>
          <p:cNvPr id="6" name="object 6">
            <a:extLst>
              <a:ext uri="{FF2B5EF4-FFF2-40B4-BE49-F238E27FC236}">
                <a16:creationId xmlns:a16="http://schemas.microsoft.com/office/drawing/2014/main" id="{B53F7A9E-B25B-B3E9-1041-8106135AF1D7}"/>
              </a:ext>
            </a:extLst>
          </p:cNvPr>
          <p:cNvSpPr txBox="1">
            <a:spLocks noGrp="1"/>
          </p:cNvSpPr>
          <p:nvPr>
            <p:ph type="ftr" sz="quarter" idx="5"/>
          </p:nvPr>
        </p:nvSpPr>
        <p:spPr>
          <a:xfrm>
            <a:off x="11474386" y="6504680"/>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dirty="0"/>
              <a:t>D</a:t>
            </a:r>
            <a:r>
              <a:rPr lang="en-US" dirty="0"/>
              <a:t>awn</a:t>
            </a:r>
            <a:r>
              <a:rPr lang="en-US" spc="-20" dirty="0"/>
              <a:t> </a:t>
            </a:r>
            <a:r>
              <a:rPr lang="en-US" spc="-10" dirty="0"/>
              <a:t>S</a:t>
            </a:r>
            <a:r>
              <a:rPr lang="en-US" spc="5" dirty="0"/>
              <a:t>o</a:t>
            </a:r>
            <a:r>
              <a:rPr lang="en-US" spc="-5" dirty="0"/>
              <a:t>ng</a:t>
            </a:r>
            <a:endParaRPr spc="-7" dirty="0"/>
          </a:p>
        </p:txBody>
      </p:sp>
      <p:sp>
        <p:nvSpPr>
          <p:cNvPr id="13" name="TextBox 12">
            <a:extLst>
              <a:ext uri="{FF2B5EF4-FFF2-40B4-BE49-F238E27FC236}">
                <a16:creationId xmlns:a16="http://schemas.microsoft.com/office/drawing/2014/main" id="{35524029-CCB9-0120-19E9-BB21D14A853A}"/>
              </a:ext>
            </a:extLst>
          </p:cNvPr>
          <p:cNvSpPr txBox="1"/>
          <p:nvPr/>
        </p:nvSpPr>
        <p:spPr>
          <a:xfrm>
            <a:off x="89530" y="1525997"/>
            <a:ext cx="421929" cy="5355312"/>
          </a:xfrm>
          <a:prstGeom prst="rect">
            <a:avLst/>
          </a:prstGeom>
          <a:noFill/>
        </p:spPr>
        <p:txBody>
          <a:bodyPr wrap="square" rtlCol="0">
            <a:spAutoFit/>
          </a:bodyPr>
          <a:lstStyle/>
          <a:p>
            <a:r>
              <a:rPr lang="en-US" dirty="0"/>
              <a:t>a.</a:t>
            </a:r>
          </a:p>
          <a:p>
            <a:endParaRPr lang="en-US" dirty="0"/>
          </a:p>
          <a:p>
            <a:endParaRPr lang="en-US" dirty="0"/>
          </a:p>
          <a:p>
            <a:endParaRPr lang="en-US" dirty="0"/>
          </a:p>
          <a:p>
            <a:endParaRPr lang="en-US" dirty="0"/>
          </a:p>
          <a:p>
            <a:r>
              <a:rPr lang="en-US" dirty="0"/>
              <a:t>b.</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a:t>
            </a:r>
          </a:p>
          <a:p>
            <a:endParaRPr lang="en-US" dirty="0"/>
          </a:p>
          <a:p>
            <a:endParaRPr lang="en-US" dirty="0"/>
          </a:p>
          <a:p>
            <a:endParaRPr lang="en-US" dirty="0"/>
          </a:p>
          <a:p>
            <a:r>
              <a:rPr lang="en-US" dirty="0"/>
              <a:t>d.</a:t>
            </a:r>
          </a:p>
        </p:txBody>
      </p:sp>
    </p:spTree>
    <p:extLst>
      <p:ext uri="{BB962C8B-B14F-4D97-AF65-F5344CB8AC3E}">
        <p14:creationId xmlns:p14="http://schemas.microsoft.com/office/powerpoint/2010/main" val="343126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8595" y="386762"/>
            <a:ext cx="4011507" cy="695062"/>
          </a:xfrm>
          <a:prstGeom prst="rect">
            <a:avLst/>
          </a:prstGeom>
        </p:spPr>
        <p:txBody>
          <a:bodyPr vert="horz" wrap="square" lIns="0" tIns="17780" rIns="0" bIns="0" rtlCol="0" anchor="ctr">
            <a:spAutoFit/>
          </a:bodyPr>
          <a:lstStyle/>
          <a:p>
            <a:pPr marL="16933">
              <a:lnSpc>
                <a:spcPct val="100000"/>
              </a:lnSpc>
              <a:spcBef>
                <a:spcPts val="140"/>
              </a:spcBef>
            </a:pPr>
            <a:r>
              <a:rPr dirty="0"/>
              <a:t>SQL</a:t>
            </a:r>
            <a:r>
              <a:rPr spc="-80" dirty="0"/>
              <a:t> </a:t>
            </a:r>
            <a:r>
              <a:rPr spc="-7" dirty="0"/>
              <a:t>Injection</a:t>
            </a:r>
          </a:p>
        </p:txBody>
      </p:sp>
      <p:sp>
        <p:nvSpPr>
          <p:cNvPr id="3" name="object 3"/>
          <p:cNvSpPr txBox="1"/>
          <p:nvPr/>
        </p:nvSpPr>
        <p:spPr>
          <a:xfrm>
            <a:off x="136252" y="1400387"/>
            <a:ext cx="10875433" cy="1137405"/>
          </a:xfrm>
          <a:prstGeom prst="rect">
            <a:avLst/>
          </a:prstGeom>
        </p:spPr>
        <p:txBody>
          <a:bodyPr vert="horz" wrap="square" lIns="0" tIns="138853" rIns="0" bIns="0" rtlCol="0">
            <a:spAutoFit/>
          </a:bodyPr>
          <a:lstStyle/>
          <a:p>
            <a:pPr marL="626518" marR="6773" indent="-609585">
              <a:lnSpc>
                <a:spcPct val="80000"/>
              </a:lnSpc>
              <a:spcBef>
                <a:spcPts val="1093"/>
              </a:spcBef>
            </a:pPr>
            <a:r>
              <a:rPr sz="4000" spc="-7" dirty="0">
                <a:latin typeface="Calibri"/>
                <a:cs typeface="Calibri"/>
              </a:rPr>
              <a:t>Q: Under the </a:t>
            </a:r>
            <a:r>
              <a:rPr sz="4000" dirty="0">
                <a:latin typeface="Calibri"/>
                <a:cs typeface="Calibri"/>
              </a:rPr>
              <a:t>same </a:t>
            </a:r>
            <a:r>
              <a:rPr sz="4000" spc="-13" dirty="0">
                <a:latin typeface="Calibri"/>
                <a:cs typeface="Calibri"/>
              </a:rPr>
              <a:t>premise </a:t>
            </a:r>
            <a:r>
              <a:rPr sz="4000" dirty="0">
                <a:latin typeface="Calibri"/>
                <a:cs typeface="Calibri"/>
              </a:rPr>
              <a:t>as </a:t>
            </a:r>
            <a:r>
              <a:rPr sz="4000" spc="-33" dirty="0">
                <a:latin typeface="Calibri"/>
                <a:cs typeface="Calibri"/>
              </a:rPr>
              <a:t>before, </a:t>
            </a:r>
            <a:r>
              <a:rPr sz="4000" spc="-7" dirty="0">
                <a:latin typeface="Calibri"/>
                <a:cs typeface="Calibri"/>
              </a:rPr>
              <a:t>which URI </a:t>
            </a:r>
            <a:r>
              <a:rPr sz="4000" spc="-13" dirty="0">
                <a:latin typeface="Calibri"/>
                <a:cs typeface="Calibri"/>
              </a:rPr>
              <a:t>can </a:t>
            </a:r>
            <a:r>
              <a:rPr sz="4000" spc="-887" dirty="0">
                <a:latin typeface="Calibri"/>
                <a:cs typeface="Calibri"/>
              </a:rPr>
              <a:t> </a:t>
            </a:r>
            <a:r>
              <a:rPr sz="4000" spc="-20" dirty="0">
                <a:latin typeface="Calibri"/>
                <a:cs typeface="Calibri"/>
              </a:rPr>
              <a:t>delete</a:t>
            </a:r>
            <a:r>
              <a:rPr sz="4000" spc="-27" dirty="0">
                <a:latin typeface="Calibri"/>
                <a:cs typeface="Calibri"/>
              </a:rPr>
              <a:t> </a:t>
            </a:r>
            <a:r>
              <a:rPr sz="4000" spc="-7" dirty="0">
                <a:latin typeface="Calibri"/>
                <a:cs typeface="Calibri"/>
              </a:rPr>
              <a:t>the</a:t>
            </a:r>
            <a:r>
              <a:rPr sz="4000" spc="-20" dirty="0">
                <a:latin typeface="Calibri"/>
                <a:cs typeface="Calibri"/>
              </a:rPr>
              <a:t> users</a:t>
            </a:r>
            <a:r>
              <a:rPr sz="4000" spc="-7" dirty="0">
                <a:latin typeface="Calibri"/>
                <a:cs typeface="Calibri"/>
              </a:rPr>
              <a:t> </a:t>
            </a:r>
            <a:r>
              <a:rPr sz="4000" spc="-13" dirty="0">
                <a:latin typeface="Calibri"/>
                <a:cs typeface="Calibri"/>
              </a:rPr>
              <a:t>table</a:t>
            </a:r>
            <a:r>
              <a:rPr sz="4000" spc="-20" dirty="0">
                <a:latin typeface="Calibri"/>
                <a:cs typeface="Calibri"/>
              </a:rPr>
              <a:t> </a:t>
            </a:r>
            <a:r>
              <a:rPr sz="4000" spc="-7" dirty="0">
                <a:latin typeface="Calibri"/>
                <a:cs typeface="Calibri"/>
              </a:rPr>
              <a:t>in</a:t>
            </a:r>
            <a:r>
              <a:rPr sz="4000" spc="-13" dirty="0">
                <a:latin typeface="Calibri"/>
                <a:cs typeface="Calibri"/>
              </a:rPr>
              <a:t> </a:t>
            </a:r>
            <a:r>
              <a:rPr sz="4000" spc="-7" dirty="0">
                <a:latin typeface="Calibri"/>
                <a:cs typeface="Calibri"/>
              </a:rPr>
              <a:t>the</a:t>
            </a:r>
            <a:r>
              <a:rPr sz="4000" spc="-20" dirty="0">
                <a:latin typeface="Calibri"/>
                <a:cs typeface="Calibri"/>
              </a:rPr>
              <a:t> </a:t>
            </a:r>
            <a:r>
              <a:rPr sz="4000" spc="-13" dirty="0">
                <a:latin typeface="Calibri"/>
                <a:cs typeface="Calibri"/>
              </a:rPr>
              <a:t>database?</a:t>
            </a:r>
            <a:endParaRPr sz="4000">
              <a:latin typeface="Calibri"/>
              <a:cs typeface="Calibri"/>
            </a:endParaRPr>
          </a:p>
        </p:txBody>
      </p:sp>
      <p:sp>
        <p:nvSpPr>
          <p:cNvPr id="4" name="object 4"/>
          <p:cNvSpPr/>
          <p:nvPr/>
        </p:nvSpPr>
        <p:spPr>
          <a:xfrm>
            <a:off x="153180" y="2538984"/>
            <a:ext cx="115993" cy="619760"/>
          </a:xfrm>
          <a:custGeom>
            <a:avLst/>
            <a:gdLst/>
            <a:ahLst/>
            <a:cxnLst/>
            <a:rect l="l" t="t" r="r" b="b"/>
            <a:pathLst>
              <a:path w="86995" h="464819">
                <a:moveTo>
                  <a:pt x="86868" y="0"/>
                </a:moveTo>
                <a:lnTo>
                  <a:pt x="0" y="0"/>
                </a:lnTo>
                <a:lnTo>
                  <a:pt x="0" y="464819"/>
                </a:lnTo>
                <a:lnTo>
                  <a:pt x="86868" y="464819"/>
                </a:lnTo>
                <a:lnTo>
                  <a:pt x="86868" y="0"/>
                </a:lnTo>
                <a:close/>
              </a:path>
            </a:pathLst>
          </a:custGeom>
          <a:solidFill>
            <a:srgbClr val="FEFCF5"/>
          </a:solidFill>
        </p:spPr>
        <p:txBody>
          <a:bodyPr wrap="square" lIns="0" tIns="0" rIns="0" bIns="0" rtlCol="0"/>
          <a:lstStyle/>
          <a:p>
            <a:endParaRPr sz="2400"/>
          </a:p>
        </p:txBody>
      </p:sp>
      <p:sp>
        <p:nvSpPr>
          <p:cNvPr id="5" name="object 5"/>
          <p:cNvSpPr txBox="1"/>
          <p:nvPr/>
        </p:nvSpPr>
        <p:spPr>
          <a:xfrm>
            <a:off x="745849" y="2677295"/>
            <a:ext cx="9568179" cy="1377556"/>
          </a:xfrm>
          <a:prstGeom prst="rect">
            <a:avLst/>
          </a:prstGeom>
        </p:spPr>
        <p:txBody>
          <a:bodyPr vert="horz" wrap="square" lIns="0" tIns="73659" rIns="0" bIns="0" rtlCol="0">
            <a:spAutoFit/>
          </a:bodyPr>
          <a:lstStyle/>
          <a:p>
            <a:pPr marL="474121" indent="-457189">
              <a:spcBef>
                <a:spcPts val="579"/>
              </a:spcBef>
              <a:buAutoNum type="alphaLcPeriod"/>
              <a:tabLst>
                <a:tab pos="474121" algn="l"/>
              </a:tabLst>
            </a:pPr>
            <a:r>
              <a:rPr sz="1867" spc="-7" dirty="0">
                <a:solidFill>
                  <a:srgbClr val="C0C0C0"/>
                </a:solidFill>
                <a:latin typeface="Courier New"/>
                <a:cs typeface="Courier New"/>
                <a:hlinkClick r:id="rId3"/>
              </a:rPr>
              <a:t>www.example.net/login.php?user=;DROP</a:t>
            </a:r>
            <a:r>
              <a:rPr sz="1867" spc="-40" dirty="0">
                <a:solidFill>
                  <a:srgbClr val="C0C0C0"/>
                </a:solidFill>
                <a:latin typeface="Courier New"/>
                <a:cs typeface="Courier New"/>
                <a:hlinkClick r:id="rId3"/>
              </a:rPr>
              <a:t> </a:t>
            </a:r>
            <a:r>
              <a:rPr sz="1867" spc="-7" dirty="0">
                <a:solidFill>
                  <a:srgbClr val="C0C0C0"/>
                </a:solidFill>
                <a:latin typeface="Courier New"/>
                <a:cs typeface="Courier New"/>
              </a:rPr>
              <a:t>TABLE</a:t>
            </a:r>
            <a:r>
              <a:rPr sz="1867" spc="-53" dirty="0">
                <a:solidFill>
                  <a:srgbClr val="C0C0C0"/>
                </a:solidFill>
                <a:latin typeface="Courier New"/>
                <a:cs typeface="Courier New"/>
              </a:rPr>
              <a:t> </a:t>
            </a:r>
            <a:r>
              <a:rPr sz="1867" spc="-7" dirty="0">
                <a:solidFill>
                  <a:srgbClr val="C0C0C0"/>
                </a:solidFill>
                <a:latin typeface="Courier New"/>
                <a:cs typeface="Courier New"/>
              </a:rPr>
              <a:t>users;--</a:t>
            </a:r>
            <a:endParaRPr sz="1867">
              <a:latin typeface="Courier New"/>
              <a:cs typeface="Courier New"/>
            </a:endParaRPr>
          </a:p>
          <a:p>
            <a:pPr marL="474121" indent="-457189">
              <a:spcBef>
                <a:spcPts val="447"/>
              </a:spcBef>
              <a:buAutoNum type="alphaLcPeriod"/>
              <a:tabLst>
                <a:tab pos="474121" algn="l"/>
              </a:tabLst>
            </a:pPr>
            <a:r>
              <a:rPr sz="1867" spc="-7" dirty="0">
                <a:solidFill>
                  <a:srgbClr val="FF0000"/>
                </a:solidFill>
                <a:latin typeface="Courier New"/>
                <a:cs typeface="Courier New"/>
                <a:hlinkClick r:id="rId4"/>
              </a:rPr>
              <a:t>www.example.net/login.php?user=admin</a:t>
            </a:r>
            <a:r>
              <a:rPr sz="1867" spc="-7" dirty="0">
                <a:solidFill>
                  <a:srgbClr val="FF0000"/>
                </a:solidFill>
                <a:latin typeface="Courier New"/>
                <a:cs typeface="Courier New"/>
              </a:rPr>
              <a:t>’;</a:t>
            </a:r>
            <a:r>
              <a:rPr sz="1867" spc="-40" dirty="0">
                <a:solidFill>
                  <a:srgbClr val="FF0000"/>
                </a:solidFill>
                <a:latin typeface="Courier New"/>
                <a:cs typeface="Courier New"/>
              </a:rPr>
              <a:t> </a:t>
            </a:r>
            <a:r>
              <a:rPr sz="1867" spc="-7" dirty="0">
                <a:solidFill>
                  <a:srgbClr val="FF0000"/>
                </a:solidFill>
                <a:latin typeface="Courier New"/>
                <a:cs typeface="Courier New"/>
              </a:rPr>
              <a:t>DROP</a:t>
            </a:r>
            <a:r>
              <a:rPr sz="1867" spc="-27" dirty="0">
                <a:solidFill>
                  <a:srgbClr val="FF0000"/>
                </a:solidFill>
                <a:latin typeface="Courier New"/>
                <a:cs typeface="Courier New"/>
              </a:rPr>
              <a:t> </a:t>
            </a:r>
            <a:r>
              <a:rPr sz="1867" spc="-7" dirty="0">
                <a:solidFill>
                  <a:srgbClr val="FF0000"/>
                </a:solidFill>
                <a:latin typeface="Courier New"/>
                <a:cs typeface="Courier New"/>
              </a:rPr>
              <a:t>TABLE</a:t>
            </a:r>
            <a:r>
              <a:rPr sz="1867" spc="-33" dirty="0">
                <a:solidFill>
                  <a:srgbClr val="FF0000"/>
                </a:solidFill>
                <a:latin typeface="Courier New"/>
                <a:cs typeface="Courier New"/>
              </a:rPr>
              <a:t> </a:t>
            </a:r>
            <a:r>
              <a:rPr sz="1867" spc="-7" dirty="0">
                <a:solidFill>
                  <a:srgbClr val="FF0000"/>
                </a:solidFill>
                <a:latin typeface="Courier New"/>
                <a:cs typeface="Courier New"/>
              </a:rPr>
              <a:t>users;--&amp;pwd=f</a:t>
            </a:r>
            <a:endParaRPr sz="1867">
              <a:latin typeface="Courier New"/>
              <a:cs typeface="Courier New"/>
            </a:endParaRPr>
          </a:p>
          <a:p>
            <a:pPr marL="474121" indent="-457189">
              <a:spcBef>
                <a:spcPts val="447"/>
              </a:spcBef>
              <a:buAutoNum type="alphaLcPeriod"/>
              <a:tabLst>
                <a:tab pos="474121" algn="l"/>
              </a:tabLst>
            </a:pPr>
            <a:r>
              <a:rPr sz="1867" spc="-7" dirty="0">
                <a:solidFill>
                  <a:srgbClr val="C0C0C0"/>
                </a:solidFill>
                <a:latin typeface="Courier New"/>
                <a:cs typeface="Courier New"/>
                <a:hlinkClick r:id="rId5"/>
              </a:rPr>
              <a:t>www.example.net/login.php?user=admin;</a:t>
            </a:r>
            <a:r>
              <a:rPr sz="1867" spc="-13" dirty="0">
                <a:solidFill>
                  <a:srgbClr val="C0C0C0"/>
                </a:solidFill>
                <a:latin typeface="Courier New"/>
                <a:cs typeface="Courier New"/>
                <a:hlinkClick r:id="rId5"/>
              </a:rPr>
              <a:t> </a:t>
            </a:r>
            <a:r>
              <a:rPr sz="1867" spc="-7" dirty="0">
                <a:solidFill>
                  <a:srgbClr val="C0C0C0"/>
                </a:solidFill>
                <a:latin typeface="Courier New"/>
                <a:cs typeface="Courier New"/>
              </a:rPr>
              <a:t>DROP</a:t>
            </a:r>
            <a:r>
              <a:rPr sz="1867" spc="-27" dirty="0">
                <a:solidFill>
                  <a:srgbClr val="C0C0C0"/>
                </a:solidFill>
                <a:latin typeface="Courier New"/>
                <a:cs typeface="Courier New"/>
              </a:rPr>
              <a:t> </a:t>
            </a:r>
            <a:r>
              <a:rPr sz="1867" spc="-7" dirty="0">
                <a:solidFill>
                  <a:srgbClr val="C0C0C0"/>
                </a:solidFill>
                <a:latin typeface="Courier New"/>
                <a:cs typeface="Courier New"/>
              </a:rPr>
              <a:t>TABLE</a:t>
            </a:r>
            <a:r>
              <a:rPr sz="1867" spc="-13" dirty="0">
                <a:solidFill>
                  <a:srgbClr val="C0C0C0"/>
                </a:solidFill>
                <a:latin typeface="Courier New"/>
                <a:cs typeface="Courier New"/>
              </a:rPr>
              <a:t> </a:t>
            </a:r>
            <a:r>
              <a:rPr sz="1867" spc="-7" dirty="0">
                <a:solidFill>
                  <a:srgbClr val="C0C0C0"/>
                </a:solidFill>
                <a:latin typeface="Courier New"/>
                <a:cs typeface="Courier New"/>
              </a:rPr>
              <a:t>users;</a:t>
            </a:r>
            <a:r>
              <a:rPr sz="1867" spc="-20" dirty="0">
                <a:solidFill>
                  <a:srgbClr val="C0C0C0"/>
                </a:solidFill>
                <a:latin typeface="Courier New"/>
                <a:cs typeface="Courier New"/>
              </a:rPr>
              <a:t> </a:t>
            </a:r>
            <a:r>
              <a:rPr sz="1867" spc="-13" dirty="0">
                <a:solidFill>
                  <a:srgbClr val="C0C0C0"/>
                </a:solidFill>
                <a:latin typeface="Courier New"/>
                <a:cs typeface="Courier New"/>
              </a:rPr>
              <a:t>--&amp;pwd=f</a:t>
            </a:r>
            <a:endParaRPr sz="1867">
              <a:latin typeface="Courier New"/>
              <a:cs typeface="Courier New"/>
            </a:endParaRPr>
          </a:p>
          <a:p>
            <a:pPr marL="474121" indent="-457189">
              <a:spcBef>
                <a:spcPts val="447"/>
              </a:spcBef>
              <a:buAutoNum type="alphaLcPeriod"/>
              <a:tabLst>
                <a:tab pos="474121" algn="l"/>
              </a:tabLst>
            </a:pPr>
            <a:r>
              <a:rPr sz="1867" spc="-7" dirty="0">
                <a:solidFill>
                  <a:srgbClr val="C0C0C0"/>
                </a:solidFill>
                <a:latin typeface="Courier New"/>
                <a:cs typeface="Courier New"/>
              </a:rPr>
              <a:t>It</a:t>
            </a:r>
            <a:r>
              <a:rPr sz="1867" spc="-13" dirty="0">
                <a:solidFill>
                  <a:srgbClr val="C0C0C0"/>
                </a:solidFill>
                <a:latin typeface="Courier New"/>
                <a:cs typeface="Courier New"/>
              </a:rPr>
              <a:t> </a:t>
            </a:r>
            <a:r>
              <a:rPr sz="1867" spc="-7" dirty="0">
                <a:solidFill>
                  <a:srgbClr val="C0C0C0"/>
                </a:solidFill>
                <a:latin typeface="Courier New"/>
                <a:cs typeface="Courier New"/>
              </a:rPr>
              <a:t>is</a:t>
            </a:r>
            <a:r>
              <a:rPr sz="1867" spc="-13" dirty="0">
                <a:solidFill>
                  <a:srgbClr val="C0C0C0"/>
                </a:solidFill>
                <a:latin typeface="Courier New"/>
                <a:cs typeface="Courier New"/>
              </a:rPr>
              <a:t> </a:t>
            </a:r>
            <a:r>
              <a:rPr sz="1867" spc="-7" dirty="0">
                <a:solidFill>
                  <a:srgbClr val="C0C0C0"/>
                </a:solidFill>
                <a:latin typeface="Courier New"/>
                <a:cs typeface="Courier New"/>
              </a:rPr>
              <a:t>not</a:t>
            </a:r>
            <a:r>
              <a:rPr sz="1867" spc="-13" dirty="0">
                <a:solidFill>
                  <a:srgbClr val="C0C0C0"/>
                </a:solidFill>
                <a:latin typeface="Courier New"/>
                <a:cs typeface="Courier New"/>
              </a:rPr>
              <a:t> </a:t>
            </a:r>
            <a:r>
              <a:rPr sz="1867" spc="-7" dirty="0">
                <a:solidFill>
                  <a:srgbClr val="C0C0C0"/>
                </a:solidFill>
                <a:latin typeface="Courier New"/>
                <a:cs typeface="Courier New"/>
              </a:rPr>
              <a:t>possible.</a:t>
            </a:r>
            <a:r>
              <a:rPr sz="1867" spc="-13" dirty="0">
                <a:solidFill>
                  <a:srgbClr val="C0C0C0"/>
                </a:solidFill>
                <a:latin typeface="Courier New"/>
                <a:cs typeface="Courier New"/>
              </a:rPr>
              <a:t> </a:t>
            </a:r>
            <a:r>
              <a:rPr sz="1867" spc="-7" dirty="0">
                <a:solidFill>
                  <a:srgbClr val="C0C0C0"/>
                </a:solidFill>
                <a:latin typeface="Courier New"/>
                <a:cs typeface="Courier New"/>
              </a:rPr>
              <a:t>(None</a:t>
            </a:r>
            <a:r>
              <a:rPr sz="1867" spc="-27" dirty="0">
                <a:solidFill>
                  <a:srgbClr val="C0C0C0"/>
                </a:solidFill>
                <a:latin typeface="Courier New"/>
                <a:cs typeface="Courier New"/>
              </a:rPr>
              <a:t> </a:t>
            </a:r>
            <a:r>
              <a:rPr sz="1867" spc="-7" dirty="0">
                <a:solidFill>
                  <a:srgbClr val="C0C0C0"/>
                </a:solidFill>
                <a:latin typeface="Courier New"/>
                <a:cs typeface="Courier New"/>
              </a:rPr>
              <a:t>of</a:t>
            </a:r>
            <a:r>
              <a:rPr sz="1867" spc="-27" dirty="0">
                <a:solidFill>
                  <a:srgbClr val="C0C0C0"/>
                </a:solidFill>
                <a:latin typeface="Courier New"/>
                <a:cs typeface="Courier New"/>
              </a:rPr>
              <a:t> </a:t>
            </a:r>
            <a:r>
              <a:rPr sz="1867" spc="-7" dirty="0">
                <a:solidFill>
                  <a:srgbClr val="C0C0C0"/>
                </a:solidFill>
                <a:latin typeface="Courier New"/>
                <a:cs typeface="Courier New"/>
              </a:rPr>
              <a:t>the</a:t>
            </a:r>
            <a:r>
              <a:rPr sz="1867" spc="-13" dirty="0">
                <a:solidFill>
                  <a:srgbClr val="C0C0C0"/>
                </a:solidFill>
                <a:latin typeface="Courier New"/>
                <a:cs typeface="Courier New"/>
              </a:rPr>
              <a:t> </a:t>
            </a:r>
            <a:r>
              <a:rPr sz="1867" spc="-7" dirty="0">
                <a:solidFill>
                  <a:srgbClr val="C0C0C0"/>
                </a:solidFill>
                <a:latin typeface="Courier New"/>
                <a:cs typeface="Courier New"/>
              </a:rPr>
              <a:t>above)</a:t>
            </a:r>
            <a:endParaRPr sz="1867">
              <a:latin typeface="Courier New"/>
              <a:cs typeface="Courier New"/>
            </a:endParaRPr>
          </a:p>
        </p:txBody>
      </p:sp>
      <p:sp>
        <p:nvSpPr>
          <p:cNvPr id="6" name="object 6"/>
          <p:cNvSpPr/>
          <p:nvPr/>
        </p:nvSpPr>
        <p:spPr>
          <a:xfrm>
            <a:off x="762779" y="4387155"/>
            <a:ext cx="8959427" cy="957580"/>
          </a:xfrm>
          <a:custGeom>
            <a:avLst/>
            <a:gdLst/>
            <a:ahLst/>
            <a:cxnLst/>
            <a:rect l="l" t="t" r="r" b="b"/>
            <a:pathLst>
              <a:path w="6719570" h="718185">
                <a:moveTo>
                  <a:pt x="2321039" y="487680"/>
                </a:moveTo>
                <a:lnTo>
                  <a:pt x="2321039" y="487680"/>
                </a:lnTo>
                <a:lnTo>
                  <a:pt x="0" y="487680"/>
                </a:lnTo>
                <a:lnTo>
                  <a:pt x="0" y="717804"/>
                </a:lnTo>
                <a:lnTo>
                  <a:pt x="2321039" y="717804"/>
                </a:lnTo>
                <a:lnTo>
                  <a:pt x="2321039" y="487680"/>
                </a:lnTo>
                <a:close/>
              </a:path>
              <a:path w="6719570" h="718185">
                <a:moveTo>
                  <a:pt x="2321039" y="243840"/>
                </a:moveTo>
                <a:lnTo>
                  <a:pt x="2321039" y="243840"/>
                </a:lnTo>
                <a:lnTo>
                  <a:pt x="0" y="243840"/>
                </a:lnTo>
                <a:lnTo>
                  <a:pt x="0" y="473976"/>
                </a:lnTo>
                <a:lnTo>
                  <a:pt x="2321039" y="473976"/>
                </a:lnTo>
                <a:lnTo>
                  <a:pt x="2321039" y="243840"/>
                </a:lnTo>
                <a:close/>
              </a:path>
              <a:path w="6719570" h="718185">
                <a:moveTo>
                  <a:pt x="3176016" y="487680"/>
                </a:moveTo>
                <a:lnTo>
                  <a:pt x="2932176" y="487680"/>
                </a:lnTo>
                <a:lnTo>
                  <a:pt x="2321052" y="487680"/>
                </a:lnTo>
                <a:lnTo>
                  <a:pt x="2321052" y="717804"/>
                </a:lnTo>
                <a:lnTo>
                  <a:pt x="2932176" y="717804"/>
                </a:lnTo>
                <a:lnTo>
                  <a:pt x="3176016" y="717804"/>
                </a:lnTo>
                <a:lnTo>
                  <a:pt x="3176016" y="487680"/>
                </a:lnTo>
                <a:close/>
              </a:path>
              <a:path w="6719570" h="718185">
                <a:moveTo>
                  <a:pt x="4520184" y="0"/>
                </a:moveTo>
                <a:lnTo>
                  <a:pt x="4520184" y="0"/>
                </a:lnTo>
                <a:lnTo>
                  <a:pt x="0" y="0"/>
                </a:lnTo>
                <a:lnTo>
                  <a:pt x="0" y="230136"/>
                </a:lnTo>
                <a:lnTo>
                  <a:pt x="4520184" y="230136"/>
                </a:lnTo>
                <a:lnTo>
                  <a:pt x="4520184" y="0"/>
                </a:lnTo>
                <a:close/>
              </a:path>
              <a:path w="6719570" h="718185">
                <a:moveTo>
                  <a:pt x="5497055" y="243840"/>
                </a:moveTo>
                <a:lnTo>
                  <a:pt x="2442972" y="243840"/>
                </a:lnTo>
                <a:lnTo>
                  <a:pt x="2321052" y="243840"/>
                </a:lnTo>
                <a:lnTo>
                  <a:pt x="2321052" y="473976"/>
                </a:lnTo>
                <a:lnTo>
                  <a:pt x="2442972" y="473976"/>
                </a:lnTo>
                <a:lnTo>
                  <a:pt x="5497055" y="473976"/>
                </a:lnTo>
                <a:lnTo>
                  <a:pt x="5497055" y="243840"/>
                </a:lnTo>
                <a:close/>
              </a:path>
              <a:path w="6719570" h="718185">
                <a:moveTo>
                  <a:pt x="6719316" y="243840"/>
                </a:moveTo>
                <a:lnTo>
                  <a:pt x="6597396" y="243840"/>
                </a:lnTo>
                <a:lnTo>
                  <a:pt x="5740908" y="243840"/>
                </a:lnTo>
                <a:lnTo>
                  <a:pt x="5497068" y="243840"/>
                </a:lnTo>
                <a:lnTo>
                  <a:pt x="5497068" y="473976"/>
                </a:lnTo>
                <a:lnTo>
                  <a:pt x="5740908" y="473976"/>
                </a:lnTo>
                <a:lnTo>
                  <a:pt x="6597396" y="473976"/>
                </a:lnTo>
                <a:lnTo>
                  <a:pt x="6719316" y="473976"/>
                </a:lnTo>
                <a:lnTo>
                  <a:pt x="6719316" y="243840"/>
                </a:lnTo>
                <a:close/>
              </a:path>
            </a:pathLst>
          </a:custGeom>
          <a:solidFill>
            <a:srgbClr val="FEFCF5"/>
          </a:solidFill>
        </p:spPr>
        <p:txBody>
          <a:bodyPr wrap="square" lIns="0" tIns="0" rIns="0" bIns="0" rtlCol="0"/>
          <a:lstStyle/>
          <a:p>
            <a:endParaRPr sz="2400"/>
          </a:p>
        </p:txBody>
      </p:sp>
      <p:sp>
        <p:nvSpPr>
          <p:cNvPr id="7" name="object 7"/>
          <p:cNvSpPr/>
          <p:nvPr/>
        </p:nvSpPr>
        <p:spPr>
          <a:xfrm>
            <a:off x="762779" y="5637785"/>
            <a:ext cx="8471747" cy="632460"/>
          </a:xfrm>
          <a:custGeom>
            <a:avLst/>
            <a:gdLst/>
            <a:ahLst/>
            <a:cxnLst/>
            <a:rect l="l" t="t" r="r" b="b"/>
            <a:pathLst>
              <a:path w="6353809" h="474345">
                <a:moveTo>
                  <a:pt x="4032504" y="243840"/>
                </a:moveTo>
                <a:lnTo>
                  <a:pt x="4032504" y="243840"/>
                </a:lnTo>
                <a:lnTo>
                  <a:pt x="0" y="243840"/>
                </a:lnTo>
                <a:lnTo>
                  <a:pt x="0" y="473976"/>
                </a:lnTo>
                <a:lnTo>
                  <a:pt x="4032504" y="473976"/>
                </a:lnTo>
                <a:lnTo>
                  <a:pt x="4032504" y="243840"/>
                </a:lnTo>
                <a:close/>
              </a:path>
              <a:path w="6353809" h="474345">
                <a:moveTo>
                  <a:pt x="6353556" y="0"/>
                </a:moveTo>
                <a:lnTo>
                  <a:pt x="6353556" y="0"/>
                </a:lnTo>
                <a:lnTo>
                  <a:pt x="0" y="0"/>
                </a:lnTo>
                <a:lnTo>
                  <a:pt x="0" y="230124"/>
                </a:lnTo>
                <a:lnTo>
                  <a:pt x="6353556" y="230124"/>
                </a:lnTo>
                <a:lnTo>
                  <a:pt x="6353556" y="0"/>
                </a:lnTo>
                <a:close/>
              </a:path>
            </a:pathLst>
          </a:custGeom>
          <a:solidFill>
            <a:srgbClr val="FEFCF5"/>
          </a:solidFill>
        </p:spPr>
        <p:txBody>
          <a:bodyPr wrap="square" lIns="0" tIns="0" rIns="0" bIns="0" rtlCol="0"/>
          <a:lstStyle/>
          <a:p>
            <a:endParaRPr sz="2400"/>
          </a:p>
        </p:txBody>
      </p:sp>
      <p:sp>
        <p:nvSpPr>
          <p:cNvPr id="8" name="object 8"/>
          <p:cNvSpPr txBox="1"/>
          <p:nvPr/>
        </p:nvSpPr>
        <p:spPr>
          <a:xfrm>
            <a:off x="745850" y="4325515"/>
            <a:ext cx="8503073" cy="1957545"/>
          </a:xfrm>
          <a:prstGeom prst="rect">
            <a:avLst/>
          </a:prstGeom>
        </p:spPr>
        <p:txBody>
          <a:bodyPr vert="horz" wrap="square" lIns="0" tIns="16087" rIns="0" bIns="0" rtlCol="0">
            <a:spAutoFit/>
          </a:bodyPr>
          <a:lstStyle/>
          <a:p>
            <a:pPr marL="16933">
              <a:spcBef>
                <a:spcPts val="127"/>
              </a:spcBef>
            </a:pPr>
            <a:r>
              <a:rPr sz="2133" b="1" spc="-7" dirty="0">
                <a:solidFill>
                  <a:srgbClr val="0000FF"/>
                </a:solidFill>
                <a:latin typeface="Courier New"/>
                <a:cs typeface="Courier New"/>
              </a:rPr>
              <a:t>pg_query</a:t>
            </a:r>
            <a:r>
              <a:rPr sz="2133" spc="-7" dirty="0">
                <a:solidFill>
                  <a:srgbClr val="8000FF"/>
                </a:solidFill>
                <a:latin typeface="Courier New"/>
                <a:cs typeface="Courier New"/>
              </a:rPr>
              <a:t>(</a:t>
            </a:r>
            <a:r>
              <a:rPr sz="2133" spc="-7" dirty="0">
                <a:solidFill>
                  <a:srgbClr val="818181"/>
                </a:solidFill>
                <a:latin typeface="Courier New"/>
                <a:cs typeface="Courier New"/>
              </a:rPr>
              <a:t>"SELECT</a:t>
            </a:r>
            <a:r>
              <a:rPr sz="2133" dirty="0">
                <a:solidFill>
                  <a:srgbClr val="818181"/>
                </a:solidFill>
                <a:latin typeface="Courier New"/>
                <a:cs typeface="Courier New"/>
              </a:rPr>
              <a:t> </a:t>
            </a:r>
            <a:r>
              <a:rPr sz="2133" spc="-7" dirty="0">
                <a:solidFill>
                  <a:srgbClr val="818181"/>
                </a:solidFill>
                <a:latin typeface="Courier New"/>
                <a:cs typeface="Courier New"/>
              </a:rPr>
              <a:t>*</a:t>
            </a:r>
            <a:r>
              <a:rPr sz="2133" spc="13" dirty="0">
                <a:solidFill>
                  <a:srgbClr val="818181"/>
                </a:solidFill>
                <a:latin typeface="Courier New"/>
                <a:cs typeface="Courier New"/>
              </a:rPr>
              <a:t> </a:t>
            </a:r>
            <a:r>
              <a:rPr sz="2133" spc="-7" dirty="0">
                <a:solidFill>
                  <a:srgbClr val="818181"/>
                </a:solidFill>
                <a:latin typeface="Courier New"/>
                <a:cs typeface="Courier New"/>
              </a:rPr>
              <a:t>from</a:t>
            </a:r>
            <a:r>
              <a:rPr sz="2133" spc="20" dirty="0">
                <a:solidFill>
                  <a:srgbClr val="818181"/>
                </a:solidFill>
                <a:latin typeface="Courier New"/>
                <a:cs typeface="Courier New"/>
              </a:rPr>
              <a:t> </a:t>
            </a:r>
            <a:r>
              <a:rPr sz="2133" spc="-7" dirty="0">
                <a:solidFill>
                  <a:srgbClr val="818181"/>
                </a:solidFill>
                <a:latin typeface="Courier New"/>
                <a:cs typeface="Courier New"/>
              </a:rPr>
              <a:t>users</a:t>
            </a:r>
            <a:r>
              <a:rPr sz="2133" spc="20" dirty="0">
                <a:solidFill>
                  <a:srgbClr val="818181"/>
                </a:solidFill>
                <a:latin typeface="Courier New"/>
                <a:cs typeface="Courier New"/>
              </a:rPr>
              <a:t> </a:t>
            </a:r>
            <a:r>
              <a:rPr sz="2133" spc="-7" dirty="0">
                <a:solidFill>
                  <a:srgbClr val="818181"/>
                </a:solidFill>
                <a:latin typeface="Courier New"/>
                <a:cs typeface="Courier New"/>
              </a:rPr>
              <a:t>WHERE</a:t>
            </a:r>
            <a:endParaRPr sz="2133">
              <a:latin typeface="Courier New"/>
              <a:cs typeface="Courier New"/>
            </a:endParaRPr>
          </a:p>
          <a:p>
            <a:pPr marL="2133547" marR="6773"/>
            <a:r>
              <a:rPr sz="2133" spc="-7" dirty="0">
                <a:solidFill>
                  <a:srgbClr val="818181"/>
                </a:solidFill>
                <a:latin typeface="Courier New"/>
                <a:cs typeface="Courier New"/>
              </a:rPr>
              <a:t>uid =</a:t>
            </a:r>
            <a:r>
              <a:rPr sz="2133" spc="13" dirty="0">
                <a:solidFill>
                  <a:srgbClr val="818181"/>
                </a:solidFill>
                <a:latin typeface="Courier New"/>
                <a:cs typeface="Courier New"/>
              </a:rPr>
              <a:t> </a:t>
            </a:r>
            <a:r>
              <a:rPr sz="2133" spc="-7" dirty="0">
                <a:solidFill>
                  <a:srgbClr val="818181"/>
                </a:solidFill>
                <a:latin typeface="Courier New"/>
                <a:cs typeface="Courier New"/>
              </a:rPr>
              <a:t>'</a:t>
            </a:r>
            <a:r>
              <a:rPr sz="2133" spc="-7" dirty="0">
                <a:solidFill>
                  <a:srgbClr val="FF0000"/>
                </a:solidFill>
                <a:latin typeface="Courier New"/>
                <a:cs typeface="Courier New"/>
              </a:rPr>
              <a:t>admin';</a:t>
            </a:r>
            <a:r>
              <a:rPr sz="2133" dirty="0">
                <a:solidFill>
                  <a:srgbClr val="FF0000"/>
                </a:solidFill>
                <a:latin typeface="Courier New"/>
                <a:cs typeface="Courier New"/>
              </a:rPr>
              <a:t> </a:t>
            </a:r>
            <a:r>
              <a:rPr sz="2133" spc="-7" dirty="0">
                <a:solidFill>
                  <a:srgbClr val="FF0000"/>
                </a:solidFill>
                <a:latin typeface="Courier New"/>
                <a:cs typeface="Courier New"/>
              </a:rPr>
              <a:t>DROP TABLE</a:t>
            </a:r>
            <a:r>
              <a:rPr sz="2133" dirty="0">
                <a:solidFill>
                  <a:srgbClr val="FF0000"/>
                </a:solidFill>
                <a:latin typeface="Courier New"/>
                <a:cs typeface="Courier New"/>
              </a:rPr>
              <a:t> users;--</a:t>
            </a:r>
            <a:r>
              <a:rPr sz="2133" dirty="0">
                <a:solidFill>
                  <a:srgbClr val="818181"/>
                </a:solidFill>
                <a:latin typeface="Courier New"/>
                <a:cs typeface="Courier New"/>
              </a:rPr>
              <a:t>'</a:t>
            </a:r>
            <a:r>
              <a:rPr sz="2133" spc="13" dirty="0">
                <a:solidFill>
                  <a:srgbClr val="818181"/>
                </a:solidFill>
                <a:latin typeface="Courier New"/>
                <a:cs typeface="Courier New"/>
              </a:rPr>
              <a:t> </a:t>
            </a:r>
            <a:r>
              <a:rPr sz="2133" spc="-7" dirty="0">
                <a:solidFill>
                  <a:srgbClr val="818181"/>
                </a:solidFill>
                <a:latin typeface="Courier New"/>
                <a:cs typeface="Courier New"/>
              </a:rPr>
              <a:t>AND </a:t>
            </a:r>
            <a:r>
              <a:rPr sz="2133" spc="-1259" dirty="0">
                <a:solidFill>
                  <a:srgbClr val="818181"/>
                </a:solidFill>
                <a:latin typeface="Courier New"/>
                <a:cs typeface="Courier New"/>
              </a:rPr>
              <a:t> </a:t>
            </a:r>
            <a:r>
              <a:rPr sz="2133" spc="-7" dirty="0">
                <a:solidFill>
                  <a:srgbClr val="818181"/>
                </a:solidFill>
                <a:latin typeface="Courier New"/>
                <a:cs typeface="Courier New"/>
              </a:rPr>
              <a:t>pwd =</a:t>
            </a:r>
            <a:r>
              <a:rPr sz="2133" spc="13" dirty="0">
                <a:solidFill>
                  <a:srgbClr val="818181"/>
                </a:solidFill>
                <a:latin typeface="Courier New"/>
                <a:cs typeface="Courier New"/>
              </a:rPr>
              <a:t> </a:t>
            </a:r>
            <a:r>
              <a:rPr sz="2133" spc="-7" dirty="0">
                <a:solidFill>
                  <a:srgbClr val="818181"/>
                </a:solidFill>
                <a:latin typeface="Courier New"/>
                <a:cs typeface="Courier New"/>
              </a:rPr>
              <a:t>'f';"</a:t>
            </a:r>
            <a:r>
              <a:rPr sz="2133" spc="-7" dirty="0">
                <a:solidFill>
                  <a:srgbClr val="8000FF"/>
                </a:solidFill>
                <a:latin typeface="Courier New"/>
                <a:cs typeface="Courier New"/>
              </a:rPr>
              <a:t>);</a:t>
            </a:r>
            <a:endParaRPr sz="2133">
              <a:latin typeface="Courier New"/>
              <a:cs typeface="Courier New"/>
            </a:endParaRPr>
          </a:p>
          <a:p>
            <a:pPr>
              <a:spcBef>
                <a:spcPts val="53"/>
              </a:spcBef>
            </a:pPr>
            <a:endParaRPr sz="1867">
              <a:latin typeface="Courier New"/>
              <a:cs typeface="Courier New"/>
            </a:endParaRPr>
          </a:p>
          <a:p>
            <a:pPr marL="2133547" marR="331885" indent="-2117460"/>
            <a:r>
              <a:rPr sz="2133" b="1" spc="-7" dirty="0">
                <a:solidFill>
                  <a:srgbClr val="0000FF"/>
                </a:solidFill>
                <a:latin typeface="Courier New"/>
                <a:cs typeface="Courier New"/>
              </a:rPr>
              <a:t>pg_query</a:t>
            </a:r>
            <a:r>
              <a:rPr sz="2133" spc="-7" dirty="0">
                <a:solidFill>
                  <a:srgbClr val="8000FF"/>
                </a:solidFill>
                <a:latin typeface="Courier New"/>
                <a:cs typeface="Courier New"/>
              </a:rPr>
              <a:t>(</a:t>
            </a:r>
            <a:r>
              <a:rPr sz="2133" spc="-7" dirty="0">
                <a:solidFill>
                  <a:srgbClr val="818181"/>
                </a:solidFill>
                <a:latin typeface="Courier New"/>
                <a:cs typeface="Courier New"/>
              </a:rPr>
              <a:t>"</a:t>
            </a:r>
            <a:r>
              <a:rPr sz="2133" spc="-7" dirty="0">
                <a:solidFill>
                  <a:srgbClr val="808080"/>
                </a:solidFill>
                <a:latin typeface="Courier New"/>
                <a:cs typeface="Courier New"/>
              </a:rPr>
              <a:t>SELECT</a:t>
            </a:r>
            <a:r>
              <a:rPr sz="2133" spc="7" dirty="0">
                <a:solidFill>
                  <a:srgbClr val="808080"/>
                </a:solidFill>
                <a:latin typeface="Courier New"/>
                <a:cs typeface="Courier New"/>
              </a:rPr>
              <a:t> </a:t>
            </a:r>
            <a:r>
              <a:rPr sz="2133" spc="-7" dirty="0">
                <a:solidFill>
                  <a:srgbClr val="808080"/>
                </a:solidFill>
                <a:latin typeface="Courier New"/>
                <a:cs typeface="Courier New"/>
              </a:rPr>
              <a:t>*</a:t>
            </a:r>
            <a:r>
              <a:rPr sz="2133" spc="27" dirty="0">
                <a:solidFill>
                  <a:srgbClr val="808080"/>
                </a:solidFill>
                <a:latin typeface="Courier New"/>
                <a:cs typeface="Courier New"/>
              </a:rPr>
              <a:t> </a:t>
            </a:r>
            <a:r>
              <a:rPr sz="2133" spc="-7" dirty="0">
                <a:solidFill>
                  <a:srgbClr val="808080"/>
                </a:solidFill>
                <a:latin typeface="Courier New"/>
                <a:cs typeface="Courier New"/>
              </a:rPr>
              <a:t>from</a:t>
            </a:r>
            <a:r>
              <a:rPr sz="2133" spc="27" dirty="0">
                <a:solidFill>
                  <a:srgbClr val="808080"/>
                </a:solidFill>
                <a:latin typeface="Courier New"/>
                <a:cs typeface="Courier New"/>
              </a:rPr>
              <a:t> </a:t>
            </a:r>
            <a:r>
              <a:rPr sz="2133" spc="-7" dirty="0">
                <a:solidFill>
                  <a:srgbClr val="808080"/>
                </a:solidFill>
                <a:latin typeface="Courier New"/>
                <a:cs typeface="Courier New"/>
              </a:rPr>
              <a:t>users</a:t>
            </a:r>
            <a:r>
              <a:rPr sz="2133" spc="20" dirty="0">
                <a:solidFill>
                  <a:srgbClr val="808080"/>
                </a:solidFill>
                <a:latin typeface="Courier New"/>
                <a:cs typeface="Courier New"/>
              </a:rPr>
              <a:t> </a:t>
            </a:r>
            <a:r>
              <a:rPr sz="2133" spc="-7" dirty="0">
                <a:solidFill>
                  <a:srgbClr val="808080"/>
                </a:solidFill>
                <a:latin typeface="Courier New"/>
                <a:cs typeface="Courier New"/>
              </a:rPr>
              <a:t>WHERE</a:t>
            </a:r>
            <a:r>
              <a:rPr sz="2133" spc="33" dirty="0">
                <a:solidFill>
                  <a:srgbClr val="808080"/>
                </a:solidFill>
                <a:latin typeface="Courier New"/>
                <a:cs typeface="Courier New"/>
              </a:rPr>
              <a:t> </a:t>
            </a:r>
            <a:r>
              <a:rPr sz="2133" spc="-7" dirty="0">
                <a:solidFill>
                  <a:srgbClr val="808080"/>
                </a:solidFill>
                <a:latin typeface="Courier New"/>
                <a:cs typeface="Courier New"/>
              </a:rPr>
              <a:t>uid</a:t>
            </a:r>
            <a:r>
              <a:rPr sz="2133" spc="13" dirty="0">
                <a:solidFill>
                  <a:srgbClr val="808080"/>
                </a:solidFill>
                <a:latin typeface="Courier New"/>
                <a:cs typeface="Courier New"/>
              </a:rPr>
              <a:t> </a:t>
            </a:r>
            <a:r>
              <a:rPr sz="2133" spc="-7" dirty="0">
                <a:solidFill>
                  <a:srgbClr val="808080"/>
                </a:solidFill>
                <a:latin typeface="Courier New"/>
                <a:cs typeface="Courier New"/>
              </a:rPr>
              <a:t>=</a:t>
            </a:r>
            <a:r>
              <a:rPr sz="2133" spc="7" dirty="0">
                <a:solidFill>
                  <a:srgbClr val="808080"/>
                </a:solidFill>
                <a:latin typeface="Courier New"/>
                <a:cs typeface="Courier New"/>
              </a:rPr>
              <a:t> </a:t>
            </a:r>
            <a:r>
              <a:rPr sz="2133" spc="-7" dirty="0">
                <a:solidFill>
                  <a:srgbClr val="808080"/>
                </a:solidFill>
                <a:latin typeface="Courier New"/>
                <a:cs typeface="Courier New"/>
              </a:rPr>
              <a:t>'admin'; </a:t>
            </a:r>
            <a:r>
              <a:rPr sz="2133" spc="-1259" dirty="0">
                <a:solidFill>
                  <a:srgbClr val="808080"/>
                </a:solidFill>
                <a:latin typeface="Courier New"/>
                <a:cs typeface="Courier New"/>
              </a:rPr>
              <a:t> </a:t>
            </a:r>
            <a:r>
              <a:rPr sz="2133" spc="-7" dirty="0">
                <a:solidFill>
                  <a:srgbClr val="808080"/>
                </a:solidFill>
                <a:latin typeface="Courier New"/>
                <a:cs typeface="Courier New"/>
              </a:rPr>
              <a:t>DROP TABLE</a:t>
            </a:r>
            <a:r>
              <a:rPr sz="2133" spc="13" dirty="0">
                <a:solidFill>
                  <a:srgbClr val="808080"/>
                </a:solidFill>
                <a:latin typeface="Courier New"/>
                <a:cs typeface="Courier New"/>
              </a:rPr>
              <a:t> </a:t>
            </a:r>
            <a:r>
              <a:rPr sz="2133" spc="-7" dirty="0">
                <a:solidFill>
                  <a:srgbClr val="808080"/>
                </a:solidFill>
                <a:latin typeface="Courier New"/>
                <a:cs typeface="Courier New"/>
              </a:rPr>
              <a:t>users;</a:t>
            </a:r>
            <a:r>
              <a:rPr sz="2133" spc="-7" dirty="0">
                <a:solidFill>
                  <a:srgbClr val="818181"/>
                </a:solidFill>
                <a:latin typeface="Courier New"/>
                <a:cs typeface="Courier New"/>
              </a:rPr>
              <a:t>"</a:t>
            </a:r>
            <a:r>
              <a:rPr sz="2133" spc="-7" dirty="0">
                <a:solidFill>
                  <a:srgbClr val="8000FF"/>
                </a:solidFill>
                <a:latin typeface="Courier New"/>
                <a:cs typeface="Courier New"/>
              </a:rPr>
              <a:t>);</a:t>
            </a:r>
            <a:endParaRPr sz="2133">
              <a:latin typeface="Courier New"/>
              <a:cs typeface="Courier New"/>
            </a:endParaRPr>
          </a:p>
        </p:txBody>
      </p:sp>
      <p:sp>
        <p:nvSpPr>
          <p:cNvPr id="10" name="object 10"/>
          <p:cNvSpPr txBox="1">
            <a:spLocks noGrp="1"/>
          </p:cNvSpPr>
          <p:nvPr>
            <p:ph type="ftr" sz="quarter" idx="5"/>
          </p:nvPr>
        </p:nvSpPr>
        <p:spPr>
          <a:xfrm>
            <a:off x="11232397" y="6457545"/>
            <a:ext cx="542290" cy="139700"/>
          </a:xfrm>
          <a:prstGeom prst="rect">
            <a:avLst/>
          </a:prstGeom>
        </p:spPr>
        <p:txBody>
          <a:bodyPr vert="horz" wrap="square" lIns="0" tIns="0" rIns="0" bIns="0" rtlCol="0">
            <a:spAutoFit/>
          </a:bodyPr>
          <a:lstStyle>
            <a:defPPr>
              <a:defRPr lang="en-PK"/>
            </a:defPPr>
            <a:lvl1pPr marL="0" algn="l" defTabSz="914400" rtl="0" eaLnBrk="1" latinLnBrk="0" hangingPunct="1">
              <a:defRPr sz="9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273"/>
              </a:lnSpc>
            </a:pPr>
            <a:r>
              <a:rPr lang="en-US" spc="-5" dirty="0"/>
              <a:t>D</a:t>
            </a:r>
            <a:r>
              <a:rPr lang="en-US" dirty="0"/>
              <a:t>awn</a:t>
            </a:r>
            <a:r>
              <a:rPr lang="en-US" spc="-20" dirty="0"/>
              <a:t> </a:t>
            </a:r>
            <a:r>
              <a:rPr lang="en-US" spc="-10" dirty="0"/>
              <a:t>S</a:t>
            </a:r>
            <a:r>
              <a:rPr lang="en-US" spc="5" dirty="0"/>
              <a:t>o</a:t>
            </a:r>
            <a:r>
              <a:rPr lang="en-US" spc="-5" dirty="0"/>
              <a:t>ng</a:t>
            </a:r>
            <a:endParaRPr spc="-7" dirty="0"/>
          </a:p>
        </p:txBody>
      </p:sp>
      <p:sp>
        <p:nvSpPr>
          <p:cNvPr id="9" name="object 9"/>
          <p:cNvSpPr txBox="1"/>
          <p:nvPr/>
        </p:nvSpPr>
        <p:spPr>
          <a:xfrm>
            <a:off x="10573691" y="3026765"/>
            <a:ext cx="1317413" cy="386430"/>
          </a:xfrm>
          <a:prstGeom prst="rect">
            <a:avLst/>
          </a:prstGeom>
        </p:spPr>
        <p:txBody>
          <a:bodyPr vert="horz" wrap="square" lIns="0" tIns="16933" rIns="0" bIns="0" rtlCol="0">
            <a:spAutoFit/>
          </a:bodyPr>
          <a:lstStyle/>
          <a:p>
            <a:pPr marL="16933">
              <a:spcBef>
                <a:spcPts val="133"/>
              </a:spcBef>
            </a:pPr>
            <a:r>
              <a:rPr sz="2400" spc="-13" dirty="0">
                <a:latin typeface="Calibri"/>
                <a:cs typeface="Calibri"/>
              </a:rPr>
              <a:t>(</a:t>
            </a:r>
            <a:r>
              <a:rPr sz="2400" spc="-7" dirty="0">
                <a:latin typeface="Calibri"/>
                <a:cs typeface="Calibri"/>
              </a:rPr>
              <a:t>D</a:t>
            </a:r>
            <a:r>
              <a:rPr sz="2400" dirty="0">
                <a:latin typeface="Calibri"/>
                <a:cs typeface="Calibri"/>
              </a:rPr>
              <a:t>e</a:t>
            </a:r>
            <a:r>
              <a:rPr sz="2400" spc="-27" dirty="0">
                <a:latin typeface="Calibri"/>
                <a:cs typeface="Calibri"/>
              </a:rPr>
              <a:t>c</a:t>
            </a:r>
            <a:r>
              <a:rPr sz="2400" spc="-7" dirty="0">
                <a:latin typeface="Calibri"/>
                <a:cs typeface="Calibri"/>
              </a:rPr>
              <a:t>o</a:t>
            </a:r>
            <a:r>
              <a:rPr sz="2400" dirty="0">
                <a:latin typeface="Calibri"/>
                <a:cs typeface="Calibri"/>
              </a:rPr>
              <a:t>ded)</a:t>
            </a:r>
            <a:endParaRPr sz="24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7838" y="365125"/>
            <a:ext cx="10948086" cy="845837"/>
          </a:xfrm>
        </p:spPr>
        <p:txBody>
          <a:bodyPr/>
          <a:lstStyle/>
          <a:p>
            <a:r>
              <a:rPr lang="en-US" dirty="0"/>
              <a:t>SQL Injection – Summary</a:t>
            </a:r>
          </a:p>
        </p:txBody>
      </p:sp>
      <p:sp>
        <p:nvSpPr>
          <p:cNvPr id="2" name="Slide Number Placeholder 1"/>
          <p:cNvSpPr>
            <a:spLocks noGrp="1"/>
          </p:cNvSpPr>
          <p:nvPr>
            <p:ph type="sldNum" sz="quarter" idx="12"/>
          </p:nvPr>
        </p:nvSpPr>
        <p:spPr/>
        <p:txBody>
          <a:bodyPr/>
          <a:lstStyle/>
          <a:p>
            <a:fld id="{A2A50C4D-0BA1-4E54-8DFC-01810EC97B99}" type="slidenum">
              <a:rPr lang="en-US" smtClean="0"/>
              <a:t>17</a:t>
            </a:fld>
            <a:endParaRPr lang="en-US"/>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617838" y="1309203"/>
            <a:ext cx="7575789" cy="3015049"/>
          </a:xfrm>
          <a:prstGeom prst="rect">
            <a:avLst/>
          </a:prstGeom>
        </p:spPr>
      </p:pic>
      <p:pic>
        <p:nvPicPr>
          <p:cNvPr id="5" name="Picture 4"/>
          <p:cNvPicPr>
            <a:picLocks noChangeAspect="1"/>
          </p:cNvPicPr>
          <p:nvPr/>
        </p:nvPicPr>
        <p:blipFill>
          <a:blip r:embed="rId3">
            <a:duotone>
              <a:prstClr val="black"/>
              <a:schemeClr val="accent4">
                <a:tint val="45000"/>
                <a:satMod val="400000"/>
              </a:schemeClr>
            </a:duotone>
          </a:blip>
          <a:stretch>
            <a:fillRect/>
          </a:stretch>
        </p:blipFill>
        <p:spPr>
          <a:xfrm>
            <a:off x="617838" y="4422493"/>
            <a:ext cx="9614810" cy="1933857"/>
          </a:xfrm>
          <a:prstGeom prst="rect">
            <a:avLst/>
          </a:prstGeom>
        </p:spPr>
      </p:pic>
    </p:spTree>
    <p:extLst>
      <p:ext uri="{BB962C8B-B14F-4D97-AF65-F5344CB8AC3E}">
        <p14:creationId xmlns:p14="http://schemas.microsoft.com/office/powerpoint/2010/main" val="160582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7838" y="365125"/>
            <a:ext cx="10948086" cy="845837"/>
          </a:xfrm>
        </p:spPr>
        <p:txBody>
          <a:bodyPr/>
          <a:lstStyle/>
          <a:p>
            <a:r>
              <a:rPr lang="en-US" dirty="0"/>
              <a:t>SQL Injection – Summary</a:t>
            </a:r>
          </a:p>
        </p:txBody>
      </p:sp>
      <p:sp>
        <p:nvSpPr>
          <p:cNvPr id="2" name="Slide Number Placeholder 1"/>
          <p:cNvSpPr>
            <a:spLocks noGrp="1"/>
          </p:cNvSpPr>
          <p:nvPr>
            <p:ph type="sldNum" sz="quarter" idx="12"/>
          </p:nvPr>
        </p:nvSpPr>
        <p:spPr/>
        <p:txBody>
          <a:bodyPr/>
          <a:lstStyle/>
          <a:p>
            <a:fld id="{A2A50C4D-0BA1-4E54-8DFC-01810EC97B99}" type="slidenum">
              <a:rPr lang="en-US" smtClean="0"/>
              <a:t>18</a:t>
            </a:fld>
            <a:endParaRPr lang="en-US"/>
          </a:p>
        </p:txBody>
      </p:sp>
      <p:pic>
        <p:nvPicPr>
          <p:cNvPr id="6" name="Picture 5"/>
          <p:cNvPicPr>
            <a:picLocks noChangeAspect="1"/>
          </p:cNvPicPr>
          <p:nvPr/>
        </p:nvPicPr>
        <p:blipFill>
          <a:blip r:embed="rId2"/>
          <a:stretch>
            <a:fillRect/>
          </a:stretch>
        </p:blipFill>
        <p:spPr>
          <a:xfrm>
            <a:off x="620573" y="1564585"/>
            <a:ext cx="10671443" cy="1561674"/>
          </a:xfrm>
          <a:prstGeom prst="rect">
            <a:avLst/>
          </a:prstGeom>
        </p:spPr>
      </p:pic>
      <p:pic>
        <p:nvPicPr>
          <p:cNvPr id="7" name="Picture 6"/>
          <p:cNvPicPr>
            <a:picLocks noChangeAspect="1"/>
          </p:cNvPicPr>
          <p:nvPr/>
        </p:nvPicPr>
        <p:blipFill>
          <a:blip r:embed="rId3"/>
          <a:stretch>
            <a:fillRect/>
          </a:stretch>
        </p:blipFill>
        <p:spPr>
          <a:xfrm>
            <a:off x="531341" y="4299421"/>
            <a:ext cx="10645224" cy="1495897"/>
          </a:xfrm>
          <a:prstGeom prst="rect">
            <a:avLst/>
          </a:prstGeom>
        </p:spPr>
      </p:pic>
    </p:spTree>
    <p:extLst>
      <p:ext uri="{BB962C8B-B14F-4D97-AF65-F5344CB8AC3E}">
        <p14:creationId xmlns:p14="http://schemas.microsoft.com/office/powerpoint/2010/main" val="115992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6933" defTabSz="1219170">
              <a:lnSpc>
                <a:spcPts val="1273"/>
              </a:lnSpc>
            </a:pPr>
            <a:r>
              <a:rPr spc="-7" dirty="0">
                <a:solidFill>
                  <a:prstClr val="black"/>
                </a:solidFill>
              </a:rPr>
              <a:t>D</a:t>
            </a:r>
            <a:r>
              <a:rPr dirty="0">
                <a:solidFill>
                  <a:prstClr val="black"/>
                </a:solidFill>
              </a:rPr>
              <a:t>awn</a:t>
            </a:r>
            <a:r>
              <a:rPr spc="-27" dirty="0">
                <a:solidFill>
                  <a:prstClr val="black"/>
                </a:solidFill>
              </a:rPr>
              <a:t> </a:t>
            </a:r>
            <a:r>
              <a:rPr spc="-13" dirty="0">
                <a:solidFill>
                  <a:prstClr val="black"/>
                </a:solidFill>
              </a:rPr>
              <a:t>S</a:t>
            </a:r>
            <a:r>
              <a:rPr spc="7" dirty="0">
                <a:solidFill>
                  <a:prstClr val="black"/>
                </a:solidFill>
              </a:rPr>
              <a:t>o</a:t>
            </a:r>
            <a:r>
              <a:rPr spc="-7" dirty="0">
                <a:solidFill>
                  <a:prstClr val="black"/>
                </a:solidFill>
              </a:rPr>
              <a:t>ng</a:t>
            </a:r>
          </a:p>
        </p:txBody>
      </p:sp>
      <p:sp>
        <p:nvSpPr>
          <p:cNvPr id="2" name="object 2"/>
          <p:cNvSpPr txBox="1">
            <a:spLocks noGrp="1"/>
          </p:cNvSpPr>
          <p:nvPr>
            <p:ph type="title"/>
          </p:nvPr>
        </p:nvSpPr>
        <p:spPr>
          <a:xfrm>
            <a:off x="3292010" y="333396"/>
            <a:ext cx="5607473" cy="920830"/>
          </a:xfrm>
          <a:prstGeom prst="rect">
            <a:avLst/>
          </a:prstGeom>
        </p:spPr>
        <p:txBody>
          <a:bodyPr vert="horz" wrap="square" lIns="0" tIns="17780" rIns="0" bIns="0" rtlCol="0">
            <a:spAutoFit/>
          </a:bodyPr>
          <a:lstStyle/>
          <a:p>
            <a:pPr marL="16933">
              <a:spcBef>
                <a:spcPts val="140"/>
              </a:spcBef>
            </a:pPr>
            <a:r>
              <a:rPr spc="-7" dirty="0"/>
              <a:t>Injection</a:t>
            </a:r>
            <a:r>
              <a:rPr spc="-40" dirty="0"/>
              <a:t> </a:t>
            </a:r>
            <a:r>
              <a:rPr spc="-27" dirty="0"/>
              <a:t>Defenses</a:t>
            </a:r>
          </a:p>
        </p:txBody>
      </p:sp>
      <p:sp>
        <p:nvSpPr>
          <p:cNvPr id="3" name="object 3"/>
          <p:cNvSpPr txBox="1"/>
          <p:nvPr/>
        </p:nvSpPr>
        <p:spPr>
          <a:xfrm>
            <a:off x="714587" y="1501989"/>
            <a:ext cx="9739739" cy="4384961"/>
          </a:xfrm>
          <a:prstGeom prst="rect">
            <a:avLst/>
          </a:prstGeom>
        </p:spPr>
        <p:txBody>
          <a:bodyPr vert="horz" wrap="square" lIns="0" tIns="16933" rIns="0" bIns="0" rtlCol="0">
            <a:spAutoFit/>
          </a:bodyPr>
          <a:lstStyle/>
          <a:p>
            <a:pPr marL="474121" indent="-457189" defTabSz="1219170">
              <a:spcBef>
                <a:spcPts val="133"/>
              </a:spcBef>
              <a:buFont typeface="Arial MT"/>
              <a:buChar char="•"/>
              <a:tabLst>
                <a:tab pos="473275" algn="l"/>
                <a:tab pos="474121" algn="l"/>
              </a:tabLst>
            </a:pPr>
            <a:r>
              <a:rPr sz="4000" spc="-20" dirty="0">
                <a:solidFill>
                  <a:prstClr val="black"/>
                </a:solidFill>
                <a:latin typeface="Calibri"/>
                <a:cs typeface="Calibri"/>
              </a:rPr>
              <a:t>Defenses:</a:t>
            </a:r>
            <a:endParaRPr sz="4000" dirty="0">
              <a:solidFill>
                <a:prstClr val="black"/>
              </a:solidFill>
              <a:latin typeface="Calibri"/>
              <a:cs typeface="Calibri"/>
            </a:endParaRPr>
          </a:p>
          <a:p>
            <a:pPr marL="1008355" lvl="1" indent="-382684" defTabSz="1219170">
              <a:spcBef>
                <a:spcPts val="20"/>
              </a:spcBef>
              <a:buFont typeface="Arial MT"/>
              <a:buChar char="–"/>
              <a:tabLst>
                <a:tab pos="1009201" algn="l"/>
              </a:tabLst>
            </a:pPr>
            <a:r>
              <a:rPr sz="3467" spc="-7" dirty="0">
                <a:solidFill>
                  <a:prstClr val="black"/>
                </a:solidFill>
                <a:latin typeface="Calibri"/>
                <a:cs typeface="Calibri"/>
              </a:rPr>
              <a:t>Input</a:t>
            </a:r>
            <a:r>
              <a:rPr sz="3467" spc="-60" dirty="0">
                <a:solidFill>
                  <a:prstClr val="black"/>
                </a:solidFill>
                <a:latin typeface="Calibri"/>
                <a:cs typeface="Calibri"/>
              </a:rPr>
              <a:t> </a:t>
            </a:r>
            <a:r>
              <a:rPr sz="3467" spc="-13" dirty="0">
                <a:solidFill>
                  <a:prstClr val="black"/>
                </a:solidFill>
                <a:latin typeface="Calibri"/>
                <a:cs typeface="Calibri"/>
              </a:rPr>
              <a:t>validation</a:t>
            </a:r>
            <a:endParaRPr sz="3467" dirty="0">
              <a:solidFill>
                <a:prstClr val="black"/>
              </a:solidFill>
              <a:latin typeface="Calibri"/>
              <a:cs typeface="Calibri"/>
            </a:endParaRPr>
          </a:p>
          <a:p>
            <a:pPr marL="1540895" lvl="2" indent="-304792" defTabSz="1219170">
              <a:lnSpc>
                <a:spcPts val="3507"/>
              </a:lnSpc>
              <a:spcBef>
                <a:spcPts val="20"/>
              </a:spcBef>
              <a:buFont typeface="Arial MT"/>
              <a:buChar char="•"/>
              <a:tabLst>
                <a:tab pos="1540048" algn="l"/>
                <a:tab pos="1540895" algn="l"/>
              </a:tabLst>
            </a:pPr>
            <a:r>
              <a:rPr sz="2933" spc="-20" dirty="0">
                <a:solidFill>
                  <a:prstClr val="black"/>
                </a:solidFill>
                <a:latin typeface="Calibri"/>
                <a:cs typeface="Calibri"/>
              </a:rPr>
              <a:t>Whitelists</a:t>
            </a:r>
            <a:r>
              <a:rPr sz="2933" spc="7" dirty="0">
                <a:solidFill>
                  <a:prstClr val="black"/>
                </a:solidFill>
                <a:latin typeface="Calibri"/>
                <a:cs typeface="Calibri"/>
              </a:rPr>
              <a:t> </a:t>
            </a:r>
            <a:r>
              <a:rPr sz="2933" spc="-20" dirty="0">
                <a:solidFill>
                  <a:prstClr val="black"/>
                </a:solidFill>
                <a:latin typeface="Calibri"/>
                <a:cs typeface="Calibri"/>
              </a:rPr>
              <a:t>untrusted</a:t>
            </a:r>
            <a:r>
              <a:rPr sz="2933" spc="20" dirty="0">
                <a:solidFill>
                  <a:prstClr val="black"/>
                </a:solidFill>
                <a:latin typeface="Calibri"/>
                <a:cs typeface="Calibri"/>
              </a:rPr>
              <a:t> </a:t>
            </a:r>
            <a:r>
              <a:rPr sz="2933" spc="-13" dirty="0">
                <a:solidFill>
                  <a:prstClr val="black"/>
                </a:solidFill>
                <a:latin typeface="Calibri"/>
                <a:cs typeface="Calibri"/>
              </a:rPr>
              <a:t>inputs</a:t>
            </a:r>
            <a:r>
              <a:rPr sz="2933" spc="-7" dirty="0">
                <a:solidFill>
                  <a:prstClr val="black"/>
                </a:solidFill>
                <a:latin typeface="Calibri"/>
                <a:cs typeface="Calibri"/>
              </a:rPr>
              <a:t> </a:t>
            </a:r>
            <a:r>
              <a:rPr sz="2933" spc="-27" dirty="0">
                <a:solidFill>
                  <a:prstClr val="black"/>
                </a:solidFill>
                <a:latin typeface="Calibri"/>
                <a:cs typeface="Calibri"/>
              </a:rPr>
              <a:t>to</a:t>
            </a:r>
            <a:r>
              <a:rPr sz="2933" spc="20" dirty="0">
                <a:solidFill>
                  <a:prstClr val="black"/>
                </a:solidFill>
                <a:latin typeface="Calibri"/>
                <a:cs typeface="Calibri"/>
              </a:rPr>
              <a:t> </a:t>
            </a:r>
            <a:r>
              <a:rPr sz="2933" spc="-7" dirty="0">
                <a:solidFill>
                  <a:prstClr val="black"/>
                </a:solidFill>
                <a:latin typeface="Calibri"/>
                <a:cs typeface="Calibri"/>
              </a:rPr>
              <a:t>a </a:t>
            </a:r>
            <a:r>
              <a:rPr sz="2933" spc="-27" dirty="0">
                <a:solidFill>
                  <a:prstClr val="black"/>
                </a:solidFill>
                <a:latin typeface="Calibri"/>
                <a:cs typeface="Calibri"/>
              </a:rPr>
              <a:t>safe</a:t>
            </a:r>
            <a:r>
              <a:rPr sz="2933" spc="20" dirty="0">
                <a:solidFill>
                  <a:prstClr val="black"/>
                </a:solidFill>
                <a:latin typeface="Calibri"/>
                <a:cs typeface="Calibri"/>
              </a:rPr>
              <a:t> </a:t>
            </a:r>
            <a:r>
              <a:rPr sz="2933" spc="-13" dirty="0">
                <a:solidFill>
                  <a:prstClr val="black"/>
                </a:solidFill>
                <a:latin typeface="Calibri"/>
                <a:cs typeface="Calibri"/>
              </a:rPr>
              <a:t>list.</a:t>
            </a:r>
            <a:endParaRPr sz="2933" dirty="0">
              <a:solidFill>
                <a:prstClr val="black"/>
              </a:solidFill>
              <a:latin typeface="Calibri"/>
              <a:cs typeface="Calibri"/>
            </a:endParaRPr>
          </a:p>
          <a:p>
            <a:pPr marL="1008355" lvl="1" indent="-382684" defTabSz="1219170">
              <a:lnSpc>
                <a:spcPts val="4147"/>
              </a:lnSpc>
              <a:buFont typeface="Arial MT"/>
              <a:buChar char="–"/>
              <a:tabLst>
                <a:tab pos="1009201" algn="l"/>
              </a:tabLst>
            </a:pPr>
            <a:r>
              <a:rPr sz="3467" spc="-7" dirty="0">
                <a:solidFill>
                  <a:prstClr val="black"/>
                </a:solidFill>
                <a:latin typeface="Calibri"/>
                <a:cs typeface="Calibri"/>
              </a:rPr>
              <a:t>Input</a:t>
            </a:r>
            <a:r>
              <a:rPr sz="3467" spc="-67" dirty="0">
                <a:solidFill>
                  <a:prstClr val="black"/>
                </a:solidFill>
                <a:latin typeface="Calibri"/>
                <a:cs typeface="Calibri"/>
              </a:rPr>
              <a:t> </a:t>
            </a:r>
            <a:r>
              <a:rPr sz="3467" spc="-7" dirty="0">
                <a:solidFill>
                  <a:prstClr val="black"/>
                </a:solidFill>
                <a:latin typeface="Calibri"/>
                <a:cs typeface="Calibri"/>
              </a:rPr>
              <a:t>escaping</a:t>
            </a:r>
            <a:endParaRPr sz="3467" dirty="0">
              <a:solidFill>
                <a:prstClr val="black"/>
              </a:solidFill>
              <a:latin typeface="Calibri"/>
              <a:cs typeface="Calibri"/>
            </a:endParaRPr>
          </a:p>
          <a:p>
            <a:pPr marL="1540048" marR="6773" lvl="2" indent="-304792" defTabSz="1219170">
              <a:lnSpc>
                <a:spcPts val="2813"/>
              </a:lnSpc>
              <a:spcBef>
                <a:spcPts val="707"/>
              </a:spcBef>
              <a:buFont typeface="Arial MT"/>
              <a:buChar char="•"/>
              <a:tabLst>
                <a:tab pos="1540048" algn="l"/>
                <a:tab pos="1540895" algn="l"/>
              </a:tabLst>
            </a:pPr>
            <a:r>
              <a:rPr sz="2933" spc="-13" dirty="0">
                <a:solidFill>
                  <a:prstClr val="black"/>
                </a:solidFill>
                <a:latin typeface="Calibri"/>
                <a:cs typeface="Calibri"/>
              </a:rPr>
              <a:t>Escape</a:t>
            </a:r>
            <a:r>
              <a:rPr sz="2933" spc="13" dirty="0">
                <a:solidFill>
                  <a:prstClr val="black"/>
                </a:solidFill>
                <a:latin typeface="Calibri"/>
                <a:cs typeface="Calibri"/>
              </a:rPr>
              <a:t> </a:t>
            </a:r>
            <a:r>
              <a:rPr sz="2933" spc="-20" dirty="0">
                <a:solidFill>
                  <a:prstClr val="black"/>
                </a:solidFill>
                <a:latin typeface="Calibri"/>
                <a:cs typeface="Calibri"/>
              </a:rPr>
              <a:t>untrusted</a:t>
            </a:r>
            <a:r>
              <a:rPr sz="2933" dirty="0">
                <a:solidFill>
                  <a:prstClr val="black"/>
                </a:solidFill>
                <a:latin typeface="Calibri"/>
                <a:cs typeface="Calibri"/>
              </a:rPr>
              <a:t> </a:t>
            </a:r>
            <a:r>
              <a:rPr sz="2933" spc="-7" dirty="0">
                <a:solidFill>
                  <a:prstClr val="black"/>
                </a:solidFill>
                <a:latin typeface="Calibri"/>
                <a:cs typeface="Calibri"/>
              </a:rPr>
              <a:t>input</a:t>
            </a:r>
            <a:r>
              <a:rPr sz="2933" spc="-13" dirty="0">
                <a:solidFill>
                  <a:prstClr val="black"/>
                </a:solidFill>
                <a:latin typeface="Calibri"/>
                <a:cs typeface="Calibri"/>
              </a:rPr>
              <a:t> </a:t>
            </a:r>
            <a:r>
              <a:rPr sz="2933" spc="-7" dirty="0">
                <a:solidFill>
                  <a:prstClr val="black"/>
                </a:solidFill>
                <a:latin typeface="Calibri"/>
                <a:cs typeface="Calibri"/>
              </a:rPr>
              <a:t>so</a:t>
            </a:r>
            <a:r>
              <a:rPr sz="2933" spc="7" dirty="0">
                <a:solidFill>
                  <a:prstClr val="black"/>
                </a:solidFill>
                <a:latin typeface="Calibri"/>
                <a:cs typeface="Calibri"/>
              </a:rPr>
              <a:t> </a:t>
            </a:r>
            <a:r>
              <a:rPr sz="2933" spc="-7" dirty="0">
                <a:solidFill>
                  <a:prstClr val="black"/>
                </a:solidFill>
                <a:latin typeface="Calibri"/>
                <a:cs typeface="Calibri"/>
              </a:rPr>
              <a:t>it</a:t>
            </a:r>
            <a:r>
              <a:rPr sz="2933" spc="-13" dirty="0">
                <a:solidFill>
                  <a:prstClr val="black"/>
                </a:solidFill>
                <a:latin typeface="Calibri"/>
                <a:cs typeface="Calibri"/>
              </a:rPr>
              <a:t> </a:t>
            </a:r>
            <a:r>
              <a:rPr sz="2933" spc="-7" dirty="0">
                <a:solidFill>
                  <a:prstClr val="black"/>
                </a:solidFill>
                <a:latin typeface="Calibri"/>
                <a:cs typeface="Calibri"/>
              </a:rPr>
              <a:t>will</a:t>
            </a:r>
            <a:r>
              <a:rPr sz="2933" spc="-20" dirty="0">
                <a:solidFill>
                  <a:prstClr val="black"/>
                </a:solidFill>
                <a:latin typeface="Calibri"/>
                <a:cs typeface="Calibri"/>
              </a:rPr>
              <a:t> </a:t>
            </a:r>
            <a:r>
              <a:rPr sz="2933" spc="-7" dirty="0">
                <a:solidFill>
                  <a:prstClr val="black"/>
                </a:solidFill>
                <a:latin typeface="Calibri"/>
                <a:cs typeface="Calibri"/>
              </a:rPr>
              <a:t>not be</a:t>
            </a:r>
            <a:r>
              <a:rPr sz="2933" spc="7" dirty="0">
                <a:solidFill>
                  <a:prstClr val="black"/>
                </a:solidFill>
                <a:latin typeface="Calibri"/>
                <a:cs typeface="Calibri"/>
              </a:rPr>
              <a:t> </a:t>
            </a:r>
            <a:r>
              <a:rPr sz="2933" spc="-20" dirty="0">
                <a:solidFill>
                  <a:prstClr val="black"/>
                </a:solidFill>
                <a:latin typeface="Calibri"/>
                <a:cs typeface="Calibri"/>
              </a:rPr>
              <a:t>treated</a:t>
            </a:r>
            <a:r>
              <a:rPr sz="2933" spc="13" dirty="0">
                <a:solidFill>
                  <a:prstClr val="black"/>
                </a:solidFill>
                <a:latin typeface="Calibri"/>
                <a:cs typeface="Calibri"/>
              </a:rPr>
              <a:t> </a:t>
            </a:r>
            <a:r>
              <a:rPr sz="2933" spc="-7" dirty="0">
                <a:solidFill>
                  <a:prstClr val="black"/>
                </a:solidFill>
                <a:latin typeface="Calibri"/>
                <a:cs typeface="Calibri"/>
              </a:rPr>
              <a:t>as a </a:t>
            </a:r>
            <a:r>
              <a:rPr sz="2933" spc="-645" dirty="0">
                <a:solidFill>
                  <a:prstClr val="black"/>
                </a:solidFill>
                <a:latin typeface="Calibri"/>
                <a:cs typeface="Calibri"/>
              </a:rPr>
              <a:t> </a:t>
            </a:r>
            <a:r>
              <a:rPr sz="2933" spc="-13" dirty="0">
                <a:solidFill>
                  <a:prstClr val="black"/>
                </a:solidFill>
                <a:latin typeface="Calibri"/>
                <a:cs typeface="Calibri"/>
              </a:rPr>
              <a:t>command.</a:t>
            </a:r>
            <a:endParaRPr sz="2933" dirty="0">
              <a:solidFill>
                <a:prstClr val="black"/>
              </a:solidFill>
              <a:latin typeface="Calibri"/>
              <a:cs typeface="Calibri"/>
            </a:endParaRPr>
          </a:p>
          <a:p>
            <a:pPr marL="1008355" lvl="1" indent="-382684" defTabSz="1219170">
              <a:buFont typeface="Arial MT"/>
              <a:buChar char="–"/>
              <a:tabLst>
                <a:tab pos="1009201" algn="l"/>
              </a:tabLst>
            </a:pPr>
            <a:r>
              <a:rPr sz="3467" dirty="0">
                <a:solidFill>
                  <a:srgbClr val="FF0000"/>
                </a:solidFill>
                <a:latin typeface="Calibri"/>
                <a:cs typeface="Calibri"/>
              </a:rPr>
              <a:t>Use</a:t>
            </a:r>
            <a:r>
              <a:rPr sz="3467" spc="-53" dirty="0">
                <a:solidFill>
                  <a:srgbClr val="FF0000"/>
                </a:solidFill>
                <a:latin typeface="Calibri"/>
                <a:cs typeface="Calibri"/>
              </a:rPr>
              <a:t> </a:t>
            </a:r>
            <a:r>
              <a:rPr sz="3467" dirty="0">
                <a:solidFill>
                  <a:srgbClr val="FF0000"/>
                </a:solidFill>
                <a:latin typeface="Calibri"/>
                <a:cs typeface="Calibri"/>
              </a:rPr>
              <a:t>less</a:t>
            </a:r>
            <a:r>
              <a:rPr sz="3467" spc="-53" dirty="0">
                <a:solidFill>
                  <a:srgbClr val="FF0000"/>
                </a:solidFill>
                <a:latin typeface="Calibri"/>
                <a:cs typeface="Calibri"/>
              </a:rPr>
              <a:t> </a:t>
            </a:r>
            <a:r>
              <a:rPr sz="3467" spc="-13" dirty="0">
                <a:solidFill>
                  <a:srgbClr val="FF0000"/>
                </a:solidFill>
                <a:latin typeface="Calibri"/>
                <a:cs typeface="Calibri"/>
              </a:rPr>
              <a:t>powerful</a:t>
            </a:r>
            <a:r>
              <a:rPr sz="3467" spc="-33" dirty="0">
                <a:solidFill>
                  <a:srgbClr val="FF0000"/>
                </a:solidFill>
                <a:latin typeface="Calibri"/>
                <a:cs typeface="Calibri"/>
              </a:rPr>
              <a:t> </a:t>
            </a:r>
            <a:r>
              <a:rPr sz="3467" dirty="0">
                <a:solidFill>
                  <a:srgbClr val="FF0000"/>
                </a:solidFill>
                <a:latin typeface="Calibri"/>
                <a:cs typeface="Calibri"/>
              </a:rPr>
              <a:t>API</a:t>
            </a:r>
            <a:endParaRPr sz="3467" dirty="0">
              <a:solidFill>
                <a:prstClr val="black"/>
              </a:solidFill>
              <a:latin typeface="Calibri"/>
              <a:cs typeface="Calibri"/>
            </a:endParaRPr>
          </a:p>
          <a:p>
            <a:pPr marL="1540895" lvl="2" indent="-304792" defTabSz="1219170">
              <a:spcBef>
                <a:spcPts val="27"/>
              </a:spcBef>
              <a:buFont typeface="Arial MT"/>
              <a:buChar char="•"/>
              <a:tabLst>
                <a:tab pos="1540048" algn="l"/>
                <a:tab pos="1540895" algn="l"/>
              </a:tabLst>
            </a:pPr>
            <a:r>
              <a:rPr sz="2933" spc="-13" dirty="0">
                <a:solidFill>
                  <a:srgbClr val="FF0000"/>
                </a:solidFill>
                <a:latin typeface="Calibri"/>
                <a:cs typeface="Calibri"/>
              </a:rPr>
              <a:t>Use</a:t>
            </a:r>
            <a:r>
              <a:rPr sz="2933" spc="13" dirty="0">
                <a:solidFill>
                  <a:srgbClr val="FF0000"/>
                </a:solidFill>
                <a:latin typeface="Calibri"/>
                <a:cs typeface="Calibri"/>
              </a:rPr>
              <a:t> </a:t>
            </a:r>
            <a:r>
              <a:rPr sz="2933" spc="-7" dirty="0">
                <a:solidFill>
                  <a:srgbClr val="FF0000"/>
                </a:solidFill>
                <a:latin typeface="Calibri"/>
                <a:cs typeface="Calibri"/>
              </a:rPr>
              <a:t>an</a:t>
            </a:r>
            <a:r>
              <a:rPr sz="2933" spc="-13" dirty="0">
                <a:solidFill>
                  <a:srgbClr val="FF0000"/>
                </a:solidFill>
                <a:latin typeface="Calibri"/>
                <a:cs typeface="Calibri"/>
              </a:rPr>
              <a:t> </a:t>
            </a:r>
            <a:r>
              <a:rPr sz="2933" spc="-7" dirty="0">
                <a:solidFill>
                  <a:srgbClr val="FF0000"/>
                </a:solidFill>
                <a:latin typeface="Calibri"/>
                <a:cs typeface="Calibri"/>
              </a:rPr>
              <a:t>API</a:t>
            </a:r>
            <a:r>
              <a:rPr sz="2933" spc="-20" dirty="0">
                <a:solidFill>
                  <a:srgbClr val="FF0000"/>
                </a:solidFill>
                <a:latin typeface="Calibri"/>
                <a:cs typeface="Calibri"/>
              </a:rPr>
              <a:t> that</a:t>
            </a:r>
            <a:r>
              <a:rPr sz="2933" spc="13" dirty="0">
                <a:solidFill>
                  <a:srgbClr val="FF0000"/>
                </a:solidFill>
                <a:latin typeface="Calibri"/>
                <a:cs typeface="Calibri"/>
              </a:rPr>
              <a:t> </a:t>
            </a:r>
            <a:r>
              <a:rPr sz="2933" spc="-7" dirty="0">
                <a:solidFill>
                  <a:srgbClr val="FF0000"/>
                </a:solidFill>
                <a:latin typeface="Calibri"/>
                <a:cs typeface="Calibri"/>
              </a:rPr>
              <a:t>only</a:t>
            </a:r>
            <a:r>
              <a:rPr sz="2933" spc="-13" dirty="0">
                <a:solidFill>
                  <a:srgbClr val="FF0000"/>
                </a:solidFill>
                <a:latin typeface="Calibri"/>
                <a:cs typeface="Calibri"/>
              </a:rPr>
              <a:t> </a:t>
            </a:r>
            <a:r>
              <a:rPr sz="2933" spc="-7" dirty="0">
                <a:solidFill>
                  <a:srgbClr val="FF0000"/>
                </a:solidFill>
                <a:latin typeface="Calibri"/>
                <a:cs typeface="Calibri"/>
              </a:rPr>
              <a:t>does</a:t>
            </a:r>
            <a:r>
              <a:rPr sz="2933" spc="13" dirty="0">
                <a:solidFill>
                  <a:srgbClr val="FF0000"/>
                </a:solidFill>
                <a:latin typeface="Calibri"/>
                <a:cs typeface="Calibri"/>
              </a:rPr>
              <a:t> </a:t>
            </a:r>
            <a:r>
              <a:rPr sz="2933" spc="-13" dirty="0">
                <a:solidFill>
                  <a:srgbClr val="FF0000"/>
                </a:solidFill>
                <a:latin typeface="Calibri"/>
                <a:cs typeface="Calibri"/>
              </a:rPr>
              <a:t>what</a:t>
            </a:r>
            <a:r>
              <a:rPr sz="2933" dirty="0">
                <a:solidFill>
                  <a:srgbClr val="FF0000"/>
                </a:solidFill>
                <a:latin typeface="Calibri"/>
                <a:cs typeface="Calibri"/>
              </a:rPr>
              <a:t> </a:t>
            </a:r>
            <a:r>
              <a:rPr sz="2933" spc="-13" dirty="0">
                <a:solidFill>
                  <a:srgbClr val="FF0000"/>
                </a:solidFill>
                <a:latin typeface="Calibri"/>
                <a:cs typeface="Calibri"/>
              </a:rPr>
              <a:t>you</a:t>
            </a:r>
            <a:r>
              <a:rPr sz="2933" spc="-7" dirty="0">
                <a:solidFill>
                  <a:srgbClr val="FF0000"/>
                </a:solidFill>
                <a:latin typeface="Calibri"/>
                <a:cs typeface="Calibri"/>
              </a:rPr>
              <a:t> </a:t>
            </a:r>
            <a:r>
              <a:rPr sz="2933" spc="-20" dirty="0">
                <a:solidFill>
                  <a:srgbClr val="FF0000"/>
                </a:solidFill>
                <a:latin typeface="Calibri"/>
                <a:cs typeface="Calibri"/>
              </a:rPr>
              <a:t>want</a:t>
            </a:r>
            <a:endParaRPr sz="2933" dirty="0">
              <a:solidFill>
                <a:prstClr val="black"/>
              </a:solidFill>
              <a:latin typeface="Calibri"/>
              <a:cs typeface="Calibri"/>
            </a:endParaRPr>
          </a:p>
          <a:p>
            <a:pPr marL="1540895" lvl="2" indent="-304792" defTabSz="1219170">
              <a:buFont typeface="Arial MT"/>
              <a:buChar char="•"/>
              <a:tabLst>
                <a:tab pos="1540048" algn="l"/>
                <a:tab pos="1540895" algn="l"/>
              </a:tabLst>
            </a:pPr>
            <a:r>
              <a:rPr sz="2933" spc="-33" dirty="0">
                <a:solidFill>
                  <a:srgbClr val="FF0000"/>
                </a:solidFill>
                <a:latin typeface="Calibri"/>
                <a:cs typeface="Calibri"/>
              </a:rPr>
              <a:t>Prefer</a:t>
            </a:r>
            <a:r>
              <a:rPr sz="2933" dirty="0">
                <a:solidFill>
                  <a:srgbClr val="FF0000"/>
                </a:solidFill>
                <a:latin typeface="Calibri"/>
                <a:cs typeface="Calibri"/>
              </a:rPr>
              <a:t> </a:t>
            </a:r>
            <a:r>
              <a:rPr sz="2933" spc="-13" dirty="0">
                <a:solidFill>
                  <a:srgbClr val="FF0000"/>
                </a:solidFill>
                <a:latin typeface="Calibri"/>
                <a:cs typeface="Calibri"/>
              </a:rPr>
              <a:t>this</a:t>
            </a:r>
            <a:r>
              <a:rPr sz="2933" spc="7" dirty="0">
                <a:solidFill>
                  <a:srgbClr val="FF0000"/>
                </a:solidFill>
                <a:latin typeface="Calibri"/>
                <a:cs typeface="Calibri"/>
              </a:rPr>
              <a:t> </a:t>
            </a:r>
            <a:r>
              <a:rPr sz="2933" spc="-20" dirty="0">
                <a:solidFill>
                  <a:srgbClr val="FF0000"/>
                </a:solidFill>
                <a:latin typeface="Calibri"/>
                <a:cs typeface="Calibri"/>
              </a:rPr>
              <a:t>over</a:t>
            </a:r>
            <a:r>
              <a:rPr sz="2933" spc="-13" dirty="0">
                <a:solidFill>
                  <a:srgbClr val="FF0000"/>
                </a:solidFill>
                <a:latin typeface="Calibri"/>
                <a:cs typeface="Calibri"/>
              </a:rPr>
              <a:t> </a:t>
            </a:r>
            <a:r>
              <a:rPr sz="2933" spc="-7" dirty="0">
                <a:solidFill>
                  <a:srgbClr val="FF0000"/>
                </a:solidFill>
                <a:latin typeface="Calibri"/>
                <a:cs typeface="Calibri"/>
              </a:rPr>
              <a:t>all</a:t>
            </a:r>
            <a:r>
              <a:rPr sz="2933" spc="-13" dirty="0">
                <a:solidFill>
                  <a:srgbClr val="FF0000"/>
                </a:solidFill>
                <a:latin typeface="Calibri"/>
                <a:cs typeface="Calibri"/>
              </a:rPr>
              <a:t> </a:t>
            </a:r>
            <a:r>
              <a:rPr sz="2933" spc="-7" dirty="0">
                <a:solidFill>
                  <a:srgbClr val="FF0000"/>
                </a:solidFill>
                <a:latin typeface="Calibri"/>
                <a:cs typeface="Calibri"/>
              </a:rPr>
              <a:t>other</a:t>
            </a:r>
            <a:r>
              <a:rPr sz="2933" dirty="0">
                <a:solidFill>
                  <a:srgbClr val="FF0000"/>
                </a:solidFill>
                <a:latin typeface="Calibri"/>
                <a:cs typeface="Calibri"/>
              </a:rPr>
              <a:t> </a:t>
            </a:r>
            <a:r>
              <a:rPr sz="2933" spc="-7" dirty="0">
                <a:solidFill>
                  <a:srgbClr val="FF0000"/>
                </a:solidFill>
                <a:latin typeface="Calibri"/>
                <a:cs typeface="Calibri"/>
              </a:rPr>
              <a:t>options.</a:t>
            </a:r>
            <a:endParaRPr sz="2933" dirty="0">
              <a:solidFill>
                <a:prstClr val="black"/>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41402" y="404664"/>
            <a:ext cx="10416619" cy="990503"/>
          </a:xfrm>
        </p:spPr>
        <p:txBody>
          <a:bodyPr wrap="square" numCol="1" anchorCtr="0" compatLnSpc="1">
            <a:prstTxWarp prst="textNoShape">
              <a:avLst/>
            </a:prstTxWarp>
            <a:normAutofit/>
          </a:bodyPr>
          <a:lstStyle/>
          <a:p>
            <a:pPr eaLnBrk="1" hangingPunct="1"/>
            <a:r>
              <a:rPr lang="en-US" b="1" dirty="0">
                <a:latin typeface="Times New Roman" panose="02020603050405020304" pitchFamily="18" charset="0"/>
                <a:cs typeface="Times New Roman" panose="02020603050405020304" pitchFamily="18" charset="0"/>
              </a:rPr>
              <a:t>Structured Query Language (SQL)</a:t>
            </a:r>
          </a:p>
        </p:txBody>
      </p:sp>
      <p:sp>
        <p:nvSpPr>
          <p:cNvPr id="217091" name="Rectangle 3"/>
          <p:cNvSpPr>
            <a:spLocks noGrp="1" noChangeArrowheads="1"/>
          </p:cNvSpPr>
          <p:nvPr>
            <p:ph idx="1"/>
          </p:nvPr>
        </p:nvSpPr>
        <p:spPr>
          <a:xfrm>
            <a:off x="480767" y="1778124"/>
            <a:ext cx="11349872" cy="1650876"/>
          </a:xfrm>
        </p:spPr>
        <p:txBody>
          <a:bodyPr wrap="square" numCol="1" anchor="t" anchorCtr="0" compatLnSpc="1">
            <a:prstTxWarp prst="textNoShape">
              <a:avLst/>
            </a:prstTxWarp>
            <a:normAutofit fontScale="92500"/>
          </a:bodyPr>
          <a:lstStyle/>
          <a:p>
            <a:pPr marL="342900" lvl="1" indent="-342900">
              <a:spcBef>
                <a:spcPts val="2000"/>
              </a:spcBef>
              <a:buClr>
                <a:schemeClr val="accent6">
                  <a:lumMod val="60000"/>
                  <a:lumOff val="40000"/>
                </a:schemeClr>
              </a:buClr>
              <a:buSzPct val="80000"/>
              <a:buFont typeface="Wingdings" pitchFamily="-110" charset="2"/>
              <a:buChar char=""/>
              <a:defRPr/>
            </a:pPr>
            <a:r>
              <a:rPr lang="en-US" dirty="0"/>
              <a:t>Standardized language to define schema, manipulate, and query data in a relational database</a:t>
            </a:r>
          </a:p>
          <a:p>
            <a:pPr marL="342900" lvl="1" indent="-342900">
              <a:spcBef>
                <a:spcPts val="2000"/>
              </a:spcBef>
              <a:buClr>
                <a:schemeClr val="accent6">
                  <a:lumMod val="60000"/>
                  <a:lumOff val="40000"/>
                </a:schemeClr>
              </a:buClr>
              <a:buSzPct val="80000"/>
              <a:buFont typeface="Wingdings" pitchFamily="-110" charset="2"/>
              <a:buChar char=""/>
              <a:defRPr/>
            </a:pPr>
            <a:r>
              <a:rPr lang="en-US" dirty="0"/>
              <a:t>Several similar versions of ANSI/ISO standard</a:t>
            </a:r>
          </a:p>
          <a:p>
            <a:pPr marL="342900" lvl="1" indent="-342900">
              <a:spcBef>
                <a:spcPts val="2000"/>
              </a:spcBef>
              <a:buClr>
                <a:schemeClr val="accent6">
                  <a:lumMod val="60000"/>
                  <a:lumOff val="40000"/>
                </a:schemeClr>
              </a:buClr>
              <a:buSzPct val="80000"/>
              <a:buFont typeface="Wingdings" pitchFamily="-110" charset="2"/>
              <a:buChar char=""/>
              <a:defRPr/>
            </a:pPr>
            <a:r>
              <a:rPr lang="en-US" dirty="0"/>
              <a:t>All follow the same basic syntax and semantics</a:t>
            </a:r>
          </a:p>
        </p:txBody>
      </p:sp>
      <p:graphicFrame>
        <p:nvGraphicFramePr>
          <p:cNvPr id="4" name="Diagram 3"/>
          <p:cNvGraphicFramePr/>
          <p:nvPr/>
        </p:nvGraphicFramePr>
        <p:xfrm>
          <a:off x="3111500" y="4000500"/>
          <a:ext cx="6096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6933">
              <a:lnSpc>
                <a:spcPts val="1273"/>
              </a:lnSpc>
            </a:pPr>
            <a:r>
              <a:rPr spc="-7" dirty="0"/>
              <a:t>D</a:t>
            </a:r>
            <a:r>
              <a:rPr dirty="0"/>
              <a:t>awn</a:t>
            </a:r>
            <a:r>
              <a:rPr spc="-27" dirty="0"/>
              <a:t> </a:t>
            </a:r>
            <a:r>
              <a:rPr spc="-13" dirty="0"/>
              <a:t>S</a:t>
            </a:r>
            <a:r>
              <a:rPr spc="7" dirty="0"/>
              <a:t>o</a:t>
            </a:r>
            <a:r>
              <a:rPr spc="-7" dirty="0"/>
              <a:t>ng</a:t>
            </a:r>
          </a:p>
        </p:txBody>
      </p:sp>
      <p:sp>
        <p:nvSpPr>
          <p:cNvPr id="2" name="object 2"/>
          <p:cNvSpPr txBox="1">
            <a:spLocks noGrp="1"/>
          </p:cNvSpPr>
          <p:nvPr>
            <p:ph type="title"/>
          </p:nvPr>
        </p:nvSpPr>
        <p:spPr>
          <a:xfrm>
            <a:off x="2491444" y="333396"/>
            <a:ext cx="7207673" cy="920830"/>
          </a:xfrm>
          <a:prstGeom prst="rect">
            <a:avLst/>
          </a:prstGeom>
        </p:spPr>
        <p:txBody>
          <a:bodyPr vert="horz" wrap="square" lIns="0" tIns="17780" rIns="0" bIns="0" rtlCol="0">
            <a:spAutoFit/>
          </a:bodyPr>
          <a:lstStyle/>
          <a:p>
            <a:pPr marL="16933">
              <a:spcBef>
                <a:spcPts val="140"/>
              </a:spcBef>
            </a:pPr>
            <a:r>
              <a:rPr dirty="0"/>
              <a:t>Input</a:t>
            </a:r>
            <a:r>
              <a:rPr spc="-33" dirty="0"/>
              <a:t> </a:t>
            </a:r>
            <a:r>
              <a:rPr spc="-40" dirty="0"/>
              <a:t>Validation</a:t>
            </a:r>
            <a:r>
              <a:rPr spc="-27" dirty="0"/>
              <a:t> </a:t>
            </a:r>
            <a:r>
              <a:rPr spc="-47" dirty="0"/>
              <a:t>for</a:t>
            </a:r>
            <a:r>
              <a:rPr spc="-27" dirty="0"/>
              <a:t> </a:t>
            </a:r>
            <a:r>
              <a:rPr dirty="0"/>
              <a:t>SQL</a:t>
            </a:r>
          </a:p>
        </p:txBody>
      </p:sp>
      <p:sp>
        <p:nvSpPr>
          <p:cNvPr id="3" name="object 3"/>
          <p:cNvSpPr txBox="1"/>
          <p:nvPr/>
        </p:nvSpPr>
        <p:spPr>
          <a:xfrm>
            <a:off x="786216" y="1522510"/>
            <a:ext cx="1954953" cy="293607"/>
          </a:xfrm>
          <a:prstGeom prst="rect">
            <a:avLst/>
          </a:prstGeom>
          <a:solidFill>
            <a:srgbClr val="FEFCF5"/>
          </a:solidFill>
        </p:spPr>
        <p:txBody>
          <a:bodyPr vert="horz" wrap="square" lIns="0" tIns="0" rIns="0" bIns="0" rtlCol="0">
            <a:spAutoFit/>
          </a:bodyPr>
          <a:lstStyle/>
          <a:p>
            <a:pPr>
              <a:lnSpc>
                <a:spcPts val="2200"/>
              </a:lnSpc>
            </a:pPr>
            <a:r>
              <a:rPr sz="2133" b="1" spc="-7" dirty="0">
                <a:latin typeface="Courier New"/>
                <a:cs typeface="Courier New"/>
              </a:rPr>
              <a:t>login.php:</a:t>
            </a:r>
            <a:endParaRPr sz="2133">
              <a:latin typeface="Courier New"/>
              <a:cs typeface="Courier New"/>
            </a:endParaRPr>
          </a:p>
        </p:txBody>
      </p:sp>
      <p:graphicFrame>
        <p:nvGraphicFramePr>
          <p:cNvPr id="4" name="object 4"/>
          <p:cNvGraphicFramePr>
            <a:graphicFrameLocks noGrp="1"/>
          </p:cNvGraphicFramePr>
          <p:nvPr/>
        </p:nvGraphicFramePr>
        <p:xfrm>
          <a:off x="679277" y="1829342"/>
          <a:ext cx="7874842" cy="4617851"/>
        </p:xfrm>
        <a:graphic>
          <a:graphicData uri="http://schemas.openxmlformats.org/drawingml/2006/table">
            <a:tbl>
              <a:tblPr firstRow="1" bandRow="1">
                <a:tableStyleId>{2D5ABB26-0587-4C30-8999-92F81FD0307C}</a:tableStyleId>
              </a:tblPr>
              <a:tblGrid>
                <a:gridCol w="128693">
                  <a:extLst>
                    <a:ext uri="{9D8B030D-6E8A-4147-A177-3AD203B41FA5}">
                      <a16:colId xmlns:a16="http://schemas.microsoft.com/office/drawing/2014/main" val="20000"/>
                    </a:ext>
                  </a:extLst>
                </a:gridCol>
                <a:gridCol w="325119">
                  <a:extLst>
                    <a:ext uri="{9D8B030D-6E8A-4147-A177-3AD203B41FA5}">
                      <a16:colId xmlns:a16="http://schemas.microsoft.com/office/drawing/2014/main" val="20001"/>
                    </a:ext>
                  </a:extLst>
                </a:gridCol>
                <a:gridCol w="496145">
                  <a:extLst>
                    <a:ext uri="{9D8B030D-6E8A-4147-A177-3AD203B41FA5}">
                      <a16:colId xmlns:a16="http://schemas.microsoft.com/office/drawing/2014/main" val="20002"/>
                    </a:ext>
                  </a:extLst>
                </a:gridCol>
                <a:gridCol w="851747">
                  <a:extLst>
                    <a:ext uri="{9D8B030D-6E8A-4147-A177-3AD203B41FA5}">
                      <a16:colId xmlns:a16="http://schemas.microsoft.com/office/drawing/2014/main" val="20003"/>
                    </a:ext>
                  </a:extLst>
                </a:gridCol>
                <a:gridCol w="2552700">
                  <a:extLst>
                    <a:ext uri="{9D8B030D-6E8A-4147-A177-3AD203B41FA5}">
                      <a16:colId xmlns:a16="http://schemas.microsoft.com/office/drawing/2014/main" val="20004"/>
                    </a:ext>
                  </a:extLst>
                </a:gridCol>
                <a:gridCol w="2009139">
                  <a:extLst>
                    <a:ext uri="{9D8B030D-6E8A-4147-A177-3AD203B41FA5}">
                      <a16:colId xmlns:a16="http://schemas.microsoft.com/office/drawing/2014/main" val="20005"/>
                    </a:ext>
                  </a:extLst>
                </a:gridCol>
                <a:gridCol w="259927">
                  <a:extLst>
                    <a:ext uri="{9D8B030D-6E8A-4147-A177-3AD203B41FA5}">
                      <a16:colId xmlns:a16="http://schemas.microsoft.com/office/drawing/2014/main" val="20006"/>
                    </a:ext>
                  </a:extLst>
                </a:gridCol>
                <a:gridCol w="1251372">
                  <a:extLst>
                    <a:ext uri="{9D8B030D-6E8A-4147-A177-3AD203B41FA5}">
                      <a16:colId xmlns:a16="http://schemas.microsoft.com/office/drawing/2014/main" val="20007"/>
                    </a:ext>
                  </a:extLst>
                </a:gridCol>
              </a:tblGrid>
              <a:tr h="585047">
                <a:tc>
                  <a:txBody>
                    <a:bodyPr/>
                    <a:lstStyle/>
                    <a:p>
                      <a:pPr>
                        <a:lnSpc>
                          <a:spcPct val="100000"/>
                        </a:lnSpc>
                      </a:pPr>
                      <a:endParaRPr sz="1900">
                        <a:latin typeface="Times New Roman"/>
                        <a:cs typeface="Times New Roman"/>
                      </a:endParaRPr>
                    </a:p>
                  </a:txBody>
                  <a:tcPr marL="0" marR="0" marT="0" marB="0">
                    <a:lnT w="19050">
                      <a:solidFill>
                        <a:srgbClr val="FFFFFF"/>
                      </a:solidFill>
                      <a:prstDash val="solid"/>
                    </a:lnT>
                    <a:lnB w="12700">
                      <a:solidFill>
                        <a:srgbClr val="FFFFFF"/>
                      </a:solidFill>
                      <a:prstDash val="solid"/>
                    </a:lnB>
                    <a:solidFill>
                      <a:srgbClr val="FDF8E3"/>
                    </a:solidFill>
                  </a:tcPr>
                </a:tc>
                <a:tc>
                  <a:txBody>
                    <a:bodyPr/>
                    <a:lstStyle/>
                    <a:p>
                      <a:pPr>
                        <a:lnSpc>
                          <a:spcPts val="1710"/>
                        </a:lnSpc>
                      </a:pPr>
                      <a:r>
                        <a:rPr sz="2100" spc="-5" dirty="0">
                          <a:solidFill>
                            <a:srgbClr val="FF0000"/>
                          </a:solidFill>
                          <a:latin typeface="Courier New"/>
                          <a:cs typeface="Courier New"/>
                        </a:rPr>
                        <a:t>&lt;?</a:t>
                      </a:r>
                      <a:endParaRPr sz="2100">
                        <a:latin typeface="Courier New"/>
                        <a:cs typeface="Courier New"/>
                      </a:endParaRPr>
                    </a:p>
                  </a:txBody>
                  <a:tcPr marL="0" marR="0" marT="0" marB="0">
                    <a:lnR w="53975">
                      <a:solidFill>
                        <a:srgbClr val="FEFCF5"/>
                      </a:solidFill>
                      <a:prstDash val="solid"/>
                    </a:lnR>
                    <a:lnT w="19050">
                      <a:solidFill>
                        <a:srgbClr val="FFFFFF"/>
                      </a:solidFill>
                      <a:prstDash val="solid"/>
                    </a:lnT>
                    <a:lnB w="12700">
                      <a:solidFill>
                        <a:srgbClr val="FFFFFF"/>
                      </a:solidFill>
                      <a:prstDash val="solid"/>
                    </a:lnB>
                    <a:solidFill>
                      <a:srgbClr val="FDF8E3"/>
                    </a:solidFill>
                  </a:tcPr>
                </a:tc>
                <a:tc gridSpan="6">
                  <a:txBody>
                    <a:bodyPr/>
                    <a:lstStyle/>
                    <a:p>
                      <a:pPr>
                        <a:lnSpc>
                          <a:spcPct val="100000"/>
                        </a:lnSpc>
                      </a:pPr>
                      <a:endParaRPr sz="1900">
                        <a:latin typeface="Times New Roman"/>
                        <a:cs typeface="Times New Roman"/>
                      </a:endParaRPr>
                    </a:p>
                  </a:txBody>
                  <a:tcPr marL="0" marR="0" marT="0" marB="0">
                    <a:lnL w="53975">
                      <a:solidFill>
                        <a:srgbClr val="FEFCF5"/>
                      </a:solidFill>
                      <a:prstDash val="solid"/>
                    </a:lnL>
                    <a:lnT w="19050">
                      <a:solidFill>
                        <a:srgbClr val="FFFFFF"/>
                      </a:solidFill>
                      <a:prstDash val="solid"/>
                    </a:lnT>
                    <a:lnB w="12700">
                      <a:solidFill>
                        <a:srgbClr val="FFFFF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83463">
                <a:tc>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FEFCF5"/>
                    </a:solidFill>
                  </a:tcPr>
                </a:tc>
                <a:tc gridSpan="7">
                  <a:txBody>
                    <a:bodyPr/>
                    <a:lstStyle/>
                    <a:p>
                      <a:pPr>
                        <a:lnSpc>
                          <a:spcPts val="1485"/>
                        </a:lnSpc>
                      </a:pPr>
                      <a:r>
                        <a:rPr sz="1900" b="1" spc="-5" dirty="0">
                          <a:solidFill>
                            <a:srgbClr val="0000FF"/>
                          </a:solidFill>
                          <a:latin typeface="Courier New"/>
                          <a:cs typeface="Courier New"/>
                        </a:rPr>
                        <a:t>if</a:t>
                      </a:r>
                      <a:r>
                        <a:rPr sz="1900" spc="-5" dirty="0">
                          <a:solidFill>
                            <a:srgbClr val="8000FF"/>
                          </a:solidFill>
                          <a:latin typeface="Courier New"/>
                          <a:cs typeface="Courier New"/>
                        </a:rPr>
                        <a:t>(!</a:t>
                      </a:r>
                      <a:r>
                        <a:rPr sz="1900" spc="-5" dirty="0">
                          <a:latin typeface="Courier New"/>
                          <a:cs typeface="Courier New"/>
                        </a:rPr>
                        <a:t>preg_match</a:t>
                      </a:r>
                      <a:r>
                        <a:rPr sz="1900" spc="-5" dirty="0">
                          <a:solidFill>
                            <a:srgbClr val="8000FF"/>
                          </a:solidFill>
                          <a:latin typeface="Courier New"/>
                          <a:cs typeface="Courier New"/>
                        </a:rPr>
                        <a:t>(</a:t>
                      </a:r>
                      <a:r>
                        <a:rPr sz="1900" spc="-5" dirty="0">
                          <a:solidFill>
                            <a:srgbClr val="818181"/>
                          </a:solidFill>
                          <a:latin typeface="Courier New"/>
                          <a:cs typeface="Courier New"/>
                        </a:rPr>
                        <a:t>"/^[a-z0-9A-Z.]*$/"</a:t>
                      </a:r>
                      <a:r>
                        <a:rPr sz="1900" spc="-5" dirty="0">
                          <a:solidFill>
                            <a:srgbClr val="8000FF"/>
                          </a:solidFill>
                          <a:latin typeface="Courier New"/>
                          <a:cs typeface="Courier New"/>
                        </a:rPr>
                        <a:t>,</a:t>
                      </a:r>
                      <a:r>
                        <a:rPr sz="1900" spc="-45" dirty="0">
                          <a:solidFill>
                            <a:srgbClr val="8000FF"/>
                          </a:solidFill>
                          <a:latin typeface="Courier New"/>
                          <a:cs typeface="Courier New"/>
                        </a:rPr>
                        <a:t> </a:t>
                      </a:r>
                      <a:r>
                        <a:rPr sz="1900" spc="-5" dirty="0">
                          <a:solidFill>
                            <a:srgbClr val="000080"/>
                          </a:solidFill>
                          <a:latin typeface="Courier New"/>
                          <a:cs typeface="Courier New"/>
                        </a:rPr>
                        <a:t>$_GET</a:t>
                      </a:r>
                      <a:r>
                        <a:rPr sz="1900" spc="-5" dirty="0">
                          <a:solidFill>
                            <a:srgbClr val="8000FF"/>
                          </a:solidFill>
                          <a:latin typeface="Courier New"/>
                          <a:cs typeface="Courier New"/>
                        </a:rPr>
                        <a:t>[</a:t>
                      </a:r>
                      <a:r>
                        <a:rPr sz="1900" spc="-5" dirty="0">
                          <a:solidFill>
                            <a:srgbClr val="818181"/>
                          </a:solidFill>
                          <a:latin typeface="Courier New"/>
                          <a:cs typeface="Courier New"/>
                        </a:rPr>
                        <a:t>‘user'</a:t>
                      </a:r>
                      <a:r>
                        <a:rPr sz="1900" spc="-5" dirty="0">
                          <a:solidFill>
                            <a:srgbClr val="8000FF"/>
                          </a:solidFill>
                          <a:latin typeface="Courier New"/>
                          <a:cs typeface="Courier New"/>
                        </a:rPr>
                        <a:t>]))</a:t>
                      </a:r>
                      <a:r>
                        <a:rPr sz="1900" spc="-30" dirty="0">
                          <a:solidFill>
                            <a:srgbClr val="8000FF"/>
                          </a:solidFill>
                          <a:latin typeface="Courier New"/>
                          <a:cs typeface="Courier New"/>
                        </a:rPr>
                        <a:t> </a:t>
                      </a:r>
                      <a:r>
                        <a:rPr sz="1900" dirty="0">
                          <a:solidFill>
                            <a:srgbClr val="8000FF"/>
                          </a:solidFill>
                          <a:latin typeface="Courier New"/>
                          <a:cs typeface="Courier New"/>
                        </a:rPr>
                        <a:t>{</a:t>
                      </a:r>
                      <a:endParaRPr sz="1900">
                        <a:latin typeface="Courier New"/>
                        <a:cs typeface="Courier New"/>
                      </a:endParaRPr>
                    </a:p>
                  </a:txBody>
                  <a:tcPr marL="0" marR="0" marT="0" marB="0">
                    <a:lnT w="12700">
                      <a:solidFill>
                        <a:srgbClr val="FFFFFF"/>
                      </a:solidFill>
                      <a:prstDash val="solid"/>
                    </a:lnT>
                    <a:lnB w="12700">
                      <a:solidFill>
                        <a:srgbClr val="FFFFFF"/>
                      </a:solidFill>
                      <a:prstDash val="solid"/>
                    </a:lnB>
                    <a:solidFill>
                      <a:srgbClr val="FEFCF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84480">
                <a:tc>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FEFCF5"/>
                    </a:solidFill>
                  </a:tcPr>
                </a:tc>
                <a:tc gridSpan="6">
                  <a:txBody>
                    <a:bodyPr/>
                    <a:lstStyle/>
                    <a:p>
                      <a:pPr marL="403860">
                        <a:lnSpc>
                          <a:spcPts val="1490"/>
                        </a:lnSpc>
                      </a:pPr>
                      <a:r>
                        <a:rPr sz="1900" b="1" spc="-5" dirty="0">
                          <a:solidFill>
                            <a:srgbClr val="0000FF"/>
                          </a:solidFill>
                          <a:latin typeface="Courier New"/>
                          <a:cs typeface="Courier New"/>
                        </a:rPr>
                        <a:t>echo</a:t>
                      </a:r>
                      <a:r>
                        <a:rPr sz="1900" b="1" spc="-20" dirty="0">
                          <a:solidFill>
                            <a:srgbClr val="0000FF"/>
                          </a:solidFill>
                          <a:latin typeface="Courier New"/>
                          <a:cs typeface="Courier New"/>
                        </a:rPr>
                        <a:t> </a:t>
                      </a:r>
                      <a:r>
                        <a:rPr sz="1900" spc="-5" dirty="0">
                          <a:solidFill>
                            <a:srgbClr val="818181"/>
                          </a:solidFill>
                          <a:latin typeface="Courier New"/>
                          <a:cs typeface="Courier New"/>
                        </a:rPr>
                        <a:t>"Username</a:t>
                      </a:r>
                      <a:r>
                        <a:rPr sz="1900" spc="-20" dirty="0">
                          <a:solidFill>
                            <a:srgbClr val="818181"/>
                          </a:solidFill>
                          <a:latin typeface="Courier New"/>
                          <a:cs typeface="Courier New"/>
                        </a:rPr>
                        <a:t> </a:t>
                      </a:r>
                      <a:r>
                        <a:rPr sz="1900" spc="-5" dirty="0">
                          <a:solidFill>
                            <a:srgbClr val="818181"/>
                          </a:solidFill>
                          <a:latin typeface="Courier New"/>
                          <a:cs typeface="Courier New"/>
                        </a:rPr>
                        <a:t>should</a:t>
                      </a:r>
                      <a:r>
                        <a:rPr sz="1900" spc="-25" dirty="0">
                          <a:solidFill>
                            <a:srgbClr val="818181"/>
                          </a:solidFill>
                          <a:latin typeface="Courier New"/>
                          <a:cs typeface="Courier New"/>
                        </a:rPr>
                        <a:t> </a:t>
                      </a:r>
                      <a:r>
                        <a:rPr sz="1900" spc="-5" dirty="0">
                          <a:solidFill>
                            <a:srgbClr val="818181"/>
                          </a:solidFill>
                          <a:latin typeface="Courier New"/>
                          <a:cs typeface="Courier New"/>
                        </a:rPr>
                        <a:t>be</a:t>
                      </a:r>
                      <a:r>
                        <a:rPr sz="1900" spc="-30" dirty="0">
                          <a:solidFill>
                            <a:srgbClr val="818181"/>
                          </a:solidFill>
                          <a:latin typeface="Courier New"/>
                          <a:cs typeface="Courier New"/>
                        </a:rPr>
                        <a:t> </a:t>
                      </a:r>
                      <a:r>
                        <a:rPr sz="1900" spc="-5" dirty="0">
                          <a:solidFill>
                            <a:srgbClr val="818181"/>
                          </a:solidFill>
                          <a:latin typeface="Courier New"/>
                          <a:cs typeface="Courier New"/>
                        </a:rPr>
                        <a:t>alphanumeric."</a:t>
                      </a:r>
                      <a:r>
                        <a:rPr sz="1900" spc="-5" dirty="0">
                          <a:solidFill>
                            <a:srgbClr val="8000FF"/>
                          </a:solidFill>
                          <a:latin typeface="Courier New"/>
                          <a:cs typeface="Courier New"/>
                        </a:rPr>
                        <a:t>;</a:t>
                      </a:r>
                      <a:endParaRPr sz="1900">
                        <a:latin typeface="Courier New"/>
                        <a:cs typeface="Courier New"/>
                      </a:endParaRPr>
                    </a:p>
                  </a:txBody>
                  <a:tcPr marL="0" marR="0" marT="0" marB="0">
                    <a:lnT w="12700">
                      <a:solidFill>
                        <a:srgbClr val="FFFFFF"/>
                      </a:solidFill>
                      <a:prstDash val="solid"/>
                    </a:lnT>
                    <a:lnB w="12700">
                      <a:solidFill>
                        <a:srgbClr val="FFFFFF"/>
                      </a:solidFill>
                      <a:prstDash val="solid"/>
                    </a:lnB>
                    <a:solidFill>
                      <a:srgbClr val="FEFCF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284479">
                <a:tc>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FEFCF5"/>
                    </a:solidFill>
                  </a:tcPr>
                </a:tc>
                <a:tc gridSpan="3">
                  <a:txBody>
                    <a:bodyPr/>
                    <a:lstStyle/>
                    <a:p>
                      <a:pPr marL="403860">
                        <a:lnSpc>
                          <a:spcPts val="1490"/>
                        </a:lnSpc>
                      </a:pPr>
                      <a:r>
                        <a:rPr sz="1900" b="1" spc="-5" dirty="0">
                          <a:solidFill>
                            <a:srgbClr val="0000FF"/>
                          </a:solidFill>
                          <a:latin typeface="Courier New"/>
                          <a:cs typeface="Courier New"/>
                        </a:rPr>
                        <a:t>return</a:t>
                      </a:r>
                      <a:r>
                        <a:rPr sz="1900" spc="-5" dirty="0">
                          <a:solidFill>
                            <a:srgbClr val="8000FF"/>
                          </a:solidFill>
                          <a:latin typeface="Courier New"/>
                          <a:cs typeface="Courier New"/>
                        </a:rPr>
                        <a:t>;</a:t>
                      </a:r>
                      <a:endParaRPr sz="1900">
                        <a:latin typeface="Courier New"/>
                        <a:cs typeface="Courier New"/>
                      </a:endParaRPr>
                    </a:p>
                  </a:txBody>
                  <a:tcPr marL="0" marR="0" marT="0" marB="0">
                    <a:lnT w="12700">
                      <a:solidFill>
                        <a:srgbClr val="FFFFFF"/>
                      </a:solidFill>
                      <a:prstDash val="solid"/>
                    </a:lnT>
                    <a:lnB w="12700">
                      <a:solidFill>
                        <a:srgbClr val="FFFFFF"/>
                      </a:solidFill>
                      <a:prstDash val="solid"/>
                    </a:lnB>
                    <a:solidFill>
                      <a:srgbClr val="FEFCF5"/>
                    </a:solidFill>
                  </a:tcPr>
                </a:tc>
                <a:tc hMerge="1">
                  <a:txBody>
                    <a:bodyPr/>
                    <a:lstStyle/>
                    <a:p>
                      <a:endParaRPr/>
                    </a:p>
                  </a:txBody>
                  <a:tcPr marL="0" marR="0" marT="0" marB="0"/>
                </a:tc>
                <a:tc hMerge="1">
                  <a:txBody>
                    <a:bodyPr/>
                    <a:lstStyle/>
                    <a:p>
                      <a:endParaRPr/>
                    </a:p>
                  </a:txBody>
                  <a:tcPr marL="0" marR="0" marT="0" marB="0"/>
                </a:tc>
                <a:tc gridSpan="4">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2700">
                      <a:solidFill>
                        <a:srgbClr val="FFFFF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284480">
                <a:tc>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2700">
                      <a:solidFill>
                        <a:srgbClr val="FFFFFF"/>
                      </a:solidFill>
                      <a:prstDash val="solid"/>
                    </a:lnB>
                    <a:solidFill>
                      <a:srgbClr val="FEFCF5"/>
                    </a:solidFill>
                  </a:tcPr>
                </a:tc>
                <a:tc gridSpan="2">
                  <a:txBody>
                    <a:bodyPr/>
                    <a:lstStyle/>
                    <a:p>
                      <a:pPr>
                        <a:lnSpc>
                          <a:spcPts val="1490"/>
                        </a:lnSpc>
                      </a:pPr>
                      <a:r>
                        <a:rPr sz="1900" dirty="0">
                          <a:solidFill>
                            <a:srgbClr val="8000FF"/>
                          </a:solidFill>
                          <a:latin typeface="Courier New"/>
                          <a:cs typeface="Courier New"/>
                        </a:rPr>
                        <a:t>}</a:t>
                      </a:r>
                      <a:endParaRPr sz="1900">
                        <a:latin typeface="Courier New"/>
                        <a:cs typeface="Courier New"/>
                      </a:endParaRPr>
                    </a:p>
                  </a:txBody>
                  <a:tcPr marL="0" marR="0" marT="0" marB="0">
                    <a:lnT w="12700">
                      <a:solidFill>
                        <a:srgbClr val="FFFFFF"/>
                      </a:solidFill>
                      <a:prstDash val="solid"/>
                    </a:lnT>
                    <a:lnB w="12700">
                      <a:solidFill>
                        <a:srgbClr val="FFFFFF"/>
                      </a:solidFill>
                      <a:prstDash val="solid"/>
                    </a:lnB>
                    <a:solidFill>
                      <a:srgbClr val="FEFCF5"/>
                    </a:solidFill>
                  </a:tcPr>
                </a:tc>
                <a:tc hMerge="1">
                  <a:txBody>
                    <a:bodyPr/>
                    <a:lstStyle/>
                    <a:p>
                      <a:endParaRPr/>
                    </a:p>
                  </a:txBody>
                  <a:tcPr marL="0" marR="0" marT="0" marB="0"/>
                </a:tc>
                <a:tc gridSpan="5">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2700">
                      <a:solidFill>
                        <a:srgbClr val="FFFFF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286511">
                <a:tc>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9050">
                      <a:solidFill>
                        <a:srgbClr val="FFFFFF"/>
                      </a:solidFill>
                      <a:prstDash val="solid"/>
                    </a:lnB>
                    <a:solidFill>
                      <a:srgbClr val="FEFCF5"/>
                    </a:solidFill>
                  </a:tcPr>
                </a:tc>
                <a:tc gridSpan="4">
                  <a:txBody>
                    <a:bodyPr/>
                    <a:lstStyle/>
                    <a:p>
                      <a:pPr>
                        <a:lnSpc>
                          <a:spcPts val="1490"/>
                        </a:lnSpc>
                      </a:pPr>
                      <a:r>
                        <a:rPr sz="1900" spc="-5" dirty="0">
                          <a:solidFill>
                            <a:srgbClr val="00B050"/>
                          </a:solidFill>
                          <a:latin typeface="Courier New"/>
                          <a:cs typeface="Courier New"/>
                        </a:rPr>
                        <a:t>//</a:t>
                      </a:r>
                      <a:r>
                        <a:rPr sz="1900" spc="-15" dirty="0">
                          <a:solidFill>
                            <a:srgbClr val="00B050"/>
                          </a:solidFill>
                          <a:latin typeface="Courier New"/>
                          <a:cs typeface="Courier New"/>
                        </a:rPr>
                        <a:t> </a:t>
                      </a:r>
                      <a:r>
                        <a:rPr sz="1900" spc="-5" dirty="0">
                          <a:solidFill>
                            <a:srgbClr val="00B050"/>
                          </a:solidFill>
                          <a:latin typeface="Courier New"/>
                          <a:cs typeface="Courier New"/>
                        </a:rPr>
                        <a:t>Continue</a:t>
                      </a:r>
                      <a:r>
                        <a:rPr sz="1900" spc="-20" dirty="0">
                          <a:solidFill>
                            <a:srgbClr val="00B050"/>
                          </a:solidFill>
                          <a:latin typeface="Courier New"/>
                          <a:cs typeface="Courier New"/>
                        </a:rPr>
                        <a:t> </a:t>
                      </a:r>
                      <a:r>
                        <a:rPr sz="1900" spc="-5" dirty="0">
                          <a:solidFill>
                            <a:srgbClr val="00B050"/>
                          </a:solidFill>
                          <a:latin typeface="Courier New"/>
                          <a:cs typeface="Courier New"/>
                        </a:rPr>
                        <a:t>to</a:t>
                      </a:r>
                      <a:r>
                        <a:rPr sz="1900" spc="-20" dirty="0">
                          <a:solidFill>
                            <a:srgbClr val="00B050"/>
                          </a:solidFill>
                          <a:latin typeface="Courier New"/>
                          <a:cs typeface="Courier New"/>
                        </a:rPr>
                        <a:t> </a:t>
                      </a:r>
                      <a:r>
                        <a:rPr sz="1900" spc="-5" dirty="0">
                          <a:solidFill>
                            <a:srgbClr val="00B050"/>
                          </a:solidFill>
                          <a:latin typeface="Courier New"/>
                          <a:cs typeface="Courier New"/>
                        </a:rPr>
                        <a:t>do</a:t>
                      </a:r>
                      <a:r>
                        <a:rPr sz="1900" spc="-10" dirty="0">
                          <a:solidFill>
                            <a:srgbClr val="00B050"/>
                          </a:solidFill>
                          <a:latin typeface="Courier New"/>
                          <a:cs typeface="Courier New"/>
                        </a:rPr>
                        <a:t> </a:t>
                      </a:r>
                      <a:r>
                        <a:rPr sz="1900" spc="-5" dirty="0">
                          <a:solidFill>
                            <a:srgbClr val="00B050"/>
                          </a:solidFill>
                          <a:latin typeface="Courier New"/>
                          <a:cs typeface="Courier New"/>
                        </a:rPr>
                        <a:t>login</a:t>
                      </a:r>
                      <a:r>
                        <a:rPr sz="1900" spc="-10" dirty="0">
                          <a:solidFill>
                            <a:srgbClr val="00B050"/>
                          </a:solidFill>
                          <a:latin typeface="Courier New"/>
                          <a:cs typeface="Courier New"/>
                        </a:rPr>
                        <a:t> query</a:t>
                      </a:r>
                      <a:endParaRPr sz="1900">
                        <a:latin typeface="Courier New"/>
                        <a:cs typeface="Courier New"/>
                      </a:endParaRPr>
                    </a:p>
                  </a:txBody>
                  <a:tcPr marL="0" marR="0" marT="0" marB="0">
                    <a:lnT w="12700">
                      <a:solidFill>
                        <a:srgbClr val="FFFFFF"/>
                      </a:solidFill>
                      <a:prstDash val="solid"/>
                    </a:lnT>
                    <a:lnB w="19050">
                      <a:solidFill>
                        <a:srgbClr val="FFFFFF"/>
                      </a:solidFill>
                      <a:prstDash val="solid"/>
                    </a:lnB>
                    <a:solidFill>
                      <a:srgbClr val="FEFCF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600">
                        <a:latin typeface="Times New Roman"/>
                        <a:cs typeface="Times New Roman"/>
                      </a:endParaRPr>
                    </a:p>
                  </a:txBody>
                  <a:tcPr marL="0" marR="0" marT="0" marB="0">
                    <a:lnT w="12700">
                      <a:solidFill>
                        <a:srgbClr val="FFFFFF"/>
                      </a:solidFill>
                      <a:prstDash val="solid"/>
                    </a:lnT>
                    <a:lnB w="19050">
                      <a:solidFill>
                        <a:srgbClr val="FFFFFF"/>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585047">
                <a:tc>
                  <a:txBody>
                    <a:bodyPr/>
                    <a:lstStyle/>
                    <a:p>
                      <a:pPr>
                        <a:lnSpc>
                          <a:spcPct val="100000"/>
                        </a:lnSpc>
                      </a:pPr>
                      <a:endParaRPr sz="1900">
                        <a:latin typeface="Times New Roman"/>
                        <a:cs typeface="Times New Roman"/>
                      </a:endParaRPr>
                    </a:p>
                  </a:txBody>
                  <a:tcPr marL="0" marR="0" marT="0" marB="0">
                    <a:lnT w="19050">
                      <a:solidFill>
                        <a:srgbClr val="FFFFFF"/>
                      </a:solidFill>
                      <a:prstDash val="solid"/>
                    </a:lnT>
                    <a:solidFill>
                      <a:srgbClr val="FDF8E3"/>
                    </a:solidFill>
                  </a:tcPr>
                </a:tc>
                <a:tc>
                  <a:txBody>
                    <a:bodyPr/>
                    <a:lstStyle/>
                    <a:p>
                      <a:pPr>
                        <a:lnSpc>
                          <a:spcPts val="1710"/>
                        </a:lnSpc>
                      </a:pPr>
                      <a:r>
                        <a:rPr sz="2100" spc="-5" dirty="0">
                          <a:solidFill>
                            <a:srgbClr val="FF0000"/>
                          </a:solidFill>
                          <a:latin typeface="Courier New"/>
                          <a:cs typeface="Courier New"/>
                        </a:rPr>
                        <a:t>?&gt;</a:t>
                      </a:r>
                      <a:endParaRPr sz="2100">
                        <a:latin typeface="Courier New"/>
                        <a:cs typeface="Courier New"/>
                      </a:endParaRPr>
                    </a:p>
                  </a:txBody>
                  <a:tcPr marL="0" marR="0" marT="0" marB="0">
                    <a:lnR w="53975">
                      <a:solidFill>
                        <a:srgbClr val="FEFCF5"/>
                      </a:solidFill>
                      <a:prstDash val="solid"/>
                    </a:lnR>
                    <a:lnT w="19050">
                      <a:solidFill>
                        <a:srgbClr val="FFFFFF"/>
                      </a:solidFill>
                      <a:prstDash val="solid"/>
                    </a:lnT>
                    <a:solidFill>
                      <a:srgbClr val="FDF8E3"/>
                    </a:solidFill>
                  </a:tcPr>
                </a:tc>
                <a:tc gridSpan="6">
                  <a:txBody>
                    <a:bodyPr/>
                    <a:lstStyle/>
                    <a:p>
                      <a:pPr>
                        <a:lnSpc>
                          <a:spcPct val="100000"/>
                        </a:lnSpc>
                      </a:pPr>
                      <a:endParaRPr sz="1900">
                        <a:latin typeface="Times New Roman"/>
                        <a:cs typeface="Times New Roman"/>
                      </a:endParaRPr>
                    </a:p>
                  </a:txBody>
                  <a:tcPr marL="0" marR="0" marT="0" marB="0">
                    <a:lnL w="53975">
                      <a:solidFill>
                        <a:srgbClr val="FEFCF5"/>
                      </a:solidFill>
                      <a:prstDash val="solid"/>
                    </a:lnL>
                    <a:lnT w="19050">
                      <a:solidFill>
                        <a:srgbClr val="FFFFFF"/>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236185">
                <a:tc>
                  <a:txBody>
                    <a:bodyPr/>
                    <a:lstStyle/>
                    <a:p>
                      <a:pPr>
                        <a:lnSpc>
                          <a:spcPct val="100000"/>
                        </a:lnSpc>
                      </a:pPr>
                      <a:endParaRPr sz="1300">
                        <a:latin typeface="Times New Roman"/>
                        <a:cs typeface="Times New Roman"/>
                      </a:endParaRPr>
                    </a:p>
                  </a:txBody>
                  <a:tcPr marL="0" marR="0" marT="0" marB="0">
                    <a:lnR w="53975">
                      <a:solidFill>
                        <a:srgbClr val="FEFCF5"/>
                      </a:solidFill>
                      <a:prstDash val="solid"/>
                    </a:lnR>
                    <a:lnB w="12700">
                      <a:solidFill>
                        <a:srgbClr val="FFFFFF"/>
                      </a:solidFill>
                      <a:prstDash val="solid"/>
                    </a:lnB>
                  </a:tcPr>
                </a:tc>
                <a:tc gridSpan="7">
                  <a:txBody>
                    <a:bodyPr/>
                    <a:lstStyle/>
                    <a:p>
                      <a:pPr>
                        <a:lnSpc>
                          <a:spcPct val="100000"/>
                        </a:lnSpc>
                      </a:pPr>
                      <a:endParaRPr sz="1300">
                        <a:latin typeface="Times New Roman"/>
                        <a:cs typeface="Times New Roman"/>
                      </a:endParaRPr>
                    </a:p>
                  </a:txBody>
                  <a:tcPr marL="0" marR="0" marT="0" marB="0">
                    <a:lnL w="53975">
                      <a:solidFill>
                        <a:srgbClr val="FEFCF5"/>
                      </a:solidFill>
                      <a:prstDash val="solid"/>
                    </a:lnL>
                    <a:lnB w="12700">
                      <a:solidFill>
                        <a:srgbClr val="FFFFF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447040">
                <a:tc gridSpan="6">
                  <a:txBody>
                    <a:bodyPr/>
                    <a:lstStyle/>
                    <a:p>
                      <a:pPr marL="90805">
                        <a:lnSpc>
                          <a:spcPct val="100000"/>
                        </a:lnSpc>
                        <a:spcBef>
                          <a:spcPts val="260"/>
                        </a:spcBef>
                      </a:pPr>
                      <a:r>
                        <a:rPr sz="2100" b="1" spc="-5" dirty="0">
                          <a:solidFill>
                            <a:srgbClr val="FFFFFF"/>
                          </a:solidFill>
                          <a:latin typeface="Calibri"/>
                          <a:cs typeface="Calibri"/>
                        </a:rPr>
                        <a:t>GET</a:t>
                      </a:r>
                      <a:r>
                        <a:rPr sz="2100" b="1" spc="-35" dirty="0">
                          <a:solidFill>
                            <a:srgbClr val="FFFFFF"/>
                          </a:solidFill>
                          <a:latin typeface="Calibri"/>
                          <a:cs typeface="Calibri"/>
                        </a:rPr>
                        <a:t> </a:t>
                      </a:r>
                      <a:r>
                        <a:rPr sz="2100" b="1" spc="-5" dirty="0">
                          <a:solidFill>
                            <a:srgbClr val="FFFFFF"/>
                          </a:solidFill>
                          <a:latin typeface="Calibri"/>
                          <a:cs typeface="Calibri"/>
                        </a:rPr>
                        <a:t>INPUT</a:t>
                      </a:r>
                      <a:endParaRPr sz="2100">
                        <a:latin typeface="Calibri"/>
                        <a:cs typeface="Calibri"/>
                      </a:endParaRPr>
                    </a:p>
                  </a:txBody>
                  <a:tcPr marL="0" marR="0" marT="44027"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91440">
                        <a:lnSpc>
                          <a:spcPct val="100000"/>
                        </a:lnSpc>
                        <a:spcBef>
                          <a:spcPts val="260"/>
                        </a:spcBef>
                      </a:pPr>
                      <a:r>
                        <a:rPr sz="2100" b="1" spc="-20" dirty="0">
                          <a:solidFill>
                            <a:srgbClr val="FFFFFF"/>
                          </a:solidFill>
                          <a:latin typeface="Calibri"/>
                          <a:cs typeface="Calibri"/>
                        </a:rPr>
                        <a:t>PASSES?</a:t>
                      </a:r>
                      <a:endParaRPr sz="2100">
                        <a:latin typeface="Calibri"/>
                        <a:cs typeface="Calibri"/>
                      </a:endParaRPr>
                    </a:p>
                  </a:txBody>
                  <a:tcPr marL="0" marR="0" marT="44027"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hMerge="1">
                  <a:txBody>
                    <a:bodyPr/>
                    <a:lstStyle/>
                    <a:p>
                      <a:endParaRPr/>
                    </a:p>
                  </a:txBody>
                  <a:tcPr marL="0" marR="0" marT="0" marB="0"/>
                </a:tc>
                <a:extLst>
                  <a:ext uri="{0D108BD9-81ED-4DB2-BD59-A6C34878D82A}">
                    <a16:rowId xmlns:a16="http://schemas.microsoft.com/office/drawing/2014/main" val="10008"/>
                  </a:ext>
                </a:extLst>
              </a:tr>
              <a:tr h="447039">
                <a:tc gridSpan="6">
                  <a:txBody>
                    <a:bodyPr/>
                    <a:lstStyle/>
                    <a:p>
                      <a:pPr marL="90805">
                        <a:lnSpc>
                          <a:spcPct val="100000"/>
                        </a:lnSpc>
                        <a:spcBef>
                          <a:spcPts val="195"/>
                        </a:spcBef>
                      </a:pPr>
                      <a:r>
                        <a:rPr sz="1900" spc="-5" dirty="0">
                          <a:latin typeface="Courier New"/>
                          <a:cs typeface="Courier New"/>
                        </a:rPr>
                        <a:t>Pikachu</a:t>
                      </a:r>
                      <a:endParaRPr sz="1900">
                        <a:latin typeface="Courier New"/>
                        <a:cs typeface="Courier New"/>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90805">
                        <a:lnSpc>
                          <a:spcPct val="100000"/>
                        </a:lnSpc>
                        <a:spcBef>
                          <a:spcPts val="259"/>
                        </a:spcBef>
                      </a:pPr>
                      <a:r>
                        <a:rPr sz="2100" spc="-45" dirty="0">
                          <a:latin typeface="Calibri"/>
                          <a:cs typeface="Calibri"/>
                        </a:rPr>
                        <a:t>Yes</a:t>
                      </a:r>
                      <a:endParaRPr sz="2100">
                        <a:latin typeface="Calibri"/>
                        <a:cs typeface="Calibri"/>
                      </a:endParaRPr>
                    </a:p>
                  </a:txBody>
                  <a:tcPr marL="0" marR="0" marT="440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hMerge="1">
                  <a:txBody>
                    <a:bodyPr/>
                    <a:lstStyle/>
                    <a:p>
                      <a:endParaRPr/>
                    </a:p>
                  </a:txBody>
                  <a:tcPr marL="0" marR="0" marT="0" marB="0"/>
                </a:tc>
                <a:extLst>
                  <a:ext uri="{0D108BD9-81ED-4DB2-BD59-A6C34878D82A}">
                    <a16:rowId xmlns:a16="http://schemas.microsoft.com/office/drawing/2014/main" val="10009"/>
                  </a:ext>
                </a:extLst>
              </a:tr>
              <a:tr h="447040">
                <a:tc gridSpan="6">
                  <a:txBody>
                    <a:bodyPr/>
                    <a:lstStyle/>
                    <a:p>
                      <a:pPr marL="90805">
                        <a:lnSpc>
                          <a:spcPct val="100000"/>
                        </a:lnSpc>
                        <a:spcBef>
                          <a:spcPts val="195"/>
                        </a:spcBef>
                      </a:pPr>
                      <a:r>
                        <a:rPr sz="1900" spc="-5" dirty="0">
                          <a:latin typeface="Courier New"/>
                          <a:cs typeface="Courier New"/>
                        </a:rPr>
                        <a:t>Pikachu’;</a:t>
                      </a:r>
                      <a:r>
                        <a:rPr sz="1900" spc="-25" dirty="0">
                          <a:latin typeface="Courier New"/>
                          <a:cs typeface="Courier New"/>
                        </a:rPr>
                        <a:t> </a:t>
                      </a:r>
                      <a:r>
                        <a:rPr sz="1900" spc="-5" dirty="0">
                          <a:latin typeface="Courier New"/>
                          <a:cs typeface="Courier New"/>
                        </a:rPr>
                        <a:t>DROP</a:t>
                      </a:r>
                      <a:r>
                        <a:rPr sz="1900" spc="-30" dirty="0">
                          <a:latin typeface="Courier New"/>
                          <a:cs typeface="Courier New"/>
                        </a:rPr>
                        <a:t> </a:t>
                      </a:r>
                      <a:r>
                        <a:rPr sz="1900" spc="-5" dirty="0">
                          <a:latin typeface="Courier New"/>
                          <a:cs typeface="Courier New"/>
                        </a:rPr>
                        <a:t>TABLE</a:t>
                      </a:r>
                      <a:r>
                        <a:rPr sz="1900" spc="-30" dirty="0">
                          <a:latin typeface="Courier New"/>
                          <a:cs typeface="Courier New"/>
                        </a:rPr>
                        <a:t> </a:t>
                      </a:r>
                      <a:r>
                        <a:rPr sz="1900" spc="-5" dirty="0">
                          <a:latin typeface="Courier New"/>
                          <a:cs typeface="Courier New"/>
                        </a:rPr>
                        <a:t>users--</a:t>
                      </a:r>
                      <a:endParaRPr sz="1900">
                        <a:latin typeface="Courier New"/>
                        <a:cs typeface="Courier New"/>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90805">
                        <a:lnSpc>
                          <a:spcPct val="100000"/>
                        </a:lnSpc>
                        <a:spcBef>
                          <a:spcPts val="260"/>
                        </a:spcBef>
                      </a:pPr>
                      <a:r>
                        <a:rPr sz="2100" spc="-5" dirty="0">
                          <a:latin typeface="Calibri"/>
                          <a:cs typeface="Calibri"/>
                        </a:rPr>
                        <a:t>No</a:t>
                      </a:r>
                      <a:endParaRPr sz="2100">
                        <a:latin typeface="Calibri"/>
                        <a:cs typeface="Calibri"/>
                      </a:endParaRPr>
                    </a:p>
                  </a:txBody>
                  <a:tcPr marL="0" marR="0" marT="4402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hMerge="1">
                  <a:txBody>
                    <a:bodyPr/>
                    <a:lstStyle/>
                    <a:p>
                      <a:endParaRPr/>
                    </a:p>
                  </a:txBody>
                  <a:tcPr marL="0" marR="0" marT="0" marB="0"/>
                </a:tc>
                <a:extLst>
                  <a:ext uri="{0D108BD9-81ED-4DB2-BD59-A6C34878D82A}">
                    <a16:rowId xmlns:a16="http://schemas.microsoft.com/office/drawing/2014/main" val="10010"/>
                  </a:ext>
                </a:extLst>
              </a:tr>
              <a:tr h="447040">
                <a:tc gridSpan="6">
                  <a:txBody>
                    <a:bodyPr/>
                    <a:lstStyle/>
                    <a:p>
                      <a:pPr marL="90805">
                        <a:lnSpc>
                          <a:spcPct val="100000"/>
                        </a:lnSpc>
                        <a:spcBef>
                          <a:spcPts val="195"/>
                        </a:spcBef>
                      </a:pPr>
                      <a:r>
                        <a:rPr sz="1900" spc="-5" dirty="0">
                          <a:latin typeface="Courier New"/>
                          <a:cs typeface="Courier New"/>
                        </a:rPr>
                        <a:t>O’Donnel</a:t>
                      </a:r>
                      <a:endParaRPr sz="1900">
                        <a:latin typeface="Courier New"/>
                        <a:cs typeface="Courier New"/>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90805">
                        <a:lnSpc>
                          <a:spcPct val="100000"/>
                        </a:lnSpc>
                        <a:spcBef>
                          <a:spcPts val="259"/>
                        </a:spcBef>
                      </a:pPr>
                      <a:r>
                        <a:rPr sz="2100" spc="-5" dirty="0">
                          <a:latin typeface="Calibri"/>
                          <a:cs typeface="Calibri"/>
                        </a:rPr>
                        <a:t>No</a:t>
                      </a:r>
                      <a:endParaRPr sz="2100">
                        <a:latin typeface="Calibri"/>
                        <a:cs typeface="Calibri"/>
                      </a:endParaRPr>
                    </a:p>
                  </a:txBody>
                  <a:tcPr marL="0" marR="0" marT="440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hMerge="1">
                  <a:txBody>
                    <a:bodyPr/>
                    <a:lstStyle/>
                    <a:p>
                      <a:endParaRPr/>
                    </a:p>
                  </a:txBody>
                  <a:tcPr marL="0" marR="0" marT="0" marB="0"/>
                </a:tc>
                <a:extLst>
                  <a:ext uri="{0D108BD9-81ED-4DB2-BD59-A6C34878D82A}">
                    <a16:rowId xmlns:a16="http://schemas.microsoft.com/office/drawing/2014/main" val="1001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3159" y="333396"/>
            <a:ext cx="4445000" cy="920830"/>
          </a:xfrm>
          <a:prstGeom prst="rect">
            <a:avLst/>
          </a:prstGeom>
        </p:spPr>
        <p:txBody>
          <a:bodyPr vert="horz" wrap="square" lIns="0" tIns="17780" rIns="0" bIns="0" rtlCol="0">
            <a:spAutoFit/>
          </a:bodyPr>
          <a:lstStyle/>
          <a:p>
            <a:pPr marL="16933">
              <a:spcBef>
                <a:spcPts val="140"/>
              </a:spcBef>
            </a:pPr>
            <a:r>
              <a:rPr dirty="0"/>
              <a:t>Input</a:t>
            </a:r>
            <a:r>
              <a:rPr spc="-87" dirty="0"/>
              <a:t> </a:t>
            </a:r>
            <a:r>
              <a:rPr spc="-13" dirty="0"/>
              <a:t>Escaping</a:t>
            </a:r>
          </a:p>
        </p:txBody>
      </p:sp>
      <p:sp>
        <p:nvSpPr>
          <p:cNvPr id="3" name="object 3"/>
          <p:cNvSpPr txBox="1"/>
          <p:nvPr/>
        </p:nvSpPr>
        <p:spPr>
          <a:xfrm>
            <a:off x="833120" y="1776985"/>
            <a:ext cx="8144933" cy="293607"/>
          </a:xfrm>
          <a:prstGeom prst="rect">
            <a:avLst/>
          </a:prstGeom>
          <a:solidFill>
            <a:srgbClr val="FEFCF5"/>
          </a:solidFill>
        </p:spPr>
        <p:txBody>
          <a:bodyPr vert="horz" wrap="square" lIns="0" tIns="0" rIns="0" bIns="0" rtlCol="0">
            <a:spAutoFit/>
          </a:bodyPr>
          <a:lstStyle/>
          <a:p>
            <a:pPr>
              <a:lnSpc>
                <a:spcPts val="2200"/>
              </a:lnSpc>
            </a:pPr>
            <a:r>
              <a:rPr sz="2133" spc="-7" dirty="0">
                <a:solidFill>
                  <a:srgbClr val="000080"/>
                </a:solidFill>
                <a:latin typeface="Courier New"/>
                <a:cs typeface="Courier New"/>
              </a:rPr>
              <a:t>$_GET</a:t>
            </a:r>
            <a:r>
              <a:rPr sz="2133" spc="-7" dirty="0">
                <a:solidFill>
                  <a:srgbClr val="8000FF"/>
                </a:solidFill>
                <a:latin typeface="Courier New"/>
                <a:cs typeface="Courier New"/>
              </a:rPr>
              <a:t>[</a:t>
            </a:r>
            <a:r>
              <a:rPr sz="2133" spc="-7" dirty="0">
                <a:solidFill>
                  <a:srgbClr val="818181"/>
                </a:solidFill>
                <a:latin typeface="Courier New"/>
                <a:cs typeface="Courier New"/>
              </a:rPr>
              <a:t>'user'</a:t>
            </a:r>
            <a:r>
              <a:rPr sz="2133" spc="-7" dirty="0">
                <a:solidFill>
                  <a:srgbClr val="8000FF"/>
                </a:solidFill>
                <a:latin typeface="Courier New"/>
                <a:cs typeface="Courier New"/>
              </a:rPr>
              <a:t>]</a:t>
            </a:r>
            <a:r>
              <a:rPr sz="2133" spc="47" dirty="0">
                <a:solidFill>
                  <a:srgbClr val="8000FF"/>
                </a:solidFill>
                <a:latin typeface="Courier New"/>
                <a:cs typeface="Courier New"/>
              </a:rPr>
              <a:t> </a:t>
            </a:r>
            <a:r>
              <a:rPr sz="2133" spc="-7" dirty="0">
                <a:solidFill>
                  <a:srgbClr val="8000FF"/>
                </a:solidFill>
                <a:latin typeface="Courier New"/>
                <a:cs typeface="Courier New"/>
              </a:rPr>
              <a:t>=</a:t>
            </a:r>
            <a:r>
              <a:rPr sz="2133" spc="47" dirty="0">
                <a:solidFill>
                  <a:srgbClr val="8000FF"/>
                </a:solidFill>
                <a:latin typeface="Courier New"/>
                <a:cs typeface="Courier New"/>
              </a:rPr>
              <a:t> </a:t>
            </a:r>
            <a:r>
              <a:rPr sz="2133" spc="-7" dirty="0">
                <a:latin typeface="Courier New"/>
                <a:cs typeface="Courier New"/>
              </a:rPr>
              <a:t>pg_escape_string</a:t>
            </a:r>
            <a:r>
              <a:rPr sz="2133" spc="-7" dirty="0">
                <a:solidFill>
                  <a:srgbClr val="8000FF"/>
                </a:solidFill>
                <a:latin typeface="Courier New"/>
                <a:cs typeface="Courier New"/>
              </a:rPr>
              <a:t>(</a:t>
            </a:r>
            <a:r>
              <a:rPr sz="2133" spc="-7" dirty="0">
                <a:solidFill>
                  <a:srgbClr val="000080"/>
                </a:solidFill>
                <a:latin typeface="Courier New"/>
                <a:cs typeface="Courier New"/>
              </a:rPr>
              <a:t>$_GET</a:t>
            </a:r>
            <a:r>
              <a:rPr sz="2133" spc="-7" dirty="0">
                <a:solidFill>
                  <a:srgbClr val="8000FF"/>
                </a:solidFill>
                <a:latin typeface="Courier New"/>
                <a:cs typeface="Courier New"/>
              </a:rPr>
              <a:t>[</a:t>
            </a:r>
            <a:r>
              <a:rPr sz="2133" spc="-7" dirty="0">
                <a:solidFill>
                  <a:srgbClr val="818181"/>
                </a:solidFill>
                <a:latin typeface="Courier New"/>
                <a:cs typeface="Courier New"/>
              </a:rPr>
              <a:t>'user'</a:t>
            </a:r>
            <a:r>
              <a:rPr sz="2133" spc="-7" dirty="0">
                <a:solidFill>
                  <a:srgbClr val="8000FF"/>
                </a:solidFill>
                <a:latin typeface="Courier New"/>
                <a:cs typeface="Courier New"/>
              </a:rPr>
              <a:t>]);</a:t>
            </a:r>
            <a:endParaRPr sz="2133">
              <a:latin typeface="Courier New"/>
              <a:cs typeface="Courier New"/>
            </a:endParaRPr>
          </a:p>
        </p:txBody>
      </p:sp>
      <p:sp>
        <p:nvSpPr>
          <p:cNvPr id="4" name="object 4"/>
          <p:cNvSpPr/>
          <p:nvPr/>
        </p:nvSpPr>
        <p:spPr>
          <a:xfrm>
            <a:off x="833120" y="2102103"/>
            <a:ext cx="7819813" cy="632460"/>
          </a:xfrm>
          <a:custGeom>
            <a:avLst/>
            <a:gdLst/>
            <a:ahLst/>
            <a:cxnLst/>
            <a:rect l="l" t="t" r="r" b="b"/>
            <a:pathLst>
              <a:path w="5864860" h="474344">
                <a:moveTo>
                  <a:pt x="121920" y="243840"/>
                </a:moveTo>
                <a:lnTo>
                  <a:pt x="0" y="243840"/>
                </a:lnTo>
                <a:lnTo>
                  <a:pt x="0" y="473964"/>
                </a:lnTo>
                <a:lnTo>
                  <a:pt x="121920" y="473964"/>
                </a:lnTo>
                <a:lnTo>
                  <a:pt x="121920" y="243840"/>
                </a:lnTo>
                <a:close/>
              </a:path>
              <a:path w="5864860" h="474344">
                <a:moveTo>
                  <a:pt x="1587995" y="0"/>
                </a:moveTo>
                <a:lnTo>
                  <a:pt x="1587995" y="0"/>
                </a:lnTo>
                <a:lnTo>
                  <a:pt x="0" y="0"/>
                </a:lnTo>
                <a:lnTo>
                  <a:pt x="0" y="230124"/>
                </a:lnTo>
                <a:lnTo>
                  <a:pt x="1587995" y="230124"/>
                </a:lnTo>
                <a:lnTo>
                  <a:pt x="1587995" y="0"/>
                </a:lnTo>
                <a:close/>
              </a:path>
              <a:path w="5864860" h="474344">
                <a:moveTo>
                  <a:pt x="5864352" y="0"/>
                </a:moveTo>
                <a:lnTo>
                  <a:pt x="5864352" y="0"/>
                </a:lnTo>
                <a:lnTo>
                  <a:pt x="1588008" y="0"/>
                </a:lnTo>
                <a:lnTo>
                  <a:pt x="1588008" y="230124"/>
                </a:lnTo>
                <a:lnTo>
                  <a:pt x="5864352" y="230124"/>
                </a:lnTo>
                <a:lnTo>
                  <a:pt x="5864352" y="0"/>
                </a:lnTo>
                <a:close/>
              </a:path>
            </a:pathLst>
          </a:custGeom>
          <a:solidFill>
            <a:srgbClr val="FEFCF5"/>
          </a:solidFill>
        </p:spPr>
        <p:txBody>
          <a:bodyPr wrap="square" lIns="0" tIns="0" rIns="0" bIns="0" rtlCol="0"/>
          <a:lstStyle/>
          <a:p>
            <a:endParaRPr sz="2400"/>
          </a:p>
        </p:txBody>
      </p:sp>
      <p:sp>
        <p:nvSpPr>
          <p:cNvPr id="5" name="object 5"/>
          <p:cNvSpPr txBox="1"/>
          <p:nvPr/>
        </p:nvSpPr>
        <p:spPr>
          <a:xfrm>
            <a:off x="816187" y="2040466"/>
            <a:ext cx="7836747" cy="1575774"/>
          </a:xfrm>
          <a:prstGeom prst="rect">
            <a:avLst/>
          </a:prstGeom>
        </p:spPr>
        <p:txBody>
          <a:bodyPr vert="horz" wrap="square" lIns="0" tIns="16087" rIns="0" bIns="0" rtlCol="0">
            <a:spAutoFit/>
          </a:bodyPr>
          <a:lstStyle/>
          <a:p>
            <a:pPr marL="16933">
              <a:spcBef>
                <a:spcPts val="127"/>
              </a:spcBef>
            </a:pPr>
            <a:r>
              <a:rPr sz="2133" spc="-7" dirty="0">
                <a:solidFill>
                  <a:srgbClr val="000080"/>
                </a:solidFill>
                <a:latin typeface="Courier New"/>
                <a:cs typeface="Courier New"/>
              </a:rPr>
              <a:t>$_GET</a:t>
            </a:r>
            <a:r>
              <a:rPr sz="2133" spc="-7" dirty="0">
                <a:solidFill>
                  <a:srgbClr val="8000FF"/>
                </a:solidFill>
                <a:latin typeface="Courier New"/>
                <a:cs typeface="Courier New"/>
              </a:rPr>
              <a:t>[</a:t>
            </a:r>
            <a:r>
              <a:rPr sz="2133" spc="-7" dirty="0">
                <a:solidFill>
                  <a:srgbClr val="818181"/>
                </a:solidFill>
                <a:latin typeface="Courier New"/>
                <a:cs typeface="Courier New"/>
              </a:rPr>
              <a:t>'pwd'</a:t>
            </a:r>
            <a:r>
              <a:rPr sz="2133" spc="-7" dirty="0">
                <a:solidFill>
                  <a:srgbClr val="8000FF"/>
                </a:solidFill>
                <a:latin typeface="Courier New"/>
                <a:cs typeface="Courier New"/>
              </a:rPr>
              <a:t>]</a:t>
            </a:r>
            <a:r>
              <a:rPr sz="2133" spc="53" dirty="0">
                <a:solidFill>
                  <a:srgbClr val="8000FF"/>
                </a:solidFill>
                <a:latin typeface="Courier New"/>
                <a:cs typeface="Courier New"/>
              </a:rPr>
              <a:t> </a:t>
            </a:r>
            <a:r>
              <a:rPr sz="2133" spc="-7" dirty="0">
                <a:solidFill>
                  <a:srgbClr val="8000FF"/>
                </a:solidFill>
                <a:latin typeface="Courier New"/>
                <a:cs typeface="Courier New"/>
              </a:rPr>
              <a:t>=</a:t>
            </a:r>
            <a:r>
              <a:rPr sz="2133" spc="40" dirty="0">
                <a:solidFill>
                  <a:srgbClr val="8000FF"/>
                </a:solidFill>
                <a:latin typeface="Courier New"/>
                <a:cs typeface="Courier New"/>
              </a:rPr>
              <a:t> </a:t>
            </a:r>
            <a:r>
              <a:rPr sz="2133" spc="-7" dirty="0">
                <a:latin typeface="Courier New"/>
                <a:cs typeface="Courier New"/>
              </a:rPr>
              <a:t>pg_escape_string</a:t>
            </a:r>
            <a:r>
              <a:rPr sz="2133" spc="-7" dirty="0">
                <a:solidFill>
                  <a:srgbClr val="8000FF"/>
                </a:solidFill>
                <a:latin typeface="Courier New"/>
                <a:cs typeface="Courier New"/>
              </a:rPr>
              <a:t>(</a:t>
            </a:r>
            <a:r>
              <a:rPr sz="2133" spc="-7" dirty="0">
                <a:solidFill>
                  <a:srgbClr val="000080"/>
                </a:solidFill>
                <a:latin typeface="Courier New"/>
                <a:cs typeface="Courier New"/>
              </a:rPr>
              <a:t>$_GET</a:t>
            </a:r>
            <a:r>
              <a:rPr sz="2133" spc="-7" dirty="0">
                <a:solidFill>
                  <a:srgbClr val="8000FF"/>
                </a:solidFill>
                <a:latin typeface="Courier New"/>
                <a:cs typeface="Courier New"/>
              </a:rPr>
              <a:t>[</a:t>
            </a:r>
            <a:r>
              <a:rPr sz="2133" spc="-7" dirty="0">
                <a:solidFill>
                  <a:srgbClr val="818181"/>
                </a:solidFill>
                <a:latin typeface="Courier New"/>
                <a:cs typeface="Courier New"/>
              </a:rPr>
              <a:t>'pwd'</a:t>
            </a:r>
            <a:r>
              <a:rPr sz="2133" spc="-7" dirty="0">
                <a:solidFill>
                  <a:srgbClr val="8000FF"/>
                </a:solidFill>
                <a:latin typeface="Courier New"/>
                <a:cs typeface="Courier New"/>
              </a:rPr>
              <a:t>]);</a:t>
            </a:r>
            <a:endParaRPr sz="2133">
              <a:latin typeface="Courier New"/>
              <a:cs typeface="Courier New"/>
            </a:endParaRPr>
          </a:p>
          <a:p>
            <a:pPr>
              <a:lnSpc>
                <a:spcPct val="100000"/>
              </a:lnSpc>
            </a:pPr>
            <a:endParaRPr sz="2400">
              <a:latin typeface="Courier New"/>
              <a:cs typeface="Courier New"/>
            </a:endParaRPr>
          </a:p>
          <a:p>
            <a:pPr marL="16933" marR="433482" indent="-847">
              <a:lnSpc>
                <a:spcPct val="103699"/>
              </a:lnSpc>
              <a:spcBef>
                <a:spcPts val="1480"/>
              </a:spcBef>
              <a:tabLst>
                <a:tab pos="1478243" algn="l"/>
                <a:tab pos="2761758" algn="l"/>
                <a:tab pos="3137668" algn="l"/>
                <a:tab pos="4153643" algn="l"/>
                <a:tab pos="4224761" algn="l"/>
                <a:tab pos="4546486" algn="l"/>
                <a:tab pos="4642156" algn="l"/>
                <a:tab pos="5356726" algn="l"/>
                <a:tab pos="5757189" algn="l"/>
                <a:tab pos="5860480" algn="l"/>
                <a:tab pos="6602988" algn="l"/>
                <a:tab pos="7022924" algn="l"/>
              </a:tabLst>
            </a:pPr>
            <a:r>
              <a:rPr sz="2133" b="1" i="1" spc="-7" dirty="0">
                <a:latin typeface="Courier New"/>
                <a:cs typeface="Courier New"/>
              </a:rPr>
              <a:t>pg_esc</a:t>
            </a:r>
            <a:r>
              <a:rPr sz="2133" b="1" i="1" spc="7" dirty="0">
                <a:latin typeface="Courier New"/>
                <a:cs typeface="Courier New"/>
              </a:rPr>
              <a:t>a</a:t>
            </a:r>
            <a:r>
              <a:rPr sz="2133" b="1" i="1" spc="-7" dirty="0">
                <a:latin typeface="Courier New"/>
                <a:cs typeface="Courier New"/>
              </a:rPr>
              <a:t>pe_s</a:t>
            </a:r>
            <a:r>
              <a:rPr sz="2133" b="1" i="1" spc="7" dirty="0">
                <a:latin typeface="Courier New"/>
                <a:cs typeface="Courier New"/>
              </a:rPr>
              <a:t>t</a:t>
            </a:r>
            <a:r>
              <a:rPr sz="2133" b="1" i="1" spc="-7" dirty="0">
                <a:latin typeface="Courier New"/>
                <a:cs typeface="Courier New"/>
              </a:rPr>
              <a:t>ring()</a:t>
            </a:r>
            <a:r>
              <a:rPr sz="2133" b="1" i="1" spc="467" dirty="0">
                <a:latin typeface="Courier New"/>
                <a:cs typeface="Courier New"/>
              </a:rPr>
              <a:t> </a:t>
            </a:r>
            <a:r>
              <a:rPr sz="2133" spc="7" dirty="0">
                <a:latin typeface="Calibri"/>
                <a:cs typeface="Calibri"/>
              </a:rPr>
              <a:t>e</a:t>
            </a:r>
            <a:r>
              <a:rPr sz="2133" spc="-13" dirty="0">
                <a:latin typeface="Calibri"/>
                <a:cs typeface="Calibri"/>
              </a:rPr>
              <a:t>s</a:t>
            </a:r>
            <a:r>
              <a:rPr sz="2133" spc="-27" dirty="0">
                <a:latin typeface="Calibri"/>
                <a:cs typeface="Calibri"/>
              </a:rPr>
              <a:t>c</a:t>
            </a:r>
            <a:r>
              <a:rPr sz="2133" spc="-7" dirty="0">
                <a:latin typeface="Calibri"/>
                <a:cs typeface="Calibri"/>
              </a:rPr>
              <a:t>ap</a:t>
            </a:r>
            <a:r>
              <a:rPr sz="2133" spc="-13" dirty="0">
                <a:latin typeface="Calibri"/>
                <a:cs typeface="Calibri"/>
              </a:rPr>
              <a:t>e</a:t>
            </a:r>
            <a:r>
              <a:rPr sz="2133" spc="-7" dirty="0">
                <a:latin typeface="Calibri"/>
                <a:cs typeface="Calibri"/>
              </a:rPr>
              <a:t>s</a:t>
            </a:r>
            <a:r>
              <a:rPr sz="2133" dirty="0">
                <a:latin typeface="Calibri"/>
                <a:cs typeface="Calibri"/>
              </a:rPr>
              <a:t>		</a:t>
            </a:r>
            <a:r>
              <a:rPr sz="2133" spc="-7" dirty="0">
                <a:latin typeface="Calibri"/>
                <a:cs typeface="Calibri"/>
              </a:rPr>
              <a:t>a</a:t>
            </a:r>
            <a:r>
              <a:rPr sz="2133" dirty="0">
                <a:latin typeface="Calibri"/>
                <a:cs typeface="Calibri"/>
              </a:rPr>
              <a:t>	</a:t>
            </a:r>
            <a:r>
              <a:rPr sz="2133" spc="-27" dirty="0">
                <a:latin typeface="Calibri"/>
                <a:cs typeface="Calibri"/>
              </a:rPr>
              <a:t>s</a:t>
            </a:r>
            <a:r>
              <a:rPr sz="2133" spc="-7" dirty="0">
                <a:latin typeface="Calibri"/>
                <a:cs typeface="Calibri"/>
              </a:rPr>
              <a:t>t</a:t>
            </a:r>
            <a:r>
              <a:rPr sz="2133" spc="-13" dirty="0">
                <a:latin typeface="Calibri"/>
                <a:cs typeface="Calibri"/>
              </a:rPr>
              <a:t>r</a:t>
            </a:r>
            <a:r>
              <a:rPr sz="2133" dirty="0">
                <a:latin typeface="Calibri"/>
                <a:cs typeface="Calibri"/>
              </a:rPr>
              <a:t>i</a:t>
            </a:r>
            <a:r>
              <a:rPr sz="2133" spc="-27" dirty="0">
                <a:latin typeface="Calibri"/>
                <a:cs typeface="Calibri"/>
              </a:rPr>
              <a:t>n</a:t>
            </a:r>
            <a:r>
              <a:rPr sz="2133" spc="-7" dirty="0">
                <a:latin typeface="Calibri"/>
                <a:cs typeface="Calibri"/>
              </a:rPr>
              <a:t>g</a:t>
            </a:r>
            <a:r>
              <a:rPr sz="2133" dirty="0">
                <a:latin typeface="Calibri"/>
                <a:cs typeface="Calibri"/>
              </a:rPr>
              <a:t>	</a:t>
            </a:r>
            <a:r>
              <a:rPr sz="2133" spc="-53" dirty="0">
                <a:latin typeface="Calibri"/>
                <a:cs typeface="Calibri"/>
              </a:rPr>
              <a:t>f</a:t>
            </a:r>
            <a:r>
              <a:rPr sz="2133" spc="-13" dirty="0">
                <a:latin typeface="Calibri"/>
                <a:cs typeface="Calibri"/>
              </a:rPr>
              <a:t>o</a:t>
            </a:r>
            <a:r>
              <a:rPr sz="2133" spc="-7" dirty="0">
                <a:latin typeface="Calibri"/>
                <a:cs typeface="Calibri"/>
              </a:rPr>
              <a:t>r</a:t>
            </a:r>
            <a:r>
              <a:rPr sz="2133" dirty="0">
                <a:latin typeface="Calibri"/>
                <a:cs typeface="Calibri"/>
              </a:rPr>
              <a:t>		</a:t>
            </a:r>
            <a:r>
              <a:rPr sz="2133" spc="7" dirty="0">
                <a:latin typeface="Calibri"/>
                <a:cs typeface="Calibri"/>
              </a:rPr>
              <a:t>q</a:t>
            </a:r>
            <a:r>
              <a:rPr sz="2133" spc="-7" dirty="0">
                <a:latin typeface="Calibri"/>
                <a:cs typeface="Calibri"/>
              </a:rPr>
              <a:t>u</a:t>
            </a:r>
            <a:r>
              <a:rPr sz="2133" spc="-13" dirty="0">
                <a:latin typeface="Calibri"/>
                <a:cs typeface="Calibri"/>
              </a:rPr>
              <a:t>e</a:t>
            </a:r>
            <a:r>
              <a:rPr sz="2133" dirty="0">
                <a:latin typeface="Calibri"/>
                <a:cs typeface="Calibri"/>
              </a:rPr>
              <a:t>r</a:t>
            </a:r>
            <a:r>
              <a:rPr sz="2133" spc="-13" dirty="0">
                <a:latin typeface="Calibri"/>
                <a:cs typeface="Calibri"/>
              </a:rPr>
              <a:t>y</a:t>
            </a:r>
            <a:r>
              <a:rPr sz="2133" dirty="0">
                <a:latin typeface="Calibri"/>
                <a:cs typeface="Calibri"/>
              </a:rPr>
              <a:t>i</a:t>
            </a:r>
            <a:r>
              <a:rPr sz="2133" spc="-7" dirty="0">
                <a:latin typeface="Calibri"/>
                <a:cs typeface="Calibri"/>
              </a:rPr>
              <a:t>ng</a:t>
            </a:r>
            <a:r>
              <a:rPr sz="2133" dirty="0">
                <a:latin typeface="Calibri"/>
                <a:cs typeface="Calibri"/>
              </a:rPr>
              <a:t>	</a:t>
            </a:r>
            <a:r>
              <a:rPr sz="2133" spc="-7" dirty="0">
                <a:latin typeface="Calibri"/>
                <a:cs typeface="Calibri"/>
              </a:rPr>
              <a:t>the  </a:t>
            </a:r>
            <a:r>
              <a:rPr sz="2133" spc="-53" dirty="0">
                <a:latin typeface="Calibri"/>
                <a:cs typeface="Calibri"/>
              </a:rPr>
              <a:t>P</a:t>
            </a:r>
            <a:r>
              <a:rPr sz="2133" spc="-13" dirty="0">
                <a:latin typeface="Calibri"/>
                <a:cs typeface="Calibri"/>
              </a:rPr>
              <a:t>o</a:t>
            </a:r>
            <a:r>
              <a:rPr sz="2133" spc="-27" dirty="0">
                <a:latin typeface="Calibri"/>
                <a:cs typeface="Calibri"/>
              </a:rPr>
              <a:t>s</a:t>
            </a:r>
            <a:r>
              <a:rPr sz="2133" spc="-7" dirty="0">
                <a:latin typeface="Calibri"/>
                <a:cs typeface="Calibri"/>
              </a:rPr>
              <a:t>t</a:t>
            </a:r>
            <a:r>
              <a:rPr sz="2133" dirty="0">
                <a:latin typeface="Calibri"/>
                <a:cs typeface="Calibri"/>
              </a:rPr>
              <a:t>g</a:t>
            </a:r>
            <a:r>
              <a:rPr sz="2133" spc="-33" dirty="0">
                <a:latin typeface="Calibri"/>
                <a:cs typeface="Calibri"/>
              </a:rPr>
              <a:t>r</a:t>
            </a:r>
            <a:r>
              <a:rPr sz="2133" spc="-13" dirty="0">
                <a:latin typeface="Calibri"/>
                <a:cs typeface="Calibri"/>
              </a:rPr>
              <a:t>e</a:t>
            </a:r>
            <a:r>
              <a:rPr sz="2133" spc="7" dirty="0">
                <a:latin typeface="Calibri"/>
                <a:cs typeface="Calibri"/>
              </a:rPr>
              <a:t>S</a:t>
            </a:r>
            <a:r>
              <a:rPr sz="2133" spc="-20" dirty="0">
                <a:latin typeface="Calibri"/>
                <a:cs typeface="Calibri"/>
              </a:rPr>
              <a:t>Q</a:t>
            </a:r>
            <a:r>
              <a:rPr sz="2133" spc="-7" dirty="0">
                <a:latin typeface="Calibri"/>
                <a:cs typeface="Calibri"/>
              </a:rPr>
              <a:t>L</a:t>
            </a:r>
            <a:r>
              <a:rPr sz="2133" dirty="0">
                <a:latin typeface="Calibri"/>
                <a:cs typeface="Calibri"/>
              </a:rPr>
              <a:t>	</a:t>
            </a:r>
            <a:r>
              <a:rPr sz="2133" spc="-7" dirty="0">
                <a:latin typeface="Calibri"/>
                <a:cs typeface="Calibri"/>
              </a:rPr>
              <a:t>d</a:t>
            </a:r>
            <a:r>
              <a:rPr sz="2133" spc="-20" dirty="0">
                <a:latin typeface="Calibri"/>
                <a:cs typeface="Calibri"/>
              </a:rPr>
              <a:t>a</a:t>
            </a:r>
            <a:r>
              <a:rPr sz="2133" spc="-33" dirty="0">
                <a:latin typeface="Calibri"/>
                <a:cs typeface="Calibri"/>
              </a:rPr>
              <a:t>t</a:t>
            </a:r>
            <a:r>
              <a:rPr sz="2133" spc="-7" dirty="0">
                <a:latin typeface="Calibri"/>
                <a:cs typeface="Calibri"/>
              </a:rPr>
              <a:t>aba</a:t>
            </a:r>
            <a:r>
              <a:rPr sz="2133" spc="-13" dirty="0">
                <a:latin typeface="Calibri"/>
                <a:cs typeface="Calibri"/>
              </a:rPr>
              <a:t>s</a:t>
            </a:r>
            <a:r>
              <a:rPr sz="2133" spc="-7" dirty="0">
                <a:latin typeface="Calibri"/>
                <a:cs typeface="Calibri"/>
              </a:rPr>
              <a:t>e.</a:t>
            </a:r>
            <a:r>
              <a:rPr sz="2133" dirty="0">
                <a:latin typeface="Calibri"/>
                <a:cs typeface="Calibri"/>
              </a:rPr>
              <a:t>	I</a:t>
            </a:r>
            <a:r>
              <a:rPr sz="2133" spc="-7" dirty="0">
                <a:latin typeface="Calibri"/>
                <a:cs typeface="Calibri"/>
              </a:rPr>
              <a:t>t</a:t>
            </a:r>
            <a:r>
              <a:rPr sz="2133" dirty="0">
                <a:latin typeface="Calibri"/>
                <a:cs typeface="Calibri"/>
              </a:rPr>
              <a:t>	</a:t>
            </a:r>
            <a:r>
              <a:rPr sz="2133" spc="-33" dirty="0">
                <a:latin typeface="Calibri"/>
                <a:cs typeface="Calibri"/>
              </a:rPr>
              <a:t>r</a:t>
            </a:r>
            <a:r>
              <a:rPr sz="2133" spc="-27" dirty="0">
                <a:latin typeface="Calibri"/>
                <a:cs typeface="Calibri"/>
              </a:rPr>
              <a:t>e</a:t>
            </a:r>
            <a:r>
              <a:rPr sz="2133" spc="-7" dirty="0">
                <a:latin typeface="Calibri"/>
                <a:cs typeface="Calibri"/>
              </a:rPr>
              <a:t>tu</a:t>
            </a:r>
            <a:r>
              <a:rPr sz="2133" spc="-20" dirty="0">
                <a:latin typeface="Calibri"/>
                <a:cs typeface="Calibri"/>
              </a:rPr>
              <a:t>r</a:t>
            </a:r>
            <a:r>
              <a:rPr sz="2133" spc="-7" dirty="0">
                <a:latin typeface="Calibri"/>
                <a:cs typeface="Calibri"/>
              </a:rPr>
              <a:t>ns</a:t>
            </a:r>
            <a:r>
              <a:rPr sz="2133" dirty="0">
                <a:latin typeface="Calibri"/>
                <a:cs typeface="Calibri"/>
              </a:rPr>
              <a:t>	</a:t>
            </a:r>
            <a:r>
              <a:rPr sz="2133" spc="-7" dirty="0">
                <a:latin typeface="Calibri"/>
                <a:cs typeface="Calibri"/>
              </a:rPr>
              <a:t>an</a:t>
            </a:r>
            <a:r>
              <a:rPr sz="2133" dirty="0">
                <a:latin typeface="Calibri"/>
                <a:cs typeface="Calibri"/>
              </a:rPr>
              <a:t>		</a:t>
            </a:r>
            <a:r>
              <a:rPr sz="2133" spc="-13" dirty="0">
                <a:latin typeface="Calibri"/>
                <a:cs typeface="Calibri"/>
              </a:rPr>
              <a:t>es</a:t>
            </a:r>
            <a:r>
              <a:rPr sz="2133" spc="-27" dirty="0">
                <a:latin typeface="Calibri"/>
                <a:cs typeface="Calibri"/>
              </a:rPr>
              <a:t>c</a:t>
            </a:r>
            <a:r>
              <a:rPr sz="2133" spc="-7" dirty="0">
                <a:latin typeface="Calibri"/>
                <a:cs typeface="Calibri"/>
              </a:rPr>
              <a:t>ap</a:t>
            </a:r>
            <a:r>
              <a:rPr sz="2133" spc="-13" dirty="0">
                <a:latin typeface="Calibri"/>
                <a:cs typeface="Calibri"/>
              </a:rPr>
              <a:t>e</a:t>
            </a:r>
            <a:r>
              <a:rPr sz="2133" spc="-7" dirty="0">
                <a:latin typeface="Calibri"/>
                <a:cs typeface="Calibri"/>
              </a:rPr>
              <a:t>d</a:t>
            </a:r>
            <a:r>
              <a:rPr sz="2133" dirty="0">
                <a:latin typeface="Calibri"/>
                <a:cs typeface="Calibri"/>
              </a:rPr>
              <a:t>	li</a:t>
            </a:r>
            <a:r>
              <a:rPr sz="2133" spc="-33" dirty="0">
                <a:latin typeface="Calibri"/>
                <a:cs typeface="Calibri"/>
              </a:rPr>
              <a:t>t</a:t>
            </a:r>
            <a:r>
              <a:rPr sz="2133" spc="7" dirty="0">
                <a:latin typeface="Calibri"/>
                <a:cs typeface="Calibri"/>
              </a:rPr>
              <a:t>e</a:t>
            </a:r>
            <a:r>
              <a:rPr sz="2133" spc="-67" dirty="0">
                <a:latin typeface="Calibri"/>
                <a:cs typeface="Calibri"/>
              </a:rPr>
              <a:t>r</a:t>
            </a:r>
            <a:r>
              <a:rPr sz="2133" spc="-7" dirty="0">
                <a:latin typeface="Calibri"/>
                <a:cs typeface="Calibri"/>
              </a:rPr>
              <a:t>al</a:t>
            </a:r>
            <a:r>
              <a:rPr sz="2133" dirty="0">
                <a:latin typeface="Calibri"/>
                <a:cs typeface="Calibri"/>
              </a:rPr>
              <a:t>	i</a:t>
            </a:r>
            <a:r>
              <a:rPr sz="2133" spc="-7" dirty="0">
                <a:latin typeface="Calibri"/>
                <a:cs typeface="Calibri"/>
              </a:rPr>
              <a:t>n</a:t>
            </a:r>
            <a:r>
              <a:rPr sz="2133" dirty="0">
                <a:latin typeface="Calibri"/>
                <a:cs typeface="Calibri"/>
              </a:rPr>
              <a:t>	</a:t>
            </a:r>
            <a:r>
              <a:rPr sz="2133" spc="-7" dirty="0">
                <a:latin typeface="Calibri"/>
                <a:cs typeface="Calibri"/>
              </a:rPr>
              <a:t>the</a:t>
            </a:r>
            <a:endParaRPr sz="2133">
              <a:latin typeface="Calibri"/>
              <a:cs typeface="Calibri"/>
            </a:endParaRPr>
          </a:p>
        </p:txBody>
      </p:sp>
      <p:graphicFrame>
        <p:nvGraphicFramePr>
          <p:cNvPr id="6" name="object 6"/>
          <p:cNvGraphicFramePr>
            <a:graphicFrameLocks noGrp="1"/>
          </p:cNvGraphicFramePr>
          <p:nvPr/>
        </p:nvGraphicFramePr>
        <p:xfrm>
          <a:off x="304801" y="3532717"/>
          <a:ext cx="11579857" cy="3325282"/>
        </p:xfrm>
        <a:graphic>
          <a:graphicData uri="http://schemas.openxmlformats.org/drawingml/2006/table">
            <a:tbl>
              <a:tblPr firstRow="1" bandRow="1">
                <a:tableStyleId>{2D5ABB26-0587-4C30-8999-92F81FD0307C}</a:tableStyleId>
              </a:tblPr>
              <a:tblGrid>
                <a:gridCol w="5442372">
                  <a:extLst>
                    <a:ext uri="{9D8B030D-6E8A-4147-A177-3AD203B41FA5}">
                      <a16:colId xmlns:a16="http://schemas.microsoft.com/office/drawing/2014/main" val="20000"/>
                    </a:ext>
                  </a:extLst>
                </a:gridCol>
                <a:gridCol w="6137485">
                  <a:extLst>
                    <a:ext uri="{9D8B030D-6E8A-4147-A177-3AD203B41FA5}">
                      <a16:colId xmlns:a16="http://schemas.microsoft.com/office/drawing/2014/main" val="20001"/>
                    </a:ext>
                  </a:extLst>
                </a:gridCol>
              </a:tblGrid>
              <a:tr h="783167">
                <a:tc rowSpan="2">
                  <a:txBody>
                    <a:bodyPr/>
                    <a:lstStyle/>
                    <a:p>
                      <a:pPr marL="396240">
                        <a:lnSpc>
                          <a:spcPct val="100000"/>
                        </a:lnSpc>
                        <a:spcBef>
                          <a:spcPts val="334"/>
                        </a:spcBef>
                      </a:pPr>
                      <a:r>
                        <a:rPr sz="2100" spc="-15" dirty="0">
                          <a:latin typeface="Calibri"/>
                          <a:cs typeface="Calibri"/>
                        </a:rPr>
                        <a:t>PostgreSQL</a:t>
                      </a:r>
                      <a:r>
                        <a:rPr sz="2100" spc="15" dirty="0">
                          <a:latin typeface="Calibri"/>
                          <a:cs typeface="Calibri"/>
                        </a:rPr>
                        <a:t> </a:t>
                      </a:r>
                      <a:r>
                        <a:rPr sz="2100" spc="-15" dirty="0">
                          <a:latin typeface="Calibri"/>
                          <a:cs typeface="Calibri"/>
                        </a:rPr>
                        <a:t>format.</a:t>
                      </a:r>
                      <a:endParaRPr sz="2100">
                        <a:latin typeface="Calibri"/>
                        <a:cs typeface="Calibri"/>
                      </a:endParaRPr>
                    </a:p>
                    <a:p>
                      <a:pPr>
                        <a:lnSpc>
                          <a:spcPct val="100000"/>
                        </a:lnSpc>
                        <a:spcBef>
                          <a:spcPts val="30"/>
                        </a:spcBef>
                      </a:pPr>
                      <a:endParaRPr sz="3000">
                        <a:latin typeface="Times New Roman"/>
                        <a:cs typeface="Times New Roman"/>
                      </a:endParaRPr>
                    </a:p>
                    <a:p>
                      <a:pPr marL="92075">
                        <a:lnSpc>
                          <a:spcPct val="100000"/>
                        </a:lnSpc>
                      </a:pPr>
                      <a:r>
                        <a:rPr sz="2100" b="1" spc="-5" dirty="0">
                          <a:solidFill>
                            <a:srgbClr val="FFFFFF"/>
                          </a:solidFill>
                          <a:latin typeface="Calibri"/>
                          <a:cs typeface="Calibri"/>
                        </a:rPr>
                        <a:t>GET</a:t>
                      </a:r>
                      <a:r>
                        <a:rPr sz="2100" b="1" spc="-40" dirty="0">
                          <a:solidFill>
                            <a:srgbClr val="FFFFFF"/>
                          </a:solidFill>
                          <a:latin typeface="Calibri"/>
                          <a:cs typeface="Calibri"/>
                        </a:rPr>
                        <a:t> </a:t>
                      </a:r>
                      <a:r>
                        <a:rPr sz="2100" b="1" spc="-5" dirty="0">
                          <a:solidFill>
                            <a:srgbClr val="FFFFFF"/>
                          </a:solidFill>
                          <a:latin typeface="Calibri"/>
                          <a:cs typeface="Calibri"/>
                        </a:rPr>
                        <a:t>INPUT</a:t>
                      </a:r>
                      <a:endParaRPr sz="2100">
                        <a:latin typeface="Calibri"/>
                        <a:cs typeface="Calibri"/>
                      </a:endParaRPr>
                    </a:p>
                  </a:txBody>
                  <a:tcPr marL="0" marR="0" marT="56725" marB="0">
                    <a:lnR w="53975">
                      <a:solidFill>
                        <a:srgbClr val="FFFFFF"/>
                      </a:solidFill>
                      <a:prstDash val="solid"/>
                    </a:lnR>
                    <a:lnB w="38100">
                      <a:solidFill>
                        <a:srgbClr val="FFFFFF"/>
                      </a:solidFill>
                      <a:prstDash val="solid"/>
                    </a:lnB>
                  </a:tcPr>
                </a:tc>
                <a:tc>
                  <a:txBody>
                    <a:bodyPr/>
                    <a:lstStyle/>
                    <a:p>
                      <a:pPr>
                        <a:lnSpc>
                          <a:spcPct val="100000"/>
                        </a:lnSpc>
                      </a:pPr>
                      <a:endParaRPr sz="2000">
                        <a:latin typeface="Times New Roman"/>
                        <a:cs typeface="Times New Roman"/>
                      </a:endParaRPr>
                    </a:p>
                  </a:txBody>
                  <a:tcPr marL="0" marR="0" marT="0" marB="0">
                    <a:lnL w="53975">
                      <a:solidFill>
                        <a:srgbClr val="FFFFFF"/>
                      </a:solidFill>
                      <a:prstDash val="solid"/>
                    </a:lnL>
                  </a:tcPr>
                </a:tc>
                <a:extLst>
                  <a:ext uri="{0D108BD9-81ED-4DB2-BD59-A6C34878D82A}">
                    <a16:rowId xmlns:a16="http://schemas.microsoft.com/office/drawing/2014/main" val="10000"/>
                  </a:ext>
                </a:extLst>
              </a:tr>
              <a:tr h="446616">
                <a:tc vMerge="1">
                  <a:txBody>
                    <a:bodyPr/>
                    <a:lstStyle/>
                    <a:p>
                      <a:endParaRPr/>
                    </a:p>
                  </a:txBody>
                  <a:tcPr marL="0" marR="0" marT="42544" marB="0">
                    <a:lnR w="53975">
                      <a:solidFill>
                        <a:srgbClr val="FFFFFF"/>
                      </a:solidFill>
                      <a:prstDash val="solid"/>
                    </a:lnR>
                    <a:lnB w="38100">
                      <a:solidFill>
                        <a:srgbClr val="FFFFFF"/>
                      </a:solidFill>
                      <a:prstDash val="solid"/>
                    </a:lnB>
                  </a:tcPr>
                </a:tc>
                <a:tc>
                  <a:txBody>
                    <a:bodyPr/>
                    <a:lstStyle/>
                    <a:p>
                      <a:pPr marL="108585">
                        <a:lnSpc>
                          <a:spcPct val="100000"/>
                        </a:lnSpc>
                        <a:spcBef>
                          <a:spcPts val="250"/>
                        </a:spcBef>
                      </a:pPr>
                      <a:r>
                        <a:rPr sz="2100" b="1" spc="-5" dirty="0">
                          <a:solidFill>
                            <a:srgbClr val="FFFFFF"/>
                          </a:solidFill>
                          <a:latin typeface="Calibri"/>
                          <a:cs typeface="Calibri"/>
                        </a:rPr>
                        <a:t>Escaped</a:t>
                      </a:r>
                      <a:r>
                        <a:rPr sz="2100" b="1" spc="-30" dirty="0">
                          <a:solidFill>
                            <a:srgbClr val="FFFFFF"/>
                          </a:solidFill>
                          <a:latin typeface="Calibri"/>
                          <a:cs typeface="Calibri"/>
                        </a:rPr>
                        <a:t> </a:t>
                      </a:r>
                      <a:r>
                        <a:rPr sz="2100" b="1" spc="-10" dirty="0">
                          <a:solidFill>
                            <a:srgbClr val="FFFFFF"/>
                          </a:solidFill>
                          <a:latin typeface="Calibri"/>
                          <a:cs typeface="Calibri"/>
                        </a:rPr>
                        <a:t>Output</a:t>
                      </a:r>
                      <a:endParaRPr sz="2100">
                        <a:latin typeface="Calibri"/>
                        <a:cs typeface="Calibri"/>
                      </a:endParaRPr>
                    </a:p>
                  </a:txBody>
                  <a:tcPr marL="0" marR="0" marT="42333" marB="0">
                    <a:lnL w="53975">
                      <a:solidFill>
                        <a:srgbClr val="FFFFFF"/>
                      </a:solidFill>
                      <a:prstDash val="solid"/>
                    </a:lnL>
                    <a:lnB w="38100">
                      <a:solidFill>
                        <a:srgbClr val="FFFFFF"/>
                      </a:solidFill>
                      <a:prstDash val="solid"/>
                    </a:lnB>
                    <a:solidFill>
                      <a:srgbClr val="4F81BD"/>
                    </a:solidFill>
                  </a:tcPr>
                </a:tc>
                <a:extLst>
                  <a:ext uri="{0D108BD9-81ED-4DB2-BD59-A6C34878D82A}">
                    <a16:rowId xmlns:a16="http://schemas.microsoft.com/office/drawing/2014/main" val="10001"/>
                  </a:ext>
                </a:extLst>
              </a:tr>
              <a:tr h="446616">
                <a:tc>
                  <a:txBody>
                    <a:bodyPr/>
                    <a:lstStyle/>
                    <a:p>
                      <a:pPr marL="92075">
                        <a:lnSpc>
                          <a:spcPct val="100000"/>
                        </a:lnSpc>
                        <a:spcBef>
                          <a:spcPts val="330"/>
                        </a:spcBef>
                      </a:pPr>
                      <a:r>
                        <a:rPr sz="1600" spc="-5" dirty="0">
                          <a:latin typeface="Courier New"/>
                          <a:cs typeface="Courier New"/>
                        </a:rPr>
                        <a:t>Bob</a:t>
                      </a:r>
                      <a:endParaRPr sz="1600">
                        <a:latin typeface="Courier New"/>
                        <a:cs typeface="Courier New"/>
                      </a:endParaRPr>
                    </a:p>
                  </a:txBody>
                  <a:tcPr marL="0" marR="0" marT="55880" marB="0">
                    <a:lnR w="53975">
                      <a:solidFill>
                        <a:srgbClr val="FFFFFF"/>
                      </a:solidFill>
                      <a:prstDash val="solid"/>
                    </a:lnR>
                    <a:lnT w="38100">
                      <a:solidFill>
                        <a:srgbClr val="FFFFFF"/>
                      </a:solidFill>
                      <a:prstDash val="solid"/>
                    </a:lnT>
                    <a:lnB w="19050">
                      <a:solidFill>
                        <a:srgbClr val="FFFFFF"/>
                      </a:solidFill>
                      <a:prstDash val="solid"/>
                    </a:lnB>
                    <a:solidFill>
                      <a:srgbClr val="D0D8E8"/>
                    </a:solidFill>
                  </a:tcPr>
                </a:tc>
                <a:tc>
                  <a:txBody>
                    <a:bodyPr/>
                    <a:lstStyle/>
                    <a:p>
                      <a:pPr marL="123825">
                        <a:lnSpc>
                          <a:spcPct val="100000"/>
                        </a:lnSpc>
                        <a:spcBef>
                          <a:spcPts val="370"/>
                        </a:spcBef>
                      </a:pPr>
                      <a:r>
                        <a:rPr sz="1600" spc="-5" dirty="0">
                          <a:latin typeface="Courier New"/>
                          <a:cs typeface="Courier New"/>
                        </a:rPr>
                        <a:t>Bob</a:t>
                      </a:r>
                      <a:endParaRPr sz="1600">
                        <a:latin typeface="Courier New"/>
                        <a:cs typeface="Courier New"/>
                      </a:endParaRPr>
                    </a:p>
                  </a:txBody>
                  <a:tcPr marL="0" marR="0" marT="62653" marB="0">
                    <a:lnL w="53975">
                      <a:solidFill>
                        <a:srgbClr val="FFFFFF"/>
                      </a:solidFill>
                      <a:prstDash val="solid"/>
                    </a:lnL>
                    <a:lnT w="38100">
                      <a:solidFill>
                        <a:srgbClr val="FFFFFF"/>
                      </a:solidFill>
                      <a:prstDash val="solid"/>
                    </a:lnT>
                    <a:lnB w="19050">
                      <a:solidFill>
                        <a:srgbClr val="FFFFFF"/>
                      </a:solidFill>
                      <a:prstDash val="solid"/>
                    </a:lnB>
                    <a:solidFill>
                      <a:srgbClr val="D0D8E8"/>
                    </a:solidFill>
                  </a:tcPr>
                </a:tc>
                <a:extLst>
                  <a:ext uri="{0D108BD9-81ED-4DB2-BD59-A6C34878D82A}">
                    <a16:rowId xmlns:a16="http://schemas.microsoft.com/office/drawing/2014/main" val="10002"/>
                  </a:ext>
                </a:extLst>
              </a:tr>
              <a:tr h="528108">
                <a:tc>
                  <a:txBody>
                    <a:bodyPr/>
                    <a:lstStyle/>
                    <a:p>
                      <a:pPr marL="91440">
                        <a:lnSpc>
                          <a:spcPct val="100000"/>
                        </a:lnSpc>
                        <a:spcBef>
                          <a:spcPts val="630"/>
                        </a:spcBef>
                      </a:pPr>
                      <a:r>
                        <a:rPr sz="1600" dirty="0">
                          <a:latin typeface="Courier New"/>
                          <a:cs typeface="Courier New"/>
                        </a:rPr>
                        <a:t>Bob'; DROP</a:t>
                      </a:r>
                      <a:r>
                        <a:rPr sz="1600" spc="5" dirty="0">
                          <a:latin typeface="Courier New"/>
                          <a:cs typeface="Courier New"/>
                        </a:rPr>
                        <a:t> </a:t>
                      </a:r>
                      <a:r>
                        <a:rPr sz="1600" dirty="0">
                          <a:latin typeface="Courier New"/>
                          <a:cs typeface="Courier New"/>
                        </a:rPr>
                        <a:t>TABLE users;</a:t>
                      </a:r>
                      <a:r>
                        <a:rPr sz="1600" spc="5" dirty="0">
                          <a:latin typeface="Courier New"/>
                          <a:cs typeface="Courier New"/>
                        </a:rPr>
                        <a:t> </a:t>
                      </a:r>
                      <a:r>
                        <a:rPr sz="1600" spc="-5" dirty="0">
                          <a:latin typeface="Courier New"/>
                          <a:cs typeface="Courier New"/>
                        </a:rPr>
                        <a:t>--</a:t>
                      </a:r>
                      <a:endParaRPr sz="1600">
                        <a:latin typeface="Courier New"/>
                        <a:cs typeface="Courier New"/>
                      </a:endParaRPr>
                    </a:p>
                  </a:txBody>
                  <a:tcPr marL="0" marR="0" marT="106680" marB="0">
                    <a:lnR w="53975">
                      <a:solidFill>
                        <a:srgbClr val="FFFFFF"/>
                      </a:solidFill>
                      <a:prstDash val="solid"/>
                    </a:lnR>
                    <a:lnT w="19050">
                      <a:solidFill>
                        <a:srgbClr val="FFFFFF"/>
                      </a:solidFill>
                      <a:prstDash val="solid"/>
                    </a:lnT>
                    <a:lnB w="53975">
                      <a:solidFill>
                        <a:srgbClr val="FFFFFF"/>
                      </a:solidFill>
                      <a:prstDash val="solid"/>
                    </a:lnB>
                    <a:solidFill>
                      <a:srgbClr val="D0D8E8"/>
                    </a:solidFill>
                  </a:tcPr>
                </a:tc>
                <a:tc>
                  <a:txBody>
                    <a:bodyPr/>
                    <a:lstStyle/>
                    <a:p>
                      <a:pPr marL="123825">
                        <a:lnSpc>
                          <a:spcPct val="100000"/>
                        </a:lnSpc>
                        <a:spcBef>
                          <a:spcPts val="910"/>
                        </a:spcBef>
                      </a:pPr>
                      <a:r>
                        <a:rPr sz="1600" dirty="0">
                          <a:latin typeface="Courier New"/>
                          <a:cs typeface="Courier New"/>
                        </a:rPr>
                        <a:t>Bob''; DROP</a:t>
                      </a:r>
                      <a:r>
                        <a:rPr sz="1600" spc="-15" dirty="0">
                          <a:latin typeface="Courier New"/>
                          <a:cs typeface="Courier New"/>
                        </a:rPr>
                        <a:t> </a:t>
                      </a:r>
                      <a:r>
                        <a:rPr sz="1600" spc="5" dirty="0">
                          <a:latin typeface="Courier New"/>
                          <a:cs typeface="Courier New"/>
                        </a:rPr>
                        <a:t>TABLE</a:t>
                      </a:r>
                      <a:r>
                        <a:rPr sz="1600" spc="-10" dirty="0">
                          <a:latin typeface="Courier New"/>
                          <a:cs typeface="Courier New"/>
                        </a:rPr>
                        <a:t> </a:t>
                      </a:r>
                      <a:r>
                        <a:rPr sz="1600" dirty="0">
                          <a:latin typeface="Courier New"/>
                          <a:cs typeface="Courier New"/>
                        </a:rPr>
                        <a:t>users; </a:t>
                      </a:r>
                      <a:r>
                        <a:rPr sz="1600" spc="5" dirty="0">
                          <a:latin typeface="Courier New"/>
                          <a:cs typeface="Courier New"/>
                        </a:rPr>
                        <a:t>--</a:t>
                      </a:r>
                      <a:endParaRPr sz="1600">
                        <a:latin typeface="Courier New"/>
                        <a:cs typeface="Courier New"/>
                      </a:endParaRPr>
                    </a:p>
                  </a:txBody>
                  <a:tcPr marL="0" marR="0" marT="154093" marB="0">
                    <a:lnL w="53975">
                      <a:solidFill>
                        <a:srgbClr val="FFFFFF"/>
                      </a:solidFill>
                      <a:prstDash val="solid"/>
                    </a:lnL>
                    <a:lnT w="19050">
                      <a:solidFill>
                        <a:srgbClr val="FFFFFF"/>
                      </a:solidFill>
                      <a:prstDash val="solid"/>
                    </a:lnT>
                    <a:lnB w="53975">
                      <a:solidFill>
                        <a:srgbClr val="FFFFFF"/>
                      </a:solidFill>
                      <a:prstDash val="solid"/>
                    </a:lnB>
                    <a:solidFill>
                      <a:srgbClr val="D0D8E8"/>
                    </a:solidFill>
                  </a:tcPr>
                </a:tc>
                <a:extLst>
                  <a:ext uri="{0D108BD9-81ED-4DB2-BD59-A6C34878D82A}">
                    <a16:rowId xmlns:a16="http://schemas.microsoft.com/office/drawing/2014/main" val="10003"/>
                  </a:ext>
                </a:extLst>
              </a:tr>
              <a:tr h="477308">
                <a:tc>
                  <a:txBody>
                    <a:bodyPr/>
                    <a:lstStyle/>
                    <a:p>
                      <a:pPr marL="91440">
                        <a:lnSpc>
                          <a:spcPct val="100000"/>
                        </a:lnSpc>
                        <a:spcBef>
                          <a:spcPts val="509"/>
                        </a:spcBef>
                      </a:pPr>
                      <a:r>
                        <a:rPr sz="1600" dirty="0">
                          <a:latin typeface="Courier New"/>
                          <a:cs typeface="Courier New"/>
                        </a:rPr>
                        <a:t>Bob'</a:t>
                      </a:r>
                      <a:r>
                        <a:rPr sz="1600" spc="-30" dirty="0">
                          <a:latin typeface="Courier New"/>
                          <a:cs typeface="Courier New"/>
                        </a:rPr>
                        <a:t> </a:t>
                      </a:r>
                      <a:r>
                        <a:rPr sz="1600" dirty="0">
                          <a:latin typeface="Courier New"/>
                          <a:cs typeface="Courier New"/>
                        </a:rPr>
                        <a:t>OR</a:t>
                      </a:r>
                      <a:r>
                        <a:rPr sz="1600" spc="-15" dirty="0">
                          <a:latin typeface="Courier New"/>
                          <a:cs typeface="Courier New"/>
                        </a:rPr>
                        <a:t> </a:t>
                      </a:r>
                      <a:r>
                        <a:rPr sz="1600" dirty="0">
                          <a:latin typeface="Courier New"/>
                          <a:cs typeface="Courier New"/>
                        </a:rPr>
                        <a:t>'1'='1</a:t>
                      </a:r>
                      <a:endParaRPr sz="1600">
                        <a:latin typeface="Courier New"/>
                        <a:cs typeface="Courier New"/>
                      </a:endParaRPr>
                    </a:p>
                  </a:txBody>
                  <a:tcPr marL="0" marR="0" marT="86359" marB="0">
                    <a:lnR w="53975">
                      <a:solidFill>
                        <a:srgbClr val="FFFFFF"/>
                      </a:solidFill>
                      <a:prstDash val="solid"/>
                    </a:lnR>
                    <a:lnT w="53975">
                      <a:solidFill>
                        <a:srgbClr val="FFFFFF"/>
                      </a:solidFill>
                      <a:prstDash val="solid"/>
                    </a:lnT>
                    <a:solidFill>
                      <a:srgbClr val="D0D8E8"/>
                    </a:solidFill>
                  </a:tcPr>
                </a:tc>
                <a:tc>
                  <a:txBody>
                    <a:bodyPr/>
                    <a:lstStyle/>
                    <a:p>
                      <a:pPr marL="123825">
                        <a:lnSpc>
                          <a:spcPct val="100000"/>
                        </a:lnSpc>
                        <a:spcBef>
                          <a:spcPts val="815"/>
                        </a:spcBef>
                      </a:pPr>
                      <a:r>
                        <a:rPr sz="1600" dirty="0">
                          <a:latin typeface="Courier New"/>
                          <a:cs typeface="Courier New"/>
                        </a:rPr>
                        <a:t>Bob''</a:t>
                      </a:r>
                      <a:r>
                        <a:rPr sz="1600" spc="-10" dirty="0">
                          <a:latin typeface="Courier New"/>
                          <a:cs typeface="Courier New"/>
                        </a:rPr>
                        <a:t> </a:t>
                      </a:r>
                      <a:r>
                        <a:rPr sz="1600" spc="-5" dirty="0">
                          <a:latin typeface="Courier New"/>
                          <a:cs typeface="Courier New"/>
                        </a:rPr>
                        <a:t>OR </a:t>
                      </a:r>
                      <a:r>
                        <a:rPr sz="1600" dirty="0">
                          <a:latin typeface="Courier New"/>
                          <a:cs typeface="Courier New"/>
                        </a:rPr>
                        <a:t>''1''=''1</a:t>
                      </a:r>
                      <a:endParaRPr sz="1600">
                        <a:latin typeface="Courier New"/>
                        <a:cs typeface="Courier New"/>
                      </a:endParaRPr>
                    </a:p>
                  </a:txBody>
                  <a:tcPr marL="0" marR="0" marT="138007" marB="0">
                    <a:lnL w="53975">
                      <a:solidFill>
                        <a:srgbClr val="FFFFFF"/>
                      </a:solidFill>
                      <a:prstDash val="solid"/>
                    </a:lnL>
                    <a:lnT w="53975">
                      <a:solidFill>
                        <a:srgbClr val="FFFFFF"/>
                      </a:solidFill>
                      <a:prstDash val="solid"/>
                    </a:lnT>
                    <a:solidFill>
                      <a:srgbClr val="D0D8E8"/>
                    </a:solidFill>
                  </a:tcPr>
                </a:tc>
                <a:extLst>
                  <a:ext uri="{0D108BD9-81ED-4DB2-BD59-A6C34878D82A}">
                    <a16:rowId xmlns:a16="http://schemas.microsoft.com/office/drawing/2014/main" val="10004"/>
                  </a:ext>
                </a:extLst>
              </a:tr>
              <a:tr h="643467">
                <a:tc>
                  <a:txBody>
                    <a:bodyPr/>
                    <a:lstStyle/>
                    <a:p>
                      <a:pPr>
                        <a:lnSpc>
                          <a:spcPct val="100000"/>
                        </a:lnSpc>
                      </a:pPr>
                      <a:endParaRPr sz="2000">
                        <a:latin typeface="Times New Roman"/>
                        <a:cs typeface="Times New Roman"/>
                      </a:endParaRPr>
                    </a:p>
                  </a:txBody>
                  <a:tcPr marL="0" marR="0" marT="0" marB="0">
                    <a:lnR w="53975">
                      <a:solidFill>
                        <a:srgbClr val="FFFFFF"/>
                      </a:solidFill>
                      <a:prstDash val="solid"/>
                    </a:lnR>
                  </a:tcPr>
                </a:tc>
                <a:tc>
                  <a:txBody>
                    <a:bodyPr/>
                    <a:lstStyle/>
                    <a:p>
                      <a:pPr>
                        <a:lnSpc>
                          <a:spcPct val="100000"/>
                        </a:lnSpc>
                      </a:pPr>
                      <a:endParaRPr sz="2000">
                        <a:latin typeface="Times New Roman"/>
                        <a:cs typeface="Times New Roman"/>
                      </a:endParaRPr>
                    </a:p>
                  </a:txBody>
                  <a:tcPr marL="0" marR="0" marT="0" marB="0">
                    <a:lnL w="53975">
                      <a:solidFill>
                        <a:srgbClr val="FFFFFF"/>
                      </a:solidFill>
                      <a:prstDash val="solid"/>
                    </a:lnL>
                  </a:tcPr>
                </a:tc>
                <a:extLst>
                  <a:ext uri="{0D108BD9-81ED-4DB2-BD59-A6C34878D82A}">
                    <a16:rowId xmlns:a16="http://schemas.microsoft.com/office/drawing/2014/main" val="10005"/>
                  </a:ext>
                </a:extLst>
              </a:tr>
            </a:tbl>
          </a:graphicData>
        </a:graphic>
      </p:graphicFrame>
      <p:grpSp>
        <p:nvGrpSpPr>
          <p:cNvPr id="7" name="object 7"/>
          <p:cNvGrpSpPr/>
          <p:nvPr/>
        </p:nvGrpSpPr>
        <p:grpSpPr>
          <a:xfrm>
            <a:off x="304800" y="3925434"/>
            <a:ext cx="5412739" cy="811953"/>
            <a:chOff x="228600" y="2944075"/>
            <a:chExt cx="4059554" cy="608965"/>
          </a:xfrm>
        </p:grpSpPr>
        <p:sp>
          <p:nvSpPr>
            <p:cNvPr id="8" name="object 8"/>
            <p:cNvSpPr/>
            <p:nvPr/>
          </p:nvSpPr>
          <p:spPr>
            <a:xfrm>
              <a:off x="624840" y="2944075"/>
              <a:ext cx="58419" cy="293370"/>
            </a:xfrm>
            <a:custGeom>
              <a:avLst/>
              <a:gdLst/>
              <a:ahLst/>
              <a:cxnLst/>
              <a:rect l="l" t="t" r="r" b="b"/>
              <a:pathLst>
                <a:path w="58420" h="293369">
                  <a:moveTo>
                    <a:pt x="0" y="292836"/>
                  </a:moveTo>
                  <a:lnTo>
                    <a:pt x="57912" y="292836"/>
                  </a:lnTo>
                  <a:lnTo>
                    <a:pt x="57912" y="0"/>
                  </a:lnTo>
                  <a:lnTo>
                    <a:pt x="0" y="0"/>
                  </a:lnTo>
                  <a:lnTo>
                    <a:pt x="0" y="292836"/>
                  </a:lnTo>
                  <a:close/>
                </a:path>
              </a:pathLst>
            </a:custGeom>
            <a:solidFill>
              <a:srgbClr val="FEFCF5"/>
            </a:solidFill>
          </p:spPr>
          <p:txBody>
            <a:bodyPr wrap="square" lIns="0" tIns="0" rIns="0" bIns="0" rtlCol="0"/>
            <a:lstStyle/>
            <a:p>
              <a:endParaRPr sz="2400"/>
            </a:p>
          </p:txBody>
        </p:sp>
        <p:sp>
          <p:nvSpPr>
            <p:cNvPr id="9" name="object 9"/>
            <p:cNvSpPr/>
            <p:nvPr/>
          </p:nvSpPr>
          <p:spPr>
            <a:xfrm>
              <a:off x="228600" y="3236912"/>
              <a:ext cx="4059554" cy="316230"/>
            </a:xfrm>
            <a:custGeom>
              <a:avLst/>
              <a:gdLst/>
              <a:ahLst/>
              <a:cxnLst/>
              <a:rect l="l" t="t" r="r" b="b"/>
              <a:pathLst>
                <a:path w="4059554" h="316229">
                  <a:moveTo>
                    <a:pt x="0" y="315912"/>
                  </a:moveTo>
                  <a:lnTo>
                    <a:pt x="4059554" y="315912"/>
                  </a:lnTo>
                  <a:lnTo>
                    <a:pt x="4059554" y="0"/>
                  </a:lnTo>
                  <a:lnTo>
                    <a:pt x="0" y="0"/>
                  </a:lnTo>
                  <a:lnTo>
                    <a:pt x="0" y="315912"/>
                  </a:lnTo>
                  <a:close/>
                </a:path>
              </a:pathLst>
            </a:custGeom>
            <a:solidFill>
              <a:srgbClr val="4F81BD"/>
            </a:solidFill>
          </p:spPr>
          <p:txBody>
            <a:bodyPr wrap="square" lIns="0" tIns="0" rIns="0" bIns="0" rtlCol="0"/>
            <a:lstStyle/>
            <a:p>
              <a:endParaRPr sz="2400"/>
            </a:p>
          </p:txBody>
        </p:sp>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6933">
              <a:lnSpc>
                <a:spcPts val="1273"/>
              </a:lnSpc>
            </a:pPr>
            <a:r>
              <a:rPr spc="-7" dirty="0"/>
              <a:t>D</a:t>
            </a:r>
            <a:r>
              <a:rPr dirty="0"/>
              <a:t>awn</a:t>
            </a:r>
            <a:r>
              <a:rPr spc="-27" dirty="0"/>
              <a:t> </a:t>
            </a:r>
            <a:r>
              <a:rPr spc="-13" dirty="0"/>
              <a:t>S</a:t>
            </a:r>
            <a:r>
              <a:rPr spc="7" dirty="0"/>
              <a:t>o</a:t>
            </a:r>
            <a:r>
              <a:rPr spc="-7" dirty="0"/>
              <a:t>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6933">
              <a:lnSpc>
                <a:spcPts val="1273"/>
              </a:lnSpc>
            </a:pPr>
            <a:r>
              <a:rPr spc="-7" dirty="0"/>
              <a:t>D</a:t>
            </a:r>
            <a:r>
              <a:rPr dirty="0"/>
              <a:t>awn</a:t>
            </a:r>
            <a:r>
              <a:rPr spc="-27" dirty="0"/>
              <a:t> </a:t>
            </a:r>
            <a:r>
              <a:rPr spc="-13" dirty="0"/>
              <a:t>S</a:t>
            </a:r>
            <a:r>
              <a:rPr spc="7" dirty="0"/>
              <a:t>o</a:t>
            </a:r>
            <a:r>
              <a:rPr spc="-7" dirty="0"/>
              <a:t>ng</a:t>
            </a:r>
          </a:p>
        </p:txBody>
      </p:sp>
      <p:sp>
        <p:nvSpPr>
          <p:cNvPr id="2" name="object 2"/>
          <p:cNvSpPr txBox="1">
            <a:spLocks noGrp="1"/>
          </p:cNvSpPr>
          <p:nvPr>
            <p:ph type="title"/>
          </p:nvPr>
        </p:nvSpPr>
        <p:spPr>
          <a:xfrm>
            <a:off x="2958803" y="0"/>
            <a:ext cx="6269567" cy="1657591"/>
          </a:xfrm>
          <a:prstGeom prst="rect">
            <a:avLst/>
          </a:prstGeom>
        </p:spPr>
        <p:txBody>
          <a:bodyPr vert="horz" wrap="square" lIns="0" tIns="16087" rIns="0" bIns="0" rtlCol="0">
            <a:spAutoFit/>
          </a:bodyPr>
          <a:lstStyle/>
          <a:p>
            <a:pPr marL="239601" marR="6773" indent="-223514">
              <a:spcBef>
                <a:spcPts val="127"/>
              </a:spcBef>
            </a:pPr>
            <a:r>
              <a:rPr sz="5333" spc="-7" dirty="0"/>
              <a:t>Use</a:t>
            </a:r>
            <a:r>
              <a:rPr sz="5333" spc="-40" dirty="0"/>
              <a:t> </a:t>
            </a:r>
            <a:r>
              <a:rPr sz="5333" spc="-13" dirty="0"/>
              <a:t>less</a:t>
            </a:r>
            <a:r>
              <a:rPr sz="5333" spc="-33" dirty="0"/>
              <a:t> </a:t>
            </a:r>
            <a:r>
              <a:rPr sz="5333" spc="-13" dirty="0"/>
              <a:t>powerful</a:t>
            </a:r>
            <a:r>
              <a:rPr sz="5333" spc="-20" dirty="0"/>
              <a:t> </a:t>
            </a:r>
            <a:r>
              <a:rPr sz="5333" spc="-7" dirty="0"/>
              <a:t>API</a:t>
            </a:r>
            <a:r>
              <a:rPr sz="5333" spc="-27" dirty="0"/>
              <a:t> </a:t>
            </a:r>
            <a:r>
              <a:rPr sz="5333" spc="-7" dirty="0"/>
              <a:t>: </a:t>
            </a:r>
            <a:r>
              <a:rPr sz="5333" spc="-1187" dirty="0"/>
              <a:t> </a:t>
            </a:r>
            <a:r>
              <a:rPr sz="5333" spc="-27" dirty="0"/>
              <a:t>Prepared</a:t>
            </a:r>
            <a:r>
              <a:rPr sz="5333" spc="-53" dirty="0"/>
              <a:t> </a:t>
            </a:r>
            <a:r>
              <a:rPr sz="5333" spc="-27" dirty="0"/>
              <a:t>Statements</a:t>
            </a:r>
            <a:endParaRPr sz="5333"/>
          </a:p>
        </p:txBody>
      </p:sp>
      <p:sp>
        <p:nvSpPr>
          <p:cNvPr id="3" name="object 3"/>
          <p:cNvSpPr txBox="1"/>
          <p:nvPr/>
        </p:nvSpPr>
        <p:spPr>
          <a:xfrm>
            <a:off x="714587" y="1901592"/>
            <a:ext cx="10119360" cy="4364507"/>
          </a:xfrm>
          <a:prstGeom prst="rect">
            <a:avLst/>
          </a:prstGeom>
        </p:spPr>
        <p:txBody>
          <a:bodyPr vert="horz" wrap="square" lIns="0" tIns="85513" rIns="0" bIns="0" rtlCol="0">
            <a:spAutoFit/>
          </a:bodyPr>
          <a:lstStyle/>
          <a:p>
            <a:pPr marL="474121" marR="6773" indent="-457189">
              <a:lnSpc>
                <a:spcPts val="4320"/>
              </a:lnSpc>
              <a:spcBef>
                <a:spcPts val="673"/>
              </a:spcBef>
              <a:buFont typeface="Arial MT"/>
              <a:buChar char="•"/>
              <a:tabLst>
                <a:tab pos="473275" algn="l"/>
                <a:tab pos="474121" algn="l"/>
              </a:tabLst>
            </a:pPr>
            <a:r>
              <a:rPr sz="4000" spc="-27" dirty="0">
                <a:latin typeface="Calibri"/>
                <a:cs typeface="Calibri"/>
              </a:rPr>
              <a:t>Create </a:t>
            </a:r>
            <a:r>
              <a:rPr sz="4000" dirty="0">
                <a:latin typeface="Calibri"/>
                <a:cs typeface="Calibri"/>
              </a:rPr>
              <a:t>a</a:t>
            </a:r>
            <a:r>
              <a:rPr sz="4000" spc="-7" dirty="0">
                <a:latin typeface="Calibri"/>
                <a:cs typeface="Calibri"/>
              </a:rPr>
              <a:t> </a:t>
            </a:r>
            <a:r>
              <a:rPr sz="4000" spc="-20" dirty="0">
                <a:latin typeface="Calibri"/>
                <a:cs typeface="Calibri"/>
              </a:rPr>
              <a:t>template</a:t>
            </a:r>
            <a:r>
              <a:rPr sz="4000" spc="-40" dirty="0">
                <a:latin typeface="Calibri"/>
                <a:cs typeface="Calibri"/>
              </a:rPr>
              <a:t> </a:t>
            </a:r>
            <a:r>
              <a:rPr sz="4000" spc="-33" dirty="0">
                <a:latin typeface="Calibri"/>
                <a:cs typeface="Calibri"/>
              </a:rPr>
              <a:t>for</a:t>
            </a:r>
            <a:r>
              <a:rPr sz="4000" spc="7" dirty="0">
                <a:latin typeface="Calibri"/>
                <a:cs typeface="Calibri"/>
              </a:rPr>
              <a:t> </a:t>
            </a:r>
            <a:r>
              <a:rPr sz="4000" spc="-7" dirty="0">
                <a:latin typeface="Calibri"/>
                <a:cs typeface="Calibri"/>
              </a:rPr>
              <a:t>SQL</a:t>
            </a:r>
            <a:r>
              <a:rPr sz="4000" spc="-20" dirty="0">
                <a:latin typeface="Calibri"/>
                <a:cs typeface="Calibri"/>
              </a:rPr>
              <a:t> </a:t>
            </a:r>
            <a:r>
              <a:rPr sz="4000" spc="-53" dirty="0">
                <a:latin typeface="Calibri"/>
                <a:cs typeface="Calibri"/>
              </a:rPr>
              <a:t>Query,</a:t>
            </a:r>
            <a:r>
              <a:rPr sz="4000" spc="13" dirty="0">
                <a:latin typeface="Calibri"/>
                <a:cs typeface="Calibri"/>
              </a:rPr>
              <a:t> </a:t>
            </a:r>
            <a:r>
              <a:rPr sz="4000" spc="-7" dirty="0">
                <a:latin typeface="Calibri"/>
                <a:cs typeface="Calibri"/>
              </a:rPr>
              <a:t>in</a:t>
            </a:r>
            <a:r>
              <a:rPr sz="4000" spc="-13" dirty="0">
                <a:latin typeface="Calibri"/>
                <a:cs typeface="Calibri"/>
              </a:rPr>
              <a:t> </a:t>
            </a:r>
            <a:r>
              <a:rPr sz="4000" spc="-7" dirty="0">
                <a:latin typeface="Calibri"/>
                <a:cs typeface="Calibri"/>
              </a:rPr>
              <a:t>which</a:t>
            </a:r>
            <a:r>
              <a:rPr sz="4000" spc="-20" dirty="0">
                <a:latin typeface="Calibri"/>
                <a:cs typeface="Calibri"/>
              </a:rPr>
              <a:t> </a:t>
            </a:r>
            <a:r>
              <a:rPr sz="4000" spc="-27" dirty="0">
                <a:latin typeface="Calibri"/>
                <a:cs typeface="Calibri"/>
              </a:rPr>
              <a:t>data </a:t>
            </a:r>
            <a:r>
              <a:rPr sz="4000" spc="-887" dirty="0">
                <a:latin typeface="Calibri"/>
                <a:cs typeface="Calibri"/>
              </a:rPr>
              <a:t> </a:t>
            </a:r>
            <a:r>
              <a:rPr sz="4000" spc="-20" dirty="0">
                <a:latin typeface="Calibri"/>
                <a:cs typeface="Calibri"/>
              </a:rPr>
              <a:t>values</a:t>
            </a:r>
            <a:r>
              <a:rPr sz="4000" spc="-13" dirty="0">
                <a:latin typeface="Calibri"/>
                <a:cs typeface="Calibri"/>
              </a:rPr>
              <a:t> </a:t>
            </a:r>
            <a:r>
              <a:rPr sz="4000" spc="-20" dirty="0">
                <a:latin typeface="Calibri"/>
                <a:cs typeface="Calibri"/>
              </a:rPr>
              <a:t>are</a:t>
            </a:r>
            <a:r>
              <a:rPr sz="4000" dirty="0">
                <a:latin typeface="Calibri"/>
                <a:cs typeface="Calibri"/>
              </a:rPr>
              <a:t> </a:t>
            </a:r>
            <a:r>
              <a:rPr sz="4000" spc="-13" dirty="0">
                <a:latin typeface="Calibri"/>
                <a:cs typeface="Calibri"/>
              </a:rPr>
              <a:t>substituted.</a:t>
            </a:r>
            <a:endParaRPr sz="4000">
              <a:latin typeface="Calibri"/>
              <a:cs typeface="Calibri"/>
            </a:endParaRPr>
          </a:p>
          <a:p>
            <a:pPr marL="473275" marR="793307" indent="-457189">
              <a:lnSpc>
                <a:spcPts val="4320"/>
              </a:lnSpc>
              <a:spcBef>
                <a:spcPts val="960"/>
              </a:spcBef>
              <a:buFont typeface="Arial MT"/>
              <a:buChar char="•"/>
              <a:tabLst>
                <a:tab pos="473275" algn="l"/>
                <a:tab pos="474121" algn="l"/>
              </a:tabLst>
            </a:pPr>
            <a:r>
              <a:rPr sz="4000" spc="-7" dirty="0">
                <a:latin typeface="Calibri"/>
                <a:cs typeface="Calibri"/>
              </a:rPr>
              <a:t>The </a:t>
            </a:r>
            <a:r>
              <a:rPr sz="4000" i="1" spc="-13" dirty="0">
                <a:latin typeface="Calibri"/>
                <a:cs typeface="Calibri"/>
              </a:rPr>
              <a:t>database </a:t>
            </a:r>
            <a:r>
              <a:rPr sz="4000" spc="-13" dirty="0">
                <a:latin typeface="Calibri"/>
                <a:cs typeface="Calibri"/>
              </a:rPr>
              <a:t>ensures </a:t>
            </a:r>
            <a:r>
              <a:rPr sz="4000" spc="-20" dirty="0">
                <a:latin typeface="Calibri"/>
                <a:cs typeface="Calibri"/>
              </a:rPr>
              <a:t>untrusted value </a:t>
            </a:r>
            <a:r>
              <a:rPr sz="4000" spc="-7" dirty="0">
                <a:latin typeface="Calibri"/>
                <a:cs typeface="Calibri"/>
              </a:rPr>
              <a:t>isn’t </a:t>
            </a:r>
            <a:r>
              <a:rPr sz="4000" spc="-887" dirty="0">
                <a:latin typeface="Calibri"/>
                <a:cs typeface="Calibri"/>
              </a:rPr>
              <a:t> </a:t>
            </a:r>
            <a:r>
              <a:rPr sz="4000" spc="-27" dirty="0">
                <a:latin typeface="Calibri"/>
                <a:cs typeface="Calibri"/>
              </a:rPr>
              <a:t>interpreted</a:t>
            </a:r>
            <a:r>
              <a:rPr sz="4000" spc="-7" dirty="0">
                <a:latin typeface="Calibri"/>
                <a:cs typeface="Calibri"/>
              </a:rPr>
              <a:t> </a:t>
            </a:r>
            <a:r>
              <a:rPr sz="4000" dirty="0">
                <a:latin typeface="Calibri"/>
                <a:cs typeface="Calibri"/>
              </a:rPr>
              <a:t>as</a:t>
            </a:r>
            <a:r>
              <a:rPr sz="4000" spc="-7" dirty="0">
                <a:latin typeface="Calibri"/>
                <a:cs typeface="Calibri"/>
              </a:rPr>
              <a:t> command.</a:t>
            </a:r>
            <a:endParaRPr sz="4000">
              <a:latin typeface="Calibri"/>
              <a:cs typeface="Calibri"/>
            </a:endParaRPr>
          </a:p>
          <a:p>
            <a:pPr marL="474121" indent="-457189">
              <a:spcBef>
                <a:spcPts val="420"/>
              </a:spcBef>
              <a:buFont typeface="Arial MT"/>
              <a:buChar char="•"/>
              <a:tabLst>
                <a:tab pos="473275" algn="l"/>
                <a:tab pos="474121" algn="l"/>
              </a:tabLst>
            </a:pPr>
            <a:r>
              <a:rPr sz="4000" spc="-33" dirty="0">
                <a:latin typeface="Calibri"/>
                <a:cs typeface="Calibri"/>
              </a:rPr>
              <a:t>Always</a:t>
            </a:r>
            <a:r>
              <a:rPr sz="4000" dirty="0">
                <a:latin typeface="Calibri"/>
                <a:cs typeface="Calibri"/>
              </a:rPr>
              <a:t> </a:t>
            </a:r>
            <a:r>
              <a:rPr sz="4000" spc="-40" dirty="0">
                <a:latin typeface="Calibri"/>
                <a:cs typeface="Calibri"/>
              </a:rPr>
              <a:t>prefer</a:t>
            </a:r>
            <a:r>
              <a:rPr sz="4000" spc="7" dirty="0">
                <a:latin typeface="Calibri"/>
                <a:cs typeface="Calibri"/>
              </a:rPr>
              <a:t> </a:t>
            </a:r>
            <a:r>
              <a:rPr sz="4000" spc="-13" dirty="0">
                <a:latin typeface="Calibri"/>
                <a:cs typeface="Calibri"/>
              </a:rPr>
              <a:t>over </a:t>
            </a:r>
            <a:r>
              <a:rPr sz="4000" spc="-7" dirty="0">
                <a:latin typeface="Calibri"/>
                <a:cs typeface="Calibri"/>
              </a:rPr>
              <a:t>all</a:t>
            </a:r>
            <a:r>
              <a:rPr sz="4000" spc="-20" dirty="0">
                <a:latin typeface="Calibri"/>
                <a:cs typeface="Calibri"/>
              </a:rPr>
              <a:t> </a:t>
            </a:r>
            <a:r>
              <a:rPr sz="4000" spc="-7" dirty="0">
                <a:latin typeface="Calibri"/>
                <a:cs typeface="Calibri"/>
              </a:rPr>
              <a:t>other</a:t>
            </a:r>
            <a:r>
              <a:rPr sz="4000" spc="7" dirty="0">
                <a:latin typeface="Calibri"/>
                <a:cs typeface="Calibri"/>
              </a:rPr>
              <a:t> </a:t>
            </a:r>
            <a:r>
              <a:rPr sz="4000" spc="-13" dirty="0">
                <a:latin typeface="Calibri"/>
                <a:cs typeface="Calibri"/>
              </a:rPr>
              <a:t>techniques.</a:t>
            </a:r>
            <a:endParaRPr sz="4000">
              <a:latin typeface="Calibri"/>
              <a:cs typeface="Calibri"/>
            </a:endParaRPr>
          </a:p>
          <a:p>
            <a:pPr marL="474121" indent="-457189">
              <a:spcBef>
                <a:spcPts val="479"/>
              </a:spcBef>
              <a:buFont typeface="Arial MT"/>
              <a:buChar char="•"/>
              <a:tabLst>
                <a:tab pos="473275" algn="l"/>
                <a:tab pos="474121" algn="l"/>
              </a:tabLst>
            </a:pPr>
            <a:r>
              <a:rPr sz="4000" spc="-7" dirty="0">
                <a:latin typeface="Calibri"/>
                <a:cs typeface="Calibri"/>
              </a:rPr>
              <a:t>Less</a:t>
            </a:r>
            <a:r>
              <a:rPr sz="4000" spc="-53" dirty="0">
                <a:latin typeface="Calibri"/>
                <a:cs typeface="Calibri"/>
              </a:rPr>
              <a:t> </a:t>
            </a:r>
            <a:r>
              <a:rPr sz="4000" spc="-13" dirty="0">
                <a:latin typeface="Calibri"/>
                <a:cs typeface="Calibri"/>
              </a:rPr>
              <a:t>powerful:</a:t>
            </a:r>
            <a:endParaRPr sz="4000">
              <a:latin typeface="Calibri"/>
              <a:cs typeface="Calibri"/>
            </a:endParaRPr>
          </a:p>
          <a:p>
            <a:pPr marL="626518">
              <a:spcBef>
                <a:spcPts val="453"/>
              </a:spcBef>
            </a:pPr>
            <a:r>
              <a:rPr sz="3467" dirty="0">
                <a:latin typeface="Arial MT"/>
                <a:cs typeface="Arial MT"/>
              </a:rPr>
              <a:t>–</a:t>
            </a:r>
            <a:r>
              <a:rPr sz="3467" spc="107" dirty="0">
                <a:latin typeface="Arial MT"/>
                <a:cs typeface="Arial MT"/>
              </a:rPr>
              <a:t> </a:t>
            </a:r>
            <a:r>
              <a:rPr sz="3467" dirty="0">
                <a:latin typeface="Calibri"/>
                <a:cs typeface="Calibri"/>
              </a:rPr>
              <a:t>Only</a:t>
            </a:r>
            <a:r>
              <a:rPr sz="3467" spc="-20" dirty="0">
                <a:latin typeface="Calibri"/>
                <a:cs typeface="Calibri"/>
              </a:rPr>
              <a:t> </a:t>
            </a:r>
            <a:r>
              <a:rPr sz="3467" spc="-13" dirty="0">
                <a:latin typeface="Calibri"/>
                <a:cs typeface="Calibri"/>
              </a:rPr>
              <a:t>allows</a:t>
            </a:r>
            <a:r>
              <a:rPr sz="3467" spc="13" dirty="0">
                <a:latin typeface="Calibri"/>
                <a:cs typeface="Calibri"/>
              </a:rPr>
              <a:t> </a:t>
            </a:r>
            <a:r>
              <a:rPr sz="3467" spc="-7" dirty="0">
                <a:latin typeface="Calibri"/>
                <a:cs typeface="Calibri"/>
              </a:rPr>
              <a:t>queries</a:t>
            </a:r>
            <a:r>
              <a:rPr sz="3467" spc="-40" dirty="0">
                <a:latin typeface="Calibri"/>
                <a:cs typeface="Calibri"/>
              </a:rPr>
              <a:t> </a:t>
            </a:r>
            <a:r>
              <a:rPr sz="3467" spc="-7" dirty="0">
                <a:latin typeface="Calibri"/>
                <a:cs typeface="Calibri"/>
              </a:rPr>
              <a:t>set</a:t>
            </a:r>
            <a:r>
              <a:rPr sz="3467" spc="-27" dirty="0">
                <a:latin typeface="Calibri"/>
                <a:cs typeface="Calibri"/>
              </a:rPr>
              <a:t> </a:t>
            </a:r>
            <a:r>
              <a:rPr sz="3467" dirty="0">
                <a:latin typeface="Calibri"/>
                <a:cs typeface="Calibri"/>
              </a:rPr>
              <a:t>in</a:t>
            </a:r>
            <a:r>
              <a:rPr sz="3467" spc="-7" dirty="0">
                <a:latin typeface="Calibri"/>
                <a:cs typeface="Calibri"/>
              </a:rPr>
              <a:t> </a:t>
            </a:r>
            <a:r>
              <a:rPr sz="3467" spc="-13" dirty="0">
                <a:latin typeface="Calibri"/>
                <a:cs typeface="Calibri"/>
              </a:rPr>
              <a:t>templates.</a:t>
            </a:r>
            <a:endParaRPr sz="3467">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8803" y="0"/>
            <a:ext cx="6269567" cy="1657591"/>
          </a:xfrm>
          <a:prstGeom prst="rect">
            <a:avLst/>
          </a:prstGeom>
        </p:spPr>
        <p:txBody>
          <a:bodyPr vert="horz" wrap="square" lIns="0" tIns="16087" rIns="0" bIns="0" rtlCol="0">
            <a:spAutoFit/>
          </a:bodyPr>
          <a:lstStyle/>
          <a:p>
            <a:pPr marL="239601" marR="6773" indent="-223514">
              <a:spcBef>
                <a:spcPts val="127"/>
              </a:spcBef>
            </a:pPr>
            <a:r>
              <a:rPr sz="5333" spc="-7" dirty="0"/>
              <a:t>Use</a:t>
            </a:r>
            <a:r>
              <a:rPr sz="5333" spc="-40" dirty="0"/>
              <a:t> </a:t>
            </a:r>
            <a:r>
              <a:rPr sz="5333" spc="-13" dirty="0"/>
              <a:t>less</a:t>
            </a:r>
            <a:r>
              <a:rPr sz="5333" spc="-33" dirty="0"/>
              <a:t> </a:t>
            </a:r>
            <a:r>
              <a:rPr sz="5333" spc="-13" dirty="0"/>
              <a:t>powerful</a:t>
            </a:r>
            <a:r>
              <a:rPr sz="5333" spc="-20" dirty="0"/>
              <a:t> </a:t>
            </a:r>
            <a:r>
              <a:rPr sz="5333" spc="-7" dirty="0"/>
              <a:t>API</a:t>
            </a:r>
            <a:r>
              <a:rPr sz="5333" spc="-27" dirty="0"/>
              <a:t> </a:t>
            </a:r>
            <a:r>
              <a:rPr sz="5333" spc="-7" dirty="0"/>
              <a:t>: </a:t>
            </a:r>
            <a:r>
              <a:rPr sz="5333" spc="-1187" dirty="0"/>
              <a:t> </a:t>
            </a:r>
            <a:r>
              <a:rPr sz="5333" spc="-27" dirty="0"/>
              <a:t>Prepared</a:t>
            </a:r>
            <a:r>
              <a:rPr sz="5333" spc="-53" dirty="0"/>
              <a:t> </a:t>
            </a:r>
            <a:r>
              <a:rPr sz="5333" spc="-27" dirty="0"/>
              <a:t>Statements</a:t>
            </a:r>
            <a:endParaRPr sz="5333"/>
          </a:p>
        </p:txBody>
      </p:sp>
      <p:grpSp>
        <p:nvGrpSpPr>
          <p:cNvPr id="3" name="object 3"/>
          <p:cNvGrpSpPr/>
          <p:nvPr/>
        </p:nvGrpSpPr>
        <p:grpSpPr>
          <a:xfrm>
            <a:off x="325120" y="1876552"/>
            <a:ext cx="11629813" cy="3397673"/>
            <a:chOff x="243840" y="1407413"/>
            <a:chExt cx="8722360" cy="2548255"/>
          </a:xfrm>
        </p:grpSpPr>
        <p:sp>
          <p:nvSpPr>
            <p:cNvPr id="4" name="object 4"/>
            <p:cNvSpPr/>
            <p:nvPr/>
          </p:nvSpPr>
          <p:spPr>
            <a:xfrm>
              <a:off x="243840" y="1407413"/>
              <a:ext cx="320040" cy="201295"/>
            </a:xfrm>
            <a:custGeom>
              <a:avLst/>
              <a:gdLst/>
              <a:ahLst/>
              <a:cxnLst/>
              <a:rect l="l" t="t" r="r" b="b"/>
              <a:pathLst>
                <a:path w="320040" h="201294">
                  <a:moveTo>
                    <a:pt x="320040" y="0"/>
                  </a:moveTo>
                  <a:lnTo>
                    <a:pt x="213360" y="0"/>
                  </a:lnTo>
                  <a:lnTo>
                    <a:pt x="0" y="0"/>
                  </a:lnTo>
                  <a:lnTo>
                    <a:pt x="0" y="201168"/>
                  </a:lnTo>
                  <a:lnTo>
                    <a:pt x="213360" y="201168"/>
                  </a:lnTo>
                  <a:lnTo>
                    <a:pt x="320040" y="201168"/>
                  </a:lnTo>
                  <a:lnTo>
                    <a:pt x="320040" y="0"/>
                  </a:lnTo>
                  <a:close/>
                </a:path>
              </a:pathLst>
            </a:custGeom>
            <a:solidFill>
              <a:srgbClr val="FDF8E3"/>
            </a:solidFill>
          </p:spPr>
          <p:txBody>
            <a:bodyPr wrap="square" lIns="0" tIns="0" rIns="0" bIns="0" rtlCol="0"/>
            <a:lstStyle/>
            <a:p>
              <a:endParaRPr sz="2400"/>
            </a:p>
          </p:txBody>
        </p:sp>
        <p:sp>
          <p:nvSpPr>
            <p:cNvPr id="5" name="object 5"/>
            <p:cNvSpPr/>
            <p:nvPr/>
          </p:nvSpPr>
          <p:spPr>
            <a:xfrm>
              <a:off x="243840" y="1620773"/>
              <a:ext cx="8722360" cy="2121535"/>
            </a:xfrm>
            <a:custGeom>
              <a:avLst/>
              <a:gdLst/>
              <a:ahLst/>
              <a:cxnLst/>
              <a:rect l="l" t="t" r="r" b="b"/>
              <a:pathLst>
                <a:path w="8722360" h="2121535">
                  <a:moveTo>
                    <a:pt x="106680" y="1066800"/>
                  </a:moveTo>
                  <a:lnTo>
                    <a:pt x="0" y="1066800"/>
                  </a:lnTo>
                  <a:lnTo>
                    <a:pt x="0" y="1267968"/>
                  </a:lnTo>
                  <a:lnTo>
                    <a:pt x="106680" y="1267968"/>
                  </a:lnTo>
                  <a:lnTo>
                    <a:pt x="106680" y="1066800"/>
                  </a:lnTo>
                  <a:close/>
                </a:path>
                <a:path w="8722360" h="2121535">
                  <a:moveTo>
                    <a:pt x="106680" y="853440"/>
                  </a:moveTo>
                  <a:lnTo>
                    <a:pt x="0" y="853440"/>
                  </a:lnTo>
                  <a:lnTo>
                    <a:pt x="0" y="1054608"/>
                  </a:lnTo>
                  <a:lnTo>
                    <a:pt x="106680" y="1054608"/>
                  </a:lnTo>
                  <a:lnTo>
                    <a:pt x="106680" y="853440"/>
                  </a:lnTo>
                  <a:close/>
                </a:path>
                <a:path w="8722360" h="2121535">
                  <a:moveTo>
                    <a:pt x="1382255" y="1280160"/>
                  </a:moveTo>
                  <a:lnTo>
                    <a:pt x="1275588" y="1280160"/>
                  </a:lnTo>
                  <a:lnTo>
                    <a:pt x="1065276" y="1280160"/>
                  </a:lnTo>
                  <a:lnTo>
                    <a:pt x="213360" y="1280160"/>
                  </a:lnTo>
                  <a:lnTo>
                    <a:pt x="0" y="1280160"/>
                  </a:lnTo>
                  <a:lnTo>
                    <a:pt x="0" y="1481328"/>
                  </a:lnTo>
                  <a:lnTo>
                    <a:pt x="213360" y="1481328"/>
                  </a:lnTo>
                  <a:lnTo>
                    <a:pt x="1065276" y="1481328"/>
                  </a:lnTo>
                  <a:lnTo>
                    <a:pt x="1275588" y="1481328"/>
                  </a:lnTo>
                  <a:lnTo>
                    <a:pt x="1382255" y="1481328"/>
                  </a:lnTo>
                  <a:lnTo>
                    <a:pt x="1382255" y="1280160"/>
                  </a:lnTo>
                  <a:close/>
                </a:path>
                <a:path w="8722360" h="2121535">
                  <a:moveTo>
                    <a:pt x="3191243" y="1920240"/>
                  </a:moveTo>
                  <a:lnTo>
                    <a:pt x="3084563" y="1920240"/>
                  </a:lnTo>
                  <a:lnTo>
                    <a:pt x="2766060" y="1920240"/>
                  </a:lnTo>
                  <a:lnTo>
                    <a:pt x="106680" y="1920240"/>
                  </a:lnTo>
                  <a:lnTo>
                    <a:pt x="0" y="1920240"/>
                  </a:lnTo>
                  <a:lnTo>
                    <a:pt x="0" y="2121408"/>
                  </a:lnTo>
                  <a:lnTo>
                    <a:pt x="106680" y="2121408"/>
                  </a:lnTo>
                  <a:lnTo>
                    <a:pt x="2766060" y="2121408"/>
                  </a:lnTo>
                  <a:lnTo>
                    <a:pt x="3084563" y="2121408"/>
                  </a:lnTo>
                  <a:lnTo>
                    <a:pt x="3191243" y="2121408"/>
                  </a:lnTo>
                  <a:lnTo>
                    <a:pt x="3191243" y="1920240"/>
                  </a:lnTo>
                  <a:close/>
                </a:path>
                <a:path w="8722360" h="2121535">
                  <a:moveTo>
                    <a:pt x="3191243" y="1706880"/>
                  </a:moveTo>
                  <a:lnTo>
                    <a:pt x="3084563" y="1706880"/>
                  </a:lnTo>
                  <a:lnTo>
                    <a:pt x="2766060" y="1706880"/>
                  </a:lnTo>
                  <a:lnTo>
                    <a:pt x="106680" y="1706880"/>
                  </a:lnTo>
                  <a:lnTo>
                    <a:pt x="0" y="1706880"/>
                  </a:lnTo>
                  <a:lnTo>
                    <a:pt x="0" y="1908060"/>
                  </a:lnTo>
                  <a:lnTo>
                    <a:pt x="106680" y="1908060"/>
                  </a:lnTo>
                  <a:lnTo>
                    <a:pt x="2766060" y="1908060"/>
                  </a:lnTo>
                  <a:lnTo>
                    <a:pt x="3084563" y="1908060"/>
                  </a:lnTo>
                  <a:lnTo>
                    <a:pt x="3191243" y="1908060"/>
                  </a:lnTo>
                  <a:lnTo>
                    <a:pt x="3191243" y="1706880"/>
                  </a:lnTo>
                  <a:close/>
                </a:path>
                <a:path w="8722360" h="2121535">
                  <a:moveTo>
                    <a:pt x="3617976" y="1920240"/>
                  </a:moveTo>
                  <a:lnTo>
                    <a:pt x="3511296" y="1920240"/>
                  </a:lnTo>
                  <a:lnTo>
                    <a:pt x="3191256" y="1920240"/>
                  </a:lnTo>
                  <a:lnTo>
                    <a:pt x="3191256" y="2121408"/>
                  </a:lnTo>
                  <a:lnTo>
                    <a:pt x="3511296" y="2121408"/>
                  </a:lnTo>
                  <a:lnTo>
                    <a:pt x="3617976" y="2121408"/>
                  </a:lnTo>
                  <a:lnTo>
                    <a:pt x="3617976" y="1920240"/>
                  </a:lnTo>
                  <a:close/>
                </a:path>
                <a:path w="8722360" h="2121535">
                  <a:moveTo>
                    <a:pt x="3936479" y="640080"/>
                  </a:moveTo>
                  <a:lnTo>
                    <a:pt x="3829812" y="640080"/>
                  </a:lnTo>
                  <a:lnTo>
                    <a:pt x="3511296" y="640080"/>
                  </a:lnTo>
                  <a:lnTo>
                    <a:pt x="106680" y="640080"/>
                  </a:lnTo>
                  <a:lnTo>
                    <a:pt x="0" y="640080"/>
                  </a:lnTo>
                  <a:lnTo>
                    <a:pt x="0" y="841248"/>
                  </a:lnTo>
                  <a:lnTo>
                    <a:pt x="106680" y="841248"/>
                  </a:lnTo>
                  <a:lnTo>
                    <a:pt x="3511296" y="841248"/>
                  </a:lnTo>
                  <a:lnTo>
                    <a:pt x="3829812" y="841248"/>
                  </a:lnTo>
                  <a:lnTo>
                    <a:pt x="3936479" y="841248"/>
                  </a:lnTo>
                  <a:lnTo>
                    <a:pt x="3936479" y="640080"/>
                  </a:lnTo>
                  <a:close/>
                </a:path>
                <a:path w="8722360" h="2121535">
                  <a:moveTo>
                    <a:pt x="3936479" y="426720"/>
                  </a:moveTo>
                  <a:lnTo>
                    <a:pt x="3829812" y="426720"/>
                  </a:lnTo>
                  <a:lnTo>
                    <a:pt x="3511296" y="426720"/>
                  </a:lnTo>
                  <a:lnTo>
                    <a:pt x="106680" y="426720"/>
                  </a:lnTo>
                  <a:lnTo>
                    <a:pt x="0" y="426720"/>
                  </a:lnTo>
                  <a:lnTo>
                    <a:pt x="0" y="627888"/>
                  </a:lnTo>
                  <a:lnTo>
                    <a:pt x="106680" y="627888"/>
                  </a:lnTo>
                  <a:lnTo>
                    <a:pt x="3511296" y="627888"/>
                  </a:lnTo>
                  <a:lnTo>
                    <a:pt x="3829812" y="627888"/>
                  </a:lnTo>
                  <a:lnTo>
                    <a:pt x="3936479" y="627888"/>
                  </a:lnTo>
                  <a:lnTo>
                    <a:pt x="3936479" y="426720"/>
                  </a:lnTo>
                  <a:close/>
                </a:path>
                <a:path w="8722360" h="2121535">
                  <a:moveTo>
                    <a:pt x="4466831" y="640080"/>
                  </a:moveTo>
                  <a:lnTo>
                    <a:pt x="4361688" y="640080"/>
                  </a:lnTo>
                  <a:lnTo>
                    <a:pt x="3936492" y="640080"/>
                  </a:lnTo>
                  <a:lnTo>
                    <a:pt x="3936492" y="841248"/>
                  </a:lnTo>
                  <a:lnTo>
                    <a:pt x="4361688" y="841248"/>
                  </a:lnTo>
                  <a:lnTo>
                    <a:pt x="4466831" y="841248"/>
                  </a:lnTo>
                  <a:lnTo>
                    <a:pt x="4466831" y="640080"/>
                  </a:lnTo>
                  <a:close/>
                </a:path>
                <a:path w="8722360" h="2121535">
                  <a:moveTo>
                    <a:pt x="4680191" y="640080"/>
                  </a:moveTo>
                  <a:lnTo>
                    <a:pt x="4573524" y="640080"/>
                  </a:lnTo>
                  <a:lnTo>
                    <a:pt x="4466844" y="640080"/>
                  </a:lnTo>
                  <a:lnTo>
                    <a:pt x="4466844" y="841248"/>
                  </a:lnTo>
                  <a:lnTo>
                    <a:pt x="4573524" y="841248"/>
                  </a:lnTo>
                  <a:lnTo>
                    <a:pt x="4680191" y="841248"/>
                  </a:lnTo>
                  <a:lnTo>
                    <a:pt x="4680191" y="640080"/>
                  </a:lnTo>
                  <a:close/>
                </a:path>
                <a:path w="8722360" h="2121535">
                  <a:moveTo>
                    <a:pt x="4892040" y="426720"/>
                  </a:moveTo>
                  <a:lnTo>
                    <a:pt x="4785360" y="426720"/>
                  </a:lnTo>
                  <a:lnTo>
                    <a:pt x="4255008" y="426720"/>
                  </a:lnTo>
                  <a:lnTo>
                    <a:pt x="3936492" y="426720"/>
                  </a:lnTo>
                  <a:lnTo>
                    <a:pt x="3936492" y="627888"/>
                  </a:lnTo>
                  <a:lnTo>
                    <a:pt x="4255008" y="627888"/>
                  </a:lnTo>
                  <a:lnTo>
                    <a:pt x="4785360" y="627888"/>
                  </a:lnTo>
                  <a:lnTo>
                    <a:pt x="4892040" y="627888"/>
                  </a:lnTo>
                  <a:lnTo>
                    <a:pt x="4892040" y="426720"/>
                  </a:lnTo>
                  <a:close/>
                </a:path>
                <a:path w="8722360" h="2121535">
                  <a:moveTo>
                    <a:pt x="4998707" y="1493520"/>
                  </a:moveTo>
                  <a:lnTo>
                    <a:pt x="4998707" y="1493520"/>
                  </a:lnTo>
                  <a:lnTo>
                    <a:pt x="0" y="1493520"/>
                  </a:lnTo>
                  <a:lnTo>
                    <a:pt x="0" y="1694688"/>
                  </a:lnTo>
                  <a:lnTo>
                    <a:pt x="4998707" y="1694688"/>
                  </a:lnTo>
                  <a:lnTo>
                    <a:pt x="4998707" y="1493520"/>
                  </a:lnTo>
                  <a:close/>
                </a:path>
                <a:path w="8722360" h="2121535">
                  <a:moveTo>
                    <a:pt x="5743943" y="213372"/>
                  </a:moveTo>
                  <a:lnTo>
                    <a:pt x="5743943" y="213372"/>
                  </a:lnTo>
                  <a:lnTo>
                    <a:pt x="0" y="213372"/>
                  </a:lnTo>
                  <a:lnTo>
                    <a:pt x="0" y="414540"/>
                  </a:lnTo>
                  <a:lnTo>
                    <a:pt x="5743943" y="414540"/>
                  </a:lnTo>
                  <a:lnTo>
                    <a:pt x="5743943" y="213372"/>
                  </a:lnTo>
                  <a:close/>
                </a:path>
                <a:path w="8722360" h="2121535">
                  <a:moveTo>
                    <a:pt x="5849112" y="1706880"/>
                  </a:moveTo>
                  <a:lnTo>
                    <a:pt x="5849112" y="1706880"/>
                  </a:lnTo>
                  <a:lnTo>
                    <a:pt x="3191256" y="1706880"/>
                  </a:lnTo>
                  <a:lnTo>
                    <a:pt x="3191256" y="1908060"/>
                  </a:lnTo>
                  <a:lnTo>
                    <a:pt x="5849112" y="1908060"/>
                  </a:lnTo>
                  <a:lnTo>
                    <a:pt x="5849112" y="1706880"/>
                  </a:lnTo>
                  <a:close/>
                </a:path>
                <a:path w="8722360" h="2121535">
                  <a:moveTo>
                    <a:pt x="6701015" y="640080"/>
                  </a:moveTo>
                  <a:lnTo>
                    <a:pt x="6489192" y="640080"/>
                  </a:lnTo>
                  <a:lnTo>
                    <a:pt x="5532120" y="640080"/>
                  </a:lnTo>
                  <a:lnTo>
                    <a:pt x="5318760" y="640080"/>
                  </a:lnTo>
                  <a:lnTo>
                    <a:pt x="4680204" y="640080"/>
                  </a:lnTo>
                  <a:lnTo>
                    <a:pt x="4680204" y="841248"/>
                  </a:lnTo>
                  <a:lnTo>
                    <a:pt x="5318760" y="841248"/>
                  </a:lnTo>
                  <a:lnTo>
                    <a:pt x="5532120" y="841248"/>
                  </a:lnTo>
                  <a:lnTo>
                    <a:pt x="6489192" y="841248"/>
                  </a:lnTo>
                  <a:lnTo>
                    <a:pt x="6701015" y="841248"/>
                  </a:lnTo>
                  <a:lnTo>
                    <a:pt x="6701015" y="640080"/>
                  </a:lnTo>
                  <a:close/>
                </a:path>
                <a:path w="8722360" h="2121535">
                  <a:moveTo>
                    <a:pt x="7658087" y="640080"/>
                  </a:moveTo>
                  <a:lnTo>
                    <a:pt x="7444740" y="640080"/>
                  </a:lnTo>
                  <a:lnTo>
                    <a:pt x="6914388" y="640080"/>
                  </a:lnTo>
                  <a:lnTo>
                    <a:pt x="6807708" y="640080"/>
                  </a:lnTo>
                  <a:lnTo>
                    <a:pt x="6701028" y="640080"/>
                  </a:lnTo>
                  <a:lnTo>
                    <a:pt x="6701028" y="841248"/>
                  </a:lnTo>
                  <a:lnTo>
                    <a:pt x="6807708" y="841248"/>
                  </a:lnTo>
                  <a:lnTo>
                    <a:pt x="6914388" y="841248"/>
                  </a:lnTo>
                  <a:lnTo>
                    <a:pt x="7444740" y="841248"/>
                  </a:lnTo>
                  <a:lnTo>
                    <a:pt x="7658087" y="841248"/>
                  </a:lnTo>
                  <a:lnTo>
                    <a:pt x="7658087" y="640080"/>
                  </a:lnTo>
                  <a:close/>
                </a:path>
                <a:path w="8722360" h="2121535">
                  <a:moveTo>
                    <a:pt x="8615172" y="0"/>
                  </a:moveTo>
                  <a:lnTo>
                    <a:pt x="8508492" y="0"/>
                  </a:lnTo>
                  <a:lnTo>
                    <a:pt x="0" y="0"/>
                  </a:lnTo>
                  <a:lnTo>
                    <a:pt x="0" y="201168"/>
                  </a:lnTo>
                  <a:lnTo>
                    <a:pt x="8508492" y="201168"/>
                  </a:lnTo>
                  <a:lnTo>
                    <a:pt x="8615172" y="201168"/>
                  </a:lnTo>
                  <a:lnTo>
                    <a:pt x="8615172" y="0"/>
                  </a:lnTo>
                  <a:close/>
                </a:path>
                <a:path w="8722360" h="2121535">
                  <a:moveTo>
                    <a:pt x="8721839" y="640080"/>
                  </a:moveTo>
                  <a:lnTo>
                    <a:pt x="8615172" y="640080"/>
                  </a:lnTo>
                  <a:lnTo>
                    <a:pt x="8403336" y="640080"/>
                  </a:lnTo>
                  <a:lnTo>
                    <a:pt x="7978140" y="640080"/>
                  </a:lnTo>
                  <a:lnTo>
                    <a:pt x="7658100" y="640080"/>
                  </a:lnTo>
                  <a:lnTo>
                    <a:pt x="7658100" y="841248"/>
                  </a:lnTo>
                  <a:lnTo>
                    <a:pt x="7978140" y="841248"/>
                  </a:lnTo>
                  <a:lnTo>
                    <a:pt x="8403336" y="841248"/>
                  </a:lnTo>
                  <a:lnTo>
                    <a:pt x="8615172" y="841248"/>
                  </a:lnTo>
                  <a:lnTo>
                    <a:pt x="8721839" y="841248"/>
                  </a:lnTo>
                  <a:lnTo>
                    <a:pt x="8721839" y="640080"/>
                  </a:lnTo>
                  <a:close/>
                </a:path>
              </a:pathLst>
            </a:custGeom>
            <a:solidFill>
              <a:srgbClr val="FEFCF5"/>
            </a:solidFill>
          </p:spPr>
          <p:txBody>
            <a:bodyPr wrap="square" lIns="0" tIns="0" rIns="0" bIns="0" rtlCol="0"/>
            <a:lstStyle/>
            <a:p>
              <a:endParaRPr sz="2400"/>
            </a:p>
          </p:txBody>
        </p:sp>
        <p:sp>
          <p:nvSpPr>
            <p:cNvPr id="6" name="object 6"/>
            <p:cNvSpPr/>
            <p:nvPr/>
          </p:nvSpPr>
          <p:spPr>
            <a:xfrm>
              <a:off x="3755136" y="3541013"/>
              <a:ext cx="2232660" cy="201295"/>
            </a:xfrm>
            <a:custGeom>
              <a:avLst/>
              <a:gdLst/>
              <a:ahLst/>
              <a:cxnLst/>
              <a:rect l="l" t="t" r="r" b="b"/>
              <a:pathLst>
                <a:path w="2232660" h="201295">
                  <a:moveTo>
                    <a:pt x="1168895" y="0"/>
                  </a:moveTo>
                  <a:lnTo>
                    <a:pt x="850392" y="0"/>
                  </a:lnTo>
                  <a:lnTo>
                    <a:pt x="637032" y="0"/>
                  </a:lnTo>
                  <a:lnTo>
                    <a:pt x="106680" y="0"/>
                  </a:lnTo>
                  <a:lnTo>
                    <a:pt x="0" y="0"/>
                  </a:lnTo>
                  <a:lnTo>
                    <a:pt x="0" y="201168"/>
                  </a:lnTo>
                  <a:lnTo>
                    <a:pt x="106680" y="201168"/>
                  </a:lnTo>
                  <a:lnTo>
                    <a:pt x="637032" y="201168"/>
                  </a:lnTo>
                  <a:lnTo>
                    <a:pt x="850392" y="201168"/>
                  </a:lnTo>
                  <a:lnTo>
                    <a:pt x="1168895" y="201168"/>
                  </a:lnTo>
                  <a:lnTo>
                    <a:pt x="1168895" y="0"/>
                  </a:lnTo>
                  <a:close/>
                </a:path>
                <a:path w="2232660" h="201295">
                  <a:moveTo>
                    <a:pt x="1488935" y="0"/>
                  </a:moveTo>
                  <a:lnTo>
                    <a:pt x="1382268" y="0"/>
                  </a:lnTo>
                  <a:lnTo>
                    <a:pt x="1168908" y="0"/>
                  </a:lnTo>
                  <a:lnTo>
                    <a:pt x="1168908" y="201168"/>
                  </a:lnTo>
                  <a:lnTo>
                    <a:pt x="1382268" y="201168"/>
                  </a:lnTo>
                  <a:lnTo>
                    <a:pt x="1488935" y="201168"/>
                  </a:lnTo>
                  <a:lnTo>
                    <a:pt x="1488935" y="0"/>
                  </a:lnTo>
                  <a:close/>
                </a:path>
                <a:path w="2232660" h="201295">
                  <a:moveTo>
                    <a:pt x="2232647" y="0"/>
                  </a:moveTo>
                  <a:lnTo>
                    <a:pt x="2125980" y="0"/>
                  </a:lnTo>
                  <a:lnTo>
                    <a:pt x="1914144" y="0"/>
                  </a:lnTo>
                  <a:lnTo>
                    <a:pt x="1488948" y="0"/>
                  </a:lnTo>
                  <a:lnTo>
                    <a:pt x="1488948" y="201168"/>
                  </a:lnTo>
                  <a:lnTo>
                    <a:pt x="1914144" y="201168"/>
                  </a:lnTo>
                  <a:lnTo>
                    <a:pt x="2125980" y="201168"/>
                  </a:lnTo>
                  <a:lnTo>
                    <a:pt x="2232647" y="201168"/>
                  </a:lnTo>
                  <a:lnTo>
                    <a:pt x="2232647" y="0"/>
                  </a:lnTo>
                  <a:close/>
                </a:path>
              </a:pathLst>
            </a:custGeom>
            <a:solidFill>
              <a:srgbClr val="FEFCF5"/>
            </a:solidFill>
          </p:spPr>
          <p:txBody>
            <a:bodyPr wrap="square" lIns="0" tIns="0" rIns="0" bIns="0" rtlCol="0"/>
            <a:lstStyle/>
            <a:p>
              <a:endParaRPr sz="2400"/>
            </a:p>
          </p:txBody>
        </p:sp>
        <p:sp>
          <p:nvSpPr>
            <p:cNvPr id="7" name="object 7"/>
            <p:cNvSpPr/>
            <p:nvPr/>
          </p:nvSpPr>
          <p:spPr>
            <a:xfrm>
              <a:off x="243840" y="3754374"/>
              <a:ext cx="213360" cy="201295"/>
            </a:xfrm>
            <a:custGeom>
              <a:avLst/>
              <a:gdLst/>
              <a:ahLst/>
              <a:cxnLst/>
              <a:rect l="l" t="t" r="r" b="b"/>
              <a:pathLst>
                <a:path w="213359" h="201295">
                  <a:moveTo>
                    <a:pt x="213360" y="0"/>
                  </a:moveTo>
                  <a:lnTo>
                    <a:pt x="0" y="0"/>
                  </a:lnTo>
                  <a:lnTo>
                    <a:pt x="0" y="201168"/>
                  </a:lnTo>
                  <a:lnTo>
                    <a:pt x="213360" y="201168"/>
                  </a:lnTo>
                  <a:lnTo>
                    <a:pt x="213360" y="0"/>
                  </a:lnTo>
                  <a:close/>
                </a:path>
              </a:pathLst>
            </a:custGeom>
            <a:solidFill>
              <a:srgbClr val="FDF8E3"/>
            </a:solidFill>
          </p:spPr>
          <p:txBody>
            <a:bodyPr wrap="square" lIns="0" tIns="0" rIns="0" bIns="0" rtlCol="0"/>
            <a:lstStyle/>
            <a:p>
              <a:endParaRPr sz="2400"/>
            </a:p>
          </p:txBody>
        </p:sp>
      </p:grpSp>
      <p:sp>
        <p:nvSpPr>
          <p:cNvPr id="8" name="object 8"/>
          <p:cNvSpPr txBox="1"/>
          <p:nvPr/>
        </p:nvSpPr>
        <p:spPr>
          <a:xfrm>
            <a:off x="308187" y="1818977"/>
            <a:ext cx="11523133" cy="3496406"/>
          </a:xfrm>
          <a:prstGeom prst="rect">
            <a:avLst/>
          </a:prstGeom>
        </p:spPr>
        <p:txBody>
          <a:bodyPr vert="horz" wrap="square" lIns="0" tIns="17780" rIns="0" bIns="0" rtlCol="0">
            <a:spAutoFit/>
          </a:bodyPr>
          <a:lstStyle/>
          <a:p>
            <a:pPr marL="16933">
              <a:spcBef>
                <a:spcPts val="140"/>
              </a:spcBef>
            </a:pPr>
            <a:r>
              <a:rPr sz="1867" spc="-7" dirty="0">
                <a:solidFill>
                  <a:srgbClr val="FF0000"/>
                </a:solidFill>
                <a:latin typeface="Courier New"/>
                <a:cs typeface="Courier New"/>
              </a:rPr>
              <a:t>&lt;?</a:t>
            </a:r>
            <a:endParaRPr sz="1867">
              <a:latin typeface="Courier New"/>
              <a:cs typeface="Courier New"/>
            </a:endParaRPr>
          </a:p>
          <a:p>
            <a:pPr marL="16933"/>
            <a:r>
              <a:rPr sz="1867" dirty="0">
                <a:solidFill>
                  <a:srgbClr val="008000"/>
                </a:solidFill>
                <a:latin typeface="Courier New"/>
                <a:cs typeface="Courier New"/>
              </a:rPr>
              <a:t># </a:t>
            </a:r>
            <a:r>
              <a:rPr sz="1867" spc="-7" dirty="0">
                <a:solidFill>
                  <a:srgbClr val="008000"/>
                </a:solidFill>
                <a:latin typeface="Courier New"/>
                <a:cs typeface="Courier New"/>
              </a:rPr>
              <a:t>The</a:t>
            </a:r>
            <a:r>
              <a:rPr sz="1867" dirty="0">
                <a:solidFill>
                  <a:srgbClr val="008000"/>
                </a:solidFill>
                <a:latin typeface="Courier New"/>
                <a:cs typeface="Courier New"/>
              </a:rPr>
              <a:t> </a:t>
            </a:r>
            <a:r>
              <a:rPr sz="1867" spc="-13" dirty="0">
                <a:solidFill>
                  <a:srgbClr val="008000"/>
                </a:solidFill>
                <a:latin typeface="Courier New"/>
                <a:cs typeface="Courier New"/>
              </a:rPr>
              <a:t>$1</a:t>
            </a:r>
            <a:r>
              <a:rPr sz="1867" dirty="0">
                <a:solidFill>
                  <a:srgbClr val="008000"/>
                </a:solidFill>
                <a:latin typeface="Courier New"/>
                <a:cs typeface="Courier New"/>
              </a:rPr>
              <a:t> </a:t>
            </a:r>
            <a:r>
              <a:rPr sz="1867" spc="-7" dirty="0">
                <a:solidFill>
                  <a:srgbClr val="008000"/>
                </a:solidFill>
                <a:latin typeface="Courier New"/>
                <a:cs typeface="Courier New"/>
              </a:rPr>
              <a:t>and</a:t>
            </a:r>
            <a:r>
              <a:rPr sz="1867" dirty="0">
                <a:solidFill>
                  <a:srgbClr val="008000"/>
                </a:solidFill>
                <a:latin typeface="Courier New"/>
                <a:cs typeface="Courier New"/>
              </a:rPr>
              <a:t> </a:t>
            </a:r>
            <a:r>
              <a:rPr sz="1867" spc="-13" dirty="0">
                <a:solidFill>
                  <a:srgbClr val="008000"/>
                </a:solidFill>
                <a:latin typeface="Courier New"/>
                <a:cs typeface="Courier New"/>
              </a:rPr>
              <a:t>$2</a:t>
            </a:r>
            <a:r>
              <a:rPr sz="1867" dirty="0">
                <a:solidFill>
                  <a:srgbClr val="008000"/>
                </a:solidFill>
                <a:latin typeface="Courier New"/>
                <a:cs typeface="Courier New"/>
              </a:rPr>
              <a:t> </a:t>
            </a:r>
            <a:r>
              <a:rPr sz="1867" spc="-7" dirty="0">
                <a:solidFill>
                  <a:srgbClr val="008000"/>
                </a:solidFill>
                <a:latin typeface="Courier New"/>
                <a:cs typeface="Courier New"/>
              </a:rPr>
              <a:t>are</a:t>
            </a:r>
            <a:r>
              <a:rPr sz="1867" spc="7" dirty="0">
                <a:solidFill>
                  <a:srgbClr val="008000"/>
                </a:solidFill>
                <a:latin typeface="Courier New"/>
                <a:cs typeface="Courier New"/>
              </a:rPr>
              <a:t> </a:t>
            </a:r>
            <a:r>
              <a:rPr sz="1867" dirty="0">
                <a:solidFill>
                  <a:srgbClr val="008000"/>
                </a:solidFill>
                <a:latin typeface="Courier New"/>
                <a:cs typeface="Courier New"/>
              </a:rPr>
              <a:t>a</a:t>
            </a:r>
            <a:r>
              <a:rPr sz="1867" spc="-13" dirty="0">
                <a:solidFill>
                  <a:srgbClr val="008000"/>
                </a:solidFill>
                <a:latin typeface="Courier New"/>
                <a:cs typeface="Courier New"/>
              </a:rPr>
              <a:t> </a:t>
            </a:r>
            <a:r>
              <a:rPr sz="1867" spc="-7" dirty="0">
                <a:solidFill>
                  <a:srgbClr val="008000"/>
                </a:solidFill>
                <a:latin typeface="Courier New"/>
                <a:cs typeface="Courier New"/>
              </a:rPr>
              <a:t>‘hole’</a:t>
            </a:r>
            <a:r>
              <a:rPr sz="1867" spc="-13" dirty="0">
                <a:solidFill>
                  <a:srgbClr val="008000"/>
                </a:solidFill>
                <a:latin typeface="Courier New"/>
                <a:cs typeface="Courier New"/>
              </a:rPr>
              <a:t> </a:t>
            </a:r>
            <a:r>
              <a:rPr sz="1867" spc="-7" dirty="0">
                <a:solidFill>
                  <a:srgbClr val="008000"/>
                </a:solidFill>
                <a:latin typeface="Courier New"/>
                <a:cs typeface="Courier New"/>
              </a:rPr>
              <a:t>or</a:t>
            </a:r>
            <a:r>
              <a:rPr sz="1867" dirty="0">
                <a:solidFill>
                  <a:srgbClr val="008000"/>
                </a:solidFill>
                <a:latin typeface="Courier New"/>
                <a:cs typeface="Courier New"/>
              </a:rPr>
              <a:t> </a:t>
            </a:r>
            <a:r>
              <a:rPr sz="1867" spc="-7" dirty="0">
                <a:solidFill>
                  <a:srgbClr val="008000"/>
                </a:solidFill>
                <a:latin typeface="Courier New"/>
                <a:cs typeface="Courier New"/>
              </a:rPr>
              <a:t>place</a:t>
            </a:r>
            <a:r>
              <a:rPr sz="1867" dirty="0">
                <a:solidFill>
                  <a:srgbClr val="008000"/>
                </a:solidFill>
                <a:latin typeface="Courier New"/>
                <a:cs typeface="Courier New"/>
              </a:rPr>
              <a:t> </a:t>
            </a:r>
            <a:r>
              <a:rPr sz="1867" spc="-13" dirty="0">
                <a:solidFill>
                  <a:srgbClr val="008000"/>
                </a:solidFill>
                <a:latin typeface="Courier New"/>
                <a:cs typeface="Courier New"/>
              </a:rPr>
              <a:t>holder</a:t>
            </a:r>
            <a:r>
              <a:rPr sz="1867" spc="7" dirty="0">
                <a:solidFill>
                  <a:srgbClr val="008000"/>
                </a:solidFill>
                <a:latin typeface="Courier New"/>
                <a:cs typeface="Courier New"/>
              </a:rPr>
              <a:t> </a:t>
            </a:r>
            <a:r>
              <a:rPr sz="1867" spc="-7" dirty="0">
                <a:solidFill>
                  <a:srgbClr val="008000"/>
                </a:solidFill>
                <a:latin typeface="Courier New"/>
                <a:cs typeface="Courier New"/>
              </a:rPr>
              <a:t>for</a:t>
            </a:r>
            <a:r>
              <a:rPr sz="1867" spc="-13" dirty="0">
                <a:solidFill>
                  <a:srgbClr val="008000"/>
                </a:solidFill>
                <a:latin typeface="Courier New"/>
                <a:cs typeface="Courier New"/>
              </a:rPr>
              <a:t> </a:t>
            </a:r>
            <a:r>
              <a:rPr sz="1867" spc="-7" dirty="0">
                <a:solidFill>
                  <a:srgbClr val="008000"/>
                </a:solidFill>
                <a:latin typeface="Courier New"/>
                <a:cs typeface="Courier New"/>
              </a:rPr>
              <a:t>what</a:t>
            </a:r>
            <a:r>
              <a:rPr sz="1867" spc="-13" dirty="0">
                <a:solidFill>
                  <a:srgbClr val="008000"/>
                </a:solidFill>
                <a:latin typeface="Courier New"/>
                <a:cs typeface="Courier New"/>
              </a:rPr>
              <a:t> </a:t>
            </a:r>
            <a:r>
              <a:rPr sz="1867" spc="-7" dirty="0">
                <a:solidFill>
                  <a:srgbClr val="008000"/>
                </a:solidFill>
                <a:latin typeface="Courier New"/>
                <a:cs typeface="Courier New"/>
              </a:rPr>
              <a:t>will</a:t>
            </a:r>
            <a:r>
              <a:rPr sz="1867" dirty="0">
                <a:solidFill>
                  <a:srgbClr val="008000"/>
                </a:solidFill>
                <a:latin typeface="Courier New"/>
                <a:cs typeface="Courier New"/>
              </a:rPr>
              <a:t> </a:t>
            </a:r>
            <a:r>
              <a:rPr sz="1867" spc="-7" dirty="0">
                <a:solidFill>
                  <a:srgbClr val="008000"/>
                </a:solidFill>
                <a:latin typeface="Courier New"/>
                <a:cs typeface="Courier New"/>
              </a:rPr>
              <a:t>be</a:t>
            </a:r>
            <a:r>
              <a:rPr sz="1867" dirty="0">
                <a:solidFill>
                  <a:srgbClr val="008000"/>
                </a:solidFill>
                <a:latin typeface="Courier New"/>
                <a:cs typeface="Courier New"/>
              </a:rPr>
              <a:t> </a:t>
            </a:r>
            <a:r>
              <a:rPr sz="1867" spc="-13" dirty="0">
                <a:solidFill>
                  <a:srgbClr val="008000"/>
                </a:solidFill>
                <a:latin typeface="Courier New"/>
                <a:cs typeface="Courier New"/>
              </a:rPr>
              <a:t>filled</a:t>
            </a:r>
            <a:r>
              <a:rPr sz="1867" dirty="0">
                <a:solidFill>
                  <a:srgbClr val="008000"/>
                </a:solidFill>
                <a:latin typeface="Courier New"/>
                <a:cs typeface="Courier New"/>
              </a:rPr>
              <a:t> </a:t>
            </a:r>
            <a:r>
              <a:rPr sz="1867" spc="-13" dirty="0">
                <a:solidFill>
                  <a:srgbClr val="008000"/>
                </a:solidFill>
                <a:latin typeface="Courier New"/>
                <a:cs typeface="Courier New"/>
              </a:rPr>
              <a:t>by</a:t>
            </a:r>
            <a:r>
              <a:rPr sz="1867" spc="7" dirty="0">
                <a:solidFill>
                  <a:srgbClr val="008000"/>
                </a:solidFill>
                <a:latin typeface="Courier New"/>
                <a:cs typeface="Courier New"/>
              </a:rPr>
              <a:t> </a:t>
            </a:r>
            <a:r>
              <a:rPr sz="1867" spc="-7" dirty="0">
                <a:solidFill>
                  <a:srgbClr val="008000"/>
                </a:solidFill>
                <a:latin typeface="Courier New"/>
                <a:cs typeface="Courier New"/>
              </a:rPr>
              <a:t>the</a:t>
            </a:r>
            <a:r>
              <a:rPr sz="1867" dirty="0">
                <a:solidFill>
                  <a:srgbClr val="008000"/>
                </a:solidFill>
                <a:latin typeface="Courier New"/>
                <a:cs typeface="Courier New"/>
              </a:rPr>
              <a:t> </a:t>
            </a:r>
            <a:r>
              <a:rPr sz="1867" spc="-13" dirty="0">
                <a:solidFill>
                  <a:srgbClr val="008000"/>
                </a:solidFill>
                <a:latin typeface="Courier New"/>
                <a:cs typeface="Courier New"/>
              </a:rPr>
              <a:t>data</a:t>
            </a:r>
            <a:endParaRPr sz="1867">
              <a:latin typeface="Courier New"/>
              <a:cs typeface="Courier New"/>
            </a:endParaRPr>
          </a:p>
          <a:p>
            <a:pPr marL="16933"/>
            <a:r>
              <a:rPr sz="1867" spc="-7" dirty="0">
                <a:solidFill>
                  <a:srgbClr val="000080"/>
                </a:solidFill>
                <a:latin typeface="Courier New"/>
                <a:cs typeface="Courier New"/>
              </a:rPr>
              <a:t>$result</a:t>
            </a:r>
            <a:r>
              <a:rPr sz="1867" spc="-33" dirty="0">
                <a:solidFill>
                  <a:srgbClr val="000080"/>
                </a:solidFill>
                <a:latin typeface="Courier New"/>
                <a:cs typeface="Courier New"/>
              </a:rPr>
              <a:t> </a:t>
            </a:r>
            <a:r>
              <a:rPr sz="1867" dirty="0">
                <a:solidFill>
                  <a:srgbClr val="8000FF"/>
                </a:solidFill>
                <a:latin typeface="Courier New"/>
                <a:cs typeface="Courier New"/>
              </a:rPr>
              <a:t>=</a:t>
            </a:r>
            <a:r>
              <a:rPr sz="1867" spc="-20" dirty="0">
                <a:solidFill>
                  <a:srgbClr val="8000FF"/>
                </a:solidFill>
                <a:latin typeface="Courier New"/>
                <a:cs typeface="Courier New"/>
              </a:rPr>
              <a:t> </a:t>
            </a:r>
            <a:r>
              <a:rPr sz="1867" spc="-7" dirty="0">
                <a:latin typeface="Courier New"/>
                <a:cs typeface="Courier New"/>
              </a:rPr>
              <a:t>pg_query_params</a:t>
            </a:r>
            <a:r>
              <a:rPr sz="1867" spc="-7" dirty="0">
                <a:solidFill>
                  <a:srgbClr val="8000FF"/>
                </a:solidFill>
                <a:latin typeface="Courier New"/>
                <a:cs typeface="Courier New"/>
              </a:rPr>
              <a:t>(</a:t>
            </a:r>
            <a:r>
              <a:rPr sz="1867" spc="-7" dirty="0">
                <a:solidFill>
                  <a:srgbClr val="818181"/>
                </a:solidFill>
                <a:latin typeface="Courier New"/>
                <a:cs typeface="Courier New"/>
              </a:rPr>
              <a:t>'SELECT</a:t>
            </a:r>
            <a:r>
              <a:rPr sz="1867" spc="-20" dirty="0">
                <a:solidFill>
                  <a:srgbClr val="818181"/>
                </a:solidFill>
                <a:latin typeface="Courier New"/>
                <a:cs typeface="Courier New"/>
              </a:rPr>
              <a:t> </a:t>
            </a:r>
            <a:r>
              <a:rPr sz="1867" dirty="0">
                <a:solidFill>
                  <a:srgbClr val="818181"/>
                </a:solidFill>
                <a:latin typeface="Courier New"/>
                <a:cs typeface="Courier New"/>
              </a:rPr>
              <a:t>*</a:t>
            </a:r>
            <a:r>
              <a:rPr sz="1867" spc="-27" dirty="0">
                <a:solidFill>
                  <a:srgbClr val="818181"/>
                </a:solidFill>
                <a:latin typeface="Courier New"/>
                <a:cs typeface="Courier New"/>
              </a:rPr>
              <a:t> </a:t>
            </a:r>
            <a:r>
              <a:rPr sz="1867" spc="-7" dirty="0">
                <a:solidFill>
                  <a:srgbClr val="818181"/>
                </a:solidFill>
                <a:latin typeface="Courier New"/>
                <a:cs typeface="Courier New"/>
              </a:rPr>
              <a:t>FROM</a:t>
            </a:r>
            <a:r>
              <a:rPr sz="1867" spc="-20" dirty="0">
                <a:solidFill>
                  <a:srgbClr val="818181"/>
                </a:solidFill>
                <a:latin typeface="Courier New"/>
                <a:cs typeface="Courier New"/>
              </a:rPr>
              <a:t> </a:t>
            </a:r>
            <a:r>
              <a:rPr sz="1867" spc="-7" dirty="0">
                <a:solidFill>
                  <a:srgbClr val="818181"/>
                </a:solidFill>
                <a:latin typeface="Courier New"/>
                <a:cs typeface="Courier New"/>
              </a:rPr>
              <a:t>users</a:t>
            </a:r>
            <a:r>
              <a:rPr sz="1867" spc="-20" dirty="0">
                <a:solidFill>
                  <a:srgbClr val="818181"/>
                </a:solidFill>
                <a:latin typeface="Courier New"/>
                <a:cs typeface="Courier New"/>
              </a:rPr>
              <a:t> </a:t>
            </a:r>
            <a:r>
              <a:rPr sz="1867" spc="-7" dirty="0">
                <a:solidFill>
                  <a:srgbClr val="818181"/>
                </a:solidFill>
                <a:latin typeface="Courier New"/>
                <a:cs typeface="Courier New"/>
              </a:rPr>
              <a:t>WHERE</a:t>
            </a:r>
            <a:endParaRPr sz="1867">
              <a:latin typeface="Courier New"/>
              <a:cs typeface="Courier New"/>
            </a:endParaRPr>
          </a:p>
          <a:p>
            <a:pPr marL="4698036"/>
            <a:r>
              <a:rPr sz="1867" spc="-7" dirty="0">
                <a:solidFill>
                  <a:srgbClr val="818181"/>
                </a:solidFill>
                <a:latin typeface="Courier New"/>
                <a:cs typeface="Courier New"/>
              </a:rPr>
              <a:t>uid</a:t>
            </a:r>
            <a:r>
              <a:rPr sz="1867" spc="-40" dirty="0">
                <a:solidFill>
                  <a:srgbClr val="818181"/>
                </a:solidFill>
                <a:latin typeface="Courier New"/>
                <a:cs typeface="Courier New"/>
              </a:rPr>
              <a:t> </a:t>
            </a:r>
            <a:r>
              <a:rPr sz="1867" dirty="0">
                <a:solidFill>
                  <a:srgbClr val="818181"/>
                </a:solidFill>
                <a:latin typeface="Courier New"/>
                <a:cs typeface="Courier New"/>
              </a:rPr>
              <a:t>=</a:t>
            </a:r>
            <a:r>
              <a:rPr sz="1867" spc="-47" dirty="0">
                <a:solidFill>
                  <a:srgbClr val="818181"/>
                </a:solidFill>
                <a:latin typeface="Courier New"/>
                <a:cs typeface="Courier New"/>
              </a:rPr>
              <a:t> </a:t>
            </a:r>
            <a:r>
              <a:rPr sz="1867" spc="-7" dirty="0">
                <a:solidFill>
                  <a:srgbClr val="818181"/>
                </a:solidFill>
                <a:latin typeface="Courier New"/>
                <a:cs typeface="Courier New"/>
              </a:rPr>
              <a:t>$1</a:t>
            </a:r>
            <a:r>
              <a:rPr sz="1867" spc="-53" dirty="0">
                <a:solidFill>
                  <a:srgbClr val="818181"/>
                </a:solidFill>
                <a:latin typeface="Courier New"/>
                <a:cs typeface="Courier New"/>
              </a:rPr>
              <a:t> </a:t>
            </a:r>
            <a:r>
              <a:rPr sz="1867" spc="-7" dirty="0">
                <a:solidFill>
                  <a:srgbClr val="818181"/>
                </a:solidFill>
                <a:latin typeface="Courier New"/>
                <a:cs typeface="Courier New"/>
              </a:rPr>
              <a:t>AND</a:t>
            </a:r>
            <a:endParaRPr sz="1867">
              <a:latin typeface="Courier New"/>
              <a:cs typeface="Courier New"/>
            </a:endParaRPr>
          </a:p>
          <a:p>
            <a:pPr marL="4698036"/>
            <a:r>
              <a:rPr sz="1867" spc="-7" dirty="0">
                <a:solidFill>
                  <a:srgbClr val="818181"/>
                </a:solidFill>
                <a:latin typeface="Courier New"/>
                <a:cs typeface="Courier New"/>
              </a:rPr>
              <a:t>pwd</a:t>
            </a:r>
            <a:r>
              <a:rPr sz="1867" spc="-27" dirty="0">
                <a:solidFill>
                  <a:srgbClr val="818181"/>
                </a:solidFill>
                <a:latin typeface="Courier New"/>
                <a:cs typeface="Courier New"/>
              </a:rPr>
              <a:t> </a:t>
            </a:r>
            <a:r>
              <a:rPr sz="1867" dirty="0">
                <a:solidFill>
                  <a:srgbClr val="818181"/>
                </a:solidFill>
                <a:latin typeface="Courier New"/>
                <a:cs typeface="Courier New"/>
              </a:rPr>
              <a:t>=</a:t>
            </a:r>
            <a:r>
              <a:rPr sz="1867" spc="-40" dirty="0">
                <a:solidFill>
                  <a:srgbClr val="818181"/>
                </a:solidFill>
                <a:latin typeface="Courier New"/>
                <a:cs typeface="Courier New"/>
              </a:rPr>
              <a:t> </a:t>
            </a:r>
            <a:r>
              <a:rPr sz="1867" spc="-7" dirty="0">
                <a:solidFill>
                  <a:srgbClr val="818181"/>
                </a:solidFill>
                <a:latin typeface="Courier New"/>
                <a:cs typeface="Courier New"/>
              </a:rPr>
              <a:t>$2'</a:t>
            </a:r>
            <a:r>
              <a:rPr sz="1867" spc="-7" dirty="0">
                <a:solidFill>
                  <a:srgbClr val="8000FF"/>
                </a:solidFill>
                <a:latin typeface="Courier New"/>
                <a:cs typeface="Courier New"/>
              </a:rPr>
              <a:t>,</a:t>
            </a:r>
            <a:r>
              <a:rPr sz="1867" spc="-27" dirty="0">
                <a:solidFill>
                  <a:srgbClr val="8000FF"/>
                </a:solidFill>
                <a:latin typeface="Courier New"/>
                <a:cs typeface="Courier New"/>
              </a:rPr>
              <a:t> </a:t>
            </a:r>
            <a:r>
              <a:rPr sz="1867" spc="-7" dirty="0">
                <a:latin typeface="Courier New"/>
                <a:cs typeface="Courier New"/>
              </a:rPr>
              <a:t>array(</a:t>
            </a:r>
            <a:r>
              <a:rPr sz="1867" spc="-7" dirty="0">
                <a:solidFill>
                  <a:srgbClr val="000080"/>
                </a:solidFill>
                <a:latin typeface="Courier New"/>
                <a:cs typeface="Courier New"/>
              </a:rPr>
              <a:t>$_GET['user']</a:t>
            </a:r>
            <a:r>
              <a:rPr sz="1867" spc="-7" dirty="0">
                <a:solidFill>
                  <a:srgbClr val="8000FF"/>
                </a:solidFill>
                <a:latin typeface="Courier New"/>
                <a:cs typeface="Courier New"/>
              </a:rPr>
              <a:t>,</a:t>
            </a:r>
            <a:r>
              <a:rPr sz="1867" spc="-27" dirty="0">
                <a:solidFill>
                  <a:srgbClr val="8000FF"/>
                </a:solidFill>
                <a:latin typeface="Courier New"/>
                <a:cs typeface="Courier New"/>
              </a:rPr>
              <a:t> </a:t>
            </a:r>
            <a:r>
              <a:rPr sz="1867" spc="-7" dirty="0">
                <a:solidFill>
                  <a:srgbClr val="000080"/>
                </a:solidFill>
                <a:latin typeface="Courier New"/>
                <a:cs typeface="Courier New"/>
              </a:rPr>
              <a:t>$_GET[‘pwd'])</a:t>
            </a:r>
            <a:r>
              <a:rPr sz="1867" spc="-20" dirty="0">
                <a:solidFill>
                  <a:srgbClr val="000080"/>
                </a:solidFill>
                <a:latin typeface="Courier New"/>
                <a:cs typeface="Courier New"/>
              </a:rPr>
              <a:t> </a:t>
            </a:r>
            <a:r>
              <a:rPr sz="1867" spc="-7" dirty="0">
                <a:solidFill>
                  <a:srgbClr val="8000FF"/>
                </a:solidFill>
                <a:latin typeface="Courier New"/>
                <a:cs typeface="Courier New"/>
              </a:rPr>
              <a:t>);</a:t>
            </a:r>
            <a:endParaRPr sz="1867">
              <a:latin typeface="Courier New"/>
              <a:cs typeface="Courier New"/>
            </a:endParaRPr>
          </a:p>
          <a:p>
            <a:pPr>
              <a:lnSpc>
                <a:spcPct val="100000"/>
              </a:lnSpc>
            </a:pPr>
            <a:endParaRPr sz="2133">
              <a:latin typeface="Courier New"/>
              <a:cs typeface="Courier New"/>
            </a:endParaRPr>
          </a:p>
          <a:p>
            <a:pPr>
              <a:spcBef>
                <a:spcPts val="20"/>
              </a:spcBef>
            </a:pPr>
            <a:endParaRPr>
              <a:latin typeface="Courier New"/>
              <a:cs typeface="Courier New"/>
            </a:endParaRPr>
          </a:p>
          <a:p>
            <a:pPr marL="16933"/>
            <a:r>
              <a:rPr sz="1867" dirty="0">
                <a:solidFill>
                  <a:srgbClr val="008000"/>
                </a:solidFill>
                <a:latin typeface="Courier New"/>
                <a:cs typeface="Courier New"/>
              </a:rPr>
              <a:t>#</a:t>
            </a:r>
            <a:r>
              <a:rPr sz="1867" spc="-53" dirty="0">
                <a:solidFill>
                  <a:srgbClr val="008000"/>
                </a:solidFill>
                <a:latin typeface="Courier New"/>
                <a:cs typeface="Courier New"/>
              </a:rPr>
              <a:t> </a:t>
            </a:r>
            <a:r>
              <a:rPr sz="1867" spc="-7" dirty="0">
                <a:solidFill>
                  <a:srgbClr val="008000"/>
                </a:solidFill>
                <a:latin typeface="Courier New"/>
                <a:cs typeface="Courier New"/>
              </a:rPr>
              <a:t>Compare</a:t>
            </a:r>
            <a:r>
              <a:rPr sz="1867" spc="-47" dirty="0">
                <a:solidFill>
                  <a:srgbClr val="008000"/>
                </a:solidFill>
                <a:latin typeface="Courier New"/>
                <a:cs typeface="Courier New"/>
              </a:rPr>
              <a:t> </a:t>
            </a:r>
            <a:r>
              <a:rPr sz="1867" spc="-20" dirty="0">
                <a:solidFill>
                  <a:srgbClr val="008000"/>
                </a:solidFill>
                <a:latin typeface="Courier New"/>
                <a:cs typeface="Courier New"/>
              </a:rPr>
              <a:t>to</a:t>
            </a:r>
            <a:endParaRPr sz="1867">
              <a:latin typeface="Courier New"/>
              <a:cs typeface="Courier New"/>
            </a:endParaRPr>
          </a:p>
          <a:p>
            <a:pPr marL="16933"/>
            <a:r>
              <a:rPr sz="1867" spc="-7" dirty="0">
                <a:solidFill>
                  <a:srgbClr val="000080"/>
                </a:solidFill>
                <a:latin typeface="Courier New"/>
                <a:cs typeface="Courier New"/>
              </a:rPr>
              <a:t>$result</a:t>
            </a:r>
            <a:r>
              <a:rPr sz="1867" spc="-33" dirty="0">
                <a:solidFill>
                  <a:srgbClr val="000080"/>
                </a:solidFill>
                <a:latin typeface="Courier New"/>
                <a:cs typeface="Courier New"/>
              </a:rPr>
              <a:t> </a:t>
            </a:r>
            <a:r>
              <a:rPr sz="1867" dirty="0">
                <a:solidFill>
                  <a:srgbClr val="8000FF"/>
                </a:solidFill>
                <a:latin typeface="Courier New"/>
                <a:cs typeface="Courier New"/>
              </a:rPr>
              <a:t>=</a:t>
            </a:r>
            <a:r>
              <a:rPr sz="1867" spc="-20" dirty="0">
                <a:solidFill>
                  <a:srgbClr val="8000FF"/>
                </a:solidFill>
                <a:latin typeface="Courier New"/>
                <a:cs typeface="Courier New"/>
              </a:rPr>
              <a:t> </a:t>
            </a:r>
            <a:r>
              <a:rPr sz="1867" spc="-7" dirty="0">
                <a:latin typeface="Courier New"/>
                <a:cs typeface="Courier New"/>
              </a:rPr>
              <a:t>pg_query</a:t>
            </a:r>
            <a:r>
              <a:rPr sz="1867" spc="-7" dirty="0">
                <a:solidFill>
                  <a:srgbClr val="8000FF"/>
                </a:solidFill>
                <a:latin typeface="Courier New"/>
                <a:cs typeface="Courier New"/>
              </a:rPr>
              <a:t>(</a:t>
            </a:r>
            <a:r>
              <a:rPr sz="1867" spc="-7" dirty="0">
                <a:solidFill>
                  <a:srgbClr val="818181"/>
                </a:solidFill>
                <a:latin typeface="Courier New"/>
                <a:cs typeface="Courier New"/>
              </a:rPr>
              <a:t>"SELECT</a:t>
            </a:r>
            <a:r>
              <a:rPr sz="1867" spc="-13" dirty="0">
                <a:solidFill>
                  <a:srgbClr val="818181"/>
                </a:solidFill>
                <a:latin typeface="Courier New"/>
                <a:cs typeface="Courier New"/>
              </a:rPr>
              <a:t> </a:t>
            </a:r>
            <a:r>
              <a:rPr sz="1867" dirty="0">
                <a:solidFill>
                  <a:srgbClr val="818181"/>
                </a:solidFill>
                <a:latin typeface="Courier New"/>
                <a:cs typeface="Courier New"/>
              </a:rPr>
              <a:t>*</a:t>
            </a:r>
            <a:r>
              <a:rPr sz="1867" spc="-33" dirty="0">
                <a:solidFill>
                  <a:srgbClr val="818181"/>
                </a:solidFill>
                <a:latin typeface="Courier New"/>
                <a:cs typeface="Courier New"/>
              </a:rPr>
              <a:t> </a:t>
            </a:r>
            <a:r>
              <a:rPr sz="1867" spc="-7" dirty="0">
                <a:solidFill>
                  <a:srgbClr val="818181"/>
                </a:solidFill>
                <a:latin typeface="Courier New"/>
                <a:cs typeface="Courier New"/>
              </a:rPr>
              <a:t>FROM</a:t>
            </a:r>
            <a:r>
              <a:rPr sz="1867" spc="-13" dirty="0">
                <a:solidFill>
                  <a:srgbClr val="818181"/>
                </a:solidFill>
                <a:latin typeface="Courier New"/>
                <a:cs typeface="Courier New"/>
              </a:rPr>
              <a:t> </a:t>
            </a:r>
            <a:r>
              <a:rPr sz="1867" spc="-7" dirty="0">
                <a:solidFill>
                  <a:srgbClr val="818181"/>
                </a:solidFill>
                <a:latin typeface="Courier New"/>
                <a:cs typeface="Courier New"/>
              </a:rPr>
              <a:t>users</a:t>
            </a:r>
            <a:r>
              <a:rPr sz="1867" spc="-33" dirty="0">
                <a:solidFill>
                  <a:srgbClr val="818181"/>
                </a:solidFill>
                <a:latin typeface="Courier New"/>
                <a:cs typeface="Courier New"/>
              </a:rPr>
              <a:t> </a:t>
            </a:r>
            <a:r>
              <a:rPr sz="1867" spc="-7" dirty="0">
                <a:solidFill>
                  <a:srgbClr val="818181"/>
                </a:solidFill>
                <a:latin typeface="Courier New"/>
                <a:cs typeface="Courier New"/>
              </a:rPr>
              <a:t>WHERE</a:t>
            </a:r>
            <a:endParaRPr sz="1867">
              <a:latin typeface="Courier New"/>
              <a:cs typeface="Courier New"/>
            </a:endParaRPr>
          </a:p>
          <a:p>
            <a:pPr marL="3704921"/>
            <a:r>
              <a:rPr sz="1867" spc="-7" dirty="0">
                <a:solidFill>
                  <a:srgbClr val="818181"/>
                </a:solidFill>
                <a:latin typeface="Courier New"/>
                <a:cs typeface="Courier New"/>
              </a:rPr>
              <a:t>uid</a:t>
            </a:r>
            <a:r>
              <a:rPr sz="1867" spc="-53" dirty="0">
                <a:solidFill>
                  <a:srgbClr val="818181"/>
                </a:solidFill>
                <a:latin typeface="Courier New"/>
                <a:cs typeface="Courier New"/>
              </a:rPr>
              <a:t> </a:t>
            </a:r>
            <a:r>
              <a:rPr sz="1867" spc="-7" dirty="0">
                <a:solidFill>
                  <a:srgbClr val="818181"/>
                </a:solidFill>
                <a:latin typeface="Courier New"/>
                <a:cs typeface="Courier New"/>
              </a:rPr>
              <a:t>='"</a:t>
            </a:r>
            <a:r>
              <a:rPr sz="1867" spc="-7" dirty="0">
                <a:solidFill>
                  <a:srgbClr val="8000FF"/>
                </a:solidFill>
                <a:latin typeface="Courier New"/>
                <a:cs typeface="Courier New"/>
              </a:rPr>
              <a:t>.</a:t>
            </a:r>
            <a:r>
              <a:rPr sz="1867" spc="-7" dirty="0">
                <a:solidFill>
                  <a:srgbClr val="000080"/>
                </a:solidFill>
                <a:latin typeface="Courier New"/>
                <a:cs typeface="Courier New"/>
              </a:rPr>
              <a:t>$_GET['user']</a:t>
            </a:r>
            <a:r>
              <a:rPr sz="1867" spc="-7" dirty="0">
                <a:solidFill>
                  <a:srgbClr val="8000FF"/>
                </a:solidFill>
                <a:latin typeface="Courier New"/>
                <a:cs typeface="Courier New"/>
              </a:rPr>
              <a:t>.</a:t>
            </a:r>
            <a:r>
              <a:rPr sz="1867" spc="-7" dirty="0">
                <a:solidFill>
                  <a:srgbClr val="818181"/>
                </a:solidFill>
                <a:latin typeface="Courier New"/>
                <a:cs typeface="Courier New"/>
              </a:rPr>
              <a:t>"'</a:t>
            </a:r>
            <a:r>
              <a:rPr sz="1867" spc="-53" dirty="0">
                <a:solidFill>
                  <a:srgbClr val="818181"/>
                </a:solidFill>
                <a:latin typeface="Courier New"/>
                <a:cs typeface="Courier New"/>
              </a:rPr>
              <a:t> </a:t>
            </a:r>
            <a:r>
              <a:rPr sz="1867" spc="-13" dirty="0">
                <a:solidFill>
                  <a:srgbClr val="818181"/>
                </a:solidFill>
                <a:latin typeface="Courier New"/>
                <a:cs typeface="Courier New"/>
              </a:rPr>
              <a:t>AND</a:t>
            </a:r>
            <a:endParaRPr sz="1867">
              <a:latin typeface="Courier New"/>
              <a:cs typeface="Courier New"/>
            </a:endParaRPr>
          </a:p>
          <a:p>
            <a:pPr marL="3704921"/>
            <a:r>
              <a:rPr sz="1867" spc="-7" dirty="0">
                <a:solidFill>
                  <a:srgbClr val="818181"/>
                </a:solidFill>
                <a:latin typeface="Courier New"/>
                <a:cs typeface="Courier New"/>
              </a:rPr>
              <a:t>pwd</a:t>
            </a:r>
            <a:r>
              <a:rPr sz="1867" spc="-87" dirty="0">
                <a:solidFill>
                  <a:srgbClr val="818181"/>
                </a:solidFill>
                <a:latin typeface="Courier New"/>
                <a:cs typeface="Courier New"/>
              </a:rPr>
              <a:t> </a:t>
            </a:r>
            <a:r>
              <a:rPr sz="1867" spc="-7" dirty="0">
                <a:solidFill>
                  <a:srgbClr val="818181"/>
                </a:solidFill>
                <a:latin typeface="Courier New"/>
                <a:cs typeface="Courier New"/>
              </a:rPr>
              <a:t>='"</a:t>
            </a:r>
            <a:r>
              <a:rPr sz="1867" spc="-7" dirty="0">
                <a:solidFill>
                  <a:srgbClr val="8000FF"/>
                </a:solidFill>
                <a:latin typeface="Courier New"/>
                <a:cs typeface="Courier New"/>
              </a:rPr>
              <a:t>.</a:t>
            </a:r>
            <a:r>
              <a:rPr sz="1867" spc="-7" dirty="0">
                <a:solidFill>
                  <a:srgbClr val="000080"/>
                </a:solidFill>
                <a:latin typeface="Courier New"/>
                <a:cs typeface="Courier New"/>
              </a:rPr>
              <a:t>$_GET[‘pwd']</a:t>
            </a:r>
            <a:r>
              <a:rPr sz="1867" spc="-7" dirty="0">
                <a:solidFill>
                  <a:srgbClr val="8000FF"/>
                </a:solidFill>
                <a:latin typeface="Courier New"/>
                <a:cs typeface="Courier New"/>
              </a:rPr>
              <a:t>.</a:t>
            </a:r>
            <a:r>
              <a:rPr sz="1867" spc="-7" dirty="0">
                <a:solidFill>
                  <a:srgbClr val="818181"/>
                </a:solidFill>
                <a:latin typeface="Courier New"/>
                <a:cs typeface="Courier New"/>
              </a:rPr>
              <a:t>"‘;"</a:t>
            </a:r>
            <a:r>
              <a:rPr sz="1867" spc="-7" dirty="0">
                <a:solidFill>
                  <a:srgbClr val="8000FF"/>
                </a:solidFill>
                <a:latin typeface="Courier New"/>
                <a:cs typeface="Courier New"/>
              </a:rPr>
              <a:t>);</a:t>
            </a:r>
            <a:endParaRPr sz="1867">
              <a:latin typeface="Courier New"/>
              <a:cs typeface="Courier New"/>
            </a:endParaRPr>
          </a:p>
          <a:p>
            <a:pPr marL="16933"/>
            <a:r>
              <a:rPr sz="1867" spc="-7" dirty="0">
                <a:solidFill>
                  <a:srgbClr val="FF0000"/>
                </a:solidFill>
                <a:latin typeface="Courier New"/>
                <a:cs typeface="Courier New"/>
              </a:rPr>
              <a:t>?&gt;</a:t>
            </a:r>
            <a:endParaRPr sz="1867">
              <a:latin typeface="Courier New"/>
              <a:cs typeface="Courier New"/>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6933">
              <a:lnSpc>
                <a:spcPts val="1273"/>
              </a:lnSpc>
            </a:pPr>
            <a:r>
              <a:rPr spc="-7" dirty="0"/>
              <a:t>D</a:t>
            </a:r>
            <a:r>
              <a:rPr dirty="0"/>
              <a:t>awn</a:t>
            </a:r>
            <a:r>
              <a:rPr spc="-27" dirty="0"/>
              <a:t> </a:t>
            </a:r>
            <a:r>
              <a:rPr spc="-13" dirty="0"/>
              <a:t>S</a:t>
            </a:r>
            <a:r>
              <a:rPr spc="7" dirty="0"/>
              <a:t>o</a:t>
            </a:r>
            <a:r>
              <a:rPr spc="-7" dirty="0"/>
              <a:t>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6933">
              <a:lnSpc>
                <a:spcPts val="1273"/>
              </a:lnSpc>
            </a:pPr>
            <a:r>
              <a:rPr spc="-7" dirty="0"/>
              <a:t>D</a:t>
            </a:r>
            <a:r>
              <a:rPr dirty="0"/>
              <a:t>awn</a:t>
            </a:r>
            <a:r>
              <a:rPr spc="-27" dirty="0"/>
              <a:t> </a:t>
            </a:r>
            <a:r>
              <a:rPr spc="-13" dirty="0"/>
              <a:t>S</a:t>
            </a:r>
            <a:r>
              <a:rPr spc="7" dirty="0"/>
              <a:t>o</a:t>
            </a:r>
            <a:r>
              <a:rPr spc="-7" dirty="0"/>
              <a:t>ng</a:t>
            </a:r>
          </a:p>
        </p:txBody>
      </p:sp>
      <p:sp>
        <p:nvSpPr>
          <p:cNvPr id="2" name="object 2"/>
          <p:cNvSpPr txBox="1">
            <a:spLocks noGrp="1"/>
          </p:cNvSpPr>
          <p:nvPr>
            <p:ph type="title"/>
          </p:nvPr>
        </p:nvSpPr>
        <p:spPr>
          <a:xfrm>
            <a:off x="5167587" y="333396"/>
            <a:ext cx="1856740" cy="920830"/>
          </a:xfrm>
          <a:prstGeom prst="rect">
            <a:avLst/>
          </a:prstGeom>
        </p:spPr>
        <p:txBody>
          <a:bodyPr vert="horz" wrap="square" lIns="0" tIns="17780" rIns="0" bIns="0" rtlCol="0">
            <a:spAutoFit/>
          </a:bodyPr>
          <a:lstStyle/>
          <a:p>
            <a:pPr marL="16933">
              <a:spcBef>
                <a:spcPts val="140"/>
              </a:spcBef>
            </a:pPr>
            <a:r>
              <a:rPr spc="-100" dirty="0"/>
              <a:t>R</a:t>
            </a:r>
            <a:r>
              <a:rPr spc="7" dirty="0"/>
              <a:t>e</a:t>
            </a:r>
            <a:r>
              <a:rPr spc="-53" dirty="0"/>
              <a:t>c</a:t>
            </a:r>
            <a:r>
              <a:rPr dirty="0"/>
              <a:t>ap</a:t>
            </a:r>
          </a:p>
        </p:txBody>
      </p:sp>
      <p:sp>
        <p:nvSpPr>
          <p:cNvPr id="3" name="object 3"/>
          <p:cNvSpPr txBox="1"/>
          <p:nvPr/>
        </p:nvSpPr>
        <p:spPr>
          <a:xfrm>
            <a:off x="511387" y="1499143"/>
            <a:ext cx="10782300" cy="3370752"/>
          </a:xfrm>
          <a:prstGeom prst="rect">
            <a:avLst/>
          </a:prstGeom>
        </p:spPr>
        <p:txBody>
          <a:bodyPr vert="horz" wrap="square" lIns="0" tIns="130387" rIns="0" bIns="0" rtlCol="0">
            <a:spAutoFit/>
          </a:bodyPr>
          <a:lstStyle/>
          <a:p>
            <a:pPr marL="474121" indent="-457189">
              <a:spcBef>
                <a:spcPts val="1027"/>
              </a:spcBef>
              <a:buFont typeface="Arial MT"/>
              <a:buChar char="•"/>
              <a:tabLst>
                <a:tab pos="473275" algn="l"/>
                <a:tab pos="474121" algn="l"/>
              </a:tabLst>
            </a:pPr>
            <a:r>
              <a:rPr sz="3733" spc="-7" dirty="0">
                <a:latin typeface="Calibri"/>
                <a:cs typeface="Calibri"/>
              </a:rPr>
              <a:t>SQL</a:t>
            </a:r>
            <a:r>
              <a:rPr sz="3733" spc="13" dirty="0">
                <a:latin typeface="Calibri"/>
                <a:cs typeface="Calibri"/>
              </a:rPr>
              <a:t> </a:t>
            </a:r>
            <a:r>
              <a:rPr sz="3733" spc="-7" dirty="0">
                <a:latin typeface="Calibri"/>
                <a:cs typeface="Calibri"/>
              </a:rPr>
              <a:t>Injection:</a:t>
            </a:r>
            <a:r>
              <a:rPr sz="3733" spc="13" dirty="0">
                <a:latin typeface="Calibri"/>
                <a:cs typeface="Calibri"/>
              </a:rPr>
              <a:t> </a:t>
            </a:r>
            <a:r>
              <a:rPr sz="3733" spc="-7" dirty="0">
                <a:latin typeface="Calibri"/>
                <a:cs typeface="Calibri"/>
              </a:rPr>
              <a:t>a</a:t>
            </a:r>
            <a:r>
              <a:rPr sz="3733" spc="7" dirty="0">
                <a:latin typeface="Calibri"/>
                <a:cs typeface="Calibri"/>
              </a:rPr>
              <a:t> </a:t>
            </a:r>
            <a:r>
              <a:rPr sz="3733" spc="-13" dirty="0">
                <a:latin typeface="Calibri"/>
                <a:cs typeface="Calibri"/>
              </a:rPr>
              <a:t>case</a:t>
            </a:r>
            <a:r>
              <a:rPr sz="3733" dirty="0">
                <a:latin typeface="Calibri"/>
                <a:cs typeface="Calibri"/>
              </a:rPr>
              <a:t> </a:t>
            </a:r>
            <a:r>
              <a:rPr sz="3733" spc="-7" dirty="0">
                <a:latin typeface="Calibri"/>
                <a:cs typeface="Calibri"/>
              </a:rPr>
              <a:t>of</a:t>
            </a:r>
            <a:r>
              <a:rPr sz="3733" dirty="0">
                <a:latin typeface="Calibri"/>
                <a:cs typeface="Calibri"/>
              </a:rPr>
              <a:t> </a:t>
            </a:r>
            <a:r>
              <a:rPr sz="3733" i="1" spc="-7" dirty="0">
                <a:latin typeface="Calibri"/>
                <a:cs typeface="Calibri"/>
              </a:rPr>
              <a:t>injection,</a:t>
            </a:r>
            <a:r>
              <a:rPr sz="3733" i="1" spc="27" dirty="0">
                <a:latin typeface="Calibri"/>
                <a:cs typeface="Calibri"/>
              </a:rPr>
              <a:t> </a:t>
            </a:r>
            <a:r>
              <a:rPr sz="3733" spc="-13" dirty="0">
                <a:latin typeface="Calibri"/>
                <a:cs typeface="Calibri"/>
              </a:rPr>
              <a:t>in</a:t>
            </a:r>
            <a:r>
              <a:rPr sz="3733" spc="13" dirty="0">
                <a:latin typeface="Calibri"/>
                <a:cs typeface="Calibri"/>
              </a:rPr>
              <a:t> </a:t>
            </a:r>
            <a:r>
              <a:rPr sz="3733" spc="-13" dirty="0">
                <a:latin typeface="Calibri"/>
                <a:cs typeface="Calibri"/>
              </a:rPr>
              <a:t>database</a:t>
            </a:r>
            <a:r>
              <a:rPr sz="3733" spc="20" dirty="0">
                <a:latin typeface="Calibri"/>
                <a:cs typeface="Calibri"/>
              </a:rPr>
              <a:t> </a:t>
            </a:r>
            <a:r>
              <a:rPr sz="3733" spc="-13" dirty="0">
                <a:latin typeface="Calibri"/>
                <a:cs typeface="Calibri"/>
              </a:rPr>
              <a:t>queries.</a:t>
            </a:r>
            <a:endParaRPr sz="3733">
              <a:latin typeface="Calibri"/>
              <a:cs typeface="Calibri"/>
            </a:endParaRPr>
          </a:p>
          <a:p>
            <a:pPr marL="474121" indent="-457189">
              <a:spcBef>
                <a:spcPts val="900"/>
              </a:spcBef>
              <a:buFont typeface="Arial MT"/>
              <a:buChar char="•"/>
              <a:tabLst>
                <a:tab pos="473275" algn="l"/>
                <a:tab pos="474121" algn="l"/>
              </a:tabLst>
            </a:pPr>
            <a:r>
              <a:rPr sz="3733" spc="-13" dirty="0">
                <a:latin typeface="Calibri"/>
                <a:cs typeface="Calibri"/>
              </a:rPr>
              <a:t>Extremely</a:t>
            </a:r>
            <a:r>
              <a:rPr sz="3733" spc="-20" dirty="0">
                <a:latin typeface="Calibri"/>
                <a:cs typeface="Calibri"/>
              </a:rPr>
              <a:t> </a:t>
            </a:r>
            <a:r>
              <a:rPr sz="3733" spc="-13" dirty="0">
                <a:latin typeface="Calibri"/>
                <a:cs typeface="Calibri"/>
              </a:rPr>
              <a:t>common,</a:t>
            </a:r>
            <a:r>
              <a:rPr sz="3733" spc="33" dirty="0">
                <a:latin typeface="Calibri"/>
                <a:cs typeface="Calibri"/>
              </a:rPr>
              <a:t> </a:t>
            </a:r>
            <a:r>
              <a:rPr sz="3733" spc="-7" dirty="0">
                <a:latin typeface="Calibri"/>
                <a:cs typeface="Calibri"/>
              </a:rPr>
              <a:t>and</a:t>
            </a:r>
            <a:r>
              <a:rPr sz="3733" spc="13" dirty="0">
                <a:latin typeface="Calibri"/>
                <a:cs typeface="Calibri"/>
              </a:rPr>
              <a:t> </a:t>
            </a:r>
            <a:r>
              <a:rPr sz="3733" spc="-13" dirty="0">
                <a:latin typeface="Calibri"/>
                <a:cs typeface="Calibri"/>
              </a:rPr>
              <a:t>pervasively</a:t>
            </a:r>
            <a:r>
              <a:rPr sz="3733" dirty="0">
                <a:latin typeface="Calibri"/>
                <a:cs typeface="Calibri"/>
              </a:rPr>
              <a:t> </a:t>
            </a:r>
            <a:r>
              <a:rPr sz="3733" spc="-20" dirty="0">
                <a:latin typeface="Calibri"/>
                <a:cs typeface="Calibri"/>
              </a:rPr>
              <a:t>exploited.</a:t>
            </a:r>
            <a:endParaRPr sz="3733">
              <a:latin typeface="Calibri"/>
              <a:cs typeface="Calibri"/>
            </a:endParaRPr>
          </a:p>
          <a:p>
            <a:pPr marL="474121" indent="-457189">
              <a:spcBef>
                <a:spcPts val="893"/>
              </a:spcBef>
              <a:buFont typeface="Arial MT"/>
              <a:buChar char="•"/>
              <a:tabLst>
                <a:tab pos="473275" algn="l"/>
                <a:tab pos="474121" algn="l"/>
              </a:tabLst>
            </a:pPr>
            <a:r>
              <a:rPr sz="3733" spc="-7" dirty="0">
                <a:latin typeface="Calibri"/>
                <a:cs typeface="Calibri"/>
              </a:rPr>
              <a:t>Use </a:t>
            </a:r>
            <a:r>
              <a:rPr sz="3733" spc="-20" dirty="0">
                <a:latin typeface="Calibri"/>
                <a:cs typeface="Calibri"/>
              </a:rPr>
              <a:t>prepared</a:t>
            </a:r>
            <a:r>
              <a:rPr sz="3733" spc="27" dirty="0">
                <a:latin typeface="Calibri"/>
                <a:cs typeface="Calibri"/>
              </a:rPr>
              <a:t> </a:t>
            </a:r>
            <a:r>
              <a:rPr sz="3733" spc="-27" dirty="0">
                <a:latin typeface="Calibri"/>
                <a:cs typeface="Calibri"/>
              </a:rPr>
              <a:t>statements</a:t>
            </a:r>
            <a:r>
              <a:rPr sz="3733" spc="20" dirty="0">
                <a:latin typeface="Calibri"/>
                <a:cs typeface="Calibri"/>
              </a:rPr>
              <a:t> </a:t>
            </a:r>
            <a:r>
              <a:rPr sz="3733" spc="-27" dirty="0">
                <a:latin typeface="Calibri"/>
                <a:cs typeface="Calibri"/>
              </a:rPr>
              <a:t>to</a:t>
            </a:r>
            <a:r>
              <a:rPr sz="3733" spc="-7" dirty="0">
                <a:latin typeface="Calibri"/>
                <a:cs typeface="Calibri"/>
              </a:rPr>
              <a:t> </a:t>
            </a:r>
            <a:r>
              <a:rPr sz="3733" spc="-27" dirty="0">
                <a:latin typeface="Calibri"/>
                <a:cs typeface="Calibri"/>
              </a:rPr>
              <a:t>prevent</a:t>
            </a:r>
            <a:r>
              <a:rPr sz="3733" spc="13" dirty="0">
                <a:latin typeface="Calibri"/>
                <a:cs typeface="Calibri"/>
              </a:rPr>
              <a:t> </a:t>
            </a:r>
            <a:r>
              <a:rPr sz="3733" spc="-7" dirty="0">
                <a:latin typeface="Calibri"/>
                <a:cs typeface="Calibri"/>
              </a:rPr>
              <a:t>SQL</a:t>
            </a:r>
            <a:r>
              <a:rPr sz="3733" spc="20" dirty="0">
                <a:latin typeface="Calibri"/>
                <a:cs typeface="Calibri"/>
              </a:rPr>
              <a:t> </a:t>
            </a:r>
            <a:r>
              <a:rPr sz="3733" spc="-7" dirty="0">
                <a:latin typeface="Calibri"/>
                <a:cs typeface="Calibri"/>
              </a:rPr>
              <a:t>injection</a:t>
            </a:r>
            <a:endParaRPr sz="3733">
              <a:latin typeface="Calibri"/>
              <a:cs typeface="Calibri"/>
            </a:endParaRPr>
          </a:p>
          <a:p>
            <a:pPr marL="626518">
              <a:spcBef>
                <a:spcPts val="679"/>
              </a:spcBef>
            </a:pPr>
            <a:r>
              <a:rPr sz="3200" spc="-7" dirty="0">
                <a:latin typeface="Arial MT"/>
                <a:cs typeface="Arial MT"/>
              </a:rPr>
              <a:t>–</a:t>
            </a:r>
            <a:r>
              <a:rPr sz="3200" spc="339" dirty="0">
                <a:latin typeface="Arial MT"/>
                <a:cs typeface="Arial MT"/>
              </a:rPr>
              <a:t> </a:t>
            </a:r>
            <a:r>
              <a:rPr sz="3200" b="1" spc="-7" dirty="0">
                <a:latin typeface="Calibri"/>
                <a:cs typeface="Calibri"/>
              </a:rPr>
              <a:t>DO</a:t>
            </a:r>
            <a:r>
              <a:rPr sz="3200" b="1" spc="-13" dirty="0">
                <a:latin typeface="Calibri"/>
                <a:cs typeface="Calibri"/>
              </a:rPr>
              <a:t> </a:t>
            </a:r>
            <a:r>
              <a:rPr sz="3200" b="1" spc="-27" dirty="0">
                <a:latin typeface="Calibri"/>
                <a:cs typeface="Calibri"/>
              </a:rPr>
              <a:t>NOT</a:t>
            </a:r>
            <a:r>
              <a:rPr sz="3200" b="1" spc="-13" dirty="0">
                <a:latin typeface="Calibri"/>
                <a:cs typeface="Calibri"/>
              </a:rPr>
              <a:t> </a:t>
            </a:r>
            <a:r>
              <a:rPr sz="3200" spc="-7" dirty="0">
                <a:latin typeface="Calibri"/>
                <a:cs typeface="Calibri"/>
              </a:rPr>
              <a:t>use</a:t>
            </a:r>
            <a:r>
              <a:rPr sz="3200" spc="7" dirty="0">
                <a:latin typeface="Calibri"/>
                <a:cs typeface="Calibri"/>
              </a:rPr>
              <a:t> </a:t>
            </a:r>
            <a:r>
              <a:rPr sz="3200" spc="-7" dirty="0">
                <a:latin typeface="Calibri"/>
                <a:cs typeface="Calibri"/>
              </a:rPr>
              <a:t>escaping, </a:t>
            </a:r>
            <a:r>
              <a:rPr sz="3200" spc="-13" dirty="0">
                <a:latin typeface="Calibri"/>
                <a:cs typeface="Calibri"/>
              </a:rPr>
              <a:t>despite</a:t>
            </a:r>
            <a:r>
              <a:rPr sz="3200" spc="7" dirty="0">
                <a:latin typeface="Calibri"/>
                <a:cs typeface="Calibri"/>
              </a:rPr>
              <a:t> </a:t>
            </a:r>
            <a:r>
              <a:rPr sz="3200" spc="-13" dirty="0">
                <a:latin typeface="Calibri"/>
                <a:cs typeface="Calibri"/>
              </a:rPr>
              <a:t>what </a:t>
            </a:r>
            <a:r>
              <a:rPr sz="3200" spc="-7" dirty="0">
                <a:latin typeface="Courier New"/>
                <a:cs typeface="Courier New"/>
              </a:rPr>
              <a:t>xkcd</a:t>
            </a:r>
            <a:r>
              <a:rPr sz="3200" spc="-1220" dirty="0">
                <a:latin typeface="Courier New"/>
                <a:cs typeface="Courier New"/>
              </a:rPr>
              <a:t> </a:t>
            </a:r>
            <a:r>
              <a:rPr sz="3200" spc="-27" dirty="0">
                <a:latin typeface="Calibri"/>
                <a:cs typeface="Calibri"/>
              </a:rPr>
              <a:t>says.</a:t>
            </a:r>
            <a:endParaRPr sz="3200">
              <a:latin typeface="Calibri"/>
              <a:cs typeface="Calibri"/>
            </a:endParaRPr>
          </a:p>
          <a:p>
            <a:pPr marL="474121" indent="-457189">
              <a:spcBef>
                <a:spcPts val="987"/>
              </a:spcBef>
              <a:buFont typeface="Arial MT"/>
              <a:buChar char="•"/>
              <a:tabLst>
                <a:tab pos="473275" algn="l"/>
                <a:tab pos="474121" algn="l"/>
              </a:tabLst>
            </a:pPr>
            <a:r>
              <a:rPr sz="3733" spc="-20" dirty="0">
                <a:latin typeface="Calibri"/>
                <a:cs typeface="Calibri"/>
              </a:rPr>
              <a:t>Next,</a:t>
            </a:r>
            <a:r>
              <a:rPr sz="3733" dirty="0">
                <a:latin typeface="Calibri"/>
                <a:cs typeface="Calibri"/>
              </a:rPr>
              <a:t> </a:t>
            </a:r>
            <a:r>
              <a:rPr sz="3733" spc="-7" dirty="0">
                <a:latin typeface="Calibri"/>
                <a:cs typeface="Calibri"/>
              </a:rPr>
              <a:t>injection</a:t>
            </a:r>
            <a:r>
              <a:rPr sz="3733" spc="27" dirty="0">
                <a:latin typeface="Calibri"/>
                <a:cs typeface="Calibri"/>
              </a:rPr>
              <a:t> </a:t>
            </a:r>
            <a:r>
              <a:rPr sz="3733" spc="-13" dirty="0">
                <a:latin typeface="Calibri"/>
                <a:cs typeface="Calibri"/>
              </a:rPr>
              <a:t>in</a:t>
            </a:r>
            <a:r>
              <a:rPr sz="3733" dirty="0">
                <a:latin typeface="Calibri"/>
                <a:cs typeface="Calibri"/>
              </a:rPr>
              <a:t> </a:t>
            </a:r>
            <a:r>
              <a:rPr sz="3733" spc="-7" dirty="0">
                <a:latin typeface="Calibri"/>
                <a:cs typeface="Calibri"/>
              </a:rPr>
              <a:t>the </a:t>
            </a:r>
            <a:r>
              <a:rPr sz="3733" spc="-67" dirty="0">
                <a:latin typeface="Calibri"/>
                <a:cs typeface="Calibri"/>
              </a:rPr>
              <a:t>browser.</a:t>
            </a:r>
            <a:endParaRPr sz="3733">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SQL Injection Attacks (</a:t>
            </a:r>
            <a:r>
              <a:rPr lang="en-US" b="1" dirty="0" err="1">
                <a:latin typeface="Times New Roman" panose="02020603050405020304" pitchFamily="18" charset="0"/>
                <a:cs typeface="Times New Roman" panose="02020603050405020304" pitchFamily="18" charset="0"/>
              </a:rPr>
              <a:t>SQLi</a:t>
            </a:r>
            <a:r>
              <a:rPr lang="en-US"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sz="half" idx="2"/>
          </p:nvPr>
        </p:nvSpPr>
        <p:spPr>
          <a:xfrm>
            <a:off x="914400" y="1808533"/>
            <a:ext cx="4953000" cy="4526280"/>
          </a:xfrm>
        </p:spPr>
        <p:txBody>
          <a:bodyPr>
            <a:normAutofit/>
          </a:bodyPr>
          <a:lstStyle/>
          <a:p>
            <a:pPr>
              <a:buClr>
                <a:schemeClr val="accent6">
                  <a:lumMod val="60000"/>
                  <a:lumOff val="40000"/>
                </a:schemeClr>
              </a:buClr>
              <a:buSzPct val="180000"/>
            </a:pPr>
            <a:r>
              <a:rPr lang="en-US" dirty="0">
                <a:latin typeface="Times New Roman" panose="02020603050405020304" pitchFamily="18" charset="0"/>
                <a:cs typeface="Times New Roman" panose="02020603050405020304" pitchFamily="18" charset="0"/>
              </a:rPr>
              <a:t>One of the most prevalent and dangerous network-based security threats</a:t>
            </a:r>
          </a:p>
          <a:p>
            <a:pPr>
              <a:buClr>
                <a:schemeClr val="accent6">
                  <a:lumMod val="60000"/>
                  <a:lumOff val="40000"/>
                </a:schemeClr>
              </a:buClr>
              <a:buSzPct val="180000"/>
            </a:pPr>
            <a:endParaRPr lang="en-US" dirty="0">
              <a:latin typeface="Times New Roman" panose="02020603050405020304" pitchFamily="18" charset="0"/>
              <a:cs typeface="Times New Roman" panose="02020603050405020304" pitchFamily="18" charset="0"/>
            </a:endParaRPr>
          </a:p>
          <a:p>
            <a:pPr>
              <a:buClr>
                <a:schemeClr val="accent6">
                  <a:lumMod val="60000"/>
                  <a:lumOff val="40000"/>
                </a:schemeClr>
              </a:buClr>
              <a:buSzPct val="180000"/>
            </a:pPr>
            <a:r>
              <a:rPr lang="en-US" dirty="0">
                <a:latin typeface="Times New Roman" panose="02020603050405020304" pitchFamily="18" charset="0"/>
                <a:cs typeface="Times New Roman" panose="02020603050405020304" pitchFamily="18" charset="0"/>
              </a:rPr>
              <a:t>Designed to exploit the nature of Web application pages</a:t>
            </a:r>
          </a:p>
          <a:p>
            <a:pPr>
              <a:buClr>
                <a:schemeClr val="accent6">
                  <a:lumMod val="60000"/>
                  <a:lumOff val="40000"/>
                </a:schemeClr>
              </a:buClr>
              <a:buSzPct val="180000"/>
            </a:pPr>
            <a:endParaRPr lang="en-US" dirty="0">
              <a:latin typeface="Times New Roman" panose="02020603050405020304" pitchFamily="18" charset="0"/>
              <a:cs typeface="Times New Roman" panose="02020603050405020304" pitchFamily="18" charset="0"/>
            </a:endParaRPr>
          </a:p>
          <a:p>
            <a:pPr>
              <a:buClr>
                <a:schemeClr val="accent6">
                  <a:lumMod val="60000"/>
                  <a:lumOff val="40000"/>
                </a:schemeClr>
              </a:buClr>
              <a:buSzPct val="180000"/>
            </a:pP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Malicious SQL commands are sent to the database server to manipulate the database.</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3"/>
          <p:cNvSpPr>
            <a:spLocks noGrp="1"/>
          </p:cNvSpPr>
          <p:nvPr>
            <p:ph sz="quarter" idx="13"/>
          </p:nvPr>
        </p:nvSpPr>
        <p:spPr>
          <a:xfrm>
            <a:off x="6522563" y="1905001"/>
            <a:ext cx="4041648" cy="4526280"/>
          </a:xfrm>
        </p:spPr>
        <p:txBody>
          <a:bodyPr>
            <a:normAutofit fontScale="92500"/>
          </a:bodyPr>
          <a:lstStyle/>
          <a:p>
            <a:pPr>
              <a:buClr>
                <a:schemeClr val="accent6">
                  <a:lumMod val="60000"/>
                  <a:lumOff val="40000"/>
                </a:schemeClr>
              </a:buClr>
              <a:buSzPct val="180000"/>
            </a:pPr>
            <a:r>
              <a:rPr lang="en-US" dirty="0">
                <a:latin typeface="Times New Roman" panose="02020603050405020304" pitchFamily="18" charset="0"/>
                <a:cs typeface="Times New Roman" panose="02020603050405020304" pitchFamily="18" charset="0"/>
              </a:rPr>
              <a:t>Most common attack goal is bulk extraction of data</a:t>
            </a:r>
          </a:p>
          <a:p>
            <a:pPr>
              <a:buClr>
                <a:schemeClr val="accent6">
                  <a:lumMod val="60000"/>
                  <a:lumOff val="40000"/>
                </a:schemeClr>
              </a:buClr>
              <a:buSzPct val="180000"/>
            </a:pPr>
            <a:endParaRPr lang="en-US" dirty="0">
              <a:latin typeface="Times New Roman" panose="02020603050405020304" pitchFamily="18" charset="0"/>
              <a:cs typeface="Times New Roman" panose="02020603050405020304" pitchFamily="18" charset="0"/>
            </a:endParaRPr>
          </a:p>
          <a:p>
            <a:pPr>
              <a:buClr>
                <a:schemeClr val="accent6">
                  <a:lumMod val="60000"/>
                  <a:lumOff val="40000"/>
                </a:schemeClr>
              </a:buClr>
              <a:buSzPct val="180000"/>
            </a:pPr>
            <a:r>
              <a:rPr lang="en-US" dirty="0">
                <a:latin typeface="Times New Roman" panose="02020603050405020304" pitchFamily="18" charset="0"/>
                <a:cs typeface="Times New Roman" panose="02020603050405020304" pitchFamily="18" charset="0"/>
              </a:rPr>
              <a:t>Depending on the environment SQL injection can also be exploited to: </a:t>
            </a:r>
          </a:p>
          <a:p>
            <a:pPr lvl="1">
              <a:buClr>
                <a:schemeClr val="accent6">
                  <a:lumMod val="60000"/>
                  <a:lumOff val="40000"/>
                </a:schemeClr>
              </a:buClr>
              <a:buSzPct val="100000"/>
            </a:pPr>
            <a:r>
              <a:rPr lang="en-US" dirty="0">
                <a:latin typeface="Times New Roman" panose="02020603050405020304" pitchFamily="18" charset="0"/>
                <a:cs typeface="Times New Roman" panose="02020603050405020304" pitchFamily="18" charset="0"/>
              </a:rPr>
              <a:t>Modify or delete data</a:t>
            </a:r>
          </a:p>
          <a:p>
            <a:pPr lvl="1">
              <a:buClr>
                <a:schemeClr val="accent6">
                  <a:lumMod val="60000"/>
                  <a:lumOff val="40000"/>
                </a:schemeClr>
              </a:buClr>
              <a:buSzPct val="100000"/>
            </a:pPr>
            <a:r>
              <a:rPr lang="en-US" dirty="0">
                <a:latin typeface="Times New Roman" panose="02020603050405020304" pitchFamily="18" charset="0"/>
                <a:cs typeface="Times New Roman" panose="02020603050405020304" pitchFamily="18" charset="0"/>
              </a:rPr>
              <a:t>Execute arbitrary operating system commands</a:t>
            </a:r>
          </a:p>
          <a:p>
            <a:pPr lvl="1">
              <a:buClr>
                <a:schemeClr val="accent6">
                  <a:lumMod val="60000"/>
                  <a:lumOff val="40000"/>
                </a:schemeClr>
              </a:buClr>
              <a:buSzPct val="100000"/>
            </a:pPr>
            <a:r>
              <a:rPr lang="en-US" dirty="0">
                <a:latin typeface="Times New Roman" panose="02020603050405020304" pitchFamily="18" charset="0"/>
                <a:cs typeface="Times New Roman" panose="02020603050405020304" pitchFamily="18" charset="0"/>
              </a:rPr>
              <a:t>Launch denial-of-service (</a:t>
            </a:r>
            <a:r>
              <a:rPr lang="en-US" dirty="0" err="1">
                <a:latin typeface="Times New Roman" panose="02020603050405020304" pitchFamily="18" charset="0"/>
                <a:cs typeface="Times New Roman" panose="02020603050405020304" pitchFamily="18" charset="0"/>
              </a:rPr>
              <a:t>DoS</a:t>
            </a:r>
            <a:r>
              <a:rPr lang="en-US" dirty="0">
                <a:latin typeface="Times New Roman" panose="02020603050405020304" pitchFamily="18" charset="0"/>
                <a:cs typeface="Times New Roman" panose="02020603050405020304" pitchFamily="18" charset="0"/>
              </a:rPr>
              <a:t>) attacks</a:t>
            </a:r>
          </a:p>
          <a:p>
            <a:endParaRPr lang="en-US" dirty="0"/>
          </a:p>
        </p:txBody>
      </p:sp>
    </p:spTree>
    <p:extLst>
      <p:ext uri="{BB962C8B-B14F-4D97-AF65-F5344CB8AC3E}">
        <p14:creationId xmlns:p14="http://schemas.microsoft.com/office/powerpoint/2010/main" val="119736338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38200" y="365125"/>
            <a:ext cx="10515600" cy="845837"/>
          </a:xfrm>
        </p:spPr>
        <p:txBody>
          <a:bodyPr/>
          <a:lstStyle/>
          <a:p>
            <a:pPr eaLnBrk="1" hangingPunct="1"/>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Important SQL Syntax</a:t>
            </a:r>
          </a:p>
        </p:txBody>
      </p:sp>
      <p:sp>
        <p:nvSpPr>
          <p:cNvPr id="3" name="Content Placeholder 2"/>
          <p:cNvSpPr>
            <a:spLocks noGrp="1"/>
          </p:cNvSpPr>
          <p:nvPr>
            <p:ph idx="1"/>
          </p:nvPr>
        </p:nvSpPr>
        <p:spPr>
          <a:xfrm>
            <a:off x="263951" y="1310327"/>
            <a:ext cx="11089849" cy="4849174"/>
          </a:xfrm>
        </p:spPr>
        <p:txBody>
          <a:bodyPr>
            <a:normAutofit lnSpcReduction="10000"/>
          </a:bodyPr>
          <a:lstStyle/>
          <a:p>
            <a:pPr lvl="1"/>
            <a:r>
              <a:rPr lang="en-US" altLang="en-US" b="1" dirty="0">
                <a:highlight>
                  <a:srgbClr val="00FF00"/>
                </a:highlight>
                <a:latin typeface="Times New Roman" panose="02020603050405020304" pitchFamily="18" charset="0"/>
                <a:ea typeface="ＭＳ Ｐゴシック" panose="020B0600070205080204" pitchFamily="34" charset="-128"/>
                <a:cs typeface="Times New Roman" panose="02020603050405020304" pitchFamily="18" charset="0"/>
              </a:rPr>
              <a:t>COMMENTS:   --</a:t>
            </a:r>
          </a:p>
          <a:p>
            <a:pPr lvl="1"/>
            <a:r>
              <a:rPr lang="en-US" sz="1800" dirty="0">
                <a:latin typeface="Times New Roman" panose="02020603050405020304" pitchFamily="18" charset="0"/>
                <a:cs typeface="Times New Roman" panose="02020603050405020304" pitchFamily="18" charset="0"/>
              </a:rPr>
              <a:t>In SQL, the -- symbol starts a comment. Everything after -- is ignored by the SQL engine. </a:t>
            </a:r>
          </a:p>
          <a:p>
            <a:pPr lvl="1"/>
            <a:r>
              <a:rPr lang="en-US" sz="1800" dirty="0">
                <a:latin typeface="Times New Roman" panose="02020603050405020304" pitchFamily="18" charset="0"/>
                <a:cs typeface="Times New Roman" panose="02020603050405020304" pitchFamily="18" charset="0"/>
              </a:rPr>
              <a:t>Attackers often use it to ignore the rest of the query.</a:t>
            </a:r>
          </a:p>
          <a:p>
            <a:pPr lvl="1"/>
            <a:r>
              <a:rPr lang="en-US" altLang="en-US" sz="2800" b="1" dirty="0">
                <a:highlight>
                  <a:srgbClr val="FFFF00"/>
                </a:highlight>
                <a:latin typeface="Times New Roman" panose="02020603050405020304" pitchFamily="18" charset="0"/>
                <a:ea typeface="ＭＳ Ｐゴシック" panose="020B0600070205080204" pitchFamily="34" charset="-128"/>
                <a:cs typeface="Times New Roman" panose="02020603050405020304" pitchFamily="18" charset="0"/>
              </a:rPr>
              <a:t>Example:  SELECT * FROM `table`  </a:t>
            </a:r>
            <a:r>
              <a:rPr lang="en-US" altLang="en-US" sz="2800" b="1" dirty="0">
                <a:solidFill>
                  <a:srgbClr val="FF0000"/>
                </a:solidFill>
                <a:highlight>
                  <a:srgbClr val="FFFF00"/>
                </a:highlight>
                <a:latin typeface="Times New Roman" panose="02020603050405020304" pitchFamily="18" charset="0"/>
                <a:ea typeface="ＭＳ Ｐゴシック" panose="020B0600070205080204" pitchFamily="34" charset="-128"/>
                <a:cs typeface="Times New Roman" panose="02020603050405020304" pitchFamily="18" charset="0"/>
              </a:rPr>
              <a:t>--selects everything</a:t>
            </a:r>
            <a:endParaRPr lang="en-US" sz="2800" dirty="0">
              <a:highlight>
                <a:srgbClr val="FFFF00"/>
              </a:highlight>
              <a:latin typeface="Times New Roman" panose="02020603050405020304" pitchFamily="18" charset="0"/>
              <a:cs typeface="Times New Roman" panose="02020603050405020304" pitchFamily="18" charset="0"/>
            </a:endParaRPr>
          </a:p>
          <a:p>
            <a:pPr lvl="1">
              <a:buNone/>
            </a:pPr>
            <a:r>
              <a:rPr lang="en-US" sz="1800" dirty="0">
                <a:latin typeface="Times New Roman" panose="02020603050405020304" pitchFamily="18" charset="0"/>
                <a:cs typeface="Times New Roman" panose="02020603050405020304" pitchFamily="18" charset="0"/>
              </a:rPr>
              <a:t>This allows an attacker to add malicious parts to a query and comment out the original conditions.</a:t>
            </a:r>
            <a:endParaRPr lang="en-PK" sz="18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r>
              <a:rPr lang="en-US" altLang="en-US" b="1" dirty="0">
                <a:highlight>
                  <a:srgbClr val="00FF00"/>
                </a:highlight>
                <a:latin typeface="Times New Roman" panose="02020603050405020304" pitchFamily="18" charset="0"/>
                <a:ea typeface="ＭＳ Ｐゴシック" panose="020B0600070205080204" pitchFamily="34" charset="-128"/>
                <a:cs typeface="Times New Roman" panose="02020603050405020304" pitchFamily="18" charset="0"/>
              </a:rPr>
              <a:t>LOGIC:   ‘a’=‘a’</a:t>
            </a:r>
          </a:p>
          <a:p>
            <a:pPr lvl="1"/>
            <a:r>
              <a:rPr lang="en-US" sz="1800" dirty="0">
                <a:latin typeface="Times New Roman" panose="02020603050405020304" pitchFamily="18" charset="0"/>
                <a:cs typeface="Times New Roman" panose="02020603050405020304" pitchFamily="18" charset="0"/>
              </a:rPr>
              <a:t>Attackers can use tautologies, such as 'a'='a', to make conditions always true.</a:t>
            </a:r>
            <a:endParaRPr 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r>
              <a:rPr lang="en-US" altLang="en-US" b="1" dirty="0">
                <a:highlight>
                  <a:srgbClr val="FFFF00"/>
                </a:highlight>
                <a:latin typeface="Times New Roman" panose="02020603050405020304" pitchFamily="18" charset="0"/>
                <a:ea typeface="ＭＳ Ｐゴシック" panose="020B0600070205080204" pitchFamily="34" charset="-128"/>
                <a:cs typeface="Times New Roman" panose="02020603050405020304" pitchFamily="18" charset="0"/>
              </a:rPr>
              <a:t>Example: SELECT * FROM `table` WHERE ‘a’=‘a’</a:t>
            </a:r>
            <a:endParaRPr lang="en-US" altLang="en-US" dirty="0">
              <a:highlight>
                <a:srgbClr val="FFFF00"/>
              </a:highlight>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buFont typeface="Wingdings" panose="05000000000000000000" pitchFamily="2" charset="2"/>
              <a:buNone/>
            </a:pPr>
            <a:r>
              <a:rPr lang="en-US" sz="1800" dirty="0">
                <a:latin typeface="Times New Roman" panose="02020603050405020304" pitchFamily="18" charset="0"/>
                <a:cs typeface="Times New Roman" panose="02020603050405020304" pitchFamily="18" charset="0"/>
              </a:rPr>
              <a:t>This bypasses restrictions and retrieves all data from the table, as the condition always evaluates as true.</a:t>
            </a:r>
          </a:p>
          <a:p>
            <a:pPr lvl="1" eaLnBrk="1" hangingPunct="1">
              <a:buFont typeface="Wingdings" panose="05000000000000000000" pitchFamily="2" charset="2"/>
              <a:buNone/>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r>
              <a:rPr lang="en-US" altLang="en-US" b="1" dirty="0">
                <a:highlight>
                  <a:srgbClr val="00FF00"/>
                </a:highlight>
                <a:latin typeface="Times New Roman" panose="02020603050405020304" pitchFamily="18" charset="0"/>
                <a:ea typeface="ＭＳ Ｐゴシック" panose="020B0600070205080204" pitchFamily="34" charset="-128"/>
                <a:cs typeface="Times New Roman" panose="02020603050405020304" pitchFamily="18" charset="0"/>
              </a:rPr>
              <a:t>MULTI STATEMENTS:  S1; S2</a:t>
            </a:r>
          </a:p>
          <a:p>
            <a:pPr lvl="1"/>
            <a:r>
              <a:rPr lang="en-US" sz="1800" dirty="0">
                <a:latin typeface="Times New Roman" panose="02020603050405020304" pitchFamily="18" charset="0"/>
                <a:cs typeface="Times New Roman" panose="02020603050405020304" pitchFamily="18" charset="0"/>
              </a:rPr>
              <a:t>Some SQL engines allow multiple statements to be executed in one go, separated by a semicolon (;).</a:t>
            </a:r>
          </a:p>
          <a:p>
            <a:pPr lvl="1"/>
            <a:r>
              <a:rPr lang="en-US" b="1" dirty="0">
                <a:highlight>
                  <a:srgbClr val="FFFF00"/>
                </a:highlight>
                <a:latin typeface="Times New Roman" panose="02020603050405020304" pitchFamily="18" charset="0"/>
                <a:cs typeface="Times New Roman" panose="02020603050405020304" pitchFamily="18" charset="0"/>
              </a:rPr>
              <a:t>Example: SELECT * FROM table; DROP TABLE </a:t>
            </a:r>
            <a:r>
              <a:rPr lang="en-US" b="1" dirty="0" err="1">
                <a:highlight>
                  <a:srgbClr val="FFFF00"/>
                </a:highlight>
                <a:latin typeface="Times New Roman" panose="02020603050405020304" pitchFamily="18" charset="0"/>
                <a:cs typeface="Times New Roman" panose="02020603050405020304" pitchFamily="18" charset="0"/>
              </a:rPr>
              <a:t>table</a:t>
            </a:r>
            <a:r>
              <a:rPr lang="en-US" b="1" dirty="0">
                <a:highlight>
                  <a:srgbClr val="FFFF00"/>
                </a:highlight>
                <a:latin typeface="Times New Roman" panose="02020603050405020304" pitchFamily="18" charset="0"/>
                <a:cs typeface="Times New Roman" panose="02020603050405020304" pitchFamily="18" charset="0"/>
              </a:rPr>
              <a:t>;</a:t>
            </a:r>
            <a:endParaRPr lang="en-PK" b="1" dirty="0">
              <a:highlight>
                <a:srgbClr val="FFFF00"/>
              </a:highlight>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The query retrieves all data from the table and then immediately deletes it.</a:t>
            </a: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buFont typeface="Wingdings" panose="05000000000000000000" pitchFamily="2" charset="2"/>
              <a:buNone/>
            </a:pPr>
            <a:endParaRPr lang="en-US" altLang="en-US" dirty="0">
              <a:ea typeface="ＭＳ Ｐゴシック" panose="020B0600070205080204" pitchFamily="34" charset="-128"/>
            </a:endParaRPr>
          </a:p>
          <a:p>
            <a:pPr lvl="1" eaLnBrk="1" hangingPunct="1">
              <a:buFont typeface="Wingdings" panose="05000000000000000000" pitchFamily="2" charset="2"/>
              <a:buNone/>
            </a:pP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36436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631" y="0"/>
            <a:ext cx="9004169" cy="1338606"/>
          </a:xfrm>
        </p:spPr>
        <p:txBody>
          <a:bodyPr/>
          <a:lstStyle/>
          <a:p>
            <a:r>
              <a:rPr lang="en-US" b="1" dirty="0" err="1"/>
              <a:t>SQLi</a:t>
            </a:r>
            <a:r>
              <a:rPr lang="en-US" b="1" dirty="0"/>
              <a:t> Attack Avenues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4322876"/>
              </p:ext>
            </p:extLst>
          </p:nvPr>
        </p:nvGraphicFramePr>
        <p:xfrm>
          <a:off x="904973" y="1412776"/>
          <a:ext cx="9583515" cy="5101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237823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BA93-03C8-D166-3F41-AD2B837B405D}"/>
              </a:ext>
            </a:extLst>
          </p:cNvPr>
          <p:cNvSpPr>
            <a:spLocks noGrp="1"/>
          </p:cNvSpPr>
          <p:nvPr>
            <p:ph type="title"/>
          </p:nvPr>
        </p:nvSpPr>
        <p:spPr/>
        <p:txBody>
          <a:bodyPr/>
          <a:lstStyle/>
          <a:p>
            <a:r>
              <a:rPr lang="en-US" b="1" dirty="0"/>
              <a:t>SQLi Attack Avenues</a:t>
            </a:r>
            <a:endParaRPr lang="en-PK" dirty="0"/>
          </a:p>
        </p:txBody>
      </p:sp>
      <p:sp>
        <p:nvSpPr>
          <p:cNvPr id="4" name="Slide Number Placeholder 3">
            <a:extLst>
              <a:ext uri="{FF2B5EF4-FFF2-40B4-BE49-F238E27FC236}">
                <a16:creationId xmlns:a16="http://schemas.microsoft.com/office/drawing/2014/main" id="{228AB6D4-1CAD-64B5-0640-93A00AF9150A}"/>
              </a:ext>
            </a:extLst>
          </p:cNvPr>
          <p:cNvSpPr>
            <a:spLocks noGrp="1"/>
          </p:cNvSpPr>
          <p:nvPr>
            <p:ph type="sldNum" sz="quarter" idx="12"/>
          </p:nvPr>
        </p:nvSpPr>
        <p:spPr/>
        <p:txBody>
          <a:bodyPr/>
          <a:lstStyle/>
          <a:p>
            <a:fld id="{A2A50C4D-0BA1-4E54-8DFC-01810EC97B99}" type="slidenum">
              <a:rPr lang="en-US" smtClean="0"/>
              <a:t>6</a:t>
            </a:fld>
            <a:endParaRPr lang="en-US"/>
          </a:p>
        </p:txBody>
      </p:sp>
      <p:sp>
        <p:nvSpPr>
          <p:cNvPr id="5" name="Rectangle 1">
            <a:extLst>
              <a:ext uri="{FF2B5EF4-FFF2-40B4-BE49-F238E27FC236}">
                <a16:creationId xmlns:a16="http://schemas.microsoft.com/office/drawing/2014/main" id="{6A37B698-BC88-5959-EF58-970DE59AAB4D}"/>
              </a:ext>
            </a:extLst>
          </p:cNvPr>
          <p:cNvSpPr>
            <a:spLocks noGrp="1" noChangeArrowheads="1"/>
          </p:cNvSpPr>
          <p:nvPr>
            <p:ph idx="1"/>
          </p:nvPr>
        </p:nvSpPr>
        <p:spPr bwMode="auto">
          <a:xfrm>
            <a:off x="272984" y="2411608"/>
            <a:ext cx="1164603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Consider a login form where a user enters their username and password. If the SQL query to authenticate a user is constructed 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SELECT * FROM users WHERE username = '" + username + "' AND password = '" + password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attacker could enter " OR "1"="1 as both username and password.</a:t>
            </a:r>
            <a:endParaRPr kumimoji="0" lang="en-US"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would result in the following query: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SELECT * FROM users WHERE username = "" OR "1"="1" AND password = "" OR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condition 1=1 is always true, which bypasses the login check, allowing the attacker to gain unauthorized access.</a:t>
            </a:r>
          </a:p>
        </p:txBody>
      </p:sp>
      <p:grpSp>
        <p:nvGrpSpPr>
          <p:cNvPr id="6" name="Group 5">
            <a:extLst>
              <a:ext uri="{FF2B5EF4-FFF2-40B4-BE49-F238E27FC236}">
                <a16:creationId xmlns:a16="http://schemas.microsoft.com/office/drawing/2014/main" id="{23DF744F-C035-6D7B-346A-03B57FCA9B33}"/>
              </a:ext>
            </a:extLst>
          </p:cNvPr>
          <p:cNvGrpSpPr/>
          <p:nvPr/>
        </p:nvGrpSpPr>
        <p:grpSpPr>
          <a:xfrm>
            <a:off x="545968" y="1859268"/>
            <a:ext cx="6708460" cy="383760"/>
            <a:chOff x="479175" y="179860"/>
            <a:chExt cx="6708460" cy="383760"/>
          </a:xfrm>
        </p:grpSpPr>
        <p:sp>
          <p:nvSpPr>
            <p:cNvPr id="7" name="Rectangle: Rounded Corners 6">
              <a:extLst>
                <a:ext uri="{FF2B5EF4-FFF2-40B4-BE49-F238E27FC236}">
                  <a16:creationId xmlns:a16="http://schemas.microsoft.com/office/drawing/2014/main" id="{99889608-EF83-E51C-5BEA-B03F47287AB4}"/>
                </a:ext>
              </a:extLst>
            </p:cNvPr>
            <p:cNvSpPr/>
            <p:nvPr/>
          </p:nvSpPr>
          <p:spPr>
            <a:xfrm>
              <a:off x="479175" y="179860"/>
              <a:ext cx="6708460" cy="383760"/>
            </a:xfrm>
            <a:prstGeom prst="round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DCCBB95D-18A1-6FF4-E8B2-292B5C51D747}"/>
                </a:ext>
              </a:extLst>
            </p:cNvPr>
            <p:cNvSpPr txBox="1"/>
            <p:nvPr/>
          </p:nvSpPr>
          <p:spPr>
            <a:xfrm>
              <a:off x="497909" y="198594"/>
              <a:ext cx="6670992"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3564" tIns="0" rIns="253564"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accent6">
                      <a:lumMod val="40000"/>
                      <a:lumOff val="60000"/>
                    </a:schemeClr>
                  </a:solidFill>
                </a:rPr>
                <a:t>User input</a:t>
              </a:r>
            </a:p>
          </p:txBody>
        </p:sp>
      </p:grpSp>
    </p:spTree>
    <p:extLst>
      <p:ext uri="{BB962C8B-B14F-4D97-AF65-F5344CB8AC3E}">
        <p14:creationId xmlns:p14="http://schemas.microsoft.com/office/powerpoint/2010/main" val="235065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028C-D7F9-9708-068D-75235DE3600E}"/>
              </a:ext>
            </a:extLst>
          </p:cNvPr>
          <p:cNvSpPr>
            <a:spLocks noGrp="1"/>
          </p:cNvSpPr>
          <p:nvPr>
            <p:ph type="title"/>
          </p:nvPr>
        </p:nvSpPr>
        <p:spPr>
          <a:xfrm>
            <a:off x="838200" y="102108"/>
            <a:ext cx="10515600" cy="1325563"/>
          </a:xfrm>
        </p:spPr>
        <p:txBody>
          <a:bodyPr/>
          <a:lstStyle/>
          <a:p>
            <a:pPr marL="0" lvl="0" indent="0" algn="l" defTabSz="800100" rtl="0">
              <a:lnSpc>
                <a:spcPct val="90000"/>
              </a:lnSpc>
              <a:spcBef>
                <a:spcPct val="0"/>
              </a:spcBef>
              <a:spcAft>
                <a:spcPct val="35000"/>
              </a:spcAft>
              <a:buNone/>
            </a:pPr>
            <a:r>
              <a:rPr lang="en-US" sz="4400" b="1" kern="1200" dirty="0">
                <a:latin typeface="Times New Roman" panose="02020603050405020304" pitchFamily="18" charset="0"/>
                <a:cs typeface="Times New Roman" panose="02020603050405020304" pitchFamily="18" charset="0"/>
              </a:rPr>
              <a:t>User input explanation</a:t>
            </a:r>
          </a:p>
        </p:txBody>
      </p:sp>
      <p:sp>
        <p:nvSpPr>
          <p:cNvPr id="4" name="Slide Number Placeholder 3">
            <a:extLst>
              <a:ext uri="{FF2B5EF4-FFF2-40B4-BE49-F238E27FC236}">
                <a16:creationId xmlns:a16="http://schemas.microsoft.com/office/drawing/2014/main" id="{749604E4-EF35-1694-D89A-A7B51D243D1A}"/>
              </a:ext>
            </a:extLst>
          </p:cNvPr>
          <p:cNvSpPr>
            <a:spLocks noGrp="1"/>
          </p:cNvSpPr>
          <p:nvPr>
            <p:ph type="sldNum" sz="quarter" idx="12"/>
          </p:nvPr>
        </p:nvSpPr>
        <p:spPr/>
        <p:txBody>
          <a:bodyPr/>
          <a:lstStyle/>
          <a:p>
            <a:fld id="{A2A50C4D-0BA1-4E54-8DFC-01810EC97B99}" type="slidenum">
              <a:rPr lang="en-US" smtClean="0"/>
              <a:t>7</a:t>
            </a:fld>
            <a:endParaRPr lang="en-US"/>
          </a:p>
        </p:txBody>
      </p:sp>
      <p:sp>
        <p:nvSpPr>
          <p:cNvPr id="5" name="Rectangle 1">
            <a:extLst>
              <a:ext uri="{FF2B5EF4-FFF2-40B4-BE49-F238E27FC236}">
                <a16:creationId xmlns:a16="http://schemas.microsoft.com/office/drawing/2014/main" id="{8D113018-A772-3946-367F-AA80E30F418E}"/>
              </a:ext>
            </a:extLst>
          </p:cNvPr>
          <p:cNvSpPr>
            <a:spLocks noGrp="1" noChangeArrowheads="1"/>
          </p:cNvSpPr>
          <p:nvPr>
            <p:ph idx="1"/>
          </p:nvPr>
        </p:nvSpPr>
        <p:spPr bwMode="auto">
          <a:xfrm>
            <a:off x="217916" y="1062026"/>
            <a:ext cx="11756167"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Imagine you have a login system that checks if the username and password are correct by running an SQL query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SELECT * FROM users WHERE username = '</a:t>
            </a:r>
            <a:r>
              <a:rPr kumimoji="0" lang="en-PK" altLang="en-PK" sz="2000" b="1" i="0" u="none" strike="noStrike" cap="none" normalizeH="0" baseline="0" dirty="0" err="1">
                <a:ln>
                  <a:noFill/>
                </a:ln>
                <a:solidFill>
                  <a:schemeClr val="tx1"/>
                </a:solidFill>
                <a:effectLst/>
                <a:highlight>
                  <a:srgbClr val="FFFF00"/>
                </a:highlight>
                <a:latin typeface="Times New Roman" panose="02020603050405020304" pitchFamily="18" charset="0"/>
                <a:cs typeface="Times New Roman" panose="02020603050405020304" pitchFamily="18" charset="0"/>
              </a:rPr>
              <a:t>entered_username</a:t>
            </a: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AND password = '</a:t>
            </a:r>
            <a:r>
              <a:rPr kumimoji="0" lang="en-PK" altLang="en-PK" sz="2000" b="1" i="0" u="none" strike="noStrike" cap="none" normalizeH="0" baseline="0" dirty="0" err="1">
                <a:ln>
                  <a:noFill/>
                </a:ln>
                <a:solidFill>
                  <a:schemeClr val="tx1"/>
                </a:solidFill>
                <a:effectLst/>
                <a:highlight>
                  <a:srgbClr val="FFFF00"/>
                </a:highlight>
                <a:latin typeface="Times New Roman" panose="02020603050405020304" pitchFamily="18" charset="0"/>
                <a:cs typeface="Times New Roman" panose="02020603050405020304" pitchFamily="18" charset="0"/>
              </a:rPr>
              <a:t>entered_password</a:t>
            </a: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a:t>
            </a:r>
            <a:endParaRPr kumimoji="0" lang="en-US"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Let’s go through it with an example.</a:t>
            </a:r>
            <a:endPar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Normal Login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 normal user, if they enter: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Username</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john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PK" altLang="en-PK"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mypassword</a:t>
            </a:r>
            <a:endParaRPr kumimoji="0" lang="en-US"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query would look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SELECT * FROM users WHERE username = 'john' AND password = '</a:t>
            </a:r>
            <a:r>
              <a:rPr kumimoji="0" lang="en-PK" altLang="en-PK" sz="2000" b="1" i="0" u="none" strike="noStrike" cap="none" normalizeH="0" baseline="0" dirty="0" err="1">
                <a:ln>
                  <a:noFill/>
                </a:ln>
                <a:solidFill>
                  <a:schemeClr val="tx1"/>
                </a:solidFill>
                <a:effectLst/>
                <a:highlight>
                  <a:srgbClr val="FFFF00"/>
                </a:highlight>
                <a:latin typeface="Times New Roman" panose="02020603050405020304" pitchFamily="18" charset="0"/>
                <a:cs typeface="Times New Roman" panose="02020603050405020304" pitchFamily="18" charset="0"/>
              </a:rPr>
              <a:t>mypassword</a:t>
            </a: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query will only return a result if there’s a user with username = 'john' and password = '</a:t>
            </a:r>
            <a:r>
              <a:rPr kumimoji="0" lang="en-PK" altLang="en-PK"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mypassword</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database.</a:t>
            </a:r>
            <a:endParaRPr kumimoji="0" lang="en-US"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SQL Injection Attempt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Now, let’s say an attacker tries to trick the system by entering: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Username</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OR "1"="1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a:t>
            </a: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OR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these inputs are added to the query, it becomes: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SELECT * FROM users WHERE username = '" OR "1"="1' AND password = '" OR "1"="1'; </a:t>
            </a:r>
          </a:p>
        </p:txBody>
      </p:sp>
    </p:spTree>
    <p:extLst>
      <p:ext uri="{BB962C8B-B14F-4D97-AF65-F5344CB8AC3E}">
        <p14:creationId xmlns:p14="http://schemas.microsoft.com/office/powerpoint/2010/main" val="180607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D5F26-D246-D424-CB4D-A90992516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3D70B-0B4E-E21C-41C2-39F9681A113E}"/>
              </a:ext>
            </a:extLst>
          </p:cNvPr>
          <p:cNvSpPr>
            <a:spLocks noGrp="1"/>
          </p:cNvSpPr>
          <p:nvPr>
            <p:ph type="title"/>
          </p:nvPr>
        </p:nvSpPr>
        <p:spPr>
          <a:xfrm>
            <a:off x="838200" y="102108"/>
            <a:ext cx="10515600" cy="1325563"/>
          </a:xfrm>
        </p:spPr>
        <p:txBody>
          <a:bodyPr/>
          <a:lstStyle/>
          <a:p>
            <a:endParaRPr lang="en-PK"/>
          </a:p>
        </p:txBody>
      </p:sp>
      <p:sp>
        <p:nvSpPr>
          <p:cNvPr id="4" name="Slide Number Placeholder 3">
            <a:extLst>
              <a:ext uri="{FF2B5EF4-FFF2-40B4-BE49-F238E27FC236}">
                <a16:creationId xmlns:a16="http://schemas.microsoft.com/office/drawing/2014/main" id="{066B0814-EF88-B309-DC6C-CC9986B8EFC0}"/>
              </a:ext>
            </a:extLst>
          </p:cNvPr>
          <p:cNvSpPr>
            <a:spLocks noGrp="1"/>
          </p:cNvSpPr>
          <p:nvPr>
            <p:ph type="sldNum" sz="quarter" idx="12"/>
          </p:nvPr>
        </p:nvSpPr>
        <p:spPr/>
        <p:txBody>
          <a:bodyPr/>
          <a:lstStyle/>
          <a:p>
            <a:fld id="{A2A50C4D-0BA1-4E54-8DFC-01810EC97B99}" type="slidenum">
              <a:rPr lang="en-US" smtClean="0"/>
              <a:t>8</a:t>
            </a:fld>
            <a:endParaRPr lang="en-US"/>
          </a:p>
        </p:txBody>
      </p:sp>
      <p:sp>
        <p:nvSpPr>
          <p:cNvPr id="5" name="Rectangle 1">
            <a:extLst>
              <a:ext uri="{FF2B5EF4-FFF2-40B4-BE49-F238E27FC236}">
                <a16:creationId xmlns:a16="http://schemas.microsoft.com/office/drawing/2014/main" id="{019C4721-3610-B684-A753-B3AC3E726305}"/>
              </a:ext>
            </a:extLst>
          </p:cNvPr>
          <p:cNvSpPr>
            <a:spLocks noGrp="1" noChangeArrowheads="1"/>
          </p:cNvSpPr>
          <p:nvPr>
            <p:ph idx="1"/>
          </p:nvPr>
        </p:nvSpPr>
        <p:spPr bwMode="auto">
          <a:xfrm>
            <a:off x="838201" y="919727"/>
            <a:ext cx="1059671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 How the Injection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Let’s break down this injected query:</a:t>
            </a:r>
            <a:endPar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username = '" OR "1"="1': Here, the part OR "1"="1 is always 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password = '" OR "1"="1': Similarly, this part OR "1"="1 is also always true.</a:t>
            </a:r>
            <a:endParaRPr kumimoji="0" lang="en-US" altLang="en-PK" sz="1800" b="0"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 the query effectively becomes: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SELECT * FROM users WHERE (username = '' OR "1"="1") AND (password = '' OR "1"="1");</a:t>
            </a:r>
            <a:endParaRPr kumimoji="0" lang="en-US" altLang="en-PK"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en-US"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PK" altLang="en-PK"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conditions OR "1"="1 are always true, meaning the query will return results even without a matching username or password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sz="1800" b="1" dirty="0">
              <a:highlight>
                <a:srgbClr val="FFFF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4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B2F2A-F945-2CB1-430E-27F0B454C5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AE418-4946-1877-25FA-8ADB3C8A57B7}"/>
              </a:ext>
            </a:extLst>
          </p:cNvPr>
          <p:cNvSpPr>
            <a:spLocks noGrp="1"/>
          </p:cNvSpPr>
          <p:nvPr>
            <p:ph type="title"/>
          </p:nvPr>
        </p:nvSpPr>
        <p:spPr>
          <a:xfrm>
            <a:off x="838200" y="91722"/>
            <a:ext cx="10515600" cy="1325563"/>
          </a:xfrm>
        </p:spPr>
        <p:txBody>
          <a:bodyPr/>
          <a:lstStyle/>
          <a:p>
            <a:r>
              <a:rPr lang="en-US" b="1" dirty="0"/>
              <a:t>SQLi Attack Avenues</a:t>
            </a:r>
            <a:endParaRPr lang="en-PK" dirty="0"/>
          </a:p>
        </p:txBody>
      </p:sp>
      <p:sp>
        <p:nvSpPr>
          <p:cNvPr id="4" name="Slide Number Placeholder 3">
            <a:extLst>
              <a:ext uri="{FF2B5EF4-FFF2-40B4-BE49-F238E27FC236}">
                <a16:creationId xmlns:a16="http://schemas.microsoft.com/office/drawing/2014/main" id="{CA7F5958-7862-6AF0-36E0-01D9FB49FCAE}"/>
              </a:ext>
            </a:extLst>
          </p:cNvPr>
          <p:cNvSpPr>
            <a:spLocks noGrp="1"/>
          </p:cNvSpPr>
          <p:nvPr>
            <p:ph type="sldNum" sz="quarter" idx="12"/>
          </p:nvPr>
        </p:nvSpPr>
        <p:spPr/>
        <p:txBody>
          <a:bodyPr/>
          <a:lstStyle/>
          <a:p>
            <a:fld id="{A2A50C4D-0BA1-4E54-8DFC-01810EC97B99}" type="slidenum">
              <a:rPr lang="en-US" smtClean="0"/>
              <a:t>9</a:t>
            </a:fld>
            <a:endParaRPr lang="en-US"/>
          </a:p>
        </p:txBody>
      </p:sp>
      <p:sp>
        <p:nvSpPr>
          <p:cNvPr id="5" name="Rectangle 1">
            <a:extLst>
              <a:ext uri="{FF2B5EF4-FFF2-40B4-BE49-F238E27FC236}">
                <a16:creationId xmlns:a16="http://schemas.microsoft.com/office/drawing/2014/main" id="{1E27D610-FDD3-F336-C830-D204B0FC8AC2}"/>
              </a:ext>
            </a:extLst>
          </p:cNvPr>
          <p:cNvSpPr>
            <a:spLocks noGrp="1" noChangeArrowheads="1"/>
          </p:cNvSpPr>
          <p:nvPr>
            <p:ph idx="1"/>
          </p:nvPr>
        </p:nvSpPr>
        <p:spPr bwMode="auto">
          <a:xfrm>
            <a:off x="838200" y="1521446"/>
            <a:ext cx="105156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logs HTTP headers, including User-Agent, to a database.</a:t>
            </a:r>
            <a:endParaRPr kumimoji="0" lang="en-US"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attacker manipulates this header: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1" i="0" u="none" strike="noStrike" cap="none" normalizeH="0" baseline="0" dirty="0">
                <a:ln>
                  <a:noFill/>
                </a:ln>
                <a:solidFill>
                  <a:schemeClr val="tx1"/>
                </a:solidFill>
                <a:effectLst/>
                <a:highlight>
                  <a:srgbClr val="FFFF00"/>
                </a:highlight>
                <a:latin typeface="Times New Roman" panose="02020603050405020304" pitchFamily="18" charset="0"/>
                <a:cs typeface="Times New Roman" panose="02020603050405020304" pitchFamily="18" charset="0"/>
              </a:rPr>
              <a:t>User-Agent: '); DROP TABLE logs;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database query logs the User-Agent, which now includes malicious code that drops the logs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96335F86-8FAB-8364-921F-3E11CA3C447E}"/>
              </a:ext>
            </a:extLst>
          </p:cNvPr>
          <p:cNvGrpSpPr/>
          <p:nvPr/>
        </p:nvGrpSpPr>
        <p:grpSpPr>
          <a:xfrm>
            <a:off x="764361" y="1052141"/>
            <a:ext cx="6708460" cy="383760"/>
            <a:chOff x="479175" y="179860"/>
            <a:chExt cx="6708460" cy="383760"/>
          </a:xfrm>
        </p:grpSpPr>
        <p:sp>
          <p:nvSpPr>
            <p:cNvPr id="7" name="Rectangle: Rounded Corners 6">
              <a:extLst>
                <a:ext uri="{FF2B5EF4-FFF2-40B4-BE49-F238E27FC236}">
                  <a16:creationId xmlns:a16="http://schemas.microsoft.com/office/drawing/2014/main" id="{869A477D-5261-E7CB-10C2-B046C2AF98A6}"/>
                </a:ext>
              </a:extLst>
            </p:cNvPr>
            <p:cNvSpPr/>
            <p:nvPr/>
          </p:nvSpPr>
          <p:spPr>
            <a:xfrm>
              <a:off x="479175" y="179860"/>
              <a:ext cx="6708460" cy="383760"/>
            </a:xfrm>
            <a:prstGeom prst="round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F9D84C41-BDE0-3C6A-3162-2B89CCC8C9A9}"/>
                </a:ext>
              </a:extLst>
            </p:cNvPr>
            <p:cNvSpPr txBox="1"/>
            <p:nvPr/>
          </p:nvSpPr>
          <p:spPr>
            <a:xfrm>
              <a:off x="497909" y="198594"/>
              <a:ext cx="6670992"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3564" tIns="0" rIns="253564" bIns="0" numCol="1" spcCol="1270" anchor="ctr" anchorCtr="0">
              <a:noAutofit/>
            </a:bodyPr>
            <a:lstStyle/>
            <a:p>
              <a:pPr lvl="0" rtl="0"/>
              <a:r>
                <a:rPr lang="en-US" sz="1800" b="1" dirty="0">
                  <a:solidFill>
                    <a:schemeClr val="accent6">
                      <a:lumMod val="40000"/>
                      <a:lumOff val="60000"/>
                    </a:schemeClr>
                  </a:solidFill>
                </a:rPr>
                <a:t>Server variables</a:t>
              </a:r>
            </a:p>
          </p:txBody>
        </p:sp>
      </p:grpSp>
      <p:grpSp>
        <p:nvGrpSpPr>
          <p:cNvPr id="10" name="Group 9">
            <a:extLst>
              <a:ext uri="{FF2B5EF4-FFF2-40B4-BE49-F238E27FC236}">
                <a16:creationId xmlns:a16="http://schemas.microsoft.com/office/drawing/2014/main" id="{B570787D-86B9-DCEF-7FE1-815E9305D793}"/>
              </a:ext>
            </a:extLst>
          </p:cNvPr>
          <p:cNvGrpSpPr/>
          <p:nvPr/>
        </p:nvGrpSpPr>
        <p:grpSpPr>
          <a:xfrm>
            <a:off x="838200" y="5271549"/>
            <a:ext cx="6708460" cy="455737"/>
            <a:chOff x="479175" y="107883"/>
            <a:chExt cx="6708460" cy="455737"/>
          </a:xfrm>
        </p:grpSpPr>
        <p:sp>
          <p:nvSpPr>
            <p:cNvPr id="11" name="Rectangle: Rounded Corners 10">
              <a:extLst>
                <a:ext uri="{FF2B5EF4-FFF2-40B4-BE49-F238E27FC236}">
                  <a16:creationId xmlns:a16="http://schemas.microsoft.com/office/drawing/2014/main" id="{9B910420-86F0-F952-6F43-FF4AEB503A05}"/>
                </a:ext>
              </a:extLst>
            </p:cNvPr>
            <p:cNvSpPr/>
            <p:nvPr/>
          </p:nvSpPr>
          <p:spPr>
            <a:xfrm>
              <a:off x="479175" y="179860"/>
              <a:ext cx="6708460" cy="383760"/>
            </a:xfrm>
            <a:prstGeom prst="round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288C3A88-6229-8905-0E02-EB471966064E}"/>
                </a:ext>
              </a:extLst>
            </p:cNvPr>
            <p:cNvSpPr txBox="1"/>
            <p:nvPr/>
          </p:nvSpPr>
          <p:spPr>
            <a:xfrm>
              <a:off x="497909" y="107883"/>
              <a:ext cx="6670992"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3564" tIns="0" rIns="253564" bIns="0" numCol="1" spcCol="1270" anchor="ctr" anchorCtr="0">
              <a:noAutofit/>
            </a:bodyPr>
            <a:lstStyle/>
            <a:p>
              <a:pPr lvl="0" rtl="0"/>
              <a:r>
                <a:rPr lang="en-US" sz="1800" b="1" dirty="0">
                  <a:solidFill>
                    <a:schemeClr val="accent6">
                      <a:lumMod val="40000"/>
                      <a:lumOff val="60000"/>
                    </a:schemeClr>
                  </a:solidFill>
                </a:rPr>
                <a:t>Second order injection</a:t>
              </a:r>
            </a:p>
          </p:txBody>
        </p:sp>
      </p:grpSp>
      <p:sp>
        <p:nvSpPr>
          <p:cNvPr id="14" name="TextBox 13">
            <a:extLst>
              <a:ext uri="{FF2B5EF4-FFF2-40B4-BE49-F238E27FC236}">
                <a16:creationId xmlns:a16="http://schemas.microsoft.com/office/drawing/2014/main" id="{3080E0BC-C5DC-4877-8FB8-E8D94E698177}"/>
              </a:ext>
            </a:extLst>
          </p:cNvPr>
          <p:cNvSpPr txBox="1"/>
          <p:nvPr/>
        </p:nvSpPr>
        <p:spPr>
          <a:xfrm>
            <a:off x="819466" y="5625068"/>
            <a:ext cx="9927210"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attacker registers with a username like john'; DROP TABLE orders; --. This username is stored in the database. Later, when an admin views user profiles, this stored SQL executes, dropping the orders table. </a:t>
            </a:r>
          </a:p>
        </p:txBody>
      </p:sp>
      <p:pic>
        <p:nvPicPr>
          <p:cNvPr id="17" name="Picture 16">
            <a:extLst>
              <a:ext uri="{FF2B5EF4-FFF2-40B4-BE49-F238E27FC236}">
                <a16:creationId xmlns:a16="http://schemas.microsoft.com/office/drawing/2014/main" id="{C1888595-8D87-6B3B-F197-736E946F492E}"/>
              </a:ext>
            </a:extLst>
          </p:cNvPr>
          <p:cNvPicPr>
            <a:picLocks noChangeAspect="1"/>
          </p:cNvPicPr>
          <p:nvPr/>
        </p:nvPicPr>
        <p:blipFill>
          <a:blip r:embed="rId3"/>
          <a:stretch>
            <a:fillRect/>
          </a:stretch>
        </p:blipFill>
        <p:spPr>
          <a:xfrm>
            <a:off x="1653357" y="1882853"/>
            <a:ext cx="6232897" cy="1377530"/>
          </a:xfrm>
          <a:prstGeom prst="rect">
            <a:avLst/>
          </a:prstGeom>
        </p:spPr>
      </p:pic>
      <p:pic>
        <p:nvPicPr>
          <p:cNvPr id="19" name="Picture 18">
            <a:extLst>
              <a:ext uri="{FF2B5EF4-FFF2-40B4-BE49-F238E27FC236}">
                <a16:creationId xmlns:a16="http://schemas.microsoft.com/office/drawing/2014/main" id="{BC879F93-25DF-A957-A9E5-E70CC7D58604}"/>
              </a:ext>
            </a:extLst>
          </p:cNvPr>
          <p:cNvPicPr>
            <a:picLocks noChangeAspect="1"/>
          </p:cNvPicPr>
          <p:nvPr/>
        </p:nvPicPr>
        <p:blipFill>
          <a:blip r:embed="rId4"/>
          <a:stretch>
            <a:fillRect/>
          </a:stretch>
        </p:blipFill>
        <p:spPr>
          <a:xfrm>
            <a:off x="2015407" y="4470238"/>
            <a:ext cx="7535327" cy="657317"/>
          </a:xfrm>
          <a:prstGeom prst="rect">
            <a:avLst/>
          </a:prstGeom>
        </p:spPr>
      </p:pic>
    </p:spTree>
    <p:extLst>
      <p:ext uri="{BB962C8B-B14F-4D97-AF65-F5344CB8AC3E}">
        <p14:creationId xmlns:p14="http://schemas.microsoft.com/office/powerpoint/2010/main" val="2981504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2604</TotalTime>
  <Words>3783</Words>
  <Application>Microsoft Office PowerPoint</Application>
  <PresentationFormat>Widescreen</PresentationFormat>
  <Paragraphs>440</Paragraphs>
  <Slides>24</Slides>
  <Notes>17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24</vt:i4>
      </vt:variant>
    </vt:vector>
  </HeadingPairs>
  <TitlesOfParts>
    <vt:vector size="36" baseType="lpstr">
      <vt:lpstr>ＭＳ Ｐゴシック</vt:lpstr>
      <vt:lpstr>Arial</vt:lpstr>
      <vt:lpstr>Arial MT</vt:lpstr>
      <vt:lpstr>Arial Unicode MS</vt:lpstr>
      <vt:lpstr>Calibri</vt:lpstr>
      <vt:lpstr>Calibri Light</vt:lpstr>
      <vt:lpstr>Courier New</vt:lpstr>
      <vt:lpstr>Times New Roman</vt:lpstr>
      <vt:lpstr>Wingdings</vt:lpstr>
      <vt:lpstr>Office Theme</vt:lpstr>
      <vt:lpstr>1_Office Theme</vt:lpstr>
      <vt:lpstr>2_Office Theme</vt:lpstr>
      <vt:lpstr>PowerPoint Presentation</vt:lpstr>
      <vt:lpstr>Structured Query Language (SQL)</vt:lpstr>
      <vt:lpstr>SQL Injection Attacks (SQLi)</vt:lpstr>
      <vt:lpstr>Important SQL Syntax</vt:lpstr>
      <vt:lpstr>SQLi Attack Avenues</vt:lpstr>
      <vt:lpstr>SQLi Attack Avenues</vt:lpstr>
      <vt:lpstr>User input explanation</vt:lpstr>
      <vt:lpstr>PowerPoint Presentation</vt:lpstr>
      <vt:lpstr>SQLi Attack Avenues</vt:lpstr>
      <vt:lpstr>SQLi Attack Avenues</vt:lpstr>
      <vt:lpstr>SQL Injection</vt:lpstr>
      <vt:lpstr>SQL Injection -- Explanation</vt:lpstr>
      <vt:lpstr>SQL Injection</vt:lpstr>
      <vt:lpstr>SQL Injection</vt:lpstr>
      <vt:lpstr>SQL Injection</vt:lpstr>
      <vt:lpstr>SQL Injection</vt:lpstr>
      <vt:lpstr>SQL Injection – Summary</vt:lpstr>
      <vt:lpstr>SQL Injection – Summary</vt:lpstr>
      <vt:lpstr>Injection Defenses</vt:lpstr>
      <vt:lpstr>Input Validation for SQL</vt:lpstr>
      <vt:lpstr>Input Escaping</vt:lpstr>
      <vt:lpstr>Use less powerful API :  Prepared Statements</vt:lpstr>
      <vt:lpstr>Use less powerful API :  Prepared Statements</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Aqsa Aslam</dc:creator>
  <cp:lastModifiedBy>Aqsa Aslam</cp:lastModifiedBy>
  <cp:revision>38</cp:revision>
  <dcterms:created xsi:type="dcterms:W3CDTF">2024-10-29T02:38:48Z</dcterms:created>
  <dcterms:modified xsi:type="dcterms:W3CDTF">2024-11-13T04:53:24Z</dcterms:modified>
</cp:coreProperties>
</file>