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2"/>
  </p:notesMasterIdLst>
  <p:sldIdLst>
    <p:sldId id="772" r:id="rId3"/>
    <p:sldId id="256" r:id="rId4"/>
    <p:sldId id="699" r:id="rId5"/>
    <p:sldId id="712" r:id="rId6"/>
    <p:sldId id="713" r:id="rId7"/>
    <p:sldId id="730" r:id="rId8"/>
    <p:sldId id="731" r:id="rId9"/>
    <p:sldId id="732" r:id="rId10"/>
    <p:sldId id="733" r:id="rId11"/>
    <p:sldId id="735" r:id="rId12"/>
    <p:sldId id="736" r:id="rId13"/>
    <p:sldId id="631" r:id="rId14"/>
    <p:sldId id="711" r:id="rId15"/>
    <p:sldId id="694" r:id="rId16"/>
    <p:sldId id="700" r:id="rId17"/>
    <p:sldId id="701" r:id="rId18"/>
    <p:sldId id="702" r:id="rId19"/>
    <p:sldId id="775" r:id="rId20"/>
    <p:sldId id="703" r:id="rId21"/>
    <p:sldId id="704" r:id="rId22"/>
    <p:sldId id="705" r:id="rId23"/>
    <p:sldId id="706" r:id="rId24"/>
    <p:sldId id="707" r:id="rId25"/>
    <p:sldId id="774" r:id="rId26"/>
    <p:sldId id="709" r:id="rId27"/>
    <p:sldId id="635" r:id="rId28"/>
    <p:sldId id="695" r:id="rId29"/>
    <p:sldId id="692" r:id="rId30"/>
    <p:sldId id="715" r:id="rId31"/>
    <p:sldId id="716" r:id="rId32"/>
    <p:sldId id="717" r:id="rId33"/>
    <p:sldId id="725" r:id="rId34"/>
    <p:sldId id="718" r:id="rId35"/>
    <p:sldId id="719" r:id="rId36"/>
    <p:sldId id="720" r:id="rId37"/>
    <p:sldId id="721" r:id="rId38"/>
    <p:sldId id="722" r:id="rId39"/>
    <p:sldId id="723" r:id="rId40"/>
    <p:sldId id="579" r:id="rId4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5196" autoAdjust="0"/>
  </p:normalViewPr>
  <p:slideViewPr>
    <p:cSldViewPr>
      <p:cViewPr varScale="1">
        <p:scale>
          <a:sx n="85" d="100"/>
          <a:sy n="85" d="100"/>
        </p:scale>
        <p:origin x="12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16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69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198985-C63E-4D38-BE60-8A449BF82FF0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3FF99-572E-4A8D-97AF-9B06BF7DAC85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799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70C4DA-DFA2-4609-B7A0-200CBBB01912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53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90E2-91AD-466C-A17D-A72DE2A25B61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48CC-325B-4806-A706-F045E5F64927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31835-0736-43C8-BA6B-46F5104ACC5D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011D-2A6F-EC96-C5A4-0CABEE460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63247-020F-A43E-F991-8C91EB8B5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861B-585A-24B8-B915-85AD6E51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1780-83DF-4B8E-B7A2-BB3685708DD6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17BAA-6409-2535-2811-C2BD99D2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377AF-0300-2029-EB68-D21F89F2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53EA-CEFB-45D2-AF2C-A5F51DEB21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98988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30CB-4800-1F4C-4049-610B95C9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5358B-9AFD-3172-5639-501841EA0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D974-2A2C-B25D-1993-249462DC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1780-83DF-4B8E-B7A2-BB3685708DD6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F37A8-B933-E56F-24AC-E337758C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E6BED-B76F-09E0-2C9E-4B5BE412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53EA-CEFB-45D2-AF2C-A5F51DEB21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2789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E7E7-AE58-F1FB-5CFD-F4B2B73B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DEF83-6549-AA72-0CEF-F16631D61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47865-EDF4-2501-CAAB-98B97C94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1780-83DF-4B8E-B7A2-BB3685708DD6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223A6-EAE2-9D61-01BD-D0382F4E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80D88-A590-67DB-919B-D57E1605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53EA-CEFB-45D2-AF2C-A5F51DEB21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815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FA2-9402-24D8-36F6-43DB9FBA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48F3-3B8A-F995-584C-EB72CB072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18C7D-4A65-2F78-5162-677E70BC9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0603-8BD0-B0F3-09BB-4F3DBB24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1780-83DF-4B8E-B7A2-BB3685708DD6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9A49A-5ED9-EF50-023C-DF291E22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27EBF-897C-6479-6B8F-9B99B83B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53EA-CEFB-45D2-AF2C-A5F51DEB21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26416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5346-BFCB-DE38-18BF-335A6FB8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41657-FB06-BE19-4F31-D6121608E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122-8C70-79E2-2867-E14A5B7FD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0B1D9-55B0-5EA4-11FC-1F94A7700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F08C5-1BC1-9A14-AF7A-8E88BA9E5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ACAFC-5C8F-EFE1-4C5D-C1AA227C0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1780-83DF-4B8E-B7A2-BB3685708DD6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146D6-D9C4-EC79-F366-CECDB3E1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8C664-5F27-6E9B-CDCC-717B28AA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53EA-CEFB-45D2-AF2C-A5F51DEB21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8554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CE59-92DD-34EE-E345-02E16428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C0FAB-3266-CFCC-6287-3856F4A5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1780-83DF-4B8E-B7A2-BB3685708DD6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24438-5106-33B1-B66B-D4BC3ED3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C2B82-343E-938F-E23D-757F03AC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53EA-CEFB-45D2-AF2C-A5F51DEB21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1075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33D632-059A-2DD5-9C08-9CE83502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1780-83DF-4B8E-B7A2-BB3685708DD6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4D958-C9BF-505C-1631-D911FB76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939E3-6FB7-66C6-FF32-0B73A1A5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53EA-CEFB-45D2-AF2C-A5F51DEB21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75995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08C42-0BCA-8C01-7A33-22CE92B7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CF8CB-7C86-5DFE-D219-AE857C2BD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51389-8FB2-C2A3-6910-920D3E1C1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DB6C4-DE0B-8539-9D41-361E6088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1780-83DF-4B8E-B7A2-BB3685708DD6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D7545-41F7-974F-4FF8-CC2EB7F7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E0183-CBD2-D4C4-CEFE-EFD1A453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53EA-CEFB-45D2-AF2C-A5F51DEB21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03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81DC8-1BE9-4183-95EB-119C33F6F0A8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9C19-23FA-2BA2-48FA-52307165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346578-7EA5-8B56-0887-D3277C4BF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E3974-2283-D615-7283-E8A22A31B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9B63B-98B9-E84D-2DC4-628060B9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1780-83DF-4B8E-B7A2-BB3685708DD6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EC970-6576-4F95-77FD-DDEB3483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965E0-27B8-9CED-1BBA-98B22ABD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53EA-CEFB-45D2-AF2C-A5F51DEB21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529114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F984-A480-5D94-387E-9E571314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3AF08-E451-C6DC-2EC8-B46714554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F3A5D-C0C8-8EBF-9A8E-88A4209D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1780-83DF-4B8E-B7A2-BB3685708DD6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A2C36-83EB-73E7-16D1-265E4D43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CE2B1-8531-5E6E-5D1B-16B127F5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53EA-CEFB-45D2-AF2C-A5F51DEB21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71445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03CBA-3774-4846-7E6E-A7D8969EE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736C9-A4F0-D419-9159-ACC663F28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6AB8C-6986-4312-29D3-6F822441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81780-83DF-4B8E-B7A2-BB3685708DD6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9EF98-2FFF-1BD6-F276-FD69B112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BF200-1BC9-D4FA-EA4A-648EA8A5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53EA-CEFB-45D2-AF2C-A5F51DEB21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5667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F8BB-D04E-4425-842E-CAC6D960B23C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53894-EADC-4559-9073-81974C917A50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06CA3-94FD-4F02-AE08-1332C5759B43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0167-333D-40F0-91B7-7FB3FCD390C2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BF7E-AF69-4AD5-82BB-34182997F8CF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B90C9-7E0A-498A-A5BF-3F002CD76DAD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72755-4AE8-48B3-B84C-C3AF91A7848D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CCF811B-D484-48E1-A434-12652924B793}" type="datetime1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FAST-NUCES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B5AEA9-11EF-57B7-1812-A8E4DBA0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9782E-C28E-9724-94D8-EEB8FEB0D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A4C5-FCB5-BD14-5A39-C1C29A712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81780-83DF-4B8E-B7A2-BB3685708DD6}" type="datetimeFigureOut">
              <a:rPr lang="en-PK" smtClean="0"/>
              <a:t>20/11/2024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F7C34-4794-FF38-DCA2-D09A4A098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E3147-2959-9BDA-56E0-9B07392B7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153EA-CEFB-45D2-AF2C-A5F51DEB214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1024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60467" y="1384462"/>
            <a:ext cx="8210006" cy="112241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/>
            <a:r>
              <a:rPr lang="en-US" sz="5775" dirty="0">
                <a:latin typeface="Calibri Light" panose="020F0302020204030204"/>
              </a:rPr>
              <a:t>CS 3002 Information Security</a:t>
            </a:r>
            <a:endParaRPr lang="en-US" sz="4050" dirty="0">
              <a:latin typeface="Calibri Light" panose="020F0302020204030204"/>
            </a:endParaRPr>
          </a:p>
          <a:p>
            <a:pPr algn="ctr" defTabSz="685800"/>
            <a:r>
              <a:rPr lang="en-US" sz="3450" dirty="0">
                <a:solidFill>
                  <a:srgbClr val="FF0000"/>
                </a:solidFill>
                <a:latin typeface="Calibri Light" panose="020F0302020204030204"/>
              </a:rPr>
              <a:t>                                                                   Fall 2024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232007" y="3670167"/>
            <a:ext cx="4506640" cy="20912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631" indent="0" defTabSz="685800">
              <a:spcBef>
                <a:spcPts val="750"/>
              </a:spcBef>
              <a:buNone/>
            </a:pPr>
            <a:endParaRPr lang="en-US" sz="1500" b="1" dirty="0">
              <a:solidFill>
                <a:prstClr val="black"/>
              </a:solidFill>
              <a:latin typeface="Calibri" panose="020F0502020204030204"/>
            </a:endParaRPr>
          </a:p>
          <a:p>
            <a:pPr marL="97631" indent="0" algn="ctr" defTabSz="685800">
              <a:spcBef>
                <a:spcPts val="750"/>
              </a:spcBef>
              <a:buNone/>
            </a:pPr>
            <a:r>
              <a:rPr lang="en-US" sz="1800" b="1" dirty="0">
                <a:solidFill>
                  <a:prstClr val="black"/>
                </a:solidFill>
                <a:latin typeface="Calibri" panose="020F0502020204030204"/>
              </a:rPr>
              <a:t>Week # 14 – Lecture# </a:t>
            </a:r>
            <a:r>
              <a:rPr lang="en-US" sz="1800" b="1" strike="sngStrike" dirty="0">
                <a:solidFill>
                  <a:prstClr val="black"/>
                </a:solidFill>
                <a:latin typeface="Calibri" panose="020F0502020204030204"/>
              </a:rPr>
              <a:t>37</a:t>
            </a:r>
            <a:r>
              <a:rPr lang="en-US" sz="1800" b="1" dirty="0">
                <a:solidFill>
                  <a:prstClr val="black"/>
                </a:solidFill>
                <a:latin typeface="Calibri" panose="020F0502020204030204"/>
              </a:rPr>
              <a:t>, 38, 39</a:t>
            </a:r>
          </a:p>
          <a:p>
            <a:pPr marL="97631" indent="0" algn="ctr" defTabSz="685800">
              <a:spcBef>
                <a:spcPts val="750"/>
              </a:spcBef>
              <a:buNone/>
            </a:pPr>
            <a:r>
              <a:rPr lang="en-US" sz="1500" b="1" strike="sngStrike" dirty="0">
                <a:solidFill>
                  <a:srgbClr val="FF0000"/>
                </a:solidFill>
                <a:latin typeface="Calibri" panose="020F0502020204030204"/>
              </a:rPr>
              <a:t>19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/>
              </a:rPr>
              <a:t>, 20 and 21 November</a:t>
            </a:r>
            <a:r>
              <a:rPr lang="en-US" sz="1500" b="1" baseline="30000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alibri" panose="020F0502020204030204"/>
              </a:rPr>
              <a:t>2024 </a:t>
            </a:r>
            <a:endParaRPr lang="en-US" sz="1800" b="1" dirty="0">
              <a:solidFill>
                <a:prstClr val="black"/>
              </a:solidFill>
              <a:latin typeface="Calibri" panose="020F0502020204030204"/>
            </a:endParaRPr>
          </a:p>
          <a:p>
            <a:pPr marL="97631" indent="0" algn="ctr" defTabSz="685800">
              <a:spcBef>
                <a:spcPts val="750"/>
              </a:spcBef>
              <a:buNone/>
            </a:pPr>
            <a:r>
              <a:rPr lang="en-US" sz="1800" b="1" dirty="0">
                <a:solidFill>
                  <a:prstClr val="black"/>
                </a:solidFill>
                <a:latin typeface="Calibri" panose="020F0502020204030204"/>
              </a:rPr>
              <a:t>Dr. Aqsa Aslam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07" y="2185789"/>
            <a:ext cx="3964752" cy="112611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126848" y="3420934"/>
            <a:ext cx="2214949" cy="2340500"/>
            <a:chOff x="8830020" y="2751654"/>
            <a:chExt cx="2953265" cy="312066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0020" y="2751654"/>
              <a:ext cx="2953265" cy="287298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87387" y="5624636"/>
              <a:ext cx="1638529" cy="247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1745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Snort challenges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7772400" cy="45720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Misuse detection – avoid known intrusions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Database size continues to grow</a:t>
            </a:r>
          </a:p>
          <a:p>
            <a:pPr lvl="2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Snort version 2.3.2 had 2,600 rules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Snort spends 80% of time doing string match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Anomaly detection – identify new attacks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Probability of detection is low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623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Difficulties in anomaly detection</a:t>
            </a: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Lack of training data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Lots of “normal” network, system call data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Little data containing realistic attacks, anomalies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Data drift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Statistical methods detect changes in behavior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Attacker can attack gradually and incrementally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Main characteristics not well understood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By many measures, attack may be within bounds of “normal” range of activities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False identifications are very costly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Sys Admin spend many hours examining evidence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15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3F661-BCAA-DCF0-EDA4-3157C1E7A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1D30978-9BB2-60EA-CC1C-663247A5C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72400" cy="731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TCP Protocol Stack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4ADA639-0130-5A7D-A788-0BF50FFC7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71713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Application</a:t>
            </a: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AA354138-96E8-1A6A-6EEA-1AC503A1E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47988"/>
            <a:ext cx="1676400" cy="677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Transport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32CBEC7A-0F97-9394-4243-918DE74A6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625850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Network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D58BBE62-2535-F078-6FAB-FD3815020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302125"/>
            <a:ext cx="16764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Link</a:t>
            </a:r>
          </a:p>
        </p:txBody>
      </p:sp>
      <p:sp>
        <p:nvSpPr>
          <p:cNvPr id="19463" name="Line 7">
            <a:extLst>
              <a:ext uri="{FF2B5EF4-FFF2-40B4-BE49-F238E27FC236}">
                <a16:creationId xmlns:a16="http://schemas.microsoft.com/office/drawing/2014/main" id="{578BD9AF-C78D-4629-96A5-84E0E23D3D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562225"/>
            <a:ext cx="4283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D546A1C6-E9C2-33A1-761A-48B861619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300" y="2057400"/>
            <a:ext cx="2832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Application protocol</a:t>
            </a:r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5CBDE1E6-0130-BE5E-A051-0B95D7E91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335338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EB61F39E-A7AC-57AE-6F3C-275853097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817813"/>
            <a:ext cx="189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TCP protocol</a:t>
            </a:r>
          </a:p>
        </p:txBody>
      </p:sp>
      <p:sp>
        <p:nvSpPr>
          <p:cNvPr id="19467" name="Line 11">
            <a:extLst>
              <a:ext uri="{FF2B5EF4-FFF2-40B4-BE49-F238E27FC236}">
                <a16:creationId xmlns:a16="http://schemas.microsoft.com/office/drawing/2014/main" id="{3F62EBBC-656D-3049-0888-D1163A269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108450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5DAD9CF6-A01F-8982-DACD-C71B97942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009" y="3641725"/>
            <a:ext cx="1319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IP protocol</a:t>
            </a:r>
          </a:p>
        </p:txBody>
      </p:sp>
      <p:sp>
        <p:nvSpPr>
          <p:cNvPr id="19469" name="Line 13">
            <a:extLst>
              <a:ext uri="{FF2B5EF4-FFF2-40B4-BE49-F238E27FC236}">
                <a16:creationId xmlns:a16="http://schemas.microsoft.com/office/drawing/2014/main" id="{ACE7895E-6F76-A230-6F21-C234487983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786313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70" name="Text Box 14">
            <a:extLst>
              <a:ext uri="{FF2B5EF4-FFF2-40B4-BE49-F238E27FC236}">
                <a16:creationId xmlns:a16="http://schemas.microsoft.com/office/drawing/2014/main" id="{6FC073D4-5847-B635-F83D-67F3615B7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403725"/>
            <a:ext cx="755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Data Link</a:t>
            </a:r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8CF641A0-13C2-1335-C5FD-61C9A3198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25850"/>
            <a:ext cx="11430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IP</a:t>
            </a:r>
          </a:p>
        </p:txBody>
      </p:sp>
      <p:sp>
        <p:nvSpPr>
          <p:cNvPr id="19472" name="Rectangle 16">
            <a:extLst>
              <a:ext uri="{FF2B5EF4-FFF2-40B4-BE49-F238E27FC236}">
                <a16:creationId xmlns:a16="http://schemas.microsoft.com/office/drawing/2014/main" id="{37BB182E-6AF6-7489-2C02-3011005C0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302125"/>
            <a:ext cx="11430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>
                <a:latin typeface="Times New Roman" pitchFamily="18" charset="0"/>
                <a:cs typeface="Times New Roman" pitchFamily="18" charset="0"/>
              </a:rPr>
              <a:t>Network Access</a:t>
            </a:r>
          </a:p>
        </p:txBody>
      </p:sp>
      <p:sp>
        <p:nvSpPr>
          <p:cNvPr id="19473" name="Line 17">
            <a:extLst>
              <a:ext uri="{FF2B5EF4-FFF2-40B4-BE49-F238E27FC236}">
                <a16:creationId xmlns:a16="http://schemas.microsoft.com/office/drawing/2014/main" id="{A72169B7-C0CF-9E68-3EF8-6B63E332C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089400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74" name="Text Box 18">
            <a:extLst>
              <a:ext uri="{FF2B5EF4-FFF2-40B4-BE49-F238E27FC236}">
                <a16:creationId xmlns:a16="http://schemas.microsoft.com/office/drawing/2014/main" id="{6BA4083D-D0DE-0C14-6D5E-1E6FF40FD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09" y="3641725"/>
            <a:ext cx="1319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IP protocol</a:t>
            </a:r>
          </a:p>
        </p:txBody>
      </p:sp>
      <p:sp>
        <p:nvSpPr>
          <p:cNvPr id="19475" name="Line 19">
            <a:extLst>
              <a:ext uri="{FF2B5EF4-FFF2-40B4-BE49-F238E27FC236}">
                <a16:creationId xmlns:a16="http://schemas.microsoft.com/office/drawing/2014/main" id="{E703E6DF-2FEA-F122-52D1-1B7E3F7A9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765675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76" name="Text Box 20">
            <a:extLst>
              <a:ext uri="{FF2B5EF4-FFF2-40B4-BE49-F238E27FC236}">
                <a16:creationId xmlns:a16="http://schemas.microsoft.com/office/drawing/2014/main" id="{3B2A1511-1EAC-DE01-CB68-E76AEDFDA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405313"/>
            <a:ext cx="755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-128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Data Link</a:t>
            </a:r>
          </a:p>
        </p:txBody>
      </p:sp>
      <p:sp>
        <p:nvSpPr>
          <p:cNvPr id="19477" name="Rectangle 21">
            <a:extLst>
              <a:ext uri="{FF2B5EF4-FFF2-40B4-BE49-F238E27FC236}">
                <a16:creationId xmlns:a16="http://schemas.microsoft.com/office/drawing/2014/main" id="{E7B85874-2B4A-B799-87CE-1B1B91707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271713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Application</a:t>
            </a:r>
          </a:p>
        </p:txBody>
      </p:sp>
      <p:sp>
        <p:nvSpPr>
          <p:cNvPr id="19478" name="Rectangle 22">
            <a:extLst>
              <a:ext uri="{FF2B5EF4-FFF2-40B4-BE49-F238E27FC236}">
                <a16:creationId xmlns:a16="http://schemas.microsoft.com/office/drawing/2014/main" id="{99A09072-7150-D4DF-D7EA-02A9E2A3F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947988"/>
            <a:ext cx="1676400" cy="6778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Transport</a:t>
            </a:r>
          </a:p>
        </p:txBody>
      </p:sp>
      <p:sp>
        <p:nvSpPr>
          <p:cNvPr id="19479" name="Rectangle 23">
            <a:extLst>
              <a:ext uri="{FF2B5EF4-FFF2-40B4-BE49-F238E27FC236}">
                <a16:creationId xmlns:a16="http://schemas.microsoft.com/office/drawing/2014/main" id="{E73F86BA-1E46-2D29-180D-5AD641D38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625850"/>
            <a:ext cx="1676400" cy="676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Network</a:t>
            </a:r>
          </a:p>
        </p:txBody>
      </p:sp>
      <p:sp>
        <p:nvSpPr>
          <p:cNvPr id="19480" name="Rectangle 24">
            <a:extLst>
              <a:ext uri="{FF2B5EF4-FFF2-40B4-BE49-F238E27FC236}">
                <a16:creationId xmlns:a16="http://schemas.microsoft.com/office/drawing/2014/main" id="{23F5A5DF-4E70-10B7-4F2F-16BC3C67C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302125"/>
            <a:ext cx="1676400" cy="677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Link</a:t>
            </a:r>
          </a:p>
        </p:txBody>
      </p:sp>
      <p:sp>
        <p:nvSpPr>
          <p:cNvPr id="2" name="Down Arrow 1">
            <a:extLst>
              <a:ext uri="{FF2B5EF4-FFF2-40B4-BE49-F238E27FC236}">
                <a16:creationId xmlns:a16="http://schemas.microsoft.com/office/drawing/2014/main" id="{3B2833CD-72CE-3102-02E2-EC2689471DD3}"/>
              </a:ext>
            </a:extLst>
          </p:cNvPr>
          <p:cNvSpPr/>
          <p:nvPr/>
        </p:nvSpPr>
        <p:spPr bwMode="auto">
          <a:xfrm flipV="1">
            <a:off x="152400" y="1905000"/>
            <a:ext cx="304800" cy="3505200"/>
          </a:xfrm>
          <a:prstGeom prst="downArrow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A9F5DB1F-076D-C19C-98A8-980DE85B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27" name="Picture 26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D469FF76-1577-4770-E8B6-3A81786D7B88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494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43A56-4C4E-6B4C-9D91-BF1BA8E37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>
            <a:extLst>
              <a:ext uri="{FF2B5EF4-FFF2-40B4-BE49-F238E27FC236}">
                <a16:creationId xmlns:a16="http://schemas.microsoft.com/office/drawing/2014/main" id="{1AE52968-CDAC-76DA-AE44-CFE8FBDFCF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4953000"/>
            <a:ext cx="152400" cy="5334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Line 3">
            <a:extLst>
              <a:ext uri="{FF2B5EF4-FFF2-40B4-BE49-F238E27FC236}">
                <a16:creationId xmlns:a16="http://schemas.microsoft.com/office/drawing/2014/main" id="{93F6CE4D-3EBF-1DEF-CC63-486F9EEB2C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2286000"/>
            <a:ext cx="381000" cy="990600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376FA67A-B464-DCDE-8FF5-A17F4F425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7772400" cy="579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Recall packet formats and layers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EA66FD60-2454-2B23-5A58-DBCADE4C7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622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Application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8C0D87BB-1A00-8F5F-63D8-AB06C7187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Transport (TCP, UDP)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46AB5878-CCAA-9353-282F-0229086E6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338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Network (IP)</a:t>
            </a: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F534D201-4CA5-F8ED-1097-104C125C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4196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Link Layer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D91968CD-0003-426F-57D6-DEA3EA381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362200"/>
            <a:ext cx="2971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Application message - data</a:t>
            </a:r>
          </a:p>
        </p:txBody>
      </p:sp>
      <p:sp>
        <p:nvSpPr>
          <p:cNvPr id="20490" name="Rectangle 10">
            <a:extLst>
              <a:ext uri="{FF2B5EF4-FFF2-40B4-BE49-F238E27FC236}">
                <a16:creationId xmlns:a16="http://schemas.microsoft.com/office/drawing/2014/main" id="{0659F61A-570A-E9B9-8472-7D233F57B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2766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TCP</a:t>
            </a:r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E28B4C0E-C66D-44AB-DB95-16280A3B1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76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data</a:t>
            </a:r>
          </a:p>
        </p:txBody>
      </p:sp>
      <p:sp>
        <p:nvSpPr>
          <p:cNvPr id="20492" name="Rectangle 12">
            <a:extLst>
              <a:ext uri="{FF2B5EF4-FFF2-40B4-BE49-F238E27FC236}">
                <a16:creationId xmlns:a16="http://schemas.microsoft.com/office/drawing/2014/main" id="{033ABA9D-DA5D-282B-C824-D06F6E4F1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766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TCP</a:t>
            </a:r>
          </a:p>
        </p:txBody>
      </p:sp>
      <p:sp>
        <p:nvSpPr>
          <p:cNvPr id="20493" name="Rectangle 13">
            <a:extLst>
              <a:ext uri="{FF2B5EF4-FFF2-40B4-BE49-F238E27FC236}">
                <a16:creationId xmlns:a16="http://schemas.microsoft.com/office/drawing/2014/main" id="{CB69CBA7-66BD-7A31-0358-B63AF4496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276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data</a:t>
            </a:r>
          </a:p>
        </p:txBody>
      </p:sp>
      <p:sp>
        <p:nvSpPr>
          <p:cNvPr id="20494" name="Rectangle 14">
            <a:extLst>
              <a:ext uri="{FF2B5EF4-FFF2-40B4-BE49-F238E27FC236}">
                <a16:creationId xmlns:a16="http://schemas.microsoft.com/office/drawing/2014/main" id="{1B18F1D3-286F-39BF-D0E5-3DCC21426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766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TCP</a:t>
            </a:r>
          </a:p>
        </p:txBody>
      </p:sp>
      <p:sp>
        <p:nvSpPr>
          <p:cNvPr id="20495" name="Rectangle 15">
            <a:extLst>
              <a:ext uri="{FF2B5EF4-FFF2-40B4-BE49-F238E27FC236}">
                <a16:creationId xmlns:a16="http://schemas.microsoft.com/office/drawing/2014/main" id="{87747412-0D68-1A6A-C35C-91D67103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276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data</a:t>
            </a:r>
          </a:p>
        </p:txBody>
      </p:sp>
      <p:sp>
        <p:nvSpPr>
          <p:cNvPr id="20496" name="Line 16">
            <a:extLst>
              <a:ext uri="{FF2B5EF4-FFF2-40B4-BE49-F238E27FC236}">
                <a16:creationId xmlns:a16="http://schemas.microsoft.com/office/drawing/2014/main" id="{975F8E7E-CCDE-AD71-E382-DBA23E1F47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26670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7">
            <a:extLst>
              <a:ext uri="{FF2B5EF4-FFF2-40B4-BE49-F238E27FC236}">
                <a16:creationId xmlns:a16="http://schemas.microsoft.com/office/drawing/2014/main" id="{75ECED8A-CD44-5A42-2D75-87A5A9948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6670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Line 18">
            <a:extLst>
              <a:ext uri="{FF2B5EF4-FFF2-40B4-BE49-F238E27FC236}">
                <a16:creationId xmlns:a16="http://schemas.microsoft.com/office/drawing/2014/main" id="{455509CA-D245-3F85-0CA5-CEAA083A5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667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9">
            <a:extLst>
              <a:ext uri="{FF2B5EF4-FFF2-40B4-BE49-F238E27FC236}">
                <a16:creationId xmlns:a16="http://schemas.microsoft.com/office/drawing/2014/main" id="{AA1E302E-6840-AC5B-72C1-981581EB9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667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7DAF4FC2-CA68-7494-A30B-3751D0CA8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6670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1">
            <a:extLst>
              <a:ext uri="{FF2B5EF4-FFF2-40B4-BE49-F238E27FC236}">
                <a16:creationId xmlns:a16="http://schemas.microsoft.com/office/drawing/2014/main" id="{12581F9A-CE31-A8EA-339C-E7896C9105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667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Text Box 22">
            <a:extLst>
              <a:ext uri="{FF2B5EF4-FFF2-40B4-BE49-F238E27FC236}">
                <a16:creationId xmlns:a16="http://schemas.microsoft.com/office/drawing/2014/main" id="{3767B273-5B61-9A07-B984-910AF8607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1939925"/>
            <a:ext cx="122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 Narrow" pitchFamily="34" charset="0"/>
              </a:rPr>
              <a:t>TCP Header</a:t>
            </a:r>
          </a:p>
        </p:txBody>
      </p:sp>
      <p:sp>
        <p:nvSpPr>
          <p:cNvPr id="20503" name="Rectangle 23">
            <a:extLst>
              <a:ext uri="{FF2B5EF4-FFF2-40B4-BE49-F238E27FC236}">
                <a16:creationId xmlns:a16="http://schemas.microsoft.com/office/drawing/2014/main" id="{00D8B180-E6B2-82DD-AC2B-CDA72E89C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9624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data</a:t>
            </a:r>
          </a:p>
        </p:txBody>
      </p:sp>
      <p:sp>
        <p:nvSpPr>
          <p:cNvPr id="20504" name="Rectangle 24">
            <a:extLst>
              <a:ext uri="{FF2B5EF4-FFF2-40B4-BE49-F238E27FC236}">
                <a16:creationId xmlns:a16="http://schemas.microsoft.com/office/drawing/2014/main" id="{E14DC636-EEEA-06B2-09DB-AE170E6B1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9624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TCP</a:t>
            </a:r>
          </a:p>
        </p:txBody>
      </p:sp>
      <p:sp>
        <p:nvSpPr>
          <p:cNvPr id="20505" name="Rectangle 25">
            <a:extLst>
              <a:ext uri="{FF2B5EF4-FFF2-40B4-BE49-F238E27FC236}">
                <a16:creationId xmlns:a16="http://schemas.microsoft.com/office/drawing/2014/main" id="{37D0D122-1561-40D9-CF51-10ADD94E6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9624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IP</a:t>
            </a:r>
          </a:p>
        </p:txBody>
      </p:sp>
      <p:sp>
        <p:nvSpPr>
          <p:cNvPr id="20506" name="Line 26">
            <a:extLst>
              <a:ext uri="{FF2B5EF4-FFF2-40B4-BE49-F238E27FC236}">
                <a16:creationId xmlns:a16="http://schemas.microsoft.com/office/drawing/2014/main" id="{11743E0F-AE6D-01C2-712F-FDC1AD5A82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4263" y="4173538"/>
            <a:ext cx="1709737" cy="1160462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F8BD7A9F-382D-D091-F54A-3A9E0FBA1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5407025"/>
            <a:ext cx="1028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 Narrow" pitchFamily="34" charset="0"/>
              </a:rPr>
              <a:t>IP Header</a:t>
            </a:r>
          </a:p>
        </p:txBody>
      </p:sp>
      <p:sp>
        <p:nvSpPr>
          <p:cNvPr id="20508" name="Rectangle 28">
            <a:extLst>
              <a:ext uri="{FF2B5EF4-FFF2-40B4-BE49-F238E27FC236}">
                <a16:creationId xmlns:a16="http://schemas.microsoft.com/office/drawing/2014/main" id="{55B5E581-1C79-F404-792B-3A3587B83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6482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Arial Narrow" pitchFamily="34" charset="0"/>
              </a:rPr>
              <a:t>data</a:t>
            </a:r>
          </a:p>
        </p:txBody>
      </p:sp>
      <p:sp>
        <p:nvSpPr>
          <p:cNvPr id="20509" name="Rectangle 29">
            <a:extLst>
              <a:ext uri="{FF2B5EF4-FFF2-40B4-BE49-F238E27FC236}">
                <a16:creationId xmlns:a16="http://schemas.microsoft.com/office/drawing/2014/main" id="{52D6A59C-694F-1800-EB38-CC57BB06D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TCP</a:t>
            </a:r>
          </a:p>
        </p:txBody>
      </p:sp>
      <p:sp>
        <p:nvSpPr>
          <p:cNvPr id="20510" name="Rectangle 30">
            <a:extLst>
              <a:ext uri="{FF2B5EF4-FFF2-40B4-BE49-F238E27FC236}">
                <a16:creationId xmlns:a16="http://schemas.microsoft.com/office/drawing/2014/main" id="{45302C1D-1DEE-B4ED-BBC4-FD62B4633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IP</a:t>
            </a:r>
          </a:p>
        </p:txBody>
      </p:sp>
      <p:sp>
        <p:nvSpPr>
          <p:cNvPr id="20511" name="Rectangle 31">
            <a:extLst>
              <a:ext uri="{FF2B5EF4-FFF2-40B4-BE49-F238E27FC236}">
                <a16:creationId xmlns:a16="http://schemas.microsoft.com/office/drawing/2014/main" id="{9A449A42-0EAE-1332-1289-E0AAC0ED4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ETH</a:t>
            </a:r>
          </a:p>
        </p:txBody>
      </p:sp>
      <p:sp>
        <p:nvSpPr>
          <p:cNvPr id="20512" name="Rectangle 32">
            <a:extLst>
              <a:ext uri="{FF2B5EF4-FFF2-40B4-BE49-F238E27FC236}">
                <a16:creationId xmlns:a16="http://schemas.microsoft.com/office/drawing/2014/main" id="{3B4C86ED-3F0A-D13B-D298-9A3BEB241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6482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>
                <a:solidFill>
                  <a:schemeClr val="bg1"/>
                </a:solidFill>
                <a:latin typeface="Arial Narrow" pitchFamily="34" charset="0"/>
              </a:rPr>
              <a:t>ETF</a:t>
            </a:r>
          </a:p>
        </p:txBody>
      </p:sp>
      <p:sp>
        <p:nvSpPr>
          <p:cNvPr id="20513" name="Text Box 33">
            <a:extLst>
              <a:ext uri="{FF2B5EF4-FFF2-40B4-BE49-F238E27FC236}">
                <a16:creationId xmlns:a16="http://schemas.microsoft.com/office/drawing/2014/main" id="{CDF718B8-1B3B-FDB0-1F1B-20394AAAF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407025"/>
            <a:ext cx="1412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 Narrow" pitchFamily="34" charset="0"/>
              </a:rPr>
              <a:t>Link (Ethernet)</a:t>
            </a:r>
          </a:p>
          <a:p>
            <a:pPr eaLnBrk="0" hangingPunct="0"/>
            <a:r>
              <a:rPr lang="en-US" sz="1800">
                <a:latin typeface="Arial Narrow" pitchFamily="34" charset="0"/>
              </a:rPr>
              <a:t>      Header</a:t>
            </a:r>
          </a:p>
        </p:txBody>
      </p:sp>
      <p:sp>
        <p:nvSpPr>
          <p:cNvPr id="20514" name="Text Box 34">
            <a:extLst>
              <a:ext uri="{FF2B5EF4-FFF2-40B4-BE49-F238E27FC236}">
                <a16:creationId xmlns:a16="http://schemas.microsoft.com/office/drawing/2014/main" id="{91713C9E-2E39-96F7-4A9D-8FF0E0B2D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407025"/>
            <a:ext cx="1412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>
                <a:latin typeface="Arial Narrow" pitchFamily="34" charset="0"/>
              </a:rPr>
              <a:t>Link (Ethernet)</a:t>
            </a:r>
          </a:p>
          <a:p>
            <a:pPr eaLnBrk="0" hangingPunct="0"/>
            <a:r>
              <a:rPr lang="en-US" sz="1800">
                <a:latin typeface="Arial Narrow" pitchFamily="34" charset="0"/>
              </a:rPr>
              <a:t>      Trailer</a:t>
            </a:r>
          </a:p>
        </p:txBody>
      </p:sp>
      <p:sp>
        <p:nvSpPr>
          <p:cNvPr id="20515" name="Line 35">
            <a:extLst>
              <a:ext uri="{FF2B5EF4-FFF2-40B4-BE49-F238E27FC236}">
                <a16:creationId xmlns:a16="http://schemas.microsoft.com/office/drawing/2014/main" id="{F59566DA-C81D-378F-0B70-520CF7869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953000"/>
            <a:ext cx="152400" cy="454025"/>
          </a:xfrm>
          <a:prstGeom prst="line">
            <a:avLst/>
          </a:prstGeom>
          <a:noFill/>
          <a:ln w="9525">
            <a:solidFill>
              <a:schemeClr val="hlink"/>
            </a:solidFill>
            <a:prstDash val="dash"/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Line 36">
            <a:extLst>
              <a:ext uri="{FF2B5EF4-FFF2-40B4-BE49-F238E27FC236}">
                <a16:creationId xmlns:a16="http://schemas.microsoft.com/office/drawing/2014/main" id="{6F258CC9-C6B2-9A67-83D6-0A852E3C5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Line 37">
            <a:extLst>
              <a:ext uri="{FF2B5EF4-FFF2-40B4-BE49-F238E27FC236}">
                <a16:creationId xmlns:a16="http://schemas.microsoft.com/office/drawing/2014/main" id="{6B92C987-32DF-8DB0-6B1F-88BD8024F4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Line 38">
            <a:extLst>
              <a:ext uri="{FF2B5EF4-FFF2-40B4-BE49-F238E27FC236}">
                <a16:creationId xmlns:a16="http://schemas.microsoft.com/office/drawing/2014/main" id="{0B50D48E-7072-E6D0-94F6-A16B208182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Line 39">
            <a:extLst>
              <a:ext uri="{FF2B5EF4-FFF2-40B4-BE49-F238E27FC236}">
                <a16:creationId xmlns:a16="http://schemas.microsoft.com/office/drawing/2014/main" id="{CD0DBA84-7E94-170C-5407-6477390E1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581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Text Box 40">
            <a:extLst>
              <a:ext uri="{FF2B5EF4-FFF2-40B4-BE49-F238E27FC236}">
                <a16:creationId xmlns:a16="http://schemas.microsoft.com/office/drawing/2014/main" id="{454AAB51-FDAA-C1E7-96E2-7E07B5AAF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197225"/>
            <a:ext cx="955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latin typeface="Arial Narrow" pitchFamily="34" charset="0"/>
              </a:rPr>
              <a:t>segment </a:t>
            </a:r>
          </a:p>
        </p:txBody>
      </p:sp>
      <p:sp>
        <p:nvSpPr>
          <p:cNvPr id="20521" name="Text Box 41">
            <a:extLst>
              <a:ext uri="{FF2B5EF4-FFF2-40B4-BE49-F238E27FC236}">
                <a16:creationId xmlns:a16="http://schemas.microsoft.com/office/drawing/2014/main" id="{154A318E-27F9-5A83-34C8-E8CF40B04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806825"/>
            <a:ext cx="73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latin typeface="Arial Narrow" pitchFamily="34" charset="0"/>
              </a:rPr>
              <a:t>packet</a:t>
            </a:r>
            <a:endParaRPr lang="en-US" sz="1800">
              <a:latin typeface="Arial Narrow" pitchFamily="34" charset="0"/>
            </a:endParaRPr>
          </a:p>
        </p:txBody>
      </p:sp>
      <p:sp>
        <p:nvSpPr>
          <p:cNvPr id="20522" name="Text Box 42">
            <a:extLst>
              <a:ext uri="{FF2B5EF4-FFF2-40B4-BE49-F238E27FC236}">
                <a16:creationId xmlns:a16="http://schemas.microsoft.com/office/drawing/2014/main" id="{B82F0522-6D98-2A29-C9D4-9DDF765C4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568825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latin typeface="Arial Narrow" pitchFamily="34" charset="0"/>
              </a:rPr>
              <a:t>frame</a:t>
            </a:r>
          </a:p>
        </p:txBody>
      </p:sp>
      <p:sp>
        <p:nvSpPr>
          <p:cNvPr id="20523" name="Text Box 43">
            <a:extLst>
              <a:ext uri="{FF2B5EF4-FFF2-40B4-BE49-F238E27FC236}">
                <a16:creationId xmlns:a16="http://schemas.microsoft.com/office/drawing/2014/main" id="{9FD2E57A-679C-0EF6-FB4A-EFB8FBBF9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511425"/>
            <a:ext cx="944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i="1">
                <a:latin typeface="Arial Narrow" pitchFamily="34" charset="0"/>
              </a:rPr>
              <a:t>message</a:t>
            </a:r>
          </a:p>
        </p:txBody>
      </p:sp>
      <p:sp>
        <p:nvSpPr>
          <p:cNvPr id="44" name="Footer Placeholder 43">
            <a:extLst>
              <a:ext uri="{FF2B5EF4-FFF2-40B4-BE49-F238E27FC236}">
                <a16:creationId xmlns:a16="http://schemas.microsoft.com/office/drawing/2014/main" id="{8271F9C6-79F6-267C-1E1F-DF0BD1CF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45" name="Picture 44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266FDE0E-4025-A8D3-C6ED-C0CD3292573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983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45835-1C24-FC2B-E52F-A685E0635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83B1-1F6B-9DB9-B1BE-DE36988B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IPSEC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533E7-476B-3795-E7E3-A288B2BD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1ED50FD7-8D98-A7DC-699D-4203DBD5FADB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828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EC466-4112-1401-E283-B145D4B7E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BEB6A77-DA14-A09D-C4CF-71D29D10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IETF IPSec Working Group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AE7A037-51DB-BF5B-5390-763DE9BA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basic Internet Protocol (IP) has absolutely no security concepts integrated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Data are transferred in plain text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Authentication is not possible, everybody can fake the IP sender address or modify the payload of a packet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Thus: specification of a security architecture for IP that comprises authentication and encryption mechanism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Security mechanisms should be algorithm-independent, cryptographic algorithms can be altered without effecting other parts of the protocol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Wide variety of security policies should be supported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Result: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Compatibility with the Internet structure as given by IPv4 was needed to introduce security functions earlier than the “rest” of IPv6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Thus: in 1992 the 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IP Security Protocol (IPSec) was standardized, together with </a:t>
            </a:r>
            <a:r>
              <a:rPr lang="en-US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theInternet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Key Exchange (IKE)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C840A-C6E6-83D3-ED60-2431F474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5" name="Picture 4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54AD4AFC-4ACD-AF9F-8F13-96B0F6D6D1A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381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66828-0E82-F956-E26B-6A5822034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452894A-54E9-F8BB-CE6F-FE30A4D02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 Security Protocol (IPSec)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3CE3FAB-60FD-E24B-804B-4C0B26E16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77724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Security design goal: authentication and encryption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Authentication Header (AH): </a:t>
            </a:r>
            <a:r>
              <a:rPr lang="en-US" dirty="0"/>
              <a:t>provides connectionless data integrity and data origin authentication for IP datagrams and provides protection against replay attacks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Encapsulation Security Payload (ESP): </a:t>
            </a:r>
            <a:r>
              <a:rPr lang="en-US" dirty="0"/>
              <a:t>provides confidentiality, connectionless integrity, data-origin authentication, an anti-replay service (a form of partial sequence integrity), and limited traffic-flow confidentiality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Both mechanism are based on the concept of a 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association (SA)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may be used together or separately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Work modes:</a:t>
            </a:r>
          </a:p>
          <a:p>
            <a:pPr lvl="1"/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Transport mode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Build a point-to-point connection between two hosts</a:t>
            </a:r>
          </a:p>
          <a:p>
            <a:pPr lvl="1"/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Tunnel mode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Connect two “security gateways”, i.e. whole networks. Security gateways can be integrated with the access routers of the networks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20AD5-3FE7-70C6-0024-82C967EB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5" name="Picture 4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1322BFD1-00D8-FBF8-DBC1-D675646F7A4D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0" name="Picture 2">
            <a:extLst>
              <a:ext uri="{FF2B5EF4-FFF2-40B4-BE49-F238E27FC236}">
                <a16:creationId xmlns:a16="http://schemas.microsoft.com/office/drawing/2014/main" id="{B7B76F5A-FABC-149E-5B37-32E4FA156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5181600"/>
            <a:ext cx="56292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1" name="Picture 3">
            <a:extLst>
              <a:ext uri="{FF2B5EF4-FFF2-40B4-BE49-F238E27FC236}">
                <a16:creationId xmlns:a16="http://schemas.microsoft.com/office/drawing/2014/main" id="{CB5A1DAE-A8C4-E18E-2093-D4996C336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3810000"/>
            <a:ext cx="182880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218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97C06-4D02-F540-939E-D6AEA0D10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406FEE9-9DDC-83A7-DA0A-C286AF5A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Associations (SA)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423C145-85CA-12A3-2312-FD50FB356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77724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association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an agreement between two or more parties regarding security services that they want to use and how they are going to provide them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agreement is established through a common set of security related parameters like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 Authentication algorithm, mode and keys for the AH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 Encryption algorithm, mode, and keys for the ESP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 An initialization vector (IV), if necessary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 Lifetime of the keys and the SA as a whole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 Source address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 Security level of the protected data, such as confidential, secret or unclassified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an IP packet is received, it can only be authenticated and/or decrypted if the receiver can link it with an appropriate SA. Hence the IP packet must convey a reference that points to the SA on the receiver's side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IPSec this reference is called a 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 parameter index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(SPI)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Each SA is uniquely identified by a destination address and a SPI value negotiated before communication by the 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Internet Key Exchange (IKE)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5D550-72CC-38F7-6606-E5F5404B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5" name="Picture 4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F71605B1-E2C3-DB6A-0C94-32586D25C22D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540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6237-C566-93E0-0CEE-706A186C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 Security Protocol (IPSec)</a:t>
            </a:r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91527-824F-E2B9-1727-50DD7D30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2050" name="Picture 2" descr="Scheme how IPsec VPN works">
            <a:extLst>
              <a:ext uri="{FF2B5EF4-FFF2-40B4-BE49-F238E27FC236}">
                <a16:creationId xmlns:a16="http://schemas.microsoft.com/office/drawing/2014/main" id="{FCFE9932-43C1-F241-754A-D55B8DBB4ACB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17389"/>
            <a:ext cx="6019800" cy="202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7DE60F2-D434-B2D4-6574-164E3B009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3839416"/>
            <a:ext cx="47053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9D0BD8-22A9-F61C-801A-0A8F8EB2E0A6}"/>
              </a:ext>
            </a:extLst>
          </p:cNvPr>
          <p:cNvSpPr txBox="1"/>
          <p:nvPr/>
        </p:nvSpPr>
        <p:spPr>
          <a:xfrm>
            <a:off x="3657600" y="543009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94949"/>
                </a:solidFill>
                <a:effectLst/>
                <a:latin typeface="LT_regular"/>
              </a:rPr>
              <a:t>IPsec framework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3027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50A4F-B900-9E00-6DA4-3890ADA9D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811B848-5A99-FAE4-EE6E-DCF1C921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Authentication Header (AH)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ADA1015-F22C-7A6A-AD15-12D7254AF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AH provides 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sender authentication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data integrity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IP packets by enhancing the IP header with some additional fields: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Next Header: type of the following header after the AH (as the protocol field in IPv4)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Payload Length: length of the integrity check value (ICV) in 32-bit words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Reserved: for future use, currently set to zero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SPI: identifies the SA for the IP packet on receiver side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Sequence number: assign each packet an unique identifier to protect against replay attacks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ICV: the assigned authentication/integrity value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F7BE4-417C-54AB-44F1-BD78EF6D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5" name="Picture 4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3BDD8132-E77F-E1B7-DE13-244AC385D9BB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4" name="Picture 2">
            <a:extLst>
              <a:ext uri="{FF2B5EF4-FFF2-40B4-BE49-F238E27FC236}">
                <a16:creationId xmlns:a16="http://schemas.microsoft.com/office/drawing/2014/main" id="{9F347663-2EFF-1264-E987-386B1042E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752600"/>
            <a:ext cx="72294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3778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85000" lnSpcReduction="10000"/>
          </a:bodyPr>
          <a:lstStyle/>
          <a:p>
            <a:r>
              <a:rPr lang="en-US" sz="3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# 11: Network Security Protocols and Defensive Mechanisms (IDS, IPSEC, VPN)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CS-3002: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Information Security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FAST-NUCES</a:t>
            </a: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52EF0-CC94-FA4F-6D2A-C15EF1814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A652F40-490E-AE8C-60EE-342E2AF6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Integrity Check Value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66DBF1A-2F7F-1113-E4DD-F83ACC266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authentication data mostly is computed by using a cryptographic authentication algorithm and a corresponding secret key</a:t>
            </a:r>
          </a:p>
          <a:p>
            <a:pPr lvl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Use a one-way hash function, MD5 is default in IPSec</a:t>
            </a:r>
          </a:p>
          <a:p>
            <a:pPr lvl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The ICV in case of MD 5 is a 128-bit hash value from the concatenation of the key, the message, and the key again</a:t>
            </a:r>
          </a:p>
          <a:p>
            <a:pPr lvl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Alternative: use digital signatures from public key cryptography</a:t>
            </a:r>
          </a:p>
          <a:p>
            <a:pPr lvl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In general, the authentication algorithm is negotiated as part of the SA</a:t>
            </a:r>
          </a:p>
          <a:p>
            <a:pPr lvl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The receiver uses the same algorithm to test the ICV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Problem: some fields of the IP packet header change in transit, e.g. the TTL field in IPv4</a:t>
            </a:r>
          </a:p>
          <a:p>
            <a:pPr lvl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The ICV is computed for a whole IP packet</a:t>
            </a:r>
          </a:p>
          <a:p>
            <a:pPr lvl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With another TTL, the receiver comes to another ICV as the sender</a:t>
            </a:r>
          </a:p>
          <a:p>
            <a:pPr lvl="1"/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Thus, the receiver has to set such information like TTL back to the initial value before computing and testing the ICV value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Note: AH does not encrypt the payload!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39013-F7B8-07CF-B7EB-70B235C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5" name="Picture 4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1C140277-FB55-8EB2-CA30-987AE6E716F0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6719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C09B-C954-81DE-3781-761AF5B33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5BF7413-211E-0B48-D3C6-C7D0E4F8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of the Authentication Header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9103DC7-0215-2CE0-C7D4-0BCEF7141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90600"/>
            <a:ext cx="77724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AH can be used in two ways: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general, AH has the following characteristics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Advantage: AH mechanism does not significantly increase implementation costs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Disadvantage: AH increases IP processing costs and communication latency in participating systems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348A7-17EB-90E7-4A72-005E9727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5" name="Picture 4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18C4DF96-7D30-33EE-E19B-CE73400D406B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78" name="Picture 2">
            <a:extLst>
              <a:ext uri="{FF2B5EF4-FFF2-40B4-BE49-F238E27FC236}">
                <a16:creationId xmlns:a16="http://schemas.microsoft.com/office/drawing/2014/main" id="{DCA39DAD-4DD5-103A-5130-DB392039F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371600"/>
            <a:ext cx="8615363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4610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72721-0173-171F-E4F5-60BC905BA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F145FC3-D321-AA9A-220E-245D00F4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Encapsulating Security Payload (ESP)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17F2CD6-DA02-53B0-865F-5A135AD8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14400"/>
            <a:ext cx="83058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ESP provides data confidentiality by using encryption and encapsulation and adding an ESP header/trailer to an IP packet: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SPI, Sequence Number, and ICV (only if integrity is also checked): as in AH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Payload data: encrypted with an algorithm defined in the SA (default: DES in CBC mode)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Padding: filled with random bits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Padding Length: indicates the total length of the Padding field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Next header: identifies the following header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F0736-EBEE-32D3-4107-6A6ECCDE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5" name="Picture 4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08F7F42A-4EA5-064D-C729-7A09E48E7270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2" name="Picture 2">
            <a:extLst>
              <a:ext uri="{FF2B5EF4-FFF2-40B4-BE49-F238E27FC236}">
                <a16:creationId xmlns:a16="http://schemas.microsoft.com/office/drawing/2014/main" id="{495B5CA9-9326-D4D5-04E2-9199BB812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504950"/>
            <a:ext cx="40576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7419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F5A42-9C0A-5E14-69BD-844EA6247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1B0FE48-8B8B-7B50-BFDA-F51286E7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of the Encapsulating Security Payload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08108E5-37F7-51B8-1410-F129A37AA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953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ESP can be used in two ways, as AH: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receiver processes the IP header and plaintext part of the ESP to obtain the SPI value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value is used as an index for a local SPI table to find the negotiated SA parameters and cryptographic keys to decrypt the rest of the packet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1C247-55E8-02DA-A42D-5FAC5826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5" name="Picture 4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4F5124D5-989C-1AA9-2D9D-45E5642B2E44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6" name="Picture 2">
            <a:extLst>
              <a:ext uri="{FF2B5EF4-FFF2-40B4-BE49-F238E27FC236}">
                <a16:creationId xmlns:a16="http://schemas.microsoft.com/office/drawing/2014/main" id="{1E8F4788-7AFA-7B9C-5E28-90544135B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514475"/>
            <a:ext cx="59531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3932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7B90D-F6B3-9BA3-F063-41638475C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15499D5-C144-F79E-F3FC-946CF42FA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of the Encapsulating Security Payload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40D306C-363E-B8F1-8276-639727527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953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tunnel mode, an encrypted tunnel between two security gateways is installed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Used e.g. between two LANs which should communicate in a secure manner (as in VPN, Virtual private Network)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F3F56-FE49-FB56-52B2-5F0F17E3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5" name="Picture 4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BF8927FC-4C4A-2AF6-7139-BC808329DBC4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0" name="Picture 2">
            <a:extLst>
              <a:ext uri="{FF2B5EF4-FFF2-40B4-BE49-F238E27FC236}">
                <a16:creationId xmlns:a16="http://schemas.microsoft.com/office/drawing/2014/main" id="{8C8B78C1-30F5-C5D5-2F50-FEAEB4A2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914400"/>
            <a:ext cx="721995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2313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46FE8-2397-AE58-F8BC-1E9AAEA2A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882AFAA-E477-DA90-538C-816CFDBA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Internet Key Exchange (IKE)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054C043-43D9-9349-D756-7D3F18B7A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Before applying AH and/or ESP, a SA has to be established – this is done using the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Internet Key Exchange (IKEv2) in two phases: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Phase 1: negotiate a SA in two steps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Purpose: mutual authentication, establish secret keys for phase 2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Phase 2: create multiple SAs used for one communication each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Purpose: from the results of phase 1, several SAs can be generated, which gives a speedup (if several SAs are needed)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3BCCF-B38B-ED6F-3287-AD80A4DB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5" name="Picture 4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8A348B70-69C3-8767-638D-86BE27DAF35C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31759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34447-0507-2406-70C5-507625645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7D46FB9-3C22-9DA2-073C-0A67A333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IKE Phases</a:t>
            </a:r>
          </a:p>
        </p:txBody>
      </p:sp>
      <p:sp>
        <p:nvSpPr>
          <p:cNvPr id="8195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8772E36-256F-E4FF-1562-9B58976A7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83058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First half of phase 1: establish a common secret using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Diffie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-Hellman key exchange: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Second half of phase 1: mutual authentication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Using the key negotiated by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Diffie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-Hellman, now encrypted mutual authentication is done – optionally by using certificates, if requested before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In the authentication messages, also IP addresses and TCP ports of communication partners are included</a:t>
            </a:r>
          </a:p>
          <a:p>
            <a:r>
              <a:rPr 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IKE phase 2: applied after mutual authentication.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Use negotiated key to propose/accept SAs – maybe also by doing a new key exchange with every SA proposal to generate new session keys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8783E-FDC8-D7D3-F019-BCD644DA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5" name="Picture 4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57CFDEF4-1B4B-B26C-1556-90C524D4E4E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5" name="Picture 1">
            <a:extLst>
              <a:ext uri="{FF2B5EF4-FFF2-40B4-BE49-F238E27FC236}">
                <a16:creationId xmlns:a16="http://schemas.microsoft.com/office/drawing/2014/main" id="{E5757A6C-3C7E-16AB-7630-87899468A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90725"/>
            <a:ext cx="76200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19537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AE5DE-551C-8080-324E-02C8BA1C0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7E02-E33C-9592-8881-375DF5DF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Virtual Private Networks (VPN)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517D1-A236-BDC8-53F2-C5C6A30B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9D755BAE-17F1-29C5-0759-93D5D7CA593A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2949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F08BD-8435-03D4-94A2-68C700FBA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05AC1FB-7853-A1DB-56DC-5558DFF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Topic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BF15742-3D45-79AE-EA93-FC2DED55C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Virtual Private Networks (VPNs)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Run as closed (private) networks on Internet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Use IPSEC to secure messages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8E31A-A9C4-3112-6C46-691D60A9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7" name="Picture 6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23F8BF7C-E95C-46E7-A80E-6F6FF25426F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7" name="Picture 1">
            <a:extLst>
              <a:ext uri="{FF2B5EF4-FFF2-40B4-BE49-F238E27FC236}">
                <a16:creationId xmlns:a16="http://schemas.microsoft.com/office/drawing/2014/main" id="{9C0FDDF6-F052-0072-67A8-FE58E94F0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352800"/>
            <a:ext cx="3381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318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F425C-F377-C9E2-2D7A-50754F588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3C4DA7C-B889-76C3-1D8C-9A575479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581DDD2-8F1A-6B09-13AF-960236355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8305800" cy="45720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best part of IP connectivity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You can send to any other host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worst part of IP connectivity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Any host can send packets to you!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There’s nasty stuff out there …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EB4F5-C5A7-26BD-74E7-B95D3E77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7" name="Picture 6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52350B4C-8040-96F7-E3B3-93E2B6AD417C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4" name="Picture 2">
            <a:extLst>
              <a:ext uri="{FF2B5EF4-FFF2-40B4-BE49-F238E27FC236}">
                <a16:creationId xmlns:a16="http://schemas.microsoft.com/office/drawing/2014/main" id="{12EFBC18-971F-AA8F-686C-88FEA02A1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886200"/>
            <a:ext cx="3381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182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579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Lecture</a:t>
            </a:r>
          </a:p>
        </p:txBody>
      </p:sp>
      <p:sp>
        <p:nvSpPr>
          <p:cNvPr id="7171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dirty="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Intrusion Detection System (IDS)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IPSEC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Virtual Private Network</a:t>
            </a: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BF799-344D-3E4A-9E2C-62E872017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7B2EC5B-F8BE-5219-437D-C2680467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Motivation (2)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E8B7A06-BA0B-A0B7-1701-1D29F07DE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Often desirable to separate network from the Internet, e.g., a company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Private network with leased lines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Physically separated from Internet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36385-C407-88B7-0C6F-C285C1FF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7" name="Picture 6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F97871A0-7A77-3257-F67D-08C5C7C86F51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498" name="Picture 2">
            <a:extLst>
              <a:ext uri="{FF2B5EF4-FFF2-40B4-BE49-F238E27FC236}">
                <a16:creationId xmlns:a16="http://schemas.microsoft.com/office/drawing/2014/main" id="{29F98995-B838-ABB9-DEFA-D5C2595F7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962400"/>
            <a:ext cx="50292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7268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D8C8-238F-02EB-9E5F-2AAD5118A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3081ADE-D950-8636-8BEE-C15E09CD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Motivation (3)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838885E-7AF4-0CCD-D61B-E1D0CEDAD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Idea: Use the public Internet instead of leased lines – cheaper!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Logically separated from Internet …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This is a Virtual Private Network (VPN)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2B0FC-2041-4EFF-7353-D45B7A72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7" name="Picture 6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E48F445E-E329-2B6D-67B1-C0C5A00B4260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522" name="Picture 2">
            <a:extLst>
              <a:ext uri="{FF2B5EF4-FFF2-40B4-BE49-F238E27FC236}">
                <a16:creationId xmlns:a16="http://schemas.microsoft.com/office/drawing/2014/main" id="{B5C20CEA-C5CC-0B40-6365-5922DBF87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886200"/>
            <a:ext cx="48863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542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991D8-DA00-519F-8F9F-0C8F94CFE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A46A937-D20F-9F51-ED88-991327EB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Goal and Threat Model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2A08042-6D01-536A-6FF6-6E942025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Goal is to keep a logical network (VPN) separate from the Internet while using it for connectivity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Threat is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may access VPN and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intercept or tamper with messages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DA1F6-F843-E032-8890-FD975E8F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7" name="Picture 6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65E45A88-7FFA-5512-E497-A64EE2F7371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46" name="Picture 2">
            <a:extLst>
              <a:ext uri="{FF2B5EF4-FFF2-40B4-BE49-F238E27FC236}">
                <a16:creationId xmlns:a16="http://schemas.microsoft.com/office/drawing/2014/main" id="{D9AE5961-588D-3A1E-FD22-483DCFB70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3886200"/>
            <a:ext cx="48006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9058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A68E5-B25C-A0F3-4D00-9F16911EC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C411A48-02AE-19D2-CCD8-B1691150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Tunneling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2694244-DF8B-1749-8A5E-7F8B2559E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How can we build a virtual link? With tunneling!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Hosts in private network send to each other normally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To cross virtual link (tunnel), endpoints encapsulate packet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2ECA9-79FE-0992-0DDD-F408E537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7" name="Picture 6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E133EA71-2786-D45B-C6C7-11D8EBE69024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0" name="Picture 2">
            <a:extLst>
              <a:ext uri="{FF2B5EF4-FFF2-40B4-BE49-F238E27FC236}">
                <a16:creationId xmlns:a16="http://schemas.microsoft.com/office/drawing/2014/main" id="{2E3749F5-B0E8-6B0D-2D9E-8AD9E5220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657600"/>
            <a:ext cx="6542087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5016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A14B2-9B33-180A-6F6F-7A5DC2185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ACCE500-F87F-EF66-0CA3-A832E6DE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Tunneling (2)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B6A9E5F-C7B4-338F-82CF-B43D7B892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Tunnel endpoints encapsulate IP packets (“IP in IP”)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Add/modify outer IP header for delivery to remote endpoint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BD883-C951-65CA-6D2D-275504B3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7" name="Picture 6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EE89B65B-BD10-39AC-130D-6CE042F2709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0594" name="Picture 2">
            <a:extLst>
              <a:ext uri="{FF2B5EF4-FFF2-40B4-BE49-F238E27FC236}">
                <a16:creationId xmlns:a16="http://schemas.microsoft.com/office/drawing/2014/main" id="{CB200B47-8799-5755-9B5E-AFCF3D211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971800"/>
            <a:ext cx="8161337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3463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8CF60-3680-B839-0180-16DBAF924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2CCAF60-824F-572E-3CC0-1805B3F6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Tunneling (3)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C0C436D-E2B9-2335-111A-09514B2CF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Simplest encapsulation wraps packet with another IP header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Outer (tunnel) IP header has tunnel endpoints as source/destination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Inner packet has private network IP addresses as source/destination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841C4-FFA2-BBAA-9050-8BBF1CC9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7" name="Picture 6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BDC79D84-EF47-B203-8C10-707587F4FD6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18" name="Picture 2">
            <a:extLst>
              <a:ext uri="{FF2B5EF4-FFF2-40B4-BE49-F238E27FC236}">
                <a16:creationId xmlns:a16="http://schemas.microsoft.com/office/drawing/2014/main" id="{5EDADB41-2F08-C3FC-29CC-88B991579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267200"/>
            <a:ext cx="49339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8531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F057B-9D22-5547-9C75-274DB9A25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361B1FE-491F-6EF9-0EC9-0CD8E0C9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Tunneling (4)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D1C76A5-7B3B-38FF-AFE6-8F9F31029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7772400" cy="457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Tunneling alone is not secure …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No confidentiality, integrity/ authenticity</a:t>
            </a:r>
          </a:p>
          <a:p>
            <a:pPr lvl="1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EVE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can read, inject her own messages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We require cryptographic protections!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IPSEC (IP Security) is often used to secure VPN tunnels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178DA-4849-49BF-55D5-6F55A781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7" name="Picture 6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39D4B604-F2F9-B5DC-0DAD-14F6779F3217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84137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A241E-8A4F-D948-9FC5-CA2B904D9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094C95C-AB74-2DE8-AB9E-25EE76433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IPSEC (IP Security)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A907184-1033-BE64-561A-DB1D529A2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7772400" cy="457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Longstanding effort to secure the IP layer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Adds confidentiality, integrity/authenticity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IPSEC operation: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Keys are set up for communicating host pairs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Communication becomes more connection-oriented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Header and trailer added to protect IP packets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6CA8D-6D9B-10D4-1C99-7D3C5D0C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7" name="Picture 6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BFCF29FA-58F2-0AB7-82A5-0EC072133A04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15F07BD-394E-43D5-0BB0-7195A5CB4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962400"/>
            <a:ext cx="84280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7091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9FDDB-3E30-B3BF-7511-7972AD7DA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2006D46-2C08-6E8D-1E1C-FA38CFD0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sp>
        <p:nvSpPr>
          <p:cNvPr id="11267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9A810BF-7492-B0DC-9C42-8D0F26761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457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VPNs are useful for building networks on top of the Internet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Virtual links encapsulate packets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Alters IP connectivity for hosts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VPNs need crypto to secure messages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Typically IPSEC is used for confidentiality, integrity/authenticity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C269C-10DA-671A-99E7-D893C98A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7" name="Picture 6" descr="http://study.result.pk/wp-content/uploads/2011/07/National-University-of-Computer-and-Emerging-Sciences-NUCES-300x300.png">
            <a:extLst>
              <a:ext uri="{FF2B5EF4-FFF2-40B4-BE49-F238E27FC236}">
                <a16:creationId xmlns:a16="http://schemas.microsoft.com/office/drawing/2014/main" id="{DABBC8B5-8E84-6D8E-F818-484A0329429B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0899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Material in this lecture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are taken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from the slides prepared by: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Standford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Prof. O.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Spaniol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(RWTH Aachen)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Prof. David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Wetheral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(University of Washington)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766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Intrusion Detection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Intrusion Detection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1076325"/>
            <a:ext cx="86487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805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5794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Intrusion detection</a:t>
            </a:r>
          </a:p>
        </p:txBody>
      </p:sp>
      <p:sp>
        <p:nvSpPr>
          <p:cNvPr id="593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772400" cy="4572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Many intrusion detection systems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Close to 100 systems with current web pages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Network-based, host-based, or combination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Two basic models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Misuse detection model </a:t>
            </a:r>
          </a:p>
          <a:p>
            <a:pPr lvl="2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Maintain data on known attacks</a:t>
            </a:r>
          </a:p>
          <a:p>
            <a:pPr lvl="2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Look for activity with corresponding signatures </a:t>
            </a:r>
          </a:p>
          <a:p>
            <a:pPr lvl="1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Anomaly detection model </a:t>
            </a:r>
          </a:p>
          <a:p>
            <a:pPr lvl="2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Try to figure out what is “normal”</a:t>
            </a:r>
          </a:p>
          <a:p>
            <a:pPr lvl="2"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Report anomalous behavior</a:t>
            </a:r>
          </a:p>
          <a:p>
            <a:pPr eaLnBrk="1" hangingPunct="1"/>
            <a:r>
              <a:rPr lang="en-US" dirty="0">
                <a:latin typeface="Times New Roman" pitchFamily="18" charset="0"/>
                <a:cs typeface="Times New Roman" pitchFamily="18" charset="0"/>
              </a:rPr>
              <a:t>Fundamental problem: too many false alarms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802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Snort</a:t>
            </a:r>
          </a:p>
        </p:txBody>
      </p:sp>
      <p:graphicFrame>
        <p:nvGraphicFramePr>
          <p:cNvPr id="1229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332750"/>
              </p:ext>
            </p:extLst>
          </p:nvPr>
        </p:nvGraphicFramePr>
        <p:xfrm>
          <a:off x="609600" y="1371600"/>
          <a:ext cx="83058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714286" imgH="4877481" progId="PBrush">
                  <p:embed/>
                </p:oleObj>
              </mc:Choice>
              <mc:Fallback>
                <p:oleObj name="Bitmap Image" r:id="rId3" imgW="7714286" imgH="4877481" progId="PBrush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71600"/>
                        <a:ext cx="83058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457200" y="5410200"/>
            <a:ext cx="84582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From: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Rafeeq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Ur </a:t>
            </a:r>
            <a:r>
              <a:rPr lang="en-US" altLang="zh-CN" sz="1600" dirty="0" err="1">
                <a:latin typeface="Times New Roman" pitchFamily="18" charset="0"/>
                <a:cs typeface="Times New Roman" pitchFamily="18" charset="0"/>
              </a:rPr>
              <a:t>Rehman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600" i="1" dirty="0">
                <a:latin typeface="Times New Roman" pitchFamily="18" charset="0"/>
                <a:cs typeface="Times New Roman" pitchFamily="18" charset="0"/>
              </a:rPr>
              <a:t>Intrusion Detection Systems with Snort: Advanced IDS Techniques with Snort, Apache, MySQL, PHP, and ACID. </a:t>
            </a:r>
            <a:endParaRPr lang="en-US" altLang="zh-C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547974" y="914400"/>
            <a:ext cx="22297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dirty="0"/>
              <a:t>http://www.snort.org/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FAST-NUCES</a:t>
            </a:r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464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Snort components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7772400" cy="51054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Packet Decoder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input from Ethernet, SLIP, PPP…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Preprocessor: 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detect anomalies in packet headers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packet defragmentation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decode HTTP URI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reassemble TCP streams 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Detection Engine: applies rules to packets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Logging and Alerting System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Output Modules: alerts, log, other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206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Snort detection rules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43" y="4056062"/>
            <a:ext cx="7504113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1895475"/>
            <a:ext cx="4038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500" dirty="0"/>
              <a:t>rule header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1895475"/>
            <a:ext cx="4038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pPr marL="342900" indent="-342900" algn="ctr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altLang="zh-CN" sz="2500" dirty="0"/>
              <a:t>rule options</a:t>
            </a:r>
          </a:p>
        </p:txBody>
      </p:sp>
      <p:sp>
        <p:nvSpPr>
          <p:cNvPr id="7" name="Line 30"/>
          <p:cNvSpPr>
            <a:spLocks noChangeShapeType="1"/>
          </p:cNvSpPr>
          <p:nvPr/>
        </p:nvSpPr>
        <p:spPr bwMode="auto">
          <a:xfrm flipH="1">
            <a:off x="533400" y="2505075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Line 31"/>
          <p:cNvSpPr>
            <a:spLocks noChangeShapeType="1"/>
          </p:cNvSpPr>
          <p:nvPr/>
        </p:nvSpPr>
        <p:spPr bwMode="auto">
          <a:xfrm>
            <a:off x="3124200" y="2505075"/>
            <a:ext cx="2819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62275"/>
            <a:ext cx="58388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FAST-NUCES</a:t>
            </a:r>
          </a:p>
        </p:txBody>
      </p:sp>
      <p:pic>
        <p:nvPicPr>
          <p:cNvPr id="11" name="Picture 10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2677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6862</TotalTime>
  <Words>2013</Words>
  <Application>Microsoft Office PowerPoint</Application>
  <PresentationFormat>On-screen Show (4:3)</PresentationFormat>
  <Paragraphs>355</Paragraphs>
  <Slides>39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Arial</vt:lpstr>
      <vt:lpstr>Arial Narrow</vt:lpstr>
      <vt:lpstr>Calibri</vt:lpstr>
      <vt:lpstr>Calibri Light</vt:lpstr>
      <vt:lpstr>Franklin Gothic Book</vt:lpstr>
      <vt:lpstr>LT_regular</vt:lpstr>
      <vt:lpstr>Monotype Sorts</vt:lpstr>
      <vt:lpstr>Perpetua</vt:lpstr>
      <vt:lpstr>Times New Roman</vt:lpstr>
      <vt:lpstr>Wingdings</vt:lpstr>
      <vt:lpstr>Wingdings 2</vt:lpstr>
      <vt:lpstr>Equity</vt:lpstr>
      <vt:lpstr>Office Theme</vt:lpstr>
      <vt:lpstr>Bitmap Image</vt:lpstr>
      <vt:lpstr>PowerPoint Presentation</vt:lpstr>
      <vt:lpstr>CS-3002: Information Security</vt:lpstr>
      <vt:lpstr>This Lecture</vt:lpstr>
      <vt:lpstr>Intrusion Detection</vt:lpstr>
      <vt:lpstr>Intrusion Detection</vt:lpstr>
      <vt:lpstr>Intrusion detection</vt:lpstr>
      <vt:lpstr>Example: Snort</vt:lpstr>
      <vt:lpstr>Snort components</vt:lpstr>
      <vt:lpstr>Snort detection rules</vt:lpstr>
      <vt:lpstr>Snort challenges</vt:lpstr>
      <vt:lpstr>Difficulties in anomaly detection</vt:lpstr>
      <vt:lpstr>TCP Protocol Stack</vt:lpstr>
      <vt:lpstr>Recall packet formats and layers</vt:lpstr>
      <vt:lpstr>IPSEC</vt:lpstr>
      <vt:lpstr>IETF IPSec Working Group</vt:lpstr>
      <vt:lpstr>IP Security Protocol (IPSec)</vt:lpstr>
      <vt:lpstr>Security Associations (SA)</vt:lpstr>
      <vt:lpstr>IP Security Protocol (IPSec)</vt:lpstr>
      <vt:lpstr>Authentication Header (AH)</vt:lpstr>
      <vt:lpstr>Integrity Check Value</vt:lpstr>
      <vt:lpstr>Use of the Authentication Header</vt:lpstr>
      <vt:lpstr>Encapsulating Security Payload (ESP)</vt:lpstr>
      <vt:lpstr>Use of the Encapsulating Security Payload</vt:lpstr>
      <vt:lpstr>Use of the Encapsulating Security Payload</vt:lpstr>
      <vt:lpstr>Internet Key Exchange (IKE)</vt:lpstr>
      <vt:lpstr>IKE Phases</vt:lpstr>
      <vt:lpstr>Virtual Private Networks (VPN)</vt:lpstr>
      <vt:lpstr>Topic</vt:lpstr>
      <vt:lpstr>Motivation</vt:lpstr>
      <vt:lpstr>Motivation (2)</vt:lpstr>
      <vt:lpstr>Motivation (3)</vt:lpstr>
      <vt:lpstr>Goal and Threat Model</vt:lpstr>
      <vt:lpstr>Tunneling</vt:lpstr>
      <vt:lpstr>Tunneling (2)</vt:lpstr>
      <vt:lpstr>Tunneling (3)</vt:lpstr>
      <vt:lpstr>Tunneling (4)</vt:lpstr>
      <vt:lpstr>IPSEC (IP Security)</vt:lpstr>
      <vt:lpstr>Summary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Aqsa Aslam</cp:lastModifiedBy>
  <cp:revision>907</cp:revision>
  <dcterms:created xsi:type="dcterms:W3CDTF">2006-08-16T00:00:00Z</dcterms:created>
  <dcterms:modified xsi:type="dcterms:W3CDTF">2024-11-22T04:35:17Z</dcterms:modified>
</cp:coreProperties>
</file>